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66"/>
  </p:notesMasterIdLst>
  <p:sldIdLst>
    <p:sldId id="561" r:id="rId2"/>
    <p:sldId id="256" r:id="rId3"/>
    <p:sldId id="259" r:id="rId4"/>
    <p:sldId id="560" r:id="rId5"/>
    <p:sldId id="257" r:id="rId6"/>
    <p:sldId id="261" r:id="rId7"/>
    <p:sldId id="258" r:id="rId8"/>
    <p:sldId id="264" r:id="rId9"/>
    <p:sldId id="391" r:id="rId10"/>
    <p:sldId id="266" r:id="rId11"/>
    <p:sldId id="270" r:id="rId12"/>
    <p:sldId id="263" r:id="rId13"/>
    <p:sldId id="562" r:id="rId14"/>
    <p:sldId id="267" r:id="rId15"/>
    <p:sldId id="268" r:id="rId16"/>
    <p:sldId id="269" r:id="rId17"/>
    <p:sldId id="265" r:id="rId18"/>
    <p:sldId id="394" r:id="rId19"/>
    <p:sldId id="275" r:id="rId20"/>
    <p:sldId id="274" r:id="rId21"/>
    <p:sldId id="278" r:id="rId22"/>
    <p:sldId id="276" r:id="rId23"/>
    <p:sldId id="277" r:id="rId24"/>
    <p:sldId id="260" r:id="rId25"/>
    <p:sldId id="348" r:id="rId26"/>
    <p:sldId id="565" r:id="rId27"/>
    <p:sldId id="279" r:id="rId28"/>
    <p:sldId id="280" r:id="rId29"/>
    <p:sldId id="281" r:id="rId30"/>
    <p:sldId id="295" r:id="rId31"/>
    <p:sldId id="297" r:id="rId32"/>
    <p:sldId id="296" r:id="rId33"/>
    <p:sldId id="301" r:id="rId34"/>
    <p:sldId id="302" r:id="rId35"/>
    <p:sldId id="349" r:id="rId36"/>
    <p:sldId id="566" r:id="rId37"/>
    <p:sldId id="282" r:id="rId38"/>
    <p:sldId id="283" r:id="rId39"/>
    <p:sldId id="286" r:id="rId40"/>
    <p:sldId id="303" r:id="rId41"/>
    <p:sldId id="304" r:id="rId42"/>
    <p:sldId id="305" r:id="rId43"/>
    <p:sldId id="306" r:id="rId44"/>
    <p:sldId id="350" r:id="rId45"/>
    <p:sldId id="567" r:id="rId46"/>
    <p:sldId id="284" r:id="rId47"/>
    <p:sldId id="285" r:id="rId48"/>
    <p:sldId id="272" r:id="rId49"/>
    <p:sldId id="273" r:id="rId50"/>
    <p:sldId id="307" r:id="rId51"/>
    <p:sldId id="308" r:id="rId52"/>
    <p:sldId id="309" r:id="rId53"/>
    <p:sldId id="351" r:id="rId54"/>
    <p:sldId id="568" r:id="rId55"/>
    <p:sldId id="287" r:id="rId56"/>
    <p:sldId id="288" r:id="rId57"/>
    <p:sldId id="310" r:id="rId58"/>
    <p:sldId id="311" r:id="rId59"/>
    <p:sldId id="317" r:id="rId60"/>
    <p:sldId id="316" r:id="rId61"/>
    <p:sldId id="318" r:id="rId62"/>
    <p:sldId id="312" r:id="rId63"/>
    <p:sldId id="313" r:id="rId64"/>
    <p:sldId id="579" r:id="rId6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00007A"/>
    <a:srgbClr val="C0C0C0"/>
    <a:srgbClr val="DDDDDD"/>
    <a:srgbClr val="CC9900"/>
    <a:srgbClr val="996600"/>
    <a:srgbClr val="A5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9" autoAdjust="0"/>
    <p:restoredTop sz="70997" autoAdjust="0"/>
  </p:normalViewPr>
  <p:slideViewPr>
    <p:cSldViewPr>
      <p:cViewPr varScale="1">
        <p:scale>
          <a:sx n="79" d="100"/>
          <a:sy n="79" d="100"/>
        </p:scale>
        <p:origin x="-120"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5688"/>
    </p:cViewPr>
  </p:sorterViewPr>
  <p:notesViewPr>
    <p:cSldViewPr>
      <p:cViewPr varScale="1">
        <p:scale>
          <a:sx n="82" d="100"/>
          <a:sy n="82" d="100"/>
        </p:scale>
        <p:origin x="-132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notesMaster" Target="notesMasters/notesMaster1.xml"/><Relationship Id="rId67" Type="http://schemas.openxmlformats.org/officeDocument/2006/relationships/printerSettings" Target="printerSettings/printerSettings1.bin"/><Relationship Id="rId68" Type="http://schemas.openxmlformats.org/officeDocument/2006/relationships/presProps" Target="presProps.xml"/><Relationship Id="rId69" Type="http://schemas.openxmlformats.org/officeDocument/2006/relationships/viewProps" Target="view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heme" Target="theme/theme1.xml"/><Relationship Id="rId7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8"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72" name="Rectangle 8"/>
          <p:cNvSpPr>
            <a:spLocks noGrp="1" noChangeArrowheads="1"/>
          </p:cNvSpPr>
          <p:nvPr>
            <p:ph type="hdr" sz="quarter"/>
          </p:nvPr>
        </p:nvSpPr>
        <p:spPr bwMode="auto">
          <a:xfrm>
            <a:off x="228600" y="152400"/>
            <a:ext cx="3171825"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t" anchorCtr="0" compatLnSpc="1">
            <a:prstTxWarp prst="textNoShape">
              <a:avLst/>
            </a:prstTxWarp>
          </a:bodyPr>
          <a:lstStyle>
            <a:lvl1pPr defTabSz="966788">
              <a:defRPr sz="1200" b="1">
                <a:latin typeface="Perpetua" charset="0"/>
              </a:defRPr>
            </a:lvl1pPr>
          </a:lstStyle>
          <a:p>
            <a:r>
              <a:rPr lang="en-US"/>
              <a:t>Teacher</a:t>
            </a:r>
            <a:r>
              <a:rPr lang="ja-JP" altLang="en-US">
                <a:latin typeface="Arial"/>
              </a:rPr>
              <a:t>’</a:t>
            </a:r>
            <a:r>
              <a:rPr lang="en-US"/>
              <a:t>s Notes</a:t>
            </a:r>
          </a:p>
        </p:txBody>
      </p:sp>
      <p:sp>
        <p:nvSpPr>
          <p:cNvPr id="11273" name="Rectangle 9"/>
          <p:cNvSpPr>
            <a:spLocks noGrp="1" noChangeArrowheads="1"/>
          </p:cNvSpPr>
          <p:nvPr>
            <p:ph type="dt" idx="1"/>
          </p:nvPr>
        </p:nvSpPr>
        <p:spPr bwMode="auto">
          <a:xfrm>
            <a:off x="3581400" y="1524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t" anchorCtr="0" compatLnSpc="1">
            <a:prstTxWarp prst="textNoShape">
              <a:avLst/>
            </a:prstTxWarp>
          </a:bodyPr>
          <a:lstStyle>
            <a:lvl1pPr algn="r" defTabSz="966788">
              <a:defRPr sz="1200" b="1">
                <a:latin typeface="Perpetua" charset="0"/>
              </a:defRPr>
            </a:lvl1pPr>
          </a:lstStyle>
          <a:p>
            <a:r>
              <a:rPr lang="en-US"/>
              <a:t>Ecclesiology and Eschatology</a:t>
            </a:r>
            <a:endParaRPr lang="en-US" b="0">
              <a:latin typeface="Arial" charset="0"/>
            </a:endParaRPr>
          </a:p>
        </p:txBody>
      </p:sp>
      <p:sp>
        <p:nvSpPr>
          <p:cNvPr id="11274" name="Rectangle 10"/>
          <p:cNvSpPr>
            <a:spLocks noGrp="1" noChangeArrowheads="1"/>
          </p:cNvSpPr>
          <p:nvPr>
            <p:ph type="ftr" sz="quarter" idx="4"/>
          </p:nvPr>
        </p:nvSpPr>
        <p:spPr bwMode="auto">
          <a:xfrm>
            <a:off x="228600" y="8686800"/>
            <a:ext cx="3738563"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b" anchorCtr="0" compatLnSpc="1">
            <a:prstTxWarp prst="textNoShape">
              <a:avLst/>
            </a:prstTxWarp>
          </a:bodyPr>
          <a:lstStyle>
            <a:lvl1pPr defTabSz="966788">
              <a:defRPr sz="900">
                <a:latin typeface="Perpetua" charset="0"/>
              </a:defRPr>
            </a:lvl1pPr>
          </a:lstStyle>
          <a:p>
            <a:r>
              <a:rPr lang="en-US"/>
              <a:t>Copyright © 2005-2006 Reclaiming the Mind Ministries. All Rights Reserved.</a:t>
            </a:r>
            <a:endParaRPr lang="en-US" sz="1200"/>
          </a:p>
        </p:txBody>
      </p:sp>
      <p:sp>
        <p:nvSpPr>
          <p:cNvPr id="11275" name="Rectangle 11"/>
          <p:cNvSpPr>
            <a:spLocks noGrp="1" noChangeArrowheads="1"/>
          </p:cNvSpPr>
          <p:nvPr>
            <p:ph type="sldNum" sz="quarter" idx="5"/>
          </p:nvPr>
        </p:nvSpPr>
        <p:spPr bwMode="auto">
          <a:xfrm>
            <a:off x="4343400" y="8686800"/>
            <a:ext cx="246538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b" anchorCtr="0" compatLnSpc="1">
            <a:prstTxWarp prst="textNoShape">
              <a:avLst/>
            </a:prstTxWarp>
          </a:bodyPr>
          <a:lstStyle>
            <a:lvl1pPr algn="r" defTabSz="966788">
              <a:defRPr sz="1400">
                <a:latin typeface="Perpetua" charset="0"/>
                <a:cs typeface="Times New Roman" charset="0"/>
              </a:defRPr>
            </a:lvl1pPr>
          </a:lstStyle>
          <a:p>
            <a:r>
              <a:rPr lang="en-US"/>
              <a:t>Slide </a:t>
            </a:r>
            <a:fld id="{6DCF3900-29A8-EE40-9C0C-4A7632528242}" type="slidenum">
              <a:rPr lang="en-US"/>
              <a:pPr/>
              <a:t>‹#›</a:t>
            </a:fld>
            <a:endParaRPr lang="en-US"/>
          </a:p>
        </p:txBody>
      </p:sp>
    </p:spTree>
    <p:extLst>
      <p:ext uri="{BB962C8B-B14F-4D97-AF65-F5344CB8AC3E}">
        <p14:creationId xmlns:p14="http://schemas.microsoft.com/office/powerpoint/2010/main" val="1572753983"/>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B85FB8A0-E836-3E44-A669-CAA597257764}" type="slidenum">
              <a:rPr lang="en-US"/>
              <a:pPr/>
              <a:t>1</a:t>
            </a:fld>
            <a:endParaRPr lang="en-US"/>
          </a:p>
        </p:txBody>
      </p:sp>
      <p:sp>
        <p:nvSpPr>
          <p:cNvPr id="48640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86403" name="Rectangle 3"/>
          <p:cNvSpPr>
            <a:spLocks noGrp="1" noChangeArrowheads="1"/>
          </p:cNvSpPr>
          <p:nvPr>
            <p:ph type="body" idx="1"/>
          </p:nvPr>
        </p:nvSpPr>
        <p:spPr>
          <a:xfrm>
            <a:off x="935038" y="4416425"/>
            <a:ext cx="5140325" cy="4183063"/>
          </a:xfrm>
        </p:spPr>
        <p:txBody>
          <a:bodyPr/>
          <a:lstStyle/>
          <a:p>
            <a:r>
              <a:rPr lang="en-US" b="1"/>
              <a:t>Presentation notes:</a:t>
            </a:r>
            <a:endParaRPr lang="en-US"/>
          </a:p>
          <a:p>
            <a:r>
              <a:rPr lang="en-US"/>
              <a:t>This is a copyright slide for The Theology Program. It is not a slide that needs to be shown to the students.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261B09D7-E70E-5941-B420-6D325C7F5332}" type="slidenum">
              <a:rPr lang="en-US"/>
              <a:pPr/>
              <a:t>13</a:t>
            </a:fld>
            <a:endParaRPr lang="en-US"/>
          </a:p>
        </p:txBody>
      </p:sp>
      <p:sp>
        <p:nvSpPr>
          <p:cNvPr id="48845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88451" name="Rectangle 3"/>
          <p:cNvSpPr>
            <a:spLocks noGrp="1" noChangeArrowheads="1"/>
          </p:cNvSpPr>
          <p:nvPr>
            <p:ph type="body" idx="1"/>
          </p:nvPr>
        </p:nvSpPr>
        <p:spPr/>
        <p:txBody>
          <a:bodyPr/>
          <a:lstStyle/>
          <a:p>
            <a:r>
              <a:rPr lang="en-US" b="1"/>
              <a:t>Presentation Notes</a:t>
            </a:r>
            <a:r>
              <a:rPr lang="en-US"/>
              <a:t>:</a:t>
            </a:r>
          </a:p>
          <a:p>
            <a:r>
              <a:rPr lang="en-US"/>
              <a:t>The purpose of this and the following slides is to demonstrate that one cannot assume that when the word </a:t>
            </a:r>
            <a:r>
              <a:rPr lang="ja-JP" altLang="en-US">
                <a:latin typeface="Arial"/>
              </a:rPr>
              <a:t>“</a:t>
            </a:r>
            <a:r>
              <a:rPr lang="en-US"/>
              <a:t>Church</a:t>
            </a:r>
            <a:r>
              <a:rPr lang="ja-JP" altLang="en-US">
                <a:latin typeface="Arial"/>
              </a:rPr>
              <a:t>”</a:t>
            </a:r>
            <a:r>
              <a:rPr lang="en-US"/>
              <a:t> is mentioned, everyone will have the same definition. People have many different associations that come to mind when the word </a:t>
            </a:r>
            <a:r>
              <a:rPr lang="ja-JP" altLang="en-US">
                <a:latin typeface="Arial"/>
              </a:rPr>
              <a:t>“</a:t>
            </a:r>
            <a:r>
              <a:rPr lang="en-US"/>
              <a:t>Church</a:t>
            </a:r>
            <a:r>
              <a:rPr lang="ja-JP" altLang="en-US">
                <a:latin typeface="Arial"/>
              </a:rPr>
              <a:t>”</a:t>
            </a:r>
            <a:r>
              <a:rPr lang="en-US"/>
              <a:t> is mentioned.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C83EF612-4971-A842-A76F-3E2FB361DB9A}" type="slidenum">
              <a:rPr lang="en-US"/>
              <a:pPr/>
              <a:t>15</a:t>
            </a:fld>
            <a:endParaRPr lang="en-US"/>
          </a:p>
        </p:txBody>
      </p:sp>
      <p:sp>
        <p:nvSpPr>
          <p:cNvPr id="2560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5603" name="Rectangle 3"/>
          <p:cNvSpPr>
            <a:spLocks noGrp="1" noChangeArrowheads="1"/>
          </p:cNvSpPr>
          <p:nvPr>
            <p:ph type="body" idx="1"/>
          </p:nvPr>
        </p:nvSpPr>
        <p:spPr/>
        <p:txBody>
          <a:bodyPr/>
          <a:lstStyle/>
          <a:p>
            <a:r>
              <a:rPr lang="en-US" b="1"/>
              <a:t>Presentation Notes</a:t>
            </a:r>
            <a:r>
              <a:rPr lang="en-US"/>
              <a:t>:</a:t>
            </a:r>
          </a:p>
          <a:p>
            <a:r>
              <a:rPr lang="en-US"/>
              <a:t>The associations given to these particular groups are not meant to say that this is their official dogma (or official stated theology), but that, generally speaking, these definitions find the most </a:t>
            </a:r>
            <a:r>
              <a:rPr lang="en-US" i="1"/>
              <a:t>emphasis</a:t>
            </a:r>
            <a:r>
              <a:rPr lang="en-US"/>
              <a:t> in these groups. Many of the definitions are overlapping.</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1FF0A291-3E91-2941-9B07-00306444364E}" type="slidenum">
              <a:rPr lang="en-US"/>
              <a:pPr/>
              <a:t>17</a:t>
            </a:fld>
            <a:endParaRPr lang="en-US"/>
          </a:p>
        </p:txBody>
      </p:sp>
      <p:sp>
        <p:nvSpPr>
          <p:cNvPr id="51507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15075" name="Rectangle 3"/>
          <p:cNvSpPr>
            <a:spLocks noGrp="1" noChangeArrowheads="1"/>
          </p:cNvSpPr>
          <p:nvPr>
            <p:ph type="body" idx="1"/>
          </p:nvPr>
        </p:nvSpPr>
        <p:spPr/>
        <p:txBody>
          <a:bodyPr/>
          <a:lstStyle/>
          <a:p>
            <a:r>
              <a:rPr lang="en-US" b="1"/>
              <a:t>Presentation Notes</a:t>
            </a:r>
            <a:r>
              <a:rPr lang="en-US"/>
              <a:t>:</a:t>
            </a:r>
          </a:p>
          <a:p>
            <a:r>
              <a:rPr lang="en-US"/>
              <a:t>This question is a question of ontology, not functionality. In other words, it asks what the Church is, not what it does.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6D02470A-B5AF-2240-B50D-732769B41730}" type="slidenum">
              <a:rPr lang="en-US"/>
              <a:pPr/>
              <a:t>18</a:t>
            </a:fld>
            <a:endParaRPr lang="en-US"/>
          </a:p>
        </p:txBody>
      </p:sp>
      <p:sp>
        <p:nvSpPr>
          <p:cNvPr id="254978"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254979"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Have your students read each of these passages. It will serve as a good beginning to the study. Do not try to explain each of these names and analogies right now; they will be given life as the course continues.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A5386D3E-A72B-AE49-9AD8-ADBF1C43D91D}" type="slidenum">
              <a:rPr lang="en-US"/>
              <a:pPr/>
              <a:t>19</a:t>
            </a:fld>
            <a:endParaRPr lang="en-US"/>
          </a:p>
        </p:txBody>
      </p:sp>
      <p:sp>
        <p:nvSpPr>
          <p:cNvPr id="37890"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37891"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Augustine is usually referred to as the first one to articulate the understanding of the Church invisible. All historic Christian traditions (Roman Catholic, Protestant, Eastern Orthodox) agree on the existence of both the Church visible and Church invisible. The differences come in the emphasis the various traditions place on each. The Reformers of the sixteenth century turned the attention back to the </a:t>
            </a:r>
            <a:r>
              <a:rPr lang="en-US" i="1"/>
              <a:t>ecclesia visibilis</a:t>
            </a:r>
            <a:r>
              <a:rPr lang="en-US"/>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FC2D4E13-67EE-7242-99A3-B770279C0C57}" type="slidenum">
              <a:rPr lang="en-US"/>
              <a:pPr/>
              <a:t>20</a:t>
            </a:fld>
            <a:endParaRPr lang="en-US"/>
          </a:p>
        </p:txBody>
      </p:sp>
      <p:sp>
        <p:nvSpPr>
          <p:cNvPr id="35842"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This Latin phrase illustrates the Reformers</a:t>
            </a:r>
            <a:r>
              <a:rPr lang="ja-JP" altLang="en-US">
                <a:latin typeface="Arial"/>
              </a:rPr>
              <a:t>’</a:t>
            </a:r>
            <a:r>
              <a:rPr lang="en-US"/>
              <a:t> understanding that the Church visible is composed of both true believers (saints) and false believers (hypocrites).</a:t>
            </a:r>
          </a:p>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096A6CFF-5720-514F-9FB0-AFE23B700AE7}" type="slidenum">
              <a:rPr lang="en-US"/>
              <a:pPr/>
              <a:t>21</a:t>
            </a:fld>
            <a:endParaRPr lang="en-US"/>
          </a:p>
        </p:txBody>
      </p:sp>
      <p:sp>
        <p:nvSpPr>
          <p:cNvPr id="49152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91523" name="Rectangle 3"/>
          <p:cNvSpPr>
            <a:spLocks noGrp="1" noChangeArrowheads="1"/>
          </p:cNvSpPr>
          <p:nvPr>
            <p:ph type="body" idx="1"/>
          </p:nvPr>
        </p:nvSpPr>
        <p:spPr/>
        <p:txBody>
          <a:bodyPr/>
          <a:lstStyle/>
          <a:p>
            <a:r>
              <a:rPr lang="en-US" b="1"/>
              <a:t>Presentation Notes</a:t>
            </a:r>
            <a:r>
              <a:rPr lang="en-US"/>
              <a:t>:</a:t>
            </a:r>
          </a:p>
          <a:p>
            <a:r>
              <a:rPr lang="en-US"/>
              <a:t>This is a transition question for the DVD.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AC6F41A9-348F-2045-AAAA-555CCD0F4957}" type="slidenum">
              <a:rPr lang="en-US"/>
              <a:pPr/>
              <a:t>22</a:t>
            </a:fld>
            <a:endParaRPr lang="en-US"/>
          </a:p>
        </p:txBody>
      </p:sp>
      <p:sp>
        <p:nvSpPr>
          <p:cNvPr id="39938"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39939" name="Rectangle 3"/>
          <p:cNvSpPr>
            <a:spLocks noGrp="1" noChangeArrowheads="1"/>
          </p:cNvSpPr>
          <p:nvPr>
            <p:ph type="body" idx="1"/>
          </p:nvPr>
        </p:nvSpPr>
        <p:spPr>
          <a:xfrm>
            <a:off x="701675" y="4416425"/>
            <a:ext cx="5607050" cy="4181475"/>
          </a:xfrm>
        </p:spPr>
        <p:txBody>
          <a:bodyPr/>
          <a:lstStyle/>
          <a:p>
            <a:r>
              <a:rPr lang="en-US" b="1"/>
              <a:t>Activity: Group discussion</a:t>
            </a:r>
            <a:endParaRPr lang="en-US"/>
          </a:p>
          <a:p>
            <a:r>
              <a:rPr lang="en-US"/>
              <a:t>Ask your students to define and discuss the three great Christian traditions in relation to their emphasis. In other words, which traditions emphasize the visible Church and which emphasize the invisible Church? Have them fill out the chart before you move to the next slide.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4BEE5C0E-D1E3-5943-B110-C8F28CEE5A53}" type="slidenum">
              <a:rPr lang="en-US"/>
              <a:pPr/>
              <a:t>23</a:t>
            </a:fld>
            <a:endParaRPr lang="en-US"/>
          </a:p>
        </p:txBody>
      </p:sp>
      <p:sp>
        <p:nvSpPr>
          <p:cNvPr id="43010"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43011"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Roman Catholics and Eastern Orthodox emphasize the Church visible as the determiner of the Church invisible, while Protestants, in reaction to the Roman Catholics, have traditionally emphasized the Church invisible to the neglect, in varying degrees, of the Church visible.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C58A6EDE-F99D-ED42-9CBE-C22C89FADBB7}" type="slidenum">
              <a:rPr lang="en-US"/>
              <a:pPr/>
              <a:t>24</a:t>
            </a:fld>
            <a:endParaRPr lang="en-US"/>
          </a:p>
        </p:txBody>
      </p:sp>
      <p:sp>
        <p:nvSpPr>
          <p:cNvPr id="4403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4035" name="Rectangle 3"/>
          <p:cNvSpPr>
            <a:spLocks noGrp="1" noChangeArrowheads="1"/>
          </p:cNvSpPr>
          <p:nvPr>
            <p:ph type="body" idx="1"/>
          </p:nvPr>
        </p:nvSpPr>
        <p:spPr/>
        <p:txBody>
          <a:bodyPr/>
          <a:lstStyle/>
          <a:p>
            <a:r>
              <a:rPr lang="en-US" b="1"/>
              <a:t>Presentation Notes</a:t>
            </a:r>
            <a:r>
              <a:rPr lang="en-US"/>
              <a:t>:</a:t>
            </a:r>
          </a:p>
          <a:p>
            <a:r>
              <a:rPr lang="en-US"/>
              <a:t>This is not an exhaustive list of the different views of the Church, but they are general representations of most traditions and denominations, and they represent the most important views of which the students need to be aware. As will become clear, they are not all mutually exclusive. The Roman Catholic view would also incorporate the Replacement view.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35C13595-22AD-4949-A672-713A6FF02717}" type="slidenum">
              <a:rPr lang="en-US"/>
              <a:pPr/>
              <a:t>2</a:t>
            </a:fld>
            <a:endParaRPr lang="en-US"/>
          </a:p>
        </p:txBody>
      </p:sp>
      <p:sp>
        <p:nvSpPr>
          <p:cNvPr id="1229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2291" name="Rectangle 3"/>
          <p:cNvSpPr>
            <a:spLocks noGrp="1" noChangeArrowheads="1"/>
          </p:cNvSpPr>
          <p:nvPr>
            <p:ph type="body" idx="1"/>
          </p:nvPr>
        </p:nvSpPr>
        <p:spPr/>
        <p:txBody>
          <a:bodyPr/>
          <a:lstStyle/>
          <a:p>
            <a:pPr marL="228600" indent="-228600" algn="ctr">
              <a:lnSpc>
                <a:spcPct val="80000"/>
              </a:lnSpc>
            </a:pPr>
            <a:r>
              <a:rPr lang="en-US" sz="800" b="1"/>
              <a:t>Teacher</a:t>
            </a:r>
            <a:r>
              <a:rPr lang="ja-JP" altLang="en-US" sz="800" b="1">
                <a:latin typeface="Arial"/>
              </a:rPr>
              <a:t>’</a:t>
            </a:r>
            <a:r>
              <a:rPr lang="en-US" sz="800" b="1"/>
              <a:t>s Notes Information Page</a:t>
            </a:r>
          </a:p>
          <a:p>
            <a:pPr marL="228600" indent="-228600">
              <a:lnSpc>
                <a:spcPct val="80000"/>
              </a:lnSpc>
            </a:pPr>
            <a:endParaRPr lang="en-US" sz="800"/>
          </a:p>
          <a:p>
            <a:pPr marL="228600" indent="-228600">
              <a:lnSpc>
                <a:spcPct val="80000"/>
              </a:lnSpc>
            </a:pPr>
            <a:r>
              <a:rPr lang="en-US" sz="800"/>
              <a:t>This notes section is to inform those who would choose to teach this course using the material provided by The Theology Program. Any and all teachers, professors, and pastors are welcome to use the TTP material for the purpose of instructing people in the individual courses or though entire program. It should be noted, however, that each set of notes, PowerPoint presentations, and assignments assumes knowledge of the previous course according to the program schedule (see program schedule on www.thetheologyprogram.com). It is our hope that the TTP material would be of benefit to those whose purpose it is teach people theology at a level greater than that which is readily available though self-study or the typical Bible studies. </a:t>
            </a:r>
          </a:p>
          <a:p>
            <a:pPr marL="228600" indent="-228600">
              <a:lnSpc>
                <a:spcPct val="80000"/>
              </a:lnSpc>
            </a:pPr>
            <a:endParaRPr lang="en-US" sz="800"/>
          </a:p>
          <a:p>
            <a:pPr marL="228600" indent="-228600">
              <a:lnSpc>
                <a:spcPct val="80000"/>
              </a:lnSpc>
            </a:pPr>
            <a:r>
              <a:rPr lang="en-US" sz="800" b="1"/>
              <a:t>PowerPoint Slides and Notes:</a:t>
            </a:r>
          </a:p>
          <a:p>
            <a:pPr marL="228600" indent="-228600">
              <a:lnSpc>
                <a:spcPct val="80000"/>
              </a:lnSpc>
            </a:pPr>
            <a:r>
              <a:rPr lang="en-US" sz="800"/>
              <a:t>The PowerPoint notes provided have the teacher in mind. They are not meant to be an exhaustive source of information on the topic covered. Neither are they meant to answer all of the questions that may come up during the presentation. What we hope to accomplish with the notes section is to give the teacher a basic understanding of what the individual slide is trying to accomplish along with some additional information on the subject of the slide.. </a:t>
            </a:r>
          </a:p>
          <a:p>
            <a:pPr marL="228600" indent="-228600">
              <a:lnSpc>
                <a:spcPct val="80000"/>
              </a:lnSpc>
            </a:pPr>
            <a:endParaRPr lang="en-US" sz="800"/>
          </a:p>
          <a:p>
            <a:pPr marL="228600" indent="-228600">
              <a:lnSpc>
                <a:spcPct val="80000"/>
              </a:lnSpc>
            </a:pPr>
            <a:r>
              <a:rPr lang="en-US" sz="800"/>
              <a:t>The notes will be kept as brief as possible and contain the following types of information:</a:t>
            </a:r>
          </a:p>
          <a:p>
            <a:pPr marL="228600" indent="-228600">
              <a:lnSpc>
                <a:spcPct val="80000"/>
              </a:lnSpc>
            </a:pPr>
            <a:r>
              <a:rPr lang="en-US" sz="800" b="1"/>
              <a:t>Explanation of slide:</a:t>
            </a:r>
            <a:r>
              <a:rPr lang="en-US" sz="800"/>
              <a:t> Explanations of what the slide is trying to accomplish. (Most of the time we hope that this is self-evident).  </a:t>
            </a:r>
          </a:p>
          <a:p>
            <a:pPr marL="228600" indent="-228600">
              <a:lnSpc>
                <a:spcPct val="80000"/>
              </a:lnSpc>
            </a:pPr>
            <a:r>
              <a:rPr lang="en-US" sz="800" b="1"/>
              <a:t>Presentation notes:</a:t>
            </a:r>
            <a:r>
              <a:rPr lang="en-US" sz="800"/>
              <a:t> Expanded subject information including definitions of terms with which we feel the teacher may not be acquainted. Also, there may be suggested illustrations for the topic being discussed. </a:t>
            </a:r>
          </a:p>
          <a:p>
            <a:pPr marL="228600" indent="-228600">
              <a:lnSpc>
                <a:spcPct val="80000"/>
              </a:lnSpc>
            </a:pPr>
            <a:r>
              <a:rPr lang="en-US" sz="800" b="1"/>
              <a:t>Activity:</a:t>
            </a:r>
            <a:r>
              <a:rPr lang="en-US" sz="800"/>
              <a:t> Sometimes the slides are created with a particular learning activity in mind and are non-productive without this activity. If this is the case a suggested activity will be explained. Sometime the activities are suggested with and left up to the teacher</a:t>
            </a:r>
            <a:r>
              <a:rPr lang="ja-JP" altLang="en-US" sz="800">
                <a:latin typeface="Arial"/>
              </a:rPr>
              <a:t>’</a:t>
            </a:r>
            <a:r>
              <a:rPr lang="en-US" sz="800"/>
              <a:t>s discretion.</a:t>
            </a:r>
          </a:p>
          <a:p>
            <a:pPr marL="228600" indent="-228600">
              <a:lnSpc>
                <a:spcPct val="80000"/>
              </a:lnSpc>
            </a:pPr>
            <a:r>
              <a:rPr lang="en-US" sz="800" b="1"/>
              <a:t>References:</a:t>
            </a:r>
            <a:r>
              <a:rPr lang="en-US" sz="800"/>
              <a:t> This will contain both references that were used in the slide and suggested references for further study on the subject.</a:t>
            </a:r>
          </a:p>
          <a:p>
            <a:pPr marL="228600" indent="-228600">
              <a:lnSpc>
                <a:spcPct val="80000"/>
              </a:lnSpc>
            </a:pPr>
            <a:r>
              <a:rPr lang="en-US" sz="800" b="1"/>
              <a:t>Illustrations:</a:t>
            </a:r>
            <a:r>
              <a:rPr lang="en-US" sz="800"/>
              <a:t> Whenever possible, we will try to provide a teaching illustration to help the instructor.</a:t>
            </a:r>
          </a:p>
          <a:p>
            <a:pPr marL="228600" indent="-228600">
              <a:lnSpc>
                <a:spcPct val="80000"/>
              </a:lnSpc>
            </a:pPr>
            <a:endParaRPr lang="en-US" sz="800"/>
          </a:p>
          <a:p>
            <a:pPr marL="228600" indent="-228600">
              <a:lnSpc>
                <a:spcPct val="80000"/>
              </a:lnSpc>
            </a:pPr>
            <a:r>
              <a:rPr lang="en-US" sz="800"/>
              <a:t>Keep in mind that most of the slides are self-explanatory and, therefore, do not need notes. The teacher is expected to have watched the video of the class being taught so that he can get a better idea of what is trying to be accomplished.</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771FEBAC-AA8D-E04F-B287-673115925D5B}" type="slidenum">
              <a:rPr lang="en-US"/>
              <a:pPr/>
              <a:t>26</a:t>
            </a:fld>
            <a:endParaRPr lang="en-US"/>
          </a:p>
        </p:txBody>
      </p:sp>
      <p:sp>
        <p:nvSpPr>
          <p:cNvPr id="49357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93571" name="Rectangle 3"/>
          <p:cNvSpPr>
            <a:spLocks noGrp="1" noChangeArrowheads="1"/>
          </p:cNvSpPr>
          <p:nvPr>
            <p:ph type="body" idx="1"/>
          </p:nvPr>
        </p:nvSpPr>
        <p:spPr/>
        <p:txBody>
          <a:bodyPr/>
          <a:lstStyle/>
          <a:p>
            <a:r>
              <a:rPr lang="en-US" b="1"/>
              <a:t>Presentation Notes</a:t>
            </a:r>
            <a:r>
              <a:rPr lang="en-US"/>
              <a:t>:</a:t>
            </a:r>
          </a:p>
          <a:p>
            <a:r>
              <a:rPr lang="en-US"/>
              <a:t>This is a transition question for the DVD.</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AA75A419-CEBE-0C49-9936-3A6395DD25C4}" type="slidenum">
              <a:rPr lang="en-US"/>
              <a:pPr/>
              <a:t>27</a:t>
            </a:fld>
            <a:endParaRPr lang="en-US"/>
          </a:p>
        </p:txBody>
      </p:sp>
      <p:sp>
        <p:nvSpPr>
          <p:cNvPr id="47106"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47107"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Once again, the line represents the ongoing influence of the Liberal view. The solid line represents its prominence, while the dotted line represents its continued influence. The liberal church</a:t>
            </a:r>
            <a:r>
              <a:rPr lang="ja-JP" altLang="en-US">
                <a:latin typeface="Arial"/>
              </a:rPr>
              <a:t>’</a:t>
            </a:r>
            <a:r>
              <a:rPr lang="en-US"/>
              <a:t>s emphasis on the social gospel had more prominence in the past than it does right now.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6559F90B-4668-624B-98C1-4E280D61CA9E}" type="slidenum">
              <a:rPr lang="en-US"/>
              <a:pPr/>
              <a:t>28</a:t>
            </a:fld>
            <a:endParaRPr lang="en-US"/>
          </a:p>
        </p:txBody>
      </p:sp>
      <p:sp>
        <p:nvSpPr>
          <p:cNvPr id="51202"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51203"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It is important to note the disdain that liberal churches have for defining the Church according to doctrinal belief systems. This comes on the heels of many liberal theologians</a:t>
            </a:r>
            <a:r>
              <a:rPr lang="ja-JP" altLang="en-US">
                <a:latin typeface="Arial"/>
              </a:rPr>
              <a:t>’</a:t>
            </a:r>
            <a:r>
              <a:rPr lang="en-US"/>
              <a:t> attempts to </a:t>
            </a:r>
            <a:r>
              <a:rPr lang="ja-JP" altLang="en-US">
                <a:latin typeface="Arial"/>
              </a:rPr>
              <a:t>“</a:t>
            </a:r>
            <a:r>
              <a:rPr lang="en-US"/>
              <a:t>rescue</a:t>
            </a:r>
            <a:r>
              <a:rPr lang="ja-JP" altLang="en-US">
                <a:latin typeface="Arial"/>
              </a:rPr>
              <a:t>”</a:t>
            </a:r>
            <a:r>
              <a:rPr lang="en-US"/>
              <a:t> the Church from the eroding results that modern scholarship, in the eyes of many, was having on the Church</a:t>
            </a:r>
            <a:r>
              <a:rPr lang="ja-JP" altLang="en-US">
                <a:latin typeface="Arial"/>
              </a:rPr>
              <a:t>’</a:t>
            </a:r>
            <a:r>
              <a:rPr lang="en-US"/>
              <a:t>s unifying factor—the doctrinal truth as taught in Scripture. If the focus shifted from doctrine to practice, then the Church would have abiding relevance.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5EA8F725-7DEA-5745-B7AA-95D6C6A74E0C}" type="slidenum">
              <a:rPr lang="en-US"/>
              <a:pPr/>
              <a:t>29</a:t>
            </a:fld>
            <a:endParaRPr lang="en-US"/>
          </a:p>
        </p:txBody>
      </p:sp>
      <p:sp>
        <p:nvSpPr>
          <p:cNvPr id="53250"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53251"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This is the common battle cry of liberal theology.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A2117F81-43E4-FD48-B883-9E8EB6389826}" type="slidenum">
              <a:rPr lang="en-US"/>
              <a:pPr/>
              <a:t>31</a:t>
            </a:fld>
            <a:endParaRPr lang="en-US"/>
          </a:p>
        </p:txBody>
      </p:sp>
      <p:sp>
        <p:nvSpPr>
          <p:cNvPr id="82946"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82947" name="Rectangle 3"/>
          <p:cNvSpPr>
            <a:spLocks noGrp="1" noChangeArrowheads="1"/>
          </p:cNvSpPr>
          <p:nvPr>
            <p:ph type="body" idx="1"/>
          </p:nvPr>
        </p:nvSpPr>
        <p:spPr>
          <a:xfrm>
            <a:off x="701675" y="4416425"/>
            <a:ext cx="5607050" cy="4181475"/>
          </a:xfrm>
        </p:spPr>
        <p:txBody>
          <a:bodyPr/>
          <a:lstStyle/>
          <a:p>
            <a:r>
              <a:rPr lang="en-US" b="1"/>
              <a:t>Activity: Class discussion</a:t>
            </a:r>
          </a:p>
          <a:p>
            <a:r>
              <a:rPr lang="en-US"/>
              <a:t>Have the class respond to this view.</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DCC4B6B7-AB41-B94B-8A72-5F861B7E69E9}" type="slidenum">
              <a:rPr lang="en-US"/>
              <a:pPr/>
              <a:t>32</a:t>
            </a:fld>
            <a:endParaRPr lang="en-US"/>
          </a:p>
        </p:txBody>
      </p:sp>
      <p:sp>
        <p:nvSpPr>
          <p:cNvPr id="8089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F39286B2-CE39-CC4B-8D96-730816688443}" type="slidenum">
              <a:rPr lang="en-US"/>
              <a:pPr/>
              <a:t>34</a:t>
            </a:fld>
            <a:endParaRPr lang="en-US"/>
          </a:p>
        </p:txBody>
      </p:sp>
      <p:sp>
        <p:nvSpPr>
          <p:cNvPr id="9216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2163" name="Rectangle 3"/>
          <p:cNvSpPr>
            <a:spLocks noGrp="1" noChangeArrowheads="1"/>
          </p:cNvSpPr>
          <p:nvPr>
            <p:ph type="body" idx="1"/>
          </p:nvPr>
        </p:nvSpPr>
        <p:spPr/>
        <p:txBody>
          <a:bodyPr/>
          <a:lstStyle/>
          <a:p>
            <a:r>
              <a:rPr lang="en-US" b="1"/>
              <a:t>Presentation Notes</a:t>
            </a:r>
            <a:r>
              <a:rPr lang="en-US"/>
              <a:t>:</a:t>
            </a:r>
          </a:p>
          <a:p>
            <a:r>
              <a:rPr lang="en-US"/>
              <a:t>This Scripture evidences Paul</a:t>
            </a:r>
            <a:r>
              <a:rPr lang="ja-JP" altLang="en-US">
                <a:latin typeface="Arial"/>
              </a:rPr>
              <a:t>’</a:t>
            </a:r>
            <a:r>
              <a:rPr lang="en-US"/>
              <a:t>s methodology. He does not exhort the Roman Christians to follow God on any other basis but the </a:t>
            </a:r>
            <a:r>
              <a:rPr lang="ja-JP" altLang="en-US">
                <a:latin typeface="Arial"/>
              </a:rPr>
              <a:t>“</a:t>
            </a:r>
            <a:r>
              <a:rPr lang="en-US"/>
              <a:t>mercies of God.</a:t>
            </a:r>
            <a:r>
              <a:rPr lang="ja-JP" altLang="en-US">
                <a:latin typeface="Arial"/>
              </a:rPr>
              <a:t>”</a:t>
            </a:r>
            <a:r>
              <a:rPr lang="en-US"/>
              <a:t> What are the </a:t>
            </a:r>
            <a:r>
              <a:rPr lang="ja-JP" altLang="en-US">
                <a:latin typeface="Arial"/>
              </a:rPr>
              <a:t>“</a:t>
            </a:r>
            <a:r>
              <a:rPr lang="en-US"/>
              <a:t>mercies of God</a:t>
            </a:r>
            <a:r>
              <a:rPr lang="ja-JP" altLang="en-US">
                <a:latin typeface="Arial"/>
              </a:rPr>
              <a:t>”</a:t>
            </a:r>
            <a:r>
              <a:rPr lang="en-US"/>
              <a:t>? Paul has just described them in chapters 1–11. It is the Gospel. The idea is that if you truly know, understand, and believe what God has done for you through Jesus Christ, you ought to be motivated to serve Him. According to Paul, with such wonderful knowledge, it is the only </a:t>
            </a:r>
            <a:r>
              <a:rPr lang="ja-JP" altLang="en-US">
                <a:latin typeface="Arial"/>
              </a:rPr>
              <a:t>“</a:t>
            </a:r>
            <a:r>
              <a:rPr lang="en-US"/>
              <a:t>reasonable</a:t>
            </a:r>
            <a:r>
              <a:rPr lang="ja-JP" altLang="en-US">
                <a:latin typeface="Arial"/>
              </a:rPr>
              <a:t>”</a:t>
            </a:r>
            <a:r>
              <a:rPr lang="en-US"/>
              <a:t> thing that one can do. Our motivation to serve God is because He has served us. Our motivation to give our lives for Him is because we have a </a:t>
            </a:r>
            <a:r>
              <a:rPr lang="en-US" i="1"/>
              <a:t>unified understanding</a:t>
            </a:r>
            <a:r>
              <a:rPr lang="en-US"/>
              <a:t> of what He has done in giving His life for us. This is the way that Paul always wrote. The assumption is that you cannot serve whom you don</a:t>
            </a:r>
            <a:r>
              <a:rPr lang="ja-JP" altLang="en-US">
                <a:latin typeface="Arial"/>
              </a:rPr>
              <a:t>’</a:t>
            </a:r>
            <a:r>
              <a:rPr lang="en-US"/>
              <a:t>t know. </a:t>
            </a:r>
            <a:r>
              <a:rPr lang="ja-JP" altLang="en-US">
                <a:latin typeface="Arial"/>
              </a:rPr>
              <a:t>“</a:t>
            </a:r>
            <a:r>
              <a:rPr lang="en-US"/>
              <a:t>We love because He first loved us</a:t>
            </a:r>
            <a:r>
              <a:rPr lang="ja-JP" altLang="en-US">
                <a:latin typeface="Arial"/>
              </a:rPr>
              <a:t>”</a:t>
            </a:r>
            <a:r>
              <a:rPr lang="en-US"/>
              <a:t> (1 Jn. 4:19). Therefore, right doctrine is essential to right practice. This is in opposition to the Liberal view.</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9F4E85E3-6144-764F-8750-C3DE2CAE5365}" type="slidenum">
              <a:rPr lang="en-US"/>
              <a:pPr/>
              <a:t>36</a:t>
            </a:fld>
            <a:endParaRPr lang="en-US"/>
          </a:p>
        </p:txBody>
      </p:sp>
      <p:sp>
        <p:nvSpPr>
          <p:cNvPr id="49561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95619" name="Rectangle 3"/>
          <p:cNvSpPr>
            <a:spLocks noGrp="1" noChangeArrowheads="1"/>
          </p:cNvSpPr>
          <p:nvPr>
            <p:ph type="body" idx="1"/>
          </p:nvPr>
        </p:nvSpPr>
        <p:spPr/>
        <p:txBody>
          <a:bodyPr/>
          <a:lstStyle/>
          <a:p>
            <a:r>
              <a:rPr lang="en-US" b="1"/>
              <a:t>Presentation Notes</a:t>
            </a:r>
            <a:r>
              <a:rPr lang="en-US"/>
              <a:t>:</a:t>
            </a:r>
          </a:p>
          <a:p>
            <a:r>
              <a:rPr lang="en-US"/>
              <a:t>This is a transition question for the DVD.</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5446C27F-C609-8945-992A-904AFD5D620B}" type="slidenum">
              <a:rPr lang="en-US"/>
              <a:pPr/>
              <a:t>37</a:t>
            </a:fld>
            <a:endParaRPr lang="en-US"/>
          </a:p>
        </p:txBody>
      </p:sp>
      <p:sp>
        <p:nvSpPr>
          <p:cNvPr id="55298"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55299"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Once again, the line represents the ongoing influence of the doctrine. The solid line represents its prominence, while the dotted line represents its continued influence.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1A2F1B81-6713-834E-9105-720CDDD729DA}" type="slidenum">
              <a:rPr lang="en-US"/>
              <a:pPr/>
              <a:t>38</a:t>
            </a:fld>
            <a:endParaRPr lang="en-US"/>
          </a:p>
        </p:txBody>
      </p:sp>
      <p:sp>
        <p:nvSpPr>
          <p:cNvPr id="57346"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ja-JP" altLang="en-US">
                <a:latin typeface="Arial"/>
              </a:rPr>
              <a:t>“</a:t>
            </a:r>
            <a:r>
              <a:rPr lang="en-US"/>
              <a:t>Liberation theologians contend that their continent [Latin America] has been victimized by colonialism, imperialism, and multinational corporations</a:t>
            </a:r>
            <a:r>
              <a:rPr lang="ja-JP" altLang="en-US">
                <a:latin typeface="Arial"/>
              </a:rPr>
              <a:t>”</a:t>
            </a:r>
            <a:r>
              <a:rPr lang="en-US"/>
              <a:t> (Walter Elwell ed. </a:t>
            </a:r>
            <a:r>
              <a:rPr lang="ja-JP" altLang="en-US">
                <a:latin typeface="Arial"/>
              </a:rPr>
              <a:t>“</a:t>
            </a:r>
            <a:r>
              <a:rPr lang="en-US"/>
              <a:t>Liberation Theology</a:t>
            </a:r>
            <a:r>
              <a:rPr lang="ja-JP" altLang="en-US">
                <a:latin typeface="Arial"/>
              </a:rPr>
              <a:t>”</a:t>
            </a:r>
            <a:r>
              <a:rPr lang="en-US"/>
              <a:t> in </a:t>
            </a:r>
            <a:r>
              <a:rPr lang="en-US" i="1"/>
              <a:t>Evangelical Dictionary of Theology</a:t>
            </a:r>
            <a:r>
              <a:rPr lang="en-US"/>
              <a:t> [Grand Rapids, MI: 2001], 686). Theology, for the liberation theologian, is constructed not out of systematic statements of divine truth but in history, as those who struggle under oppression seek to free themselves from constraints (socioeconomic and governmental) that unnecessarily hold them down. Liberation theology divides the world into two classes: those who are oppressed and the oppressors (ibid.).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6B668FC0-356B-D24E-A869-330EE46E46A1}" type="slidenum">
              <a:rPr lang="en-US"/>
              <a:pPr/>
              <a:t>3</a:t>
            </a:fld>
            <a:endParaRPr lang="en-US"/>
          </a:p>
        </p:txBody>
      </p:sp>
      <p:sp>
        <p:nvSpPr>
          <p:cNvPr id="135782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357827" name="Rectangle 3"/>
          <p:cNvSpPr>
            <a:spLocks noGrp="1" noChangeArrowheads="1"/>
          </p:cNvSpPr>
          <p:nvPr>
            <p:ph type="body" idx="1"/>
          </p:nvPr>
        </p:nvSpPr>
        <p:spPr/>
        <p:txBody>
          <a:bodyPr/>
          <a:lstStyle/>
          <a:p>
            <a:r>
              <a:rPr lang="en-US" sz="1000" b="1"/>
              <a:t>Student Notes:</a:t>
            </a:r>
          </a:p>
          <a:p>
            <a:r>
              <a:rPr lang="en-US" sz="1000"/>
              <a:t>The student notes are created to coincide interactively with the PowerPoint slides. Some will have all the information contained in the slides, few may be fill-in-the-blank, and some will simply be a blank page so that the students can do an assignment. We have intentionally left much space in the student notes so that the student can take lecture notes. </a:t>
            </a:r>
          </a:p>
          <a:p>
            <a:endParaRPr lang="en-US" sz="1000"/>
          </a:p>
          <a:p>
            <a:r>
              <a:rPr lang="en-US" sz="1000" b="1"/>
              <a:t>General Guidelines:</a:t>
            </a:r>
          </a:p>
          <a:p>
            <a:r>
              <a:rPr lang="en-US" sz="1000"/>
              <a:t>We understand that while some instructors will use all the material as-is, some will want to modify the slides and the notes to suite their goals, purpose, culture, and style. This is OK. Permission is granted by TTP. We simply ask that you do not reproduce this program or any part there-in for profit. If the program is used for integration into other programs or presentations, we also ask that you follow by the copyright guidelines and give credit to TTP. </a:t>
            </a:r>
          </a:p>
          <a:p>
            <a:endParaRPr lang="en-US" sz="1000"/>
          </a:p>
          <a:p>
            <a:r>
              <a:rPr lang="en-US" sz="1000" b="1"/>
              <a:t>Fonts:</a:t>
            </a:r>
            <a:endParaRPr lang="en-US" sz="1000"/>
          </a:p>
          <a:p>
            <a:r>
              <a:rPr lang="en-US" sz="1000"/>
              <a:t>Along with standard fonts such as Times New Roman, these are the fonts that are used in all The Theology Program material. If you do not already have them, they can be downloaded from our web-site. It is highly recommended that you use these in all the material since changing the fonts will affect the format of the notes and PowerPoint. If you change the fonts, it will be necessary for you to reformat the lines and paragraphs of all of the material. The fonts can be downloaded from the TTP website. See the TTP FAQ page.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771C194E-5038-8B4E-BC6F-F3887383AAB3}" type="slidenum">
              <a:rPr lang="en-US"/>
              <a:pPr/>
              <a:t>39</a:t>
            </a:fld>
            <a:endParaRPr lang="en-US"/>
          </a:p>
        </p:txBody>
      </p:sp>
      <p:sp>
        <p:nvSpPr>
          <p:cNvPr id="6349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3491" name="Rectangle 3"/>
          <p:cNvSpPr>
            <a:spLocks noGrp="1" noChangeArrowheads="1"/>
          </p:cNvSpPr>
          <p:nvPr>
            <p:ph type="body" idx="1"/>
          </p:nvPr>
        </p:nvSpPr>
        <p:spPr/>
        <p:txBody>
          <a:bodyPr/>
          <a:lstStyle/>
          <a:p>
            <a:r>
              <a:rPr lang="en-US" b="1"/>
              <a:t>Presentation Notes</a:t>
            </a:r>
            <a:r>
              <a:rPr lang="en-US"/>
              <a:t>:</a:t>
            </a:r>
          </a:p>
          <a:p>
            <a:r>
              <a:rPr lang="en-US"/>
              <a:t>This statement, although not by a liberation theologian, presents the basic philosophy of liberation theology. They may better say, </a:t>
            </a:r>
            <a:r>
              <a:rPr lang="ja-JP" altLang="en-US">
                <a:latin typeface="Arial"/>
              </a:rPr>
              <a:t>“</a:t>
            </a:r>
            <a:r>
              <a:rPr lang="en-US"/>
              <a:t>Hitherto theologians have explained the world; it is our task to change it.</a:t>
            </a:r>
            <a:r>
              <a:rPr lang="ja-JP" altLang="en-US">
                <a:latin typeface="Arial"/>
              </a:rPr>
              <a:t>”</a:t>
            </a:r>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7E0BCAB0-D58F-9744-8D0A-8EC174D2F566}" type="slidenum">
              <a:rPr lang="en-US"/>
              <a:pPr/>
              <a:t>41</a:t>
            </a:fld>
            <a:endParaRPr lang="en-US"/>
          </a:p>
        </p:txBody>
      </p:sp>
      <p:sp>
        <p:nvSpPr>
          <p:cNvPr id="95234"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95235" name="Rectangle 3"/>
          <p:cNvSpPr>
            <a:spLocks noGrp="1" noChangeArrowheads="1"/>
          </p:cNvSpPr>
          <p:nvPr>
            <p:ph type="body" idx="1"/>
          </p:nvPr>
        </p:nvSpPr>
        <p:spPr>
          <a:xfrm>
            <a:off x="701675" y="4416425"/>
            <a:ext cx="5607050" cy="4181475"/>
          </a:xfrm>
        </p:spPr>
        <p:txBody>
          <a:bodyPr/>
          <a:lstStyle/>
          <a:p>
            <a:r>
              <a:rPr lang="en-US" b="1"/>
              <a:t>Activity: Class discussion</a:t>
            </a:r>
          </a:p>
          <a:p>
            <a:r>
              <a:rPr lang="en-US"/>
              <a:t>Have the class respond to this view.</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0D185738-C213-2C4F-88C1-196E339BF15E}" type="slidenum">
              <a:rPr lang="en-US"/>
              <a:pPr/>
              <a:t>42</a:t>
            </a:fld>
            <a:endParaRPr lang="en-US"/>
          </a:p>
        </p:txBody>
      </p:sp>
      <p:sp>
        <p:nvSpPr>
          <p:cNvPr id="9728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7283" name="Rectangle 3"/>
          <p:cNvSpPr>
            <a:spLocks noGrp="1" noChangeArrowheads="1"/>
          </p:cNvSpPr>
          <p:nvPr>
            <p:ph type="body" idx="1"/>
          </p:nvPr>
        </p:nvSpPr>
        <p:spPr/>
        <p:txBody>
          <a:bodyPr/>
          <a:lstStyle/>
          <a:p>
            <a:r>
              <a:rPr lang="en-US" b="1"/>
              <a:t>Activity: Group discussion</a:t>
            </a:r>
          </a:p>
          <a:p>
            <a:r>
              <a:rPr lang="en-US"/>
              <a:t>Ask the class to discuss the validity of the fourth option.</a:t>
            </a:r>
          </a:p>
          <a:p>
            <a:endParaRPr lang="en-US"/>
          </a:p>
          <a:p>
            <a:r>
              <a:rPr lang="en-US" b="1"/>
              <a:t>Presentation Notes</a:t>
            </a:r>
            <a:r>
              <a:rPr lang="en-US"/>
              <a:t>:</a:t>
            </a:r>
          </a:p>
          <a:p>
            <a:r>
              <a:rPr lang="en-US"/>
              <a:t>If the fourth option is valid, this means that God often uses suffering and oppression to unify His people. This is certainly true of the early Church. It is also evidenced today in many churches in the Sudan and China. Freedom and comfort are often the deathbeds of the Church while, as Tertullian often said, martyrdom is the seedbed of the Church.</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E843C675-D934-F946-AB3E-A6B8AD28D57C}" type="slidenum">
              <a:rPr lang="en-US"/>
              <a:pPr/>
              <a:t>45</a:t>
            </a:fld>
            <a:endParaRPr lang="en-US"/>
          </a:p>
        </p:txBody>
      </p:sp>
      <p:sp>
        <p:nvSpPr>
          <p:cNvPr id="49766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97667" name="Rectangle 3"/>
          <p:cNvSpPr>
            <a:spLocks noGrp="1" noChangeArrowheads="1"/>
          </p:cNvSpPr>
          <p:nvPr>
            <p:ph type="body" idx="1"/>
          </p:nvPr>
        </p:nvSpPr>
        <p:spPr/>
        <p:txBody>
          <a:bodyPr/>
          <a:lstStyle/>
          <a:p>
            <a:r>
              <a:rPr lang="en-US" b="1"/>
              <a:t>Presentation Notes</a:t>
            </a:r>
            <a:r>
              <a:rPr lang="en-US"/>
              <a:t>:</a:t>
            </a:r>
          </a:p>
          <a:p>
            <a:r>
              <a:rPr lang="en-US"/>
              <a:t>This is a transition question for the DVD.</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8D5590AF-8468-A543-9965-9B9D48A3743F}" type="slidenum">
              <a:rPr lang="en-US"/>
              <a:pPr/>
              <a:t>46</a:t>
            </a:fld>
            <a:endParaRPr lang="en-US"/>
          </a:p>
        </p:txBody>
      </p:sp>
      <p:sp>
        <p:nvSpPr>
          <p:cNvPr id="59394"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59395"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Once again, the line represents the ongoing influence of the doctrine. The solid line represents its prominence, while the dotted line represents its continued influence.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3FB5C930-1439-1241-A2F2-C758A91CF221}" type="slidenum">
              <a:rPr lang="en-US"/>
              <a:pPr/>
              <a:t>47</a:t>
            </a:fld>
            <a:endParaRPr lang="en-US"/>
          </a:p>
        </p:txBody>
      </p:sp>
      <p:sp>
        <p:nvSpPr>
          <p:cNvPr id="61442"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61443"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We should not misrepresent the Roman Catholic Church here. Not all Roman Catholics would agree with this definition, but it generally expresses an accurate understanding from a historical standpoint. Vatican II (1963–1965) has been very controversial since it seemed to broaden its understanding of the Church. Protestants are no longer called </a:t>
            </a:r>
            <a:r>
              <a:rPr lang="ja-JP" altLang="en-US">
                <a:latin typeface="Arial"/>
              </a:rPr>
              <a:t>“</a:t>
            </a:r>
            <a:r>
              <a:rPr lang="en-US"/>
              <a:t>anathema</a:t>
            </a:r>
            <a:r>
              <a:rPr lang="ja-JP" altLang="en-US">
                <a:latin typeface="Arial"/>
              </a:rPr>
              <a:t>”</a:t>
            </a:r>
            <a:r>
              <a:rPr lang="en-US"/>
              <a:t> (Trent) but are now called </a:t>
            </a:r>
            <a:r>
              <a:rPr lang="ja-JP" altLang="en-US">
                <a:latin typeface="Arial"/>
              </a:rPr>
              <a:t>“</a:t>
            </a:r>
            <a:r>
              <a:rPr lang="en-US"/>
              <a:t>separated brethren.</a:t>
            </a:r>
            <a:r>
              <a:rPr lang="ja-JP" altLang="en-US">
                <a:latin typeface="Arial"/>
              </a:rPr>
              <a:t>”</a:t>
            </a:r>
            <a:r>
              <a:rPr lang="en-US"/>
              <a:t> Those who have never heard the Gospel are no longer condemned but can be saved so long as their lack of understanding is </a:t>
            </a:r>
            <a:r>
              <a:rPr lang="ja-JP" altLang="en-US">
                <a:latin typeface="Arial"/>
              </a:rPr>
              <a:t>“</a:t>
            </a:r>
            <a:r>
              <a:rPr lang="en-US"/>
              <a:t>through no fault of their own.</a:t>
            </a:r>
            <a:r>
              <a:rPr lang="ja-JP" altLang="en-US">
                <a:latin typeface="Arial"/>
              </a:rPr>
              <a:t>”</a:t>
            </a:r>
            <a:r>
              <a:rPr lang="en-US"/>
              <a:t>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F11A5630-A499-6F4B-96D9-652AC3E76BAF}" type="slidenum">
              <a:rPr lang="en-US"/>
              <a:pPr/>
              <a:t>48</a:t>
            </a:fld>
            <a:endParaRPr lang="en-US"/>
          </a:p>
        </p:txBody>
      </p:sp>
      <p:sp>
        <p:nvSpPr>
          <p:cNvPr id="31746"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a:xfrm>
            <a:off x="701675" y="4416425"/>
            <a:ext cx="5607050" cy="4181475"/>
          </a:xfrm>
        </p:spPr>
        <p:txBody>
          <a:bodyPr/>
          <a:lstStyle/>
          <a:p>
            <a:pPr marL="228600" indent="-228600"/>
            <a:r>
              <a:rPr lang="en-US" b="1"/>
              <a:t>Presentation Notes</a:t>
            </a:r>
            <a:r>
              <a:rPr lang="en-US"/>
              <a:t>:</a:t>
            </a:r>
          </a:p>
          <a:p>
            <a:pPr marL="228600" indent="-228600"/>
            <a:r>
              <a:rPr lang="en-US"/>
              <a:t>Sometimes, </a:t>
            </a:r>
            <a:r>
              <a:rPr lang="en-US" i="1"/>
              <a:t>extra ecclesiam non sit salus</a:t>
            </a:r>
            <a:r>
              <a:rPr lang="en-US"/>
              <a:t> or </a:t>
            </a:r>
            <a:r>
              <a:rPr lang="en-US" i="1"/>
              <a:t>salus extra ecclesiam non est</a:t>
            </a:r>
            <a:r>
              <a:rPr lang="en-US"/>
              <a:t>. Post-Vatican II Roman Catholics have generally taken a more moderate stand concerning the destiny of those who do not submit to the institutional Church. There are, however, many who would still agree with the traditional view. The seriousness of this becomes evident when one realizes that the Church, according to the strict Roman Catholic view expressed at Trent (1545–1563), is the only avenue that God has chosen to use as an administrator of saving grace through sacraments which are only administered by the Roman Catholic Church </a:t>
            </a:r>
            <a:r>
              <a:rPr lang="en-US" i="1">
                <a:effectLst>
                  <a:outerShdw blurRad="38100" dist="38100" dir="2700000" algn="tl">
                    <a:srgbClr val="DDDDDD"/>
                  </a:outerShdw>
                </a:effectLst>
              </a:rPr>
              <a:t>ex opere operato</a:t>
            </a:r>
            <a:r>
              <a:rPr lang="en-US" i="1"/>
              <a:t> </a:t>
            </a:r>
            <a:r>
              <a:rPr lang="en-US"/>
              <a:t>(</a:t>
            </a:r>
            <a:r>
              <a:rPr lang="ja-JP" altLang="en-US">
                <a:latin typeface="Arial"/>
              </a:rPr>
              <a:t>“</a:t>
            </a:r>
            <a:r>
              <a:rPr lang="en-US"/>
              <a:t>by the work of the worker</a:t>
            </a:r>
            <a:r>
              <a:rPr lang="ja-JP" altLang="en-US">
                <a:latin typeface="Arial"/>
              </a:rPr>
              <a:t>”</a:t>
            </a:r>
            <a:r>
              <a:rPr lang="en-US"/>
              <a:t>).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9E1053CC-7D8B-3940-B9C3-2382A628B4CE}" type="slidenum">
              <a:rPr lang="en-US"/>
              <a:pPr/>
              <a:t>49</a:t>
            </a:fld>
            <a:endParaRPr lang="en-US"/>
          </a:p>
        </p:txBody>
      </p:sp>
      <p:sp>
        <p:nvSpPr>
          <p:cNvPr id="33794"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33795"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Roman Catholics have traditionally held to this concept. </a:t>
            </a:r>
          </a:p>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8D74A493-8CAD-D44C-A988-1944A0CC70E5}" type="slidenum">
              <a:rPr lang="en-US"/>
              <a:pPr/>
              <a:t>51</a:t>
            </a:fld>
            <a:endParaRPr lang="en-US"/>
          </a:p>
        </p:txBody>
      </p:sp>
      <p:sp>
        <p:nvSpPr>
          <p:cNvPr id="101378"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101379" name="Rectangle 3"/>
          <p:cNvSpPr>
            <a:spLocks noGrp="1" noChangeArrowheads="1"/>
          </p:cNvSpPr>
          <p:nvPr>
            <p:ph type="body" idx="1"/>
          </p:nvPr>
        </p:nvSpPr>
        <p:spPr>
          <a:xfrm>
            <a:off x="701675" y="4416425"/>
            <a:ext cx="5607050" cy="4181475"/>
          </a:xfrm>
        </p:spPr>
        <p:txBody>
          <a:bodyPr/>
          <a:lstStyle/>
          <a:p>
            <a:r>
              <a:rPr lang="en-US" b="1"/>
              <a:t>Activity: Class discussion</a:t>
            </a:r>
          </a:p>
          <a:p>
            <a:r>
              <a:rPr lang="en-US"/>
              <a:t>Have the class respond to this view.</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E21444B9-5185-0F4A-9AF0-891B3A115048}" type="slidenum">
              <a:rPr lang="en-US"/>
              <a:pPr/>
              <a:t>52</a:t>
            </a:fld>
            <a:endParaRPr lang="en-US"/>
          </a:p>
        </p:txBody>
      </p:sp>
      <p:sp>
        <p:nvSpPr>
          <p:cNvPr id="10342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03427" name="Rectangle 3"/>
          <p:cNvSpPr>
            <a:spLocks noGrp="1" noChangeArrowheads="1"/>
          </p:cNvSpPr>
          <p:nvPr>
            <p:ph type="body" idx="1"/>
          </p:nvPr>
        </p:nvSpPr>
        <p:spPr/>
        <p:txBody>
          <a:bodyPr/>
          <a:lstStyle/>
          <a:p>
            <a:r>
              <a:rPr lang="en-US" b="1"/>
              <a:t>Presentation Notes</a:t>
            </a:r>
            <a:r>
              <a:rPr lang="en-US"/>
              <a:t>:</a:t>
            </a:r>
          </a:p>
          <a:p>
            <a:r>
              <a:rPr lang="en-US"/>
              <a:t>Any definition of the Church must recognize both the unity (in the essentials) and the diversity (in the nonessential) that the Church has had and will continue to have until the Kingdom.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F4E6E0F7-039B-3441-85E4-371D38DDFAEB}" type="slidenum">
              <a:rPr lang="en-US"/>
              <a:pPr/>
              <a:t>4</a:t>
            </a:fld>
            <a:endParaRPr lang="en-US"/>
          </a:p>
        </p:txBody>
      </p:sp>
      <p:sp>
        <p:nvSpPr>
          <p:cNvPr id="48025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80259" name="Rectangle 3"/>
          <p:cNvSpPr>
            <a:spLocks noGrp="1" noChangeArrowheads="1"/>
          </p:cNvSpPr>
          <p:nvPr>
            <p:ph type="body" idx="1"/>
          </p:nvPr>
        </p:nvSpPr>
        <p:spPr/>
        <p:txBody>
          <a:bodyPr/>
          <a:lstStyle/>
          <a:p>
            <a:pPr>
              <a:lnSpc>
                <a:spcPct val="80000"/>
              </a:lnSpc>
            </a:pPr>
            <a:r>
              <a:rPr lang="en-US" sz="800" b="1"/>
              <a:t>Presentation Notes</a:t>
            </a:r>
            <a:r>
              <a:rPr lang="en-US" sz="800"/>
              <a:t>:</a:t>
            </a:r>
          </a:p>
          <a:p>
            <a:pPr>
              <a:lnSpc>
                <a:spcPct val="80000"/>
              </a:lnSpc>
            </a:pPr>
            <a:r>
              <a:rPr lang="en-US" sz="800"/>
              <a:t>It would be good at this time, since this is the last course on systematic theology, to take the time to recapitulate where we have been up to this point in our studies.</a:t>
            </a:r>
          </a:p>
          <a:p>
            <a:pPr>
              <a:lnSpc>
                <a:spcPct val="80000"/>
              </a:lnSpc>
            </a:pPr>
            <a:endParaRPr lang="en-US" sz="800"/>
          </a:p>
          <a:p>
            <a:pPr>
              <a:lnSpc>
                <a:spcPct val="80000"/>
              </a:lnSpc>
            </a:pPr>
            <a:r>
              <a:rPr lang="en-US" sz="800"/>
              <a:t>In the beginning, God created man. When he was created, he was pure and holy. He was created for a purpose. God, the one true sovereign and benevolent being, created in order to give out of His loving nature. But man was deceived by evil and fell into sin. This sin affected man and all of his offspring to the point that he was no longer able to serve God as he was created to. He hated God by nature. God, however did not abandon man. He did not abandon all the hopes and plans that He had for man. Instead, He made a promise. This promise involved a covenant to redeem man from his fall into sin and restore him to the dignity and hopes that He had originally desired. He told Eve that, despite the fall, He would send One who would crush the head of the serpent, even as the serpent crushed his heel (Gen. 3:15). This promise was to send a Redeemer who would, essentially, clean up the mess by undoing what they had done. In order to accomplish this, many years later, He made another promise to an idol worshiper named Abraham. He promised Abraham that he was going to bless the world through him. He said that kings and rulers would come from him. Most importantly, He said that the Redeemer would come through his line. Through Abraham, God created a nation and called it Israel. To this nation, God made a covenant to be their God and to spread His Word through them. They were the entrusted vessels of God</a:t>
            </a:r>
            <a:r>
              <a:rPr lang="ja-JP" altLang="en-US" sz="800">
                <a:latin typeface="Arial"/>
              </a:rPr>
              <a:t>’</a:t>
            </a:r>
            <a:r>
              <a:rPr lang="en-US" sz="800"/>
              <a:t>s message. Through the nation of Israel, God further confirmed and extended His promise through a young shepherd boy named David. To David, God gave the kingdom of Israel. He also covenanted to send the Redeemer through David</a:t>
            </a:r>
            <a:r>
              <a:rPr lang="ja-JP" altLang="en-US" sz="800">
                <a:latin typeface="Arial"/>
              </a:rPr>
              <a:t>’</a:t>
            </a:r>
            <a:r>
              <a:rPr lang="en-US" sz="800"/>
              <a:t>s line. In spite of the rebellion and constant betrayal of His chosen people, Israel, God covenanted once again, and, again, further extended the blessing that began in the Garden. This time He said that He was going to change people</a:t>
            </a:r>
            <a:r>
              <a:rPr lang="ja-JP" altLang="en-US" sz="800">
                <a:latin typeface="Arial"/>
              </a:rPr>
              <a:t>’</a:t>
            </a:r>
            <a:r>
              <a:rPr lang="en-US" sz="800"/>
              <a:t>s hearts by making them become more like Him. In His words, </a:t>
            </a:r>
            <a:r>
              <a:rPr lang="ja-JP" altLang="en-US" sz="800">
                <a:latin typeface="Arial"/>
              </a:rPr>
              <a:t>“</a:t>
            </a:r>
            <a:r>
              <a:rPr lang="en-US" sz="800"/>
              <a:t>I will write my law upon their heart and I will be their God</a:t>
            </a:r>
            <a:r>
              <a:rPr lang="ja-JP" altLang="en-US" sz="800">
                <a:latin typeface="Arial"/>
              </a:rPr>
              <a:t>”</a:t>
            </a:r>
            <a:r>
              <a:rPr lang="en-US" sz="800"/>
              <a:t> (Jer. 31:31-33). Five hundred years later, God sent the One whom He had covenanted to send, and this One, as it turned out, was His own Son. He was both everything that God is and everything that man was, yet without sin. To the dismay of many, He did not set up the Kingdom as they thought He came to do, but He first set up a Kingdom in the hearts of His people by dying on a cross and purchasing their redemption from sin and betrayal. After His death, He rose again, showing that the redemption was accomplished. He undid what Adam had done. After His resurrection, He sent the Holy Spirit, the third Person of the Trinity, who is also everything that God is, to indwell all those who believed and followed the Redeemer, so that they would have power to spread the message of redemption. He entrusted to them the Gospel message, as it came to be known, and called them the Church. The Church, made up of both Jews and Gentiles, is now the bearer of the Good News of God</a:t>
            </a:r>
            <a:r>
              <a:rPr lang="ja-JP" altLang="en-US" sz="800">
                <a:latin typeface="Arial"/>
              </a:rPr>
              <a:t>’</a:t>
            </a:r>
            <a:r>
              <a:rPr lang="en-US" sz="800"/>
              <a:t>s covenanted redemption. They are His representatives here on the earth. God the Son told the Church to tell others about Him until He comes back. When He comes back, He will then set up His Kingdom and destroy all evil and death, the final foe. The Church now eagerly awaits His coming, as they fight for the Kingdom.</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02091C71-87EB-B64E-A09F-E75715522039}" type="slidenum">
              <a:rPr lang="en-US"/>
              <a:pPr/>
              <a:t>54</a:t>
            </a:fld>
            <a:endParaRPr lang="en-US"/>
          </a:p>
        </p:txBody>
      </p:sp>
      <p:sp>
        <p:nvSpPr>
          <p:cNvPr id="49971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499715" name="Rectangle 3"/>
          <p:cNvSpPr>
            <a:spLocks noGrp="1" noChangeArrowheads="1"/>
          </p:cNvSpPr>
          <p:nvPr>
            <p:ph type="body" idx="1"/>
          </p:nvPr>
        </p:nvSpPr>
        <p:spPr/>
        <p:txBody>
          <a:bodyPr/>
          <a:lstStyle/>
          <a:p>
            <a:r>
              <a:rPr lang="en-US" b="1"/>
              <a:t>Presentation Notes</a:t>
            </a:r>
            <a:r>
              <a:rPr lang="en-US"/>
              <a:t>:</a:t>
            </a:r>
          </a:p>
          <a:p>
            <a:r>
              <a:rPr lang="en-US"/>
              <a:t>This is a transition question for the DVD.</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3E55D9C8-2FF3-7549-802F-29873BAD6CEE}" type="slidenum">
              <a:rPr lang="en-US"/>
              <a:pPr/>
              <a:t>55</a:t>
            </a:fld>
            <a:endParaRPr lang="en-US"/>
          </a:p>
        </p:txBody>
      </p:sp>
      <p:sp>
        <p:nvSpPr>
          <p:cNvPr id="65538"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65539"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Notice that the line is solid at the beginning, representing that the early Church more or less held to this view. Then for 800 years, it was only held sporadically against that of the rising Roman Catholic view. It was returned to again first through the prereformation fathers. John Wycliffe (1329–1384) emphasized the Scriptures</a:t>
            </a:r>
            <a:r>
              <a:rPr lang="ja-JP" altLang="en-US">
                <a:latin typeface="Arial"/>
              </a:rPr>
              <a:t>’</a:t>
            </a:r>
            <a:r>
              <a:rPr lang="en-US"/>
              <a:t> authority over the Church rather than the Church</a:t>
            </a:r>
            <a:r>
              <a:rPr lang="ja-JP" altLang="en-US">
                <a:latin typeface="Arial"/>
              </a:rPr>
              <a:t>’</a:t>
            </a:r>
            <a:r>
              <a:rPr lang="en-US"/>
              <a:t>s authority over Scripture. John Huss (137–1415) defined the Church by Christian living, not institutional sacramentalism. Finally, Martin Luther (148–1546) denied the authority of the pope and began the Protestant Reformation.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E68056F3-2703-334E-94B0-52C3F7F59C48}" type="slidenum">
              <a:rPr lang="en-US"/>
              <a:pPr/>
              <a:t>56</a:t>
            </a:fld>
            <a:endParaRPr lang="en-US"/>
          </a:p>
        </p:txBody>
      </p:sp>
      <p:sp>
        <p:nvSpPr>
          <p:cNvPr id="67586"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67587"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The emphasis of the Protestants moved from the Church as a visible institution to the Church as an invisible body of believers. As we will see, some Protestants will include Old Testament saints in the Church, and some will not. This is a general definition with which most Protestants would agree.</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BFE8571E-4B02-FE45-AE47-AD85DE90DDF7}" type="slidenum">
              <a:rPr lang="en-US"/>
              <a:pPr/>
              <a:t>60</a:t>
            </a:fld>
            <a:endParaRPr lang="en-US"/>
          </a:p>
        </p:txBody>
      </p:sp>
      <p:sp>
        <p:nvSpPr>
          <p:cNvPr id="11571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15715" name="Rectangle 3"/>
          <p:cNvSpPr>
            <a:spLocks noGrp="1" noChangeArrowheads="1"/>
          </p:cNvSpPr>
          <p:nvPr>
            <p:ph type="body" idx="1"/>
          </p:nvPr>
        </p:nvSpPr>
        <p:spPr/>
        <p:txBody>
          <a:bodyPr/>
          <a:lstStyle/>
          <a:p>
            <a:r>
              <a:rPr lang="en-US" b="1"/>
              <a:t>Presentation Notes</a:t>
            </a:r>
            <a:r>
              <a:rPr lang="en-US"/>
              <a:t>:</a:t>
            </a:r>
          </a:p>
          <a:p>
            <a:r>
              <a:rPr lang="en-US"/>
              <a:t>Notice that Peter refers to all believers as priests. There is no need for a believer to go through any institution to get to God since all people, by virtue of their own priesthood, are qualified. Also, the Church is called a </a:t>
            </a:r>
            <a:r>
              <a:rPr lang="ja-JP" altLang="en-US">
                <a:latin typeface="Arial"/>
              </a:rPr>
              <a:t>“</a:t>
            </a:r>
            <a:r>
              <a:rPr lang="en-US" i="1"/>
              <a:t>spiritual</a:t>
            </a:r>
            <a:r>
              <a:rPr lang="en-US"/>
              <a:t> house</a:t>
            </a:r>
            <a:r>
              <a:rPr lang="ja-JP" altLang="en-US">
                <a:latin typeface="Arial"/>
              </a:rPr>
              <a:t>”</a:t>
            </a:r>
            <a:r>
              <a:rPr lang="en-US"/>
              <a:t> (emphasis added), not a physical house. The emphasis is on the Church invisible.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D6D81380-ABD0-E24B-AB15-9CBDA5A2A3D3}" type="slidenum">
              <a:rPr lang="en-US"/>
              <a:pPr/>
              <a:t>61</a:t>
            </a:fld>
            <a:endParaRPr lang="en-US"/>
          </a:p>
        </p:txBody>
      </p:sp>
      <p:sp>
        <p:nvSpPr>
          <p:cNvPr id="11673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1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13D6584B-3A73-A44B-B21D-0E77F14C7384}" type="slidenum">
              <a:rPr lang="en-US"/>
              <a:pPr/>
              <a:t>62</a:t>
            </a:fld>
            <a:endParaRPr lang="en-US"/>
          </a:p>
        </p:txBody>
      </p:sp>
      <p:sp>
        <p:nvSpPr>
          <p:cNvPr id="107522"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107523" name="Rectangle 3"/>
          <p:cNvSpPr>
            <a:spLocks noGrp="1" noChangeArrowheads="1"/>
          </p:cNvSpPr>
          <p:nvPr>
            <p:ph type="body" idx="1"/>
          </p:nvPr>
        </p:nvSpPr>
        <p:spPr>
          <a:xfrm>
            <a:off x="701675" y="4416425"/>
            <a:ext cx="5607050" cy="4181475"/>
          </a:xfrm>
        </p:spPr>
        <p:txBody>
          <a:bodyPr/>
          <a:lstStyle/>
          <a:p>
            <a:r>
              <a:rPr lang="en-US" b="1"/>
              <a:t>Activity: Class discussion</a:t>
            </a:r>
          </a:p>
          <a:p>
            <a:r>
              <a:rPr lang="en-US"/>
              <a:t>Have the class respond to this view.</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173E461C-2BA9-F64E-9D9B-F76C4A35BDC8}" type="slidenum">
              <a:rPr lang="en-US"/>
              <a:pPr/>
              <a:t>63</a:t>
            </a:fld>
            <a:endParaRPr lang="en-US"/>
          </a:p>
        </p:txBody>
      </p:sp>
      <p:sp>
        <p:nvSpPr>
          <p:cNvPr id="10957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09571" name="Rectangle 3"/>
          <p:cNvSpPr>
            <a:spLocks noGrp="1" noChangeArrowheads="1"/>
          </p:cNvSpPr>
          <p:nvPr>
            <p:ph type="body" idx="1"/>
          </p:nvPr>
        </p:nvSpPr>
        <p:spPr/>
        <p:txBody>
          <a:bodyPr/>
          <a:lstStyle/>
          <a:p>
            <a:r>
              <a:rPr lang="en-US" b="1"/>
              <a:t>Presentation Notes</a:t>
            </a:r>
            <a:r>
              <a:rPr lang="en-US"/>
              <a:t>:</a:t>
            </a:r>
          </a:p>
          <a:p>
            <a:r>
              <a:rPr lang="en-US"/>
              <a:t>It is not uncommon to hear Protestants complain that they cannot find a Church in which they can worship. It is also not uncommon to hear many say that they do not need to be involved in a local Church—all they need is Christ. This stems from the individualistic attitude of many Protestants as well as the Protestant Church</a:t>
            </a:r>
            <a:r>
              <a:rPr lang="ja-JP" altLang="en-US">
                <a:latin typeface="Arial"/>
              </a:rPr>
              <a:t>’</a:t>
            </a:r>
            <a:r>
              <a:rPr lang="en-US"/>
              <a:t>s general neglect to teach the importance of community. Today</a:t>
            </a:r>
            <a:r>
              <a:rPr lang="ja-JP" altLang="en-US">
                <a:latin typeface="Arial"/>
              </a:rPr>
              <a:t>’</a:t>
            </a:r>
            <a:r>
              <a:rPr lang="en-US"/>
              <a:t>s denominationalism has created great disunity within the invisible body of Christ.</a:t>
            </a:r>
          </a:p>
          <a:p>
            <a:r>
              <a:rPr lang="en-US"/>
              <a:t>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AE346CD5-D319-AE43-9FAD-AAFB681B8BA4}" type="slidenum">
              <a:rPr lang="en-US"/>
              <a:pPr/>
              <a:t>64</a:t>
            </a:fld>
            <a:endParaRPr lang="en-US"/>
          </a:p>
        </p:txBody>
      </p:sp>
      <p:sp>
        <p:nvSpPr>
          <p:cNvPr id="52326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23267" name="Rectangle 3"/>
          <p:cNvSpPr>
            <a:spLocks noGrp="1" noChangeArrowheads="1"/>
          </p:cNvSpPr>
          <p:nvPr>
            <p:ph type="body" idx="1"/>
          </p:nvPr>
        </p:nvSpPr>
        <p:spPr/>
        <p:txBody>
          <a:bodyPr/>
          <a:lstStyle/>
          <a:p>
            <a:r>
              <a:rPr lang="en-US" b="1"/>
              <a:t>Activity: Group discussion</a:t>
            </a:r>
          </a:p>
          <a:p>
            <a:r>
              <a:rPr lang="en-US"/>
              <a:t>Have the class separate into groups of 5–10 people to discuss the questions found in the student notes. Make sure that each group has a leader who is familiar with the material and </a:t>
            </a:r>
            <a:r>
              <a:rPr lang="en-US" i="1"/>
              <a:t>is</a:t>
            </a:r>
            <a:r>
              <a:rPr lang="en-US"/>
              <a:t> </a:t>
            </a:r>
            <a:r>
              <a:rPr lang="en-US" i="1"/>
              <a:t>able to keep the discussion on track</a:t>
            </a:r>
            <a:r>
              <a:rPr lang="en-US"/>
              <a:t>. The discussion groups should last no longer than 45 minutes.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45FA65F6-9E1B-494E-A6D3-5F1EB22F3F63}" type="slidenum">
              <a:rPr lang="en-US"/>
              <a:pPr/>
              <a:t>5</a:t>
            </a:fld>
            <a:endParaRPr lang="en-US"/>
          </a:p>
        </p:txBody>
      </p:sp>
      <p:sp>
        <p:nvSpPr>
          <p:cNvPr id="121651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216515" name="Rectangle 3"/>
          <p:cNvSpPr>
            <a:spLocks noGrp="1" noChangeArrowheads="1"/>
          </p:cNvSpPr>
          <p:nvPr>
            <p:ph type="body" idx="1"/>
          </p:nvPr>
        </p:nvSpPr>
        <p:spPr/>
        <p:txBody>
          <a:bodyPr/>
          <a:lstStyle/>
          <a:p>
            <a:r>
              <a:rPr lang="en-US" b="1"/>
              <a:t>Presentation Notes:</a:t>
            </a:r>
          </a:p>
          <a:p>
            <a:r>
              <a:rPr lang="en-US"/>
              <a:t>This outline is a more academic outline that also will be used throughout the course.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A099A842-C997-2A41-90B9-5CDB08494A3E}" type="slidenum">
              <a:rPr lang="en-US"/>
              <a:pPr/>
              <a:t>6</a:t>
            </a:fld>
            <a:endParaRPr lang="en-US"/>
          </a:p>
        </p:txBody>
      </p:sp>
      <p:sp>
        <p:nvSpPr>
          <p:cNvPr id="15362" name="Rectangle 2"/>
          <p:cNvSpPr>
            <a:spLocks noRot="1" noChangeArrowheads="1" noTextEdit="1"/>
          </p:cNvSpPr>
          <p:nvPr>
            <p:ph type="sldImg"/>
          </p:nvPr>
        </p:nvSpPr>
        <p:spPr>
          <a:xfrm>
            <a:off x="1181100" y="698500"/>
            <a:ext cx="4648200" cy="3486150"/>
          </a:xfrm>
          <a:ln/>
          <a:extLst>
            <a:ext uri="{FAA26D3D-D897-4be2-8F04-BA451C77F1D7}">
              <ma14:placeholderFlag xmlns:ma14="http://schemas.microsoft.com/office/mac/drawingml/2011/main" val="1"/>
            </a:ext>
          </a:extLst>
        </p:spPr>
      </p:sp>
      <p:sp>
        <p:nvSpPr>
          <p:cNvPr id="15363" name="Rectangle 3"/>
          <p:cNvSpPr>
            <a:spLocks noGrp="1" noChangeArrowheads="1"/>
          </p:cNvSpPr>
          <p:nvPr>
            <p:ph type="body" idx="1"/>
          </p:nvPr>
        </p:nvSpPr>
        <p:spPr>
          <a:xfrm>
            <a:off x="701675" y="4416425"/>
            <a:ext cx="5607050" cy="4181475"/>
          </a:xfrm>
        </p:spPr>
        <p:txBody>
          <a:bodyPr/>
          <a:lstStyle/>
          <a:p>
            <a:r>
              <a:rPr lang="en-US" b="1"/>
              <a:t>Presentation Notes</a:t>
            </a:r>
            <a:r>
              <a:rPr lang="en-US"/>
              <a:t>:</a:t>
            </a:r>
          </a:p>
          <a:p>
            <a:r>
              <a:rPr lang="en-US"/>
              <a:t>These are the 25 primary questions that will be covered in the ecclesiology session of the course. They, along with those for the eschatology section, will serve as an outline for the course.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EB2CF11C-95A3-AA4E-BA83-C7EFC0692773}" type="slidenum">
              <a:rPr lang="en-US"/>
              <a:pPr/>
              <a:t>9</a:t>
            </a:fld>
            <a:endParaRPr lang="en-US"/>
          </a:p>
        </p:txBody>
      </p:sp>
      <p:sp>
        <p:nvSpPr>
          <p:cNvPr id="24985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49859" name="Rectangle 3"/>
          <p:cNvSpPr>
            <a:spLocks noGrp="1" noChangeArrowheads="1"/>
          </p:cNvSpPr>
          <p:nvPr>
            <p:ph type="body" idx="1"/>
          </p:nvPr>
        </p:nvSpPr>
        <p:spPr/>
        <p:txBody>
          <a:bodyPr/>
          <a:lstStyle/>
          <a:p>
            <a:r>
              <a:rPr lang="en-US" b="1"/>
              <a:t>Presentation Notes</a:t>
            </a:r>
            <a:r>
              <a:rPr lang="en-US"/>
              <a:t>:</a:t>
            </a:r>
          </a:p>
          <a:p>
            <a:r>
              <a:rPr lang="en-US"/>
              <a:t>Be careful not to answer this question too early. This question will be asked here, but it cannot be fully answered until we discover the nature of the Church and the purpose of the Church. Therefore, we will return to this question later.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5F11AA0E-6860-9842-BB76-8ACDFF61A508}" type="slidenum">
              <a:rPr lang="en-US"/>
              <a:pPr/>
              <a:t>11</a:t>
            </a:fld>
            <a:endParaRPr lang="en-US"/>
          </a:p>
        </p:txBody>
      </p:sp>
      <p:sp>
        <p:nvSpPr>
          <p:cNvPr id="2867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8675" name="Rectangle 3"/>
          <p:cNvSpPr>
            <a:spLocks noGrp="1" noChangeArrowheads="1"/>
          </p:cNvSpPr>
          <p:nvPr>
            <p:ph type="body" idx="1"/>
          </p:nvPr>
        </p:nvSpPr>
        <p:spPr/>
        <p:txBody>
          <a:bodyPr/>
          <a:lstStyle/>
          <a:p>
            <a:r>
              <a:rPr lang="en-US" b="1"/>
              <a:t>Activity: Buzz groups</a:t>
            </a:r>
          </a:p>
          <a:p>
            <a:r>
              <a:rPr lang="en-US"/>
              <a:t>Have your students get with a neighbor and discuss this assignment. Then come back together to discuss their answers. This will prepare the class for the next slides.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9"/>
          <p:cNvSpPr>
            <a:spLocks noGrp="1" noChangeArrowheads="1"/>
          </p:cNvSpPr>
          <p:nvPr>
            <p:ph type="dt" idx="1"/>
          </p:nvPr>
        </p:nvSpPr>
        <p:spPr>
          <a:ln/>
        </p:spPr>
        <p:txBody>
          <a:bodyPr/>
          <a:lstStyle/>
          <a:p>
            <a:r>
              <a:rPr lang="en-US"/>
              <a:t>Ecclesiology and Eschatology</a:t>
            </a:r>
            <a:endParaRPr lang="en-US" b="0">
              <a:latin typeface="Arial" charset="0"/>
            </a:endParaRPr>
          </a:p>
        </p:txBody>
      </p:sp>
      <p:sp>
        <p:nvSpPr>
          <p:cNvPr id="6" name="Rectangle 10"/>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1"/>
          <p:cNvSpPr>
            <a:spLocks noGrp="1" noChangeArrowheads="1"/>
          </p:cNvSpPr>
          <p:nvPr>
            <p:ph type="sldNum" sz="quarter" idx="5"/>
          </p:nvPr>
        </p:nvSpPr>
        <p:spPr>
          <a:ln/>
        </p:spPr>
        <p:txBody>
          <a:bodyPr/>
          <a:lstStyle/>
          <a:p>
            <a:r>
              <a:rPr lang="en-US"/>
              <a:t>Slide </a:t>
            </a:r>
            <a:fld id="{65707BF1-1D68-4741-B597-C05E5C891CD3}" type="slidenum">
              <a:rPr lang="en-US"/>
              <a:pPr/>
              <a:t>12</a:t>
            </a:fld>
            <a:endParaRPr lang="en-US"/>
          </a:p>
        </p:txBody>
      </p:sp>
      <p:sp>
        <p:nvSpPr>
          <p:cNvPr id="2355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r>
              <a:rPr lang="en-US" b="1"/>
              <a:t>Presentation Notes</a:t>
            </a:r>
            <a:r>
              <a:rPr lang="en-US"/>
              <a:t>:</a:t>
            </a:r>
          </a:p>
          <a:p>
            <a:r>
              <a:rPr lang="en-US"/>
              <a:t>Explained in the following slides.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5135" name="Picture 15" descr="Ecclesiology &amp; Eschatology background - color correct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3722688" cy="6858000"/>
          </a:xfrm>
          <a:prstGeom prst="rect">
            <a:avLst/>
          </a:prstGeom>
          <a:noFill/>
          <a:extLst>
            <a:ext uri="{909E8E84-426E-40dd-AFC4-6F175D3DCCD1}">
              <a14:hiddenFill xmlns:a14="http://schemas.microsoft.com/office/drawing/2010/main">
                <a:solidFill>
                  <a:srgbClr val="FFFFFF"/>
                </a:solidFill>
              </a14:hiddenFill>
            </a:ext>
          </a:extLst>
        </p:spPr>
      </p:pic>
      <p:sp>
        <p:nvSpPr>
          <p:cNvPr id="5122" name="Rectangle 2"/>
          <p:cNvSpPr>
            <a:spLocks noGrp="1" noChangeArrowheads="1"/>
          </p:cNvSpPr>
          <p:nvPr>
            <p:ph type="ctrTitle"/>
          </p:nvPr>
        </p:nvSpPr>
        <p:spPr>
          <a:xfrm>
            <a:off x="2971800" y="1196975"/>
            <a:ext cx="6172200" cy="1470025"/>
          </a:xfrm>
        </p:spPr>
        <p:txBody>
          <a:bodyPr/>
          <a:lstStyle>
            <a:lvl1pPr>
              <a:defRPr sz="3600"/>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3505200" y="2895600"/>
            <a:ext cx="5334000" cy="762000"/>
          </a:xfrm>
        </p:spPr>
        <p:txBody>
          <a:bodyPr/>
          <a:lstStyle>
            <a:lvl1pPr marL="0" indent="0" algn="ctr">
              <a:buFontTx/>
              <a:buNone/>
              <a:defRPr/>
            </a:lvl1pPr>
          </a:lstStyle>
          <a:p>
            <a:pPr lvl="0"/>
            <a:r>
              <a:rPr lang="en-US" noProof="0" smtClean="0"/>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p>
        </p:txBody>
      </p:sp>
      <p:sp>
        <p:nvSpPr>
          <p:cNvPr id="5125" name="Rectangle 5"/>
          <p:cNvSpPr>
            <a:spLocks noGrp="1" noChangeArrowheads="1"/>
          </p:cNvSpPr>
          <p:nvPr>
            <p:ph type="ftr" sz="quarter" idx="3"/>
          </p:nvPr>
        </p:nvSpPr>
        <p:spPr>
          <a:xfrm>
            <a:off x="3810000" y="6629400"/>
            <a:ext cx="4343400" cy="476250"/>
          </a:xfrm>
        </p:spPr>
        <p:txBody>
          <a:bodyPr/>
          <a:lstStyle>
            <a:lvl1pPr algn="l">
              <a:defRPr sz="800"/>
            </a:lvl1pPr>
          </a:lstStyle>
          <a:p>
            <a:r>
              <a:rPr lang="en-US"/>
              <a:t>© Copyright 2004-2006, Reclaiming the Mind Ministries.</a:t>
            </a:r>
          </a:p>
        </p:txBody>
      </p:sp>
      <p:sp>
        <p:nvSpPr>
          <p:cNvPr id="5126" name="Rectangle 6"/>
          <p:cNvSpPr>
            <a:spLocks noGrp="1" noChangeArrowheads="1"/>
          </p:cNvSpPr>
          <p:nvPr>
            <p:ph type="sldNum" sz="quarter" idx="4"/>
          </p:nvPr>
        </p:nvSpPr>
        <p:spPr/>
        <p:txBody>
          <a:bodyPr/>
          <a:lstStyle>
            <a:lvl1pPr>
              <a:defRPr/>
            </a:lvl1pPr>
          </a:lstStyle>
          <a:p>
            <a:fld id="{4FA1800D-ED6C-A74D-843A-A164635443E1}" type="slidenum">
              <a:rPr lang="en-US"/>
              <a:pPr/>
              <a:t>‹#›</a:t>
            </a:fld>
            <a:endParaRPr lang="en-US"/>
          </a:p>
        </p:txBody>
      </p:sp>
      <p:pic>
        <p:nvPicPr>
          <p:cNvPr id="5129" name="Picture 9"/>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6324600"/>
            <a:ext cx="933450" cy="504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558262-F598-AD43-9E69-25E7F3DA6F3D}" type="slidenum">
              <a:rPr lang="en-US"/>
              <a:pPr/>
              <a:t>‹#›</a:t>
            </a:fld>
            <a:endParaRPr lang="en-US"/>
          </a:p>
        </p:txBody>
      </p:sp>
    </p:spTree>
    <p:extLst>
      <p:ext uri="{BB962C8B-B14F-4D97-AF65-F5344CB8AC3E}">
        <p14:creationId xmlns:p14="http://schemas.microsoft.com/office/powerpoint/2010/main" val="895144298"/>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6F7035-8ED6-C542-918B-006EB59DBE7D}" type="slidenum">
              <a:rPr lang="en-US"/>
              <a:pPr/>
              <a:t>‹#›</a:t>
            </a:fld>
            <a:endParaRPr lang="en-US"/>
          </a:p>
        </p:txBody>
      </p:sp>
    </p:spTree>
    <p:extLst>
      <p:ext uri="{BB962C8B-B14F-4D97-AF65-F5344CB8AC3E}">
        <p14:creationId xmlns:p14="http://schemas.microsoft.com/office/powerpoint/2010/main" val="2543663808"/>
      </p:ext>
    </p:extLst>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600200" y="1600200"/>
            <a:ext cx="7086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722B827A-569A-174B-9EC8-A85B35D8EC9F}" type="slidenum">
              <a:rPr lang="en-US"/>
              <a:pPr/>
              <a:t>‹#›</a:t>
            </a:fld>
            <a:endParaRPr lang="en-US"/>
          </a:p>
        </p:txBody>
      </p:sp>
    </p:spTree>
    <p:extLst>
      <p:ext uri="{BB962C8B-B14F-4D97-AF65-F5344CB8AC3E}">
        <p14:creationId xmlns:p14="http://schemas.microsoft.com/office/powerpoint/2010/main" val="367292668"/>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60E817DC-DFEC-0F44-BE06-C122E4A19CE0}" type="slidenum">
              <a:rPr lang="en-US"/>
              <a:pPr/>
              <a:t>‹#›</a:t>
            </a:fld>
            <a:endParaRPr lang="en-US"/>
          </a:p>
        </p:txBody>
      </p:sp>
    </p:spTree>
    <p:extLst>
      <p:ext uri="{BB962C8B-B14F-4D97-AF65-F5344CB8AC3E}">
        <p14:creationId xmlns:p14="http://schemas.microsoft.com/office/powerpoint/2010/main" val="2121496378"/>
      </p:ext>
    </p:extLst>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1600200" y="1600200"/>
            <a:ext cx="7086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3A56F38A-7329-4A43-8802-C51F980140C3}" type="slidenum">
              <a:rPr lang="en-US"/>
              <a:pPr/>
              <a:t>‹#›</a:t>
            </a:fld>
            <a:endParaRPr lang="en-US"/>
          </a:p>
        </p:txBody>
      </p:sp>
    </p:spTree>
    <p:extLst>
      <p:ext uri="{BB962C8B-B14F-4D97-AF65-F5344CB8AC3E}">
        <p14:creationId xmlns:p14="http://schemas.microsoft.com/office/powerpoint/2010/main" val="3939876114"/>
      </p:ext>
    </p:extLst>
  </p:cSld>
  <p:clrMapOvr>
    <a:masterClrMapping/>
  </p:clrMapOvr>
  <p:transition xmlns:p14="http://schemas.microsoft.com/office/powerpoint/2010/main"/>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600200" y="1600200"/>
            <a:ext cx="3467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219700" y="1600200"/>
            <a:ext cx="34671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219700" y="3938588"/>
            <a:ext cx="34671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3DB7B367-1334-F24E-9889-A0FC10327AFF}" type="slidenum">
              <a:rPr lang="en-US"/>
              <a:pPr/>
              <a:t>‹#›</a:t>
            </a:fld>
            <a:endParaRPr lang="en-US"/>
          </a:p>
        </p:txBody>
      </p:sp>
    </p:spTree>
    <p:extLst>
      <p:ext uri="{BB962C8B-B14F-4D97-AF65-F5344CB8AC3E}">
        <p14:creationId xmlns:p14="http://schemas.microsoft.com/office/powerpoint/2010/main" val="931671299"/>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0B4472-DC2F-BF4A-858D-BD44680575F0}" type="slidenum">
              <a:rPr lang="en-US"/>
              <a:pPr/>
              <a:t>‹#›</a:t>
            </a:fld>
            <a:endParaRPr lang="en-US"/>
          </a:p>
        </p:txBody>
      </p:sp>
    </p:spTree>
    <p:extLst>
      <p:ext uri="{BB962C8B-B14F-4D97-AF65-F5344CB8AC3E}">
        <p14:creationId xmlns:p14="http://schemas.microsoft.com/office/powerpoint/2010/main" val="3606312082"/>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280FE77-433C-C14A-8E6C-3599D18B2304}" type="slidenum">
              <a:rPr lang="en-US"/>
              <a:pPr/>
              <a:t>‹#›</a:t>
            </a:fld>
            <a:endParaRPr lang="en-US"/>
          </a:p>
        </p:txBody>
      </p:sp>
    </p:spTree>
    <p:extLst>
      <p:ext uri="{BB962C8B-B14F-4D97-AF65-F5344CB8AC3E}">
        <p14:creationId xmlns:p14="http://schemas.microsoft.com/office/powerpoint/2010/main" val="2534278701"/>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00200" y="1600200"/>
            <a:ext cx="3467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600200"/>
            <a:ext cx="3467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E073624-1092-2B48-9501-FAC5BFCF267A}" type="slidenum">
              <a:rPr lang="en-US"/>
              <a:pPr/>
              <a:t>‹#›</a:t>
            </a:fld>
            <a:endParaRPr lang="en-US"/>
          </a:p>
        </p:txBody>
      </p:sp>
    </p:spTree>
    <p:extLst>
      <p:ext uri="{BB962C8B-B14F-4D97-AF65-F5344CB8AC3E}">
        <p14:creationId xmlns:p14="http://schemas.microsoft.com/office/powerpoint/2010/main" val="3312038454"/>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E48AD5A-E62D-D646-BC3F-DCB40A7DC3F9}" type="slidenum">
              <a:rPr lang="en-US"/>
              <a:pPr/>
              <a:t>‹#›</a:t>
            </a:fld>
            <a:endParaRPr lang="en-US"/>
          </a:p>
        </p:txBody>
      </p:sp>
    </p:spTree>
    <p:extLst>
      <p:ext uri="{BB962C8B-B14F-4D97-AF65-F5344CB8AC3E}">
        <p14:creationId xmlns:p14="http://schemas.microsoft.com/office/powerpoint/2010/main" val="101994802"/>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813F477-A1A4-EE41-86CD-546EB3DE9FDB}" type="slidenum">
              <a:rPr lang="en-US"/>
              <a:pPr/>
              <a:t>‹#›</a:t>
            </a:fld>
            <a:endParaRPr lang="en-US"/>
          </a:p>
        </p:txBody>
      </p:sp>
    </p:spTree>
    <p:extLst>
      <p:ext uri="{BB962C8B-B14F-4D97-AF65-F5344CB8AC3E}">
        <p14:creationId xmlns:p14="http://schemas.microsoft.com/office/powerpoint/2010/main" val="3183275271"/>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536D9F8-877F-0C4D-82AC-C93C137824DF}" type="slidenum">
              <a:rPr lang="en-US"/>
              <a:pPr/>
              <a:t>‹#›</a:t>
            </a:fld>
            <a:endParaRPr lang="en-US"/>
          </a:p>
        </p:txBody>
      </p:sp>
    </p:spTree>
    <p:extLst>
      <p:ext uri="{BB962C8B-B14F-4D97-AF65-F5344CB8AC3E}">
        <p14:creationId xmlns:p14="http://schemas.microsoft.com/office/powerpoint/2010/main" val="3020639834"/>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9541AB6-2AE1-7447-A111-833FC0ACC539}" type="slidenum">
              <a:rPr lang="en-US"/>
              <a:pPr/>
              <a:t>‹#›</a:t>
            </a:fld>
            <a:endParaRPr lang="en-US"/>
          </a:p>
        </p:txBody>
      </p:sp>
    </p:spTree>
    <p:extLst>
      <p:ext uri="{BB962C8B-B14F-4D97-AF65-F5344CB8AC3E}">
        <p14:creationId xmlns:p14="http://schemas.microsoft.com/office/powerpoint/2010/main" val="4144933951"/>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798FE84-825B-E74B-9347-0625CCCA42F2}" type="slidenum">
              <a:rPr lang="en-US"/>
              <a:pPr/>
              <a:t>‹#›</a:t>
            </a:fld>
            <a:endParaRPr lang="en-US"/>
          </a:p>
        </p:txBody>
      </p:sp>
    </p:spTree>
    <p:extLst>
      <p:ext uri="{BB962C8B-B14F-4D97-AF65-F5344CB8AC3E}">
        <p14:creationId xmlns:p14="http://schemas.microsoft.com/office/powerpoint/2010/main" val="2313735124"/>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8"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7" name="Picture 13" descr="Ecclesiology &amp; Eschatology background - color corrected"/>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0" y="3429000"/>
            <a:ext cx="1860550" cy="3429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00200" y="1600200"/>
            <a:ext cx="7086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9ECD7D29-D235-4D4A-8892-470DCDC12AE5}" type="slidenum">
              <a:rPr lang="en-US"/>
              <a:pPr/>
              <a:t>‹#›</a:t>
            </a:fld>
            <a:endParaRPr lang="en-US"/>
          </a:p>
        </p:txBody>
      </p:sp>
      <p:sp>
        <p:nvSpPr>
          <p:cNvPr id="1032" name="Rectangle 8"/>
          <p:cNvSpPr>
            <a:spLocks noChangeArrowheads="1"/>
          </p:cNvSpPr>
          <p:nvPr/>
        </p:nvSpPr>
        <p:spPr bwMode="auto">
          <a:xfrm>
            <a:off x="1828800" y="6610350"/>
            <a:ext cx="3048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sz="900"/>
              <a:t>© Copyright 2004-2006, Reclaiming the Mind Ministries.</a:t>
            </a:r>
          </a:p>
        </p:txBody>
      </p:sp>
      <p:pic>
        <p:nvPicPr>
          <p:cNvPr id="1034" name="Picture 10"/>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153400" y="6324600"/>
            <a:ext cx="933450" cy="5048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5">
        <p:tmplLst>
          <p:tmpl lvl="1">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fontAlgn="base">
        <a:spcBef>
          <a:spcPct val="0"/>
        </a:spcBef>
        <a:spcAft>
          <a:spcPct val="0"/>
        </a:spcAft>
        <a:defRPr sz="4000">
          <a:solidFill>
            <a:srgbClr val="800000"/>
          </a:solidFill>
          <a:effectLst>
            <a:outerShdw blurRad="38100" dist="38100" dir="2700000" algn="tl">
              <a:srgbClr val="DDDDDD"/>
            </a:outerShdw>
          </a:effectLst>
          <a:latin typeface="+mj-lt"/>
          <a:ea typeface="+mj-ea"/>
          <a:cs typeface="+mj-cs"/>
        </a:defRPr>
      </a:lvl1pPr>
      <a:lvl2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2pPr>
      <a:lvl3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3pPr>
      <a:lvl4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4pPr>
      <a:lvl5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5pPr>
      <a:lvl6pPr marL="4572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6pPr>
      <a:lvl7pPr marL="9144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7pPr>
      <a:lvl8pPr marL="13716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8pPr>
      <a:lvl9pPr marL="18288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9pPr>
    </p:titleStyle>
    <p:bodyStyle>
      <a:lvl1pPr marL="342900" indent="-342900" algn="l" rtl="0" fontAlgn="base">
        <a:spcBef>
          <a:spcPct val="20000"/>
        </a:spcBef>
        <a:spcAft>
          <a:spcPct val="0"/>
        </a:spcAft>
        <a:buClr>
          <a:srgbClr val="800000"/>
        </a:buClr>
        <a:buChar char="•"/>
        <a:defRPr sz="3200">
          <a:solidFill>
            <a:schemeClr val="tx1"/>
          </a:solidFill>
          <a:latin typeface="+mn-lt"/>
          <a:ea typeface="+mn-ea"/>
          <a:cs typeface="+mn-cs"/>
        </a:defRPr>
      </a:lvl1pPr>
      <a:lvl2pPr marL="742950" indent="-285750" algn="l" rtl="0" fontAlgn="base">
        <a:spcBef>
          <a:spcPct val="20000"/>
        </a:spcBef>
        <a:spcAft>
          <a:spcPct val="0"/>
        </a:spcAft>
        <a:buClr>
          <a:srgbClr val="800000"/>
        </a:buClr>
        <a:buChar char="–"/>
        <a:defRPr sz="2800">
          <a:solidFill>
            <a:schemeClr val="tx1"/>
          </a:solidFill>
          <a:latin typeface="+mn-lt"/>
          <a:ea typeface="+mn-ea"/>
        </a:defRPr>
      </a:lvl2pPr>
      <a:lvl3pPr marL="1143000" indent="-228600" algn="l" rtl="0" fontAlgn="base">
        <a:spcBef>
          <a:spcPct val="20000"/>
        </a:spcBef>
        <a:spcAft>
          <a:spcPct val="0"/>
        </a:spcAft>
        <a:buClr>
          <a:srgbClr val="800000"/>
        </a:buClr>
        <a:buChar char="•"/>
        <a:defRPr sz="2400">
          <a:solidFill>
            <a:schemeClr val="tx1"/>
          </a:solidFill>
          <a:latin typeface="+mn-lt"/>
          <a:ea typeface="+mn-ea"/>
        </a:defRPr>
      </a:lvl3pPr>
      <a:lvl4pPr marL="1600200" indent="-228600" algn="l" rtl="0" fontAlgn="base">
        <a:spcBef>
          <a:spcPct val="20000"/>
        </a:spcBef>
        <a:spcAft>
          <a:spcPct val="0"/>
        </a:spcAft>
        <a:buClr>
          <a:srgbClr val="800000"/>
        </a:buClr>
        <a:buChar char="–"/>
        <a:defRPr sz="2000">
          <a:solidFill>
            <a:schemeClr val="tx1"/>
          </a:solidFill>
          <a:latin typeface="+mn-lt"/>
          <a:ea typeface="+mn-ea"/>
        </a:defRPr>
      </a:lvl4pPr>
      <a:lvl5pPr marL="2057400" indent="-228600" algn="l" rtl="0" fontAlgn="base">
        <a:spcBef>
          <a:spcPct val="20000"/>
        </a:spcBef>
        <a:spcAft>
          <a:spcPct val="0"/>
        </a:spcAft>
        <a:buClr>
          <a:srgbClr val="800000"/>
        </a:buClr>
        <a:buChar char="»"/>
        <a:defRPr sz="2000">
          <a:solidFill>
            <a:schemeClr val="tx1"/>
          </a:solidFill>
          <a:latin typeface="+mn-lt"/>
          <a:ea typeface="+mn-ea"/>
        </a:defRPr>
      </a:lvl5pPr>
      <a:lvl6pPr marL="2514600" indent="-228600" algn="l" rtl="0" fontAlgn="base">
        <a:spcBef>
          <a:spcPct val="20000"/>
        </a:spcBef>
        <a:spcAft>
          <a:spcPct val="0"/>
        </a:spcAft>
        <a:buClr>
          <a:srgbClr val="800000"/>
        </a:buClr>
        <a:buChar char="»"/>
        <a:defRPr sz="2000">
          <a:solidFill>
            <a:schemeClr val="tx1"/>
          </a:solidFill>
          <a:latin typeface="+mn-lt"/>
          <a:ea typeface="+mn-ea"/>
        </a:defRPr>
      </a:lvl6pPr>
      <a:lvl7pPr marL="2971800" indent="-228600" algn="l" rtl="0" fontAlgn="base">
        <a:spcBef>
          <a:spcPct val="20000"/>
        </a:spcBef>
        <a:spcAft>
          <a:spcPct val="0"/>
        </a:spcAft>
        <a:buClr>
          <a:srgbClr val="800000"/>
        </a:buClr>
        <a:buChar char="»"/>
        <a:defRPr sz="2000">
          <a:solidFill>
            <a:schemeClr val="tx1"/>
          </a:solidFill>
          <a:latin typeface="+mn-lt"/>
          <a:ea typeface="+mn-ea"/>
        </a:defRPr>
      </a:lvl7pPr>
      <a:lvl8pPr marL="3429000" indent="-228600" algn="l" rtl="0" fontAlgn="base">
        <a:spcBef>
          <a:spcPct val="20000"/>
        </a:spcBef>
        <a:spcAft>
          <a:spcPct val="0"/>
        </a:spcAft>
        <a:buClr>
          <a:srgbClr val="800000"/>
        </a:buClr>
        <a:buChar char="»"/>
        <a:defRPr sz="2000">
          <a:solidFill>
            <a:schemeClr val="tx1"/>
          </a:solidFill>
          <a:latin typeface="+mn-lt"/>
          <a:ea typeface="+mn-ea"/>
        </a:defRPr>
      </a:lvl8pPr>
      <a:lvl9pPr marL="3886200" indent="-228600" algn="l" rtl="0" fontAlgn="base">
        <a:spcBef>
          <a:spcPct val="20000"/>
        </a:spcBef>
        <a:spcAft>
          <a:spcPct val="0"/>
        </a:spcAft>
        <a:buClr>
          <a:srgbClr val="800000"/>
        </a:buClr>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485378" name="Rectangle 2"/>
          <p:cNvSpPr>
            <a:spLocks noChangeArrowheads="1"/>
          </p:cNvSpPr>
          <p:nvPr/>
        </p:nvSpPr>
        <p:spPr bwMode="auto">
          <a:xfrm>
            <a:off x="0" y="0"/>
            <a:ext cx="9144000" cy="685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74998"/>
                    </a:schemeClr>
                  </a:outerShdw>
                </a:effectLst>
              </a14:hiddenEffects>
            </a:ext>
          </a:extLst>
        </p:spPr>
        <p:txBody>
          <a:bodyPr wrap="none" anchor="ctr">
            <a:spAutoFit/>
          </a:bodyPr>
          <a:lstStyle/>
          <a:p>
            <a:endParaRPr lang="en-US"/>
          </a:p>
        </p:txBody>
      </p:sp>
      <p:sp>
        <p:nvSpPr>
          <p:cNvPr id="485379" name="Rectangle 3"/>
          <p:cNvSpPr>
            <a:spLocks noGrp="1" noChangeArrowheads="1"/>
          </p:cNvSpPr>
          <p:nvPr>
            <p:ph type="body" idx="1"/>
          </p:nvPr>
        </p:nvSpPr>
        <p:spPr>
          <a:xfrm>
            <a:off x="304800" y="609600"/>
            <a:ext cx="8382000" cy="5516563"/>
          </a:xfrm>
        </p:spPr>
        <p:txBody>
          <a:bodyPr/>
          <a:lstStyle/>
          <a:p>
            <a:pPr marL="0" indent="0" algn="ctr">
              <a:lnSpc>
                <a:spcPct val="80000"/>
              </a:lnSpc>
              <a:buFontTx/>
              <a:buNone/>
            </a:pPr>
            <a:r>
              <a:rPr lang="en-US" sz="1600"/>
              <a:t>Copyright ©2002-2006 Reclaiming the Mind Ministries.</a:t>
            </a:r>
          </a:p>
          <a:p>
            <a:pPr marL="0" indent="0" algn="ctr">
              <a:lnSpc>
                <a:spcPct val="80000"/>
              </a:lnSpc>
              <a:buFontTx/>
              <a:buNone/>
            </a:pPr>
            <a:r>
              <a:rPr lang="en-US" sz="1600"/>
              <a:t>#144-211, 5729 Lebanon Road, Frisco, TX 75034.</a:t>
            </a:r>
          </a:p>
          <a:p>
            <a:pPr marL="0" indent="0">
              <a:lnSpc>
                <a:spcPct val="80000"/>
              </a:lnSpc>
              <a:buFontTx/>
              <a:buNone/>
            </a:pPr>
            <a:endParaRPr lang="en-US" sz="1600"/>
          </a:p>
          <a:p>
            <a:pPr marL="0" indent="0">
              <a:lnSpc>
                <a:spcPct val="80000"/>
              </a:lnSpc>
              <a:buFontTx/>
              <a:buNone/>
            </a:pPr>
            <a:r>
              <a:rPr lang="en-US" sz="1600"/>
              <a:t>This material is provided for students and instructors in The Theology Program. Use of this material is</a:t>
            </a:r>
          </a:p>
          <a:p>
            <a:pPr marL="0" indent="0">
              <a:lnSpc>
                <a:spcPct val="80000"/>
              </a:lnSpc>
              <a:buFontTx/>
              <a:buNone/>
            </a:pPr>
            <a:r>
              <a:rPr lang="en-US" sz="1600"/>
              <a:t>encouraged for personal study and for use in preparation of lessons, sermons, or other oral communication.</a:t>
            </a:r>
          </a:p>
          <a:p>
            <a:pPr marL="0" indent="0">
              <a:lnSpc>
                <a:spcPct val="80000"/>
              </a:lnSpc>
              <a:buFontTx/>
              <a:buNone/>
            </a:pPr>
            <a:r>
              <a:rPr lang="en-US" sz="1600"/>
              <a:t>This material may be quoted so long as the material is unaltered and credit is given to The Theology</a:t>
            </a:r>
          </a:p>
          <a:p>
            <a:pPr marL="0" indent="0">
              <a:lnSpc>
                <a:spcPct val="80000"/>
              </a:lnSpc>
              <a:buFontTx/>
              <a:buNone/>
            </a:pPr>
            <a:r>
              <a:rPr lang="en-US" sz="1600"/>
              <a:t>Program. It may not under any circumstances be reprinted for any reason or any purpose without the prior</a:t>
            </a:r>
          </a:p>
          <a:p>
            <a:pPr marL="0" indent="0">
              <a:lnSpc>
                <a:spcPct val="80000"/>
              </a:lnSpc>
              <a:buFontTx/>
              <a:buNone/>
            </a:pPr>
            <a:r>
              <a:rPr lang="en-US" sz="1600"/>
              <a:t>expressed written consent of the Reclaiming the Mind Ministries.</a:t>
            </a:r>
          </a:p>
          <a:p>
            <a:pPr marL="0" indent="0">
              <a:lnSpc>
                <a:spcPct val="80000"/>
              </a:lnSpc>
              <a:buFontTx/>
              <a:buNone/>
            </a:pPr>
            <a:endParaRPr lang="en-US" sz="1600"/>
          </a:p>
          <a:p>
            <a:pPr marL="0" indent="0">
              <a:lnSpc>
                <a:spcPct val="80000"/>
              </a:lnSpc>
              <a:buFontTx/>
              <a:buNone/>
            </a:pPr>
            <a:r>
              <a:rPr lang="en-US" sz="1600"/>
              <a:t>Certified instructors in The Theology Program are allowed to add to the material so long as approval is</a:t>
            </a:r>
          </a:p>
          <a:p>
            <a:pPr marL="0" indent="0">
              <a:lnSpc>
                <a:spcPct val="80000"/>
              </a:lnSpc>
              <a:buFontTx/>
              <a:buNone/>
            </a:pPr>
            <a:r>
              <a:rPr lang="en-US" sz="1600"/>
              <a:t>granted by The Theology Program developers. Pastors and teachers are encouraged to use the material in their teaching, but it must remain unaltered.</a:t>
            </a:r>
          </a:p>
          <a:p>
            <a:pPr marL="0" indent="0">
              <a:lnSpc>
                <a:spcPct val="80000"/>
              </a:lnSpc>
              <a:buFontTx/>
              <a:buNone/>
            </a:pPr>
            <a:endParaRPr lang="en-US" sz="1600"/>
          </a:p>
          <a:p>
            <a:pPr marL="0" indent="0">
              <a:lnSpc>
                <a:spcPct val="80000"/>
              </a:lnSpc>
              <a:buFontTx/>
              <a:buNone/>
            </a:pPr>
            <a:r>
              <a:rPr lang="en-US" sz="1600"/>
              <a:t>Unless otherwise noted, Scripture are taken from the NEW AMERICAN STANDARD BIBLE, © copyright The Lockman Foundation 1960, 1962, 1963, 1968, 1971, 1972,1973, 1975, 1977, 1995. Used by permission. Scripture are also taken from the NET Bible, © 1997-2003 by Biblical Studies Press, L.L.C. and the authors, and from HOLY BIBLE, NEW INTERNATIONAL VERSION®. Copyright © 1973, 1978, 1984 by  International Bible Society. Used by permission of Zondervan Publishing House.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25" name="Rectangle 21"/>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sp>
        <p:nvSpPr>
          <p:cNvPr id="21506" name="Rectangle 2"/>
          <p:cNvSpPr>
            <a:spLocks noChangeArrowheads="1"/>
          </p:cNvSpPr>
          <p:nvPr/>
        </p:nvSpPr>
        <p:spPr bwMode="auto">
          <a:xfrm>
            <a:off x="3267075" y="3722688"/>
            <a:ext cx="2994025"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990000"/>
                </a:solidFill>
              </a14:hiddenFill>
            </a:ext>
            <a:ext uri="{AF507438-7753-43e0-B8FC-AC1667EBCBE1}">
              <a14:hiddenEffects xmlns:a14="http://schemas.microsoft.com/office/drawing/2010/main">
                <a:effectLst>
                  <a:outerShdw blurRad="63500" dist="107763" dir="18900000" algn="ctr" rotWithShape="0">
                    <a:schemeClr val="bg2">
                      <a:alpha val="50000"/>
                    </a:schemeClr>
                  </a:outerShdw>
                </a:effectLst>
              </a14:hiddenEffects>
            </a:ext>
          </a:extLst>
        </p:spPr>
        <p:txBody>
          <a:bodyPr wrap="none" anchor="ctr">
            <a:spAutoFit/>
          </a:bodyPr>
          <a:lstStyle/>
          <a:p>
            <a:pPr algn="ctr"/>
            <a:r>
              <a:rPr lang="en-US" b="1">
                <a:latin typeface="Times New Roman" charset="0"/>
              </a:rPr>
              <a:t>Replacement Theology</a:t>
            </a:r>
          </a:p>
        </p:txBody>
      </p:sp>
      <p:sp>
        <p:nvSpPr>
          <p:cNvPr id="21507" name="Rectangle 3"/>
          <p:cNvSpPr>
            <a:spLocks noChangeArrowheads="1"/>
          </p:cNvSpPr>
          <p:nvPr/>
        </p:nvSpPr>
        <p:spPr bwMode="auto">
          <a:xfrm>
            <a:off x="838200" y="3429000"/>
            <a:ext cx="1417638" cy="579438"/>
          </a:xfrm>
          <a:prstGeom prst="rect">
            <a:avLst/>
          </a:prstGeom>
          <a:solidFill>
            <a:srgbClr val="990000"/>
          </a:solidFill>
          <a:ln>
            <a:noFill/>
          </a:ln>
          <a:effectLst>
            <a:outerShdw blurRad="63500" dist="107763" dir="13500000" algn="ctr" rotWithShape="0">
              <a:schemeClr val="bg2">
                <a:alpha val="50000"/>
              </a:schemeClr>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algn="ctr">
              <a:lnSpc>
                <a:spcPct val="80000"/>
              </a:lnSpc>
              <a:spcBef>
                <a:spcPct val="20000"/>
              </a:spcBef>
              <a:buClr>
                <a:srgbClr val="990000"/>
              </a:buClr>
            </a:pPr>
            <a:r>
              <a:rPr lang="en-US" sz="4000">
                <a:solidFill>
                  <a:schemeClr val="bg1"/>
                </a:solidFill>
                <a:latin typeface="Calligrapher" charset="0"/>
              </a:rPr>
              <a:t>Israel</a:t>
            </a:r>
            <a:endParaRPr lang="en-US" sz="4400">
              <a:solidFill>
                <a:schemeClr val="bg1"/>
              </a:solidFill>
              <a:latin typeface="Calligrapher" charset="0"/>
            </a:endParaRPr>
          </a:p>
        </p:txBody>
      </p:sp>
      <p:sp>
        <p:nvSpPr>
          <p:cNvPr id="21509" name="Rectangle 5"/>
          <p:cNvSpPr>
            <a:spLocks noChangeArrowheads="1"/>
          </p:cNvSpPr>
          <p:nvPr/>
        </p:nvSpPr>
        <p:spPr bwMode="auto">
          <a:xfrm>
            <a:off x="2514600" y="6040438"/>
            <a:ext cx="3057525" cy="588962"/>
          </a:xfrm>
          <a:prstGeom prst="rect">
            <a:avLst/>
          </a:prstGeom>
          <a:solidFill>
            <a:srgbClr val="990000"/>
          </a:solidFill>
          <a:ln w="9525">
            <a:miter lim="800000"/>
            <a:headEnd/>
            <a:tailEnd/>
          </a:ln>
          <a:effectLst/>
          <a:scene3d>
            <a:camera prst="legacyObliqueTopLeft"/>
            <a:lightRig rig="legacyFlat3" dir="t"/>
          </a:scene3d>
          <a:sp3d extrusionH="430200" prstMaterial="legacyMatte">
            <a:bevelT w="13500" h="13500" prst="angle"/>
            <a:bevelB w="13500" h="13500" prst="angle"/>
            <a:extrusionClr>
              <a:srgbClr val="990000"/>
            </a:extrusion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flatTx/>
          </a:bodyPr>
          <a:lstStyle/>
          <a:p>
            <a:pPr algn="ctr">
              <a:lnSpc>
                <a:spcPct val="80000"/>
              </a:lnSpc>
              <a:spcBef>
                <a:spcPct val="20000"/>
              </a:spcBef>
              <a:buClr>
                <a:srgbClr val="990000"/>
              </a:buClr>
            </a:pPr>
            <a:r>
              <a:rPr lang="en-US" sz="4000">
                <a:solidFill>
                  <a:schemeClr val="bg1"/>
                </a:solidFill>
                <a:latin typeface="Calligrapher" charset="0"/>
              </a:rPr>
              <a:t>Ordinances</a:t>
            </a:r>
            <a:endParaRPr lang="en-US" sz="5400">
              <a:solidFill>
                <a:schemeClr val="bg1"/>
              </a:solidFill>
              <a:latin typeface="Calligrapher" charset="0"/>
            </a:endParaRPr>
          </a:p>
        </p:txBody>
      </p:sp>
      <p:sp>
        <p:nvSpPr>
          <p:cNvPr id="21510" name="Rectangle 6"/>
          <p:cNvSpPr>
            <a:spLocks noChangeArrowheads="1"/>
          </p:cNvSpPr>
          <p:nvPr/>
        </p:nvSpPr>
        <p:spPr bwMode="auto">
          <a:xfrm>
            <a:off x="1066800" y="1447800"/>
            <a:ext cx="2868613" cy="749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50000"/>
                    </a:schemeClr>
                  </a:outerShdw>
                </a:effectLst>
              </a14:hiddenEffects>
            </a:ext>
          </a:extLst>
        </p:spPr>
        <p:txBody>
          <a:bodyPr wrap="none" anchor="ctr">
            <a:spAutoFit/>
          </a:bodyPr>
          <a:lstStyle/>
          <a:p>
            <a:pPr algn="ctr">
              <a:lnSpc>
                <a:spcPct val="80000"/>
              </a:lnSpc>
              <a:spcBef>
                <a:spcPct val="20000"/>
              </a:spcBef>
              <a:buClr>
                <a:srgbClr val="990000"/>
              </a:buClr>
            </a:pPr>
            <a:r>
              <a:rPr lang="en-US" sz="5400">
                <a:latin typeface="Herald" charset="0"/>
              </a:rPr>
              <a:t>Church</a:t>
            </a:r>
          </a:p>
        </p:txBody>
      </p:sp>
      <p:sp>
        <p:nvSpPr>
          <p:cNvPr id="21511" name="Rectangle 7"/>
          <p:cNvSpPr>
            <a:spLocks noChangeArrowheads="1"/>
          </p:cNvSpPr>
          <p:nvPr/>
        </p:nvSpPr>
        <p:spPr bwMode="auto">
          <a:xfrm>
            <a:off x="2133600" y="4343400"/>
            <a:ext cx="5924550" cy="442913"/>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wrap="none" anchor="ctr">
            <a:spAutoFit/>
          </a:bodyPr>
          <a:lstStyle/>
          <a:p>
            <a:pPr algn="ctr">
              <a:lnSpc>
                <a:spcPct val="80000"/>
              </a:lnSpc>
              <a:spcBef>
                <a:spcPct val="20000"/>
              </a:spcBef>
              <a:buClr>
                <a:srgbClr val="990000"/>
              </a:buClr>
            </a:pPr>
            <a:r>
              <a:rPr lang="en-US" sz="2800">
                <a:latin typeface="Magneto" charset="0"/>
              </a:rPr>
              <a:t>Covenant Theology</a:t>
            </a:r>
          </a:p>
        </p:txBody>
      </p:sp>
      <p:sp>
        <p:nvSpPr>
          <p:cNvPr id="21512" name="Oval 8"/>
          <p:cNvSpPr>
            <a:spLocks noChangeArrowheads="1"/>
          </p:cNvSpPr>
          <p:nvPr/>
        </p:nvSpPr>
        <p:spPr bwMode="auto">
          <a:xfrm>
            <a:off x="4216400" y="1503363"/>
            <a:ext cx="4622800" cy="782637"/>
          </a:xfrm>
          <a:prstGeom prst="ellipse">
            <a:avLst/>
          </a:prstGeom>
          <a:solidFill>
            <a:srgbClr val="990000"/>
          </a:solidFill>
          <a:ln>
            <a:noFill/>
          </a:ln>
          <a:effectLst/>
          <a:scene3d>
            <a:camera prst="legacyObliqueTopRight"/>
            <a:lightRig rig="legacyFlat3" dir="b"/>
          </a:scene3d>
          <a:sp3d extrusionH="430200" prstMaterial="legacyMatte">
            <a:bevelT w="13500" h="13500" prst="angle"/>
            <a:bevelB w="13500" h="13500" prst="angle"/>
            <a:extrusionClr>
              <a:srgbClr val="990000"/>
            </a:extrusionClr>
          </a:sp3d>
          <a:extLst>
            <a:ext uri="{91240B29-F687-4f45-9708-019B960494DF}">
              <a14:hiddenLine xmlns:a14="http://schemas.microsoft.com/office/drawing/2010/main" w="9525">
                <a:noFill/>
                <a:round/>
                <a:headEnd/>
                <a:tailEnd/>
              </a14:hiddenLine>
            </a:ext>
            <a:ext uri="{AF507438-7753-43e0-B8FC-AC1667EBCBE1}">
              <a14:hiddenEffects xmlns:a14="http://schemas.microsoft.com/office/drawing/2010/main">
                <a:effectLst>
                  <a:outerShdw blurRad="63500" dist="17961" dir="2700000" algn="ctr" rotWithShape="0">
                    <a:srgbClr val="990000">
                      <a:gamma/>
                      <a:shade val="60000"/>
                      <a:invGamma/>
                      <a:alpha val="74998"/>
                    </a:srgbClr>
                  </a:outerShdw>
                </a:effectLst>
              </a14:hiddenEffects>
            </a:ext>
          </a:extLst>
        </p:spPr>
        <p:txBody>
          <a:bodyPr wrap="none" anchor="ctr">
            <a:spAutoFit/>
            <a:flatTx/>
          </a:bodyPr>
          <a:lstStyle/>
          <a:p>
            <a:pPr algn="ctr"/>
            <a:r>
              <a:rPr lang="en-US" sz="3200" b="1">
                <a:solidFill>
                  <a:schemeClr val="bg1"/>
                </a:solidFill>
              </a:rPr>
              <a:t>Amillenniumism</a:t>
            </a:r>
          </a:p>
        </p:txBody>
      </p:sp>
      <p:sp>
        <p:nvSpPr>
          <p:cNvPr id="21513" name="Rectangle 9"/>
          <p:cNvSpPr>
            <a:spLocks noChangeArrowheads="1"/>
          </p:cNvSpPr>
          <p:nvPr/>
        </p:nvSpPr>
        <p:spPr bwMode="auto">
          <a:xfrm>
            <a:off x="2705100" y="2392363"/>
            <a:ext cx="62738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07763" dir="18900000" algn="ctr" rotWithShape="0">
                    <a:schemeClr val="bg2">
                      <a:alpha val="50000"/>
                    </a:schemeClr>
                  </a:outerShdw>
                </a:effectLst>
              </a14:hiddenEffects>
            </a:ext>
          </a:extLst>
        </p:spPr>
        <p:txBody>
          <a:bodyPr wrap="none" anchor="ctr">
            <a:spAutoFit/>
          </a:bodyPr>
          <a:lstStyle/>
          <a:p>
            <a:pPr algn="ctr">
              <a:lnSpc>
                <a:spcPct val="80000"/>
              </a:lnSpc>
              <a:spcBef>
                <a:spcPct val="20000"/>
              </a:spcBef>
              <a:buClr>
                <a:srgbClr val="990000"/>
              </a:buClr>
            </a:pPr>
            <a:r>
              <a:rPr lang="en-US" sz="3000">
                <a:solidFill>
                  <a:srgbClr val="990000"/>
                </a:solidFill>
                <a:latin typeface="Wide Latin" charset="0"/>
              </a:rPr>
              <a:t>Dispensationalism</a:t>
            </a:r>
          </a:p>
        </p:txBody>
      </p:sp>
      <p:sp>
        <p:nvSpPr>
          <p:cNvPr id="21514" name="Oval 10"/>
          <p:cNvSpPr>
            <a:spLocks noChangeArrowheads="1"/>
          </p:cNvSpPr>
          <p:nvPr/>
        </p:nvSpPr>
        <p:spPr bwMode="auto">
          <a:xfrm>
            <a:off x="228600" y="5283200"/>
            <a:ext cx="2586038" cy="508000"/>
          </a:xfrm>
          <a:prstGeom prst="ellipse">
            <a:avLst/>
          </a:prstGeom>
          <a:solidFill>
            <a:srgbClr val="990000"/>
          </a:solidFill>
          <a:ln>
            <a:noFill/>
          </a:ln>
          <a:effectLst>
            <a:outerShdw blurRad="63500" dist="107763" dir="8100000" algn="ctr" rotWithShape="0">
              <a:srgbClr val="000000">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spAutoFit/>
          </a:bodyPr>
          <a:lstStyle/>
          <a:p>
            <a:pPr algn="ctr">
              <a:lnSpc>
                <a:spcPct val="80000"/>
              </a:lnSpc>
              <a:spcBef>
                <a:spcPct val="20000"/>
              </a:spcBef>
              <a:buClr>
                <a:srgbClr val="990000"/>
              </a:buClr>
            </a:pPr>
            <a:r>
              <a:rPr lang="en-US" sz="2400">
                <a:solidFill>
                  <a:schemeClr val="bg1"/>
                </a:solidFill>
              </a:rPr>
              <a:t>Ecclesiology</a:t>
            </a:r>
            <a:endParaRPr lang="en-US" sz="3200" b="1">
              <a:solidFill>
                <a:schemeClr val="bg1"/>
              </a:solidFill>
            </a:endParaRPr>
          </a:p>
        </p:txBody>
      </p:sp>
      <p:sp>
        <p:nvSpPr>
          <p:cNvPr id="21515" name="Rectangle 11"/>
          <p:cNvSpPr>
            <a:spLocks noChangeArrowheads="1"/>
          </p:cNvSpPr>
          <p:nvPr/>
        </p:nvSpPr>
        <p:spPr bwMode="auto">
          <a:xfrm>
            <a:off x="1141413" y="904875"/>
            <a:ext cx="1906587" cy="466725"/>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wrap="none" anchor="ctr">
            <a:spAutoFit/>
          </a:bodyPr>
          <a:lstStyle/>
          <a:p>
            <a:pPr algn="ctr"/>
            <a:r>
              <a:rPr lang="en-US" sz="2400"/>
              <a:t>Presbyterian</a:t>
            </a:r>
          </a:p>
        </p:txBody>
      </p:sp>
      <p:sp>
        <p:nvSpPr>
          <p:cNvPr id="21516" name="Rectangle 12"/>
          <p:cNvSpPr>
            <a:spLocks noChangeArrowheads="1"/>
          </p:cNvSpPr>
          <p:nvPr/>
        </p:nvSpPr>
        <p:spPr bwMode="auto">
          <a:xfrm>
            <a:off x="2459038" y="4953000"/>
            <a:ext cx="2493962" cy="457200"/>
          </a:xfrm>
          <a:prstGeom prst="rect">
            <a:avLst/>
          </a:prstGeom>
          <a:noFill/>
          <a:ln>
            <a:noFill/>
          </a:ln>
          <a:effectLst>
            <a:outerShdw blurRad="63500" dist="107763" dir="13500000" algn="ctr" rotWithShape="0">
              <a:schemeClr val="bg2">
                <a:alpha val="50000"/>
              </a:schemeClr>
            </a:outerShdw>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sz="2400" b="1">
                <a:effectLst>
                  <a:outerShdw blurRad="38100" dist="38100" dir="2700000" algn="tl">
                    <a:srgbClr val="DDDDDD"/>
                  </a:outerShdw>
                </a:effectLst>
                <a:latin typeface="Pegasus" charset="0"/>
              </a:rPr>
              <a:t>Spiritual Gifts</a:t>
            </a:r>
          </a:p>
        </p:txBody>
      </p:sp>
      <p:sp>
        <p:nvSpPr>
          <p:cNvPr id="21517" name="Rectangle 13"/>
          <p:cNvSpPr>
            <a:spLocks noChangeArrowheads="1"/>
          </p:cNvSpPr>
          <p:nvPr/>
        </p:nvSpPr>
        <p:spPr bwMode="auto">
          <a:xfrm>
            <a:off x="3860800" y="685800"/>
            <a:ext cx="3768725" cy="823913"/>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4800" b="1">
                <a:solidFill>
                  <a:srgbClr val="990000"/>
                </a:solidFill>
                <a:latin typeface="Perpetua" charset="0"/>
              </a:rPr>
              <a:t>Spiritual Gifts</a:t>
            </a:r>
          </a:p>
        </p:txBody>
      </p:sp>
      <p:sp>
        <p:nvSpPr>
          <p:cNvPr id="21518" name="Rectangle 14"/>
          <p:cNvSpPr>
            <a:spLocks noChangeArrowheads="1"/>
          </p:cNvSpPr>
          <p:nvPr/>
        </p:nvSpPr>
        <p:spPr bwMode="auto">
          <a:xfrm>
            <a:off x="3124200" y="212725"/>
            <a:ext cx="968375" cy="701675"/>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4000">
                <a:latin typeface="SimSun" charset="0"/>
              </a:rPr>
              <a:t>Baptist</a:t>
            </a:r>
          </a:p>
        </p:txBody>
      </p:sp>
      <p:sp>
        <p:nvSpPr>
          <p:cNvPr id="21519" name="Rectangle 15"/>
          <p:cNvSpPr>
            <a:spLocks noChangeArrowheads="1"/>
          </p:cNvSpPr>
          <p:nvPr/>
        </p:nvSpPr>
        <p:spPr bwMode="auto">
          <a:xfrm>
            <a:off x="6249988" y="5897563"/>
            <a:ext cx="2436812" cy="579437"/>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200">
                <a:solidFill>
                  <a:srgbClr val="990000"/>
                </a:solidFill>
                <a:latin typeface="Playbill" charset="0"/>
              </a:rPr>
              <a:t>Covenants</a:t>
            </a:r>
          </a:p>
        </p:txBody>
      </p:sp>
      <p:sp>
        <p:nvSpPr>
          <p:cNvPr id="21520" name="Rectangle 16"/>
          <p:cNvSpPr>
            <a:spLocks noChangeArrowheads="1"/>
          </p:cNvSpPr>
          <p:nvPr/>
        </p:nvSpPr>
        <p:spPr bwMode="auto">
          <a:xfrm>
            <a:off x="5226050" y="2940050"/>
            <a:ext cx="2774950" cy="64135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600" b="1"/>
              <a:t>Repentance</a:t>
            </a:r>
          </a:p>
        </p:txBody>
      </p:sp>
      <p:sp>
        <p:nvSpPr>
          <p:cNvPr id="21522" name="Rectangle 18"/>
          <p:cNvSpPr>
            <a:spLocks noChangeArrowheads="1"/>
          </p:cNvSpPr>
          <p:nvPr/>
        </p:nvSpPr>
        <p:spPr bwMode="auto">
          <a:xfrm>
            <a:off x="5486400" y="5105400"/>
            <a:ext cx="3435350" cy="64135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600">
                <a:solidFill>
                  <a:srgbClr val="990000"/>
                </a:solidFill>
                <a:latin typeface="Algerian" charset="0"/>
              </a:rPr>
              <a:t>Invisible Church</a:t>
            </a:r>
          </a:p>
        </p:txBody>
      </p:sp>
      <p:sp>
        <p:nvSpPr>
          <p:cNvPr id="21523" name="Rectangle 19"/>
          <p:cNvSpPr>
            <a:spLocks noChangeArrowheads="1"/>
          </p:cNvSpPr>
          <p:nvPr/>
        </p:nvSpPr>
        <p:spPr bwMode="auto">
          <a:xfrm>
            <a:off x="457200" y="2514600"/>
            <a:ext cx="2181225" cy="45720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400" b="1">
                <a:effectLst>
                  <a:outerShdw blurRad="38100" dist="38100" dir="2700000" algn="tl">
                    <a:srgbClr val="DDDDDD"/>
                  </a:outerShdw>
                </a:effectLst>
              </a:rPr>
              <a:t>Sanctification</a:t>
            </a:r>
          </a:p>
        </p:txBody>
      </p:sp>
      <p:sp>
        <p:nvSpPr>
          <p:cNvPr id="21524" name="Rectangle 20"/>
          <p:cNvSpPr>
            <a:spLocks noChangeArrowheads="1"/>
          </p:cNvSpPr>
          <p:nvPr/>
        </p:nvSpPr>
        <p:spPr bwMode="auto">
          <a:xfrm>
            <a:off x="6172200" y="228600"/>
            <a:ext cx="984250" cy="641350"/>
          </a:xfrm>
          <a:prstGeom prst="rect">
            <a:avLst/>
          </a:prstGeom>
          <a:noFill/>
          <a:ln>
            <a:noFill/>
          </a:ln>
          <a:effectLst/>
          <a:extLst>
            <a:ext uri="{909E8E84-426E-40dd-AFC4-6F175D3DCCD1}">
              <a14:hiddenFill xmlns:a14="http://schemas.microsoft.com/office/drawing/2010/main">
                <a:solidFill>
                  <a:srgbClr val="99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3600" b="1">
                <a:latin typeface="Brisk Extended" charset="0"/>
              </a:rPr>
              <a:t>Pope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What is the Church?</a:t>
            </a:r>
          </a:p>
        </p:txBody>
      </p:sp>
      <p:sp>
        <p:nvSpPr>
          <p:cNvPr id="2765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Write a short one-to-two sentence definition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What is the Church?</a:t>
            </a:r>
          </a:p>
        </p:txBody>
      </p:sp>
      <p:sp>
        <p:nvSpPr>
          <p:cNvPr id="18437" name="Rectangle 5"/>
          <p:cNvSpPr>
            <a:spLocks noGrp="1" noChangeArrowheads="1"/>
          </p:cNvSpPr>
          <p:nvPr>
            <p:ph type="body" idx="1"/>
          </p:nvPr>
        </p:nvSpPr>
        <p:spPr/>
        <p:txBody>
          <a:bodyPr/>
          <a:lstStyle/>
          <a:p>
            <a:pPr>
              <a:buFontTx/>
              <a:buNone/>
            </a:pPr>
            <a:r>
              <a:rPr lang="en-US" b="1">
                <a:effectLst>
                  <a:outerShdw blurRad="38100" dist="38100" dir="2700000" algn="tl">
                    <a:srgbClr val="DDDDDD"/>
                  </a:outerShdw>
                </a:effectLst>
              </a:rPr>
              <a:t>What is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r>
              <a:rPr lang="en-US"/>
              <a:t>What is the Church?</a:t>
            </a:r>
          </a:p>
        </p:txBody>
      </p:sp>
      <p:sp>
        <p:nvSpPr>
          <p:cNvPr id="487427" name="Rectangle 3"/>
          <p:cNvSpPr>
            <a:spLocks noGrp="1" noChangeArrowheads="1"/>
          </p:cNvSpPr>
          <p:nvPr>
            <p:ph type="body" idx="1"/>
          </p:nvPr>
        </p:nvSpPr>
        <p:spPr/>
        <p:txBody>
          <a:bodyPr/>
          <a:lstStyle/>
          <a:p>
            <a:pPr marL="609600" indent="-609600">
              <a:lnSpc>
                <a:spcPct val="90000"/>
              </a:lnSpc>
              <a:buFontTx/>
              <a:buAutoNum type="arabicPeriod"/>
            </a:pPr>
            <a:r>
              <a:rPr lang="en-US"/>
              <a:t>A building for religious worship?</a:t>
            </a:r>
          </a:p>
          <a:p>
            <a:pPr marL="609600" indent="-609600">
              <a:lnSpc>
                <a:spcPct val="90000"/>
              </a:lnSpc>
              <a:buFontTx/>
              <a:buAutoNum type="arabicPeriod"/>
            </a:pPr>
            <a:r>
              <a:rPr lang="en-US"/>
              <a:t>Any body of religious worshipers?</a:t>
            </a:r>
          </a:p>
          <a:p>
            <a:pPr marL="609600" indent="-609600">
              <a:lnSpc>
                <a:spcPct val="90000"/>
              </a:lnSpc>
              <a:buFontTx/>
              <a:buAutoNum type="arabicPeriod"/>
            </a:pPr>
            <a:r>
              <a:rPr lang="en-US"/>
              <a:t>The house of the Lord as the Temple in the Old Testament was the house of the Lord?</a:t>
            </a:r>
          </a:p>
          <a:p>
            <a:pPr marL="609600" indent="-609600">
              <a:lnSpc>
                <a:spcPct val="90000"/>
              </a:lnSpc>
              <a:buFontTx/>
              <a:buAutoNum type="arabicPeriod"/>
            </a:pPr>
            <a:r>
              <a:rPr lang="en-US"/>
              <a:t>A Christian religious institution through which appointed leaders guide the people of God through administration of the sacraments?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What is the Church?</a:t>
            </a:r>
          </a:p>
        </p:txBody>
      </p:sp>
      <p:sp>
        <p:nvSpPr>
          <p:cNvPr id="22531" name="Rectangle 3"/>
          <p:cNvSpPr>
            <a:spLocks noGrp="1" noChangeArrowheads="1"/>
          </p:cNvSpPr>
          <p:nvPr>
            <p:ph type="body" idx="1"/>
          </p:nvPr>
        </p:nvSpPr>
        <p:spPr/>
        <p:txBody>
          <a:bodyPr/>
          <a:lstStyle/>
          <a:p>
            <a:pPr marL="609600" indent="-609600">
              <a:lnSpc>
                <a:spcPct val="80000"/>
              </a:lnSpc>
              <a:buFontTx/>
              <a:buAutoNum type="arabicPeriod" startAt="5"/>
            </a:pPr>
            <a:r>
              <a:rPr lang="en-US" sz="2800"/>
              <a:t>The people of God of all time?</a:t>
            </a:r>
          </a:p>
          <a:p>
            <a:pPr marL="609600" indent="-609600">
              <a:lnSpc>
                <a:spcPct val="80000"/>
              </a:lnSpc>
              <a:buFontTx/>
              <a:buAutoNum type="arabicPeriod" startAt="5"/>
            </a:pPr>
            <a:r>
              <a:rPr lang="en-US" sz="2800"/>
              <a:t>Those who have trusted in Christ since the day of Pentecost?</a:t>
            </a:r>
          </a:p>
          <a:p>
            <a:pPr marL="609600" indent="-609600">
              <a:lnSpc>
                <a:spcPct val="80000"/>
              </a:lnSpc>
              <a:buFontTx/>
              <a:buAutoNum type="arabicPeriod" startAt="5"/>
            </a:pPr>
            <a:r>
              <a:rPr lang="en-US" sz="2800"/>
              <a:t>An invisible body of people, both alive and dead, who hold to a common orthodox confession of Christ?</a:t>
            </a:r>
          </a:p>
          <a:p>
            <a:pPr marL="609600" indent="-609600">
              <a:lnSpc>
                <a:spcPct val="80000"/>
              </a:lnSpc>
              <a:buFontTx/>
              <a:buAutoNum type="arabicPeriod" startAt="5"/>
            </a:pPr>
            <a:r>
              <a:rPr lang="en-US" sz="2800"/>
              <a:t>A visible body of people who have a common practice, demonstrating Christ</a:t>
            </a:r>
            <a:r>
              <a:rPr lang="ja-JP" altLang="en-US" sz="2800">
                <a:latin typeface="Arial"/>
              </a:rPr>
              <a:t>’</a:t>
            </a:r>
            <a:r>
              <a:rPr lang="en-US" sz="2800"/>
              <a:t>s mercy?</a:t>
            </a:r>
          </a:p>
          <a:p>
            <a:pPr marL="609600" indent="-609600">
              <a:lnSpc>
                <a:spcPct val="80000"/>
              </a:lnSpc>
              <a:buFontTx/>
              <a:buAutoNum type="arabicPeriod" startAt="5"/>
            </a:pPr>
            <a:r>
              <a:rPr lang="en-US" sz="2800"/>
              <a:t>Any group of people who come together to worship God and study His Word?</a:t>
            </a:r>
          </a:p>
          <a:p>
            <a:pPr marL="609600" indent="-609600">
              <a:lnSpc>
                <a:spcPct val="80000"/>
              </a:lnSpc>
              <a:buFontTx/>
              <a:buAutoNum type="arabicPeriod" startAt="5"/>
            </a:pPr>
            <a:r>
              <a:rPr lang="en-US" sz="2800"/>
              <a:t>Christ</a:t>
            </a:r>
            <a:r>
              <a:rPr lang="ja-JP" altLang="en-US" sz="2800">
                <a:latin typeface="Arial"/>
              </a:rPr>
              <a:t>’</a:t>
            </a:r>
            <a:r>
              <a:rPr lang="en-US" sz="2800"/>
              <a:t>s continued active presence on the earth?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What is the Church?</a:t>
            </a:r>
          </a:p>
        </p:txBody>
      </p:sp>
      <p:sp>
        <p:nvSpPr>
          <p:cNvPr id="24579" name="Rectangle 3"/>
          <p:cNvSpPr>
            <a:spLocks noGrp="1" noChangeArrowheads="1"/>
          </p:cNvSpPr>
          <p:nvPr>
            <p:ph type="body" idx="1"/>
          </p:nvPr>
        </p:nvSpPr>
        <p:spPr/>
        <p:txBody>
          <a:bodyPr/>
          <a:lstStyle/>
          <a:p>
            <a:pPr marL="609600" indent="-609600">
              <a:lnSpc>
                <a:spcPct val="80000"/>
              </a:lnSpc>
              <a:buFontTx/>
              <a:buAutoNum type="arabicPeriod"/>
            </a:pPr>
            <a:r>
              <a:rPr lang="en-US" sz="2800"/>
              <a:t>A building for religious worship? </a:t>
            </a:r>
            <a:r>
              <a:rPr lang="en-US" sz="2800" b="1">
                <a:solidFill>
                  <a:srgbClr val="800000"/>
                </a:solidFill>
                <a:effectLst>
                  <a:outerShdw blurRad="38100" dist="38100" dir="2700000" algn="tl">
                    <a:srgbClr val="DDDDDD"/>
                  </a:outerShdw>
                </a:effectLst>
              </a:rPr>
              <a:t>(average Joe theology)</a:t>
            </a:r>
          </a:p>
          <a:p>
            <a:pPr marL="609600" indent="-609600">
              <a:lnSpc>
                <a:spcPct val="80000"/>
              </a:lnSpc>
              <a:buFontTx/>
              <a:buAutoNum type="arabicPeriod"/>
            </a:pPr>
            <a:r>
              <a:rPr lang="en-US" sz="2800"/>
              <a:t>Any body of religious worshipers? </a:t>
            </a:r>
            <a:r>
              <a:rPr lang="en-US" sz="2800" b="1">
                <a:solidFill>
                  <a:srgbClr val="800000"/>
                </a:solidFill>
                <a:effectLst>
                  <a:outerShdw blurRad="38100" dist="38100" dir="2700000" algn="tl">
                    <a:srgbClr val="DDDDDD"/>
                  </a:outerShdw>
                </a:effectLst>
              </a:rPr>
              <a:t>(politically correct theology)</a:t>
            </a:r>
          </a:p>
          <a:p>
            <a:pPr marL="609600" indent="-609600">
              <a:lnSpc>
                <a:spcPct val="80000"/>
              </a:lnSpc>
              <a:buFontTx/>
              <a:buAutoNum type="arabicPeriod"/>
            </a:pPr>
            <a:r>
              <a:rPr lang="en-US" sz="2800"/>
              <a:t>The house of the Lord as the Temple in the Old Testament was the house of the Lord? </a:t>
            </a:r>
            <a:r>
              <a:rPr lang="en-US" sz="2800" b="1">
                <a:solidFill>
                  <a:srgbClr val="800000"/>
                </a:solidFill>
                <a:effectLst>
                  <a:outerShdw blurRad="38100" dist="38100" dir="2700000" algn="tl">
                    <a:srgbClr val="DDDDDD"/>
                  </a:outerShdw>
                </a:effectLst>
              </a:rPr>
              <a:t>(Eastern Orthodox theology)</a:t>
            </a:r>
          </a:p>
          <a:p>
            <a:pPr marL="609600" indent="-609600">
              <a:lnSpc>
                <a:spcPct val="80000"/>
              </a:lnSpc>
              <a:buFontTx/>
              <a:buAutoNum type="arabicPeriod"/>
            </a:pPr>
            <a:r>
              <a:rPr lang="en-US" sz="2800"/>
              <a:t>A Christian religious institution through which appointed leaders guide the people of God through administration of the sacraments? </a:t>
            </a:r>
            <a:r>
              <a:rPr lang="en-US" sz="2800" b="1">
                <a:solidFill>
                  <a:srgbClr val="800000"/>
                </a:solidFill>
                <a:effectLst>
                  <a:outerShdw blurRad="38100" dist="38100" dir="2700000" algn="tl">
                    <a:srgbClr val="DDDDDD"/>
                  </a:outerShdw>
                </a:effectLst>
              </a:rPr>
              <a:t>(Roman Catholic theology)</a:t>
            </a:r>
            <a:endParaRPr lang="en-US" sz="2800" b="1">
              <a:effectLst>
                <a:outerShdw blurRad="38100" dist="38100" dir="2700000" algn="tl">
                  <a:srgbClr val="DDDDDD"/>
                </a:outerShdw>
              </a:effectLst>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What is the Church?</a:t>
            </a:r>
          </a:p>
        </p:txBody>
      </p:sp>
      <p:sp>
        <p:nvSpPr>
          <p:cNvPr id="26627" name="Rectangle 3"/>
          <p:cNvSpPr>
            <a:spLocks noGrp="1" noChangeArrowheads="1"/>
          </p:cNvSpPr>
          <p:nvPr>
            <p:ph type="body" idx="1"/>
          </p:nvPr>
        </p:nvSpPr>
        <p:spPr/>
        <p:txBody>
          <a:bodyPr/>
          <a:lstStyle/>
          <a:p>
            <a:pPr marL="609600" indent="-609600">
              <a:lnSpc>
                <a:spcPct val="90000"/>
              </a:lnSpc>
              <a:buFontTx/>
              <a:buAutoNum type="arabicPeriod" startAt="5"/>
            </a:pPr>
            <a:r>
              <a:rPr lang="en-US" sz="2400"/>
              <a:t>The people of God of all time? </a:t>
            </a:r>
            <a:r>
              <a:rPr lang="en-US" sz="2400" b="1">
                <a:solidFill>
                  <a:srgbClr val="800000"/>
                </a:solidFill>
                <a:effectLst>
                  <a:outerShdw blurRad="38100" dist="38100" dir="2700000" algn="tl">
                    <a:srgbClr val="DDDDDD"/>
                  </a:outerShdw>
                </a:effectLst>
              </a:rPr>
              <a:t>(Covenant theology)</a:t>
            </a:r>
          </a:p>
          <a:p>
            <a:pPr marL="609600" indent="-609600">
              <a:lnSpc>
                <a:spcPct val="90000"/>
              </a:lnSpc>
              <a:buFontTx/>
              <a:buAutoNum type="arabicPeriod" startAt="5"/>
            </a:pPr>
            <a:r>
              <a:rPr lang="en-US" sz="2400"/>
              <a:t>Those who have trusted in Christ since the day of Pentecost? </a:t>
            </a:r>
            <a:r>
              <a:rPr lang="en-US" sz="2400" b="1">
                <a:solidFill>
                  <a:srgbClr val="800000"/>
                </a:solidFill>
                <a:effectLst>
                  <a:outerShdw blurRad="38100" dist="38100" dir="2700000" algn="tl">
                    <a:srgbClr val="DDDDDD"/>
                  </a:outerShdw>
                </a:effectLst>
              </a:rPr>
              <a:t>(Dispensationalist theology)</a:t>
            </a:r>
          </a:p>
          <a:p>
            <a:pPr marL="609600" indent="-609600">
              <a:lnSpc>
                <a:spcPct val="90000"/>
              </a:lnSpc>
              <a:buFontTx/>
              <a:buAutoNum type="arabicPeriod" startAt="5"/>
            </a:pPr>
            <a:r>
              <a:rPr lang="en-US" sz="2400"/>
              <a:t>An invisible body of people, both alive and dead, who hold to a common orthodox confession of Christ? </a:t>
            </a:r>
            <a:r>
              <a:rPr lang="en-US" sz="2400" b="1">
                <a:solidFill>
                  <a:srgbClr val="800000"/>
                </a:solidFill>
                <a:effectLst>
                  <a:outerShdw blurRad="38100" dist="38100" dir="2700000" algn="tl">
                    <a:srgbClr val="DDDDDD"/>
                  </a:outerShdw>
                </a:effectLst>
              </a:rPr>
              <a:t>(Early Church theology)</a:t>
            </a:r>
          </a:p>
          <a:p>
            <a:pPr marL="609600" indent="-609600">
              <a:lnSpc>
                <a:spcPct val="90000"/>
              </a:lnSpc>
              <a:buFontTx/>
              <a:buAutoNum type="arabicPeriod" startAt="5"/>
            </a:pPr>
            <a:r>
              <a:rPr lang="en-US" sz="2400"/>
              <a:t>A visible body of people who have a common practice, demonstrating Christ</a:t>
            </a:r>
            <a:r>
              <a:rPr lang="ja-JP" altLang="en-US" sz="2400">
                <a:latin typeface="Arial"/>
              </a:rPr>
              <a:t>’</a:t>
            </a:r>
            <a:r>
              <a:rPr lang="en-US" sz="2400"/>
              <a:t>s mercy? </a:t>
            </a:r>
            <a:r>
              <a:rPr lang="en-US" sz="2400" b="1">
                <a:solidFill>
                  <a:srgbClr val="800000"/>
                </a:solidFill>
                <a:effectLst>
                  <a:outerShdw blurRad="38100" dist="38100" dir="2700000" algn="tl">
                    <a:srgbClr val="DDDDDD"/>
                  </a:outerShdw>
                </a:effectLst>
              </a:rPr>
              <a:t>(Liberal theology)</a:t>
            </a:r>
          </a:p>
          <a:p>
            <a:pPr marL="609600" indent="-609600">
              <a:lnSpc>
                <a:spcPct val="90000"/>
              </a:lnSpc>
              <a:buFontTx/>
              <a:buAutoNum type="arabicPeriod" startAt="5"/>
            </a:pPr>
            <a:r>
              <a:rPr lang="en-US" sz="2400"/>
              <a:t>Any group of people who come together to worship God and study His Word? </a:t>
            </a:r>
            <a:r>
              <a:rPr lang="en-US" sz="2400" b="1">
                <a:solidFill>
                  <a:srgbClr val="800000"/>
                </a:solidFill>
                <a:effectLst>
                  <a:outerShdw blurRad="38100" dist="38100" dir="2700000" algn="tl">
                    <a:srgbClr val="DDDDDD"/>
                  </a:outerShdw>
                </a:effectLst>
              </a:rPr>
              <a:t>(Fundamentalist theology)</a:t>
            </a:r>
            <a:r>
              <a:rPr lang="en-US" sz="2400"/>
              <a:t> </a:t>
            </a:r>
          </a:p>
          <a:p>
            <a:pPr marL="609600" indent="-609600">
              <a:lnSpc>
                <a:spcPct val="90000"/>
              </a:lnSpc>
              <a:buFontTx/>
              <a:buAutoNum type="arabicPeriod" startAt="5"/>
            </a:pPr>
            <a:r>
              <a:rPr lang="en-US" sz="2400"/>
              <a:t>Christ</a:t>
            </a:r>
            <a:r>
              <a:rPr lang="ja-JP" altLang="en-US" sz="2400">
                <a:latin typeface="Arial"/>
              </a:rPr>
              <a:t>’</a:t>
            </a:r>
            <a:r>
              <a:rPr lang="en-US" sz="2400"/>
              <a:t>s continued active presence on the earth? </a:t>
            </a:r>
            <a:r>
              <a:rPr lang="en-US" sz="2400" b="1">
                <a:solidFill>
                  <a:srgbClr val="800000"/>
                </a:solidFill>
                <a:effectLst>
                  <a:outerShdw blurRad="38100" dist="38100" dir="2700000" algn="tl">
                    <a:srgbClr val="DDDDDD"/>
                  </a:outerShdw>
                </a:effectLst>
              </a:rPr>
              <a:t>(Evangelical theology)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274638"/>
            <a:ext cx="9144000" cy="1143000"/>
          </a:xfrm>
        </p:spPr>
        <p:txBody>
          <a:bodyPr/>
          <a:lstStyle/>
          <a:p>
            <a:r>
              <a:rPr lang="en-US"/>
              <a:t>Question</a:t>
            </a:r>
          </a:p>
        </p:txBody>
      </p:sp>
      <p:sp>
        <p:nvSpPr>
          <p:cNvPr id="20483" name="Rectangle 3"/>
          <p:cNvSpPr>
            <a:spLocks noGrp="1" noChangeArrowheads="1"/>
          </p:cNvSpPr>
          <p:nvPr>
            <p:ph type="body" idx="1"/>
          </p:nvPr>
        </p:nvSpPr>
        <p:spPr/>
        <p:txBody>
          <a:bodyPr/>
          <a:lstStyle/>
          <a:p>
            <a:pPr marL="0" indent="0" algn="ctr">
              <a:buFontTx/>
              <a:buNone/>
            </a:pPr>
            <a:endParaRPr lang="en-US" sz="4000">
              <a:effectLst>
                <a:outerShdw blurRad="38100" dist="38100" dir="2700000" algn="tl">
                  <a:srgbClr val="DDDDDD"/>
                </a:outerShdw>
              </a:effectLst>
            </a:endParaRPr>
          </a:p>
          <a:p>
            <a:pPr marL="0" indent="0" algn="ctr">
              <a:buFontTx/>
              <a:buNone/>
            </a:pPr>
            <a:r>
              <a:rPr lang="en-US" sz="4000">
                <a:effectLst>
                  <a:outerShdw blurRad="38100" dist="38100" dir="2700000" algn="tl">
                    <a:srgbClr val="DDDDDD"/>
                  </a:outerShdw>
                </a:effectLst>
              </a:rPr>
              <a:t>What is the nature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r>
              <a:rPr lang="en-US"/>
              <a:t>the Nature of the Church</a:t>
            </a:r>
          </a:p>
        </p:txBody>
      </p:sp>
      <p:graphicFrame>
        <p:nvGraphicFramePr>
          <p:cNvPr id="253994" name="Group 42"/>
          <p:cNvGraphicFramePr>
            <a:graphicFrameLocks noGrp="1"/>
          </p:cNvGraphicFramePr>
          <p:nvPr>
            <p:ph idx="1"/>
          </p:nvPr>
        </p:nvGraphicFramePr>
        <p:xfrm>
          <a:off x="2057400" y="2179638"/>
          <a:ext cx="6172200" cy="3916365"/>
        </p:xfrm>
        <a:graphic>
          <a:graphicData uri="http://schemas.openxmlformats.org/drawingml/2006/table">
            <a:tbl>
              <a:tblPr/>
              <a:tblGrid>
                <a:gridCol w="2362200"/>
                <a:gridCol w="3810000"/>
              </a:tblGrid>
              <a:tr h="652463">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bg1"/>
                          </a:solidFill>
                          <a:effectLst/>
                          <a:latin typeface="Perpetua" charset="0"/>
                          <a:ea typeface="ＭＳ Ｐゴシック" charset="0"/>
                        </a:rPr>
                        <a:t>Body of Christ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Col. 1:18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2463">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bg1"/>
                          </a:solidFill>
                          <a:effectLst/>
                          <a:latin typeface="Perpetua" charset="0"/>
                          <a:ea typeface="ＭＳ Ｐゴシック" charset="0"/>
                        </a:rPr>
                        <a:t>Temple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Eph. 2:20–21; 1 Pet. 2:4–5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bg1"/>
                          </a:solidFill>
                          <a:effectLst/>
                          <a:latin typeface="Perpetua" charset="0"/>
                          <a:ea typeface="ＭＳ Ｐゴシック" charset="0"/>
                        </a:rPr>
                        <a:t>Bride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Rev. 19:7; 21:2, 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2463">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bg1"/>
                          </a:solidFill>
                          <a:effectLst/>
                          <a:latin typeface="Perpetua" charset="0"/>
                          <a:ea typeface="ＭＳ Ｐゴシック" charset="0"/>
                        </a:rPr>
                        <a:t>Priesthood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1 Pet. 2:9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2463">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bg1"/>
                          </a:solidFill>
                          <a:effectLst/>
                          <a:latin typeface="Perpetua" charset="0"/>
                          <a:ea typeface="ＭＳ Ｐゴシック" charset="0"/>
                        </a:rPr>
                        <a:t>Holy Nation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1 Pet. 2:9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2463">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bg1"/>
                          </a:solidFill>
                          <a:effectLst/>
                          <a:latin typeface="Perpetua" charset="0"/>
                          <a:ea typeface="ＭＳ Ｐゴシック" charset="0"/>
                        </a:rPr>
                        <a:t>Flock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Acts 20:28; 1 Pet. 5:2–4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3982" name="Text Box 30"/>
          <p:cNvSpPr txBox="1">
            <a:spLocks noChangeArrowheads="1"/>
          </p:cNvSpPr>
          <p:nvPr/>
        </p:nvSpPr>
        <p:spPr bwMode="auto">
          <a:xfrm>
            <a:off x="2057400" y="1752600"/>
            <a:ext cx="6781800" cy="519113"/>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800" b="1">
                <a:solidFill>
                  <a:srgbClr val="800000"/>
                </a:solidFill>
                <a:effectLst>
                  <a:outerShdw blurRad="38100" dist="38100" dir="2700000" algn="tl">
                    <a:srgbClr val="DDDDDD"/>
                  </a:outerShdw>
                </a:effectLst>
                <a:latin typeface="Calligrapher" charset="0"/>
              </a:rPr>
              <a:t>Names and Analogies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36867" name="Rectangle 3"/>
          <p:cNvSpPr>
            <a:spLocks noGrp="1" noChangeArrowheads="1"/>
          </p:cNvSpPr>
          <p:nvPr>
            <p:ph type="body" idx="1"/>
          </p:nvPr>
        </p:nvSpPr>
        <p:spPr/>
        <p:txBody>
          <a:bodyPr/>
          <a:lstStyle/>
          <a:p>
            <a:pPr marL="3081338" indent="-3081338" algn="ctr">
              <a:lnSpc>
                <a:spcPct val="80000"/>
              </a:lnSpc>
              <a:buFontTx/>
              <a:buNone/>
            </a:pPr>
            <a:r>
              <a:rPr lang="en-US" b="1">
                <a:effectLst>
                  <a:outerShdw blurRad="38100" dist="38100" dir="2700000" algn="tl">
                    <a:srgbClr val="DDDDDD"/>
                  </a:outerShdw>
                </a:effectLst>
              </a:rPr>
              <a:t>Key Terms</a:t>
            </a:r>
          </a:p>
          <a:p>
            <a:pPr marL="3081338" indent="-3081338" algn="ctr">
              <a:lnSpc>
                <a:spcPct val="80000"/>
              </a:lnSpc>
              <a:buFontTx/>
              <a:buNone/>
            </a:pPr>
            <a:endParaRPr lang="en-US" b="1"/>
          </a:p>
          <a:p>
            <a:pPr marL="3081338" indent="-3081338">
              <a:lnSpc>
                <a:spcPct val="80000"/>
              </a:lnSpc>
              <a:buFontTx/>
              <a:buNone/>
            </a:pPr>
            <a:r>
              <a:rPr lang="en-US" sz="2000" b="1"/>
              <a:t>Visible Church</a:t>
            </a:r>
            <a:r>
              <a:rPr lang="en-US" sz="2000"/>
              <a:t>: 	</a:t>
            </a:r>
            <a:r>
              <a:rPr lang="en-US" sz="2000" i="1"/>
              <a:t>ecclesia visibilis</a:t>
            </a:r>
            <a:r>
              <a:rPr lang="en-US" sz="2000"/>
              <a:t>. The Church as an organization of all those who confess Christ and are members of local congregations (sometimes </a:t>
            </a:r>
            <a:r>
              <a:rPr lang="ja-JP" altLang="en-US" sz="2000">
                <a:latin typeface="Arial"/>
              </a:rPr>
              <a:t>“</a:t>
            </a:r>
            <a:r>
              <a:rPr lang="en-US" sz="2000"/>
              <a:t>Church Local</a:t>
            </a:r>
            <a:r>
              <a:rPr lang="ja-JP" altLang="en-US" sz="2000">
                <a:latin typeface="Arial"/>
              </a:rPr>
              <a:t>”</a:t>
            </a:r>
            <a:r>
              <a:rPr lang="en-US" sz="2000"/>
              <a:t>).</a:t>
            </a:r>
          </a:p>
          <a:p>
            <a:pPr marL="3081338" indent="-3081338">
              <a:lnSpc>
                <a:spcPct val="80000"/>
              </a:lnSpc>
              <a:buFontTx/>
              <a:buNone/>
            </a:pPr>
            <a:r>
              <a:rPr lang="en-US" sz="2000" b="1"/>
              <a:t>Invisible Church</a:t>
            </a:r>
            <a:r>
              <a:rPr lang="en-US" sz="2000"/>
              <a:t>:	</a:t>
            </a:r>
            <a:r>
              <a:rPr lang="en-US" sz="2000" i="1"/>
              <a:t>ecclesia invisibilis</a:t>
            </a:r>
            <a:r>
              <a:rPr lang="en-US" sz="2000"/>
              <a:t>. The sum total of all true believers, both living and dead, who are united by the Holy Spirit into the body of Christ. The invisible Church is known only by God (sometimes </a:t>
            </a:r>
            <a:r>
              <a:rPr lang="en-US" sz="2000" i="1"/>
              <a:t>ecclesia universalis </a:t>
            </a:r>
            <a:r>
              <a:rPr lang="en-US" sz="2000"/>
              <a:t>or </a:t>
            </a:r>
            <a:r>
              <a:rPr lang="ja-JP" altLang="en-US" sz="2000">
                <a:latin typeface="Arial"/>
              </a:rPr>
              <a:t>“</a:t>
            </a:r>
            <a:r>
              <a:rPr lang="en-US" sz="2000"/>
              <a:t>the Church Universal</a:t>
            </a:r>
            <a:r>
              <a:rPr lang="ja-JP" altLang="en-US" sz="2000">
                <a:latin typeface="Arial"/>
              </a:rPr>
              <a:t>”</a:t>
            </a:r>
            <a:r>
              <a:rPr lang="en-US" sz="2000"/>
              <a:t>).</a:t>
            </a:r>
          </a:p>
          <a:p>
            <a:pPr marL="3081338" indent="-3081338">
              <a:lnSpc>
                <a:spcPct val="80000"/>
              </a:lnSpc>
              <a:buFontTx/>
              <a:buNone/>
            </a:pPr>
            <a:endParaRPr lang="en-US" sz="20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p:txBody>
          <a:bodyPr/>
          <a:lstStyle/>
          <a:p>
            <a:r>
              <a:rPr lang="en-US"/>
              <a:t>© Copyright 2004-2006, Reclaiming the Mind Ministries.</a:t>
            </a:r>
          </a:p>
        </p:txBody>
      </p:sp>
      <p:sp>
        <p:nvSpPr>
          <p:cNvPr id="2050" name="Rectangle 2"/>
          <p:cNvSpPr>
            <a:spLocks noGrp="1" noChangeArrowheads="1"/>
          </p:cNvSpPr>
          <p:nvPr>
            <p:ph type="ctrTitle"/>
          </p:nvPr>
        </p:nvSpPr>
        <p:spPr>
          <a:xfrm>
            <a:off x="2743200" y="3124200"/>
            <a:ext cx="6934200" cy="1470025"/>
          </a:xfrm>
        </p:spPr>
        <p:txBody>
          <a:bodyPr/>
          <a:lstStyle/>
          <a:p>
            <a:r>
              <a:rPr lang="en-US"/>
              <a:t>Ecclesiology and Eschatology</a:t>
            </a:r>
          </a:p>
        </p:txBody>
      </p:sp>
      <p:pic>
        <p:nvPicPr>
          <p:cNvPr id="205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914400"/>
            <a:ext cx="4343400" cy="23098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0"/>
            <a:ext cx="9144000" cy="685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sp>
        <p:nvSpPr>
          <p:cNvPr id="34819" name="Rectangle 3"/>
          <p:cNvSpPr>
            <a:spLocks noChangeArrowheads="1"/>
          </p:cNvSpPr>
          <p:nvPr/>
        </p:nvSpPr>
        <p:spPr bwMode="auto">
          <a:xfrm>
            <a:off x="649288" y="2270125"/>
            <a:ext cx="8048625" cy="1006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6000" i="1">
                <a:solidFill>
                  <a:srgbClr val="800000"/>
                </a:solidFill>
                <a:effectLst>
                  <a:outerShdw blurRad="38100" dist="38100" dir="2700000" algn="tl">
                    <a:srgbClr val="DDDDDD"/>
                  </a:outerShdw>
                </a:effectLst>
                <a:latin typeface="Perpetua" charset="0"/>
              </a:rPr>
              <a:t>ecclesia militans improprie dicta</a:t>
            </a:r>
          </a:p>
        </p:txBody>
      </p:sp>
      <p:sp>
        <p:nvSpPr>
          <p:cNvPr id="34820" name="Rectangle 4"/>
          <p:cNvSpPr>
            <a:spLocks noChangeArrowheads="1"/>
          </p:cNvSpPr>
          <p:nvPr/>
        </p:nvSpPr>
        <p:spPr bwMode="auto">
          <a:xfrm>
            <a:off x="444500" y="3290888"/>
            <a:ext cx="8259763" cy="6413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ja-JP" altLang="en-US" sz="3600">
                <a:effectLst>
                  <a:outerShdw blurRad="38100" dist="38100" dir="2700000" algn="tl">
                    <a:srgbClr val="DDDDDD"/>
                  </a:outerShdw>
                </a:effectLst>
                <a:latin typeface="Arial"/>
              </a:rPr>
              <a:t>“</a:t>
            </a:r>
            <a:r>
              <a:rPr lang="en-US" sz="3600">
                <a:effectLst>
                  <a:outerShdw blurRad="38100" dist="38100" dir="2700000" algn="tl">
                    <a:srgbClr val="DDDDDD"/>
                  </a:outerShdw>
                </a:effectLst>
                <a:latin typeface="Perpetua" charset="0"/>
              </a:rPr>
              <a:t>the communion of the saints and the hypocrites</a:t>
            </a:r>
            <a:r>
              <a:rPr lang="ja-JP" altLang="en-US" sz="3600">
                <a:effectLst>
                  <a:outerShdw blurRad="38100" dist="38100" dir="2700000" algn="tl">
                    <a:srgbClr val="DDDDDD"/>
                  </a:outerShdw>
                </a:effectLst>
                <a:latin typeface="Arial"/>
              </a:rPr>
              <a:t>”</a:t>
            </a:r>
            <a:endParaRPr lang="en-US" sz="3600">
              <a:effectLst>
                <a:outerShdw blurRad="38100" dist="38100" dir="2700000" algn="tl">
                  <a:srgbClr val="DDDDDD"/>
                </a:outerShdw>
              </a:effectLst>
              <a:latin typeface="Perpetua" charset="0"/>
            </a:endParaRPr>
          </a:p>
        </p:txBody>
      </p:sp>
      <p:sp>
        <p:nvSpPr>
          <p:cNvPr id="34821" name="Text Box 5"/>
          <p:cNvSpPr txBox="1">
            <a:spLocks noChangeArrowheads="1"/>
          </p:cNvSpPr>
          <p:nvPr/>
        </p:nvSpPr>
        <p:spPr bwMode="auto">
          <a:xfrm>
            <a:off x="457200" y="4527550"/>
            <a:ext cx="8153400" cy="1927225"/>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spAutoFit/>
          </a:bodyPr>
          <a:lstStyle>
            <a:lvl1pPr>
              <a:defRPr>
                <a:solidFill>
                  <a:schemeClr val="tx1"/>
                </a:solidFill>
                <a:latin typeface="Arial" charset="0"/>
                <a:ea typeface="ＭＳ Ｐゴシック" charset="0"/>
              </a:defRPr>
            </a:lvl1pPr>
            <a:lvl2pPr marL="858838" indent="-342900">
              <a:defRPr>
                <a:solidFill>
                  <a:schemeClr val="tx1"/>
                </a:solidFill>
                <a:latin typeface="Arial" charset="0"/>
                <a:ea typeface="ＭＳ Ｐゴシック" charset="0"/>
              </a:defRPr>
            </a:lvl2pPr>
            <a:lvl3pPr marL="1316038" indent="-342900">
              <a:defRPr>
                <a:solidFill>
                  <a:schemeClr val="tx1"/>
                </a:solidFill>
                <a:latin typeface="Arial" charset="0"/>
                <a:ea typeface="ＭＳ Ｐゴシック" charset="0"/>
              </a:defRPr>
            </a:lvl3pPr>
            <a:lvl4pPr marL="1773238" indent="-342900">
              <a:defRPr>
                <a:solidFill>
                  <a:schemeClr val="tx1"/>
                </a:solidFill>
                <a:latin typeface="Arial" charset="0"/>
                <a:ea typeface="ＭＳ Ｐゴシック" charset="0"/>
              </a:defRPr>
            </a:lvl4pPr>
            <a:lvl5pPr marL="2230438" indent="-342900">
              <a:defRPr>
                <a:solidFill>
                  <a:schemeClr val="tx1"/>
                </a:solidFill>
                <a:latin typeface="Arial" charset="0"/>
                <a:ea typeface="ＭＳ Ｐゴシック" charset="0"/>
              </a:defRPr>
            </a:lvl5pPr>
            <a:lvl6pPr marL="2687638" indent="-342900" fontAlgn="base">
              <a:spcBef>
                <a:spcPct val="0"/>
              </a:spcBef>
              <a:spcAft>
                <a:spcPct val="0"/>
              </a:spcAft>
              <a:defRPr>
                <a:solidFill>
                  <a:schemeClr val="tx1"/>
                </a:solidFill>
                <a:latin typeface="Arial" charset="0"/>
                <a:ea typeface="ＭＳ Ｐゴシック" charset="0"/>
              </a:defRPr>
            </a:lvl6pPr>
            <a:lvl7pPr marL="3144838" indent="-342900" fontAlgn="base">
              <a:spcBef>
                <a:spcPct val="0"/>
              </a:spcBef>
              <a:spcAft>
                <a:spcPct val="0"/>
              </a:spcAft>
              <a:defRPr>
                <a:solidFill>
                  <a:schemeClr val="tx1"/>
                </a:solidFill>
                <a:latin typeface="Arial" charset="0"/>
                <a:ea typeface="ＭＳ Ｐゴシック" charset="0"/>
              </a:defRPr>
            </a:lvl7pPr>
            <a:lvl8pPr marL="3602038" indent="-342900" fontAlgn="base">
              <a:spcBef>
                <a:spcPct val="0"/>
              </a:spcBef>
              <a:spcAft>
                <a:spcPct val="0"/>
              </a:spcAft>
              <a:defRPr>
                <a:solidFill>
                  <a:schemeClr val="tx1"/>
                </a:solidFill>
                <a:latin typeface="Arial" charset="0"/>
                <a:ea typeface="ＭＳ Ｐゴシック" charset="0"/>
              </a:defRPr>
            </a:lvl8pPr>
            <a:lvl9pPr marL="4059238" indent="-342900" fontAlgn="base">
              <a:spcBef>
                <a:spcPct val="0"/>
              </a:spcBef>
              <a:spcAft>
                <a:spcPct val="0"/>
              </a:spcAft>
              <a:defRPr>
                <a:solidFill>
                  <a:schemeClr val="tx1"/>
                </a:solidFill>
                <a:latin typeface="Arial" charset="0"/>
                <a:ea typeface="ＭＳ Ｐゴシック" charset="0"/>
              </a:defRPr>
            </a:lvl9pPr>
          </a:lstStyle>
          <a:p>
            <a:pPr>
              <a:spcBef>
                <a:spcPct val="50000"/>
              </a:spcBef>
            </a:pPr>
            <a:r>
              <a:rPr lang="en-US" sz="2400">
                <a:latin typeface="Perpetua" charset="0"/>
              </a:rPr>
              <a:t>The visible communion of all those who confess Christ and are part of the </a:t>
            </a:r>
            <a:r>
              <a:rPr lang="en-US" sz="2400" i="1">
                <a:latin typeface="Perpetua" charset="0"/>
              </a:rPr>
              <a:t>ecclesia visibilis </a:t>
            </a:r>
            <a:r>
              <a:rPr lang="en-US" sz="2400">
                <a:latin typeface="Perpetua" charset="0"/>
              </a:rPr>
              <a:t>(</a:t>
            </a:r>
            <a:r>
              <a:rPr lang="ja-JP" altLang="en-US" sz="2400">
                <a:latin typeface="Arial"/>
              </a:rPr>
              <a:t>“</a:t>
            </a:r>
            <a:r>
              <a:rPr lang="en-US" sz="2400">
                <a:latin typeface="Perpetua" charset="0"/>
              </a:rPr>
              <a:t>the Church visible</a:t>
            </a:r>
            <a:r>
              <a:rPr lang="ja-JP" altLang="en-US" sz="2400">
                <a:latin typeface="Arial"/>
              </a:rPr>
              <a:t>”</a:t>
            </a:r>
            <a:r>
              <a:rPr lang="en-US" sz="2400">
                <a:latin typeface="Perpetua" charset="0"/>
              </a:rPr>
              <a:t>). It may, and indeed often does, have more members than the invisible body of Christ, since not all those who confess Christ and engage in the practices of the Church (confession, fellowship, communion, etc.) are true believers.</a:t>
            </a:r>
          </a:p>
        </p:txBody>
      </p:sp>
      <p:sp>
        <p:nvSpPr>
          <p:cNvPr id="34822" name="Rectangle 6"/>
          <p:cNvSpPr>
            <a:spLocks noGrp="1" noChangeArrowheads="1"/>
          </p:cNvSpPr>
          <p:nvPr>
            <p:ph type="title"/>
          </p:nvPr>
        </p:nvSpPr>
        <p:spPr/>
        <p:txBody>
          <a:bodyPr/>
          <a:lstStyle/>
          <a:p>
            <a:pPr marL="762000" indent="-762000"/>
            <a:r>
              <a:rPr lang="en-US"/>
              <a:t>the Nature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0" y="274638"/>
            <a:ext cx="9144000" cy="1143000"/>
          </a:xfrm>
        </p:spPr>
        <p:txBody>
          <a:bodyPr/>
          <a:lstStyle/>
          <a:p>
            <a:r>
              <a:rPr lang="en-US"/>
              <a:t>Question</a:t>
            </a:r>
          </a:p>
        </p:txBody>
      </p:sp>
      <p:sp>
        <p:nvSpPr>
          <p:cNvPr id="45059"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How do the various traditions view the nature of the Church differently?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the Nature of the Church</a:t>
            </a:r>
          </a:p>
        </p:txBody>
      </p:sp>
      <p:graphicFrame>
        <p:nvGraphicFramePr>
          <p:cNvPr id="38961" name="Group 49"/>
          <p:cNvGraphicFramePr>
            <a:graphicFrameLocks noGrp="1"/>
          </p:cNvGraphicFramePr>
          <p:nvPr>
            <p:ph idx="1"/>
          </p:nvPr>
        </p:nvGraphicFramePr>
        <p:xfrm>
          <a:off x="1600200" y="1600200"/>
          <a:ext cx="7086600" cy="3033713"/>
        </p:xfrm>
        <a:graphic>
          <a:graphicData uri="http://schemas.openxmlformats.org/drawingml/2006/table">
            <a:tbl>
              <a:tblPr/>
              <a:tblGrid>
                <a:gridCol w="3543300"/>
                <a:gridCol w="3543300"/>
              </a:tblGrid>
              <a:tr h="755650">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3200" b="1" i="0" u="none" strike="noStrike" cap="none" normalizeH="0" baseline="0">
                          <a:ln>
                            <a:noFill/>
                          </a:ln>
                          <a:solidFill>
                            <a:schemeClr val="bg1"/>
                          </a:solidFill>
                          <a:effectLst>
                            <a:outerShdw blurRad="38100" dist="38100" dir="2700000" algn="tl">
                              <a:srgbClr val="000000"/>
                            </a:outerShdw>
                          </a:effectLst>
                          <a:latin typeface="Perpetua" charset="0"/>
                          <a:ea typeface="ＭＳ Ｐゴシック" charset="0"/>
                        </a:rPr>
                        <a:t>Tradition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3200" b="1" i="0" u="none" strike="noStrike" cap="none" normalizeH="0" baseline="0">
                          <a:ln>
                            <a:noFill/>
                          </a:ln>
                          <a:solidFill>
                            <a:schemeClr val="bg1"/>
                          </a:solidFill>
                          <a:effectLst>
                            <a:outerShdw blurRad="38100" dist="38100" dir="2700000" algn="tl">
                              <a:srgbClr val="000000"/>
                            </a:outerShdw>
                          </a:effectLst>
                          <a:latin typeface="Perpetua" charset="0"/>
                          <a:ea typeface="ＭＳ Ｐゴシック" charset="0"/>
                        </a:rPr>
                        <a:t>Emphasis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r>
              <a:tr h="768350">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Roman Catholics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28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Eastern Orthodox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28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Protestants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endParaRPr kumimoji="0" lang="en-US" sz="2800" b="0" i="0" u="none" strike="noStrike" cap="none" normalizeH="0" baseline="0">
                        <a:ln>
                          <a:noFill/>
                        </a:ln>
                        <a:solidFill>
                          <a:schemeClr val="tx1"/>
                        </a:solidFill>
                        <a:effectLst/>
                        <a:latin typeface="Perpetu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the Nature of the Church</a:t>
            </a:r>
          </a:p>
        </p:txBody>
      </p:sp>
      <p:graphicFrame>
        <p:nvGraphicFramePr>
          <p:cNvPr id="42004" name="Group 20"/>
          <p:cNvGraphicFramePr>
            <a:graphicFrameLocks noGrp="1"/>
          </p:cNvGraphicFramePr>
          <p:nvPr>
            <p:ph idx="1"/>
          </p:nvPr>
        </p:nvGraphicFramePr>
        <p:xfrm>
          <a:off x="1600200" y="1600200"/>
          <a:ext cx="7086600" cy="3033713"/>
        </p:xfrm>
        <a:graphic>
          <a:graphicData uri="http://schemas.openxmlformats.org/drawingml/2006/table">
            <a:tbl>
              <a:tblPr/>
              <a:tblGrid>
                <a:gridCol w="3543300"/>
                <a:gridCol w="3543300"/>
              </a:tblGrid>
              <a:tr h="755650">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3200" b="1" i="0" u="none" strike="noStrike" cap="none" normalizeH="0" baseline="0">
                          <a:ln>
                            <a:noFill/>
                          </a:ln>
                          <a:solidFill>
                            <a:schemeClr val="bg1"/>
                          </a:solidFill>
                          <a:effectLst>
                            <a:outerShdw blurRad="38100" dist="38100" dir="2700000" algn="tl">
                              <a:srgbClr val="000000"/>
                            </a:outerShdw>
                          </a:effectLst>
                          <a:latin typeface="Perpetua" charset="0"/>
                          <a:ea typeface="ＭＳ Ｐゴシック" charset="0"/>
                        </a:rPr>
                        <a:t>Tradition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3200" b="1" i="0" u="none" strike="noStrike" cap="none" normalizeH="0" baseline="0">
                          <a:ln>
                            <a:noFill/>
                          </a:ln>
                          <a:solidFill>
                            <a:schemeClr val="bg1"/>
                          </a:solidFill>
                          <a:effectLst>
                            <a:outerShdw blurRad="38100" dist="38100" dir="2700000" algn="tl">
                              <a:srgbClr val="000000"/>
                            </a:outerShdw>
                          </a:effectLst>
                          <a:latin typeface="Perpetua" charset="0"/>
                          <a:ea typeface="ＭＳ Ｐゴシック" charset="0"/>
                        </a:rPr>
                        <a:t>Emphasis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00"/>
                    </a:solidFill>
                  </a:tcPr>
                </a:tc>
              </a:tr>
              <a:tr h="768350">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Roman Catholics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Visible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Eastern Orthodox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Visible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Protestants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800000"/>
                        </a:buClr>
                        <a:buSzTx/>
                        <a:buFontTx/>
                        <a:buNone/>
                        <a:tabLst/>
                      </a:pPr>
                      <a:r>
                        <a:rPr kumimoji="0" lang="en-US" sz="2800" b="0" i="0" u="none" strike="noStrike" cap="none" normalizeH="0" baseline="0">
                          <a:ln>
                            <a:noFill/>
                          </a:ln>
                          <a:solidFill>
                            <a:schemeClr val="tx1"/>
                          </a:solidFill>
                          <a:effectLst/>
                          <a:latin typeface="Perpetua" charset="0"/>
                          <a:ea typeface="ＭＳ Ｐゴシック" charset="0"/>
                        </a:rPr>
                        <a:t>Invisible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the Nature of the Church</a:t>
            </a:r>
          </a:p>
        </p:txBody>
      </p:sp>
      <p:sp>
        <p:nvSpPr>
          <p:cNvPr id="13315" name="Rectangle 3"/>
          <p:cNvSpPr>
            <a:spLocks noGrp="1" noChangeArrowheads="1"/>
          </p:cNvSpPr>
          <p:nvPr>
            <p:ph type="body" idx="1"/>
          </p:nvPr>
        </p:nvSpPr>
        <p:spPr/>
        <p:txBody>
          <a:bodyPr/>
          <a:lstStyle/>
          <a:p>
            <a:pPr marL="609600" indent="-609600">
              <a:buFontTx/>
              <a:buNone/>
            </a:pPr>
            <a:r>
              <a:rPr lang="en-US" b="1">
                <a:effectLst>
                  <a:outerShdw blurRad="38100" dist="38100" dir="2700000" algn="tl">
                    <a:srgbClr val="DDDDDD"/>
                  </a:outerShdw>
                </a:effectLst>
              </a:rPr>
              <a:t>Four primary views</a:t>
            </a:r>
            <a:r>
              <a:rPr lang="en-US"/>
              <a:t>:</a:t>
            </a:r>
          </a:p>
          <a:p>
            <a:pPr marL="990600" lvl="1" indent="-533400">
              <a:buFontTx/>
              <a:buAutoNum type="arabicPeriod"/>
            </a:pPr>
            <a:r>
              <a:rPr lang="en-US"/>
              <a:t>Liberal view</a:t>
            </a:r>
          </a:p>
          <a:p>
            <a:pPr marL="990600" lvl="1" indent="-533400">
              <a:buFontTx/>
              <a:buAutoNum type="arabicPeriod"/>
            </a:pPr>
            <a:r>
              <a:rPr lang="en-US"/>
              <a:t>Liberation view </a:t>
            </a:r>
          </a:p>
          <a:p>
            <a:pPr marL="990600" lvl="1" indent="-533400">
              <a:buFontTx/>
              <a:buAutoNum type="arabicPeriod"/>
            </a:pPr>
            <a:r>
              <a:rPr lang="en-US"/>
              <a:t>Roman Catholic view</a:t>
            </a:r>
          </a:p>
          <a:p>
            <a:pPr marL="990600" lvl="1" indent="-533400">
              <a:buFontTx/>
              <a:buAutoNum type="arabicPeriod"/>
            </a:pPr>
            <a:r>
              <a:rPr lang="en-US"/>
              <a:t>Evangelical Protestant view</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159747"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The Liberal view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a:xfrm>
            <a:off x="0" y="274638"/>
            <a:ext cx="9144000" cy="1143000"/>
          </a:xfrm>
        </p:spPr>
        <p:txBody>
          <a:bodyPr/>
          <a:lstStyle/>
          <a:p>
            <a:r>
              <a:rPr lang="en-US"/>
              <a:t>Question</a:t>
            </a:r>
          </a:p>
        </p:txBody>
      </p:sp>
      <p:sp>
        <p:nvSpPr>
          <p:cNvPr id="492547"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What is the Liberal view </a:t>
            </a:r>
          </a:p>
          <a:p>
            <a:pPr marL="0" indent="0" algn="ctr">
              <a:buFontTx/>
              <a:buNone/>
            </a:pPr>
            <a:r>
              <a:rPr lang="en-US" sz="4000">
                <a:effectLst>
                  <a:outerShdw blurRad="38100" dist="38100" dir="2700000" algn="tl">
                    <a:srgbClr val="DDDDDD"/>
                  </a:outerShdw>
                </a:effectLst>
              </a:rPr>
              <a:t>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ChangeArrowheads="1"/>
          </p:cNvSpPr>
          <p:nvPr/>
        </p:nvSpPr>
        <p:spPr bwMode="auto">
          <a:xfrm flipH="1">
            <a:off x="0" y="0"/>
            <a:ext cx="9144000" cy="6858000"/>
          </a:xfrm>
          <a:prstGeom prst="rect">
            <a:avLst/>
          </a:prstGeom>
          <a:solidFill>
            <a:schemeClr val="bg1"/>
          </a:solidFill>
          <a:ln>
            <a:noFill/>
          </a:ln>
          <a:effectLst/>
          <a:extLst>
            <a:ext uri="{91240B29-F687-4f45-9708-019B960494DF}">
              <a14:hiddenLine xmlns:a14="http://schemas.microsoft.com/office/drawing/2010/main" w="28575">
                <a:solidFill>
                  <a:schemeClr val="tx1"/>
                </a:solidFill>
                <a:prstDash val="sysDot"/>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6082" name="Rectangle 2"/>
          <p:cNvSpPr>
            <a:spLocks noGrp="1" noChangeArrowheads="1"/>
          </p:cNvSpPr>
          <p:nvPr>
            <p:ph type="title"/>
          </p:nvPr>
        </p:nvSpPr>
        <p:spPr/>
        <p:txBody>
          <a:bodyPr/>
          <a:lstStyle/>
          <a:p>
            <a:r>
              <a:rPr lang="en-US"/>
              <a:t>Nature of the Church</a:t>
            </a:r>
          </a:p>
        </p:txBody>
      </p:sp>
      <p:sp>
        <p:nvSpPr>
          <p:cNvPr id="46086" name="Line 6"/>
          <p:cNvSpPr>
            <a:spLocks noChangeShapeType="1"/>
          </p:cNvSpPr>
          <p:nvPr/>
        </p:nvSpPr>
        <p:spPr bwMode="auto">
          <a:xfrm>
            <a:off x="228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6087" name="Text Box 7"/>
          <p:cNvSpPr txBox="1">
            <a:spLocks noChangeArrowheads="1"/>
          </p:cNvSpPr>
          <p:nvPr/>
        </p:nvSpPr>
        <p:spPr bwMode="auto">
          <a:xfrm>
            <a:off x="7543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latin typeface="Bradley Hand ITC" charset="0"/>
              </a:rPr>
              <a:t>2000 A.D.</a:t>
            </a:r>
          </a:p>
        </p:txBody>
      </p:sp>
      <p:sp>
        <p:nvSpPr>
          <p:cNvPr id="46088" name="Text Box 8"/>
          <p:cNvSpPr txBox="1">
            <a:spLocks noChangeArrowheads="1"/>
          </p:cNvSpPr>
          <p:nvPr/>
        </p:nvSpPr>
        <p:spPr bwMode="auto">
          <a:xfrm>
            <a:off x="76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latin typeface="Bradley Hand ITC" charset="0"/>
              </a:rPr>
              <a:t>100 A.D.</a:t>
            </a:r>
          </a:p>
        </p:txBody>
      </p:sp>
      <p:grpSp>
        <p:nvGrpSpPr>
          <p:cNvPr id="46089" name="Group 9"/>
          <p:cNvGrpSpPr>
            <a:grpSpLocks/>
          </p:cNvGrpSpPr>
          <p:nvPr/>
        </p:nvGrpSpPr>
        <p:grpSpPr bwMode="auto">
          <a:xfrm>
            <a:off x="2435225" y="5486400"/>
            <a:ext cx="536575" cy="909638"/>
            <a:chOff x="4152" y="3456"/>
            <a:chExt cx="338" cy="573"/>
          </a:xfrm>
        </p:grpSpPr>
        <p:sp>
          <p:nvSpPr>
            <p:cNvPr id="46090" name="Text Box 10"/>
            <p:cNvSpPr txBox="1">
              <a:spLocks noChangeArrowheads="1"/>
            </p:cNvSpPr>
            <p:nvPr/>
          </p:nvSpPr>
          <p:spPr bwMode="auto">
            <a:xfrm>
              <a:off x="4152" y="3792"/>
              <a:ext cx="338"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300</a:t>
              </a:r>
            </a:p>
          </p:txBody>
        </p:sp>
        <p:sp>
          <p:nvSpPr>
            <p:cNvPr id="46091" name="Line 11"/>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46092" name="Group 12"/>
          <p:cNvGrpSpPr>
            <a:grpSpLocks/>
          </p:cNvGrpSpPr>
          <p:nvPr/>
        </p:nvGrpSpPr>
        <p:grpSpPr bwMode="auto">
          <a:xfrm>
            <a:off x="5826125" y="5486400"/>
            <a:ext cx="650875" cy="909638"/>
            <a:chOff x="4116" y="3456"/>
            <a:chExt cx="410" cy="573"/>
          </a:xfrm>
        </p:grpSpPr>
        <p:sp>
          <p:nvSpPr>
            <p:cNvPr id="46093" name="Text Box 13"/>
            <p:cNvSpPr txBox="1">
              <a:spLocks noChangeArrowheads="1"/>
            </p:cNvSpPr>
            <p:nvPr/>
          </p:nvSpPr>
          <p:spPr bwMode="auto">
            <a:xfrm>
              <a:off x="4116" y="3792"/>
              <a:ext cx="410"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1500</a:t>
              </a:r>
            </a:p>
          </p:txBody>
        </p:sp>
        <p:sp>
          <p:nvSpPr>
            <p:cNvPr id="46094" name="Line 14"/>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46095" name="Group 15"/>
          <p:cNvGrpSpPr>
            <a:grpSpLocks/>
          </p:cNvGrpSpPr>
          <p:nvPr/>
        </p:nvGrpSpPr>
        <p:grpSpPr bwMode="auto">
          <a:xfrm>
            <a:off x="6969125" y="5486400"/>
            <a:ext cx="650875" cy="909638"/>
            <a:chOff x="4116" y="3456"/>
            <a:chExt cx="410" cy="573"/>
          </a:xfrm>
        </p:grpSpPr>
        <p:sp>
          <p:nvSpPr>
            <p:cNvPr id="46096" name="Text Box 16"/>
            <p:cNvSpPr txBox="1">
              <a:spLocks noChangeArrowheads="1"/>
            </p:cNvSpPr>
            <p:nvPr/>
          </p:nvSpPr>
          <p:spPr bwMode="auto">
            <a:xfrm>
              <a:off x="4116" y="3792"/>
              <a:ext cx="410"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1900</a:t>
              </a:r>
            </a:p>
          </p:txBody>
        </p:sp>
        <p:sp>
          <p:nvSpPr>
            <p:cNvPr id="46097" name="Line 17"/>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46098" name="Line 18"/>
          <p:cNvSpPr>
            <a:spLocks noChangeShapeType="1"/>
          </p:cNvSpPr>
          <p:nvPr/>
        </p:nvSpPr>
        <p:spPr bwMode="auto">
          <a:xfrm>
            <a:off x="228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46104" name="Group 24"/>
          <p:cNvGrpSpPr>
            <a:grpSpLocks/>
          </p:cNvGrpSpPr>
          <p:nvPr/>
        </p:nvGrpSpPr>
        <p:grpSpPr bwMode="auto">
          <a:xfrm>
            <a:off x="6172200" y="4724400"/>
            <a:ext cx="2514600" cy="457200"/>
            <a:chOff x="4176" y="2976"/>
            <a:chExt cx="1296" cy="288"/>
          </a:xfrm>
        </p:grpSpPr>
        <p:sp>
          <p:nvSpPr>
            <p:cNvPr id="46100" name="Text Box 20"/>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a:solidFill>
                    <a:srgbClr val="990000"/>
                  </a:solidFill>
                  <a:latin typeface="Calligrapher" charset="0"/>
                </a:rPr>
                <a:t>Liberal</a:t>
              </a:r>
            </a:p>
          </p:txBody>
        </p:sp>
        <p:sp>
          <p:nvSpPr>
            <p:cNvPr id="46102" name="Line 22"/>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6103" name="Line 23"/>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6104"/>
                                        </p:tgtEl>
                                        <p:attrNameLst>
                                          <p:attrName>style.visibility</p:attrName>
                                        </p:attrNameLst>
                                      </p:cBhvr>
                                      <p:to>
                                        <p:strVal val="visible"/>
                                      </p:to>
                                    </p:set>
                                    <p:animEffect transition="in" filter="wipe(left)">
                                      <p:cBhvr>
                                        <p:cTn id="7" dur="500"/>
                                        <p:tgtEl>
                                          <p:spTgt spid="46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50179" name="Rectangle 3"/>
          <p:cNvSpPr>
            <a:spLocks noGrp="1" noChangeArrowheads="1"/>
          </p:cNvSpPr>
          <p:nvPr>
            <p:ph type="body" idx="1"/>
          </p:nvPr>
        </p:nvSpPr>
        <p:spPr>
          <a:xfrm>
            <a:off x="2133600" y="1600200"/>
            <a:ext cx="6705600" cy="4525963"/>
          </a:xfrm>
        </p:spPr>
        <p:txBody>
          <a:bodyPr/>
          <a:lstStyle/>
          <a:p>
            <a:pPr marL="2008188" indent="-2008188">
              <a:buFontTx/>
              <a:buNone/>
            </a:pPr>
            <a:r>
              <a:rPr lang="en-US" sz="2800" b="1"/>
              <a:t>Belief: </a:t>
            </a:r>
            <a:r>
              <a:rPr lang="en-US" sz="2800"/>
              <a:t>	The Church is not built upon a common confession but on a common practice of bringing mercy, love, and acceptance to those in need. This is commonly know as the </a:t>
            </a:r>
            <a:r>
              <a:rPr lang="ja-JP" altLang="en-US" sz="2800">
                <a:latin typeface="Arial"/>
              </a:rPr>
              <a:t>“</a:t>
            </a:r>
            <a:r>
              <a:rPr lang="en-US" sz="2800"/>
              <a:t>social gospel.</a:t>
            </a:r>
            <a:r>
              <a:rPr lang="ja-JP" altLang="en-US" sz="2800">
                <a:latin typeface="Arial"/>
              </a:rPr>
              <a:t>”</a:t>
            </a:r>
            <a:endParaRPr lang="en-US" sz="2800"/>
          </a:p>
          <a:p>
            <a:pPr marL="2008188" indent="-2008188">
              <a:buFontTx/>
              <a:buNone/>
            </a:pPr>
            <a:r>
              <a:rPr lang="en-US" sz="2800" b="1"/>
              <a:t>Adherents</a:t>
            </a:r>
            <a:r>
              <a:rPr lang="en-US" sz="2800"/>
              <a:t>:	World Council of Churches (WCC), liberal churches of all denominations.</a:t>
            </a:r>
            <a:r>
              <a:rPr lang="en-US" sz="2800" b="1"/>
              <a:t>	</a:t>
            </a:r>
            <a:endParaRPr lang="en-US" sz="28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52227" name="Rectangle 3"/>
          <p:cNvSpPr>
            <a:spLocks noGrp="1" noChangeArrowheads="1"/>
          </p:cNvSpPr>
          <p:nvPr>
            <p:ph type="body" idx="1"/>
          </p:nvPr>
        </p:nvSpPr>
        <p:spPr>
          <a:xfrm>
            <a:off x="304800" y="1600200"/>
            <a:ext cx="8839200" cy="4525963"/>
          </a:xfrm>
        </p:spPr>
        <p:txBody>
          <a:bodyPr/>
          <a:lstStyle/>
          <a:p>
            <a:pPr marL="2008188" indent="-2008188">
              <a:buFontTx/>
              <a:buNone/>
            </a:pPr>
            <a:endParaRPr lang="en-US" b="1"/>
          </a:p>
          <a:p>
            <a:pPr marL="2008188" indent="-2008188" algn="ctr">
              <a:buFontTx/>
              <a:buNone/>
            </a:pPr>
            <a:r>
              <a:rPr lang="ja-JP" altLang="en-US" sz="4400" b="1">
                <a:solidFill>
                  <a:srgbClr val="800000"/>
                </a:solidFill>
                <a:effectLst>
                  <a:outerShdw blurRad="38100" dist="38100" dir="2700000" algn="tl">
                    <a:srgbClr val="DDDDDD"/>
                  </a:outerShdw>
                </a:effectLst>
                <a:latin typeface="Arial"/>
              </a:rPr>
              <a:t>“</a:t>
            </a:r>
            <a:r>
              <a:rPr lang="en-US" sz="4400" b="1">
                <a:solidFill>
                  <a:srgbClr val="800000"/>
                </a:solidFill>
                <a:effectLst>
                  <a:outerShdw blurRad="38100" dist="38100" dir="2700000" algn="tl">
                    <a:srgbClr val="DDDDDD"/>
                  </a:outerShdw>
                </a:effectLst>
              </a:rPr>
              <a:t>Theology divides; service unites.</a:t>
            </a:r>
            <a:r>
              <a:rPr lang="ja-JP" altLang="en-US" sz="4400" b="1">
                <a:solidFill>
                  <a:srgbClr val="800000"/>
                </a:solidFill>
                <a:effectLst>
                  <a:outerShdw blurRad="38100" dist="38100" dir="2700000" algn="tl">
                    <a:srgbClr val="DDDDDD"/>
                  </a:outerShdw>
                </a:effectLst>
                <a:latin typeface="Arial"/>
              </a:rPr>
              <a:t>”</a:t>
            </a:r>
            <a:r>
              <a:rPr lang="en-US" b="1"/>
              <a:t>	</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ftr" sz="quarter" idx="3"/>
          </p:nvPr>
        </p:nvSpPr>
        <p:spPr/>
        <p:txBody>
          <a:bodyPr/>
          <a:lstStyle/>
          <a:p>
            <a:r>
              <a:rPr lang="en-US"/>
              <a:t>© Copyright 2004-2006, Reclaiming the Mind Ministries.</a:t>
            </a:r>
          </a:p>
        </p:txBody>
      </p:sp>
      <p:sp>
        <p:nvSpPr>
          <p:cNvPr id="9221" name="Rectangle 5"/>
          <p:cNvSpPr>
            <a:spLocks noGrp="1" noChangeArrowheads="1"/>
          </p:cNvSpPr>
          <p:nvPr>
            <p:ph type="subTitle" idx="1"/>
          </p:nvPr>
        </p:nvSpPr>
        <p:spPr>
          <a:xfrm>
            <a:off x="3505200" y="1066800"/>
            <a:ext cx="5257800" cy="3505200"/>
          </a:xfrm>
        </p:spPr>
        <p:txBody>
          <a:bodyPr/>
          <a:lstStyle/>
          <a:p>
            <a:pPr>
              <a:lnSpc>
                <a:spcPct val="80000"/>
              </a:lnSpc>
            </a:pPr>
            <a:r>
              <a:rPr lang="ja-JP" altLang="en-US" sz="3600">
                <a:solidFill>
                  <a:srgbClr val="800000"/>
                </a:solidFill>
                <a:effectLst>
                  <a:outerShdw blurRad="38100" dist="38100" dir="2700000" algn="tl">
                    <a:srgbClr val="DDDDDD"/>
                  </a:outerShdw>
                </a:effectLst>
                <a:latin typeface="Arial"/>
              </a:rPr>
              <a:t>“</a:t>
            </a:r>
            <a:r>
              <a:rPr lang="en-US" sz="3600">
                <a:solidFill>
                  <a:srgbClr val="800000"/>
                </a:solidFill>
                <a:effectLst>
                  <a:outerShdw blurRad="38100" dist="38100" dir="2700000" algn="tl">
                    <a:srgbClr val="DDDDDD"/>
                  </a:outerShdw>
                </a:effectLst>
              </a:rPr>
              <a:t>And God put all things under Christ</a:t>
            </a:r>
            <a:r>
              <a:rPr lang="ja-JP" altLang="en-US" sz="3600">
                <a:solidFill>
                  <a:srgbClr val="800000"/>
                </a:solidFill>
                <a:effectLst>
                  <a:outerShdw blurRad="38100" dist="38100" dir="2700000" algn="tl">
                    <a:srgbClr val="DDDDDD"/>
                  </a:outerShdw>
                </a:effectLst>
                <a:latin typeface="Arial"/>
              </a:rPr>
              <a:t>’</a:t>
            </a:r>
            <a:r>
              <a:rPr lang="en-US" sz="3600">
                <a:solidFill>
                  <a:srgbClr val="800000"/>
                </a:solidFill>
                <a:effectLst>
                  <a:outerShdw blurRad="38100" dist="38100" dir="2700000" algn="tl">
                    <a:srgbClr val="DDDDDD"/>
                  </a:outerShdw>
                </a:effectLst>
              </a:rPr>
              <a:t>s feet, and he gave him to the Church as head over all things. Now the Church is his body, the fullness of him who fills all in all. </a:t>
            </a:r>
          </a:p>
          <a:p>
            <a:pPr algn="r">
              <a:lnSpc>
                <a:spcPct val="80000"/>
              </a:lnSpc>
            </a:pPr>
            <a:r>
              <a:rPr lang="en-US" sz="3600">
                <a:solidFill>
                  <a:srgbClr val="800000"/>
                </a:solidFill>
                <a:effectLst>
                  <a:outerShdw blurRad="38100" dist="38100" dir="2700000" algn="tl">
                    <a:srgbClr val="DDDDDD"/>
                  </a:outerShdw>
                </a:effectLst>
              </a:rPr>
              <a:t>–Ephesians 1:22–23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t>the Nature of the Church</a:t>
            </a:r>
          </a:p>
        </p:txBody>
      </p:sp>
      <p:sp>
        <p:nvSpPr>
          <p:cNvPr id="78851" name="Rectangle 3"/>
          <p:cNvSpPr>
            <a:spLocks noGrp="1" noChangeArrowheads="1"/>
          </p:cNvSpPr>
          <p:nvPr>
            <p:ph type="body" idx="1"/>
          </p:nvPr>
        </p:nvSpPr>
        <p:spPr/>
        <p:txBody>
          <a:bodyPr/>
          <a:lstStyle/>
          <a:p>
            <a:pPr marL="0" indent="0">
              <a:buFontTx/>
              <a:buNone/>
            </a:pPr>
            <a:r>
              <a:rPr lang="en-US" sz="3600" b="1">
                <a:effectLst>
                  <a:outerShdw blurRad="38100" dist="38100" dir="2700000" algn="tl">
                    <a:srgbClr val="DDDDDD"/>
                  </a:outerShdw>
                </a:effectLst>
              </a:rPr>
              <a:t>Strengths of the Liberal view:</a:t>
            </a:r>
          </a:p>
          <a:p>
            <a:pPr lvl="1"/>
            <a:r>
              <a:rPr lang="en-US"/>
              <a:t>Emphasizes the necessity of the Church to carry on Christ</a:t>
            </a:r>
            <a:r>
              <a:rPr lang="ja-JP" altLang="en-US">
                <a:latin typeface="Arial"/>
              </a:rPr>
              <a:t>’</a:t>
            </a:r>
            <a:r>
              <a:rPr lang="en-US"/>
              <a:t>s mission of mercy, love, and acceptance.</a:t>
            </a:r>
          </a:p>
          <a:p>
            <a:pPr lvl="1"/>
            <a:r>
              <a:rPr lang="en-US"/>
              <a:t>Recognizes the diversity of Christian beliefs.</a:t>
            </a:r>
          </a:p>
          <a:p>
            <a:pPr lvl="1"/>
            <a:r>
              <a:rPr lang="en-US"/>
              <a:t>Seeks to unify the Church under one purpose.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81923" name="Rectangle 3"/>
          <p:cNvSpPr>
            <a:spLocks noGrp="1" noChangeArrowheads="1"/>
          </p:cNvSpPr>
          <p:nvPr>
            <p:ph type="body" idx="1"/>
          </p:nvPr>
        </p:nvSpPr>
        <p:spPr/>
        <p:txBody>
          <a:bodyPr/>
          <a:lstStyle/>
          <a:p>
            <a:pPr>
              <a:buFontTx/>
              <a:buNone/>
            </a:pPr>
            <a:r>
              <a:rPr lang="en-US" b="1">
                <a:effectLst>
                  <a:outerShdw blurRad="38100" dist="38100" dir="2700000" algn="tl">
                    <a:srgbClr val="DDDDDD"/>
                  </a:outerShdw>
                </a:effectLst>
              </a:rPr>
              <a:t>What are the difficulties with this view?</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t>the Nature of the Church</a:t>
            </a:r>
          </a:p>
        </p:txBody>
      </p:sp>
      <p:sp>
        <p:nvSpPr>
          <p:cNvPr id="79875" name="Rectangle 3"/>
          <p:cNvSpPr>
            <a:spLocks noGrp="1" noChangeArrowheads="1"/>
          </p:cNvSpPr>
          <p:nvPr>
            <p:ph type="body" idx="1"/>
          </p:nvPr>
        </p:nvSpPr>
        <p:spPr/>
        <p:txBody>
          <a:bodyPr/>
          <a:lstStyle/>
          <a:p>
            <a:pPr>
              <a:buFontTx/>
              <a:buNone/>
            </a:pPr>
            <a:r>
              <a:rPr lang="en-US" sz="3600" b="1">
                <a:effectLst>
                  <a:outerShdw blurRad="38100" dist="38100" dir="2700000" algn="tl">
                    <a:srgbClr val="DDDDDD"/>
                  </a:outerShdw>
                </a:effectLst>
              </a:rPr>
              <a:t>Weaknesses of the Liberal view:</a:t>
            </a:r>
          </a:p>
          <a:p>
            <a:pPr lvl="1"/>
            <a:r>
              <a:rPr lang="en-US"/>
              <a:t>Fails to realize the importance of truth.</a:t>
            </a:r>
          </a:p>
          <a:p>
            <a:pPr lvl="1"/>
            <a:r>
              <a:rPr lang="en-US"/>
              <a:t>Places orthopraxy ahead of orthodoxy.</a:t>
            </a:r>
          </a:p>
          <a:p>
            <a:pPr lvl="1"/>
            <a:r>
              <a:rPr lang="en-US"/>
              <a:t>The Church cannot have unity without a common confession about who Christ is and  what the significance of His death is.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the Nature of the Church</a:t>
            </a:r>
          </a:p>
        </p:txBody>
      </p:sp>
      <p:sp>
        <p:nvSpPr>
          <p:cNvPr id="90117" name="Rectangle 5"/>
          <p:cNvSpPr>
            <a:spLocks noChangeArrowheads="1"/>
          </p:cNvSpPr>
          <p:nvPr/>
        </p:nvSpPr>
        <p:spPr bwMode="auto">
          <a:xfrm>
            <a:off x="1905000" y="2733675"/>
            <a:ext cx="6858000" cy="2389188"/>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nchor="ctr">
            <a:spAutoFit/>
          </a:bodyPr>
          <a:lstStyle/>
          <a:p>
            <a:r>
              <a:rPr lang="ja-JP" altLang="en-US" sz="2800" b="1">
                <a:latin typeface="Arial"/>
              </a:rPr>
              <a:t>“</a:t>
            </a:r>
            <a:r>
              <a:rPr lang="en-US" sz="2800" b="1">
                <a:latin typeface="Bradley Hand ITC" charset="0"/>
              </a:rPr>
              <a:t>A God without wrath brought man without sin into a kingdom without judgment through the administrations of Christ without a cross.</a:t>
            </a:r>
            <a:r>
              <a:rPr lang="ja-JP" altLang="en-US" sz="2800" b="1">
                <a:latin typeface="Arial"/>
              </a:rPr>
              <a:t>”</a:t>
            </a:r>
            <a:endParaRPr lang="en-US" sz="2800" b="1">
              <a:latin typeface="Bradley Hand ITC" charset="0"/>
            </a:endParaRPr>
          </a:p>
          <a:p>
            <a:pPr algn="r"/>
            <a:r>
              <a:rPr lang="en-US" sz="2800" b="1">
                <a:latin typeface="Bradley Hand ITC" charset="0"/>
              </a:rPr>
              <a:t>–Richard Niebuhr</a:t>
            </a:r>
          </a:p>
          <a:p>
            <a:pPr algn="r"/>
            <a:r>
              <a:rPr lang="en-US" sz="1000" i="1"/>
              <a:t>The Kingdom of God in America</a:t>
            </a:r>
            <a:r>
              <a:rPr lang="en-US" sz="1000"/>
              <a:t> (New York: Harper and Brothers, 1959)</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the Nature of the Church</a:t>
            </a:r>
          </a:p>
        </p:txBody>
      </p:sp>
      <p:sp>
        <p:nvSpPr>
          <p:cNvPr id="91139"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Rom. 12:1 </a:t>
            </a:r>
          </a:p>
          <a:p>
            <a:pPr marL="0" indent="0">
              <a:buFontTx/>
              <a:buNone/>
            </a:pPr>
            <a:r>
              <a:rPr lang="ja-JP" altLang="en-US">
                <a:latin typeface="Arial"/>
              </a:rPr>
              <a:t>“</a:t>
            </a:r>
            <a:r>
              <a:rPr lang="en-US"/>
              <a:t>Therefore I exhort you, brothers and sisters, by the mercies of God, to present your bodies as a sacrifice—alive, holy, and pleasing to God—which is your reasonable service.</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160771"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The Liberation view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a:xfrm>
            <a:off x="0" y="274638"/>
            <a:ext cx="9144000" cy="1143000"/>
          </a:xfrm>
        </p:spPr>
        <p:txBody>
          <a:bodyPr/>
          <a:lstStyle/>
          <a:p>
            <a:r>
              <a:rPr lang="en-US"/>
              <a:t>Question</a:t>
            </a:r>
          </a:p>
        </p:txBody>
      </p:sp>
      <p:sp>
        <p:nvSpPr>
          <p:cNvPr id="494595"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What is the Liberation view </a:t>
            </a:r>
          </a:p>
          <a:p>
            <a:pPr marL="0" indent="0" algn="ctr">
              <a:buFontTx/>
              <a:buNone/>
            </a:pPr>
            <a:r>
              <a:rPr lang="en-US" sz="4000">
                <a:effectLst>
                  <a:outerShdw blurRad="38100" dist="38100" dir="2700000" algn="tl">
                    <a:srgbClr val="DDDDDD"/>
                  </a:outerShdw>
                </a:effectLst>
              </a:rPr>
              <a:t>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ChangeArrowheads="1"/>
          </p:cNvSpPr>
          <p:nvPr/>
        </p:nvSpPr>
        <p:spPr bwMode="auto">
          <a:xfrm flipH="1">
            <a:off x="0" y="0"/>
            <a:ext cx="9144000" cy="6858000"/>
          </a:xfrm>
          <a:prstGeom prst="rect">
            <a:avLst/>
          </a:prstGeom>
          <a:solidFill>
            <a:schemeClr val="bg1"/>
          </a:solidFill>
          <a:ln>
            <a:noFill/>
          </a:ln>
          <a:effectLst/>
          <a:extLst>
            <a:ext uri="{91240B29-F687-4f45-9708-019B960494DF}">
              <a14:hiddenLine xmlns:a14="http://schemas.microsoft.com/office/drawing/2010/main" w="28575">
                <a:solidFill>
                  <a:schemeClr val="tx1"/>
                </a:solidFill>
                <a:prstDash val="sysDot"/>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4274" name="Rectangle 2"/>
          <p:cNvSpPr>
            <a:spLocks noGrp="1" noChangeArrowheads="1"/>
          </p:cNvSpPr>
          <p:nvPr>
            <p:ph type="title"/>
          </p:nvPr>
        </p:nvSpPr>
        <p:spPr/>
        <p:txBody>
          <a:bodyPr/>
          <a:lstStyle/>
          <a:p>
            <a:r>
              <a:rPr lang="en-US"/>
              <a:t>Nature of the Church</a:t>
            </a:r>
          </a:p>
        </p:txBody>
      </p:sp>
      <p:sp>
        <p:nvSpPr>
          <p:cNvPr id="54278" name="Line 6"/>
          <p:cNvSpPr>
            <a:spLocks noChangeShapeType="1"/>
          </p:cNvSpPr>
          <p:nvPr/>
        </p:nvSpPr>
        <p:spPr bwMode="auto">
          <a:xfrm>
            <a:off x="228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4279" name="Text Box 7"/>
          <p:cNvSpPr txBox="1">
            <a:spLocks noChangeArrowheads="1"/>
          </p:cNvSpPr>
          <p:nvPr/>
        </p:nvSpPr>
        <p:spPr bwMode="auto">
          <a:xfrm>
            <a:off x="7543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latin typeface="Bradley Hand ITC" charset="0"/>
              </a:rPr>
              <a:t>2000 A.D.</a:t>
            </a:r>
          </a:p>
        </p:txBody>
      </p:sp>
      <p:sp>
        <p:nvSpPr>
          <p:cNvPr id="54280" name="Text Box 8"/>
          <p:cNvSpPr txBox="1">
            <a:spLocks noChangeArrowheads="1"/>
          </p:cNvSpPr>
          <p:nvPr/>
        </p:nvSpPr>
        <p:spPr bwMode="auto">
          <a:xfrm>
            <a:off x="76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latin typeface="Bradley Hand ITC" charset="0"/>
              </a:rPr>
              <a:t>100 A.D.</a:t>
            </a:r>
          </a:p>
        </p:txBody>
      </p:sp>
      <p:grpSp>
        <p:nvGrpSpPr>
          <p:cNvPr id="54281" name="Group 9"/>
          <p:cNvGrpSpPr>
            <a:grpSpLocks/>
          </p:cNvGrpSpPr>
          <p:nvPr/>
        </p:nvGrpSpPr>
        <p:grpSpPr bwMode="auto">
          <a:xfrm>
            <a:off x="2435225" y="5486400"/>
            <a:ext cx="536575" cy="909638"/>
            <a:chOff x="4152" y="3456"/>
            <a:chExt cx="338" cy="573"/>
          </a:xfrm>
        </p:grpSpPr>
        <p:sp>
          <p:nvSpPr>
            <p:cNvPr id="54282" name="Text Box 10"/>
            <p:cNvSpPr txBox="1">
              <a:spLocks noChangeArrowheads="1"/>
            </p:cNvSpPr>
            <p:nvPr/>
          </p:nvSpPr>
          <p:spPr bwMode="auto">
            <a:xfrm>
              <a:off x="4152" y="3792"/>
              <a:ext cx="338"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300</a:t>
              </a:r>
            </a:p>
          </p:txBody>
        </p:sp>
        <p:sp>
          <p:nvSpPr>
            <p:cNvPr id="54283" name="Line 11"/>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54284" name="Group 12"/>
          <p:cNvGrpSpPr>
            <a:grpSpLocks/>
          </p:cNvGrpSpPr>
          <p:nvPr/>
        </p:nvGrpSpPr>
        <p:grpSpPr bwMode="auto">
          <a:xfrm>
            <a:off x="5826125" y="5486400"/>
            <a:ext cx="650875" cy="909638"/>
            <a:chOff x="4116" y="3456"/>
            <a:chExt cx="410" cy="573"/>
          </a:xfrm>
        </p:grpSpPr>
        <p:sp>
          <p:nvSpPr>
            <p:cNvPr id="54285" name="Text Box 13"/>
            <p:cNvSpPr txBox="1">
              <a:spLocks noChangeArrowheads="1"/>
            </p:cNvSpPr>
            <p:nvPr/>
          </p:nvSpPr>
          <p:spPr bwMode="auto">
            <a:xfrm>
              <a:off x="4116" y="3792"/>
              <a:ext cx="410"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1500</a:t>
              </a:r>
            </a:p>
          </p:txBody>
        </p:sp>
        <p:sp>
          <p:nvSpPr>
            <p:cNvPr id="54286" name="Line 14"/>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54287" name="Group 15"/>
          <p:cNvGrpSpPr>
            <a:grpSpLocks/>
          </p:cNvGrpSpPr>
          <p:nvPr/>
        </p:nvGrpSpPr>
        <p:grpSpPr bwMode="auto">
          <a:xfrm>
            <a:off x="6969125" y="5486400"/>
            <a:ext cx="650875" cy="909638"/>
            <a:chOff x="4116" y="3456"/>
            <a:chExt cx="410" cy="573"/>
          </a:xfrm>
        </p:grpSpPr>
        <p:sp>
          <p:nvSpPr>
            <p:cNvPr id="54288" name="Text Box 16"/>
            <p:cNvSpPr txBox="1">
              <a:spLocks noChangeArrowheads="1"/>
            </p:cNvSpPr>
            <p:nvPr/>
          </p:nvSpPr>
          <p:spPr bwMode="auto">
            <a:xfrm>
              <a:off x="4116" y="3792"/>
              <a:ext cx="410"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1900</a:t>
              </a:r>
            </a:p>
          </p:txBody>
        </p:sp>
        <p:sp>
          <p:nvSpPr>
            <p:cNvPr id="54289" name="Line 17"/>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54290" name="Line 18"/>
          <p:cNvSpPr>
            <a:spLocks noChangeShapeType="1"/>
          </p:cNvSpPr>
          <p:nvPr/>
        </p:nvSpPr>
        <p:spPr bwMode="auto">
          <a:xfrm>
            <a:off x="228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54291" name="Group 19"/>
          <p:cNvGrpSpPr>
            <a:grpSpLocks/>
          </p:cNvGrpSpPr>
          <p:nvPr/>
        </p:nvGrpSpPr>
        <p:grpSpPr bwMode="auto">
          <a:xfrm>
            <a:off x="6172200" y="4724400"/>
            <a:ext cx="2514600" cy="457200"/>
            <a:chOff x="4176" y="2976"/>
            <a:chExt cx="1296" cy="288"/>
          </a:xfrm>
        </p:grpSpPr>
        <p:sp>
          <p:nvSpPr>
            <p:cNvPr id="54292" name="Text Box 20"/>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a:solidFill>
                    <a:srgbClr val="990000"/>
                  </a:solidFill>
                  <a:latin typeface="Calligrapher" charset="0"/>
                </a:rPr>
                <a:t>Liberal</a:t>
              </a:r>
            </a:p>
          </p:txBody>
        </p:sp>
        <p:sp>
          <p:nvSpPr>
            <p:cNvPr id="54293" name="Line 21"/>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4294" name="Line 22"/>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54299" name="Group 27"/>
          <p:cNvGrpSpPr>
            <a:grpSpLocks/>
          </p:cNvGrpSpPr>
          <p:nvPr/>
        </p:nvGrpSpPr>
        <p:grpSpPr bwMode="auto">
          <a:xfrm>
            <a:off x="6900863" y="4191000"/>
            <a:ext cx="2471737" cy="457200"/>
            <a:chOff x="4347" y="2640"/>
            <a:chExt cx="1557" cy="288"/>
          </a:xfrm>
        </p:grpSpPr>
        <p:sp>
          <p:nvSpPr>
            <p:cNvPr id="54296" name="Text Box 24"/>
            <p:cNvSpPr txBox="1">
              <a:spLocks noChangeArrowheads="1"/>
            </p:cNvSpPr>
            <p:nvPr/>
          </p:nvSpPr>
          <p:spPr bwMode="auto">
            <a:xfrm>
              <a:off x="4347" y="2640"/>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a:solidFill>
                    <a:srgbClr val="990000"/>
                  </a:solidFill>
                  <a:latin typeface="Calligrapher" charset="0"/>
                </a:rPr>
                <a:t>Liberation</a:t>
              </a:r>
            </a:p>
          </p:txBody>
        </p:sp>
        <p:sp>
          <p:nvSpPr>
            <p:cNvPr id="54298" name="Line 26"/>
            <p:cNvSpPr>
              <a:spLocks noChangeShapeType="1"/>
            </p:cNvSpPr>
            <p:nvPr/>
          </p:nvSpPr>
          <p:spPr bwMode="auto">
            <a:xfrm flipH="1">
              <a:off x="4693" y="2880"/>
              <a:ext cx="8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4299"/>
                                        </p:tgtEl>
                                        <p:attrNameLst>
                                          <p:attrName>style.visibility</p:attrName>
                                        </p:attrNameLst>
                                      </p:cBhvr>
                                      <p:to>
                                        <p:strVal val="visible"/>
                                      </p:to>
                                    </p:set>
                                    <p:animEffect transition="in" filter="wipe(left)">
                                      <p:cBhvr>
                                        <p:cTn id="7" dur="500"/>
                                        <p:tgtEl>
                                          <p:spTgt spid="54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56323" name="Rectangle 3"/>
          <p:cNvSpPr>
            <a:spLocks noGrp="1" noChangeArrowheads="1"/>
          </p:cNvSpPr>
          <p:nvPr>
            <p:ph type="body" idx="1"/>
          </p:nvPr>
        </p:nvSpPr>
        <p:spPr>
          <a:xfrm>
            <a:off x="2133600" y="1600200"/>
            <a:ext cx="6705600" cy="4525963"/>
          </a:xfrm>
        </p:spPr>
        <p:txBody>
          <a:bodyPr/>
          <a:lstStyle/>
          <a:p>
            <a:pPr marL="2008188" indent="-2008188">
              <a:buFontTx/>
              <a:buNone/>
            </a:pPr>
            <a:r>
              <a:rPr lang="en-US" sz="2800" b="1"/>
              <a:t>Belief: </a:t>
            </a:r>
            <a:r>
              <a:rPr lang="en-US" sz="2800"/>
              <a:t>	The Church is Christ</a:t>
            </a:r>
            <a:r>
              <a:rPr lang="ja-JP" altLang="en-US" sz="2800">
                <a:latin typeface="Arial"/>
              </a:rPr>
              <a:t>’</a:t>
            </a:r>
            <a:r>
              <a:rPr lang="en-US" sz="2800"/>
              <a:t>s liberating presence on the earth that represents Christ in fighting for those who are oppressed through social injustice and governmental abuse.</a:t>
            </a:r>
          </a:p>
          <a:p>
            <a:pPr marL="2008188" indent="-2008188">
              <a:buFontTx/>
              <a:buNone/>
            </a:pPr>
            <a:r>
              <a:rPr lang="en-US" sz="2800" b="1"/>
              <a:t>Adherents</a:t>
            </a:r>
            <a:r>
              <a:rPr lang="en-US" sz="2800"/>
              <a:t>:	Gustavo Gutierrez, many Roman Catholics primarily in Latin America.</a:t>
            </a:r>
            <a:r>
              <a:rPr lang="en-US" sz="2800" b="1"/>
              <a:t>	</a:t>
            </a:r>
            <a:endParaRPr lang="en-US" sz="28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t>the Nature of the Church</a:t>
            </a:r>
          </a:p>
        </p:txBody>
      </p:sp>
      <p:sp>
        <p:nvSpPr>
          <p:cNvPr id="62468" name="Text Box 4"/>
          <p:cNvSpPr txBox="1">
            <a:spLocks noChangeArrowheads="1"/>
          </p:cNvSpPr>
          <p:nvPr/>
        </p:nvSpPr>
        <p:spPr bwMode="auto">
          <a:xfrm>
            <a:off x="2362200" y="2514600"/>
            <a:ext cx="5410200" cy="2024063"/>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spAutoFit/>
          </a:bodyPr>
          <a:lstStyle>
            <a:lvl1pPr>
              <a:defRPr>
                <a:solidFill>
                  <a:schemeClr val="tx1"/>
                </a:solidFill>
                <a:latin typeface="Arial" charset="0"/>
                <a:ea typeface="ＭＳ Ｐゴシック" charset="0"/>
              </a:defRPr>
            </a:lvl1pPr>
            <a:lvl2pPr marL="858838" indent="-342900">
              <a:defRPr>
                <a:solidFill>
                  <a:schemeClr val="tx1"/>
                </a:solidFill>
                <a:latin typeface="Arial" charset="0"/>
                <a:ea typeface="ＭＳ Ｐゴシック" charset="0"/>
              </a:defRPr>
            </a:lvl2pPr>
            <a:lvl3pPr marL="1316038" indent="-342900">
              <a:defRPr>
                <a:solidFill>
                  <a:schemeClr val="tx1"/>
                </a:solidFill>
                <a:latin typeface="Arial" charset="0"/>
                <a:ea typeface="ＭＳ Ｐゴシック" charset="0"/>
              </a:defRPr>
            </a:lvl3pPr>
            <a:lvl4pPr marL="1773238" indent="-342900">
              <a:defRPr>
                <a:solidFill>
                  <a:schemeClr val="tx1"/>
                </a:solidFill>
                <a:latin typeface="Arial" charset="0"/>
                <a:ea typeface="ＭＳ Ｐゴシック" charset="0"/>
              </a:defRPr>
            </a:lvl4pPr>
            <a:lvl5pPr marL="2230438" indent="-342900">
              <a:defRPr>
                <a:solidFill>
                  <a:schemeClr val="tx1"/>
                </a:solidFill>
                <a:latin typeface="Arial" charset="0"/>
                <a:ea typeface="ＭＳ Ｐゴシック" charset="0"/>
              </a:defRPr>
            </a:lvl5pPr>
            <a:lvl6pPr marL="2687638" indent="-342900" fontAlgn="base">
              <a:spcBef>
                <a:spcPct val="0"/>
              </a:spcBef>
              <a:spcAft>
                <a:spcPct val="0"/>
              </a:spcAft>
              <a:defRPr>
                <a:solidFill>
                  <a:schemeClr val="tx1"/>
                </a:solidFill>
                <a:latin typeface="Arial" charset="0"/>
                <a:ea typeface="ＭＳ Ｐゴシック" charset="0"/>
              </a:defRPr>
            </a:lvl6pPr>
            <a:lvl7pPr marL="3144838" indent="-342900" fontAlgn="base">
              <a:spcBef>
                <a:spcPct val="0"/>
              </a:spcBef>
              <a:spcAft>
                <a:spcPct val="0"/>
              </a:spcAft>
              <a:defRPr>
                <a:solidFill>
                  <a:schemeClr val="tx1"/>
                </a:solidFill>
                <a:latin typeface="Arial" charset="0"/>
                <a:ea typeface="ＭＳ Ｐゴシック" charset="0"/>
              </a:defRPr>
            </a:lvl7pPr>
            <a:lvl8pPr marL="3602038" indent="-342900" fontAlgn="base">
              <a:spcBef>
                <a:spcPct val="0"/>
              </a:spcBef>
              <a:spcAft>
                <a:spcPct val="0"/>
              </a:spcAft>
              <a:defRPr>
                <a:solidFill>
                  <a:schemeClr val="tx1"/>
                </a:solidFill>
                <a:latin typeface="Arial" charset="0"/>
                <a:ea typeface="ＭＳ Ｐゴシック" charset="0"/>
              </a:defRPr>
            </a:lvl8pPr>
            <a:lvl9pPr marL="4059238" indent="-342900" fontAlgn="base">
              <a:spcBef>
                <a:spcPct val="0"/>
              </a:spcBef>
              <a:spcAft>
                <a:spcPct val="0"/>
              </a:spcAft>
              <a:defRPr>
                <a:solidFill>
                  <a:schemeClr val="tx1"/>
                </a:solidFill>
                <a:latin typeface="Arial" charset="0"/>
                <a:ea typeface="ＭＳ Ｐゴシック" charset="0"/>
              </a:defRPr>
            </a:lvl9pPr>
          </a:lstStyle>
          <a:p>
            <a:pPr>
              <a:spcBef>
                <a:spcPct val="50000"/>
              </a:spcBef>
            </a:pPr>
            <a:r>
              <a:rPr lang="ja-JP" altLang="en-US" sz="2800" b="1">
                <a:latin typeface="Arial"/>
              </a:rPr>
              <a:t>“</a:t>
            </a:r>
            <a:r>
              <a:rPr lang="en-US" sz="2800" b="1">
                <a:latin typeface="Bradley Hand ITC" charset="0"/>
              </a:rPr>
              <a:t>Hitherto philosophers have explained the world; it is our task to change it.</a:t>
            </a:r>
            <a:r>
              <a:rPr lang="ja-JP" altLang="en-US" sz="2800" b="1">
                <a:latin typeface="Arial"/>
              </a:rPr>
              <a:t>”</a:t>
            </a:r>
            <a:endParaRPr lang="en-US" sz="2800" b="1">
              <a:latin typeface="Bradley Hand ITC" charset="0"/>
            </a:endParaRPr>
          </a:p>
          <a:p>
            <a:pPr algn="r">
              <a:spcBef>
                <a:spcPct val="50000"/>
              </a:spcBef>
            </a:pPr>
            <a:r>
              <a:rPr lang="en-US" sz="2800" b="1">
                <a:latin typeface="Bradley Hand ITC" charset="0"/>
              </a:rPr>
              <a:t>–Karl Marx</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a:lstStyle/>
          <a:p>
            <a:r>
              <a:rPr lang="en-US" sz="3600"/>
              <a:t>Ecclesiology and Eschatology</a:t>
            </a:r>
          </a:p>
        </p:txBody>
      </p:sp>
      <p:sp>
        <p:nvSpPr>
          <p:cNvPr id="479235" name="Rectangle 3"/>
          <p:cNvSpPr>
            <a:spLocks noGrp="1" noChangeArrowheads="1"/>
          </p:cNvSpPr>
          <p:nvPr>
            <p:ph type="body" idx="1"/>
          </p:nvPr>
        </p:nvSpPr>
        <p:spPr/>
        <p:txBody>
          <a:bodyPr/>
          <a:lstStyle/>
          <a:p>
            <a:pPr algn="ctr">
              <a:buFontTx/>
              <a:buNone/>
            </a:pPr>
            <a:endParaRPr lang="en-US" sz="4800" b="1">
              <a:effectLst>
                <a:outerShdw blurRad="38100" dist="38100" dir="2700000" algn="tl">
                  <a:srgbClr val="DDDDDD"/>
                </a:outerShdw>
              </a:effectLst>
            </a:endParaRPr>
          </a:p>
          <a:p>
            <a:pPr algn="ctr">
              <a:buFontTx/>
              <a:buNone/>
            </a:pPr>
            <a:r>
              <a:rPr lang="en-US" sz="4800" b="1">
                <a:effectLst>
                  <a:outerShdw blurRad="38100" dist="38100" dir="2700000" algn="tl">
                    <a:srgbClr val="DDDDDD"/>
                  </a:outerShdw>
                </a:effectLst>
              </a:rPr>
              <a:t>The Story of Christianity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the Nature of the Church</a:t>
            </a:r>
          </a:p>
        </p:txBody>
      </p:sp>
      <p:sp>
        <p:nvSpPr>
          <p:cNvPr id="93187" name="Rectangle 3"/>
          <p:cNvSpPr>
            <a:spLocks noGrp="1" noChangeArrowheads="1"/>
          </p:cNvSpPr>
          <p:nvPr>
            <p:ph type="body" idx="1"/>
          </p:nvPr>
        </p:nvSpPr>
        <p:spPr/>
        <p:txBody>
          <a:bodyPr/>
          <a:lstStyle/>
          <a:p>
            <a:pPr>
              <a:buFontTx/>
              <a:buNone/>
            </a:pPr>
            <a:r>
              <a:rPr lang="en-US" sz="3600" b="1">
                <a:effectLst>
                  <a:outerShdw blurRad="38100" dist="38100" dir="2700000" algn="tl">
                    <a:srgbClr val="DDDDDD"/>
                  </a:outerShdw>
                </a:effectLst>
              </a:rPr>
              <a:t>Strengths of the Liberation view:</a:t>
            </a:r>
          </a:p>
          <a:p>
            <a:pPr lvl="1"/>
            <a:r>
              <a:rPr lang="en-US"/>
              <a:t>Rightly understands the impact that the Church can have on the culture.</a:t>
            </a:r>
          </a:p>
          <a:p>
            <a:pPr lvl="1"/>
            <a:r>
              <a:rPr lang="en-US"/>
              <a:t>Recognizes the severity of social injustice and the need for Christians to stand against atrocities.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94211" name="Rectangle 3"/>
          <p:cNvSpPr>
            <a:spLocks noGrp="1" noChangeArrowheads="1"/>
          </p:cNvSpPr>
          <p:nvPr>
            <p:ph type="body" idx="1"/>
          </p:nvPr>
        </p:nvSpPr>
        <p:spPr/>
        <p:txBody>
          <a:bodyPr/>
          <a:lstStyle/>
          <a:p>
            <a:pPr>
              <a:buFontTx/>
              <a:buNone/>
            </a:pPr>
            <a:r>
              <a:rPr lang="en-US" b="1">
                <a:effectLst>
                  <a:outerShdw blurRad="38100" dist="38100" dir="2700000" algn="tl">
                    <a:srgbClr val="DDDDDD"/>
                  </a:outerShdw>
                </a:effectLst>
              </a:rPr>
              <a:t>What are the difficulties with this view?</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t>the Nature of the Church</a:t>
            </a:r>
          </a:p>
        </p:txBody>
      </p:sp>
      <p:sp>
        <p:nvSpPr>
          <p:cNvPr id="96259" name="Rectangle 3"/>
          <p:cNvSpPr>
            <a:spLocks noGrp="1" noChangeArrowheads="1"/>
          </p:cNvSpPr>
          <p:nvPr>
            <p:ph type="body" idx="1"/>
          </p:nvPr>
        </p:nvSpPr>
        <p:spPr/>
        <p:txBody>
          <a:bodyPr/>
          <a:lstStyle/>
          <a:p>
            <a:pPr algn="ctr">
              <a:buFontTx/>
              <a:buNone/>
            </a:pPr>
            <a:r>
              <a:rPr lang="en-US" sz="3600" b="1">
                <a:effectLst>
                  <a:outerShdw blurRad="38100" dist="38100" dir="2700000" algn="tl">
                    <a:srgbClr val="DDDDDD"/>
                  </a:outerShdw>
                </a:effectLst>
              </a:rPr>
              <a:t>Weaknesses of the Liberation view:</a:t>
            </a:r>
          </a:p>
          <a:p>
            <a:pPr lvl="1"/>
            <a:r>
              <a:rPr lang="en-US"/>
              <a:t>Fails to realize the importance of truth.</a:t>
            </a:r>
          </a:p>
          <a:p>
            <a:pPr lvl="1"/>
            <a:r>
              <a:rPr lang="en-US"/>
              <a:t>Places orthopraxy ahead of orthodoxy.</a:t>
            </a:r>
          </a:p>
          <a:p>
            <a:pPr lvl="1"/>
            <a:r>
              <a:rPr lang="en-US"/>
              <a:t>The Church cannot have unity without a common confession about who Christ is and what the significance of His death is. </a:t>
            </a:r>
          </a:p>
          <a:p>
            <a:pPr lvl="1"/>
            <a:r>
              <a:rPr lang="en-US"/>
              <a:t>Fails to realize that governmental and societal oppression, while not ideal, is not always a bad thing.</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the Nature of the Church</a:t>
            </a:r>
          </a:p>
        </p:txBody>
      </p:sp>
      <p:sp>
        <p:nvSpPr>
          <p:cNvPr id="98307"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Rom. 13:1 </a:t>
            </a:r>
          </a:p>
          <a:p>
            <a:pPr marL="0" indent="0">
              <a:buFontTx/>
              <a:buNone/>
            </a:pPr>
            <a:r>
              <a:rPr lang="ja-JP" altLang="en-US">
                <a:latin typeface="Arial"/>
              </a:rPr>
              <a:t>“</a:t>
            </a:r>
            <a:r>
              <a:rPr lang="en-US"/>
              <a:t>Let every person be subject to the governing authorities. For there is no authority except by God</a:t>
            </a:r>
            <a:r>
              <a:rPr lang="ja-JP" altLang="en-US">
                <a:latin typeface="Arial"/>
              </a:rPr>
              <a:t>’</a:t>
            </a:r>
            <a:r>
              <a:rPr lang="en-US"/>
              <a:t>s appointment, and the authorities that exist have been instituted by God.</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161795"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The Roman Catholic view </a:t>
            </a:r>
          </a:p>
          <a:p>
            <a:pPr marL="0" indent="0" algn="ctr">
              <a:buFontTx/>
              <a:buNone/>
            </a:pPr>
            <a:r>
              <a:rPr lang="en-US" sz="4000">
                <a:effectLst>
                  <a:outerShdw blurRad="38100" dist="38100" dir="2700000" algn="tl">
                    <a:srgbClr val="DDDDDD"/>
                  </a:outerShdw>
                </a:effectLst>
              </a:rPr>
              <a:t>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a:xfrm>
            <a:off x="0" y="274638"/>
            <a:ext cx="9144000" cy="1143000"/>
          </a:xfrm>
        </p:spPr>
        <p:txBody>
          <a:bodyPr/>
          <a:lstStyle/>
          <a:p>
            <a:r>
              <a:rPr lang="en-US"/>
              <a:t>Question</a:t>
            </a:r>
          </a:p>
        </p:txBody>
      </p:sp>
      <p:sp>
        <p:nvSpPr>
          <p:cNvPr id="496643"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What is the Roman Catholic view </a:t>
            </a:r>
          </a:p>
          <a:p>
            <a:pPr marL="0" indent="0" algn="ctr">
              <a:buFontTx/>
              <a:buNone/>
            </a:pPr>
            <a:r>
              <a:rPr lang="en-US" sz="4000">
                <a:effectLst>
                  <a:outerShdw blurRad="38100" dist="38100" dir="2700000" algn="tl">
                    <a:srgbClr val="DDDDDD"/>
                  </a:outerShdw>
                </a:effectLst>
              </a:rPr>
              <a:t>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ChangeArrowheads="1"/>
          </p:cNvSpPr>
          <p:nvPr/>
        </p:nvSpPr>
        <p:spPr bwMode="auto">
          <a:xfrm flipH="1">
            <a:off x="0" y="0"/>
            <a:ext cx="9144000" cy="6858000"/>
          </a:xfrm>
          <a:prstGeom prst="rect">
            <a:avLst/>
          </a:prstGeom>
          <a:solidFill>
            <a:schemeClr val="bg1"/>
          </a:solidFill>
          <a:ln>
            <a:noFill/>
          </a:ln>
          <a:effectLst/>
          <a:extLst>
            <a:ext uri="{91240B29-F687-4f45-9708-019B960494DF}">
              <a14:hiddenLine xmlns:a14="http://schemas.microsoft.com/office/drawing/2010/main" w="28575">
                <a:solidFill>
                  <a:schemeClr val="tx1"/>
                </a:solidFill>
                <a:prstDash val="sysDot"/>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8370" name="Rectangle 2"/>
          <p:cNvSpPr>
            <a:spLocks noGrp="1" noChangeArrowheads="1"/>
          </p:cNvSpPr>
          <p:nvPr>
            <p:ph type="title"/>
          </p:nvPr>
        </p:nvSpPr>
        <p:spPr/>
        <p:txBody>
          <a:bodyPr/>
          <a:lstStyle/>
          <a:p>
            <a:r>
              <a:rPr lang="en-US"/>
              <a:t>The Nature of the Church</a:t>
            </a:r>
          </a:p>
        </p:txBody>
      </p:sp>
      <p:sp>
        <p:nvSpPr>
          <p:cNvPr id="58374" name="Line 6"/>
          <p:cNvSpPr>
            <a:spLocks noChangeShapeType="1"/>
          </p:cNvSpPr>
          <p:nvPr/>
        </p:nvSpPr>
        <p:spPr bwMode="auto">
          <a:xfrm>
            <a:off x="228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8375" name="Text Box 7"/>
          <p:cNvSpPr txBox="1">
            <a:spLocks noChangeArrowheads="1"/>
          </p:cNvSpPr>
          <p:nvPr/>
        </p:nvSpPr>
        <p:spPr bwMode="auto">
          <a:xfrm>
            <a:off x="7543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latin typeface="Bradley Hand ITC" charset="0"/>
              </a:rPr>
              <a:t>2000 A.D.</a:t>
            </a:r>
          </a:p>
        </p:txBody>
      </p:sp>
      <p:sp>
        <p:nvSpPr>
          <p:cNvPr id="58376" name="Text Box 8"/>
          <p:cNvSpPr txBox="1">
            <a:spLocks noChangeArrowheads="1"/>
          </p:cNvSpPr>
          <p:nvPr/>
        </p:nvSpPr>
        <p:spPr bwMode="auto">
          <a:xfrm>
            <a:off x="76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latin typeface="Bradley Hand ITC" charset="0"/>
              </a:rPr>
              <a:t>100 A.D.</a:t>
            </a:r>
          </a:p>
        </p:txBody>
      </p:sp>
      <p:grpSp>
        <p:nvGrpSpPr>
          <p:cNvPr id="58377" name="Group 9"/>
          <p:cNvGrpSpPr>
            <a:grpSpLocks/>
          </p:cNvGrpSpPr>
          <p:nvPr/>
        </p:nvGrpSpPr>
        <p:grpSpPr bwMode="auto">
          <a:xfrm>
            <a:off x="2435225" y="5486400"/>
            <a:ext cx="536575" cy="909638"/>
            <a:chOff x="4152" y="3456"/>
            <a:chExt cx="338" cy="573"/>
          </a:xfrm>
        </p:grpSpPr>
        <p:sp>
          <p:nvSpPr>
            <p:cNvPr id="58378" name="Text Box 10"/>
            <p:cNvSpPr txBox="1">
              <a:spLocks noChangeArrowheads="1"/>
            </p:cNvSpPr>
            <p:nvPr/>
          </p:nvSpPr>
          <p:spPr bwMode="auto">
            <a:xfrm>
              <a:off x="4152" y="3792"/>
              <a:ext cx="338"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300</a:t>
              </a:r>
            </a:p>
          </p:txBody>
        </p:sp>
        <p:sp>
          <p:nvSpPr>
            <p:cNvPr id="58379" name="Line 11"/>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58380" name="Group 12"/>
          <p:cNvGrpSpPr>
            <a:grpSpLocks/>
          </p:cNvGrpSpPr>
          <p:nvPr/>
        </p:nvGrpSpPr>
        <p:grpSpPr bwMode="auto">
          <a:xfrm>
            <a:off x="5826125" y="5486400"/>
            <a:ext cx="650875" cy="909638"/>
            <a:chOff x="4116" y="3456"/>
            <a:chExt cx="410" cy="573"/>
          </a:xfrm>
        </p:grpSpPr>
        <p:sp>
          <p:nvSpPr>
            <p:cNvPr id="58381" name="Text Box 13"/>
            <p:cNvSpPr txBox="1">
              <a:spLocks noChangeArrowheads="1"/>
            </p:cNvSpPr>
            <p:nvPr/>
          </p:nvSpPr>
          <p:spPr bwMode="auto">
            <a:xfrm>
              <a:off x="4116" y="3792"/>
              <a:ext cx="410"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1500</a:t>
              </a:r>
            </a:p>
          </p:txBody>
        </p:sp>
        <p:sp>
          <p:nvSpPr>
            <p:cNvPr id="58382" name="Line 14"/>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58383" name="Group 15"/>
          <p:cNvGrpSpPr>
            <a:grpSpLocks/>
          </p:cNvGrpSpPr>
          <p:nvPr/>
        </p:nvGrpSpPr>
        <p:grpSpPr bwMode="auto">
          <a:xfrm>
            <a:off x="6969125" y="5486400"/>
            <a:ext cx="650875" cy="909638"/>
            <a:chOff x="4116" y="3456"/>
            <a:chExt cx="410" cy="573"/>
          </a:xfrm>
        </p:grpSpPr>
        <p:sp>
          <p:nvSpPr>
            <p:cNvPr id="58384" name="Text Box 16"/>
            <p:cNvSpPr txBox="1">
              <a:spLocks noChangeArrowheads="1"/>
            </p:cNvSpPr>
            <p:nvPr/>
          </p:nvSpPr>
          <p:spPr bwMode="auto">
            <a:xfrm>
              <a:off x="4116" y="3792"/>
              <a:ext cx="410"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1900</a:t>
              </a:r>
            </a:p>
          </p:txBody>
        </p:sp>
        <p:sp>
          <p:nvSpPr>
            <p:cNvPr id="58385" name="Line 17"/>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58386" name="Line 18"/>
          <p:cNvSpPr>
            <a:spLocks noChangeShapeType="1"/>
          </p:cNvSpPr>
          <p:nvPr/>
        </p:nvSpPr>
        <p:spPr bwMode="auto">
          <a:xfrm>
            <a:off x="228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58387" name="Group 19"/>
          <p:cNvGrpSpPr>
            <a:grpSpLocks/>
          </p:cNvGrpSpPr>
          <p:nvPr/>
        </p:nvGrpSpPr>
        <p:grpSpPr bwMode="auto">
          <a:xfrm>
            <a:off x="6172200" y="4724400"/>
            <a:ext cx="2514600" cy="457200"/>
            <a:chOff x="4176" y="2976"/>
            <a:chExt cx="1296" cy="288"/>
          </a:xfrm>
        </p:grpSpPr>
        <p:sp>
          <p:nvSpPr>
            <p:cNvPr id="58388" name="Text Box 20"/>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a:solidFill>
                    <a:srgbClr val="990000"/>
                  </a:solidFill>
                  <a:latin typeface="Calligrapher" charset="0"/>
                </a:rPr>
                <a:t>Liberal</a:t>
              </a:r>
            </a:p>
          </p:txBody>
        </p:sp>
        <p:sp>
          <p:nvSpPr>
            <p:cNvPr id="58389" name="Line 21"/>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8390" name="Line 22"/>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58391" name="Group 23"/>
          <p:cNvGrpSpPr>
            <a:grpSpLocks/>
          </p:cNvGrpSpPr>
          <p:nvPr/>
        </p:nvGrpSpPr>
        <p:grpSpPr bwMode="auto">
          <a:xfrm>
            <a:off x="6900863" y="4191000"/>
            <a:ext cx="2471737" cy="457200"/>
            <a:chOff x="4347" y="2640"/>
            <a:chExt cx="1557" cy="288"/>
          </a:xfrm>
        </p:grpSpPr>
        <p:sp>
          <p:nvSpPr>
            <p:cNvPr id="58392" name="Text Box 24"/>
            <p:cNvSpPr txBox="1">
              <a:spLocks noChangeArrowheads="1"/>
            </p:cNvSpPr>
            <p:nvPr/>
          </p:nvSpPr>
          <p:spPr bwMode="auto">
            <a:xfrm>
              <a:off x="4347" y="2640"/>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a:solidFill>
                    <a:srgbClr val="990000"/>
                  </a:solidFill>
                  <a:latin typeface="Calligrapher" charset="0"/>
                </a:rPr>
                <a:t>Liberation</a:t>
              </a:r>
            </a:p>
          </p:txBody>
        </p:sp>
        <p:sp>
          <p:nvSpPr>
            <p:cNvPr id="58393" name="Line 25"/>
            <p:cNvSpPr>
              <a:spLocks noChangeShapeType="1"/>
            </p:cNvSpPr>
            <p:nvPr/>
          </p:nvSpPr>
          <p:spPr bwMode="auto">
            <a:xfrm flipH="1">
              <a:off x="4693" y="2880"/>
              <a:ext cx="8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58399" name="Group 31"/>
          <p:cNvGrpSpPr>
            <a:grpSpLocks/>
          </p:cNvGrpSpPr>
          <p:nvPr/>
        </p:nvGrpSpPr>
        <p:grpSpPr bwMode="auto">
          <a:xfrm>
            <a:off x="152400" y="3657600"/>
            <a:ext cx="8686800" cy="457200"/>
            <a:chOff x="96" y="2304"/>
            <a:chExt cx="5472" cy="288"/>
          </a:xfrm>
        </p:grpSpPr>
        <p:sp>
          <p:nvSpPr>
            <p:cNvPr id="58395" name="Text Box 27"/>
            <p:cNvSpPr txBox="1">
              <a:spLocks noChangeArrowheads="1"/>
            </p:cNvSpPr>
            <p:nvPr/>
          </p:nvSpPr>
          <p:spPr bwMode="auto">
            <a:xfrm>
              <a:off x="96" y="2304"/>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a:solidFill>
                    <a:srgbClr val="990000"/>
                  </a:solidFill>
                  <a:latin typeface="Calligrapher" charset="0"/>
                </a:rPr>
                <a:t>Roman Catholic</a:t>
              </a:r>
            </a:p>
          </p:txBody>
        </p:sp>
        <p:sp>
          <p:nvSpPr>
            <p:cNvPr id="58396" name="Line 28"/>
            <p:cNvSpPr>
              <a:spLocks noChangeShapeType="1"/>
            </p:cNvSpPr>
            <p:nvPr/>
          </p:nvSpPr>
          <p:spPr bwMode="auto">
            <a:xfrm>
              <a:off x="192" y="2544"/>
              <a:ext cx="1488"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8397" name="Line 29"/>
            <p:cNvSpPr>
              <a:spLocks noChangeShapeType="1"/>
            </p:cNvSpPr>
            <p:nvPr/>
          </p:nvSpPr>
          <p:spPr bwMode="auto">
            <a:xfrm flipH="1">
              <a:off x="1621" y="2544"/>
              <a:ext cx="394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8399"/>
                                        </p:tgtEl>
                                        <p:attrNameLst>
                                          <p:attrName>style.visibility</p:attrName>
                                        </p:attrNameLst>
                                      </p:cBhvr>
                                      <p:to>
                                        <p:strVal val="visible"/>
                                      </p:to>
                                    </p:set>
                                    <p:animEffect transition="in" filter="wipe(left)">
                                      <p:cBhvr>
                                        <p:cTn id="7" dur="500"/>
                                        <p:tgtEl>
                                          <p:spTgt spid="583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60419" name="Rectangle 3"/>
          <p:cNvSpPr>
            <a:spLocks noGrp="1" noChangeArrowheads="1"/>
          </p:cNvSpPr>
          <p:nvPr>
            <p:ph type="body" idx="1"/>
          </p:nvPr>
        </p:nvSpPr>
        <p:spPr>
          <a:xfrm>
            <a:off x="2133600" y="1600200"/>
            <a:ext cx="6629400" cy="4525963"/>
          </a:xfrm>
        </p:spPr>
        <p:txBody>
          <a:bodyPr/>
          <a:lstStyle/>
          <a:p>
            <a:pPr marL="2008188" indent="-2008188">
              <a:buFontTx/>
              <a:buNone/>
            </a:pPr>
            <a:r>
              <a:rPr lang="en-US" sz="2800" b="1"/>
              <a:t>Belief: </a:t>
            </a:r>
            <a:r>
              <a:rPr lang="en-US" sz="2800"/>
              <a:t>	The Church is the institutional authority given by God, led by the Pope, which Christ uses to administer His grace. It includes all those who submit to its mandates, doctrine, and instructions.</a:t>
            </a:r>
          </a:p>
          <a:p>
            <a:pPr marL="2008188" indent="-2008188">
              <a:buFontTx/>
              <a:buNone/>
            </a:pPr>
            <a:r>
              <a:rPr lang="en-US" sz="2800" b="1"/>
              <a:t>Adherents</a:t>
            </a:r>
            <a:r>
              <a:rPr lang="en-US" sz="2800"/>
              <a:t>:	Most Roman Catholics pre-Vatican II.</a:t>
            </a:r>
            <a:r>
              <a:rPr lang="en-US" sz="2800" b="1"/>
              <a:t>	</a:t>
            </a:r>
            <a:endParaRPr lang="en-US" sz="28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0"/>
            <a:ext cx="9144000" cy="685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sp>
        <p:nvSpPr>
          <p:cNvPr id="30723" name="Rectangle 3"/>
          <p:cNvSpPr>
            <a:spLocks noChangeArrowheads="1"/>
          </p:cNvSpPr>
          <p:nvPr/>
        </p:nvSpPr>
        <p:spPr bwMode="auto">
          <a:xfrm>
            <a:off x="1362075" y="2270125"/>
            <a:ext cx="6627813" cy="1006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6000" i="1">
                <a:solidFill>
                  <a:srgbClr val="800000"/>
                </a:solidFill>
                <a:effectLst>
                  <a:outerShdw blurRad="38100" dist="38100" dir="2700000" algn="tl">
                    <a:srgbClr val="DDDDDD"/>
                  </a:outerShdw>
                </a:effectLst>
                <a:latin typeface="Perpetua" charset="0"/>
              </a:rPr>
              <a:t>extra ecclesiam nulla salus</a:t>
            </a:r>
          </a:p>
        </p:txBody>
      </p:sp>
      <p:sp>
        <p:nvSpPr>
          <p:cNvPr id="30724" name="Rectangle 4"/>
          <p:cNvSpPr>
            <a:spLocks noChangeArrowheads="1"/>
          </p:cNvSpPr>
          <p:nvPr/>
        </p:nvSpPr>
        <p:spPr bwMode="auto">
          <a:xfrm>
            <a:off x="869950" y="3260725"/>
            <a:ext cx="7745413" cy="7016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ja-JP" altLang="en-US" sz="4000">
                <a:effectLst>
                  <a:outerShdw blurRad="38100" dist="38100" dir="2700000" algn="tl">
                    <a:srgbClr val="DDDDDD"/>
                  </a:outerShdw>
                </a:effectLst>
                <a:latin typeface="Arial"/>
              </a:rPr>
              <a:t>“</a:t>
            </a:r>
            <a:r>
              <a:rPr lang="en-US" sz="4000">
                <a:effectLst>
                  <a:outerShdw blurRad="38100" dist="38100" dir="2700000" algn="tl">
                    <a:srgbClr val="DDDDDD"/>
                  </a:outerShdw>
                </a:effectLst>
                <a:latin typeface="Perpetua" charset="0"/>
              </a:rPr>
              <a:t>outside the Church there is no salvation</a:t>
            </a:r>
            <a:r>
              <a:rPr lang="ja-JP" altLang="en-US" sz="4000">
                <a:effectLst>
                  <a:outerShdw blurRad="38100" dist="38100" dir="2700000" algn="tl">
                    <a:srgbClr val="DDDDDD"/>
                  </a:outerShdw>
                </a:effectLst>
                <a:latin typeface="Arial"/>
              </a:rPr>
              <a:t>”</a:t>
            </a:r>
            <a:endParaRPr lang="en-US" sz="4000">
              <a:effectLst>
                <a:outerShdw blurRad="38100" dist="38100" dir="2700000" algn="tl">
                  <a:srgbClr val="DDDDDD"/>
                </a:outerShdw>
              </a:effectLst>
              <a:latin typeface="Perpetua" charset="0"/>
            </a:endParaRPr>
          </a:p>
        </p:txBody>
      </p:sp>
      <p:sp>
        <p:nvSpPr>
          <p:cNvPr id="30725" name="Text Box 5"/>
          <p:cNvSpPr txBox="1">
            <a:spLocks noChangeArrowheads="1"/>
          </p:cNvSpPr>
          <p:nvPr/>
        </p:nvSpPr>
        <p:spPr bwMode="auto">
          <a:xfrm>
            <a:off x="457200" y="4038600"/>
            <a:ext cx="8153400" cy="2657475"/>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spAutoFit/>
          </a:bodyPr>
          <a:lstStyle>
            <a:lvl1pPr>
              <a:defRPr>
                <a:solidFill>
                  <a:schemeClr val="tx1"/>
                </a:solidFill>
                <a:latin typeface="Arial" charset="0"/>
                <a:ea typeface="ＭＳ Ｐゴシック" charset="0"/>
              </a:defRPr>
            </a:lvl1pPr>
            <a:lvl2pPr marL="858838" indent="-342900">
              <a:defRPr>
                <a:solidFill>
                  <a:schemeClr val="tx1"/>
                </a:solidFill>
                <a:latin typeface="Arial" charset="0"/>
                <a:ea typeface="ＭＳ Ｐゴシック" charset="0"/>
              </a:defRPr>
            </a:lvl2pPr>
            <a:lvl3pPr marL="1316038" indent="-342900">
              <a:defRPr>
                <a:solidFill>
                  <a:schemeClr val="tx1"/>
                </a:solidFill>
                <a:latin typeface="Arial" charset="0"/>
                <a:ea typeface="ＭＳ Ｐゴシック" charset="0"/>
              </a:defRPr>
            </a:lvl3pPr>
            <a:lvl4pPr marL="1773238" indent="-342900">
              <a:defRPr>
                <a:solidFill>
                  <a:schemeClr val="tx1"/>
                </a:solidFill>
                <a:latin typeface="Arial" charset="0"/>
                <a:ea typeface="ＭＳ Ｐゴシック" charset="0"/>
              </a:defRPr>
            </a:lvl4pPr>
            <a:lvl5pPr marL="2230438" indent="-342900">
              <a:defRPr>
                <a:solidFill>
                  <a:schemeClr val="tx1"/>
                </a:solidFill>
                <a:latin typeface="Arial" charset="0"/>
                <a:ea typeface="ＭＳ Ｐゴシック" charset="0"/>
              </a:defRPr>
            </a:lvl5pPr>
            <a:lvl6pPr marL="2687638" indent="-342900" fontAlgn="base">
              <a:spcBef>
                <a:spcPct val="0"/>
              </a:spcBef>
              <a:spcAft>
                <a:spcPct val="0"/>
              </a:spcAft>
              <a:defRPr>
                <a:solidFill>
                  <a:schemeClr val="tx1"/>
                </a:solidFill>
                <a:latin typeface="Arial" charset="0"/>
                <a:ea typeface="ＭＳ Ｐゴシック" charset="0"/>
              </a:defRPr>
            </a:lvl6pPr>
            <a:lvl7pPr marL="3144838" indent="-342900" fontAlgn="base">
              <a:spcBef>
                <a:spcPct val="0"/>
              </a:spcBef>
              <a:spcAft>
                <a:spcPct val="0"/>
              </a:spcAft>
              <a:defRPr>
                <a:solidFill>
                  <a:schemeClr val="tx1"/>
                </a:solidFill>
                <a:latin typeface="Arial" charset="0"/>
                <a:ea typeface="ＭＳ Ｐゴシック" charset="0"/>
              </a:defRPr>
            </a:lvl7pPr>
            <a:lvl8pPr marL="3602038" indent="-342900" fontAlgn="base">
              <a:spcBef>
                <a:spcPct val="0"/>
              </a:spcBef>
              <a:spcAft>
                <a:spcPct val="0"/>
              </a:spcAft>
              <a:defRPr>
                <a:solidFill>
                  <a:schemeClr val="tx1"/>
                </a:solidFill>
                <a:latin typeface="Arial" charset="0"/>
                <a:ea typeface="ＭＳ Ｐゴシック" charset="0"/>
              </a:defRPr>
            </a:lvl8pPr>
            <a:lvl9pPr marL="4059238" indent="-342900" fontAlgn="base">
              <a:spcBef>
                <a:spcPct val="0"/>
              </a:spcBef>
              <a:spcAft>
                <a:spcPct val="0"/>
              </a:spcAft>
              <a:defRPr>
                <a:solidFill>
                  <a:schemeClr val="tx1"/>
                </a:solidFill>
                <a:latin typeface="Arial" charset="0"/>
                <a:ea typeface="ＭＳ Ｐゴシック" charset="0"/>
              </a:defRPr>
            </a:lvl9pPr>
          </a:lstStyle>
          <a:p>
            <a:pPr>
              <a:spcBef>
                <a:spcPct val="50000"/>
              </a:spcBef>
            </a:pPr>
            <a:r>
              <a:rPr lang="en-US" sz="2400">
                <a:latin typeface="Perpetua" charset="0"/>
              </a:rPr>
              <a:t>A maxim of Cyprian (d. 258, Epistles, 73.21) understood differently by Roman Catholics and Protestants. Protestants would agree with this statement so long as the word </a:t>
            </a:r>
            <a:r>
              <a:rPr lang="ja-JP" altLang="en-US" sz="2400">
                <a:latin typeface="Arial"/>
              </a:rPr>
              <a:t>“</a:t>
            </a:r>
            <a:r>
              <a:rPr lang="en-US" sz="2400">
                <a:latin typeface="Perpetua" charset="0"/>
              </a:rPr>
              <a:t>church</a:t>
            </a:r>
            <a:r>
              <a:rPr lang="ja-JP" altLang="en-US" sz="2400">
                <a:latin typeface="Arial"/>
              </a:rPr>
              <a:t>”</a:t>
            </a:r>
            <a:r>
              <a:rPr lang="en-US" sz="2400">
                <a:latin typeface="Perpetua" charset="0"/>
              </a:rPr>
              <a:t> is defined as the body of Christ. Roman Catholics (pre-Vatican II) have traditionally taught that there is no salvation without submission to the institution of the Church, specifically the Roman Catholic Church who administers the grace of God through the sacraments.</a:t>
            </a:r>
          </a:p>
        </p:txBody>
      </p:sp>
      <p:sp>
        <p:nvSpPr>
          <p:cNvPr id="30726" name="Rectangle 6"/>
          <p:cNvSpPr>
            <a:spLocks noGrp="1" noChangeArrowheads="1"/>
          </p:cNvSpPr>
          <p:nvPr>
            <p:ph type="title"/>
          </p:nvPr>
        </p:nvSpPr>
        <p:spPr/>
        <p:txBody>
          <a:bodyPr/>
          <a:lstStyle/>
          <a:p>
            <a:pPr marL="762000" indent="-762000"/>
            <a:r>
              <a:rPr lang="en-US"/>
              <a:t>the Nature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9144000" cy="685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sp>
        <p:nvSpPr>
          <p:cNvPr id="32771" name="Rectangle 3"/>
          <p:cNvSpPr>
            <a:spLocks noChangeArrowheads="1"/>
          </p:cNvSpPr>
          <p:nvPr/>
        </p:nvSpPr>
        <p:spPr bwMode="auto">
          <a:xfrm>
            <a:off x="2790825" y="2270125"/>
            <a:ext cx="3768725" cy="1006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en-US" sz="6000" i="1">
                <a:solidFill>
                  <a:srgbClr val="800000"/>
                </a:solidFill>
                <a:effectLst>
                  <a:outerShdw blurRad="38100" dist="38100" dir="2700000" algn="tl">
                    <a:srgbClr val="DDDDDD"/>
                  </a:outerShdw>
                </a:effectLst>
                <a:latin typeface="Perpetua" charset="0"/>
              </a:rPr>
              <a:t>mater fidelium</a:t>
            </a:r>
          </a:p>
        </p:txBody>
      </p:sp>
      <p:sp>
        <p:nvSpPr>
          <p:cNvPr id="32772" name="Rectangle 4"/>
          <p:cNvSpPr>
            <a:spLocks noChangeArrowheads="1"/>
          </p:cNvSpPr>
          <p:nvPr/>
        </p:nvSpPr>
        <p:spPr bwMode="auto">
          <a:xfrm>
            <a:off x="2524125" y="3260725"/>
            <a:ext cx="4425950" cy="7016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r>
              <a:rPr lang="ja-JP" altLang="en-US" sz="4000">
                <a:effectLst>
                  <a:outerShdw blurRad="38100" dist="38100" dir="2700000" algn="tl">
                    <a:srgbClr val="DDDDDD"/>
                  </a:outerShdw>
                </a:effectLst>
                <a:latin typeface="Arial"/>
              </a:rPr>
              <a:t>“</a:t>
            </a:r>
            <a:r>
              <a:rPr lang="en-US" sz="4000">
                <a:effectLst>
                  <a:outerShdw blurRad="38100" dist="38100" dir="2700000" algn="tl">
                    <a:srgbClr val="DDDDDD"/>
                  </a:outerShdw>
                </a:effectLst>
                <a:latin typeface="Perpetua" charset="0"/>
              </a:rPr>
              <a:t>mother of the faithful</a:t>
            </a:r>
            <a:r>
              <a:rPr lang="ja-JP" altLang="en-US" sz="4000">
                <a:effectLst>
                  <a:outerShdw blurRad="38100" dist="38100" dir="2700000" algn="tl">
                    <a:srgbClr val="DDDDDD"/>
                  </a:outerShdw>
                </a:effectLst>
                <a:latin typeface="Arial"/>
              </a:rPr>
              <a:t>”</a:t>
            </a:r>
            <a:endParaRPr lang="en-US" sz="4000">
              <a:effectLst>
                <a:outerShdw blurRad="38100" dist="38100" dir="2700000" algn="tl">
                  <a:srgbClr val="DDDDDD"/>
                </a:outerShdw>
              </a:effectLst>
              <a:latin typeface="Perpetua" charset="0"/>
            </a:endParaRPr>
          </a:p>
        </p:txBody>
      </p:sp>
      <p:sp>
        <p:nvSpPr>
          <p:cNvPr id="32773" name="Text Box 5"/>
          <p:cNvSpPr txBox="1">
            <a:spLocks noChangeArrowheads="1"/>
          </p:cNvSpPr>
          <p:nvPr/>
        </p:nvSpPr>
        <p:spPr bwMode="auto">
          <a:xfrm>
            <a:off x="457200" y="4527550"/>
            <a:ext cx="8153400" cy="1196975"/>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spAutoFit/>
          </a:bodyPr>
          <a:lstStyle>
            <a:lvl1pPr>
              <a:defRPr>
                <a:solidFill>
                  <a:schemeClr val="tx1"/>
                </a:solidFill>
                <a:latin typeface="Arial" charset="0"/>
                <a:ea typeface="ＭＳ Ｐゴシック" charset="0"/>
              </a:defRPr>
            </a:lvl1pPr>
            <a:lvl2pPr marL="858838" indent="-342900">
              <a:defRPr>
                <a:solidFill>
                  <a:schemeClr val="tx1"/>
                </a:solidFill>
                <a:latin typeface="Arial" charset="0"/>
                <a:ea typeface="ＭＳ Ｐゴシック" charset="0"/>
              </a:defRPr>
            </a:lvl2pPr>
            <a:lvl3pPr marL="1316038" indent="-342900">
              <a:defRPr>
                <a:solidFill>
                  <a:schemeClr val="tx1"/>
                </a:solidFill>
                <a:latin typeface="Arial" charset="0"/>
                <a:ea typeface="ＭＳ Ｐゴシック" charset="0"/>
              </a:defRPr>
            </a:lvl3pPr>
            <a:lvl4pPr marL="1773238" indent="-342900">
              <a:defRPr>
                <a:solidFill>
                  <a:schemeClr val="tx1"/>
                </a:solidFill>
                <a:latin typeface="Arial" charset="0"/>
                <a:ea typeface="ＭＳ Ｐゴシック" charset="0"/>
              </a:defRPr>
            </a:lvl4pPr>
            <a:lvl5pPr marL="2230438" indent="-342900">
              <a:defRPr>
                <a:solidFill>
                  <a:schemeClr val="tx1"/>
                </a:solidFill>
                <a:latin typeface="Arial" charset="0"/>
                <a:ea typeface="ＭＳ Ｐゴシック" charset="0"/>
              </a:defRPr>
            </a:lvl5pPr>
            <a:lvl6pPr marL="2687638" indent="-342900" fontAlgn="base">
              <a:spcBef>
                <a:spcPct val="0"/>
              </a:spcBef>
              <a:spcAft>
                <a:spcPct val="0"/>
              </a:spcAft>
              <a:defRPr>
                <a:solidFill>
                  <a:schemeClr val="tx1"/>
                </a:solidFill>
                <a:latin typeface="Arial" charset="0"/>
                <a:ea typeface="ＭＳ Ｐゴシック" charset="0"/>
              </a:defRPr>
            </a:lvl6pPr>
            <a:lvl7pPr marL="3144838" indent="-342900" fontAlgn="base">
              <a:spcBef>
                <a:spcPct val="0"/>
              </a:spcBef>
              <a:spcAft>
                <a:spcPct val="0"/>
              </a:spcAft>
              <a:defRPr>
                <a:solidFill>
                  <a:schemeClr val="tx1"/>
                </a:solidFill>
                <a:latin typeface="Arial" charset="0"/>
                <a:ea typeface="ＭＳ Ｐゴシック" charset="0"/>
              </a:defRPr>
            </a:lvl7pPr>
            <a:lvl8pPr marL="3602038" indent="-342900" fontAlgn="base">
              <a:spcBef>
                <a:spcPct val="0"/>
              </a:spcBef>
              <a:spcAft>
                <a:spcPct val="0"/>
              </a:spcAft>
              <a:defRPr>
                <a:solidFill>
                  <a:schemeClr val="tx1"/>
                </a:solidFill>
                <a:latin typeface="Arial" charset="0"/>
                <a:ea typeface="ＭＳ Ｐゴシック" charset="0"/>
              </a:defRPr>
            </a:lvl8pPr>
            <a:lvl9pPr marL="4059238" indent="-342900" fontAlgn="base">
              <a:spcBef>
                <a:spcPct val="0"/>
              </a:spcBef>
              <a:spcAft>
                <a:spcPct val="0"/>
              </a:spcAft>
              <a:defRPr>
                <a:solidFill>
                  <a:schemeClr val="tx1"/>
                </a:solidFill>
                <a:latin typeface="Arial" charset="0"/>
                <a:ea typeface="ＭＳ Ｐゴシック" charset="0"/>
              </a:defRPr>
            </a:lvl9pPr>
          </a:lstStyle>
          <a:p>
            <a:pPr>
              <a:spcBef>
                <a:spcPct val="50000"/>
              </a:spcBef>
            </a:pPr>
            <a:r>
              <a:rPr lang="en-US" sz="2400">
                <a:latin typeface="Perpetua" charset="0"/>
              </a:rPr>
              <a:t>A description of the institution of the Church in relation to those who are her members. The institutional Church is the mother of the saints, keeping them pure and administering grace through the sacraments.</a:t>
            </a:r>
          </a:p>
        </p:txBody>
      </p:sp>
      <p:sp>
        <p:nvSpPr>
          <p:cNvPr id="32774" name="Rectangle 6"/>
          <p:cNvSpPr>
            <a:spLocks noGrp="1" noChangeArrowheads="1"/>
          </p:cNvSpPr>
          <p:nvPr>
            <p:ph type="title"/>
          </p:nvPr>
        </p:nvSpPr>
        <p:spPr/>
        <p:txBody>
          <a:bodyPr/>
          <a:lstStyle/>
          <a:p>
            <a:pPr marL="762000" indent="-762000"/>
            <a:r>
              <a:rPr lang="en-US"/>
              <a:t>the Nature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Course Outline</a:t>
            </a:r>
          </a:p>
        </p:txBody>
      </p:sp>
      <p:sp>
        <p:nvSpPr>
          <p:cNvPr id="6147" name="Rectangle 3"/>
          <p:cNvSpPr>
            <a:spLocks noGrp="1" noChangeArrowheads="1"/>
          </p:cNvSpPr>
          <p:nvPr>
            <p:ph type="body" idx="1"/>
          </p:nvPr>
        </p:nvSpPr>
        <p:spPr/>
        <p:txBody>
          <a:bodyPr/>
          <a:lstStyle/>
          <a:p>
            <a:pPr marL="812800" indent="-812800">
              <a:lnSpc>
                <a:spcPct val="90000"/>
              </a:lnSpc>
              <a:buFontTx/>
              <a:buNone/>
            </a:pPr>
            <a:r>
              <a:rPr lang="en-US" sz="2400" b="1"/>
              <a:t>Ecclesiology</a:t>
            </a:r>
            <a:endParaRPr lang="en-US" sz="2400"/>
          </a:p>
          <a:p>
            <a:pPr marL="1446213" lvl="1" indent="-989013">
              <a:lnSpc>
                <a:spcPct val="90000"/>
              </a:lnSpc>
              <a:buFontTx/>
              <a:buNone/>
            </a:pPr>
            <a:r>
              <a:rPr lang="en-US" sz="2000"/>
              <a:t>Session 1: The Nature of the Church</a:t>
            </a:r>
          </a:p>
          <a:p>
            <a:pPr marL="1446213" lvl="1" indent="-989013">
              <a:lnSpc>
                <a:spcPct val="90000"/>
              </a:lnSpc>
              <a:buFontTx/>
              <a:buNone/>
            </a:pPr>
            <a:r>
              <a:rPr lang="en-US" sz="2000"/>
              <a:t>Session 2: The Relationship Between the Church and Israel, Part 1 </a:t>
            </a:r>
          </a:p>
          <a:p>
            <a:pPr marL="1446213" lvl="1" indent="-989013">
              <a:lnSpc>
                <a:spcPct val="90000"/>
              </a:lnSpc>
              <a:buFontTx/>
              <a:buNone/>
            </a:pPr>
            <a:r>
              <a:rPr lang="en-US" sz="2000"/>
              <a:t>Session 3: The Relationship Between the Church and Israel, Part 2</a:t>
            </a:r>
          </a:p>
          <a:p>
            <a:pPr marL="1446213" lvl="1" indent="-989013">
              <a:lnSpc>
                <a:spcPct val="90000"/>
              </a:lnSpc>
              <a:buFontTx/>
              <a:buNone/>
            </a:pPr>
            <a:r>
              <a:rPr lang="en-US" sz="2000"/>
              <a:t>Session 4: The Purpose of the Church</a:t>
            </a:r>
          </a:p>
          <a:p>
            <a:pPr marL="1446213" lvl="1" indent="-989013">
              <a:lnSpc>
                <a:spcPct val="90000"/>
              </a:lnSpc>
              <a:buFontTx/>
              <a:buNone/>
            </a:pPr>
            <a:r>
              <a:rPr lang="en-US" sz="2000"/>
              <a:t>Session 5: The Ministries of the Church. Part 1</a:t>
            </a:r>
          </a:p>
          <a:p>
            <a:pPr marL="1446213" lvl="1" indent="-989013">
              <a:lnSpc>
                <a:spcPct val="90000"/>
              </a:lnSpc>
              <a:buFontTx/>
              <a:buNone/>
            </a:pPr>
            <a:r>
              <a:rPr lang="en-US" sz="2000"/>
              <a:t>Session 6: The Ministries of the Church, Part 2</a:t>
            </a:r>
          </a:p>
          <a:p>
            <a:pPr marL="1446213" lvl="1" indent="-989013">
              <a:lnSpc>
                <a:spcPct val="90000"/>
              </a:lnSpc>
              <a:buFontTx/>
              <a:buNone/>
            </a:pPr>
            <a:r>
              <a:rPr lang="en-US" sz="2000"/>
              <a:t>Session 7: The Gifts of the Church</a:t>
            </a:r>
          </a:p>
          <a:p>
            <a:pPr marL="1446213" lvl="1" indent="-989013">
              <a:lnSpc>
                <a:spcPct val="90000"/>
              </a:lnSpc>
              <a:buFontTx/>
              <a:buNone/>
            </a:pPr>
            <a:r>
              <a:rPr lang="en-US" sz="2000"/>
              <a:t>Session 8: The Marks of a False Church and the Government of the Church</a:t>
            </a:r>
            <a:endParaRPr lang="en-US" sz="2000" b="1"/>
          </a:p>
          <a:p>
            <a:pPr marL="812800" indent="-812800">
              <a:lnSpc>
                <a:spcPct val="90000"/>
              </a:lnSpc>
              <a:buFontTx/>
              <a:buNone/>
            </a:pPr>
            <a:r>
              <a:rPr lang="en-US" sz="2400" b="1"/>
              <a:t>Eschatology</a:t>
            </a:r>
            <a:endParaRPr lang="en-US" sz="2400"/>
          </a:p>
          <a:p>
            <a:pPr marL="1446213" lvl="1" indent="-989013">
              <a:lnSpc>
                <a:spcPct val="90000"/>
              </a:lnSpc>
              <a:buFontTx/>
              <a:buNone/>
            </a:pPr>
            <a:r>
              <a:rPr lang="en-US" sz="2000"/>
              <a:t>Session 9: Views of the Millennium</a:t>
            </a:r>
          </a:p>
          <a:p>
            <a:pPr marL="1446213" lvl="1" indent="-989013">
              <a:lnSpc>
                <a:spcPct val="90000"/>
              </a:lnSpc>
              <a:buFontTx/>
              <a:buNone/>
            </a:pPr>
            <a:r>
              <a:rPr lang="en-US" sz="2000"/>
              <a:t>Session 10: The Rapture and the Afterlife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t>the Nature of the Church</a:t>
            </a:r>
          </a:p>
        </p:txBody>
      </p:sp>
      <p:sp>
        <p:nvSpPr>
          <p:cNvPr id="99331" name="Rectangle 3"/>
          <p:cNvSpPr>
            <a:spLocks noGrp="1" noChangeArrowheads="1"/>
          </p:cNvSpPr>
          <p:nvPr>
            <p:ph type="body" idx="1"/>
          </p:nvPr>
        </p:nvSpPr>
        <p:spPr/>
        <p:txBody>
          <a:bodyPr/>
          <a:lstStyle/>
          <a:p>
            <a:pPr>
              <a:buFontTx/>
              <a:buNone/>
            </a:pPr>
            <a:r>
              <a:rPr lang="en-US" b="1">
                <a:effectLst>
                  <a:outerShdw blurRad="38100" dist="38100" dir="2700000" algn="tl">
                    <a:srgbClr val="DDDDDD"/>
                  </a:outerShdw>
                </a:effectLst>
              </a:rPr>
              <a:t>Strengths of the Roman Catholic view:</a:t>
            </a:r>
          </a:p>
          <a:p>
            <a:pPr lvl="1"/>
            <a:r>
              <a:rPr lang="en-US"/>
              <a:t>Sees the visible Church as an important component in the plan of God.</a:t>
            </a:r>
          </a:p>
          <a:p>
            <a:pPr lvl="1"/>
            <a:r>
              <a:rPr lang="en-US"/>
              <a:t>Creates unity of doctrine and practice.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100355" name="Rectangle 3"/>
          <p:cNvSpPr>
            <a:spLocks noGrp="1" noChangeArrowheads="1"/>
          </p:cNvSpPr>
          <p:nvPr>
            <p:ph type="body" idx="1"/>
          </p:nvPr>
        </p:nvSpPr>
        <p:spPr/>
        <p:txBody>
          <a:bodyPr/>
          <a:lstStyle/>
          <a:p>
            <a:pPr>
              <a:buFontTx/>
              <a:buNone/>
            </a:pPr>
            <a:r>
              <a:rPr lang="en-US" b="1">
                <a:effectLst>
                  <a:outerShdw blurRad="38100" dist="38100" dir="2700000" algn="tl">
                    <a:srgbClr val="DDDDDD"/>
                  </a:outerShdw>
                </a:effectLst>
              </a:rPr>
              <a:t>What are the difficulties with this view?</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the Nature of the Church</a:t>
            </a:r>
          </a:p>
        </p:txBody>
      </p:sp>
      <p:sp>
        <p:nvSpPr>
          <p:cNvPr id="102403"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Weaknesses of the Roman Catholic view:</a:t>
            </a:r>
          </a:p>
          <a:p>
            <a:pPr lvl="1"/>
            <a:r>
              <a:rPr lang="en-US" sz="2400"/>
              <a:t>Fails to realize the importance of the unity that the Holy Spirit gives to all those who have been justified by faith.</a:t>
            </a:r>
          </a:p>
          <a:p>
            <a:pPr lvl="1"/>
            <a:r>
              <a:rPr lang="en-US" sz="2400"/>
              <a:t>Gives the institutional Church sacramental power that is not granted to it by God.</a:t>
            </a:r>
          </a:p>
          <a:p>
            <a:pPr lvl="1"/>
            <a:r>
              <a:rPr lang="en-US" sz="2400"/>
              <a:t>While it creates unity, it does not tend to recognize diversity.</a:t>
            </a:r>
            <a:r>
              <a:rPr lang="en-US"/>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162819"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The Evangelical Protestant view </a:t>
            </a:r>
          </a:p>
          <a:p>
            <a:pPr marL="0" indent="0" algn="ctr">
              <a:buFontTx/>
              <a:buNone/>
            </a:pPr>
            <a:r>
              <a:rPr lang="en-US" sz="4000">
                <a:effectLst>
                  <a:outerShdw blurRad="38100" dist="38100" dir="2700000" algn="tl">
                    <a:srgbClr val="DDDDDD"/>
                  </a:outerShdw>
                </a:effectLst>
              </a:rPr>
              <a:t>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p:cNvSpPr>
            <a:spLocks noGrp="1" noChangeArrowheads="1"/>
          </p:cNvSpPr>
          <p:nvPr>
            <p:ph type="title"/>
          </p:nvPr>
        </p:nvSpPr>
        <p:spPr>
          <a:xfrm>
            <a:off x="0" y="274638"/>
            <a:ext cx="9144000" cy="1143000"/>
          </a:xfrm>
        </p:spPr>
        <p:txBody>
          <a:bodyPr/>
          <a:lstStyle/>
          <a:p>
            <a:r>
              <a:rPr lang="en-US"/>
              <a:t>Question</a:t>
            </a:r>
          </a:p>
        </p:txBody>
      </p:sp>
      <p:sp>
        <p:nvSpPr>
          <p:cNvPr id="498691" name="Rectangle 3"/>
          <p:cNvSpPr>
            <a:spLocks noGrp="1" noChangeArrowheads="1"/>
          </p:cNvSpPr>
          <p:nvPr>
            <p:ph type="body" idx="1"/>
          </p:nvPr>
        </p:nvSpPr>
        <p:spPr/>
        <p:txBody>
          <a:bodyPr/>
          <a:lstStyle/>
          <a:p>
            <a:pPr marL="0" indent="0" algn="ctr">
              <a:buFontTx/>
              <a:buNone/>
            </a:pPr>
            <a:endParaRPr lang="en-US" sz="4800"/>
          </a:p>
          <a:p>
            <a:pPr marL="0" indent="0" algn="ctr">
              <a:buFontTx/>
              <a:buNone/>
            </a:pPr>
            <a:r>
              <a:rPr lang="en-US" sz="4000">
                <a:effectLst>
                  <a:outerShdw blurRad="38100" dist="38100" dir="2700000" algn="tl">
                    <a:srgbClr val="DDDDDD"/>
                  </a:outerShdw>
                </a:effectLst>
              </a:rPr>
              <a:t>What is the Evangelical Protestant view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ChangeArrowheads="1"/>
          </p:cNvSpPr>
          <p:nvPr/>
        </p:nvSpPr>
        <p:spPr bwMode="auto">
          <a:xfrm flipH="1">
            <a:off x="0" y="0"/>
            <a:ext cx="9144000" cy="6858000"/>
          </a:xfrm>
          <a:prstGeom prst="rect">
            <a:avLst/>
          </a:prstGeom>
          <a:solidFill>
            <a:schemeClr val="bg1"/>
          </a:solidFill>
          <a:ln>
            <a:noFill/>
          </a:ln>
          <a:effectLst/>
          <a:extLst>
            <a:ext uri="{91240B29-F687-4f45-9708-019B960494DF}">
              <a14:hiddenLine xmlns:a14="http://schemas.microsoft.com/office/drawing/2010/main" w="28575">
                <a:solidFill>
                  <a:schemeClr val="tx1"/>
                </a:solidFill>
                <a:prstDash val="sysDot"/>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4514" name="Rectangle 2"/>
          <p:cNvSpPr>
            <a:spLocks noGrp="1" noChangeArrowheads="1"/>
          </p:cNvSpPr>
          <p:nvPr>
            <p:ph type="title"/>
          </p:nvPr>
        </p:nvSpPr>
        <p:spPr/>
        <p:txBody>
          <a:bodyPr/>
          <a:lstStyle/>
          <a:p>
            <a:r>
              <a:rPr lang="en-US"/>
              <a:t>The Nature of the Church</a:t>
            </a:r>
          </a:p>
        </p:txBody>
      </p:sp>
      <p:sp>
        <p:nvSpPr>
          <p:cNvPr id="64518" name="Line 6"/>
          <p:cNvSpPr>
            <a:spLocks noChangeShapeType="1"/>
          </p:cNvSpPr>
          <p:nvPr/>
        </p:nvSpPr>
        <p:spPr bwMode="auto">
          <a:xfrm>
            <a:off x="228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4519" name="Text Box 7"/>
          <p:cNvSpPr txBox="1">
            <a:spLocks noChangeArrowheads="1"/>
          </p:cNvSpPr>
          <p:nvPr/>
        </p:nvSpPr>
        <p:spPr bwMode="auto">
          <a:xfrm>
            <a:off x="7543800" y="5638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latin typeface="Bradley Hand ITC" charset="0"/>
              </a:rPr>
              <a:t>2000 A.D.</a:t>
            </a:r>
          </a:p>
        </p:txBody>
      </p:sp>
      <p:sp>
        <p:nvSpPr>
          <p:cNvPr id="64520" name="Text Box 8"/>
          <p:cNvSpPr txBox="1">
            <a:spLocks noChangeArrowheads="1"/>
          </p:cNvSpPr>
          <p:nvPr/>
        </p:nvSpPr>
        <p:spPr bwMode="auto">
          <a:xfrm>
            <a:off x="76200" y="5638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b="1">
                <a:latin typeface="Bradley Hand ITC" charset="0"/>
              </a:rPr>
              <a:t>100 A.D.</a:t>
            </a:r>
          </a:p>
        </p:txBody>
      </p:sp>
      <p:grpSp>
        <p:nvGrpSpPr>
          <p:cNvPr id="64521" name="Group 9"/>
          <p:cNvGrpSpPr>
            <a:grpSpLocks/>
          </p:cNvGrpSpPr>
          <p:nvPr/>
        </p:nvGrpSpPr>
        <p:grpSpPr bwMode="auto">
          <a:xfrm>
            <a:off x="2435225" y="5486400"/>
            <a:ext cx="536575" cy="909638"/>
            <a:chOff x="4152" y="3456"/>
            <a:chExt cx="338" cy="573"/>
          </a:xfrm>
        </p:grpSpPr>
        <p:sp>
          <p:nvSpPr>
            <p:cNvPr id="64522" name="Text Box 10"/>
            <p:cNvSpPr txBox="1">
              <a:spLocks noChangeArrowheads="1"/>
            </p:cNvSpPr>
            <p:nvPr/>
          </p:nvSpPr>
          <p:spPr bwMode="auto">
            <a:xfrm>
              <a:off x="4152" y="3792"/>
              <a:ext cx="338"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300</a:t>
              </a:r>
            </a:p>
          </p:txBody>
        </p:sp>
        <p:sp>
          <p:nvSpPr>
            <p:cNvPr id="64523" name="Line 11"/>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64524" name="Group 12"/>
          <p:cNvGrpSpPr>
            <a:grpSpLocks/>
          </p:cNvGrpSpPr>
          <p:nvPr/>
        </p:nvGrpSpPr>
        <p:grpSpPr bwMode="auto">
          <a:xfrm>
            <a:off x="5826125" y="5486400"/>
            <a:ext cx="650875" cy="909638"/>
            <a:chOff x="4116" y="3456"/>
            <a:chExt cx="410" cy="573"/>
          </a:xfrm>
        </p:grpSpPr>
        <p:sp>
          <p:nvSpPr>
            <p:cNvPr id="64525" name="Text Box 13"/>
            <p:cNvSpPr txBox="1">
              <a:spLocks noChangeArrowheads="1"/>
            </p:cNvSpPr>
            <p:nvPr/>
          </p:nvSpPr>
          <p:spPr bwMode="auto">
            <a:xfrm>
              <a:off x="4116" y="3792"/>
              <a:ext cx="410"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1500</a:t>
              </a:r>
            </a:p>
          </p:txBody>
        </p:sp>
        <p:sp>
          <p:nvSpPr>
            <p:cNvPr id="64526" name="Line 14"/>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64527" name="Group 15"/>
          <p:cNvGrpSpPr>
            <a:grpSpLocks/>
          </p:cNvGrpSpPr>
          <p:nvPr/>
        </p:nvGrpSpPr>
        <p:grpSpPr bwMode="auto">
          <a:xfrm>
            <a:off x="6969125" y="5486400"/>
            <a:ext cx="650875" cy="909638"/>
            <a:chOff x="4116" y="3456"/>
            <a:chExt cx="410" cy="573"/>
          </a:xfrm>
        </p:grpSpPr>
        <p:sp>
          <p:nvSpPr>
            <p:cNvPr id="64528" name="Text Box 16"/>
            <p:cNvSpPr txBox="1">
              <a:spLocks noChangeArrowheads="1"/>
            </p:cNvSpPr>
            <p:nvPr/>
          </p:nvSpPr>
          <p:spPr bwMode="auto">
            <a:xfrm>
              <a:off x="4116" y="3792"/>
              <a:ext cx="410" cy="237"/>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Bradley Hand ITC" charset="0"/>
                </a:rPr>
                <a:t>1900</a:t>
              </a:r>
            </a:p>
          </p:txBody>
        </p:sp>
        <p:sp>
          <p:nvSpPr>
            <p:cNvPr id="64529" name="Line 17"/>
            <p:cNvSpPr>
              <a:spLocks noChangeShapeType="1"/>
            </p:cNvSpPr>
            <p:nvPr/>
          </p:nvSpPr>
          <p:spPr bwMode="auto">
            <a:xfrm>
              <a:off x="4303" y="3456"/>
              <a:ext cx="0" cy="38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
        <p:nvSpPr>
          <p:cNvPr id="64530" name="Line 18"/>
          <p:cNvSpPr>
            <a:spLocks noChangeShapeType="1"/>
          </p:cNvSpPr>
          <p:nvPr/>
        </p:nvSpPr>
        <p:spPr bwMode="auto">
          <a:xfrm>
            <a:off x="228600" y="5486400"/>
            <a:ext cx="876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64531" name="Group 19"/>
          <p:cNvGrpSpPr>
            <a:grpSpLocks/>
          </p:cNvGrpSpPr>
          <p:nvPr/>
        </p:nvGrpSpPr>
        <p:grpSpPr bwMode="auto">
          <a:xfrm>
            <a:off x="6172200" y="4724400"/>
            <a:ext cx="2514600" cy="457200"/>
            <a:chOff x="4176" y="2976"/>
            <a:chExt cx="1296" cy="288"/>
          </a:xfrm>
        </p:grpSpPr>
        <p:sp>
          <p:nvSpPr>
            <p:cNvPr id="64532" name="Text Box 20"/>
            <p:cNvSpPr txBox="1">
              <a:spLocks noChangeArrowheads="1"/>
            </p:cNvSpPr>
            <p:nvPr/>
          </p:nvSpPr>
          <p:spPr bwMode="auto">
            <a:xfrm>
              <a:off x="4176" y="2976"/>
              <a:ext cx="1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a:solidFill>
                    <a:srgbClr val="990000"/>
                  </a:solidFill>
                  <a:latin typeface="Calligrapher" charset="0"/>
                </a:rPr>
                <a:t>Liberal</a:t>
              </a:r>
            </a:p>
          </p:txBody>
        </p:sp>
        <p:sp>
          <p:nvSpPr>
            <p:cNvPr id="64533" name="Line 21"/>
            <p:cNvSpPr>
              <a:spLocks noChangeShapeType="1"/>
            </p:cNvSpPr>
            <p:nvPr/>
          </p:nvSpPr>
          <p:spPr bwMode="auto">
            <a:xfrm>
              <a:off x="5040" y="3216"/>
              <a:ext cx="432"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4534" name="Line 22"/>
            <p:cNvSpPr>
              <a:spLocks noChangeShapeType="1"/>
            </p:cNvSpPr>
            <p:nvPr/>
          </p:nvSpPr>
          <p:spPr bwMode="auto">
            <a:xfrm flipH="1">
              <a:off x="4560" y="3216"/>
              <a:ext cx="48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64535" name="Group 23"/>
          <p:cNvGrpSpPr>
            <a:grpSpLocks/>
          </p:cNvGrpSpPr>
          <p:nvPr/>
        </p:nvGrpSpPr>
        <p:grpSpPr bwMode="auto">
          <a:xfrm>
            <a:off x="6900863" y="4191000"/>
            <a:ext cx="2471737" cy="457200"/>
            <a:chOff x="4347" y="2640"/>
            <a:chExt cx="1557" cy="288"/>
          </a:xfrm>
        </p:grpSpPr>
        <p:sp>
          <p:nvSpPr>
            <p:cNvPr id="64536" name="Text Box 24"/>
            <p:cNvSpPr txBox="1">
              <a:spLocks noChangeArrowheads="1"/>
            </p:cNvSpPr>
            <p:nvPr/>
          </p:nvSpPr>
          <p:spPr bwMode="auto">
            <a:xfrm>
              <a:off x="4347" y="2640"/>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a:solidFill>
                    <a:srgbClr val="990000"/>
                  </a:solidFill>
                  <a:latin typeface="Calligrapher" charset="0"/>
                </a:rPr>
                <a:t>Liberation</a:t>
              </a:r>
            </a:p>
          </p:txBody>
        </p:sp>
        <p:sp>
          <p:nvSpPr>
            <p:cNvPr id="64537" name="Line 25"/>
            <p:cNvSpPr>
              <a:spLocks noChangeShapeType="1"/>
            </p:cNvSpPr>
            <p:nvPr/>
          </p:nvSpPr>
          <p:spPr bwMode="auto">
            <a:xfrm flipH="1">
              <a:off x="4693" y="2880"/>
              <a:ext cx="8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64541" name="Group 29"/>
          <p:cNvGrpSpPr>
            <a:grpSpLocks/>
          </p:cNvGrpSpPr>
          <p:nvPr/>
        </p:nvGrpSpPr>
        <p:grpSpPr bwMode="auto">
          <a:xfrm>
            <a:off x="152400" y="3657600"/>
            <a:ext cx="8686800" cy="457200"/>
            <a:chOff x="96" y="2304"/>
            <a:chExt cx="5472" cy="288"/>
          </a:xfrm>
        </p:grpSpPr>
        <p:sp>
          <p:nvSpPr>
            <p:cNvPr id="64538" name="Text Box 26"/>
            <p:cNvSpPr txBox="1">
              <a:spLocks noChangeArrowheads="1"/>
            </p:cNvSpPr>
            <p:nvPr/>
          </p:nvSpPr>
          <p:spPr bwMode="auto">
            <a:xfrm>
              <a:off x="96" y="2304"/>
              <a:ext cx="155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2400">
                  <a:solidFill>
                    <a:srgbClr val="990000"/>
                  </a:solidFill>
                  <a:latin typeface="Calligrapher" charset="0"/>
                </a:rPr>
                <a:t>Roman Catholic</a:t>
              </a:r>
            </a:p>
          </p:txBody>
        </p:sp>
        <p:sp>
          <p:nvSpPr>
            <p:cNvPr id="64539" name="Line 27"/>
            <p:cNvSpPr>
              <a:spLocks noChangeShapeType="1"/>
            </p:cNvSpPr>
            <p:nvPr/>
          </p:nvSpPr>
          <p:spPr bwMode="auto">
            <a:xfrm>
              <a:off x="192" y="2544"/>
              <a:ext cx="1488"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4540" name="Line 28"/>
            <p:cNvSpPr>
              <a:spLocks noChangeShapeType="1"/>
            </p:cNvSpPr>
            <p:nvPr/>
          </p:nvSpPr>
          <p:spPr bwMode="auto">
            <a:xfrm flipH="1">
              <a:off x="1621" y="2544"/>
              <a:ext cx="394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grpSp>
        <p:nvGrpSpPr>
          <p:cNvPr id="64552" name="Group 40"/>
          <p:cNvGrpSpPr>
            <a:grpSpLocks/>
          </p:cNvGrpSpPr>
          <p:nvPr/>
        </p:nvGrpSpPr>
        <p:grpSpPr bwMode="auto">
          <a:xfrm>
            <a:off x="152400" y="3124200"/>
            <a:ext cx="8686800" cy="457200"/>
            <a:chOff x="96" y="1968"/>
            <a:chExt cx="5472" cy="288"/>
          </a:xfrm>
        </p:grpSpPr>
        <p:sp>
          <p:nvSpPr>
            <p:cNvPr id="64543" name="Text Box 31"/>
            <p:cNvSpPr txBox="1">
              <a:spLocks noChangeArrowheads="1"/>
            </p:cNvSpPr>
            <p:nvPr/>
          </p:nvSpPr>
          <p:spPr bwMode="auto">
            <a:xfrm>
              <a:off x="96" y="1968"/>
              <a:ext cx="26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400">
                  <a:solidFill>
                    <a:srgbClr val="990000"/>
                  </a:solidFill>
                  <a:latin typeface="Calligrapher" charset="0"/>
                </a:rPr>
                <a:t>Evangelical Protestant</a:t>
              </a:r>
            </a:p>
          </p:txBody>
        </p:sp>
        <p:sp>
          <p:nvSpPr>
            <p:cNvPr id="64545" name="Line 33"/>
            <p:cNvSpPr>
              <a:spLocks noChangeShapeType="1"/>
            </p:cNvSpPr>
            <p:nvPr/>
          </p:nvSpPr>
          <p:spPr bwMode="auto">
            <a:xfrm flipH="1">
              <a:off x="3840" y="2208"/>
              <a:ext cx="172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4547" name="Line 35"/>
            <p:cNvSpPr>
              <a:spLocks noChangeShapeType="1"/>
            </p:cNvSpPr>
            <p:nvPr/>
          </p:nvSpPr>
          <p:spPr bwMode="auto">
            <a:xfrm flipH="1">
              <a:off x="240" y="2208"/>
              <a:ext cx="124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4548" name="Line 36"/>
            <p:cNvSpPr>
              <a:spLocks noChangeShapeType="1"/>
            </p:cNvSpPr>
            <p:nvPr/>
          </p:nvSpPr>
          <p:spPr bwMode="auto">
            <a:xfrm flipH="1">
              <a:off x="1488" y="2208"/>
              <a:ext cx="1680" cy="0"/>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4551" name="Line 39"/>
            <p:cNvSpPr>
              <a:spLocks noChangeShapeType="1"/>
            </p:cNvSpPr>
            <p:nvPr/>
          </p:nvSpPr>
          <p:spPr bwMode="auto">
            <a:xfrm flipH="1">
              <a:off x="3168" y="2208"/>
              <a:ext cx="624"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4552"/>
                                        </p:tgtEl>
                                        <p:attrNameLst>
                                          <p:attrName>style.visibility</p:attrName>
                                        </p:attrNameLst>
                                      </p:cBhvr>
                                      <p:to>
                                        <p:strVal val="visible"/>
                                      </p:to>
                                    </p:set>
                                    <p:animEffect transition="in" filter="wipe(left)">
                                      <p:cBhvr>
                                        <p:cTn id="7" dur="2000"/>
                                        <p:tgtEl>
                                          <p:spTgt spid="645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66563" name="Rectangle 3"/>
          <p:cNvSpPr>
            <a:spLocks noGrp="1" noChangeArrowheads="1"/>
          </p:cNvSpPr>
          <p:nvPr>
            <p:ph type="body" idx="1"/>
          </p:nvPr>
        </p:nvSpPr>
        <p:spPr>
          <a:xfrm>
            <a:off x="2133600" y="1600200"/>
            <a:ext cx="6629400" cy="4525963"/>
          </a:xfrm>
        </p:spPr>
        <p:txBody>
          <a:bodyPr/>
          <a:lstStyle/>
          <a:p>
            <a:pPr marL="2008188" indent="-2008188">
              <a:buFontTx/>
              <a:buNone/>
            </a:pPr>
            <a:r>
              <a:rPr lang="en-US" b="1"/>
              <a:t>Belief: </a:t>
            </a:r>
            <a:r>
              <a:rPr lang="en-US"/>
              <a:t>	The Church is the body of Christ composed of all those who have been justified by faith alone.</a:t>
            </a:r>
          </a:p>
          <a:p>
            <a:pPr marL="2008188" indent="-2008188">
              <a:buFontTx/>
              <a:buNone/>
            </a:pPr>
            <a:r>
              <a:rPr lang="en-US" b="1"/>
              <a:t>Adherents</a:t>
            </a:r>
            <a:r>
              <a:rPr lang="en-US"/>
              <a:t>: All Evangelical Protestants.</a:t>
            </a:r>
            <a:r>
              <a:rPr lang="en-US" b="1"/>
              <a:t>	</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the Nature of the Church</a:t>
            </a:r>
          </a:p>
        </p:txBody>
      </p:sp>
      <p:sp>
        <p:nvSpPr>
          <p:cNvPr id="104452" name="Rectangle 4"/>
          <p:cNvSpPr>
            <a:spLocks noChangeArrowheads="1"/>
          </p:cNvSpPr>
          <p:nvPr/>
        </p:nvSpPr>
        <p:spPr bwMode="auto">
          <a:xfrm>
            <a:off x="2295525" y="2379663"/>
            <a:ext cx="5934075" cy="2573337"/>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nchor="ctr">
            <a:spAutoFit/>
          </a:bodyPr>
          <a:lstStyle/>
          <a:p>
            <a:pPr>
              <a:spcBef>
                <a:spcPct val="50000"/>
              </a:spcBef>
            </a:pPr>
            <a:r>
              <a:rPr lang="ja-JP" altLang="en-US" sz="3600" b="1">
                <a:latin typeface="Arial"/>
              </a:rPr>
              <a:t>“</a:t>
            </a:r>
            <a:r>
              <a:rPr lang="en-US" sz="3600" b="1">
                <a:latin typeface="Bradley Hand ITC" charset="0"/>
              </a:rPr>
              <a:t>The doctrine of justification is the article by which the Church stands or falls.</a:t>
            </a:r>
            <a:r>
              <a:rPr lang="ja-JP" altLang="en-US" sz="3600" b="1">
                <a:latin typeface="Arial"/>
              </a:rPr>
              <a:t>”</a:t>
            </a:r>
            <a:endParaRPr lang="en-US" sz="3600" b="1">
              <a:latin typeface="Bradley Hand ITC" charset="0"/>
            </a:endParaRPr>
          </a:p>
          <a:p>
            <a:pPr algn="r">
              <a:spcBef>
                <a:spcPct val="50000"/>
              </a:spcBef>
            </a:pPr>
            <a:r>
              <a:rPr lang="en-US" sz="3600" b="1">
                <a:latin typeface="Bradley Hand ITC" charset="0"/>
              </a:rPr>
              <a:t>—Martin Luther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t>the Nature of the Church</a:t>
            </a:r>
          </a:p>
        </p:txBody>
      </p:sp>
      <p:sp>
        <p:nvSpPr>
          <p:cNvPr id="105475" name="Rectangle 3"/>
          <p:cNvSpPr>
            <a:spLocks noGrp="1" noChangeArrowheads="1"/>
          </p:cNvSpPr>
          <p:nvPr>
            <p:ph type="body" idx="1"/>
          </p:nvPr>
        </p:nvSpPr>
        <p:spPr/>
        <p:txBody>
          <a:bodyPr/>
          <a:lstStyle/>
          <a:p>
            <a:pPr>
              <a:buFontTx/>
              <a:buNone/>
            </a:pPr>
            <a:r>
              <a:rPr lang="en-US" sz="2800" b="1"/>
              <a:t>Strengths of the Evangelical Protestant view:</a:t>
            </a:r>
          </a:p>
          <a:p>
            <a:pPr lvl="1"/>
            <a:r>
              <a:rPr lang="en-US" sz="2400"/>
              <a:t>Rightly understands the unity that the Holy Spirit brings to all believers, creating an invisible Church.</a:t>
            </a:r>
          </a:p>
          <a:p>
            <a:pPr lvl="1"/>
            <a:r>
              <a:rPr lang="en-US" sz="2400"/>
              <a:t>Creates unity of doctrine that is limited to who Christ is, why He died on the cross, and how His death applies to us.</a:t>
            </a:r>
          </a:p>
          <a:p>
            <a:pPr lvl="1"/>
            <a:r>
              <a:rPr lang="en-US" sz="2400"/>
              <a:t>Understands the priesthood of all believers, that we do not need an institution to come to God.</a:t>
            </a:r>
          </a:p>
          <a:p>
            <a:pPr lvl="1"/>
            <a:r>
              <a:rPr lang="en-US" sz="2400"/>
              <a:t>Recognizes that Christ is the Head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t>the Nature of the Church</a:t>
            </a:r>
          </a:p>
        </p:txBody>
      </p:sp>
      <p:sp>
        <p:nvSpPr>
          <p:cNvPr id="113667"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Eph. 1:22–23  </a:t>
            </a:r>
          </a:p>
          <a:p>
            <a:pPr marL="0" indent="0">
              <a:buFontTx/>
              <a:buNone/>
            </a:pPr>
            <a:r>
              <a:rPr lang="ja-JP" altLang="en-US">
                <a:latin typeface="Arial"/>
              </a:rPr>
              <a:t>“</a:t>
            </a:r>
            <a:r>
              <a:rPr lang="en-US"/>
              <a:t>And God put all things under Christ</a:t>
            </a:r>
            <a:r>
              <a:rPr lang="ja-JP" altLang="en-US">
                <a:latin typeface="Arial"/>
              </a:rPr>
              <a:t>’</a:t>
            </a:r>
            <a:r>
              <a:rPr lang="en-US"/>
              <a:t>s feet, and he gave him to the Church as head over all things. Now the Church is his body, the fullness of him who fills all in all.</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274638"/>
            <a:ext cx="9144000" cy="1143000"/>
          </a:xfrm>
        </p:spPr>
        <p:txBody>
          <a:bodyPr/>
          <a:lstStyle/>
          <a:p>
            <a:r>
              <a:rPr lang="en-US"/>
              <a:t>Question Outline</a:t>
            </a:r>
          </a:p>
        </p:txBody>
      </p:sp>
      <p:sp>
        <p:nvSpPr>
          <p:cNvPr id="14339" name="Rectangle 3"/>
          <p:cNvSpPr>
            <a:spLocks noGrp="1" noChangeArrowheads="1"/>
          </p:cNvSpPr>
          <p:nvPr>
            <p:ph type="body" sz="half" idx="1"/>
          </p:nvPr>
        </p:nvSpPr>
        <p:spPr>
          <a:xfrm>
            <a:off x="1600200" y="1600200"/>
            <a:ext cx="3470275" cy="4495800"/>
          </a:xfrm>
        </p:spPr>
        <p:txBody>
          <a:bodyPr/>
          <a:lstStyle/>
          <a:p>
            <a:pPr marL="566738" indent="-566738">
              <a:lnSpc>
                <a:spcPct val="80000"/>
              </a:lnSpc>
            </a:pPr>
            <a:r>
              <a:rPr lang="en-US" sz="1400"/>
              <a:t>What is the Church?</a:t>
            </a:r>
          </a:p>
          <a:p>
            <a:pPr marL="566738" indent="-566738">
              <a:lnSpc>
                <a:spcPct val="80000"/>
              </a:lnSpc>
            </a:pPr>
            <a:r>
              <a:rPr lang="en-US" sz="1400"/>
              <a:t>What is the nature of the Church? </a:t>
            </a:r>
          </a:p>
          <a:p>
            <a:pPr marL="566738" indent="-566738">
              <a:lnSpc>
                <a:spcPct val="80000"/>
              </a:lnSpc>
            </a:pPr>
            <a:r>
              <a:rPr lang="en-US" sz="1400"/>
              <a:t>How do the various traditions view the Church differently?</a:t>
            </a:r>
          </a:p>
          <a:p>
            <a:pPr marL="566738" indent="-566738">
              <a:lnSpc>
                <a:spcPct val="80000"/>
              </a:lnSpc>
            </a:pPr>
            <a:r>
              <a:rPr lang="en-US" sz="1400"/>
              <a:t>What is the Liberal view of the Church?</a:t>
            </a:r>
          </a:p>
          <a:p>
            <a:pPr marL="566738" indent="-566738">
              <a:lnSpc>
                <a:spcPct val="80000"/>
              </a:lnSpc>
            </a:pPr>
            <a:r>
              <a:rPr lang="en-US" sz="1400"/>
              <a:t>What is the Liberation view of the Church?</a:t>
            </a:r>
          </a:p>
          <a:p>
            <a:pPr marL="566738" indent="-566738">
              <a:lnSpc>
                <a:spcPct val="80000"/>
              </a:lnSpc>
            </a:pPr>
            <a:r>
              <a:rPr lang="en-US" sz="1400"/>
              <a:t>What is the Roman Catholic view of the Church? </a:t>
            </a:r>
          </a:p>
          <a:p>
            <a:pPr marL="566738" indent="-566738">
              <a:lnSpc>
                <a:spcPct val="80000"/>
              </a:lnSpc>
            </a:pPr>
            <a:r>
              <a:rPr lang="en-US" sz="1400"/>
              <a:t>What is the Evangelical Protestant view of the Church?</a:t>
            </a:r>
          </a:p>
          <a:p>
            <a:pPr marL="566738" indent="-566738">
              <a:lnSpc>
                <a:spcPct val="80000"/>
              </a:lnSpc>
            </a:pPr>
            <a:r>
              <a:rPr lang="en-US" sz="1400"/>
              <a:t>What is the relationship between the Church and Israel? </a:t>
            </a:r>
          </a:p>
          <a:p>
            <a:pPr marL="566738" indent="-566738">
              <a:lnSpc>
                <a:spcPct val="80000"/>
              </a:lnSpc>
            </a:pPr>
            <a:r>
              <a:rPr lang="en-US" sz="1400"/>
              <a:t>What are the covenants of God?</a:t>
            </a:r>
          </a:p>
          <a:p>
            <a:pPr marL="566738" indent="-566738">
              <a:lnSpc>
                <a:spcPct val="80000"/>
              </a:lnSpc>
            </a:pPr>
            <a:r>
              <a:rPr lang="en-US" sz="1400"/>
              <a:t>What is Replacement Theology?</a:t>
            </a:r>
          </a:p>
          <a:p>
            <a:pPr marL="566738" indent="-566738">
              <a:lnSpc>
                <a:spcPct val="80000"/>
              </a:lnSpc>
            </a:pPr>
            <a:r>
              <a:rPr lang="en-US" sz="1400"/>
              <a:t>What is Classic Dispensationalism? </a:t>
            </a:r>
          </a:p>
          <a:p>
            <a:pPr marL="566738" indent="-566738">
              <a:lnSpc>
                <a:spcPct val="80000"/>
              </a:lnSpc>
            </a:pPr>
            <a:r>
              <a:rPr lang="en-US" sz="1400"/>
              <a:t>What is Progressive Dispensationalism?</a:t>
            </a:r>
          </a:p>
          <a:p>
            <a:pPr marL="566738" indent="-566738">
              <a:lnSpc>
                <a:spcPct val="80000"/>
              </a:lnSpc>
            </a:pPr>
            <a:r>
              <a:rPr lang="en-US" sz="1400"/>
              <a:t>What is Progressive Covenentalism? </a:t>
            </a:r>
          </a:p>
          <a:p>
            <a:pPr marL="566738" indent="-566738">
              <a:lnSpc>
                <a:spcPct val="80000"/>
              </a:lnSpc>
            </a:pPr>
            <a:endParaRPr lang="en-US" sz="1400"/>
          </a:p>
        </p:txBody>
      </p:sp>
      <p:sp>
        <p:nvSpPr>
          <p:cNvPr id="14340" name="Rectangle 4"/>
          <p:cNvSpPr>
            <a:spLocks noGrp="1" noChangeArrowheads="1"/>
          </p:cNvSpPr>
          <p:nvPr>
            <p:ph type="body" sz="half" idx="2"/>
          </p:nvPr>
        </p:nvSpPr>
        <p:spPr>
          <a:xfrm>
            <a:off x="5218113" y="1600200"/>
            <a:ext cx="3468687" cy="4525963"/>
          </a:xfrm>
        </p:spPr>
        <p:txBody>
          <a:bodyPr/>
          <a:lstStyle/>
          <a:p>
            <a:pPr marL="533400" indent="-533400">
              <a:lnSpc>
                <a:spcPct val="80000"/>
              </a:lnSpc>
            </a:pPr>
            <a:r>
              <a:rPr lang="en-US" sz="1400"/>
              <a:t>What is the Purpose of the Church?</a:t>
            </a:r>
          </a:p>
          <a:p>
            <a:pPr marL="533400" indent="-533400">
              <a:lnSpc>
                <a:spcPct val="80000"/>
              </a:lnSpc>
            </a:pPr>
            <a:r>
              <a:rPr lang="en-US" sz="1400"/>
              <a:t>What are the Ministries of the Church?</a:t>
            </a:r>
          </a:p>
          <a:p>
            <a:pPr marL="533400" indent="-533400">
              <a:lnSpc>
                <a:spcPct val="80000"/>
              </a:lnSpc>
            </a:pPr>
            <a:r>
              <a:rPr lang="en-US" sz="1400"/>
              <a:t>What is an unbalanced Church?</a:t>
            </a:r>
          </a:p>
          <a:p>
            <a:pPr marL="533400" indent="-533400">
              <a:lnSpc>
                <a:spcPct val="80000"/>
              </a:lnSpc>
            </a:pPr>
            <a:r>
              <a:rPr lang="en-US" sz="1400"/>
              <a:t>What ministries are necessary for the Church?</a:t>
            </a:r>
          </a:p>
          <a:p>
            <a:pPr marL="533400" indent="-533400">
              <a:lnSpc>
                <a:spcPct val="80000"/>
              </a:lnSpc>
            </a:pPr>
            <a:r>
              <a:rPr lang="en-US" sz="1400"/>
              <a:t>What are the ordinances of the Church?</a:t>
            </a:r>
          </a:p>
          <a:p>
            <a:pPr marL="533400" indent="-533400">
              <a:lnSpc>
                <a:spcPct val="80000"/>
              </a:lnSpc>
            </a:pPr>
            <a:r>
              <a:rPr lang="en-US" sz="1400"/>
              <a:t>What are the gifts of the Church?</a:t>
            </a:r>
          </a:p>
          <a:p>
            <a:pPr marL="533400" indent="-533400">
              <a:lnSpc>
                <a:spcPct val="80000"/>
              </a:lnSpc>
            </a:pPr>
            <a:r>
              <a:rPr lang="en-US" sz="1400"/>
              <a:t>What is the purpose of each gift?</a:t>
            </a:r>
          </a:p>
          <a:p>
            <a:pPr marL="533400" indent="-533400">
              <a:lnSpc>
                <a:spcPct val="80000"/>
              </a:lnSpc>
            </a:pPr>
            <a:r>
              <a:rPr lang="en-US" sz="1400"/>
              <a:t>How do the various church governments differ?</a:t>
            </a:r>
          </a:p>
          <a:p>
            <a:pPr marL="533400" indent="-533400">
              <a:lnSpc>
                <a:spcPct val="80000"/>
              </a:lnSpc>
            </a:pPr>
            <a:r>
              <a:rPr lang="en-US" sz="1400"/>
              <a:t>Which government is the most biblical?</a:t>
            </a:r>
          </a:p>
          <a:p>
            <a:pPr marL="533400" indent="-533400">
              <a:lnSpc>
                <a:spcPct val="80000"/>
              </a:lnSpc>
            </a:pPr>
            <a:r>
              <a:rPr lang="en-US" sz="1400"/>
              <a:t>What is Eschatology?</a:t>
            </a:r>
          </a:p>
          <a:p>
            <a:pPr marL="533400" indent="-533400">
              <a:lnSpc>
                <a:spcPct val="80000"/>
              </a:lnSpc>
            </a:pPr>
            <a:r>
              <a:rPr lang="en-US" sz="1400"/>
              <a:t>What are the different views of the Millennium?</a:t>
            </a:r>
          </a:p>
          <a:p>
            <a:pPr marL="533400" indent="-533400">
              <a:lnSpc>
                <a:spcPct val="80000"/>
              </a:lnSpc>
            </a:pPr>
            <a:r>
              <a:rPr lang="en-US" sz="1400"/>
              <a:t>What are the different views of the Rapture?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t>the Nature of the Church</a:t>
            </a:r>
          </a:p>
        </p:txBody>
      </p:sp>
      <p:sp>
        <p:nvSpPr>
          <p:cNvPr id="112643"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1 Pet. 2:4–5 </a:t>
            </a:r>
          </a:p>
          <a:p>
            <a:pPr marL="0" indent="0">
              <a:buFontTx/>
              <a:buNone/>
            </a:pPr>
            <a:r>
              <a:rPr lang="ja-JP" altLang="en-US">
                <a:latin typeface="Arial"/>
              </a:rPr>
              <a:t>“</a:t>
            </a:r>
            <a:r>
              <a:rPr lang="en-US"/>
              <a:t>So as you come to him, a living stone rejected by men but chosen and priceless in God</a:t>
            </a:r>
            <a:r>
              <a:rPr lang="ja-JP" altLang="en-US">
                <a:latin typeface="Arial"/>
              </a:rPr>
              <a:t>’</a:t>
            </a:r>
            <a:r>
              <a:rPr lang="en-US"/>
              <a:t>s sight, you yourselves, as living stones, are built up as a spiritual house to be a holy priesthood and to offer spiritual sacrifices that are acceptable to God through Jesus Christ.</a:t>
            </a:r>
            <a:r>
              <a:rPr lang="ja-JP" altLang="en-US">
                <a:latin typeface="Arial"/>
              </a:rPr>
              <a:t>”</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t>the Nature of the Church</a:t>
            </a:r>
          </a:p>
        </p:txBody>
      </p:sp>
      <p:sp>
        <p:nvSpPr>
          <p:cNvPr id="11469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1 Cor. 12:13–14 </a:t>
            </a:r>
          </a:p>
          <a:p>
            <a:pPr marL="0" indent="0">
              <a:buFontTx/>
              <a:buNone/>
            </a:pPr>
            <a:r>
              <a:rPr lang="ja-JP" altLang="en-US">
                <a:latin typeface="Arial"/>
              </a:rPr>
              <a:t>“</a:t>
            </a:r>
            <a:r>
              <a:rPr lang="en-US"/>
              <a:t>For in one Spirit we were all baptized into one body. Whether Jews or Greeks or slaves or free, we were all made to drink of the one Spirit. For in fact the body is not a single member, but many.</a:t>
            </a:r>
            <a:r>
              <a:rPr lang="ja-JP" altLang="en-US">
                <a:latin typeface="Arial"/>
              </a:rPr>
              <a:t>”</a:t>
            </a:r>
            <a:r>
              <a:rPr lang="en-US"/>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0" y="274638"/>
            <a:ext cx="9144000" cy="1143000"/>
          </a:xfrm>
        </p:spPr>
        <p:txBody>
          <a:bodyPr/>
          <a:lstStyle/>
          <a:p>
            <a:r>
              <a:rPr lang="en-US"/>
              <a:t>the Nature of the Church</a:t>
            </a:r>
          </a:p>
        </p:txBody>
      </p:sp>
      <p:sp>
        <p:nvSpPr>
          <p:cNvPr id="106499" name="Rectangle 3"/>
          <p:cNvSpPr>
            <a:spLocks noGrp="1" noChangeArrowheads="1"/>
          </p:cNvSpPr>
          <p:nvPr>
            <p:ph type="body" idx="1"/>
          </p:nvPr>
        </p:nvSpPr>
        <p:spPr/>
        <p:txBody>
          <a:bodyPr/>
          <a:lstStyle/>
          <a:p>
            <a:pPr>
              <a:buFontTx/>
              <a:buNone/>
            </a:pPr>
            <a:r>
              <a:rPr lang="en-US" b="1">
                <a:effectLst>
                  <a:outerShdw blurRad="38100" dist="38100" dir="2700000" algn="tl">
                    <a:srgbClr val="DDDDDD"/>
                  </a:outerShdw>
                </a:effectLst>
              </a:rPr>
              <a:t>What are the difficulties with this view?</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t>the Nature of the Church</a:t>
            </a:r>
          </a:p>
        </p:txBody>
      </p:sp>
      <p:sp>
        <p:nvSpPr>
          <p:cNvPr id="108547" name="Rectangle 3"/>
          <p:cNvSpPr>
            <a:spLocks noGrp="1" noChangeArrowheads="1"/>
          </p:cNvSpPr>
          <p:nvPr>
            <p:ph type="body" idx="1"/>
          </p:nvPr>
        </p:nvSpPr>
        <p:spPr/>
        <p:txBody>
          <a:bodyPr/>
          <a:lstStyle/>
          <a:p>
            <a:pPr>
              <a:buFontTx/>
              <a:buNone/>
            </a:pPr>
            <a:r>
              <a:rPr lang="en-US" sz="2400" b="1">
                <a:effectLst>
                  <a:outerShdw blurRad="38100" dist="38100" dir="2700000" algn="tl">
                    <a:srgbClr val="DDDDDD"/>
                  </a:outerShdw>
                </a:effectLst>
              </a:rPr>
              <a:t>Weaknesses of the Evangelical Protestant view:</a:t>
            </a:r>
          </a:p>
          <a:p>
            <a:pPr lvl="1"/>
            <a:r>
              <a:rPr lang="en-US" sz="2000"/>
              <a:t>Can emphasize the invisible Church to the neglect of the local Church.</a:t>
            </a:r>
          </a:p>
          <a:p>
            <a:pPr lvl="1"/>
            <a:r>
              <a:rPr lang="en-US" sz="2000"/>
              <a:t>Can create an individualistic attitude that fails to see that sanctification happens in a community of believers, not in isolation.</a:t>
            </a:r>
          </a:p>
          <a:p>
            <a:pPr lvl="1"/>
            <a:r>
              <a:rPr lang="en-US" sz="2000"/>
              <a:t>Can neglect the importance of social outreach.</a:t>
            </a:r>
          </a:p>
          <a:p>
            <a:pPr lvl="1"/>
            <a:r>
              <a:rPr lang="en-US" sz="2000"/>
              <a:t>Can easily create disunity because of the lack of authority.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p:txBody>
          <a:bodyPr/>
          <a:lstStyle/>
          <a:p>
            <a:r>
              <a:rPr lang="en-US"/>
              <a:t>© Copyright 2004-2006, Reclaiming the Mind Ministries.</a:t>
            </a:r>
          </a:p>
        </p:txBody>
      </p:sp>
      <p:sp>
        <p:nvSpPr>
          <p:cNvPr id="521220" name="Rectangle 4"/>
          <p:cNvSpPr>
            <a:spLocks noGrp="1" noChangeArrowheads="1"/>
          </p:cNvSpPr>
          <p:nvPr>
            <p:ph type="ctrTitle"/>
          </p:nvPr>
        </p:nvSpPr>
        <p:spPr/>
        <p:txBody>
          <a:bodyPr/>
          <a:lstStyle/>
          <a:p>
            <a:r>
              <a:rPr lang="en-US"/>
              <a:t>Discussion Groups</a:t>
            </a:r>
          </a:p>
        </p:txBody>
      </p:sp>
      <p:sp>
        <p:nvSpPr>
          <p:cNvPr id="521221" name="Rectangle 5"/>
          <p:cNvSpPr>
            <a:spLocks noGrp="1" noChangeArrowheads="1"/>
          </p:cNvSpPr>
          <p:nvPr>
            <p:ph type="subTitle" idx="1"/>
          </p:nvPr>
        </p:nvSpPr>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p:txBody>
          <a:bodyPr/>
          <a:lstStyle/>
          <a:p>
            <a:r>
              <a:rPr lang="en-US"/>
              <a:t>© Copyright 2004-2006, Reclaiming the Mind Ministries.</a:t>
            </a:r>
          </a:p>
        </p:txBody>
      </p:sp>
      <p:sp>
        <p:nvSpPr>
          <p:cNvPr id="7172" name="Rectangle 4"/>
          <p:cNvSpPr>
            <a:spLocks noGrp="1" noChangeArrowheads="1"/>
          </p:cNvSpPr>
          <p:nvPr>
            <p:ph type="ctrTitle"/>
          </p:nvPr>
        </p:nvSpPr>
        <p:spPr/>
        <p:txBody>
          <a:bodyPr/>
          <a:lstStyle/>
          <a:p>
            <a:r>
              <a:rPr lang="en-US"/>
              <a:t>Ecclesiology</a:t>
            </a:r>
          </a:p>
        </p:txBody>
      </p:sp>
      <p:sp>
        <p:nvSpPr>
          <p:cNvPr id="7173" name="Rectangle 5"/>
          <p:cNvSpPr>
            <a:spLocks noGrp="1" noChangeArrowheads="1"/>
          </p:cNvSpPr>
          <p:nvPr>
            <p:ph type="subTitle" idx="1"/>
          </p:nvPr>
        </p:nvSpPr>
        <p:spPr/>
        <p:txBody>
          <a:bodyPr/>
          <a:lstStyle/>
          <a:p>
            <a:r>
              <a:rPr lang="en-US"/>
              <a:t>What Is the Church and </a:t>
            </a:r>
          </a:p>
          <a:p>
            <a:r>
              <a:rPr lang="en-US"/>
              <a:t>Why Is It Here?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p:txBody>
          <a:bodyPr/>
          <a:lstStyle/>
          <a:p>
            <a:r>
              <a:rPr lang="en-US"/>
              <a:t>© Copyright 2004-2006, Reclaiming the Mind Ministries.</a:t>
            </a:r>
          </a:p>
        </p:txBody>
      </p:sp>
      <p:sp>
        <p:nvSpPr>
          <p:cNvPr id="19458" name="Rectangle 2"/>
          <p:cNvSpPr>
            <a:spLocks noGrp="1" noChangeArrowheads="1"/>
          </p:cNvSpPr>
          <p:nvPr>
            <p:ph type="subTitle" idx="1"/>
          </p:nvPr>
        </p:nvSpPr>
        <p:spPr/>
        <p:txBody>
          <a:bodyPr/>
          <a:lstStyle/>
          <a:p>
            <a:endParaRPr lang="en-US"/>
          </a:p>
        </p:txBody>
      </p:sp>
      <p:sp>
        <p:nvSpPr>
          <p:cNvPr id="19459" name="Rectangle 3"/>
          <p:cNvSpPr>
            <a:spLocks noGrp="1" noChangeArrowheads="1"/>
          </p:cNvSpPr>
          <p:nvPr>
            <p:ph type="ctrTitle"/>
          </p:nvPr>
        </p:nvSpPr>
        <p:spPr/>
        <p:txBody>
          <a:bodyPr/>
          <a:lstStyle/>
          <a:p>
            <a:r>
              <a:rPr lang="en-US" sz="3200">
                <a:latin typeface="Perpetua" charset="0"/>
              </a:rPr>
              <a:t>Session 1:</a:t>
            </a:r>
            <a:br>
              <a:rPr lang="en-US" sz="3200">
                <a:latin typeface="Perpetua" charset="0"/>
              </a:rPr>
            </a:br>
            <a:r>
              <a:rPr lang="en-US" sz="3200"/>
              <a:t>the Nature of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0" y="274638"/>
            <a:ext cx="9144000" cy="1143000"/>
          </a:xfrm>
        </p:spPr>
        <p:txBody>
          <a:bodyPr/>
          <a:lstStyle/>
          <a:p>
            <a:r>
              <a:rPr lang="en-US"/>
              <a:t>Question</a:t>
            </a:r>
          </a:p>
        </p:txBody>
      </p:sp>
      <p:sp>
        <p:nvSpPr>
          <p:cNvPr id="248835" name="Rectangle 3"/>
          <p:cNvSpPr>
            <a:spLocks noGrp="1" noChangeArrowheads="1"/>
          </p:cNvSpPr>
          <p:nvPr>
            <p:ph type="body" idx="1"/>
          </p:nvPr>
        </p:nvSpPr>
        <p:spPr/>
        <p:txBody>
          <a:bodyPr/>
          <a:lstStyle/>
          <a:p>
            <a:pPr marL="0" indent="0" algn="ctr">
              <a:buFontTx/>
              <a:buNone/>
            </a:pPr>
            <a:endParaRPr lang="en-US" sz="4000">
              <a:effectLst>
                <a:outerShdw blurRad="38100" dist="38100" dir="2700000" algn="tl">
                  <a:srgbClr val="DDDDDD"/>
                </a:outerShdw>
              </a:effectLst>
            </a:endParaRPr>
          </a:p>
          <a:p>
            <a:pPr marL="0" indent="0" algn="ctr">
              <a:buFontTx/>
              <a:buNone/>
            </a:pPr>
            <a:r>
              <a:rPr lang="en-US" sz="4000">
                <a:effectLst>
                  <a:outerShdw blurRad="38100" dist="38100" dir="2700000" algn="tl">
                    <a:srgbClr val="DDDDDD"/>
                  </a:outerShdw>
                </a:effectLst>
              </a:rPr>
              <a:t>What is the Church?</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Ecclesiology &amp; Eschatology Teacher Presentation (July 2005)">
  <a:themeElements>
    <a:clrScheme name="Ecclesiology &amp; Eschatology Teacher Presentation (July 20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clesiology &amp; Eschatology Teacher Presentation (July 2005)">
      <a:majorFont>
        <a:latin typeface="Perpetua Titling MT"/>
        <a:ea typeface="ＭＳ Ｐゴシック"/>
        <a:cs typeface=""/>
      </a:majorFont>
      <a:minorFont>
        <a:latin typeface="Perpetu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Ecclesiology &amp; Eschatology Teacher Presentation (July 20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clesiology &amp; Eschatology Teacher Presentation (July 200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clesiology &amp; Eschatology Teacher Presentation (July 200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Ecclesiology &amp; Eschatology Teacher Presentation (July 2005)</Template>
  <TotalTime>3419</TotalTime>
  <Words>7088</Words>
  <Application>Microsoft Macintosh PowerPoint</Application>
  <PresentationFormat>On-screen Show (4:3)</PresentationFormat>
  <Paragraphs>629</Paragraphs>
  <Slides>64</Slides>
  <Notes>47</Notes>
  <HiddenSlides>1</HiddenSlides>
  <MMClips>0</MMClips>
  <ScaleCrop>false</ScaleCrop>
  <HeadingPairs>
    <vt:vector size="6" baseType="variant">
      <vt:variant>
        <vt:lpstr>Fonts Used</vt:lpstr>
      </vt:variant>
      <vt:variant>
        <vt:i4>20</vt:i4>
      </vt:variant>
      <vt:variant>
        <vt:lpstr>Theme</vt:lpstr>
      </vt:variant>
      <vt:variant>
        <vt:i4>1</vt:i4>
      </vt:variant>
      <vt:variant>
        <vt:lpstr>Slide Titles</vt:lpstr>
      </vt:variant>
      <vt:variant>
        <vt:i4>64</vt:i4>
      </vt:variant>
    </vt:vector>
  </HeadingPairs>
  <TitlesOfParts>
    <vt:vector size="85" baseType="lpstr">
      <vt:lpstr>Arial</vt:lpstr>
      <vt:lpstr>Perpetua Titling MT</vt:lpstr>
      <vt:lpstr>Perpetua</vt:lpstr>
      <vt:lpstr>Times New Roman</vt:lpstr>
      <vt:lpstr>Calligrapher</vt:lpstr>
      <vt:lpstr>Herald</vt:lpstr>
      <vt:lpstr>Magneto</vt:lpstr>
      <vt:lpstr>Wide Latin</vt:lpstr>
      <vt:lpstr>Pegasus</vt:lpstr>
      <vt:lpstr>SimSun</vt:lpstr>
      <vt:lpstr>Playbill</vt:lpstr>
      <vt:lpstr>Algerian</vt:lpstr>
      <vt:lpstr>Brisk Extended</vt:lpstr>
      <vt:lpstr>Bradley Hand ITC</vt:lpstr>
      <vt:lpstr>Wingdings</vt:lpstr>
      <vt:lpstr>Bwgrkl</vt:lpstr>
      <vt:lpstr>Steamer</vt:lpstr>
      <vt:lpstr>Chaucer</vt:lpstr>
      <vt:lpstr>Bwgrkn</vt:lpstr>
      <vt:lpstr>Arial Black</vt:lpstr>
      <vt:lpstr>Ecclesiology &amp; Eschatology Teacher Presentation (July 2005)</vt:lpstr>
      <vt:lpstr>PowerPoint Presentation</vt:lpstr>
      <vt:lpstr>Ecclesiology and Eschatology</vt:lpstr>
      <vt:lpstr>PowerPoint Presentation</vt:lpstr>
      <vt:lpstr>Ecclesiology and Eschatology</vt:lpstr>
      <vt:lpstr>Course Outline</vt:lpstr>
      <vt:lpstr>Question Outline</vt:lpstr>
      <vt:lpstr>Ecclesiology</vt:lpstr>
      <vt:lpstr>Session 1: the Nature of the Church</vt:lpstr>
      <vt:lpstr>Question</vt:lpstr>
      <vt:lpstr>PowerPoint Presentation</vt:lpstr>
      <vt:lpstr>What is the Church?</vt:lpstr>
      <vt:lpstr>What is the Church?</vt:lpstr>
      <vt:lpstr>What is the Church?</vt:lpstr>
      <vt:lpstr>What is the Church?</vt:lpstr>
      <vt:lpstr>What is the Church?</vt:lpstr>
      <vt:lpstr>What is the Church?</vt:lpstr>
      <vt:lpstr>Question</vt:lpstr>
      <vt:lpstr>the Nature of the Church</vt:lpstr>
      <vt:lpstr>the Nature of the Church</vt:lpstr>
      <vt:lpstr>the Nature of the Church</vt:lpstr>
      <vt:lpstr>Question</vt:lpstr>
      <vt:lpstr>the Nature of the Church</vt:lpstr>
      <vt:lpstr>the Nature of the Church</vt:lpstr>
      <vt:lpstr>the Nature of the Church</vt:lpstr>
      <vt:lpstr>the Nature of the Church</vt:lpstr>
      <vt:lpstr>Question</vt:lpstr>
      <vt:lpstr>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Question</vt:lpstr>
      <vt:lpstr>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Question</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Question</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the Nature of the Church</vt:lpstr>
      <vt:lpstr>Discussion Groups</vt:lpstr>
    </vt:vector>
  </TitlesOfParts>
  <Company>The Theology Program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Theology Leader's Guide</dc:title>
  <dc:subject>Ecclesiology and Eschatology</dc:subject>
  <dc:creator>Michael Patton and Rhome Dyck</dc:creator>
  <cp:lastModifiedBy>Ted Paul</cp:lastModifiedBy>
  <cp:revision>48</cp:revision>
  <dcterms:created xsi:type="dcterms:W3CDTF">2005-09-09T22:24:25Z</dcterms:created>
  <dcterms:modified xsi:type="dcterms:W3CDTF">2015-06-28T04:26:28Z</dcterms:modified>
  <cp:category>Theology</cp:category>
</cp:coreProperties>
</file>