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9"/>
  </p:notesMasterIdLst>
  <p:sldIdLst>
    <p:sldId id="571" r:id="rId2"/>
    <p:sldId id="572" r:id="rId3"/>
    <p:sldId id="328" r:id="rId4"/>
    <p:sldId id="345" r:id="rId5"/>
    <p:sldId id="346" r:id="rId6"/>
    <p:sldId id="347" r:id="rId7"/>
    <p:sldId id="352" r:id="rId8"/>
    <p:sldId id="315" r:id="rId9"/>
    <p:sldId id="319" r:id="rId10"/>
    <p:sldId id="563" r:id="rId11"/>
    <p:sldId id="569" r:id="rId12"/>
    <p:sldId id="291" r:id="rId13"/>
    <p:sldId id="294" r:id="rId14"/>
    <p:sldId id="321" r:id="rId15"/>
    <p:sldId id="326" r:id="rId16"/>
    <p:sldId id="333" r:id="rId17"/>
    <p:sldId id="334" r:id="rId18"/>
    <p:sldId id="335" r:id="rId19"/>
    <p:sldId id="336" r:id="rId20"/>
    <p:sldId id="330" r:id="rId21"/>
    <p:sldId id="331" r:id="rId22"/>
    <p:sldId id="340" r:id="rId23"/>
    <p:sldId id="380" r:id="rId24"/>
    <p:sldId id="381" r:id="rId25"/>
    <p:sldId id="332" r:id="rId26"/>
    <p:sldId id="341" r:id="rId27"/>
    <p:sldId id="342" r:id="rId28"/>
    <p:sldId id="343" r:id="rId29"/>
    <p:sldId id="344" r:id="rId30"/>
    <p:sldId id="337" r:id="rId31"/>
    <p:sldId id="355" r:id="rId32"/>
    <p:sldId id="356" r:id="rId33"/>
    <p:sldId id="357" r:id="rId34"/>
    <p:sldId id="382" r:id="rId35"/>
    <p:sldId id="358" r:id="rId36"/>
    <p:sldId id="359" r:id="rId37"/>
    <p:sldId id="580"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007A"/>
    <a:srgbClr val="C0C0C0"/>
    <a:srgbClr val="DDDDDD"/>
    <a:srgbClr val="CC9900"/>
    <a:srgbClr val="996600"/>
    <a:srgbClr val="A5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9" autoAdjust="0"/>
    <p:restoredTop sz="70997" autoAdjust="0"/>
  </p:normalViewPr>
  <p:slideViewPr>
    <p:cSldViewPr>
      <p:cViewPr varScale="1">
        <p:scale>
          <a:sx n="79" d="100"/>
          <a:sy n="79" d="100"/>
        </p:scale>
        <p:origin x="-12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88"/>
    </p:cViewPr>
  </p:sorterViewPr>
  <p:notesViewPr>
    <p:cSldViewPr>
      <p:cViewPr varScale="1">
        <p:scale>
          <a:sx n="82" d="100"/>
          <a:sy n="82" d="100"/>
        </p:scale>
        <p:origin x="-132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8"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72" name="Rectangle 8"/>
          <p:cNvSpPr>
            <a:spLocks noGrp="1" noChangeArrowheads="1"/>
          </p:cNvSpPr>
          <p:nvPr>
            <p:ph type="hdr" sz="quarter"/>
          </p:nvPr>
        </p:nvSpPr>
        <p:spPr bwMode="auto">
          <a:xfrm>
            <a:off x="228600" y="152400"/>
            <a:ext cx="3171825"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defTabSz="966788">
              <a:defRPr sz="1200" b="1">
                <a:latin typeface="Perpetua" charset="0"/>
              </a:defRPr>
            </a:lvl1pPr>
          </a:lstStyle>
          <a:p>
            <a:r>
              <a:rPr lang="en-US"/>
              <a:t>Teacher</a:t>
            </a:r>
            <a:r>
              <a:rPr lang="ja-JP" altLang="en-US">
                <a:latin typeface="Arial"/>
              </a:rPr>
              <a:t>’</a:t>
            </a:r>
            <a:r>
              <a:rPr lang="en-US"/>
              <a:t>s Notes</a:t>
            </a:r>
          </a:p>
        </p:txBody>
      </p:sp>
      <p:sp>
        <p:nvSpPr>
          <p:cNvPr id="11273" name="Rectangle 9"/>
          <p:cNvSpPr>
            <a:spLocks noGrp="1" noChangeArrowheads="1"/>
          </p:cNvSpPr>
          <p:nvPr>
            <p:ph type="dt" idx="1"/>
          </p:nvPr>
        </p:nvSpPr>
        <p:spPr bwMode="auto">
          <a:xfrm>
            <a:off x="3581400" y="1524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algn="r" defTabSz="966788">
              <a:defRPr sz="1200" b="1">
                <a:latin typeface="Perpetua" charset="0"/>
              </a:defRPr>
            </a:lvl1pPr>
          </a:lstStyle>
          <a:p>
            <a:r>
              <a:rPr lang="en-US"/>
              <a:t>Ecclesiology and Eschatology</a:t>
            </a:r>
            <a:endParaRPr lang="en-US" b="0">
              <a:latin typeface="Arial" charset="0"/>
            </a:endParaRPr>
          </a:p>
        </p:txBody>
      </p:sp>
      <p:sp>
        <p:nvSpPr>
          <p:cNvPr id="11274" name="Rectangle 10"/>
          <p:cNvSpPr>
            <a:spLocks noGrp="1" noChangeArrowheads="1"/>
          </p:cNvSpPr>
          <p:nvPr>
            <p:ph type="ftr" sz="quarter" idx="4"/>
          </p:nvPr>
        </p:nvSpPr>
        <p:spPr bwMode="auto">
          <a:xfrm>
            <a:off x="228600" y="8686800"/>
            <a:ext cx="3738563"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defTabSz="966788">
              <a:defRPr sz="900">
                <a:latin typeface="Perpetua" charset="0"/>
              </a:defRPr>
            </a:lvl1pPr>
          </a:lstStyle>
          <a:p>
            <a:r>
              <a:rPr lang="en-US"/>
              <a:t>Copyright © 2005-2006 Reclaiming the Mind Ministries. All Rights Reserved.</a:t>
            </a:r>
            <a:endParaRPr lang="en-US" sz="1200"/>
          </a:p>
        </p:txBody>
      </p:sp>
      <p:sp>
        <p:nvSpPr>
          <p:cNvPr id="11275" name="Rectangle 11"/>
          <p:cNvSpPr>
            <a:spLocks noGrp="1" noChangeArrowheads="1"/>
          </p:cNvSpPr>
          <p:nvPr>
            <p:ph type="sldNum" sz="quarter" idx="5"/>
          </p:nvPr>
        </p:nvSpPr>
        <p:spPr bwMode="auto">
          <a:xfrm>
            <a:off x="4343400" y="8686800"/>
            <a:ext cx="246538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algn="r" defTabSz="966788">
              <a:defRPr sz="1400">
                <a:latin typeface="Perpetua" charset="0"/>
                <a:cs typeface="Times New Roman" charset="0"/>
              </a:defRPr>
            </a:lvl1pPr>
          </a:lstStyle>
          <a:p>
            <a:r>
              <a:rPr lang="en-US"/>
              <a:t>Slide </a:t>
            </a:r>
            <a:fld id="{6DCF3900-29A8-EE40-9C0C-4A7632528242}" type="slidenum">
              <a:rPr lang="en-US"/>
              <a:pPr/>
              <a:t>‹#›</a:t>
            </a:fld>
            <a:endParaRPr lang="en-US"/>
          </a:p>
        </p:txBody>
      </p:sp>
    </p:spTree>
    <p:extLst>
      <p:ext uri="{BB962C8B-B14F-4D97-AF65-F5344CB8AC3E}">
        <p14:creationId xmlns:p14="http://schemas.microsoft.com/office/powerpoint/2010/main" val="1572753983"/>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24CD1F88-1B95-9144-8F53-46F8BDC431BF}" type="slidenum">
              <a:rPr lang="en-US"/>
              <a:pPr/>
              <a:t>1</a:t>
            </a:fld>
            <a:endParaRPr lang="en-US"/>
          </a:p>
        </p:txBody>
      </p:sp>
      <p:sp>
        <p:nvSpPr>
          <p:cNvPr id="5068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06883" name="Rectangle 3"/>
          <p:cNvSpPr>
            <a:spLocks noGrp="1" noChangeArrowheads="1"/>
          </p:cNvSpPr>
          <p:nvPr>
            <p:ph type="body" idx="1"/>
          </p:nvPr>
        </p:nvSpPr>
        <p:spPr/>
        <p:txBody>
          <a:bodyPr/>
          <a:lstStyle/>
          <a:p>
            <a:r>
              <a:rPr lang="en-US" b="1"/>
              <a:t>Presentation Notes</a:t>
            </a:r>
            <a:r>
              <a:rPr lang="en-US"/>
              <a:t>:</a:t>
            </a:r>
          </a:p>
          <a:p>
            <a:r>
              <a:rPr lang="en-US"/>
              <a:t>The topic of this session is still the nature of the Church, but the relationship of Israel and the Church is an important parenthetical element that needs to be covered before we can comprehensively define the nature of the Church. We will explicitly return to the topic of the nature of the Church at the end of this session.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34C3071-6062-3845-AD1E-4B0356549913}" type="slidenum">
              <a:rPr lang="en-US"/>
              <a:pPr/>
              <a:t>14</a:t>
            </a:fld>
            <a:endParaRPr lang="en-US"/>
          </a:p>
        </p:txBody>
      </p:sp>
      <p:sp>
        <p:nvSpPr>
          <p:cNvPr id="12288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2288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This represents the Church, according to Replacement theology, as one people of God. Notice that the Church takes the place of ethnic Israel as the people of God at the time of Christ. Berkhof and other Covenant theologians would say that the Church existed in the Old Testament. Therefore, you will see many who say that the Church is the New Israel (the most common), and those who say that Israel was the Church, but only in mystery form. We have chosen to include only the arguments that contend that the Church is the </a:t>
            </a:r>
            <a:r>
              <a:rPr lang="ja-JP" altLang="en-US">
                <a:latin typeface="Arial"/>
              </a:rPr>
              <a:t>“</a:t>
            </a:r>
            <a:r>
              <a:rPr lang="en-US"/>
              <a:t>New Israel</a:t>
            </a:r>
            <a:r>
              <a:rPr lang="ja-JP" altLang="en-US">
                <a:latin typeface="Arial"/>
              </a:rPr>
              <a:t>”</a:t>
            </a:r>
            <a:r>
              <a:rPr lang="en-US"/>
              <a:t> and therefore has replaced Israel as the people of God.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9E612E72-173E-6741-A76C-A422EE6EB1F5}" type="slidenum">
              <a:rPr lang="en-US"/>
              <a:pPr/>
              <a:t>17</a:t>
            </a:fld>
            <a:endParaRPr lang="en-US"/>
          </a:p>
        </p:txBody>
      </p:sp>
      <p:sp>
        <p:nvSpPr>
          <p:cNvPr id="2119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p:txBody>
          <a:bodyPr/>
          <a:lstStyle/>
          <a:p>
            <a:r>
              <a:rPr lang="en-US" b="1"/>
              <a:t>Presentation Notes</a:t>
            </a:r>
            <a:r>
              <a:rPr lang="en-US"/>
              <a:t>:</a:t>
            </a:r>
          </a:p>
          <a:p>
            <a:r>
              <a:rPr lang="en-US"/>
              <a:t>The idea here is that the Church replaces ethnic Israel as heir to the Abrahamic Covenant. Notice the emphasis on the fact that God is no longer concerned with ethnicity. To God, there is </a:t>
            </a:r>
            <a:r>
              <a:rPr lang="ja-JP" altLang="en-US">
                <a:latin typeface="Arial"/>
              </a:rPr>
              <a:t>“</a:t>
            </a:r>
            <a:r>
              <a:rPr lang="en-US"/>
              <a:t>neither Jew nor Greek.</a:t>
            </a:r>
            <a:r>
              <a:rPr lang="ja-JP" altLang="en-US">
                <a:latin typeface="Arial"/>
              </a:rPr>
              <a:t>”</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86500A9-31E5-394B-B985-63FECF2E41D7}" type="slidenum">
              <a:rPr lang="en-US"/>
              <a:pPr/>
              <a:t>18</a:t>
            </a:fld>
            <a:endParaRPr lang="en-US"/>
          </a:p>
        </p:txBody>
      </p:sp>
      <p:sp>
        <p:nvSpPr>
          <p:cNvPr id="2129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12995" name="Rectangle 3"/>
          <p:cNvSpPr>
            <a:spLocks noGrp="1" noChangeArrowheads="1"/>
          </p:cNvSpPr>
          <p:nvPr>
            <p:ph type="body" idx="1"/>
          </p:nvPr>
        </p:nvSpPr>
        <p:spPr/>
        <p:txBody>
          <a:bodyPr/>
          <a:lstStyle/>
          <a:p>
            <a:r>
              <a:rPr lang="en-US" b="1"/>
              <a:t>Presentation Notes</a:t>
            </a:r>
            <a:r>
              <a:rPr lang="en-US"/>
              <a:t>:</a:t>
            </a:r>
          </a:p>
          <a:p>
            <a:r>
              <a:rPr lang="en-US"/>
              <a:t>Paul is addressing the Galatians who were primarily Gentiles. </a:t>
            </a:r>
            <a:r>
              <a:rPr lang="ja-JP" altLang="en-US">
                <a:latin typeface="Arial"/>
              </a:rPr>
              <a:t>“</a:t>
            </a:r>
            <a:r>
              <a:rPr lang="en-US"/>
              <a:t>Those who believe</a:t>
            </a:r>
            <a:r>
              <a:rPr lang="ja-JP" altLang="en-US">
                <a:latin typeface="Arial"/>
              </a:rPr>
              <a:t>”</a:t>
            </a:r>
            <a:r>
              <a:rPr lang="en-US"/>
              <a:t> refers to the Church. Members of the Church, therefore, according to Replacement theologians, are the sons of Abraham, not ethnic Israel.</a:t>
            </a:r>
          </a:p>
          <a:p>
            <a:endParaRPr lang="en-US"/>
          </a:p>
          <a:p>
            <a:r>
              <a:rPr lang="en-US" b="1"/>
              <a:t>Illustration</a:t>
            </a:r>
            <a:r>
              <a:rPr lang="en-US"/>
              <a:t>:</a:t>
            </a:r>
          </a:p>
          <a:p>
            <a:r>
              <a:rPr lang="en-US"/>
              <a:t>It is interesting when we think about the childhood church song </a:t>
            </a:r>
            <a:r>
              <a:rPr lang="ja-JP" altLang="en-US">
                <a:latin typeface="Arial"/>
              </a:rPr>
              <a:t>“</a:t>
            </a:r>
            <a:r>
              <a:rPr lang="en-US"/>
              <a:t>Father Abraham.</a:t>
            </a:r>
            <a:r>
              <a:rPr lang="ja-JP" altLang="en-US">
                <a:latin typeface="Arial"/>
              </a:rPr>
              <a:t>”</a:t>
            </a:r>
            <a:r>
              <a:rPr lang="en-US"/>
              <a:t> In it, we are declaring that we are sons of Abraham. How much have we thought through what this means?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47191DB-2435-E94D-9887-A1B315F30F59}" type="slidenum">
              <a:rPr lang="en-US"/>
              <a:pPr/>
              <a:t>19</a:t>
            </a:fld>
            <a:endParaRPr lang="en-US"/>
          </a:p>
        </p:txBody>
      </p:sp>
      <p:sp>
        <p:nvSpPr>
          <p:cNvPr id="2140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14019" name="Rectangle 3"/>
          <p:cNvSpPr>
            <a:spLocks noGrp="1" noChangeArrowheads="1"/>
          </p:cNvSpPr>
          <p:nvPr>
            <p:ph type="body" idx="1"/>
          </p:nvPr>
        </p:nvSpPr>
        <p:spPr/>
        <p:txBody>
          <a:bodyPr/>
          <a:lstStyle/>
          <a:p>
            <a:r>
              <a:rPr lang="en-US" b="1"/>
              <a:t>Presentation Notes</a:t>
            </a:r>
            <a:r>
              <a:rPr lang="en-US"/>
              <a:t>:</a:t>
            </a:r>
          </a:p>
          <a:p>
            <a:r>
              <a:rPr lang="en-US"/>
              <a:t>This passage has been used to support Replacement theology, but it does not make as strong a case as the previous passages in Galatians, since Paul is not speaking of gentiles who are Abraham</a:t>
            </a:r>
            <a:r>
              <a:rPr lang="ja-JP" altLang="en-US">
                <a:latin typeface="Arial"/>
              </a:rPr>
              <a:t>’</a:t>
            </a:r>
            <a:r>
              <a:rPr lang="en-US"/>
              <a:t>s </a:t>
            </a:r>
            <a:r>
              <a:rPr lang="ja-JP" altLang="en-US">
                <a:latin typeface="Arial"/>
              </a:rPr>
              <a:t>“</a:t>
            </a:r>
            <a:r>
              <a:rPr lang="en-US"/>
              <a:t>true descendents,</a:t>
            </a:r>
            <a:r>
              <a:rPr lang="ja-JP" altLang="en-US">
                <a:latin typeface="Arial"/>
              </a:rPr>
              <a:t>”</a:t>
            </a:r>
            <a:r>
              <a:rPr lang="en-US"/>
              <a:t> but chosen ethnic Israel </a:t>
            </a:r>
            <a:r>
              <a:rPr lang="en-US" i="1"/>
              <a:t>within</a:t>
            </a:r>
            <a:r>
              <a:rPr lang="en-US"/>
              <a:t> ethnic Israel. Paul goes on to demonstrate this by using two descendants of Abraham, Jacob and Esau.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7DA02A79-DE43-C34A-AECD-1895C83C05DF}" type="slidenum">
              <a:rPr lang="en-US"/>
              <a:pPr/>
              <a:t>20</a:t>
            </a:fld>
            <a:endParaRPr lang="en-US"/>
          </a:p>
        </p:txBody>
      </p:sp>
      <p:sp>
        <p:nvSpPr>
          <p:cNvPr id="2150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15043" name="Rectangle 3"/>
          <p:cNvSpPr>
            <a:spLocks noGrp="1" noChangeArrowheads="1"/>
          </p:cNvSpPr>
          <p:nvPr>
            <p:ph type="body" idx="1"/>
          </p:nvPr>
        </p:nvSpPr>
        <p:spPr/>
        <p:txBody>
          <a:bodyPr/>
          <a:lstStyle/>
          <a:p>
            <a:r>
              <a:rPr lang="en-US" b="1"/>
              <a:t>Presentation Notes</a:t>
            </a:r>
            <a:r>
              <a:rPr lang="en-US"/>
              <a:t>:</a:t>
            </a:r>
          </a:p>
          <a:p>
            <a:r>
              <a:rPr lang="en-US"/>
              <a:t>Again, this presents the Church as heirs of the </a:t>
            </a:r>
            <a:r>
              <a:rPr lang="ja-JP" altLang="en-US">
                <a:latin typeface="Arial"/>
              </a:rPr>
              <a:t>“</a:t>
            </a:r>
            <a:r>
              <a:rPr lang="en-US"/>
              <a:t>promise.</a:t>
            </a:r>
            <a:r>
              <a:rPr lang="ja-JP" altLang="en-US">
                <a:latin typeface="Arial"/>
              </a:rPr>
              <a:t>”</a:t>
            </a:r>
            <a:r>
              <a:rPr lang="en-US"/>
              <a:t> The creation of the Church was a mystery not disclosed to the Israelites in the previous generations. Now that it has been revealed, we understand that the Church, while including ethnic Jews who accept the Messiah, has replaced ethnic Israel as the people of God.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A4BDA34-0267-0B4C-8130-D4E9ABE3B208}" type="slidenum">
              <a:rPr lang="en-US"/>
              <a:pPr/>
              <a:t>22</a:t>
            </a:fld>
            <a:endParaRPr lang="en-US"/>
          </a:p>
        </p:txBody>
      </p:sp>
      <p:sp>
        <p:nvSpPr>
          <p:cNvPr id="2160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r>
              <a:rPr lang="en-US" b="1"/>
              <a:t>Presentation Notes</a:t>
            </a:r>
            <a:r>
              <a:rPr lang="en-US"/>
              <a:t>:</a:t>
            </a:r>
          </a:p>
          <a:p>
            <a:r>
              <a:rPr lang="en-US"/>
              <a:t>The </a:t>
            </a:r>
            <a:r>
              <a:rPr lang="ja-JP" altLang="en-US">
                <a:latin typeface="Arial"/>
              </a:rPr>
              <a:t>“</a:t>
            </a:r>
            <a:r>
              <a:rPr lang="en-US"/>
              <a:t>right hand of God</a:t>
            </a:r>
            <a:r>
              <a:rPr lang="ja-JP" altLang="en-US">
                <a:latin typeface="Arial"/>
              </a:rPr>
              <a:t>”</a:t>
            </a:r>
            <a:r>
              <a:rPr lang="en-US"/>
              <a:t> is interpreted by Replacement theologians as a fulfillment of the Davidic Covenant.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44A102D-BCCA-CC49-A26B-223B0D95C19F}" type="slidenum">
              <a:rPr lang="en-US"/>
              <a:pPr/>
              <a:t>23</a:t>
            </a:fld>
            <a:endParaRPr lang="en-US"/>
          </a:p>
        </p:txBody>
      </p:sp>
      <p:sp>
        <p:nvSpPr>
          <p:cNvPr id="2273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27331" name="Rectangle 3"/>
          <p:cNvSpPr>
            <a:spLocks noGrp="1" noChangeArrowheads="1"/>
          </p:cNvSpPr>
          <p:nvPr>
            <p:ph type="body" idx="1"/>
          </p:nvPr>
        </p:nvSpPr>
        <p:spPr/>
        <p:txBody>
          <a:bodyPr/>
          <a:lstStyle/>
          <a:p>
            <a:r>
              <a:rPr lang="en-US" b="1"/>
              <a:t>Presentation Notes</a:t>
            </a:r>
            <a:r>
              <a:rPr lang="en-US"/>
              <a:t>:</a:t>
            </a:r>
          </a:p>
          <a:p>
            <a:r>
              <a:rPr lang="en-US"/>
              <a:t>Replacement theologians would contend that Christ inaugurated the kingdom of God as evidence by His statement in this passage.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CF60271-4C2A-504F-B67E-0B630BAAB32D}" type="slidenum">
              <a:rPr lang="en-US"/>
              <a:pPr/>
              <a:t>24</a:t>
            </a:fld>
            <a:endParaRPr lang="en-US"/>
          </a:p>
        </p:txBody>
      </p:sp>
      <p:sp>
        <p:nvSpPr>
          <p:cNvPr id="2293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3"/>
          <p:cNvSpPr>
            <a:spLocks noGrp="1" noChangeArrowheads="1"/>
          </p:cNvSpPr>
          <p:nvPr>
            <p:ph type="body" idx="1"/>
          </p:nvPr>
        </p:nvSpPr>
        <p:spPr/>
        <p:txBody>
          <a:bodyPr/>
          <a:lstStyle/>
          <a:p>
            <a:r>
              <a:rPr lang="en-US" b="1"/>
              <a:t>Presentation Notes</a:t>
            </a:r>
            <a:r>
              <a:rPr lang="en-US"/>
              <a:t>:</a:t>
            </a:r>
          </a:p>
          <a:p>
            <a:r>
              <a:rPr lang="en-US"/>
              <a:t>Once again, sending out the 70 disciples, Christ makes it clear through His instructions that the kingdom of God </a:t>
            </a:r>
            <a:r>
              <a:rPr lang="ja-JP" altLang="en-US">
                <a:latin typeface="Arial"/>
              </a:rPr>
              <a:t>“</a:t>
            </a:r>
            <a:r>
              <a:rPr lang="en-US"/>
              <a:t>has come</a:t>
            </a:r>
            <a:r>
              <a:rPr lang="ja-JP" altLang="en-US">
                <a:latin typeface="Arial"/>
              </a:rPr>
              <a:t>”</a:t>
            </a:r>
            <a:r>
              <a:rPr lang="en-US"/>
              <a:t> (past tense), not </a:t>
            </a:r>
            <a:r>
              <a:rPr lang="ja-JP" altLang="en-US">
                <a:latin typeface="Arial"/>
              </a:rPr>
              <a:t>“</a:t>
            </a:r>
            <a:r>
              <a:rPr lang="en-US"/>
              <a:t>is coming.</a:t>
            </a:r>
            <a:r>
              <a:rPr lang="ja-JP" altLang="en-US">
                <a:latin typeface="Arial"/>
              </a:rPr>
              <a:t>”</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1763030-7599-8B47-B464-A9FECAC3ADE0}" type="slidenum">
              <a:rPr lang="en-US"/>
              <a:pPr/>
              <a:t>27</a:t>
            </a:fld>
            <a:endParaRPr lang="en-US"/>
          </a:p>
        </p:txBody>
      </p:sp>
      <p:sp>
        <p:nvSpPr>
          <p:cNvPr id="1781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78179" name="Rectangle 3"/>
          <p:cNvSpPr>
            <a:spLocks noGrp="1" noChangeArrowheads="1"/>
          </p:cNvSpPr>
          <p:nvPr>
            <p:ph type="body" idx="1"/>
          </p:nvPr>
        </p:nvSpPr>
        <p:spPr/>
        <p:txBody>
          <a:bodyPr/>
          <a:lstStyle/>
          <a:p>
            <a:r>
              <a:rPr lang="en-US" b="1"/>
              <a:t>Presentation Notes</a:t>
            </a:r>
            <a:r>
              <a:rPr lang="en-US"/>
              <a:t>:</a:t>
            </a:r>
          </a:p>
          <a:p>
            <a:r>
              <a:rPr lang="en-US"/>
              <a:t>This is a clear reference to the New Covenant spoken of by Ezekiel and Jeremiah.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98EBDE3-5341-2842-86A4-2154DB4B4124}" type="slidenum">
              <a:rPr lang="en-US"/>
              <a:pPr/>
              <a:t>29</a:t>
            </a:fld>
            <a:endParaRPr lang="en-US"/>
          </a:p>
        </p:txBody>
      </p:sp>
      <p:sp>
        <p:nvSpPr>
          <p:cNvPr id="1792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D74C127-6CC1-A245-96DD-DB7E461E2935}" type="slidenum">
              <a:rPr lang="en-US"/>
              <a:pPr/>
              <a:t>3</a:t>
            </a:fld>
            <a:endParaRPr lang="en-US"/>
          </a:p>
        </p:txBody>
      </p:sp>
      <p:sp>
        <p:nvSpPr>
          <p:cNvPr id="135170"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35171"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These covenants are very important to understanding the issues involved in the relationship of the Church to Israel. The conditionality of the Abrahamic covenant is debated between Dispensationalists, who believe that it is unconditional, and those who hold to Replacement theology, who believe that some or all of it was conditional. If it was conditional, then according to some Replacement theologies, Israel did not abide by the stipulations of the covenant and, therefore, has no future part in the covenant. If this is the case, then there is no distinct future for ethnic Israel. If it was unconditional, as it seems to be (see Gen. 15:1–21), then it will be fulfilled through ethnic Israel at the time of the millennium (Dispensationalism) or spiritually through the Church (Replacement theology). </a:t>
            </a:r>
          </a:p>
          <a:p>
            <a:endParaRPr lang="en-US"/>
          </a:p>
          <a:p>
            <a:r>
              <a:rPr lang="en-US"/>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09E77C4A-E85A-FC45-83E5-D0CF1B8C2F92}" type="slidenum">
              <a:rPr lang="en-US"/>
              <a:pPr/>
              <a:t>34</a:t>
            </a:fld>
            <a:endParaRPr lang="en-US"/>
          </a:p>
        </p:txBody>
      </p:sp>
      <p:sp>
        <p:nvSpPr>
          <p:cNvPr id="2314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r>
              <a:rPr lang="en-US" b="1"/>
              <a:t>Presentation Notes</a:t>
            </a:r>
            <a:r>
              <a:rPr lang="en-US"/>
              <a:t>:</a:t>
            </a:r>
          </a:p>
          <a:p>
            <a:r>
              <a:rPr lang="en-US"/>
              <a:t>The disciples here ask if Christ is going to set up His kingdom now. The only kingdom they would have been referring to is the kingdom ruled by the Messiah from the throne of David. Christ answers that God has set the time for His reign and that they are not allowed to know when it is. The argument Dispensationalists would make is that if the kingdom of God was already a present reality or would be present in the Church when the Holy Spirit came 40 days later (Acts 2), this is an odd, if not misleading, way to answer their question.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BC5DE482-855A-F24F-B6C9-9E0492F7CA6F}" type="slidenum">
              <a:rPr lang="en-US"/>
              <a:pPr/>
              <a:t>35</a:t>
            </a:fld>
            <a:endParaRPr lang="en-US"/>
          </a:p>
        </p:txBody>
      </p:sp>
      <p:sp>
        <p:nvSpPr>
          <p:cNvPr id="1761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76131" name="Rectangle 3"/>
          <p:cNvSpPr>
            <a:spLocks noGrp="1" noChangeArrowheads="1"/>
          </p:cNvSpPr>
          <p:nvPr>
            <p:ph type="body" idx="1"/>
          </p:nvPr>
        </p:nvSpPr>
        <p:spPr/>
        <p:txBody>
          <a:bodyPr/>
          <a:lstStyle/>
          <a:p>
            <a:r>
              <a:rPr lang="en-US" b="1"/>
              <a:t>Presentation Notes</a:t>
            </a:r>
            <a:r>
              <a:rPr lang="en-US"/>
              <a:t>:</a:t>
            </a:r>
          </a:p>
          <a:p>
            <a:r>
              <a:rPr lang="en-US"/>
              <a:t>Notice that the passage in Jeremiah does not mention the Abrahamic Covenant, but the </a:t>
            </a:r>
            <a:r>
              <a:rPr lang="ja-JP" altLang="en-US">
                <a:latin typeface="Arial"/>
              </a:rPr>
              <a:t>“</a:t>
            </a:r>
            <a:r>
              <a:rPr lang="en-US"/>
              <a:t>old covenant</a:t>
            </a:r>
            <a:r>
              <a:rPr lang="ja-JP" altLang="en-US">
                <a:latin typeface="Arial"/>
              </a:rPr>
              <a:t>”</a:t>
            </a:r>
            <a:r>
              <a:rPr lang="en-US"/>
              <a:t> that was </a:t>
            </a:r>
            <a:r>
              <a:rPr lang="ja-JP" altLang="en-US">
                <a:latin typeface="Arial"/>
              </a:rPr>
              <a:t>“</a:t>
            </a:r>
            <a:r>
              <a:rPr lang="en-US"/>
              <a:t>made with their ancestors</a:t>
            </a:r>
            <a:r>
              <a:rPr lang="ja-JP" altLang="en-US">
                <a:latin typeface="Arial"/>
              </a:rPr>
              <a:t>”</a:t>
            </a:r>
            <a:r>
              <a:rPr lang="en-US"/>
              <a:t> when God </a:t>
            </a:r>
            <a:r>
              <a:rPr lang="ja-JP" altLang="en-US">
                <a:latin typeface="Arial"/>
              </a:rPr>
              <a:t>“</a:t>
            </a:r>
            <a:r>
              <a:rPr lang="en-US"/>
              <a:t>took them by the hand and led them out of Egypt</a:t>
            </a:r>
            <a:r>
              <a:rPr lang="ja-JP" altLang="en-US">
                <a:latin typeface="Arial"/>
              </a:rPr>
              <a:t>”</a:t>
            </a:r>
            <a:r>
              <a:rPr lang="en-US"/>
              <a:t> (Jer. 31:32). This is clearly a reference to the Mosaic Covenant.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9B158A1-256D-984B-AE90-900958AEFB3B}" type="slidenum">
              <a:rPr lang="en-US"/>
              <a:pPr/>
              <a:t>37</a:t>
            </a:fld>
            <a:endParaRPr lang="en-US"/>
          </a:p>
        </p:txBody>
      </p:sp>
      <p:sp>
        <p:nvSpPr>
          <p:cNvPr id="5253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25315" name="Rectangle 3"/>
          <p:cNvSpPr>
            <a:spLocks noGrp="1" noChangeArrowheads="1"/>
          </p:cNvSpPr>
          <p:nvPr>
            <p:ph type="body" idx="1"/>
          </p:nvPr>
        </p:nvSpPr>
        <p:spPr/>
        <p:txBody>
          <a:bodyPr/>
          <a:lstStyle/>
          <a:p>
            <a:r>
              <a:rPr lang="en-US" b="1"/>
              <a:t>Activity: Group discussion</a:t>
            </a:r>
          </a:p>
          <a:p>
            <a:r>
              <a:rPr lang="en-US"/>
              <a:t>Have your class separate into groups of 5–10 people to discuss the questions found in the student notes. Make sure that each group has a leader who is familiar with the material and </a:t>
            </a:r>
            <a:r>
              <a:rPr lang="en-US" i="1"/>
              <a:t>is</a:t>
            </a:r>
            <a:r>
              <a:rPr lang="en-US"/>
              <a:t> </a:t>
            </a:r>
            <a:r>
              <a:rPr lang="en-US" i="1"/>
              <a:t>able to keep the discussion on track</a:t>
            </a:r>
            <a:r>
              <a:rPr lang="en-US"/>
              <a:t>. The discussion groups should last no longer than 45 minutes.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27F4D0FB-8A92-274F-A28C-AEAB9D0D3A19}" type="slidenum">
              <a:rPr lang="en-US"/>
              <a:pPr/>
              <a:t>4</a:t>
            </a:fld>
            <a:endParaRPr lang="en-US"/>
          </a:p>
        </p:txBody>
      </p:sp>
      <p:sp>
        <p:nvSpPr>
          <p:cNvPr id="15462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54627"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There is not much debate concerning the conditionality of the Mosaic Covenant. All positions traditionally have agreed that Israel failed and no one is now, nor will ever be, back under the Mosaic system.</a:t>
            </a:r>
          </a:p>
          <a:p>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981D42CD-7CC9-7B46-99B1-91E78066B2EF}" type="slidenum">
              <a:rPr lang="en-US"/>
              <a:pPr/>
              <a:t>5</a:t>
            </a:fld>
            <a:endParaRPr lang="en-US"/>
          </a:p>
        </p:txBody>
      </p:sp>
      <p:sp>
        <p:nvSpPr>
          <p:cNvPr id="156674"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56675"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Again, all would agree that this covenant is unconditional, but would disagree as to how literally this is fulfilled. Dispensationalists require a future millennium in which Christ will rule from Jerusalem on the throne of David. Replacement theologians say that Christ is now ruling in the hearts of believers; therefore, it is a spiritual fulfillment.</a:t>
            </a:r>
          </a:p>
          <a:p>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56681CA-02BC-4A4A-9E5C-547F21DE69F5}" type="slidenum">
              <a:rPr lang="en-US"/>
              <a:pPr/>
              <a:t>6</a:t>
            </a:fld>
            <a:endParaRPr lang="en-US"/>
          </a:p>
        </p:txBody>
      </p:sp>
      <p:sp>
        <p:nvSpPr>
          <p:cNvPr id="15872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5872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Classic Dispensationalists would insist that the New Covenant is made only with Israel (Jer. 31:31) and, therefore, can be fulfilled only by ethnic Israel. Replacement theologians say that since the Church is the new Israel, God</a:t>
            </a:r>
            <a:r>
              <a:rPr lang="ja-JP" altLang="en-US">
                <a:latin typeface="Arial"/>
              </a:rPr>
              <a:t>’</a:t>
            </a:r>
            <a:r>
              <a:rPr lang="en-US"/>
              <a:t>s covenant is now fulfilled in believers by the indwelling of the Holy Spirit. Progressive Dispensationalists believe that the New Covenant is fulfilled by the Church, which will include a fully redeemed ethnic Israel in the future.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71CC792-25E0-8D43-9656-20FEE64F7822}" type="slidenum">
              <a:rPr lang="en-US"/>
              <a:pPr/>
              <a:t>7</a:t>
            </a:fld>
            <a:endParaRPr lang="en-US"/>
          </a:p>
        </p:txBody>
      </p:sp>
      <p:sp>
        <p:nvSpPr>
          <p:cNvPr id="1669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66915" name="Rectangle 3"/>
          <p:cNvSpPr>
            <a:spLocks noGrp="1" noChangeArrowheads="1"/>
          </p:cNvSpPr>
          <p:nvPr>
            <p:ph type="body" idx="1"/>
          </p:nvPr>
        </p:nvSpPr>
        <p:spPr/>
        <p:txBody>
          <a:bodyPr/>
          <a:lstStyle/>
          <a:p>
            <a:r>
              <a:rPr lang="en-US" b="1"/>
              <a:t>Presentation Notes</a:t>
            </a:r>
            <a:r>
              <a:rPr lang="en-US"/>
              <a:t>:</a:t>
            </a:r>
          </a:p>
          <a:p>
            <a:r>
              <a:rPr lang="en-US"/>
              <a:t>There is no across-the-board agreement in Replacement theology. The two distinctions represented above are not large enough to define it separately throughout the presentation.</a:t>
            </a:r>
          </a:p>
          <a:p>
            <a:endParaRPr lang="en-US"/>
          </a:p>
          <a:p>
            <a:r>
              <a:rPr lang="en-US"/>
              <a:t>This slide is simply meant to give a brief overview of the different positions with relation to the covenants, recognizing that there are two positions for each.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0E12E2F-788B-F147-B550-52FE746E637A}" type="slidenum">
              <a:rPr lang="en-US"/>
              <a:pPr/>
              <a:t>11</a:t>
            </a:fld>
            <a:endParaRPr lang="en-US"/>
          </a:p>
        </p:txBody>
      </p:sp>
      <p:sp>
        <p:nvSpPr>
          <p:cNvPr id="5017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01763"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15E2B3C-BAFB-854A-BFD1-B4B7740BE9FD}" type="slidenum">
              <a:rPr lang="en-US"/>
              <a:pPr/>
              <a:t>12</a:t>
            </a:fld>
            <a:endParaRPr lang="en-US"/>
          </a:p>
        </p:txBody>
      </p:sp>
      <p:sp>
        <p:nvSpPr>
          <p:cNvPr id="7168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7168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Replacement theology has been the dominate view of the Christian Church from its beginnings. Very early in Church history, the writer of the </a:t>
            </a:r>
            <a:r>
              <a:rPr lang="en-US" i="1"/>
              <a:t>Shepherd of Hermes</a:t>
            </a:r>
            <a:r>
              <a:rPr lang="en-US"/>
              <a:t> calls the Church </a:t>
            </a:r>
            <a:r>
              <a:rPr lang="ja-JP" altLang="en-US">
                <a:latin typeface="Arial"/>
              </a:rPr>
              <a:t>“</a:t>
            </a:r>
            <a:r>
              <a:rPr lang="en-US"/>
              <a:t>Israel.</a:t>
            </a:r>
            <a:r>
              <a:rPr lang="ja-JP" altLang="en-US">
                <a:latin typeface="Arial"/>
              </a:rPr>
              <a:t>”</a:t>
            </a:r>
            <a:r>
              <a:rPr lang="en-US"/>
              <a:t> </a:t>
            </a:r>
            <a:r>
              <a:rPr lang="en-US" i="1"/>
              <a:t>The Epistle of Barnabas </a:t>
            </a:r>
            <a:r>
              <a:rPr lang="en-US"/>
              <a:t>disinherits Israel; Justin Martyr and Origen claim that the Church is the </a:t>
            </a:r>
            <a:r>
              <a:rPr lang="ja-JP" altLang="en-US">
                <a:latin typeface="Arial"/>
              </a:rPr>
              <a:t>“</a:t>
            </a:r>
            <a:r>
              <a:rPr lang="en-US"/>
              <a:t>true Israel</a:t>
            </a:r>
            <a:r>
              <a:rPr lang="ja-JP" altLang="en-US">
                <a:latin typeface="Arial"/>
              </a:rPr>
              <a:t>”</a:t>
            </a:r>
            <a:r>
              <a:rPr lang="en-US"/>
              <a:t>; Irenaeus claims that Israel</a:t>
            </a:r>
            <a:r>
              <a:rPr lang="ja-JP" altLang="en-US">
                <a:latin typeface="Arial"/>
              </a:rPr>
              <a:t>’</a:t>
            </a:r>
            <a:r>
              <a:rPr lang="en-US"/>
              <a:t>s promises are for the Church; Tertullian states that Israel must serve the Church (from an allegorical interpretation of Gen. 25:21–23 that the older must serve the younger). Later patristics as well as the Roman Emperor Constantine had anti-Semitic political policies on the grounds that Jews are Christ-killers. Augustine was the most influential, teaching that the Church is now what Israel was. </a:t>
            </a:r>
          </a:p>
          <a:p>
            <a:endParaRPr lang="en-US"/>
          </a:p>
          <a:p>
            <a:r>
              <a:rPr lang="en-US"/>
              <a:t>This, according to many, explains the development of the priesthood of Christendom and the elevation of the Lord</a:t>
            </a:r>
            <a:r>
              <a:rPr lang="ja-JP" altLang="en-US">
                <a:latin typeface="Arial"/>
              </a:rPr>
              <a:t>’</a:t>
            </a:r>
            <a:r>
              <a:rPr lang="en-US"/>
              <a:t>s Supper to the status of a sacrifice. The Church attempted to replace all the sacred institutional orders of ancient Israel in light of the coming of Christ and the institution of the Church. </a:t>
            </a:r>
          </a:p>
          <a:p>
            <a:endParaRPr lang="en-US"/>
          </a:p>
          <a:p>
            <a:r>
              <a:rPr lang="en-US"/>
              <a:t>When the Dispensational view was introduced in the nineteenth century, Replacement theology lost much popularity and became the minority position. In evangelical academia, however, the Replacement position held by most covenant theologians is still well respected and very popular.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52D6EDCD-6D7D-2D4B-A9F7-2E444381ED8E}" type="slidenum">
              <a:rPr lang="en-US"/>
              <a:pPr/>
              <a:t>13</a:t>
            </a:fld>
            <a:endParaRPr lang="en-US"/>
          </a:p>
        </p:txBody>
      </p:sp>
      <p:sp>
        <p:nvSpPr>
          <p:cNvPr id="7782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77827"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Some may not like the term </a:t>
            </a:r>
            <a:r>
              <a:rPr lang="ja-JP" altLang="en-US">
                <a:latin typeface="Arial"/>
              </a:rPr>
              <a:t>“</a:t>
            </a:r>
            <a:r>
              <a:rPr lang="en-US"/>
              <a:t>Replacement</a:t>
            </a:r>
            <a:r>
              <a:rPr lang="ja-JP" altLang="en-US">
                <a:latin typeface="Arial"/>
              </a:rPr>
              <a:t>”</a:t>
            </a:r>
            <a:r>
              <a:rPr lang="en-US"/>
              <a:t> theology because of some perceived negative connotations in relation to Israel. We will use the term because it is descriptive of the view. Some will also see some distinctions between </a:t>
            </a:r>
            <a:r>
              <a:rPr lang="ja-JP" altLang="en-US">
                <a:latin typeface="Arial"/>
              </a:rPr>
              <a:t>“</a:t>
            </a:r>
            <a:r>
              <a:rPr lang="en-US"/>
              <a:t>supercessionism</a:t>
            </a:r>
            <a:r>
              <a:rPr lang="ja-JP" altLang="en-US">
                <a:latin typeface="Arial"/>
              </a:rPr>
              <a:t>”</a:t>
            </a:r>
            <a:r>
              <a:rPr lang="en-US"/>
              <a:t> and Replacement theology. We will use the two synonymously since they are essentially the same.</a:t>
            </a:r>
          </a:p>
          <a:p>
            <a:endParaRPr lang="en-US"/>
          </a:p>
          <a:p>
            <a:r>
              <a:rPr lang="en-US"/>
              <a:t>Many who have a reformed soteriology do not have a reformed ecclesiology or eschatology (if there can be said to be one). In other words, Replacement theology is not a </a:t>
            </a:r>
            <a:r>
              <a:rPr lang="en-US" i="1"/>
              <a:t>sine quo non</a:t>
            </a:r>
            <a:r>
              <a:rPr lang="en-US"/>
              <a:t> of reformed theology.</a:t>
            </a:r>
          </a:p>
          <a:p>
            <a:endParaRPr lang="en-US"/>
          </a:p>
          <a:p>
            <a:r>
              <a:rPr lang="en-US"/>
              <a:t>Covenant theology is like Dispensational theology in that it is transdenominational.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5135" name="Picture 15" descr="Ecclesiology &amp; Eschatology background - color correct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722688"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2" name="Rectangle 2"/>
          <p:cNvSpPr>
            <a:spLocks noGrp="1" noChangeArrowheads="1"/>
          </p:cNvSpPr>
          <p:nvPr>
            <p:ph type="ctrTitle"/>
          </p:nvPr>
        </p:nvSpPr>
        <p:spPr>
          <a:xfrm>
            <a:off x="2971800" y="1196975"/>
            <a:ext cx="6172200" cy="1470025"/>
          </a:xfrm>
        </p:spPr>
        <p:txBody>
          <a:bodyPr/>
          <a:lstStyle>
            <a:lvl1pPr>
              <a:defRPr sz="3600"/>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3505200" y="2895600"/>
            <a:ext cx="5334000" cy="762000"/>
          </a:xfrm>
        </p:spPr>
        <p:txBody>
          <a:bodyPr/>
          <a:lstStyle>
            <a:lvl1pPr marL="0" indent="0" algn="ctr">
              <a:buFontTx/>
              <a:buNone/>
              <a:defRPr/>
            </a:lvl1pPr>
          </a:lstStyle>
          <a:p>
            <a:pPr lvl="0"/>
            <a:r>
              <a:rPr lang="en-US"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a:xfrm>
            <a:off x="3810000" y="6629400"/>
            <a:ext cx="4343400" cy="476250"/>
          </a:xfrm>
        </p:spPr>
        <p:txBody>
          <a:bodyPr/>
          <a:lstStyle>
            <a:lvl1pPr algn="l">
              <a:defRPr sz="800"/>
            </a:lvl1pPr>
          </a:lstStyle>
          <a:p>
            <a:r>
              <a:rPr lang="en-US"/>
              <a:t>© Copyright 2004-2006, Reclaiming the Mind Ministries.</a:t>
            </a:r>
          </a:p>
        </p:txBody>
      </p:sp>
      <p:sp>
        <p:nvSpPr>
          <p:cNvPr id="5126" name="Rectangle 6"/>
          <p:cNvSpPr>
            <a:spLocks noGrp="1" noChangeArrowheads="1"/>
          </p:cNvSpPr>
          <p:nvPr>
            <p:ph type="sldNum" sz="quarter" idx="4"/>
          </p:nvPr>
        </p:nvSpPr>
        <p:spPr/>
        <p:txBody>
          <a:bodyPr/>
          <a:lstStyle>
            <a:lvl1pPr>
              <a:defRPr/>
            </a:lvl1pPr>
          </a:lstStyle>
          <a:p>
            <a:fld id="{4FA1800D-ED6C-A74D-843A-A164635443E1}" type="slidenum">
              <a:rPr lang="en-US"/>
              <a:pPr/>
              <a:t>‹#›</a:t>
            </a:fld>
            <a:endParaRPr lang="en-US"/>
          </a:p>
        </p:txBody>
      </p:sp>
      <p:pic>
        <p:nvPicPr>
          <p:cNvPr id="5129"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558262-F598-AD43-9E69-25E7F3DA6F3D}" type="slidenum">
              <a:rPr lang="en-US"/>
              <a:pPr/>
              <a:t>‹#›</a:t>
            </a:fld>
            <a:endParaRPr lang="en-US"/>
          </a:p>
        </p:txBody>
      </p:sp>
    </p:spTree>
    <p:extLst>
      <p:ext uri="{BB962C8B-B14F-4D97-AF65-F5344CB8AC3E}">
        <p14:creationId xmlns:p14="http://schemas.microsoft.com/office/powerpoint/2010/main" val="895144298"/>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6F7035-8ED6-C542-918B-006EB59DBE7D}" type="slidenum">
              <a:rPr lang="en-US"/>
              <a:pPr/>
              <a:t>‹#›</a:t>
            </a:fld>
            <a:endParaRPr lang="en-US"/>
          </a:p>
        </p:txBody>
      </p:sp>
    </p:spTree>
    <p:extLst>
      <p:ext uri="{BB962C8B-B14F-4D97-AF65-F5344CB8AC3E}">
        <p14:creationId xmlns:p14="http://schemas.microsoft.com/office/powerpoint/2010/main" val="254366380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22B827A-569A-174B-9EC8-A85B35D8EC9F}" type="slidenum">
              <a:rPr lang="en-US"/>
              <a:pPr/>
              <a:t>‹#›</a:t>
            </a:fld>
            <a:endParaRPr lang="en-US"/>
          </a:p>
        </p:txBody>
      </p:sp>
    </p:spTree>
    <p:extLst>
      <p:ext uri="{BB962C8B-B14F-4D97-AF65-F5344CB8AC3E}">
        <p14:creationId xmlns:p14="http://schemas.microsoft.com/office/powerpoint/2010/main" val="367292668"/>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0E817DC-DFEC-0F44-BE06-C122E4A19CE0}" type="slidenum">
              <a:rPr lang="en-US"/>
              <a:pPr/>
              <a:t>‹#›</a:t>
            </a:fld>
            <a:endParaRPr lang="en-US"/>
          </a:p>
        </p:txBody>
      </p:sp>
    </p:spTree>
    <p:extLst>
      <p:ext uri="{BB962C8B-B14F-4D97-AF65-F5344CB8AC3E}">
        <p14:creationId xmlns:p14="http://schemas.microsoft.com/office/powerpoint/2010/main" val="2121496378"/>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A56F38A-7329-4A43-8802-C51F980140C3}" type="slidenum">
              <a:rPr lang="en-US"/>
              <a:pPr/>
              <a:t>‹#›</a:t>
            </a:fld>
            <a:endParaRPr lang="en-US"/>
          </a:p>
        </p:txBody>
      </p:sp>
    </p:spTree>
    <p:extLst>
      <p:ext uri="{BB962C8B-B14F-4D97-AF65-F5344CB8AC3E}">
        <p14:creationId xmlns:p14="http://schemas.microsoft.com/office/powerpoint/2010/main" val="3939876114"/>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19700" y="1600200"/>
            <a:ext cx="34671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19700" y="3938588"/>
            <a:ext cx="34671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3DB7B367-1334-F24E-9889-A0FC10327AFF}" type="slidenum">
              <a:rPr lang="en-US"/>
              <a:pPr/>
              <a:t>‹#›</a:t>
            </a:fld>
            <a:endParaRPr lang="en-US"/>
          </a:p>
        </p:txBody>
      </p:sp>
    </p:spTree>
    <p:extLst>
      <p:ext uri="{BB962C8B-B14F-4D97-AF65-F5344CB8AC3E}">
        <p14:creationId xmlns:p14="http://schemas.microsoft.com/office/powerpoint/2010/main" val="931671299"/>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0B4472-DC2F-BF4A-858D-BD44680575F0}" type="slidenum">
              <a:rPr lang="en-US"/>
              <a:pPr/>
              <a:t>‹#›</a:t>
            </a:fld>
            <a:endParaRPr lang="en-US"/>
          </a:p>
        </p:txBody>
      </p:sp>
    </p:spTree>
    <p:extLst>
      <p:ext uri="{BB962C8B-B14F-4D97-AF65-F5344CB8AC3E}">
        <p14:creationId xmlns:p14="http://schemas.microsoft.com/office/powerpoint/2010/main" val="3606312082"/>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80FE77-433C-C14A-8E6C-3599D18B2304}" type="slidenum">
              <a:rPr lang="en-US"/>
              <a:pPr/>
              <a:t>‹#›</a:t>
            </a:fld>
            <a:endParaRPr lang="en-US"/>
          </a:p>
        </p:txBody>
      </p:sp>
    </p:spTree>
    <p:extLst>
      <p:ext uri="{BB962C8B-B14F-4D97-AF65-F5344CB8AC3E}">
        <p14:creationId xmlns:p14="http://schemas.microsoft.com/office/powerpoint/2010/main" val="2534278701"/>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073624-1092-2B48-9501-FAC5BFCF267A}" type="slidenum">
              <a:rPr lang="en-US"/>
              <a:pPr/>
              <a:t>‹#›</a:t>
            </a:fld>
            <a:endParaRPr lang="en-US"/>
          </a:p>
        </p:txBody>
      </p:sp>
    </p:spTree>
    <p:extLst>
      <p:ext uri="{BB962C8B-B14F-4D97-AF65-F5344CB8AC3E}">
        <p14:creationId xmlns:p14="http://schemas.microsoft.com/office/powerpoint/2010/main" val="331203845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48AD5A-E62D-D646-BC3F-DCB40A7DC3F9}" type="slidenum">
              <a:rPr lang="en-US"/>
              <a:pPr/>
              <a:t>‹#›</a:t>
            </a:fld>
            <a:endParaRPr lang="en-US"/>
          </a:p>
        </p:txBody>
      </p:sp>
    </p:spTree>
    <p:extLst>
      <p:ext uri="{BB962C8B-B14F-4D97-AF65-F5344CB8AC3E}">
        <p14:creationId xmlns:p14="http://schemas.microsoft.com/office/powerpoint/2010/main" val="101994802"/>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13F477-A1A4-EE41-86CD-546EB3DE9FDB}" type="slidenum">
              <a:rPr lang="en-US"/>
              <a:pPr/>
              <a:t>‹#›</a:t>
            </a:fld>
            <a:endParaRPr lang="en-US"/>
          </a:p>
        </p:txBody>
      </p:sp>
    </p:spTree>
    <p:extLst>
      <p:ext uri="{BB962C8B-B14F-4D97-AF65-F5344CB8AC3E}">
        <p14:creationId xmlns:p14="http://schemas.microsoft.com/office/powerpoint/2010/main" val="3183275271"/>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36D9F8-877F-0C4D-82AC-C93C137824DF}" type="slidenum">
              <a:rPr lang="en-US"/>
              <a:pPr/>
              <a:t>‹#›</a:t>
            </a:fld>
            <a:endParaRPr lang="en-US"/>
          </a:p>
        </p:txBody>
      </p:sp>
    </p:spTree>
    <p:extLst>
      <p:ext uri="{BB962C8B-B14F-4D97-AF65-F5344CB8AC3E}">
        <p14:creationId xmlns:p14="http://schemas.microsoft.com/office/powerpoint/2010/main" val="3020639834"/>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541AB6-2AE1-7447-A111-833FC0ACC539}" type="slidenum">
              <a:rPr lang="en-US"/>
              <a:pPr/>
              <a:t>‹#›</a:t>
            </a:fld>
            <a:endParaRPr lang="en-US"/>
          </a:p>
        </p:txBody>
      </p:sp>
    </p:spTree>
    <p:extLst>
      <p:ext uri="{BB962C8B-B14F-4D97-AF65-F5344CB8AC3E}">
        <p14:creationId xmlns:p14="http://schemas.microsoft.com/office/powerpoint/2010/main" val="4144933951"/>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98FE84-825B-E74B-9347-0625CCCA42F2}" type="slidenum">
              <a:rPr lang="en-US"/>
              <a:pPr/>
              <a:t>‹#›</a:t>
            </a:fld>
            <a:endParaRPr lang="en-US"/>
          </a:p>
        </p:txBody>
      </p:sp>
    </p:spTree>
    <p:extLst>
      <p:ext uri="{BB962C8B-B14F-4D97-AF65-F5344CB8AC3E}">
        <p14:creationId xmlns:p14="http://schemas.microsoft.com/office/powerpoint/2010/main" val="2313735124"/>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7" name="Picture 13" descr="Ecclesiology &amp; Eschatology background - color corrected"/>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3429000"/>
            <a:ext cx="1860550" cy="3429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00200" y="1600200"/>
            <a:ext cx="7086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9ECD7D29-D235-4D4A-8892-470DCDC12AE5}" type="slidenum">
              <a:rPr lang="en-US"/>
              <a:pPr/>
              <a:t>‹#›</a:t>
            </a:fld>
            <a:endParaRPr lang="en-US"/>
          </a:p>
        </p:txBody>
      </p:sp>
      <p:sp>
        <p:nvSpPr>
          <p:cNvPr id="1032" name="Rectangle 8"/>
          <p:cNvSpPr>
            <a:spLocks noChangeArrowheads="1"/>
          </p:cNvSpPr>
          <p:nvPr/>
        </p:nvSpPr>
        <p:spPr bwMode="auto">
          <a:xfrm>
            <a:off x="1828800" y="6610350"/>
            <a:ext cx="304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sz="900"/>
              <a:t>© Copyright 2004-2006, Reclaiming the Mind Ministries.</a:t>
            </a:r>
          </a:p>
        </p:txBody>
      </p:sp>
      <p:pic>
        <p:nvPicPr>
          <p:cNvPr id="1034" name="Picture 10"/>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504836" name="Rectangle 4"/>
          <p:cNvSpPr>
            <a:spLocks noGrp="1" noChangeArrowheads="1"/>
          </p:cNvSpPr>
          <p:nvPr>
            <p:ph type="ctrTitle"/>
          </p:nvPr>
        </p:nvSpPr>
        <p:spPr/>
        <p:txBody>
          <a:bodyPr/>
          <a:lstStyle/>
          <a:p>
            <a:r>
              <a:rPr lang="en-US" sz="3200">
                <a:latin typeface="Perpetua" charset="0"/>
              </a:rPr>
              <a:t>Session 2:</a:t>
            </a:r>
            <a:r>
              <a:rPr lang="en-US" sz="3200"/>
              <a:t/>
            </a:r>
            <a:br>
              <a:rPr lang="en-US" sz="3200"/>
            </a:br>
            <a:r>
              <a:rPr lang="en-US" sz="3200"/>
              <a:t>The Relationship between the Church and Israel, </a:t>
            </a:r>
            <a:r>
              <a:rPr lang="en-US" sz="3200">
                <a:latin typeface="Perpetua" charset="0"/>
              </a:rPr>
              <a:t>Part 1</a:t>
            </a:r>
          </a:p>
        </p:txBody>
      </p:sp>
      <p:sp>
        <p:nvSpPr>
          <p:cNvPr id="504837" name="Rectangle 5"/>
          <p:cNvSpPr>
            <a:spLocks noGrp="1" noChangeArrowheads="1"/>
          </p:cNvSpPr>
          <p:nvPr>
            <p:ph type="subTitle" idx="1"/>
          </p:nvPr>
        </p:nvSpPr>
        <p:spPr>
          <a:xfrm>
            <a:off x="3505200" y="3200400"/>
            <a:ext cx="5334000" cy="762000"/>
          </a:xfrm>
        </p:spPr>
        <p:txBody>
          <a:bodyPr/>
          <a:lstStyle/>
          <a:p>
            <a:r>
              <a:rPr lang="en-US" b="1">
                <a:latin typeface="Bradley Hand ITC" charset="0"/>
              </a:rPr>
              <a:t>Is the Church the new Israel?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0" y="274638"/>
            <a:ext cx="9144000" cy="1143000"/>
          </a:xfrm>
        </p:spPr>
        <p:txBody>
          <a:bodyPr/>
          <a:lstStyle/>
          <a:p>
            <a:r>
              <a:rPr lang="en-US"/>
              <a:t>Church and Israel</a:t>
            </a:r>
          </a:p>
        </p:txBody>
      </p:sp>
      <p:sp>
        <p:nvSpPr>
          <p:cNvPr id="489475"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Replacement Theology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a:xfrm>
            <a:off x="0" y="274638"/>
            <a:ext cx="9144000" cy="1143000"/>
          </a:xfrm>
        </p:spPr>
        <p:txBody>
          <a:bodyPr/>
          <a:lstStyle/>
          <a:p>
            <a:r>
              <a:rPr lang="en-US"/>
              <a:t>Question</a:t>
            </a:r>
          </a:p>
        </p:txBody>
      </p:sp>
      <p:sp>
        <p:nvSpPr>
          <p:cNvPr id="500739"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Replacement Theology?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0658" name="Rectangle 2"/>
          <p:cNvSpPr>
            <a:spLocks noGrp="1" noChangeArrowheads="1"/>
          </p:cNvSpPr>
          <p:nvPr>
            <p:ph type="title"/>
          </p:nvPr>
        </p:nvSpPr>
        <p:spPr/>
        <p:txBody>
          <a:bodyPr/>
          <a:lstStyle/>
          <a:p>
            <a:r>
              <a:rPr lang="en-US"/>
              <a:t>Church and Israel</a:t>
            </a:r>
          </a:p>
        </p:txBody>
      </p:sp>
      <p:sp>
        <p:nvSpPr>
          <p:cNvPr id="70662" name="Line 6"/>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0663" name="Text Box 7"/>
          <p:cNvSpPr txBox="1">
            <a:spLocks noChangeArrowheads="1"/>
          </p:cNvSpPr>
          <p:nvPr/>
        </p:nvSpPr>
        <p:spPr bwMode="auto">
          <a:xfrm>
            <a:off x="7543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2000 A.D.</a:t>
            </a:r>
          </a:p>
        </p:txBody>
      </p:sp>
      <p:sp>
        <p:nvSpPr>
          <p:cNvPr id="70664" name="Text Box 8"/>
          <p:cNvSpPr txBox="1">
            <a:spLocks noChangeArrowheads="1"/>
          </p:cNvSpPr>
          <p:nvPr/>
        </p:nvSpPr>
        <p:spPr bwMode="auto">
          <a:xfrm>
            <a:off x="76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100 A.D.</a:t>
            </a:r>
          </a:p>
        </p:txBody>
      </p:sp>
      <p:grpSp>
        <p:nvGrpSpPr>
          <p:cNvPr id="70665" name="Group 9"/>
          <p:cNvGrpSpPr>
            <a:grpSpLocks/>
          </p:cNvGrpSpPr>
          <p:nvPr/>
        </p:nvGrpSpPr>
        <p:grpSpPr bwMode="auto">
          <a:xfrm>
            <a:off x="2435225" y="5486400"/>
            <a:ext cx="536575" cy="909638"/>
            <a:chOff x="4152" y="3456"/>
            <a:chExt cx="338" cy="573"/>
          </a:xfrm>
        </p:grpSpPr>
        <p:sp>
          <p:nvSpPr>
            <p:cNvPr id="70666" name="Text Box 10"/>
            <p:cNvSpPr txBox="1">
              <a:spLocks noChangeArrowheads="1"/>
            </p:cNvSpPr>
            <p:nvPr/>
          </p:nvSpPr>
          <p:spPr bwMode="auto">
            <a:xfrm>
              <a:off x="4152" y="3792"/>
              <a:ext cx="338"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300</a:t>
              </a:r>
            </a:p>
          </p:txBody>
        </p:sp>
        <p:sp>
          <p:nvSpPr>
            <p:cNvPr id="70667" name="Line 11"/>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70668" name="Group 12"/>
          <p:cNvGrpSpPr>
            <a:grpSpLocks/>
          </p:cNvGrpSpPr>
          <p:nvPr/>
        </p:nvGrpSpPr>
        <p:grpSpPr bwMode="auto">
          <a:xfrm>
            <a:off x="5826125" y="5486400"/>
            <a:ext cx="650875" cy="909638"/>
            <a:chOff x="4116" y="3456"/>
            <a:chExt cx="410" cy="573"/>
          </a:xfrm>
        </p:grpSpPr>
        <p:sp>
          <p:nvSpPr>
            <p:cNvPr id="70669" name="Text Box 13"/>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1500</a:t>
              </a:r>
            </a:p>
          </p:txBody>
        </p:sp>
        <p:sp>
          <p:nvSpPr>
            <p:cNvPr id="70670" name="Line 14"/>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70671" name="Group 15"/>
          <p:cNvGrpSpPr>
            <a:grpSpLocks/>
          </p:cNvGrpSpPr>
          <p:nvPr/>
        </p:nvGrpSpPr>
        <p:grpSpPr bwMode="auto">
          <a:xfrm>
            <a:off x="6969125" y="5486400"/>
            <a:ext cx="650875" cy="909638"/>
            <a:chOff x="4116" y="3456"/>
            <a:chExt cx="410" cy="573"/>
          </a:xfrm>
        </p:grpSpPr>
        <p:sp>
          <p:nvSpPr>
            <p:cNvPr id="70672" name="Text Box 16"/>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1900</a:t>
              </a:r>
            </a:p>
          </p:txBody>
        </p:sp>
        <p:sp>
          <p:nvSpPr>
            <p:cNvPr id="70673" name="Line 17"/>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70674" name="Line 18"/>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70701" name="Group 45"/>
          <p:cNvGrpSpPr>
            <a:grpSpLocks/>
          </p:cNvGrpSpPr>
          <p:nvPr/>
        </p:nvGrpSpPr>
        <p:grpSpPr bwMode="auto">
          <a:xfrm>
            <a:off x="228600" y="4648200"/>
            <a:ext cx="8610600" cy="457200"/>
            <a:chOff x="144" y="2592"/>
            <a:chExt cx="5424" cy="288"/>
          </a:xfrm>
        </p:grpSpPr>
        <p:sp>
          <p:nvSpPr>
            <p:cNvPr id="70702" name="Text Box 46"/>
            <p:cNvSpPr txBox="1">
              <a:spLocks noChangeArrowheads="1"/>
            </p:cNvSpPr>
            <p:nvPr/>
          </p:nvSpPr>
          <p:spPr bwMode="auto">
            <a:xfrm>
              <a:off x="144" y="2592"/>
              <a:ext cx="21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800000"/>
                  </a:solidFill>
                  <a:latin typeface="Calligrapher" charset="0"/>
                </a:rPr>
                <a:t>Replacement Theology</a:t>
              </a:r>
            </a:p>
          </p:txBody>
        </p:sp>
        <p:sp>
          <p:nvSpPr>
            <p:cNvPr id="70703" name="Line 47"/>
            <p:cNvSpPr>
              <a:spLocks noChangeShapeType="1"/>
            </p:cNvSpPr>
            <p:nvPr/>
          </p:nvSpPr>
          <p:spPr bwMode="auto">
            <a:xfrm flipH="1">
              <a:off x="240" y="2832"/>
              <a:ext cx="41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70704" name="Line 48"/>
            <p:cNvSpPr>
              <a:spLocks noChangeShapeType="1"/>
            </p:cNvSpPr>
            <p:nvPr/>
          </p:nvSpPr>
          <p:spPr bwMode="auto">
            <a:xfrm flipH="1">
              <a:off x="4320" y="2832"/>
              <a:ext cx="124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0701"/>
                                        </p:tgtEl>
                                        <p:attrNameLst>
                                          <p:attrName>style.visibility</p:attrName>
                                        </p:attrNameLst>
                                      </p:cBhvr>
                                      <p:to>
                                        <p:strVal val="visible"/>
                                      </p:to>
                                    </p:set>
                                    <p:animEffect transition="in" filter="wipe(left)">
                                      <p:cBhvr>
                                        <p:cTn id="7" dur="500"/>
                                        <p:tgtEl>
                                          <p:spTgt spid="70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74638"/>
            <a:ext cx="9144000" cy="1143000"/>
          </a:xfrm>
        </p:spPr>
        <p:txBody>
          <a:bodyPr/>
          <a:lstStyle/>
          <a:p>
            <a:r>
              <a:rPr lang="en-US"/>
              <a:t>Church and Israel</a:t>
            </a:r>
          </a:p>
        </p:txBody>
      </p:sp>
      <p:sp>
        <p:nvSpPr>
          <p:cNvPr id="76803" name="Rectangle 3"/>
          <p:cNvSpPr>
            <a:spLocks noGrp="1" noChangeArrowheads="1"/>
          </p:cNvSpPr>
          <p:nvPr>
            <p:ph type="body" idx="1"/>
          </p:nvPr>
        </p:nvSpPr>
        <p:spPr>
          <a:xfrm>
            <a:off x="2133600" y="1600200"/>
            <a:ext cx="6629400" cy="4525963"/>
          </a:xfrm>
        </p:spPr>
        <p:txBody>
          <a:bodyPr/>
          <a:lstStyle/>
          <a:p>
            <a:pPr marL="2008188" indent="-2008188">
              <a:lnSpc>
                <a:spcPct val="90000"/>
              </a:lnSpc>
              <a:buFontTx/>
              <a:buNone/>
            </a:pPr>
            <a:r>
              <a:rPr lang="en-US" sz="2800" b="1"/>
              <a:t>Belief: </a:t>
            </a:r>
            <a:r>
              <a:rPr lang="en-US" sz="2800"/>
              <a:t>	The Church is made up of all </a:t>
            </a:r>
            <a:r>
              <a:rPr lang="ja-JP" altLang="en-US" sz="2800">
                <a:latin typeface="Arial"/>
              </a:rPr>
              <a:t>“</a:t>
            </a:r>
            <a:r>
              <a:rPr lang="en-US" sz="2800"/>
              <a:t>the people of God</a:t>
            </a:r>
            <a:r>
              <a:rPr lang="ja-JP" altLang="en-US" sz="2800">
                <a:latin typeface="Arial"/>
              </a:rPr>
              <a:t>”</a:t>
            </a:r>
            <a:r>
              <a:rPr lang="en-US" sz="2800"/>
              <a:t> of all time. Israel has been replaced by the Church as the people of God, and the Church inherits the promises of Israel. Also known as </a:t>
            </a:r>
            <a:r>
              <a:rPr lang="ja-JP" altLang="en-US" sz="2800">
                <a:latin typeface="Arial"/>
              </a:rPr>
              <a:t>“</a:t>
            </a:r>
            <a:r>
              <a:rPr lang="en-US" sz="2800"/>
              <a:t>supercessionism</a:t>
            </a:r>
            <a:r>
              <a:rPr lang="ja-JP" altLang="en-US" sz="2800">
                <a:latin typeface="Arial"/>
              </a:rPr>
              <a:t>”</a:t>
            </a:r>
            <a:r>
              <a:rPr lang="en-US" sz="2800"/>
              <a:t>.</a:t>
            </a:r>
          </a:p>
          <a:p>
            <a:pPr marL="2008188" indent="-2008188">
              <a:lnSpc>
                <a:spcPct val="90000"/>
              </a:lnSpc>
              <a:buFontTx/>
              <a:buNone/>
            </a:pPr>
            <a:r>
              <a:rPr lang="en-US" sz="2800" b="1"/>
              <a:t>Adherents</a:t>
            </a:r>
            <a:r>
              <a:rPr lang="en-US" sz="2800"/>
              <a:t>:	Covenant theologians, Presbyterians, Anglican, Methodist, Roman Catholics, most Reformed theologians.</a:t>
            </a:r>
            <a:r>
              <a:rPr lang="en-US" sz="2800" b="1"/>
              <a:t>	</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1880" name="AutoShape 24"/>
          <p:cNvSpPr>
            <a:spLocks noChangeArrowheads="1"/>
          </p:cNvSpPr>
          <p:nvPr/>
        </p:nvSpPr>
        <p:spPr bwMode="auto">
          <a:xfrm>
            <a:off x="304800" y="3276600"/>
            <a:ext cx="8839200" cy="1219200"/>
          </a:xfrm>
          <a:prstGeom prst="rightArrow">
            <a:avLst>
              <a:gd name="adj1" fmla="val 50000"/>
              <a:gd name="adj2" fmla="val 181250"/>
            </a:avLst>
          </a:prstGeom>
          <a:solidFill>
            <a:srgbClr val="800000"/>
          </a:solidFill>
          <a:ln w="9525">
            <a:solidFill>
              <a:schemeClr val="tx1"/>
            </a:solidFill>
            <a:miter lim="800000"/>
            <a:headEnd/>
            <a:tailEnd/>
          </a:ln>
          <a:effectLst>
            <a:outerShdw blurRad="63500" dist="107763" dir="13500000" algn="ctr" rotWithShape="0">
              <a:schemeClr val="bg2">
                <a:alpha val="50000"/>
              </a:schemeClr>
            </a:outerShdw>
          </a:effectLst>
        </p:spPr>
        <p:txBody>
          <a:bodyPr wrap="none" anchor="ctr">
            <a:spAutoFit/>
          </a:bodyPr>
          <a:lstStyle/>
          <a:p>
            <a:endParaRPr lang="en-US"/>
          </a:p>
        </p:txBody>
      </p:sp>
      <p:sp>
        <p:nvSpPr>
          <p:cNvPr id="121858" name="Rectangle 2"/>
          <p:cNvSpPr>
            <a:spLocks noGrp="1" noChangeArrowheads="1"/>
          </p:cNvSpPr>
          <p:nvPr>
            <p:ph type="title"/>
          </p:nvPr>
        </p:nvSpPr>
        <p:spPr/>
        <p:txBody>
          <a:bodyPr/>
          <a:lstStyle/>
          <a:p>
            <a:r>
              <a:rPr lang="en-US"/>
              <a:t>Church and Israel</a:t>
            </a:r>
          </a:p>
        </p:txBody>
      </p:sp>
      <p:sp>
        <p:nvSpPr>
          <p:cNvPr id="121863" name="Text Box 7"/>
          <p:cNvSpPr txBox="1">
            <a:spLocks noChangeArrowheads="1"/>
          </p:cNvSpPr>
          <p:nvPr/>
        </p:nvSpPr>
        <p:spPr bwMode="auto">
          <a:xfrm>
            <a:off x="3657600" y="36576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800" b="1">
                <a:solidFill>
                  <a:schemeClr val="bg1"/>
                </a:solidFill>
                <a:effectLst>
                  <a:outerShdw blurRad="38100" dist="38100" dir="2700000" algn="tl">
                    <a:srgbClr val="DDDDDD"/>
                  </a:outerShdw>
                </a:effectLst>
                <a:latin typeface="Bradley Hand ITC" charset="0"/>
              </a:rPr>
              <a:t>Church: The </a:t>
            </a:r>
            <a:r>
              <a:rPr lang="ja-JP" altLang="en-US" sz="2800" b="1">
                <a:solidFill>
                  <a:schemeClr val="bg1"/>
                </a:solidFill>
                <a:effectLst>
                  <a:outerShdw blurRad="38100" dist="38100" dir="2700000" algn="tl">
                    <a:srgbClr val="DDDDDD"/>
                  </a:outerShdw>
                </a:effectLst>
                <a:latin typeface="Arial"/>
              </a:rPr>
              <a:t>“</a:t>
            </a:r>
            <a:r>
              <a:rPr lang="en-US" sz="2800" b="1">
                <a:solidFill>
                  <a:schemeClr val="bg1"/>
                </a:solidFill>
                <a:effectLst>
                  <a:outerShdw blurRad="38100" dist="38100" dir="2700000" algn="tl">
                    <a:srgbClr val="DDDDDD"/>
                  </a:outerShdw>
                </a:effectLst>
                <a:latin typeface="Bradley Hand ITC" charset="0"/>
              </a:rPr>
              <a:t>New Israel</a:t>
            </a:r>
            <a:r>
              <a:rPr lang="ja-JP" altLang="en-US" sz="2800" b="1">
                <a:solidFill>
                  <a:schemeClr val="bg1"/>
                </a:solidFill>
                <a:effectLst>
                  <a:outerShdw blurRad="38100" dist="38100" dir="2700000" algn="tl">
                    <a:srgbClr val="DDDDDD"/>
                  </a:outerShdw>
                </a:effectLst>
                <a:latin typeface="Arial"/>
              </a:rPr>
              <a:t>”</a:t>
            </a:r>
            <a:endParaRPr lang="en-US" sz="2800" b="1">
              <a:solidFill>
                <a:schemeClr val="bg1"/>
              </a:solidFill>
              <a:effectLst>
                <a:outerShdw blurRad="38100" dist="38100" dir="2700000" algn="tl">
                  <a:srgbClr val="DDDDDD"/>
                </a:outerShdw>
              </a:effectLst>
              <a:latin typeface="Bradley Hand ITC" charset="0"/>
            </a:endParaRPr>
          </a:p>
        </p:txBody>
      </p:sp>
      <p:sp>
        <p:nvSpPr>
          <p:cNvPr id="121864" name="Text Box 8"/>
          <p:cNvSpPr txBox="1">
            <a:spLocks noChangeArrowheads="1"/>
          </p:cNvSpPr>
          <p:nvPr/>
        </p:nvSpPr>
        <p:spPr bwMode="auto">
          <a:xfrm>
            <a:off x="1066800" y="3657600"/>
            <a:ext cx="1447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800" b="1">
                <a:solidFill>
                  <a:schemeClr val="bg1"/>
                </a:solidFill>
                <a:effectLst>
                  <a:outerShdw blurRad="38100" dist="38100" dir="2700000" algn="tl">
                    <a:srgbClr val="DDDDDD"/>
                  </a:outerShdw>
                </a:effectLst>
                <a:latin typeface="Bradley Hand ITC" charset="0"/>
              </a:rPr>
              <a:t>Israel</a:t>
            </a:r>
          </a:p>
        </p:txBody>
      </p:sp>
      <p:sp>
        <p:nvSpPr>
          <p:cNvPr id="121866" name="Text Box 10"/>
          <p:cNvSpPr txBox="1">
            <a:spLocks noChangeArrowheads="1"/>
          </p:cNvSpPr>
          <p:nvPr/>
        </p:nvSpPr>
        <p:spPr bwMode="auto">
          <a:xfrm>
            <a:off x="2438400" y="5095875"/>
            <a:ext cx="1168400"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b="1">
                <a:latin typeface="Bradley Hand ITC" charset="0"/>
              </a:rPr>
              <a:t>33 A.D.</a:t>
            </a:r>
          </a:p>
        </p:txBody>
      </p:sp>
      <p:sp>
        <p:nvSpPr>
          <p:cNvPr id="121867" name="Line 11"/>
          <p:cNvSpPr>
            <a:spLocks noChangeShapeType="1"/>
          </p:cNvSpPr>
          <p:nvPr/>
        </p:nvSpPr>
        <p:spPr bwMode="auto">
          <a:xfrm>
            <a:off x="2986088" y="4572000"/>
            <a:ext cx="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1879" name="Line 23"/>
          <p:cNvSpPr>
            <a:spLocks noChangeShapeType="1"/>
          </p:cNvSpPr>
          <p:nvPr/>
        </p:nvSpPr>
        <p:spPr bwMode="auto">
          <a:xfrm>
            <a:off x="381000" y="4572000"/>
            <a:ext cx="8458200" cy="0"/>
          </a:xfrm>
          <a:prstGeom prst="line">
            <a:avLst/>
          </a:prstGeom>
          <a:noFill/>
          <a:ln w="57150">
            <a:solidFill>
              <a:schemeClr val="tx1"/>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121882" name="Text Box 26"/>
          <p:cNvSpPr txBox="1">
            <a:spLocks noChangeArrowheads="1"/>
          </p:cNvSpPr>
          <p:nvPr/>
        </p:nvSpPr>
        <p:spPr bwMode="auto">
          <a:xfrm>
            <a:off x="771525" y="4687888"/>
            <a:ext cx="1806575" cy="7112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000" b="1">
                <a:effectLst>
                  <a:outerShdw blurRad="38100" dist="38100" dir="2700000" algn="tl">
                    <a:srgbClr val="DDDDDD"/>
                  </a:outerShdw>
                </a:effectLst>
                <a:latin typeface="Bradley Hand ITC" charset="0"/>
              </a:rPr>
              <a:t>Old Testament</a:t>
            </a:r>
          </a:p>
          <a:p>
            <a:pPr algn="ctr"/>
            <a:r>
              <a:rPr lang="en-US" sz="2000" b="1">
                <a:effectLst>
                  <a:outerShdw blurRad="38100" dist="38100" dir="2700000" algn="tl">
                    <a:srgbClr val="DDDDDD"/>
                  </a:outerShdw>
                </a:effectLst>
                <a:latin typeface="Bradley Hand ITC" charset="0"/>
              </a:rPr>
              <a:t>Age</a:t>
            </a:r>
          </a:p>
        </p:txBody>
      </p:sp>
      <p:sp>
        <p:nvSpPr>
          <p:cNvPr id="121883" name="Text Box 27"/>
          <p:cNvSpPr txBox="1">
            <a:spLocks noChangeArrowheads="1"/>
          </p:cNvSpPr>
          <p:nvPr/>
        </p:nvSpPr>
        <p:spPr bwMode="auto">
          <a:xfrm>
            <a:off x="3589338" y="4687888"/>
            <a:ext cx="1879600" cy="7112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000" b="1">
                <a:effectLst>
                  <a:outerShdw blurRad="38100" dist="38100" dir="2700000" algn="tl">
                    <a:srgbClr val="DDDDDD"/>
                  </a:outerShdw>
                </a:effectLst>
                <a:latin typeface="Bradley Hand ITC" charset="0"/>
              </a:rPr>
              <a:t>New Testament</a:t>
            </a:r>
          </a:p>
          <a:p>
            <a:pPr algn="ctr"/>
            <a:r>
              <a:rPr lang="en-US" sz="2000" b="1">
                <a:effectLst>
                  <a:outerShdw blurRad="38100" dist="38100" dir="2700000" algn="tl">
                    <a:srgbClr val="DDDDDD"/>
                  </a:outerShdw>
                </a:effectLst>
                <a:latin typeface="Bradley Hand ITC" charset="0"/>
              </a:rPr>
              <a:t>Age</a:t>
            </a:r>
          </a:p>
        </p:txBody>
      </p:sp>
      <p:sp>
        <p:nvSpPr>
          <p:cNvPr id="121885" name="Line 29"/>
          <p:cNvSpPr>
            <a:spLocks noChangeShapeType="1"/>
          </p:cNvSpPr>
          <p:nvPr/>
        </p:nvSpPr>
        <p:spPr bwMode="auto">
          <a:xfrm>
            <a:off x="6008688" y="4572000"/>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1886" name="Text Box 30"/>
          <p:cNvSpPr txBox="1">
            <a:spLocks noChangeArrowheads="1"/>
          </p:cNvSpPr>
          <p:nvPr/>
        </p:nvSpPr>
        <p:spPr bwMode="auto">
          <a:xfrm>
            <a:off x="6069013" y="4687888"/>
            <a:ext cx="2727325"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000" b="1">
                <a:effectLst>
                  <a:outerShdw blurRad="38100" dist="38100" dir="2700000" algn="tl">
                    <a:srgbClr val="DDDDDD"/>
                  </a:outerShdw>
                </a:effectLst>
                <a:latin typeface="Bradley Hand ITC" charset="0"/>
              </a:rPr>
              <a:t>New Heaven and Earth</a:t>
            </a:r>
          </a:p>
        </p:txBody>
      </p:sp>
      <p:sp>
        <p:nvSpPr>
          <p:cNvPr id="121889" name="Text Box 33"/>
          <p:cNvSpPr txBox="1">
            <a:spLocks noChangeArrowheads="1"/>
          </p:cNvSpPr>
          <p:nvPr/>
        </p:nvSpPr>
        <p:spPr bwMode="auto">
          <a:xfrm>
            <a:off x="1295400" y="2986088"/>
            <a:ext cx="6172200" cy="519112"/>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800">
                <a:effectLst>
                  <a:outerShdw blurRad="38100" dist="38100" dir="2700000" algn="tl">
                    <a:srgbClr val="DDDDDD"/>
                  </a:outerShdw>
                </a:effectLst>
                <a:latin typeface="Perpetua Titling MT" charset="0"/>
              </a:rPr>
              <a:t>One People of God</a:t>
            </a:r>
          </a:p>
        </p:txBody>
      </p:sp>
      <p:sp>
        <p:nvSpPr>
          <p:cNvPr id="121890" name="Line 34"/>
          <p:cNvSpPr>
            <a:spLocks noChangeShapeType="1"/>
          </p:cNvSpPr>
          <p:nvPr/>
        </p:nvSpPr>
        <p:spPr bwMode="auto">
          <a:xfrm flipV="1">
            <a:off x="2971800" y="3581400"/>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Church and Israel</a:t>
            </a:r>
          </a:p>
        </p:txBody>
      </p:sp>
      <p:sp>
        <p:nvSpPr>
          <p:cNvPr id="132099" name="Rectangle 3"/>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Defense of Replacement Theology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Church and Israel</a:t>
            </a:r>
          </a:p>
        </p:txBody>
      </p:sp>
      <p:sp>
        <p:nvSpPr>
          <p:cNvPr id="140291" name="Rectangle 3"/>
          <p:cNvSpPr>
            <a:spLocks noGrp="1" noChangeArrowheads="1"/>
          </p:cNvSpPr>
          <p:nvPr>
            <p:ph type="body" idx="1"/>
          </p:nvPr>
        </p:nvSpPr>
        <p:spPr>
          <a:xfrm>
            <a:off x="1600200" y="1828800"/>
            <a:ext cx="7086600" cy="3429000"/>
          </a:xfrm>
        </p:spPr>
        <p:txBody>
          <a:bodyPr/>
          <a:lstStyle/>
          <a:p>
            <a:pPr marL="609600" indent="-609600">
              <a:buFontTx/>
              <a:buAutoNum type="arabicPeriod"/>
            </a:pPr>
            <a:r>
              <a:rPr lang="en-US"/>
              <a:t>The Abrahamic Covenant is fulfilled by the Church. Israel, as an ethnic people, rejected the Messiah, and God gave their promises to the Church, which fulfills them spiritually.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t>Church and Israel</a:t>
            </a:r>
          </a:p>
        </p:txBody>
      </p:sp>
      <p:sp>
        <p:nvSpPr>
          <p:cNvPr id="141315" name="Rectangle 3"/>
          <p:cNvSpPr>
            <a:spLocks noGrp="1" noChangeArrowheads="1"/>
          </p:cNvSpPr>
          <p:nvPr>
            <p:ph type="body" idx="1"/>
          </p:nvPr>
        </p:nvSpPr>
        <p:spPr/>
        <p:txBody>
          <a:bodyPr/>
          <a:lstStyle/>
          <a:p>
            <a:pPr marL="0" indent="0">
              <a:buFontTx/>
              <a:buNone/>
            </a:pPr>
            <a:r>
              <a:rPr lang="en-US" sz="2800" b="1">
                <a:effectLst>
                  <a:outerShdw blurRad="38100" dist="38100" dir="2700000" algn="tl">
                    <a:srgbClr val="DDDDDD"/>
                  </a:outerShdw>
                </a:effectLst>
              </a:rPr>
              <a:t>Gal. 3:26–29 </a:t>
            </a:r>
          </a:p>
          <a:p>
            <a:pPr marL="0" indent="0">
              <a:buFontTx/>
              <a:buNone/>
            </a:pPr>
            <a:r>
              <a:rPr lang="ja-JP" altLang="en-US" sz="2800">
                <a:latin typeface="Arial"/>
              </a:rPr>
              <a:t>“</a:t>
            </a:r>
            <a:r>
              <a:rPr lang="en-US" sz="2800"/>
              <a:t>For in Christ Jesus you are all sons of God through faith. For all of you who were baptized into Christ have clothed yourselves with Christ. There is neither Jew nor Greek, there is neither slave nor free, there is neither male nor female—for all of you are one in Christ Jesus. And if you belong to Christ, then you are Abraham</a:t>
            </a:r>
            <a:r>
              <a:rPr lang="ja-JP" altLang="en-US" sz="2800">
                <a:latin typeface="Arial"/>
              </a:rPr>
              <a:t>’</a:t>
            </a:r>
            <a:r>
              <a:rPr lang="en-US" sz="2800"/>
              <a:t>s descendants, heirs according to the promise.</a:t>
            </a:r>
            <a:r>
              <a:rPr lang="ja-JP" altLang="en-US" sz="2800">
                <a:latin typeface="Arial"/>
              </a:rPr>
              <a:t>”</a:t>
            </a:r>
            <a:r>
              <a:rPr lang="en-US" sz="2800"/>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Church and Israel</a:t>
            </a:r>
          </a:p>
        </p:txBody>
      </p:sp>
      <p:sp>
        <p:nvSpPr>
          <p:cNvPr id="14233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Gal. 3:7-9   </a:t>
            </a:r>
          </a:p>
          <a:p>
            <a:pPr marL="0" indent="0">
              <a:buFontTx/>
              <a:buNone/>
            </a:pPr>
            <a:r>
              <a:rPr lang="ja-JP" altLang="en-US">
                <a:latin typeface="Arial"/>
              </a:rPr>
              <a:t>“</a:t>
            </a:r>
            <a:r>
              <a:rPr lang="en-US"/>
              <a:t>So then, understand that those who believe are the sons of Abraham. And the scripture, foreseeing that God would justify the Gentiles by faith, proclaimed the gospel to Abraham ahead of time, saying, </a:t>
            </a:r>
            <a:r>
              <a:rPr lang="ja-JP" altLang="en-US">
                <a:latin typeface="Arial"/>
              </a:rPr>
              <a:t>‘</a:t>
            </a:r>
            <a:r>
              <a:rPr lang="en-US"/>
              <a:t>All the nations will be blessed in you.</a:t>
            </a:r>
            <a:r>
              <a:rPr lang="ja-JP" altLang="en-US">
                <a:latin typeface="Arial"/>
              </a:rPr>
              <a:t>’</a:t>
            </a:r>
            <a:r>
              <a:rPr lang="en-US"/>
              <a:t> So then those who believe are blessed along with Abraham the believer.</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Church and Israel</a:t>
            </a:r>
          </a:p>
        </p:txBody>
      </p:sp>
      <p:sp>
        <p:nvSpPr>
          <p:cNvPr id="14336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Rom. 9:6–7a</a:t>
            </a:r>
          </a:p>
          <a:p>
            <a:pPr marL="0" indent="0">
              <a:buFontTx/>
              <a:buNone/>
            </a:pPr>
            <a:r>
              <a:rPr lang="ja-JP" altLang="en-US">
                <a:latin typeface="Arial"/>
              </a:rPr>
              <a:t>“</a:t>
            </a:r>
            <a:r>
              <a:rPr lang="en-US"/>
              <a:t>It is not as though the word of God had failed. For not all those who are descended from Israel are truly Israel, nor are all the children Abraham</a:t>
            </a:r>
            <a:r>
              <a:rPr lang="ja-JP" altLang="en-US">
                <a:latin typeface="Arial"/>
              </a:rPr>
              <a:t>’</a:t>
            </a:r>
            <a:r>
              <a:rPr lang="en-US"/>
              <a:t>s true descendants.</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r>
              <a:rPr lang="en-US"/>
              <a:t>Church and Israel</a:t>
            </a:r>
          </a:p>
        </p:txBody>
      </p:sp>
      <p:sp>
        <p:nvSpPr>
          <p:cNvPr id="507907" name="Rectangle 3"/>
          <p:cNvSpPr>
            <a:spLocks noGrp="1" noChangeArrowheads="1"/>
          </p:cNvSpPr>
          <p:nvPr>
            <p:ph type="body" idx="1"/>
          </p:nvPr>
        </p:nvSpPr>
        <p:spPr/>
        <p:txBody>
          <a:bodyPr/>
          <a:lstStyle/>
          <a:p>
            <a:pPr>
              <a:buFontTx/>
              <a:buNone/>
            </a:pPr>
            <a:endParaRPr lang="en-US"/>
          </a:p>
          <a:p>
            <a:pPr>
              <a:buFontTx/>
              <a:buNone/>
            </a:pPr>
            <a:endParaRPr lang="en-US"/>
          </a:p>
          <a:p>
            <a:pPr algn="ctr">
              <a:buFontTx/>
              <a:buNone/>
            </a:pPr>
            <a:r>
              <a:rPr lang="en-US" sz="4000">
                <a:effectLst>
                  <a:outerShdw blurRad="38100" dist="38100" dir="2700000" algn="tl">
                    <a:srgbClr val="DDDDDD"/>
                  </a:outerShdw>
                </a:effectLst>
              </a:rPr>
              <a:t>What are the covenants of God?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a:t>Church and Israel</a:t>
            </a:r>
          </a:p>
        </p:txBody>
      </p:sp>
      <p:sp>
        <p:nvSpPr>
          <p:cNvPr id="13721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Eph. 3:5–6</a:t>
            </a:r>
          </a:p>
          <a:p>
            <a:pPr marL="0" indent="0">
              <a:buFontTx/>
              <a:buNone/>
            </a:pPr>
            <a:r>
              <a:rPr lang="ja-JP" altLang="en-US">
                <a:latin typeface="Arial"/>
              </a:rPr>
              <a:t>“</a:t>
            </a:r>
            <a:r>
              <a:rPr lang="en-US"/>
              <a:t>Now this secret was not disclosed to people in former generations as it has now been revealed to his holy apostles and prophets by the Spirit, namely, that through the gospel the Gentiles are fellow heirs, fellow members of the body, and fellow partakers of the promise in Christ Jesus.</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1524000" y="1981200"/>
            <a:ext cx="7086600" cy="4525963"/>
          </a:xfrm>
        </p:spPr>
        <p:txBody>
          <a:bodyPr/>
          <a:lstStyle/>
          <a:p>
            <a:pPr marL="609600" indent="-609600">
              <a:buFontTx/>
              <a:buAutoNum type="arabicPeriod" startAt="2"/>
            </a:pPr>
            <a:r>
              <a:rPr lang="en-US"/>
              <a:t>The Davidic Covenant is fulfilled through the fact that Christ is now reigning with God and in the hearts of all believers. The kingdom of God is a current reality and is represented by the Church.</a:t>
            </a:r>
          </a:p>
        </p:txBody>
      </p:sp>
      <p:sp>
        <p:nvSpPr>
          <p:cNvPr id="138244" name="Rectangle 4"/>
          <p:cNvSpPr>
            <a:spLocks noGrp="1" noChangeArrowheads="1"/>
          </p:cNvSpPr>
          <p:nvPr>
            <p:ph type="title"/>
          </p:nvPr>
        </p:nvSpPr>
        <p:spPr/>
        <p:txBody>
          <a:bodyPr/>
          <a:lstStyle/>
          <a:p>
            <a:r>
              <a:rPr lang="en-US"/>
              <a:t>Church and Israel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t>Church and Israel</a:t>
            </a:r>
          </a:p>
        </p:txBody>
      </p:sp>
      <p:sp>
        <p:nvSpPr>
          <p:cNvPr id="14745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Heb. 8:1 </a:t>
            </a:r>
          </a:p>
          <a:p>
            <a:pPr marL="0" indent="0">
              <a:buFontTx/>
              <a:buNone/>
            </a:pPr>
            <a:r>
              <a:rPr lang="ja-JP" altLang="en-US">
                <a:latin typeface="Arial"/>
              </a:rPr>
              <a:t>“</a:t>
            </a:r>
            <a:r>
              <a:rPr lang="en-US"/>
              <a:t>Now the main point of what we are saying is this: We have such a high priest, one who sat down at the right hand of the throne of the Majesty in heaven.</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a:t>Church and Israel</a:t>
            </a:r>
          </a:p>
        </p:txBody>
      </p:sp>
      <p:sp>
        <p:nvSpPr>
          <p:cNvPr id="226307" name="Rectangle 3"/>
          <p:cNvSpPr>
            <a:spLocks noGrp="1" noChangeArrowheads="1"/>
          </p:cNvSpPr>
          <p:nvPr>
            <p:ph type="body" idx="1"/>
          </p:nvPr>
        </p:nvSpPr>
        <p:spPr/>
        <p:txBody>
          <a:bodyPr/>
          <a:lstStyle/>
          <a:p>
            <a:pPr marL="0" indent="0">
              <a:buFontTx/>
              <a:buNone/>
            </a:pPr>
            <a:r>
              <a:rPr lang="en-US" b="1"/>
              <a:t>Read Matt. 12:22–28</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a:t>Church and Israel</a:t>
            </a:r>
          </a:p>
        </p:txBody>
      </p:sp>
      <p:sp>
        <p:nvSpPr>
          <p:cNvPr id="228355" name="Rectangle 3"/>
          <p:cNvSpPr>
            <a:spLocks noGrp="1" noChangeArrowheads="1"/>
          </p:cNvSpPr>
          <p:nvPr>
            <p:ph type="body" idx="1"/>
          </p:nvPr>
        </p:nvSpPr>
        <p:spPr/>
        <p:txBody>
          <a:bodyPr/>
          <a:lstStyle/>
          <a:p>
            <a:pPr marL="0" indent="0">
              <a:buFontTx/>
              <a:buNone/>
            </a:pPr>
            <a:r>
              <a:rPr lang="en-US" b="1"/>
              <a:t>Luke 10:9–11</a:t>
            </a:r>
          </a:p>
          <a:p>
            <a:pPr marL="0" indent="0">
              <a:buFontTx/>
              <a:buNone/>
            </a:pPr>
            <a:r>
              <a:rPr lang="ja-JP" altLang="en-US">
                <a:latin typeface="Arial"/>
              </a:rPr>
              <a:t>“</a:t>
            </a:r>
            <a:r>
              <a:rPr lang="en-US"/>
              <a:t>Heal the sick in that town and say to them, </a:t>
            </a:r>
            <a:r>
              <a:rPr lang="ja-JP" altLang="en-US">
                <a:latin typeface="Arial"/>
              </a:rPr>
              <a:t>‘</a:t>
            </a:r>
            <a:r>
              <a:rPr lang="en-US"/>
              <a:t>The kingdom of God has come upon you!</a:t>
            </a:r>
            <a:r>
              <a:rPr lang="ja-JP" altLang="en-US">
                <a:latin typeface="Arial"/>
              </a:rPr>
              <a:t>’</a:t>
            </a:r>
            <a:r>
              <a:rPr lang="en-US"/>
              <a:t> But whenever you enter a town and the people do not welcome you, go into its streets and say, </a:t>
            </a:r>
            <a:r>
              <a:rPr lang="ja-JP" altLang="en-US">
                <a:latin typeface="Arial"/>
              </a:rPr>
              <a:t>‘</a:t>
            </a:r>
            <a:r>
              <a:rPr lang="en-US"/>
              <a:t>Even the dust of your town that clings to our feet we wipe off against you. Nevertheless know this: The kingdom of God has come.</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t>Church and Israel</a:t>
            </a:r>
          </a:p>
        </p:txBody>
      </p:sp>
      <p:sp>
        <p:nvSpPr>
          <p:cNvPr id="139267" name="Rectangle 3"/>
          <p:cNvSpPr>
            <a:spLocks noGrp="1" noChangeArrowheads="1"/>
          </p:cNvSpPr>
          <p:nvPr>
            <p:ph type="body" idx="1"/>
          </p:nvPr>
        </p:nvSpPr>
        <p:spPr/>
        <p:txBody>
          <a:bodyPr/>
          <a:lstStyle/>
          <a:p>
            <a:pPr marL="609600" indent="-609600">
              <a:buFontTx/>
              <a:buAutoNum type="arabicPeriod" startAt="3"/>
            </a:pPr>
            <a:r>
              <a:rPr lang="en-US"/>
              <a:t>Christ instituted the New Covenant with the Church that replaces the Old Covenant made with Israel.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t>Church and Israel</a:t>
            </a:r>
          </a:p>
        </p:txBody>
      </p:sp>
      <p:sp>
        <p:nvSpPr>
          <p:cNvPr id="148483" name="Rectangle 3"/>
          <p:cNvSpPr>
            <a:spLocks noGrp="1" noChangeArrowheads="1"/>
          </p:cNvSpPr>
          <p:nvPr>
            <p:ph type="body" idx="1"/>
          </p:nvPr>
        </p:nvSpPr>
        <p:spPr/>
        <p:txBody>
          <a:bodyPr/>
          <a:lstStyle/>
          <a:p>
            <a:pPr marL="0" indent="0">
              <a:lnSpc>
                <a:spcPct val="90000"/>
              </a:lnSpc>
              <a:buFontTx/>
              <a:buNone/>
            </a:pPr>
            <a:r>
              <a:rPr lang="en-US" sz="2400" b="1">
                <a:effectLst>
                  <a:outerShdw blurRad="38100" dist="38100" dir="2700000" algn="tl">
                    <a:srgbClr val="DDDDDD"/>
                  </a:outerShdw>
                </a:effectLst>
              </a:rPr>
              <a:t>Jer. 31:31–33</a:t>
            </a:r>
          </a:p>
          <a:p>
            <a:pPr marL="0" indent="0">
              <a:lnSpc>
                <a:spcPct val="90000"/>
              </a:lnSpc>
              <a:buFontTx/>
              <a:buNone/>
            </a:pPr>
            <a:r>
              <a:rPr lang="ja-JP" altLang="en-US" sz="2400">
                <a:latin typeface="Arial"/>
              </a:rPr>
              <a:t>“‘</a:t>
            </a:r>
            <a:r>
              <a:rPr lang="en-US" sz="2400"/>
              <a:t>Indeed, a time is coming,</a:t>
            </a:r>
            <a:r>
              <a:rPr lang="ja-JP" altLang="en-US" sz="2400">
                <a:latin typeface="Arial"/>
              </a:rPr>
              <a:t>’</a:t>
            </a:r>
            <a:r>
              <a:rPr lang="en-US" sz="2400"/>
              <a:t> says the LORD, </a:t>
            </a:r>
            <a:r>
              <a:rPr lang="ja-JP" altLang="en-US" sz="2400">
                <a:latin typeface="Arial"/>
              </a:rPr>
              <a:t>‘</a:t>
            </a:r>
            <a:r>
              <a:rPr lang="en-US" sz="2400"/>
              <a:t>when I will make a new covenant with the people of Israel and Judah. It will not be like the old covenant that I made with their ancestors when I took them by the hand and led them out of Egypt. For they violated that agreement, even though I was a faithful husband to them,</a:t>
            </a:r>
            <a:r>
              <a:rPr lang="ja-JP" altLang="en-US" sz="2400">
                <a:latin typeface="Arial"/>
              </a:rPr>
              <a:t>’</a:t>
            </a:r>
            <a:r>
              <a:rPr lang="en-US" sz="2400"/>
              <a:t> says the LORD.  </a:t>
            </a:r>
            <a:r>
              <a:rPr lang="ja-JP" altLang="en-US" sz="2400">
                <a:latin typeface="Arial"/>
              </a:rPr>
              <a:t>‘</a:t>
            </a:r>
            <a:r>
              <a:rPr lang="en-US" sz="2400"/>
              <a:t>But I will make a new covenant with the whole nation of Israel after I plant them back in the land</a:t>
            </a:r>
            <a:r>
              <a:rPr lang="ja-JP" altLang="en-US" sz="2400">
                <a:latin typeface="Arial"/>
              </a:rPr>
              <a:t>’</a:t>
            </a:r>
            <a:r>
              <a:rPr lang="en-US" sz="2400"/>
              <a:t> says the LORD. </a:t>
            </a:r>
            <a:r>
              <a:rPr lang="ja-JP" altLang="en-US" sz="2400">
                <a:latin typeface="Arial"/>
              </a:rPr>
              <a:t>‘</a:t>
            </a:r>
            <a:r>
              <a:rPr lang="en-US" sz="2400"/>
              <a:t>I will put my law within them and write it on their hearts and minds. And I will be their God and they will be my people.</a:t>
            </a:r>
            <a:r>
              <a:rPr lang="ja-JP" altLang="en-US" sz="2400">
                <a:latin typeface="Arial"/>
              </a:rPr>
              <a:t>’”</a:t>
            </a:r>
            <a:endParaRPr lang="en-US" sz="24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Church and Israel</a:t>
            </a:r>
          </a:p>
        </p:txBody>
      </p:sp>
      <p:sp>
        <p:nvSpPr>
          <p:cNvPr id="14950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Lk. 22:19–20</a:t>
            </a:r>
          </a:p>
          <a:p>
            <a:pPr marL="0" indent="0">
              <a:buFontTx/>
              <a:buNone/>
            </a:pPr>
            <a:r>
              <a:rPr lang="ja-JP" altLang="en-US">
                <a:latin typeface="Arial"/>
              </a:rPr>
              <a:t>“</a:t>
            </a:r>
            <a:r>
              <a:rPr lang="en-US"/>
              <a:t>Then he took bread, and after giving thanks he broke it and gave it to them, saying, </a:t>
            </a:r>
            <a:r>
              <a:rPr lang="ja-JP" altLang="en-US">
                <a:latin typeface="Arial"/>
              </a:rPr>
              <a:t>‘</a:t>
            </a:r>
            <a:r>
              <a:rPr lang="en-US"/>
              <a:t>This is my body which is given for you. Do this in remembrance of me.</a:t>
            </a:r>
            <a:r>
              <a:rPr lang="ja-JP" altLang="en-US">
                <a:latin typeface="Arial"/>
              </a:rPr>
              <a:t>’</a:t>
            </a:r>
            <a:r>
              <a:rPr lang="en-US"/>
              <a:t> And in the same way he took the cup after they had eaten, saying, </a:t>
            </a:r>
            <a:r>
              <a:rPr lang="ja-JP" altLang="en-US">
                <a:latin typeface="Arial"/>
              </a:rPr>
              <a:t>‘</a:t>
            </a:r>
            <a:r>
              <a:rPr lang="en-US"/>
              <a:t>This cup that is poured out for you is the new covenant in my blood.</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Church and Israel</a:t>
            </a:r>
          </a:p>
        </p:txBody>
      </p:sp>
      <p:sp>
        <p:nvSpPr>
          <p:cNvPr id="15053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2 Cor. 3:5–6 </a:t>
            </a:r>
            <a:r>
              <a:rPr lang="en-US">
                <a:effectLst>
                  <a:outerShdw blurRad="38100" dist="38100" dir="2700000" algn="tl">
                    <a:srgbClr val="DDDDDD"/>
                  </a:outerShdw>
                </a:effectLst>
              </a:rPr>
              <a:t>  </a:t>
            </a:r>
          </a:p>
          <a:p>
            <a:pPr marL="0" indent="0">
              <a:buFontTx/>
              <a:buNone/>
            </a:pPr>
            <a:r>
              <a:rPr lang="ja-JP" altLang="en-US">
                <a:latin typeface="Arial"/>
              </a:rPr>
              <a:t>“</a:t>
            </a:r>
            <a:r>
              <a:rPr lang="en-US"/>
              <a:t>Not that we are adequate in ourselves to consider anything as if it were coming from ourselves, but our adequacy is from God, who made us adequate to be servants of a new covenant not based on the letter but on the Spirit, for the letter kills, but the Spirit gives life.</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t>Church and Israel</a:t>
            </a:r>
          </a:p>
        </p:txBody>
      </p:sp>
      <p:sp>
        <p:nvSpPr>
          <p:cNvPr id="15155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Heb. 8:13</a:t>
            </a:r>
          </a:p>
          <a:p>
            <a:pPr marL="0" indent="0">
              <a:buFontTx/>
              <a:buNone/>
            </a:pPr>
            <a:r>
              <a:rPr lang="ja-JP" altLang="en-US">
                <a:latin typeface="Arial"/>
              </a:rPr>
              <a:t>“</a:t>
            </a:r>
            <a:r>
              <a:rPr lang="en-US"/>
              <a:t>When he speaks of a new covenant, he makes the first obsolete. Now what is growing obsolete and aging is about to disappear.</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p:txBody>
          <a:bodyPr/>
          <a:lstStyle/>
          <a:p>
            <a:pPr marL="3657600" indent="-3657600" algn="ctr">
              <a:lnSpc>
                <a:spcPct val="80000"/>
              </a:lnSpc>
              <a:buFontTx/>
              <a:buNone/>
            </a:pPr>
            <a:r>
              <a:rPr lang="en-US" sz="4000" b="1">
                <a:effectLst>
                  <a:outerShdw blurRad="38100" dist="38100" dir="2700000" algn="tl">
                    <a:srgbClr val="DDDDDD"/>
                  </a:outerShdw>
                </a:effectLst>
              </a:rPr>
              <a:t>Covenants</a:t>
            </a:r>
            <a:endParaRPr lang="en-US" sz="4000" b="1"/>
          </a:p>
          <a:p>
            <a:pPr marL="3657600" indent="-3657600">
              <a:lnSpc>
                <a:spcPct val="80000"/>
              </a:lnSpc>
              <a:buFontTx/>
              <a:buNone/>
            </a:pPr>
            <a:r>
              <a:rPr lang="en-US" sz="2800" b="1"/>
              <a:t>Abrahamic Covenant</a:t>
            </a:r>
            <a:r>
              <a:rPr lang="en-US" sz="2800"/>
              <a:t>: 	The covenant that God made with Abraham, promising an eternal inheritance of land, a posterity as numerous as the sands of the sea, and that Abraham would be a blessing to all people (Gen. 12:1–3; 15:1–21 17:1–8). </a:t>
            </a:r>
          </a:p>
          <a:p>
            <a:pPr marL="3657600" indent="-3657600">
              <a:lnSpc>
                <a:spcPct val="80000"/>
              </a:lnSpc>
              <a:buFontTx/>
              <a:buNone/>
            </a:pPr>
            <a:endParaRPr lang="en-US" sz="2800"/>
          </a:p>
        </p:txBody>
      </p:sp>
      <p:sp>
        <p:nvSpPr>
          <p:cNvPr id="134148" name="Rectangle 4"/>
          <p:cNvSpPr>
            <a:spLocks noGrp="1" noChangeArrowheads="1"/>
          </p:cNvSpPr>
          <p:nvPr>
            <p:ph type="title"/>
          </p:nvPr>
        </p:nvSpPr>
        <p:spPr/>
        <p:txBody>
          <a:bodyPr/>
          <a:lstStyle/>
          <a:p>
            <a:r>
              <a:rPr lang="en-US"/>
              <a:t>Church and Israel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Church and Israel</a:t>
            </a:r>
          </a:p>
        </p:txBody>
      </p:sp>
      <p:sp>
        <p:nvSpPr>
          <p:cNvPr id="144387" name="Rectangle 3"/>
          <p:cNvSpPr>
            <a:spLocks noGrp="1" noChangeArrowheads="1"/>
          </p:cNvSpPr>
          <p:nvPr>
            <p:ph type="body" idx="1"/>
          </p:nvPr>
        </p:nvSpPr>
        <p:spPr/>
        <p:txBody>
          <a:bodyPr/>
          <a:lstStyle/>
          <a:p>
            <a:pPr marL="609600" indent="-609600">
              <a:buFontTx/>
              <a:buAutoNum type="arabicPeriod" startAt="4"/>
            </a:pPr>
            <a:r>
              <a:rPr lang="en-US"/>
              <a:t>The majority of all of Church history, including Justin Martyr, Irenaeus, Augustine, Thomas Aquinas, John Calvin, Martin Luther, John Wesley, Charles Spurgeon, and Jonathan Edwards, believed that the Church replaced Israel as the people of God.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t>Church and Israel</a:t>
            </a:r>
          </a:p>
        </p:txBody>
      </p:sp>
      <p:sp>
        <p:nvSpPr>
          <p:cNvPr id="171011"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Response to Replacement Theology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Church and Israel</a:t>
            </a:r>
          </a:p>
        </p:txBody>
      </p:sp>
      <p:sp>
        <p:nvSpPr>
          <p:cNvPr id="172035" name="Rectangle 3"/>
          <p:cNvSpPr>
            <a:spLocks noGrp="1" noChangeArrowheads="1"/>
          </p:cNvSpPr>
          <p:nvPr>
            <p:ph type="body" idx="1"/>
          </p:nvPr>
        </p:nvSpPr>
        <p:spPr/>
        <p:txBody>
          <a:bodyPr/>
          <a:lstStyle/>
          <a:p>
            <a:pPr marL="609600" indent="-609600">
              <a:lnSpc>
                <a:spcPct val="90000"/>
              </a:lnSpc>
              <a:buFontTx/>
              <a:buAutoNum type="arabicPeriod"/>
            </a:pPr>
            <a:r>
              <a:rPr lang="en-US"/>
              <a:t>The promise God made to Abraham that he was to be a blessing to all the nations does involve the Church. The Messiah was not for Israel only, but for all people. Therefore, in this sense, we are Abraham</a:t>
            </a:r>
            <a:r>
              <a:rPr lang="ja-JP" altLang="en-US">
                <a:latin typeface="Arial"/>
              </a:rPr>
              <a:t>’</a:t>
            </a:r>
            <a:r>
              <a:rPr lang="en-US"/>
              <a:t>s children and heirs according to that promise. But the promises that involve the land and the seed are not fulfilled in the Church, but can only be fulfilled through ethnic Israel.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t>Church and Israel</a:t>
            </a:r>
          </a:p>
        </p:txBody>
      </p:sp>
      <p:sp>
        <p:nvSpPr>
          <p:cNvPr id="173059" name="Rectangle 3"/>
          <p:cNvSpPr>
            <a:spLocks noGrp="1" noChangeArrowheads="1"/>
          </p:cNvSpPr>
          <p:nvPr>
            <p:ph type="body" idx="1"/>
          </p:nvPr>
        </p:nvSpPr>
        <p:spPr/>
        <p:txBody>
          <a:bodyPr/>
          <a:lstStyle/>
          <a:p>
            <a:pPr marL="609600" indent="-609600">
              <a:buFontTx/>
              <a:buAutoNum type="arabicPeriod" startAt="2"/>
            </a:pPr>
            <a:r>
              <a:rPr lang="en-US"/>
              <a:t>Christ is never said to be seated on the throne of David, but at the </a:t>
            </a:r>
            <a:r>
              <a:rPr lang="en-US" i="1"/>
              <a:t>right hand of God</a:t>
            </a:r>
            <a:r>
              <a:rPr lang="en-US"/>
              <a:t>. The kingdom of God was present in Christ, but the kingdom will not be fully realized until He reigns from the throne of David in Israel.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n-US"/>
              <a:t>Church and Israel</a:t>
            </a:r>
          </a:p>
        </p:txBody>
      </p:sp>
      <p:sp>
        <p:nvSpPr>
          <p:cNvPr id="230403" name="Rectangle 3"/>
          <p:cNvSpPr>
            <a:spLocks noGrp="1" noChangeArrowheads="1"/>
          </p:cNvSpPr>
          <p:nvPr>
            <p:ph type="body" idx="1"/>
          </p:nvPr>
        </p:nvSpPr>
        <p:spPr/>
        <p:txBody>
          <a:bodyPr/>
          <a:lstStyle/>
          <a:p>
            <a:pPr marL="0" indent="0">
              <a:buFontTx/>
              <a:buNone/>
            </a:pPr>
            <a:r>
              <a:rPr lang="en-US" b="1"/>
              <a:t>Acts 1:6–7 </a:t>
            </a:r>
            <a:endParaRPr lang="en-US"/>
          </a:p>
          <a:p>
            <a:pPr marL="0" indent="0">
              <a:buFontTx/>
              <a:buNone/>
            </a:pPr>
            <a:r>
              <a:rPr lang="ja-JP" altLang="en-US">
                <a:latin typeface="Arial"/>
              </a:rPr>
              <a:t>“</a:t>
            </a:r>
            <a:r>
              <a:rPr lang="en-US"/>
              <a:t>So when they had gathered together, they began to ask him, </a:t>
            </a:r>
            <a:r>
              <a:rPr lang="ja-JP" altLang="en-US">
                <a:latin typeface="Arial"/>
              </a:rPr>
              <a:t>‘</a:t>
            </a:r>
            <a:r>
              <a:rPr lang="en-US"/>
              <a:t>Lord, is this the time when you are restoring the kingdom to Israel?</a:t>
            </a:r>
            <a:r>
              <a:rPr lang="ja-JP" altLang="en-US">
                <a:latin typeface="Arial"/>
              </a:rPr>
              <a:t>’</a:t>
            </a:r>
            <a:r>
              <a:rPr lang="en-US"/>
              <a:t> He told them, </a:t>
            </a:r>
            <a:r>
              <a:rPr lang="ja-JP" altLang="en-US">
                <a:latin typeface="Arial"/>
              </a:rPr>
              <a:t>‘</a:t>
            </a:r>
            <a:r>
              <a:rPr lang="en-US"/>
              <a:t>You are not permitted to know the times or periods that the Father has set by his own authority.</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a:t>Church and Israel</a:t>
            </a:r>
          </a:p>
        </p:txBody>
      </p:sp>
      <p:sp>
        <p:nvSpPr>
          <p:cNvPr id="175107" name="Rectangle 3"/>
          <p:cNvSpPr>
            <a:spLocks noGrp="1" noChangeArrowheads="1"/>
          </p:cNvSpPr>
          <p:nvPr>
            <p:ph type="body" idx="1"/>
          </p:nvPr>
        </p:nvSpPr>
        <p:spPr/>
        <p:txBody>
          <a:bodyPr/>
          <a:lstStyle/>
          <a:p>
            <a:pPr marL="609600" indent="-609600">
              <a:buFontTx/>
              <a:buAutoNum type="arabicPeriod" startAt="3"/>
            </a:pPr>
            <a:r>
              <a:rPr lang="en-US" sz="2800"/>
              <a:t>Interpretations of the New Covenant vary among Dispensationalists.</a:t>
            </a:r>
          </a:p>
          <a:p>
            <a:pPr marL="1371600" lvl="2" indent="-457200">
              <a:buFontTx/>
              <a:buAutoNum type="arabicPeriod"/>
            </a:pPr>
            <a:r>
              <a:rPr lang="en-US" sz="2000" b="1"/>
              <a:t>Classic Dispensationalists</a:t>
            </a:r>
            <a:r>
              <a:rPr lang="en-US" sz="2000"/>
              <a:t>: There are two New Covenants, one made with Israel and one with the Church. </a:t>
            </a:r>
          </a:p>
          <a:p>
            <a:pPr marL="1371600" lvl="2" indent="-457200">
              <a:buFontTx/>
              <a:buAutoNum type="arabicPeriod"/>
            </a:pPr>
            <a:r>
              <a:rPr lang="en-US" sz="2000" b="1"/>
              <a:t>Progressive Dispensationalists</a:t>
            </a:r>
            <a:r>
              <a:rPr lang="en-US" sz="2000"/>
              <a:t>: There is one New Covenant, and it is extended to the Church, which is composed of both Jews and Gentiles. </a:t>
            </a:r>
          </a:p>
          <a:p>
            <a:pPr marL="990600" lvl="1" indent="-533400">
              <a:buFontTx/>
              <a:buNone/>
            </a:pPr>
            <a:r>
              <a:rPr lang="en-US" sz="2400"/>
              <a:t>	Both positions would see the New Covenant as replacing the Mosaic Covenant. The Mosaic Covenant is made </a:t>
            </a:r>
            <a:r>
              <a:rPr lang="ja-JP" altLang="en-US" sz="2400">
                <a:latin typeface="Arial"/>
              </a:rPr>
              <a:t>“</a:t>
            </a:r>
            <a:r>
              <a:rPr lang="en-US" sz="2400"/>
              <a:t>obsolete,</a:t>
            </a:r>
            <a:r>
              <a:rPr lang="ja-JP" altLang="en-US" sz="2400">
                <a:latin typeface="Arial"/>
              </a:rPr>
              <a:t>”</a:t>
            </a:r>
            <a:r>
              <a:rPr lang="en-US" sz="2400"/>
              <a:t> not the Abrahamic Covenant.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en-US"/>
              <a:t>Church and Israel</a:t>
            </a:r>
          </a:p>
        </p:txBody>
      </p:sp>
      <p:sp>
        <p:nvSpPr>
          <p:cNvPr id="177155" name="Rectangle 3"/>
          <p:cNvSpPr>
            <a:spLocks noGrp="1" noChangeArrowheads="1"/>
          </p:cNvSpPr>
          <p:nvPr>
            <p:ph type="body" idx="1"/>
          </p:nvPr>
        </p:nvSpPr>
        <p:spPr/>
        <p:txBody>
          <a:bodyPr/>
          <a:lstStyle/>
          <a:p>
            <a:pPr marL="609600" indent="-609600">
              <a:buFontTx/>
              <a:buAutoNum type="arabicPeriod" startAt="4"/>
            </a:pPr>
            <a:r>
              <a:rPr lang="en-US"/>
              <a:t>While it is true that the majority of Church history has held to a Replacement view, this does not make it true anymore than saying that baptismal regeneration is true because the majority of Church history believed in it.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524290" name="Rectangle 2"/>
          <p:cNvSpPr>
            <a:spLocks noGrp="1" noChangeArrowheads="1"/>
          </p:cNvSpPr>
          <p:nvPr>
            <p:ph type="ctrTitle"/>
          </p:nvPr>
        </p:nvSpPr>
        <p:spPr/>
        <p:txBody>
          <a:bodyPr/>
          <a:lstStyle/>
          <a:p>
            <a:r>
              <a:rPr lang="en-US"/>
              <a:t>Discussion Groups</a:t>
            </a:r>
          </a:p>
        </p:txBody>
      </p:sp>
      <p:sp>
        <p:nvSpPr>
          <p:cNvPr id="524291" name="Rectangle 3"/>
          <p:cNvSpPr>
            <a:spLocks noGrp="1" noChangeArrowheads="1"/>
          </p:cNvSpPr>
          <p:nvPr>
            <p:ph type="subTitle" idx="1"/>
          </p:nvPr>
        </p:nvSpPr>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0" y="274638"/>
            <a:ext cx="9144000" cy="1143000"/>
          </a:xfrm>
        </p:spPr>
        <p:txBody>
          <a:bodyPr/>
          <a:lstStyle/>
          <a:p>
            <a:r>
              <a:rPr lang="en-US"/>
              <a:t>Church and Israel</a:t>
            </a:r>
          </a:p>
        </p:txBody>
      </p:sp>
      <p:sp>
        <p:nvSpPr>
          <p:cNvPr id="153603" name="Rectangle 3"/>
          <p:cNvSpPr>
            <a:spLocks noGrp="1" noChangeArrowheads="1"/>
          </p:cNvSpPr>
          <p:nvPr>
            <p:ph type="body" idx="1"/>
          </p:nvPr>
        </p:nvSpPr>
        <p:spPr>
          <a:xfrm>
            <a:off x="1600200" y="1524000"/>
            <a:ext cx="7086600" cy="4525963"/>
          </a:xfrm>
        </p:spPr>
        <p:txBody>
          <a:bodyPr/>
          <a:lstStyle/>
          <a:p>
            <a:pPr marL="3657600" indent="-3657600" algn="ctr">
              <a:buFontTx/>
              <a:buNone/>
            </a:pPr>
            <a:r>
              <a:rPr lang="en-US" sz="4000" b="1">
                <a:effectLst>
                  <a:outerShdw blurRad="38100" dist="38100" dir="2700000" algn="tl">
                    <a:srgbClr val="DDDDDD"/>
                  </a:outerShdw>
                </a:effectLst>
              </a:rPr>
              <a:t>Covenants</a:t>
            </a:r>
          </a:p>
          <a:p>
            <a:pPr marL="3657600" indent="-3657600">
              <a:buFontTx/>
              <a:buNone/>
            </a:pPr>
            <a:r>
              <a:rPr lang="en-US" sz="2800" b="1"/>
              <a:t>Mosaic Covenant</a:t>
            </a:r>
            <a:r>
              <a:rPr lang="en-US" sz="2800"/>
              <a:t>:	The conditional covenant that God made with Israel at Mount Sinai that promised blessings for obedience to the Law and curses for disobedience (Ex. 19:3–8; Deut. 28–30).</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274638"/>
            <a:ext cx="9144000" cy="1143000"/>
          </a:xfrm>
        </p:spPr>
        <p:txBody>
          <a:bodyPr/>
          <a:lstStyle/>
          <a:p>
            <a:r>
              <a:rPr lang="en-US"/>
              <a:t>Church and Israel</a:t>
            </a:r>
          </a:p>
        </p:txBody>
      </p:sp>
      <p:sp>
        <p:nvSpPr>
          <p:cNvPr id="155651" name="Rectangle 3"/>
          <p:cNvSpPr>
            <a:spLocks noGrp="1" noChangeArrowheads="1"/>
          </p:cNvSpPr>
          <p:nvPr>
            <p:ph type="body" idx="1"/>
          </p:nvPr>
        </p:nvSpPr>
        <p:spPr/>
        <p:txBody>
          <a:bodyPr/>
          <a:lstStyle/>
          <a:p>
            <a:pPr marL="3657600" indent="-3657600" algn="ctr">
              <a:buFontTx/>
              <a:buNone/>
            </a:pPr>
            <a:r>
              <a:rPr lang="en-US" sz="4400" b="1">
                <a:effectLst>
                  <a:outerShdw blurRad="38100" dist="38100" dir="2700000" algn="tl">
                    <a:srgbClr val="DDDDDD"/>
                  </a:outerShdw>
                </a:effectLst>
              </a:rPr>
              <a:t>Covenants</a:t>
            </a:r>
          </a:p>
          <a:p>
            <a:pPr marL="3657600" indent="-3657600">
              <a:buFontTx/>
              <a:buNone/>
            </a:pPr>
            <a:r>
              <a:rPr lang="en-US" b="1"/>
              <a:t>Davidic Covenant</a:t>
            </a:r>
            <a:r>
              <a:rPr lang="en-US"/>
              <a:t>:	The unconditional covenant that God made with David, promising that David would always have an heir on his throne    (2 Sam. 7:1–16).</a:t>
            </a:r>
          </a:p>
          <a:p>
            <a:pPr marL="3657600" indent="-3657600">
              <a:buFontTx/>
              <a:buNone/>
            </a:pP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0" y="274638"/>
            <a:ext cx="9144000" cy="1143000"/>
          </a:xfrm>
        </p:spPr>
        <p:txBody>
          <a:bodyPr/>
          <a:lstStyle/>
          <a:p>
            <a:r>
              <a:rPr lang="en-US"/>
              <a:t>Church and Israel</a:t>
            </a:r>
          </a:p>
        </p:txBody>
      </p:sp>
      <p:sp>
        <p:nvSpPr>
          <p:cNvPr id="157699" name="Rectangle 3"/>
          <p:cNvSpPr>
            <a:spLocks noGrp="1" noChangeArrowheads="1"/>
          </p:cNvSpPr>
          <p:nvPr>
            <p:ph type="body" idx="1"/>
          </p:nvPr>
        </p:nvSpPr>
        <p:spPr/>
        <p:txBody>
          <a:bodyPr/>
          <a:lstStyle/>
          <a:p>
            <a:pPr marL="3657600" indent="-3657600" algn="ctr">
              <a:lnSpc>
                <a:spcPct val="90000"/>
              </a:lnSpc>
              <a:buFontTx/>
              <a:buNone/>
            </a:pPr>
            <a:r>
              <a:rPr lang="en-US" sz="4000" b="1">
                <a:effectLst>
                  <a:outerShdw blurRad="38100" dist="38100" dir="2700000" algn="tl">
                    <a:srgbClr val="DDDDDD"/>
                  </a:outerShdw>
                </a:effectLst>
              </a:rPr>
              <a:t>Covenants</a:t>
            </a:r>
          </a:p>
          <a:p>
            <a:pPr marL="3657600" indent="-3657600">
              <a:lnSpc>
                <a:spcPct val="90000"/>
              </a:lnSpc>
              <a:buFontTx/>
              <a:buNone/>
            </a:pPr>
            <a:r>
              <a:rPr lang="en-US" sz="2800" b="1"/>
              <a:t>New Covenant</a:t>
            </a:r>
            <a:r>
              <a:rPr lang="en-US" sz="2800"/>
              <a:t>:	The unconditional covenant that God made to give His people a new way of relating to Him through the forgiveness of sin and by changing them from within </a:t>
            </a:r>
          </a:p>
          <a:p>
            <a:pPr marL="3657600" indent="-3657600">
              <a:lnSpc>
                <a:spcPct val="90000"/>
              </a:lnSpc>
              <a:buFontTx/>
              <a:buNone/>
            </a:pPr>
            <a:r>
              <a:rPr lang="en-US" sz="2800"/>
              <a:t>	( Jer. 31:31–34; Ez. 37:26–28).</a:t>
            </a:r>
          </a:p>
          <a:p>
            <a:pPr marL="3657600" indent="-3657600">
              <a:lnSpc>
                <a:spcPct val="90000"/>
              </a:lnSpc>
              <a:buFontTx/>
              <a:buNone/>
            </a:pP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87" name="Rectangle 147"/>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163842" name="Rectangle 2"/>
          <p:cNvSpPr>
            <a:spLocks noGrp="1" noChangeArrowheads="1"/>
          </p:cNvSpPr>
          <p:nvPr>
            <p:ph type="title"/>
          </p:nvPr>
        </p:nvSpPr>
        <p:spPr/>
        <p:txBody>
          <a:bodyPr/>
          <a:lstStyle/>
          <a:p>
            <a:r>
              <a:rPr lang="en-US"/>
              <a:t>Church and Israel</a:t>
            </a:r>
          </a:p>
        </p:txBody>
      </p:sp>
      <p:graphicFrame>
        <p:nvGraphicFramePr>
          <p:cNvPr id="164092" name="Group 252"/>
          <p:cNvGraphicFramePr>
            <a:graphicFrameLocks noGrp="1"/>
          </p:cNvGraphicFramePr>
          <p:nvPr>
            <p:ph idx="1"/>
          </p:nvPr>
        </p:nvGraphicFramePr>
        <p:xfrm>
          <a:off x="152400" y="1371600"/>
          <a:ext cx="8915400" cy="5262943"/>
        </p:xfrm>
        <a:graphic>
          <a:graphicData uri="http://schemas.openxmlformats.org/drawingml/2006/table">
            <a:tbl>
              <a:tblPr/>
              <a:tblGrid>
                <a:gridCol w="1155700"/>
                <a:gridCol w="2120900"/>
                <a:gridCol w="2133600"/>
                <a:gridCol w="1676400"/>
                <a:gridCol w="1828800"/>
              </a:tblGrid>
              <a:tr h="671513">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2800" b="0" i="0" u="none" strike="noStrike" cap="none" normalizeH="0" baseline="0">
                        <a:ln>
                          <a:noFill/>
                        </a:ln>
                        <a:solidFill>
                          <a:schemeClr val="tx1"/>
                        </a:solidFill>
                        <a:effectLst/>
                        <a:latin typeface="Perpetua" charset="0"/>
                        <a:ea typeface="ＭＳ Ｐゴシック"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8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Classic Dispensationalism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8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Progressive Dispensationalism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8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Replacement Theology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8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Replacement Theology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r>
              <a:tr h="501650">
                <a:tc rowSpan="2">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600" b="1" i="0" u="none" strike="noStrike" cap="none" normalizeH="0" baseline="0">
                          <a:ln>
                            <a:noFill/>
                          </a:ln>
                          <a:solidFill>
                            <a:schemeClr val="tx1"/>
                          </a:solidFill>
                          <a:effectLst>
                            <a:outerShdw blurRad="38100" dist="38100" dir="2700000" algn="tl">
                              <a:srgbClr val="DDDDDD"/>
                            </a:outerShdw>
                          </a:effectLst>
                          <a:latin typeface="Perpetua" charset="0"/>
                          <a:ea typeface="ＭＳ Ｐゴシック" charset="0"/>
                        </a:rPr>
                        <a:t>Abrahamic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with ethnic Israel (land, seed)</a:t>
                      </a:r>
                    </a:p>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through the Church (blessing)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with ethnic Israel (land, seed)</a:t>
                      </a:r>
                    </a:p>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through the Church (blessing)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through the Church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Forfeited by Israel disobedience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Conditional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rowSpan="2">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600" b="1" i="0" u="none" strike="noStrike" cap="none" normalizeH="0" baseline="0">
                          <a:ln>
                            <a:noFill/>
                          </a:ln>
                          <a:solidFill>
                            <a:schemeClr val="tx1"/>
                          </a:solidFill>
                          <a:effectLst>
                            <a:outerShdw blurRad="38100" dist="38100" dir="2700000" algn="tl">
                              <a:srgbClr val="DDDDDD"/>
                            </a:outerShdw>
                          </a:effectLst>
                          <a:latin typeface="Perpetua" charset="0"/>
                          <a:ea typeface="ＭＳ Ｐゴシック" charset="0"/>
                        </a:rPr>
                        <a:t>Mosaic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Israel failed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Israel failed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Israel failed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Israel failed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Conditional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rowSpan="2">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600" b="1" i="0" u="none" strike="noStrike" cap="none" normalizeH="0" baseline="0">
                          <a:ln>
                            <a:noFill/>
                          </a:ln>
                          <a:solidFill>
                            <a:schemeClr val="tx1"/>
                          </a:solidFill>
                          <a:effectLst>
                            <a:outerShdw blurRad="38100" dist="38100" dir="2700000" algn="tl">
                              <a:srgbClr val="DDDDDD"/>
                            </a:outerShdw>
                          </a:effectLst>
                          <a:latin typeface="Perpetua" charset="0"/>
                          <a:ea typeface="ＭＳ Ｐゴシック" charset="0"/>
                        </a:rPr>
                        <a:t>Davidic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in the Millennium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Inaugurated fulfillment with the Church as Christ sat down at the right hand of God</a:t>
                      </a:r>
                    </a:p>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in the Millennium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as Christ reigns in the hearts of believers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as Christ reigns in the hearts of believers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rowSpan="2">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1600" b="1" i="0" u="none" strike="noStrike" cap="none" normalizeH="0" baseline="0">
                          <a:ln>
                            <a:noFill/>
                          </a:ln>
                          <a:solidFill>
                            <a:schemeClr val="tx1"/>
                          </a:solidFill>
                          <a:effectLst>
                            <a:outerShdw blurRad="38100" dist="38100" dir="2700000" algn="tl">
                              <a:srgbClr val="DDDDDD"/>
                            </a:outerShdw>
                          </a:effectLst>
                          <a:latin typeface="Perpetua" charset="0"/>
                          <a:ea typeface="ＭＳ Ｐゴシック" charset="0"/>
                        </a:rPr>
                        <a:t>New</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with Israel (classic)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with the Church</a:t>
                      </a:r>
                    </a:p>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Future fulfillment with Israel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with the Church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Current fulfillment with the Church</a:t>
                      </a:r>
                    </a:p>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14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1400" b="0" i="0" u="none" strike="noStrike" cap="none" normalizeH="0" baseline="0">
                          <a:ln>
                            <a:noFill/>
                          </a:ln>
                          <a:solidFill>
                            <a:schemeClr val="tx1"/>
                          </a:solidFill>
                          <a:effectLst/>
                          <a:latin typeface="Perpetua" charset="0"/>
                          <a:ea typeface="ＭＳ Ｐゴシック" charset="0"/>
                        </a:rPr>
                        <a:t>Unconditional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0" y="274638"/>
            <a:ext cx="9144000" cy="1143000"/>
          </a:xfrm>
        </p:spPr>
        <p:txBody>
          <a:bodyPr/>
          <a:lstStyle/>
          <a:p>
            <a:r>
              <a:rPr lang="en-US"/>
              <a:t>Church and Israel</a:t>
            </a:r>
          </a:p>
        </p:txBody>
      </p:sp>
      <p:sp>
        <p:nvSpPr>
          <p:cNvPr id="111619"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relationship between the Church and Israel?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Church and Israel</a:t>
            </a:r>
          </a:p>
        </p:txBody>
      </p:sp>
      <p:sp>
        <p:nvSpPr>
          <p:cNvPr id="117764" name="Rectangle 4"/>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Three views:</a:t>
            </a:r>
          </a:p>
          <a:p>
            <a:pPr marL="609600" indent="-609600">
              <a:buFontTx/>
              <a:buAutoNum type="arabicPeriod"/>
            </a:pPr>
            <a:r>
              <a:rPr lang="en-US"/>
              <a:t>Replacement Theology view</a:t>
            </a:r>
          </a:p>
          <a:p>
            <a:pPr marL="609600" indent="-609600">
              <a:buFontTx/>
              <a:buAutoNum type="arabicPeriod"/>
            </a:pPr>
            <a:r>
              <a:rPr lang="en-US"/>
              <a:t>Classic Dispensational Theology view</a:t>
            </a:r>
          </a:p>
          <a:p>
            <a:pPr marL="609600" indent="-609600">
              <a:buFontTx/>
              <a:buAutoNum type="arabicPeriod"/>
            </a:pPr>
            <a:r>
              <a:rPr lang="en-US"/>
              <a:t>Progressive Dispensational Theology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Ecclesiology &amp; Eschatology Teacher Presentation (July 2005)">
  <a:themeElements>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clesiology &amp; Eschatology Teacher Presentation (July 2005)">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Ecclesiology &amp; Eschatology Teacher Presentation (July 2005)</Template>
  <TotalTime>3419</TotalTime>
  <Words>3587</Words>
  <Application>Microsoft Macintosh PowerPoint</Application>
  <PresentationFormat>On-screen Show (4:3)</PresentationFormat>
  <Paragraphs>306</Paragraphs>
  <Slides>37</Slides>
  <Notes>22</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37</vt:i4>
      </vt:variant>
    </vt:vector>
  </HeadingPairs>
  <TitlesOfParts>
    <vt:vector size="58"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Brisk Extended</vt:lpstr>
      <vt:lpstr>Bradley Hand ITC</vt:lpstr>
      <vt:lpstr>Wingdings</vt:lpstr>
      <vt:lpstr>Bwgrkl</vt:lpstr>
      <vt:lpstr>Steamer</vt:lpstr>
      <vt:lpstr>Chaucer</vt:lpstr>
      <vt:lpstr>Bwgrkn</vt:lpstr>
      <vt:lpstr>Arial Black</vt:lpstr>
      <vt:lpstr>Ecclesiology &amp; Eschatology Teacher Presentation (July 2005)</vt:lpstr>
      <vt:lpstr>Session 2: The Relationship between the Church and Israel, Part 1</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Question</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Church and Israel</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Ecclesiology and Eschatology</dc:subject>
  <dc:creator>Michael Patton and Rhome Dyck</dc:creator>
  <cp:lastModifiedBy>Ted Paul</cp:lastModifiedBy>
  <cp:revision>49</cp:revision>
  <dcterms:created xsi:type="dcterms:W3CDTF">2005-09-09T22:24:25Z</dcterms:created>
  <dcterms:modified xsi:type="dcterms:W3CDTF">2015-06-28T04:27:21Z</dcterms:modified>
  <cp:category>Theology</cp:category>
</cp:coreProperties>
</file>