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1.bin" ContentType="application/vnd.openxmlformats-officedocument.oleObject"/>
  <Override PartName="/ppt/notesSlides/notesSlide42.xml" ContentType="application/vnd.openxmlformats-officedocument.presentationml.notesSlide+xml"/>
  <Override PartName="/ppt/embeddings/oleObject2.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6"/>
  </p:notesMasterIdLst>
  <p:sldIdLst>
    <p:sldId id="953" r:id="rId2"/>
    <p:sldId id="940" r:id="rId3"/>
    <p:sldId id="943" r:id="rId4"/>
    <p:sldId id="944" r:id="rId5"/>
    <p:sldId id="998" r:id="rId6"/>
    <p:sldId id="945" r:id="rId7"/>
    <p:sldId id="961" r:id="rId8"/>
    <p:sldId id="942" r:id="rId9"/>
    <p:sldId id="946" r:id="rId10"/>
    <p:sldId id="950" r:id="rId11"/>
    <p:sldId id="962" r:id="rId12"/>
    <p:sldId id="963" r:id="rId13"/>
    <p:sldId id="964" r:id="rId14"/>
    <p:sldId id="965" r:id="rId15"/>
    <p:sldId id="966" r:id="rId16"/>
    <p:sldId id="967" r:id="rId17"/>
    <p:sldId id="968" r:id="rId18"/>
    <p:sldId id="948" r:id="rId19"/>
    <p:sldId id="951" r:id="rId20"/>
    <p:sldId id="984" r:id="rId21"/>
    <p:sldId id="985" r:id="rId22"/>
    <p:sldId id="986" r:id="rId23"/>
    <p:sldId id="987" r:id="rId24"/>
    <p:sldId id="988" r:id="rId25"/>
    <p:sldId id="949" r:id="rId26"/>
    <p:sldId id="952" r:id="rId27"/>
    <p:sldId id="989" r:id="rId28"/>
    <p:sldId id="994" r:id="rId29"/>
    <p:sldId id="990" r:id="rId30"/>
    <p:sldId id="991" r:id="rId31"/>
    <p:sldId id="992" r:id="rId32"/>
    <p:sldId id="993" r:id="rId33"/>
    <p:sldId id="954" r:id="rId34"/>
    <p:sldId id="969" r:id="rId35"/>
    <p:sldId id="955" r:id="rId36"/>
    <p:sldId id="997" r:id="rId37"/>
    <p:sldId id="996" r:id="rId38"/>
    <p:sldId id="578" r:id="rId39"/>
    <p:sldId id="971" r:id="rId40"/>
    <p:sldId id="959" r:id="rId41"/>
    <p:sldId id="957" r:id="rId42"/>
    <p:sldId id="958" r:id="rId43"/>
    <p:sldId id="982" r:id="rId44"/>
    <p:sldId id="970" r:id="rId45"/>
    <p:sldId id="973" r:id="rId46"/>
    <p:sldId id="983" r:id="rId47"/>
    <p:sldId id="975" r:id="rId48"/>
    <p:sldId id="976" r:id="rId49"/>
    <p:sldId id="981" r:id="rId50"/>
    <p:sldId id="977" r:id="rId51"/>
    <p:sldId id="978" r:id="rId52"/>
    <p:sldId id="980" r:id="rId53"/>
    <p:sldId id="979" r:id="rId54"/>
    <p:sldId id="1003"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007A"/>
    <a:srgbClr val="C0C0C0"/>
    <a:srgbClr val="DDDDDD"/>
    <a:srgbClr val="CC9900"/>
    <a:srgbClr val="996600"/>
    <a:srgbClr val="A5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9" autoAdjust="0"/>
    <p:restoredTop sz="70997" autoAdjust="0"/>
  </p:normalViewPr>
  <p:slideViewPr>
    <p:cSldViewPr>
      <p:cViewPr varScale="1">
        <p:scale>
          <a:sx n="79" d="100"/>
          <a:sy n="79" d="100"/>
        </p:scale>
        <p:origin x="-12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688"/>
    </p:cViewPr>
  </p:sorterViewPr>
  <p:notesViewPr>
    <p:cSldViewPr>
      <p:cViewPr varScale="1">
        <p:scale>
          <a:sx n="82" d="100"/>
          <a:sy n="82" d="100"/>
        </p:scale>
        <p:origin x="-132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2" name="Rectangle 8"/>
          <p:cNvSpPr>
            <a:spLocks noGrp="1" noChangeArrowheads="1"/>
          </p:cNvSpPr>
          <p:nvPr>
            <p:ph type="hdr" sz="quarter"/>
          </p:nvPr>
        </p:nvSpPr>
        <p:spPr bwMode="auto">
          <a:xfrm>
            <a:off x="228600" y="152400"/>
            <a:ext cx="31718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53" tIns="48327" rIns="96653" bIns="48327" numCol="1" anchor="t" anchorCtr="0" compatLnSpc="1">
            <a:prstTxWarp prst="textNoShape">
              <a:avLst/>
            </a:prstTxWarp>
          </a:bodyPr>
          <a:lstStyle>
            <a:lvl1pPr defTabSz="966788">
              <a:defRPr sz="1200" b="1">
                <a:latin typeface="Perpetua" charset="0"/>
              </a:defRPr>
            </a:lvl1pPr>
          </a:lstStyle>
          <a:p>
            <a:r>
              <a:rPr lang="en-US"/>
              <a:t>Teacher</a:t>
            </a:r>
            <a:r>
              <a:rPr lang="ja-JP" altLang="en-US">
                <a:latin typeface="Arial"/>
              </a:rPr>
              <a:t>’</a:t>
            </a:r>
            <a:r>
              <a:rPr lang="en-US"/>
              <a:t>s Notes</a:t>
            </a:r>
          </a:p>
        </p:txBody>
      </p:sp>
      <p:sp>
        <p:nvSpPr>
          <p:cNvPr id="11273" name="Rectangle 9"/>
          <p:cNvSpPr>
            <a:spLocks noGrp="1" noChangeArrowheads="1"/>
          </p:cNvSpPr>
          <p:nvPr>
            <p:ph type="dt" idx="1"/>
          </p:nvPr>
        </p:nvSpPr>
        <p:spPr bwMode="auto">
          <a:xfrm>
            <a:off x="3581400" y="1524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53" tIns="48327" rIns="96653" bIns="48327" numCol="1" anchor="t" anchorCtr="0" compatLnSpc="1">
            <a:prstTxWarp prst="textNoShape">
              <a:avLst/>
            </a:prstTxWarp>
          </a:bodyPr>
          <a:lstStyle>
            <a:lvl1pPr algn="r" defTabSz="966788">
              <a:defRPr sz="1200" b="1">
                <a:latin typeface="Perpetua" charset="0"/>
              </a:defRPr>
            </a:lvl1pPr>
          </a:lstStyle>
          <a:p>
            <a:r>
              <a:rPr lang="en-US"/>
              <a:t>Ecclesiology and Eschatology</a:t>
            </a:r>
            <a:endParaRPr lang="en-US" b="0">
              <a:latin typeface="Arial" charset="0"/>
            </a:endParaRPr>
          </a:p>
        </p:txBody>
      </p:sp>
      <p:sp>
        <p:nvSpPr>
          <p:cNvPr id="11274" name="Rectangle 10"/>
          <p:cNvSpPr>
            <a:spLocks noGrp="1" noChangeArrowheads="1"/>
          </p:cNvSpPr>
          <p:nvPr>
            <p:ph type="ftr" sz="quarter" idx="4"/>
          </p:nvPr>
        </p:nvSpPr>
        <p:spPr bwMode="auto">
          <a:xfrm>
            <a:off x="228600" y="8686800"/>
            <a:ext cx="373856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53" tIns="48327" rIns="96653" bIns="48327" numCol="1" anchor="b" anchorCtr="0" compatLnSpc="1">
            <a:prstTxWarp prst="textNoShape">
              <a:avLst/>
            </a:prstTxWarp>
          </a:bodyPr>
          <a:lstStyle>
            <a:lvl1pPr defTabSz="966788">
              <a:defRPr sz="900">
                <a:latin typeface="Perpetua" charset="0"/>
              </a:defRPr>
            </a:lvl1pPr>
          </a:lstStyle>
          <a:p>
            <a:r>
              <a:rPr lang="en-US"/>
              <a:t>Copyright © 2005-2006 Reclaiming the Mind Ministries. All Rights Reserved.</a:t>
            </a:r>
            <a:endParaRPr lang="en-US" sz="1200"/>
          </a:p>
        </p:txBody>
      </p:sp>
      <p:sp>
        <p:nvSpPr>
          <p:cNvPr id="11275" name="Rectangle 11"/>
          <p:cNvSpPr>
            <a:spLocks noGrp="1" noChangeArrowheads="1"/>
          </p:cNvSpPr>
          <p:nvPr>
            <p:ph type="sldNum" sz="quarter" idx="5"/>
          </p:nvPr>
        </p:nvSpPr>
        <p:spPr bwMode="auto">
          <a:xfrm>
            <a:off x="4343400" y="8686800"/>
            <a:ext cx="246538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53" tIns="48327" rIns="96653" bIns="48327" numCol="1" anchor="b" anchorCtr="0" compatLnSpc="1">
            <a:prstTxWarp prst="textNoShape">
              <a:avLst/>
            </a:prstTxWarp>
          </a:bodyPr>
          <a:lstStyle>
            <a:lvl1pPr algn="r" defTabSz="966788">
              <a:defRPr sz="1400">
                <a:latin typeface="Perpetua" charset="0"/>
                <a:cs typeface="Times New Roman" charset="0"/>
              </a:defRPr>
            </a:lvl1pPr>
          </a:lstStyle>
          <a:p>
            <a:r>
              <a:rPr lang="en-US"/>
              <a:t>Slide </a:t>
            </a:r>
            <a:fld id="{6DCF3900-29A8-EE40-9C0C-4A7632528242}" type="slidenum">
              <a:rPr lang="en-US"/>
              <a:pPr/>
              <a:t>‹#›</a:t>
            </a:fld>
            <a:endParaRPr lang="en-US"/>
          </a:p>
        </p:txBody>
      </p:sp>
    </p:spTree>
    <p:extLst>
      <p:ext uri="{BB962C8B-B14F-4D97-AF65-F5344CB8AC3E}">
        <p14:creationId xmlns:p14="http://schemas.microsoft.com/office/powerpoint/2010/main" val="1572753983"/>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762B627-A0AD-F74D-B2C4-5901350B54F4}" type="slidenum">
              <a:rPr lang="en-US"/>
              <a:pPr/>
              <a:t>1</a:t>
            </a:fld>
            <a:endParaRPr lang="en-US"/>
          </a:p>
        </p:txBody>
      </p:sp>
      <p:sp>
        <p:nvSpPr>
          <p:cNvPr id="13168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1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73D44B0-B178-6D49-87E0-359B52A365B6}" type="slidenum">
              <a:rPr lang="en-US"/>
              <a:pPr/>
              <a:t>10</a:t>
            </a:fld>
            <a:endParaRPr lang="en-US"/>
          </a:p>
        </p:txBody>
      </p:sp>
      <p:sp>
        <p:nvSpPr>
          <p:cNvPr id="13250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2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7B41B145-4479-CF4A-B177-AB91B3346B07}" type="slidenum">
              <a:rPr lang="en-US"/>
              <a:pPr/>
              <a:t>11</a:t>
            </a:fld>
            <a:endParaRPr lang="en-US"/>
          </a:p>
        </p:txBody>
      </p:sp>
      <p:sp>
        <p:nvSpPr>
          <p:cNvPr id="13260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2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F035035-46DC-874A-A604-2130395135DA}" type="slidenum">
              <a:rPr lang="en-US"/>
              <a:pPr/>
              <a:t>12</a:t>
            </a:fld>
            <a:endParaRPr lang="en-US"/>
          </a:p>
        </p:txBody>
      </p:sp>
      <p:sp>
        <p:nvSpPr>
          <p:cNvPr id="13271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2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75D88E0-1178-A64A-B423-8B2DC50E5F0C}" type="slidenum">
              <a:rPr lang="en-US"/>
              <a:pPr/>
              <a:t>13</a:t>
            </a:fld>
            <a:endParaRPr lang="en-US"/>
          </a:p>
        </p:txBody>
      </p:sp>
      <p:sp>
        <p:nvSpPr>
          <p:cNvPr id="13281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2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A26EF9B0-B04A-ED45-8F5E-F9F65470003B}" type="slidenum">
              <a:rPr lang="en-US"/>
              <a:pPr/>
              <a:t>14</a:t>
            </a:fld>
            <a:endParaRPr lang="en-US"/>
          </a:p>
        </p:txBody>
      </p:sp>
      <p:sp>
        <p:nvSpPr>
          <p:cNvPr id="13291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2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DD615DC-3C33-0B46-B9C8-C6A23E753FAF}" type="slidenum">
              <a:rPr lang="en-US"/>
              <a:pPr/>
              <a:t>15</a:t>
            </a:fld>
            <a:endParaRPr lang="en-US"/>
          </a:p>
        </p:txBody>
      </p:sp>
      <p:sp>
        <p:nvSpPr>
          <p:cNvPr id="13301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17CB8564-9B4D-8049-ACA4-A5BC35A30916}" type="slidenum">
              <a:rPr lang="en-US"/>
              <a:pPr/>
              <a:t>16</a:t>
            </a:fld>
            <a:endParaRPr lang="en-US"/>
          </a:p>
        </p:txBody>
      </p:sp>
      <p:sp>
        <p:nvSpPr>
          <p:cNvPr id="13312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7B11BF56-7FFB-5342-91C9-92B4E497CD5B}" type="slidenum">
              <a:rPr lang="en-US"/>
              <a:pPr/>
              <a:t>17</a:t>
            </a:fld>
            <a:endParaRPr lang="en-US"/>
          </a:p>
        </p:txBody>
      </p:sp>
      <p:sp>
        <p:nvSpPr>
          <p:cNvPr id="13322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F5DFD507-3864-CD44-AAE9-212990B6E809}" type="slidenum">
              <a:rPr lang="en-US"/>
              <a:pPr/>
              <a:t>18</a:t>
            </a:fld>
            <a:endParaRPr lang="en-US"/>
          </a:p>
        </p:txBody>
      </p:sp>
      <p:sp>
        <p:nvSpPr>
          <p:cNvPr id="13332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8C79B3B-5D64-914C-9787-B87DB03DEC05}" type="slidenum">
              <a:rPr lang="en-US"/>
              <a:pPr/>
              <a:t>19</a:t>
            </a:fld>
            <a:endParaRPr lang="en-US"/>
          </a:p>
        </p:txBody>
      </p:sp>
      <p:sp>
        <p:nvSpPr>
          <p:cNvPr id="133427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1149154-3AA3-9049-8B69-831609725FEB}" type="slidenum">
              <a:rPr lang="en-US"/>
              <a:pPr/>
              <a:t>2</a:t>
            </a:fld>
            <a:endParaRPr lang="en-US"/>
          </a:p>
        </p:txBody>
      </p:sp>
      <p:sp>
        <p:nvSpPr>
          <p:cNvPr id="13178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1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9A64349-8A1C-5846-8568-C72EDAFA6367}" type="slidenum">
              <a:rPr lang="en-US"/>
              <a:pPr/>
              <a:t>20</a:t>
            </a:fld>
            <a:endParaRPr lang="en-US"/>
          </a:p>
        </p:txBody>
      </p:sp>
      <p:sp>
        <p:nvSpPr>
          <p:cNvPr id="13352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7881574-5896-1245-B892-06507AB37B5D}" type="slidenum">
              <a:rPr lang="en-US"/>
              <a:pPr/>
              <a:t>21</a:t>
            </a:fld>
            <a:endParaRPr lang="en-US"/>
          </a:p>
        </p:txBody>
      </p:sp>
      <p:sp>
        <p:nvSpPr>
          <p:cNvPr id="133632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3B300738-796B-924B-A3D9-13F5F6A9BF70}" type="slidenum">
              <a:rPr lang="en-US"/>
              <a:pPr/>
              <a:t>22</a:t>
            </a:fld>
            <a:endParaRPr lang="en-US"/>
          </a:p>
        </p:txBody>
      </p:sp>
      <p:sp>
        <p:nvSpPr>
          <p:cNvPr id="13373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95BC4D7-D1D7-954E-BF7F-F2307E687FE5}" type="slidenum">
              <a:rPr lang="en-US"/>
              <a:pPr/>
              <a:t>23</a:t>
            </a:fld>
            <a:endParaRPr lang="en-US"/>
          </a:p>
        </p:txBody>
      </p:sp>
      <p:sp>
        <p:nvSpPr>
          <p:cNvPr id="13383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2FF0041-9498-AA4D-BEB4-F1BBEB751331}" type="slidenum">
              <a:rPr lang="en-US"/>
              <a:pPr/>
              <a:t>24</a:t>
            </a:fld>
            <a:endParaRPr lang="en-US"/>
          </a:p>
        </p:txBody>
      </p:sp>
      <p:sp>
        <p:nvSpPr>
          <p:cNvPr id="13393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3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5CE85F1-F658-B54C-8701-252B8CE21364}" type="slidenum">
              <a:rPr lang="en-US"/>
              <a:pPr/>
              <a:t>25</a:t>
            </a:fld>
            <a:endParaRPr lang="en-US"/>
          </a:p>
        </p:txBody>
      </p:sp>
      <p:sp>
        <p:nvSpPr>
          <p:cNvPr id="13404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4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FB49A96D-9805-5E41-AAE2-466B9F468E10}" type="slidenum">
              <a:rPr lang="en-US"/>
              <a:pPr/>
              <a:t>26</a:t>
            </a:fld>
            <a:endParaRPr lang="en-US"/>
          </a:p>
        </p:txBody>
      </p:sp>
      <p:sp>
        <p:nvSpPr>
          <p:cNvPr id="13414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4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BF95509-F8E9-3349-9AF1-9901422CF424}" type="slidenum">
              <a:rPr lang="en-US"/>
              <a:pPr/>
              <a:t>27</a:t>
            </a:fld>
            <a:endParaRPr lang="en-US"/>
          </a:p>
        </p:txBody>
      </p:sp>
      <p:sp>
        <p:nvSpPr>
          <p:cNvPr id="13424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4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BEE77FB-9786-8240-8FD0-6582B6091AD5}" type="slidenum">
              <a:rPr lang="en-US"/>
              <a:pPr/>
              <a:t>28</a:t>
            </a:fld>
            <a:endParaRPr lang="en-US"/>
          </a:p>
        </p:txBody>
      </p:sp>
      <p:sp>
        <p:nvSpPr>
          <p:cNvPr id="13434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4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4991F2D0-D2A8-2745-B041-129DD0B32BDD}" type="slidenum">
              <a:rPr lang="en-US"/>
              <a:pPr/>
              <a:t>29</a:t>
            </a:fld>
            <a:endParaRPr lang="en-US"/>
          </a:p>
        </p:txBody>
      </p:sp>
      <p:sp>
        <p:nvSpPr>
          <p:cNvPr id="13445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4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FF10CB76-5CB7-5F49-8321-0015E3DF3C71}" type="slidenum">
              <a:rPr lang="en-US"/>
              <a:pPr/>
              <a:t>3</a:t>
            </a:fld>
            <a:endParaRPr lang="en-US"/>
          </a:p>
        </p:txBody>
      </p:sp>
      <p:sp>
        <p:nvSpPr>
          <p:cNvPr id="13189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1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C3E279D2-CAF1-834A-9710-8CC539897641}" type="slidenum">
              <a:rPr lang="en-US"/>
              <a:pPr/>
              <a:t>30</a:t>
            </a:fld>
            <a:endParaRPr lang="en-US"/>
          </a:p>
        </p:txBody>
      </p:sp>
      <p:sp>
        <p:nvSpPr>
          <p:cNvPr id="13455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4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CC46BA71-0D63-3949-B5E7-8668E0F20213}" type="slidenum">
              <a:rPr lang="en-US"/>
              <a:pPr/>
              <a:t>31</a:t>
            </a:fld>
            <a:endParaRPr lang="en-US"/>
          </a:p>
        </p:txBody>
      </p:sp>
      <p:sp>
        <p:nvSpPr>
          <p:cNvPr id="134656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4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F03FFCE2-6E57-BD42-9433-E8110B27BC67}" type="slidenum">
              <a:rPr lang="en-US"/>
              <a:pPr/>
              <a:t>32</a:t>
            </a:fld>
            <a:endParaRPr lang="en-US"/>
          </a:p>
        </p:txBody>
      </p:sp>
      <p:sp>
        <p:nvSpPr>
          <p:cNvPr id="13475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4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AE1734B-863E-D140-8E56-CEDBFCCC45E0}" type="slidenum">
              <a:rPr lang="en-US"/>
              <a:pPr/>
              <a:t>33</a:t>
            </a:fld>
            <a:endParaRPr lang="en-US"/>
          </a:p>
        </p:txBody>
      </p:sp>
      <p:sp>
        <p:nvSpPr>
          <p:cNvPr id="13486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4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6E0116C-0D12-E84C-B78A-C950F0FADAAD}" type="slidenum">
              <a:rPr lang="en-US"/>
              <a:pPr/>
              <a:t>34</a:t>
            </a:fld>
            <a:endParaRPr lang="en-US"/>
          </a:p>
        </p:txBody>
      </p:sp>
      <p:sp>
        <p:nvSpPr>
          <p:cNvPr id="13496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4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C4408FC-E9F6-394D-AF48-AC6C7D29F069}" type="slidenum">
              <a:rPr lang="en-US"/>
              <a:pPr/>
              <a:t>35</a:t>
            </a:fld>
            <a:endParaRPr lang="en-US"/>
          </a:p>
        </p:txBody>
      </p:sp>
      <p:sp>
        <p:nvSpPr>
          <p:cNvPr id="12103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210371" name="Rectangle 3"/>
          <p:cNvSpPr>
            <a:spLocks noGrp="1" noChangeArrowheads="1"/>
          </p:cNvSpPr>
          <p:nvPr>
            <p:ph type="body" idx="1"/>
          </p:nvPr>
        </p:nvSpPr>
        <p:spPr/>
        <p:txBody>
          <a:bodyPr/>
          <a:lstStyle/>
          <a:p>
            <a:r>
              <a:rPr lang="en-US" b="1"/>
              <a:t>Presentation Notes</a:t>
            </a:r>
            <a:r>
              <a:rPr lang="en-US"/>
              <a:t>:</a:t>
            </a:r>
          </a:p>
          <a:p>
            <a:r>
              <a:rPr lang="en-US"/>
              <a:t>This slide is meant to give a basic overview of all the positions on hell. It should be noted that these views are not mutually exclusive. </a:t>
            </a:r>
          </a:p>
          <a:p>
            <a:r>
              <a:rPr lang="en-US"/>
              <a:t>While we would like to spend more time on these issues, it is just not possible. The assigned reading will have to suffice for the doctrine of hell.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09B8940-0376-4E44-909E-A6C1F968A65E}" type="slidenum">
              <a:rPr lang="en-US"/>
              <a:pPr/>
              <a:t>36</a:t>
            </a:fld>
            <a:endParaRPr lang="en-US"/>
          </a:p>
        </p:txBody>
      </p:sp>
      <p:sp>
        <p:nvSpPr>
          <p:cNvPr id="13506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5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683AE44-4621-B349-BEA3-9B2A2F92F01C}" type="slidenum">
              <a:rPr lang="en-US"/>
              <a:pPr/>
              <a:t>37</a:t>
            </a:fld>
            <a:endParaRPr lang="en-US"/>
          </a:p>
        </p:txBody>
      </p:sp>
      <p:sp>
        <p:nvSpPr>
          <p:cNvPr id="13516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5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402B9E23-0DA1-5D4D-979E-099F3149AA37}" type="slidenum">
              <a:rPr lang="en-US"/>
              <a:pPr/>
              <a:t>38</a:t>
            </a:fld>
            <a:endParaRPr lang="en-US"/>
          </a:p>
        </p:txBody>
      </p:sp>
      <p:sp>
        <p:nvSpPr>
          <p:cNvPr id="13527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5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88C6C9C6-E4C1-1240-ABBD-564BAA3C2518}" type="slidenum">
              <a:rPr lang="en-US"/>
              <a:pPr/>
              <a:t>39</a:t>
            </a:fld>
            <a:endParaRPr lang="en-US"/>
          </a:p>
        </p:txBody>
      </p:sp>
      <p:sp>
        <p:nvSpPr>
          <p:cNvPr id="12144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214467" name="Rectangle 3"/>
          <p:cNvSpPr>
            <a:spLocks noGrp="1" noChangeArrowheads="1"/>
          </p:cNvSpPr>
          <p:nvPr>
            <p:ph type="body" idx="1"/>
          </p:nvPr>
        </p:nvSpPr>
        <p:spPr/>
        <p:txBody>
          <a:bodyPr/>
          <a:lstStyle/>
          <a:p>
            <a:r>
              <a:rPr lang="en-US" b="1"/>
              <a:t>Presentation Notes</a:t>
            </a:r>
            <a:r>
              <a:rPr lang="en-US"/>
              <a:t>: </a:t>
            </a:r>
          </a:p>
          <a:p>
            <a:r>
              <a:rPr lang="en-US"/>
              <a:t>The next slides help to explain what heaven 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8748935-D067-2347-9DC5-B18519294DDE}" type="slidenum">
              <a:rPr lang="en-US"/>
              <a:pPr/>
              <a:t>4</a:t>
            </a:fld>
            <a:endParaRPr lang="en-US"/>
          </a:p>
        </p:txBody>
      </p:sp>
      <p:sp>
        <p:nvSpPr>
          <p:cNvPr id="13199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1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F4A2F72-E642-264E-B46F-EBBAD9C4D8AD}" type="slidenum">
              <a:rPr lang="en-US"/>
              <a:pPr/>
              <a:t>40</a:t>
            </a:fld>
            <a:endParaRPr lang="en-US"/>
          </a:p>
        </p:txBody>
      </p:sp>
      <p:sp>
        <p:nvSpPr>
          <p:cNvPr id="11663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166339" name="Rectangle 3"/>
          <p:cNvSpPr>
            <a:spLocks noGrp="1" noChangeArrowheads="1"/>
          </p:cNvSpPr>
          <p:nvPr>
            <p:ph type="body" idx="1"/>
          </p:nvPr>
        </p:nvSpPr>
        <p:spPr/>
        <p:txBody>
          <a:bodyPr/>
          <a:lstStyle/>
          <a:p>
            <a:r>
              <a:rPr lang="en-US" b="1"/>
              <a:t>Presentation Notes</a:t>
            </a:r>
            <a:r>
              <a:rPr lang="en-US"/>
              <a:t>:</a:t>
            </a:r>
          </a:p>
          <a:p>
            <a:r>
              <a:rPr lang="en-US"/>
              <a:t>The Greek word for </a:t>
            </a:r>
            <a:r>
              <a:rPr lang="ja-JP" altLang="en-US">
                <a:latin typeface="Arial"/>
              </a:rPr>
              <a:t>“</a:t>
            </a:r>
            <a:r>
              <a:rPr lang="en-US"/>
              <a:t>restored</a:t>
            </a:r>
            <a:r>
              <a:rPr lang="ja-JP" altLang="en-US">
                <a:latin typeface="Arial"/>
              </a:rPr>
              <a:t>”</a:t>
            </a:r>
            <a:r>
              <a:rPr lang="en-US"/>
              <a:t> here is </a:t>
            </a:r>
            <a:r>
              <a:rPr lang="en-US" i="1"/>
              <a:t>apokatastasis</a:t>
            </a:r>
            <a:r>
              <a:rPr lang="en-US"/>
              <a:t>. It is used only here in the New Testament and never in the LXX. Cognates are used in other places in the New Testament (see Acts 1:6; Lk. 1:10). The primary meaning is to restore or repair. It is used of restoring something to the way it was previously. In a certain papyri (</a:t>
            </a:r>
            <a:r>
              <a:rPr lang="en-US" i="1"/>
              <a:t>OGIS</a:t>
            </a:r>
            <a:r>
              <a:rPr lang="en-US"/>
              <a:t> 4</a:t>
            </a:r>
            <a:r>
              <a:rPr lang="en-US" baseline="30000"/>
              <a:t>8</a:t>
            </a:r>
            <a:r>
              <a:rPr lang="en-US"/>
              <a:t>3 2</a:t>
            </a:r>
            <a:r>
              <a:rPr lang="en-US" baseline="30000"/>
              <a:t>nd</a:t>
            </a:r>
            <a:r>
              <a:rPr lang="en-US"/>
              <a:t> century B.C.), it is used to speak of the repairing of a roadway. </a:t>
            </a:r>
          </a:p>
          <a:p>
            <a:endParaRPr lang="en-US"/>
          </a:p>
          <a:p>
            <a:r>
              <a:rPr lang="en-US"/>
              <a:t>The basic idea that needs to be understood is that God is in the process of restoring creation to its original intent. In other words, when Adam fell, God did not move from plan </a:t>
            </a:r>
            <a:r>
              <a:rPr lang="ja-JP" altLang="en-US">
                <a:latin typeface="Arial"/>
              </a:rPr>
              <a:t>“</a:t>
            </a:r>
            <a:r>
              <a:rPr lang="en-US"/>
              <a:t>A</a:t>
            </a:r>
            <a:r>
              <a:rPr lang="ja-JP" altLang="en-US">
                <a:latin typeface="Arial"/>
              </a:rPr>
              <a:t>”</a:t>
            </a:r>
            <a:r>
              <a:rPr lang="en-US"/>
              <a:t> to plan </a:t>
            </a:r>
            <a:r>
              <a:rPr lang="ja-JP" altLang="en-US">
                <a:latin typeface="Arial"/>
              </a:rPr>
              <a:t>“</a:t>
            </a:r>
            <a:r>
              <a:rPr lang="en-US"/>
              <a:t>B.</a:t>
            </a:r>
            <a:r>
              <a:rPr lang="ja-JP" altLang="en-US">
                <a:latin typeface="Arial"/>
              </a:rPr>
              <a:t>”</a:t>
            </a:r>
            <a:r>
              <a:rPr lang="en-US"/>
              <a:t> He continues with the same plan that He presented to Adam in the Garden. Only now, Christ will represent the new </a:t>
            </a:r>
            <a:r>
              <a:rPr lang="ja-JP" altLang="en-US">
                <a:latin typeface="Arial"/>
              </a:rPr>
              <a:t>“</a:t>
            </a:r>
            <a:r>
              <a:rPr lang="en-US"/>
              <a:t>first</a:t>
            </a:r>
            <a:r>
              <a:rPr lang="ja-JP" altLang="en-US">
                <a:latin typeface="Arial"/>
              </a:rPr>
              <a:t>”</a:t>
            </a:r>
            <a:r>
              <a:rPr lang="en-US"/>
              <a:t> man with whom all the redeemed are identified (Rom 5:12-21). Peter speaks of this when he says that Christ is in heaven until </a:t>
            </a:r>
            <a:r>
              <a:rPr lang="ja-JP" altLang="en-US">
                <a:latin typeface="Arial"/>
              </a:rPr>
              <a:t>“</a:t>
            </a:r>
            <a:r>
              <a:rPr lang="en-US"/>
              <a:t>all things.</a:t>
            </a:r>
            <a:r>
              <a:rPr lang="ja-JP" altLang="en-US">
                <a:latin typeface="Arial"/>
              </a:rPr>
              <a:t>”</a:t>
            </a:r>
            <a:r>
              <a:rPr lang="en-US"/>
              <a:t> </a:t>
            </a:r>
            <a:endParaRPr lang="en-US" i="1"/>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70C63CA4-0CFD-274E-96C1-DA4FAAD705B2}" type="slidenum">
              <a:rPr lang="en-US"/>
              <a:pPr/>
              <a:t>41</a:t>
            </a:fld>
            <a:endParaRPr lang="en-US"/>
          </a:p>
        </p:txBody>
      </p:sp>
      <p:sp>
        <p:nvSpPr>
          <p:cNvPr id="12154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215491" name="Rectangle 3"/>
          <p:cNvSpPr>
            <a:spLocks noGrp="1" noChangeArrowheads="1"/>
          </p:cNvSpPr>
          <p:nvPr>
            <p:ph type="body" idx="1"/>
          </p:nvPr>
        </p:nvSpPr>
        <p:spPr/>
        <p:txBody>
          <a:bodyPr/>
          <a:lstStyle/>
          <a:p>
            <a:r>
              <a:rPr lang="en-US" b="1"/>
              <a:t>Presentation Notes</a:t>
            </a:r>
            <a:r>
              <a:rPr lang="en-US"/>
              <a:t>:</a:t>
            </a:r>
          </a:p>
          <a:p>
            <a:r>
              <a:rPr lang="en-US"/>
              <a:t>This slide displays what seems to be an accurate way to look at heaven. The Bible often speaks about heaven in many ways. In the Old Testament, heaven is described as the atmosphere and the expanse in which the stars reside (Gen. 1:1, 8, 8:2; Ps. 104:2, </a:t>
            </a:r>
            <a:r>
              <a:rPr lang="en-US" i="1"/>
              <a:t>et al</a:t>
            </a:r>
            <a:r>
              <a:rPr lang="en-US"/>
              <a:t>). It was also used as a description of God</a:t>
            </a:r>
            <a:r>
              <a:rPr lang="ja-JP" altLang="en-US">
                <a:latin typeface="Arial"/>
              </a:rPr>
              <a:t>’</a:t>
            </a:r>
            <a:r>
              <a:rPr lang="en-US"/>
              <a:t>s habitation (1 Kings 8:30; Ps. 14:2; Isa. 63:15 </a:t>
            </a:r>
            <a:r>
              <a:rPr lang="en-US" i="1"/>
              <a:t>et al</a:t>
            </a:r>
            <a:r>
              <a:rPr lang="en-US"/>
              <a:t>). In the intertestamental period, the belief in multiple layers of heaven developed (e.g., </a:t>
            </a:r>
            <a:r>
              <a:rPr lang="en-US" i="1"/>
              <a:t>T. Levi</a:t>
            </a:r>
            <a:r>
              <a:rPr lang="en-US"/>
              <a:t> 2:6–3:8; </a:t>
            </a:r>
            <a:r>
              <a:rPr lang="en-US" i="1"/>
              <a:t>b. </a:t>
            </a:r>
            <a:r>
              <a:rPr lang="en-US" i="1">
                <a:hlinkClick r:id="" action="ppaction://noaction"/>
              </a:rPr>
              <a:t>Roš Haš.</a:t>
            </a:r>
            <a:r>
              <a:rPr lang="en-US"/>
              <a:t> 24b; </a:t>
            </a:r>
            <a:r>
              <a:rPr lang="en-US" i="1"/>
              <a:t>b. </a:t>
            </a:r>
            <a:r>
              <a:rPr lang="en-US" i="1">
                <a:hlinkClick r:id="" action="ppaction://noaction"/>
              </a:rPr>
              <a:t>Sanh.</a:t>
            </a:r>
            <a:r>
              <a:rPr lang="en-US"/>
              <a:t> 110a (Green, J. B., McKnight, S., &amp; Marshall, I. H. </a:t>
            </a:r>
            <a:r>
              <a:rPr lang="en-US" i="1"/>
              <a:t>Dictionary of Jesus and the Gospels</a:t>
            </a:r>
            <a:r>
              <a:rPr lang="en-US"/>
              <a:t> [Downers Grove, Ill.: IVP], 307). The New Testament carries the same ideas. Paul carries these ideas to define heaven according to commonly accepted tradition (</a:t>
            </a:r>
            <a:r>
              <a:rPr lang="en-US" i="1"/>
              <a:t>T. Levi</a:t>
            </a:r>
            <a:r>
              <a:rPr lang="en-US"/>
              <a:t> 2</a:t>
            </a:r>
            <a:r>
              <a:rPr lang="en-US">
                <a:cs typeface="Arial" charset="0"/>
              </a:rPr>
              <a:t>–</a:t>
            </a:r>
            <a:r>
              <a:rPr lang="en-US"/>
              <a:t>3), and speaks of being caught up into the </a:t>
            </a:r>
            <a:r>
              <a:rPr lang="ja-JP" altLang="en-US">
                <a:latin typeface="Arial"/>
              </a:rPr>
              <a:t>“</a:t>
            </a:r>
            <a:r>
              <a:rPr lang="en-US"/>
              <a:t>third heaven.</a:t>
            </a:r>
            <a:r>
              <a:rPr lang="ja-JP" altLang="en-US">
                <a:latin typeface="Arial"/>
              </a:rPr>
              <a:t>”</a:t>
            </a:r>
            <a:r>
              <a:rPr lang="en-US"/>
              <a:t> This expression of heaven must refer to the time-bound residence of Christ and the future of hope believer. This heaven, as we will see in the next slide, is joined with the earth in the future.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6292B409-8830-AC47-836E-7CF0FCE7528B}" type="slidenum">
              <a:rPr lang="en-US"/>
              <a:pPr/>
              <a:t>42</a:t>
            </a:fld>
            <a:endParaRPr lang="en-US"/>
          </a:p>
        </p:txBody>
      </p:sp>
      <p:sp>
        <p:nvSpPr>
          <p:cNvPr id="116736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167363" name="Rectangle 3"/>
          <p:cNvSpPr>
            <a:spLocks noGrp="1" noChangeArrowheads="1"/>
          </p:cNvSpPr>
          <p:nvPr>
            <p:ph type="body" idx="1"/>
          </p:nvPr>
        </p:nvSpPr>
        <p:spPr/>
        <p:txBody>
          <a:bodyPr/>
          <a:lstStyle/>
          <a:p>
            <a:r>
              <a:rPr lang="en-US" b="1"/>
              <a:t>Presentation Notes</a:t>
            </a:r>
            <a:r>
              <a:rPr lang="en-US"/>
              <a:t>:</a:t>
            </a:r>
          </a:p>
          <a:p>
            <a:r>
              <a:rPr lang="en-US"/>
              <a:t>In the redeemed creation, God will once again dwell with man on the new earth as He did in the Garden of Eden. Since God will be with man, heaven will assume its place on the new earth. There most likely will not be a separate heaven where the angels will dwell.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AD04FBE-F761-534C-ABB1-6DD14CD1CC64}" type="slidenum">
              <a:rPr lang="en-US"/>
              <a:pPr/>
              <a:t>43</a:t>
            </a:fld>
            <a:endParaRPr lang="en-US"/>
          </a:p>
        </p:txBody>
      </p:sp>
      <p:sp>
        <p:nvSpPr>
          <p:cNvPr id="13537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5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C25730D6-B35E-CB4E-B008-E0C5B27BBC36}" type="slidenum">
              <a:rPr lang="en-US"/>
              <a:pPr/>
              <a:t>54</a:t>
            </a:fld>
            <a:endParaRPr lang="en-US"/>
          </a:p>
        </p:txBody>
      </p:sp>
      <p:sp>
        <p:nvSpPr>
          <p:cNvPr id="12298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229827" name="Rectangle 3"/>
          <p:cNvSpPr>
            <a:spLocks noGrp="1" noChangeArrowheads="1"/>
          </p:cNvSpPr>
          <p:nvPr>
            <p:ph type="body" idx="1"/>
          </p:nvPr>
        </p:nvSpPr>
        <p:spPr/>
        <p:txBody>
          <a:bodyPr/>
          <a:lstStyle/>
          <a:p>
            <a:r>
              <a:rPr lang="en-US" b="1"/>
              <a:t>Activity: Group discussion</a:t>
            </a:r>
          </a:p>
          <a:p>
            <a:r>
              <a:rPr lang="en-US"/>
              <a:t>Have your students separate into groups of 5–10 people to discuss the questions found in the student notes. Make sure that each group has a leader who is familiar with the material and </a:t>
            </a:r>
            <a:r>
              <a:rPr lang="en-US" i="1"/>
              <a:t>is able to keep the discussion on track</a:t>
            </a:r>
            <a:r>
              <a:rPr lang="en-US"/>
              <a:t>. The discussion groups should last no longer than 45 minutes.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AC55CB3A-2F32-7846-990C-3B70CE5D05CF}" type="slidenum">
              <a:rPr lang="en-US"/>
              <a:pPr/>
              <a:t>5</a:t>
            </a:fld>
            <a:endParaRPr lang="en-US"/>
          </a:p>
        </p:txBody>
      </p:sp>
      <p:sp>
        <p:nvSpPr>
          <p:cNvPr id="132096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2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1845AEA-F82B-2B4A-BCB3-CA6A64D49977}" type="slidenum">
              <a:rPr lang="en-US"/>
              <a:pPr/>
              <a:t>6</a:t>
            </a:fld>
            <a:endParaRPr lang="en-US"/>
          </a:p>
        </p:txBody>
      </p:sp>
      <p:sp>
        <p:nvSpPr>
          <p:cNvPr id="13219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2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75B2131-DA2A-B840-AD5A-A4E369CC3A7B}" type="slidenum">
              <a:rPr lang="en-US"/>
              <a:pPr/>
              <a:t>7</a:t>
            </a:fld>
            <a:endParaRPr lang="en-US"/>
          </a:p>
        </p:txBody>
      </p:sp>
      <p:sp>
        <p:nvSpPr>
          <p:cNvPr id="11704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170435" name="Rectangle 3"/>
          <p:cNvSpPr>
            <a:spLocks noGrp="1" noChangeArrowheads="1"/>
          </p:cNvSpPr>
          <p:nvPr>
            <p:ph type="body" idx="1"/>
          </p:nvPr>
        </p:nvSpPr>
        <p:spPr/>
        <p:txBody>
          <a:bodyPr/>
          <a:lstStyle/>
          <a:p>
            <a:r>
              <a:rPr lang="en-US" b="1"/>
              <a:t>Presentation Notes</a:t>
            </a:r>
            <a:r>
              <a:rPr lang="en-US"/>
              <a:t>:</a:t>
            </a:r>
          </a:p>
          <a:p>
            <a:r>
              <a:rPr lang="en-US"/>
              <a:t>This is a review slide meant to draw attention to the fact that the Rapture debate is only among Premillennialists. The Postmillennialist and Amillennialist view of the tribulation does not allow for a Rapture of the Church. The Historic Premillennialist sees the Rapture as no different than the second coming.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F257BFA-1303-984E-8C3B-02DB292A2B9B}" type="slidenum">
              <a:rPr lang="en-US"/>
              <a:pPr/>
              <a:t>8</a:t>
            </a:fld>
            <a:endParaRPr lang="en-US"/>
          </a:p>
        </p:txBody>
      </p:sp>
      <p:sp>
        <p:nvSpPr>
          <p:cNvPr id="13230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2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Ecclesiology and Eschatology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2005-2006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5B9D442-8BB7-2341-902A-41E547BF5C8E}" type="slidenum">
              <a:rPr lang="en-US"/>
              <a:pPr/>
              <a:t>9</a:t>
            </a:fld>
            <a:endParaRPr lang="en-US"/>
          </a:p>
        </p:txBody>
      </p:sp>
      <p:sp>
        <p:nvSpPr>
          <p:cNvPr id="13240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24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5135" name="Picture 15" descr="Ecclesiology &amp; Eschatology background - color correc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722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2971800" y="1196975"/>
            <a:ext cx="6172200" cy="1470025"/>
          </a:xfrm>
        </p:spPr>
        <p:txBody>
          <a:bodyPr/>
          <a:lstStyle>
            <a:lvl1pPr>
              <a:defRPr sz="36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3505200" y="2895600"/>
            <a:ext cx="5334000" cy="762000"/>
          </a:xfrm>
        </p:spPr>
        <p:txBody>
          <a:bodyPr/>
          <a:lstStyle>
            <a:lvl1pPr marL="0" indent="0" algn="ctr">
              <a:buFontTx/>
              <a:buNone/>
              <a:defRPr/>
            </a:lvl1pPr>
          </a:lstStyle>
          <a:p>
            <a:pPr lvl="0"/>
            <a:r>
              <a:rPr lang="en-US"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a:xfrm>
            <a:off x="3810000" y="6629400"/>
            <a:ext cx="4343400" cy="476250"/>
          </a:xfrm>
        </p:spPr>
        <p:txBody>
          <a:bodyPr/>
          <a:lstStyle>
            <a:lvl1pPr algn="l">
              <a:defRPr sz="800"/>
            </a:lvl1pPr>
          </a:lstStyle>
          <a:p>
            <a:r>
              <a:rPr lang="en-US"/>
              <a:t>© Copyright 2004-2006, Reclaiming the Mind Ministries.</a:t>
            </a:r>
          </a:p>
        </p:txBody>
      </p:sp>
      <p:sp>
        <p:nvSpPr>
          <p:cNvPr id="5126" name="Rectangle 6"/>
          <p:cNvSpPr>
            <a:spLocks noGrp="1" noChangeArrowheads="1"/>
          </p:cNvSpPr>
          <p:nvPr>
            <p:ph type="sldNum" sz="quarter" idx="4"/>
          </p:nvPr>
        </p:nvSpPr>
        <p:spPr/>
        <p:txBody>
          <a:bodyPr/>
          <a:lstStyle>
            <a:lvl1pPr>
              <a:defRPr/>
            </a:lvl1pPr>
          </a:lstStyle>
          <a:p>
            <a:fld id="{4FA1800D-ED6C-A74D-843A-A164635443E1}" type="slidenum">
              <a:rPr lang="en-US"/>
              <a:pPr/>
              <a:t>‹#›</a:t>
            </a:fld>
            <a:endParaRPr lang="en-US"/>
          </a:p>
        </p:txBody>
      </p:sp>
      <p:pic>
        <p:nvPicPr>
          <p:cNvPr id="5129"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324600"/>
            <a:ext cx="933450" cy="504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558262-F598-AD43-9E69-25E7F3DA6F3D}" type="slidenum">
              <a:rPr lang="en-US"/>
              <a:pPr/>
              <a:t>‹#›</a:t>
            </a:fld>
            <a:endParaRPr lang="en-US"/>
          </a:p>
        </p:txBody>
      </p:sp>
    </p:spTree>
    <p:extLst>
      <p:ext uri="{BB962C8B-B14F-4D97-AF65-F5344CB8AC3E}">
        <p14:creationId xmlns:p14="http://schemas.microsoft.com/office/powerpoint/2010/main" val="89514429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6F7035-8ED6-C542-918B-006EB59DBE7D}" type="slidenum">
              <a:rPr lang="en-US"/>
              <a:pPr/>
              <a:t>‹#›</a:t>
            </a:fld>
            <a:endParaRPr lang="en-US"/>
          </a:p>
        </p:txBody>
      </p:sp>
    </p:spTree>
    <p:extLst>
      <p:ext uri="{BB962C8B-B14F-4D97-AF65-F5344CB8AC3E}">
        <p14:creationId xmlns:p14="http://schemas.microsoft.com/office/powerpoint/2010/main" val="254366380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00200"/>
            <a:ext cx="7086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22B827A-569A-174B-9EC8-A85B35D8EC9F}" type="slidenum">
              <a:rPr lang="en-US"/>
              <a:pPr/>
              <a:t>‹#›</a:t>
            </a:fld>
            <a:endParaRPr lang="en-US"/>
          </a:p>
        </p:txBody>
      </p:sp>
    </p:spTree>
    <p:extLst>
      <p:ext uri="{BB962C8B-B14F-4D97-AF65-F5344CB8AC3E}">
        <p14:creationId xmlns:p14="http://schemas.microsoft.com/office/powerpoint/2010/main" val="36729266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0E817DC-DFEC-0F44-BE06-C122E4A19CE0}" type="slidenum">
              <a:rPr lang="en-US"/>
              <a:pPr/>
              <a:t>‹#›</a:t>
            </a:fld>
            <a:endParaRPr lang="en-US"/>
          </a:p>
        </p:txBody>
      </p:sp>
    </p:spTree>
    <p:extLst>
      <p:ext uri="{BB962C8B-B14F-4D97-AF65-F5344CB8AC3E}">
        <p14:creationId xmlns:p14="http://schemas.microsoft.com/office/powerpoint/2010/main" val="212149637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600200" y="1600200"/>
            <a:ext cx="7086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A56F38A-7329-4A43-8802-C51F980140C3}" type="slidenum">
              <a:rPr lang="en-US"/>
              <a:pPr/>
              <a:t>‹#›</a:t>
            </a:fld>
            <a:endParaRPr lang="en-US"/>
          </a:p>
        </p:txBody>
      </p:sp>
    </p:spTree>
    <p:extLst>
      <p:ext uri="{BB962C8B-B14F-4D97-AF65-F5344CB8AC3E}">
        <p14:creationId xmlns:p14="http://schemas.microsoft.com/office/powerpoint/2010/main" val="393987611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0"/>
            <a:ext cx="3467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600200"/>
            <a:ext cx="34671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938588"/>
            <a:ext cx="34671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DB7B367-1334-F24E-9889-A0FC10327AFF}" type="slidenum">
              <a:rPr lang="en-US"/>
              <a:pPr/>
              <a:t>‹#›</a:t>
            </a:fld>
            <a:endParaRPr lang="en-US"/>
          </a:p>
        </p:txBody>
      </p:sp>
    </p:spTree>
    <p:extLst>
      <p:ext uri="{BB962C8B-B14F-4D97-AF65-F5344CB8AC3E}">
        <p14:creationId xmlns:p14="http://schemas.microsoft.com/office/powerpoint/2010/main" val="93167129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0B4472-DC2F-BF4A-858D-BD44680575F0}" type="slidenum">
              <a:rPr lang="en-US"/>
              <a:pPr/>
              <a:t>‹#›</a:t>
            </a:fld>
            <a:endParaRPr lang="en-US"/>
          </a:p>
        </p:txBody>
      </p:sp>
    </p:spTree>
    <p:extLst>
      <p:ext uri="{BB962C8B-B14F-4D97-AF65-F5344CB8AC3E}">
        <p14:creationId xmlns:p14="http://schemas.microsoft.com/office/powerpoint/2010/main" val="360631208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80FE77-433C-C14A-8E6C-3599D18B2304}" type="slidenum">
              <a:rPr lang="en-US"/>
              <a:pPr/>
              <a:t>‹#›</a:t>
            </a:fld>
            <a:endParaRPr lang="en-US"/>
          </a:p>
        </p:txBody>
      </p:sp>
    </p:spTree>
    <p:extLst>
      <p:ext uri="{BB962C8B-B14F-4D97-AF65-F5344CB8AC3E}">
        <p14:creationId xmlns:p14="http://schemas.microsoft.com/office/powerpoint/2010/main" val="253427870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0"/>
            <a:ext cx="3467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3467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073624-1092-2B48-9501-FAC5BFCF267A}" type="slidenum">
              <a:rPr lang="en-US"/>
              <a:pPr/>
              <a:t>‹#›</a:t>
            </a:fld>
            <a:endParaRPr lang="en-US"/>
          </a:p>
        </p:txBody>
      </p:sp>
    </p:spTree>
    <p:extLst>
      <p:ext uri="{BB962C8B-B14F-4D97-AF65-F5344CB8AC3E}">
        <p14:creationId xmlns:p14="http://schemas.microsoft.com/office/powerpoint/2010/main" val="331203845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48AD5A-E62D-D646-BC3F-DCB40A7DC3F9}" type="slidenum">
              <a:rPr lang="en-US"/>
              <a:pPr/>
              <a:t>‹#›</a:t>
            </a:fld>
            <a:endParaRPr lang="en-US"/>
          </a:p>
        </p:txBody>
      </p:sp>
    </p:spTree>
    <p:extLst>
      <p:ext uri="{BB962C8B-B14F-4D97-AF65-F5344CB8AC3E}">
        <p14:creationId xmlns:p14="http://schemas.microsoft.com/office/powerpoint/2010/main" val="10199480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13F477-A1A4-EE41-86CD-546EB3DE9FDB}" type="slidenum">
              <a:rPr lang="en-US"/>
              <a:pPr/>
              <a:t>‹#›</a:t>
            </a:fld>
            <a:endParaRPr lang="en-US"/>
          </a:p>
        </p:txBody>
      </p:sp>
    </p:spTree>
    <p:extLst>
      <p:ext uri="{BB962C8B-B14F-4D97-AF65-F5344CB8AC3E}">
        <p14:creationId xmlns:p14="http://schemas.microsoft.com/office/powerpoint/2010/main" val="318327527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536D9F8-877F-0C4D-82AC-C93C137824DF}" type="slidenum">
              <a:rPr lang="en-US"/>
              <a:pPr/>
              <a:t>‹#›</a:t>
            </a:fld>
            <a:endParaRPr lang="en-US"/>
          </a:p>
        </p:txBody>
      </p:sp>
    </p:spTree>
    <p:extLst>
      <p:ext uri="{BB962C8B-B14F-4D97-AF65-F5344CB8AC3E}">
        <p14:creationId xmlns:p14="http://schemas.microsoft.com/office/powerpoint/2010/main" val="302063983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541AB6-2AE1-7447-A111-833FC0ACC539}" type="slidenum">
              <a:rPr lang="en-US"/>
              <a:pPr/>
              <a:t>‹#›</a:t>
            </a:fld>
            <a:endParaRPr lang="en-US"/>
          </a:p>
        </p:txBody>
      </p:sp>
    </p:spTree>
    <p:extLst>
      <p:ext uri="{BB962C8B-B14F-4D97-AF65-F5344CB8AC3E}">
        <p14:creationId xmlns:p14="http://schemas.microsoft.com/office/powerpoint/2010/main" val="414493395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98FE84-825B-E74B-9347-0625CCCA42F2}" type="slidenum">
              <a:rPr lang="en-US"/>
              <a:pPr/>
              <a:t>‹#›</a:t>
            </a:fld>
            <a:endParaRPr lang="en-US"/>
          </a:p>
        </p:txBody>
      </p:sp>
    </p:spTree>
    <p:extLst>
      <p:ext uri="{BB962C8B-B14F-4D97-AF65-F5344CB8AC3E}">
        <p14:creationId xmlns:p14="http://schemas.microsoft.com/office/powerpoint/2010/main" val="231373512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descr="Ecclesiology &amp; Eschatology background - color corrected"/>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3429000"/>
            <a:ext cx="186055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00200" y="1600200"/>
            <a:ext cx="7086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9ECD7D29-D235-4D4A-8892-470DCDC12AE5}" type="slidenum">
              <a:rPr lang="en-US"/>
              <a:pPr/>
              <a:t>‹#›</a:t>
            </a:fld>
            <a:endParaRPr lang="en-US"/>
          </a:p>
        </p:txBody>
      </p:sp>
      <p:sp>
        <p:nvSpPr>
          <p:cNvPr id="1032" name="Rectangle 8"/>
          <p:cNvSpPr>
            <a:spLocks noChangeArrowheads="1"/>
          </p:cNvSpPr>
          <p:nvPr/>
        </p:nvSpPr>
        <p:spPr bwMode="auto">
          <a:xfrm>
            <a:off x="1828800" y="6610350"/>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900"/>
              <a:t>© Copyright 2004-2006, Reclaiming the Mind Ministries.</a:t>
            </a:r>
          </a:p>
        </p:txBody>
      </p:sp>
      <p:pic>
        <p:nvPicPr>
          <p:cNvPr id="1034" name="Picture 10"/>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153400" y="6324600"/>
            <a:ext cx="933450" cy="504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5">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000">
          <a:solidFill>
            <a:srgbClr val="800000"/>
          </a:solidFill>
          <a:effectLst>
            <a:outerShdw blurRad="38100" dist="38100" dir="2700000" algn="tl">
              <a:srgbClr val="DDDDDD"/>
            </a:outerShdw>
          </a:effectLst>
          <a:latin typeface="+mj-lt"/>
          <a:ea typeface="+mj-ea"/>
          <a:cs typeface="+mj-cs"/>
        </a:defRPr>
      </a:lvl1pPr>
      <a:lvl2pPr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2pPr>
      <a:lvl3pPr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3pPr>
      <a:lvl4pPr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4pPr>
      <a:lvl5pPr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5pPr>
      <a:lvl6pPr marL="457200"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6pPr>
      <a:lvl7pPr marL="914400"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7pPr>
      <a:lvl8pPr marL="1371600"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8pPr>
      <a:lvl9pPr marL="1828800"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9pPr>
    </p:titleStyle>
    <p:bodyStyle>
      <a:lvl1pPr marL="342900" indent="-342900" algn="l" rtl="0" fontAlgn="base">
        <a:spcBef>
          <a:spcPct val="20000"/>
        </a:spcBef>
        <a:spcAft>
          <a:spcPct val="0"/>
        </a:spcAft>
        <a:buClr>
          <a:srgbClr val="800000"/>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800000"/>
        </a:buClr>
        <a:buChar char="–"/>
        <a:defRPr sz="2800">
          <a:solidFill>
            <a:schemeClr val="tx1"/>
          </a:solidFill>
          <a:latin typeface="+mn-lt"/>
          <a:ea typeface="+mn-ea"/>
        </a:defRPr>
      </a:lvl2pPr>
      <a:lvl3pPr marL="1143000" indent="-228600" algn="l" rtl="0" fontAlgn="base">
        <a:spcBef>
          <a:spcPct val="20000"/>
        </a:spcBef>
        <a:spcAft>
          <a:spcPct val="0"/>
        </a:spcAft>
        <a:buClr>
          <a:srgbClr val="800000"/>
        </a:buClr>
        <a:buChar char="•"/>
        <a:defRPr sz="2400">
          <a:solidFill>
            <a:schemeClr val="tx1"/>
          </a:solidFill>
          <a:latin typeface="+mn-lt"/>
          <a:ea typeface="+mn-ea"/>
        </a:defRPr>
      </a:lvl3pPr>
      <a:lvl4pPr marL="1600200" indent="-228600" algn="l" rtl="0" fontAlgn="base">
        <a:spcBef>
          <a:spcPct val="20000"/>
        </a:spcBef>
        <a:spcAft>
          <a:spcPct val="0"/>
        </a:spcAft>
        <a:buClr>
          <a:srgbClr val="800000"/>
        </a:buClr>
        <a:buChar char="–"/>
        <a:defRPr sz="2000">
          <a:solidFill>
            <a:schemeClr val="tx1"/>
          </a:solidFill>
          <a:latin typeface="+mn-lt"/>
          <a:ea typeface="+mn-ea"/>
        </a:defRPr>
      </a:lvl4pPr>
      <a:lvl5pPr marL="2057400" indent="-228600" algn="l" rtl="0" fontAlgn="base">
        <a:spcBef>
          <a:spcPct val="20000"/>
        </a:spcBef>
        <a:spcAft>
          <a:spcPct val="0"/>
        </a:spcAft>
        <a:buClr>
          <a:srgbClr val="800000"/>
        </a:buClr>
        <a:buChar char="»"/>
        <a:defRPr sz="2000">
          <a:solidFill>
            <a:schemeClr val="tx1"/>
          </a:solidFill>
          <a:latin typeface="+mn-lt"/>
          <a:ea typeface="+mn-ea"/>
        </a:defRPr>
      </a:lvl5pPr>
      <a:lvl6pPr marL="2514600" indent="-228600" algn="l" rtl="0" fontAlgn="base">
        <a:spcBef>
          <a:spcPct val="20000"/>
        </a:spcBef>
        <a:spcAft>
          <a:spcPct val="0"/>
        </a:spcAft>
        <a:buClr>
          <a:srgbClr val="800000"/>
        </a:buClr>
        <a:buChar char="»"/>
        <a:defRPr sz="2000">
          <a:solidFill>
            <a:schemeClr val="tx1"/>
          </a:solidFill>
          <a:latin typeface="+mn-lt"/>
          <a:ea typeface="+mn-ea"/>
        </a:defRPr>
      </a:lvl6pPr>
      <a:lvl7pPr marL="2971800" indent="-228600" algn="l" rtl="0" fontAlgn="base">
        <a:spcBef>
          <a:spcPct val="20000"/>
        </a:spcBef>
        <a:spcAft>
          <a:spcPct val="0"/>
        </a:spcAft>
        <a:buClr>
          <a:srgbClr val="800000"/>
        </a:buClr>
        <a:buChar char="»"/>
        <a:defRPr sz="2000">
          <a:solidFill>
            <a:schemeClr val="tx1"/>
          </a:solidFill>
          <a:latin typeface="+mn-lt"/>
          <a:ea typeface="+mn-ea"/>
        </a:defRPr>
      </a:lvl7pPr>
      <a:lvl8pPr marL="3429000" indent="-228600" algn="l" rtl="0" fontAlgn="base">
        <a:spcBef>
          <a:spcPct val="20000"/>
        </a:spcBef>
        <a:spcAft>
          <a:spcPct val="0"/>
        </a:spcAft>
        <a:buClr>
          <a:srgbClr val="800000"/>
        </a:buClr>
        <a:buChar char="»"/>
        <a:defRPr sz="2000">
          <a:solidFill>
            <a:schemeClr val="tx1"/>
          </a:solidFill>
          <a:latin typeface="+mn-lt"/>
          <a:ea typeface="+mn-ea"/>
        </a:defRPr>
      </a:lvl8pPr>
      <a:lvl9pPr marL="3886200" indent="-228600" algn="l" rtl="0" fontAlgn="base">
        <a:spcBef>
          <a:spcPct val="20000"/>
        </a:spcBef>
        <a:spcAft>
          <a:spcPct val="0"/>
        </a:spcAft>
        <a:buClr>
          <a:srgbClr val="800000"/>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oleObject" Target="../embeddings/oleObject1.bin"/><Relationship Id="rId7"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oleObject" Target="../embeddings/oleObject2.bin"/><Relationship Id="rId7"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t>© Copyright 2004-2006, Reclaiming the Mind Ministries.</a:t>
            </a:r>
          </a:p>
        </p:txBody>
      </p:sp>
      <p:sp>
        <p:nvSpPr>
          <p:cNvPr id="1142788" name="Rectangle 4"/>
          <p:cNvSpPr>
            <a:spLocks noGrp="1" noChangeArrowheads="1"/>
          </p:cNvSpPr>
          <p:nvPr>
            <p:ph type="ctrTitle"/>
          </p:nvPr>
        </p:nvSpPr>
        <p:spPr/>
        <p:txBody>
          <a:bodyPr/>
          <a:lstStyle/>
          <a:p>
            <a:r>
              <a:rPr lang="en-US" sz="3200">
                <a:latin typeface="Perpetua" charset="0"/>
              </a:rPr>
              <a:t>Session 10:</a:t>
            </a:r>
            <a:r>
              <a:rPr lang="en-US" sz="3200"/>
              <a:t/>
            </a:r>
            <a:br>
              <a:rPr lang="en-US" sz="3200"/>
            </a:br>
            <a:r>
              <a:rPr lang="en-US" sz="3200"/>
              <a:t>Eschatology: </a:t>
            </a:r>
            <a:br>
              <a:rPr lang="en-US" sz="3200"/>
            </a:br>
            <a:r>
              <a:rPr lang="en-US" sz="3200"/>
              <a:t>Rapture                        and the Afterlife</a:t>
            </a:r>
          </a:p>
        </p:txBody>
      </p:sp>
      <p:sp>
        <p:nvSpPr>
          <p:cNvPr id="1142789" name="Rectangle 5"/>
          <p:cNvSpPr>
            <a:spLocks noGrp="1" noChangeArrowheads="1"/>
          </p:cNvSpPr>
          <p:nvPr>
            <p:ph type="subTitle" idx="1"/>
          </p:nvPr>
        </p:nvSpPr>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p:txBody>
          <a:bodyPr/>
          <a:lstStyle/>
          <a:p>
            <a:r>
              <a:rPr lang="en-US"/>
              <a:t>Rapture</a:t>
            </a:r>
          </a:p>
        </p:txBody>
      </p:sp>
      <p:sp>
        <p:nvSpPr>
          <p:cNvPr id="1137667" name="Rectangle 3"/>
          <p:cNvSpPr>
            <a:spLocks noGrp="1" noChangeArrowheads="1"/>
          </p:cNvSpPr>
          <p:nvPr>
            <p:ph type="body" idx="1"/>
          </p:nvPr>
        </p:nvSpPr>
        <p:spPr/>
        <p:txBody>
          <a:bodyPr/>
          <a:lstStyle/>
          <a:p>
            <a:pPr marL="609600" indent="-609600">
              <a:buFontTx/>
              <a:buNone/>
            </a:pPr>
            <a:r>
              <a:rPr lang="en-US" b="1">
                <a:effectLst>
                  <a:outerShdw blurRad="38100" dist="38100" dir="2700000" algn="tl">
                    <a:srgbClr val="DDDDDD"/>
                  </a:outerShdw>
                </a:effectLst>
              </a:rPr>
              <a:t>Argument for Pretribulational Rapture: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p:txBody>
          <a:bodyPr/>
          <a:lstStyle/>
          <a:p>
            <a:r>
              <a:rPr lang="en-US"/>
              <a:t>Rapture</a:t>
            </a:r>
          </a:p>
        </p:txBody>
      </p:sp>
      <p:sp>
        <p:nvSpPr>
          <p:cNvPr id="1171459" name="Rectangle 3"/>
          <p:cNvSpPr>
            <a:spLocks noGrp="1" noChangeArrowheads="1"/>
          </p:cNvSpPr>
          <p:nvPr>
            <p:ph type="body" idx="1"/>
          </p:nvPr>
        </p:nvSpPr>
        <p:spPr/>
        <p:txBody>
          <a:bodyPr/>
          <a:lstStyle/>
          <a:p>
            <a:pPr marL="609600" indent="-609600">
              <a:buFontTx/>
              <a:buAutoNum type="arabicPeriod"/>
            </a:pPr>
            <a:r>
              <a:rPr lang="en-US"/>
              <a:t>It is characteristic of God to rescue His followers before judgment (e.g., Noah, Lot).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p:txBody>
          <a:bodyPr/>
          <a:lstStyle/>
          <a:p>
            <a:r>
              <a:rPr lang="en-US"/>
              <a:t>Rapture</a:t>
            </a:r>
          </a:p>
        </p:txBody>
      </p:sp>
      <p:sp>
        <p:nvSpPr>
          <p:cNvPr id="1172483" name="Rectangle 3"/>
          <p:cNvSpPr>
            <a:spLocks noGrp="1" noChangeArrowheads="1"/>
          </p:cNvSpPr>
          <p:nvPr>
            <p:ph type="body" idx="1"/>
          </p:nvPr>
        </p:nvSpPr>
        <p:spPr/>
        <p:txBody>
          <a:bodyPr/>
          <a:lstStyle/>
          <a:p>
            <a:pPr marL="609600" indent="-609600">
              <a:buFontTx/>
              <a:buAutoNum type="arabicPeriod" startAt="2"/>
            </a:pPr>
            <a:r>
              <a:rPr lang="en-US"/>
              <a:t>The Bible says that believers will not experience the wrath of God                    (1 Thes. 5:9).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p:txBody>
          <a:bodyPr/>
          <a:lstStyle/>
          <a:p>
            <a:r>
              <a:rPr lang="en-US"/>
              <a:t>Rapture</a:t>
            </a:r>
          </a:p>
        </p:txBody>
      </p:sp>
      <p:sp>
        <p:nvSpPr>
          <p:cNvPr id="1173507" name="Rectangle 3"/>
          <p:cNvSpPr>
            <a:spLocks noGrp="1" noChangeArrowheads="1"/>
          </p:cNvSpPr>
          <p:nvPr>
            <p:ph type="body" idx="1"/>
          </p:nvPr>
        </p:nvSpPr>
        <p:spPr/>
        <p:txBody>
          <a:bodyPr/>
          <a:lstStyle/>
          <a:p>
            <a:pPr marL="609600" indent="-609600">
              <a:buFontTx/>
              <a:buAutoNum type="arabicPeriod" startAt="3"/>
            </a:pPr>
            <a:r>
              <a:rPr lang="en-US"/>
              <a:t>There is no mention of the Church during the time of Tribulation in the book of Revelation.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p:txBody>
          <a:bodyPr/>
          <a:lstStyle/>
          <a:p>
            <a:r>
              <a:rPr lang="en-US"/>
              <a:t>Rapture</a:t>
            </a:r>
          </a:p>
        </p:txBody>
      </p:sp>
      <p:sp>
        <p:nvSpPr>
          <p:cNvPr id="1174531" name="Rectangle 3"/>
          <p:cNvSpPr>
            <a:spLocks noGrp="1" noChangeArrowheads="1"/>
          </p:cNvSpPr>
          <p:nvPr>
            <p:ph type="body" idx="1"/>
          </p:nvPr>
        </p:nvSpPr>
        <p:spPr/>
        <p:txBody>
          <a:bodyPr/>
          <a:lstStyle/>
          <a:p>
            <a:pPr marL="609600" indent="-609600">
              <a:buFontTx/>
              <a:buAutoNum type="arabicPeriod" startAt="4"/>
            </a:pPr>
            <a:r>
              <a:rPr lang="en-US"/>
              <a:t>Revelation 3:10 says that the church will be rescued from the Tribulation.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p:txBody>
          <a:bodyPr/>
          <a:lstStyle/>
          <a:p>
            <a:r>
              <a:rPr lang="en-US"/>
              <a:t>Rapture</a:t>
            </a:r>
          </a:p>
        </p:txBody>
      </p:sp>
      <p:sp>
        <p:nvSpPr>
          <p:cNvPr id="1175555" name="Rectangle 3"/>
          <p:cNvSpPr>
            <a:spLocks noGrp="1" noChangeArrowheads="1"/>
          </p:cNvSpPr>
          <p:nvPr>
            <p:ph type="body" idx="1"/>
          </p:nvPr>
        </p:nvSpPr>
        <p:spPr/>
        <p:txBody>
          <a:bodyPr/>
          <a:lstStyle/>
          <a:p>
            <a:pPr marL="609600" indent="-609600">
              <a:buFontTx/>
              <a:buAutoNum type="arabicPeriod" startAt="5"/>
            </a:pPr>
            <a:r>
              <a:rPr lang="en-US"/>
              <a:t>The restrainer mentioned in                      2 Thes 2:1–12 is the Holy Spirit, who must be removed before the Tribulation. If this is so, then the Church (the temple of the Holy Spirit) must be removed.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p:txBody>
          <a:bodyPr/>
          <a:lstStyle/>
          <a:p>
            <a:r>
              <a:rPr lang="en-US"/>
              <a:t>Rapture</a:t>
            </a:r>
          </a:p>
        </p:txBody>
      </p:sp>
      <p:sp>
        <p:nvSpPr>
          <p:cNvPr id="1176579" name="Rectangle 3"/>
          <p:cNvSpPr>
            <a:spLocks noGrp="1" noChangeArrowheads="1"/>
          </p:cNvSpPr>
          <p:nvPr>
            <p:ph type="body" idx="1"/>
          </p:nvPr>
        </p:nvSpPr>
        <p:spPr/>
        <p:txBody>
          <a:bodyPr/>
          <a:lstStyle/>
          <a:p>
            <a:pPr marL="609600" indent="-609600">
              <a:lnSpc>
                <a:spcPct val="90000"/>
              </a:lnSpc>
              <a:buFontTx/>
              <a:buAutoNum type="arabicPeriod" startAt="6"/>
            </a:pPr>
            <a:r>
              <a:rPr lang="en-US"/>
              <a:t>Christ</a:t>
            </a:r>
            <a:r>
              <a:rPr lang="ja-JP" altLang="en-US">
                <a:latin typeface="Arial"/>
              </a:rPr>
              <a:t>’</a:t>
            </a:r>
            <a:r>
              <a:rPr lang="en-US"/>
              <a:t>s return is said to be immanent (i.e., could come at any moment). 1 Thes. 5:2 and 2 Pet. 3:10 both say that the day of the Lord will come like a </a:t>
            </a:r>
            <a:r>
              <a:rPr lang="ja-JP" altLang="en-US">
                <a:latin typeface="Arial"/>
              </a:rPr>
              <a:t>“</a:t>
            </a:r>
            <a:r>
              <a:rPr lang="en-US"/>
              <a:t>thief in the night.</a:t>
            </a:r>
            <a:r>
              <a:rPr lang="ja-JP" altLang="en-US">
                <a:latin typeface="Arial"/>
              </a:rPr>
              <a:t>”</a:t>
            </a:r>
            <a:r>
              <a:rPr lang="en-US"/>
              <a:t> If the Rapture were not pretribulation, Christ could not come at any moment. He would have to wait for certain events to occur. (see also Matt. 24:42–44, 50; 25:13; Mk. 13:32–37; Lk. 12:40).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p:txBody>
          <a:bodyPr/>
          <a:lstStyle/>
          <a:p>
            <a:r>
              <a:rPr lang="en-US"/>
              <a:t>Rapture</a:t>
            </a:r>
          </a:p>
        </p:txBody>
      </p:sp>
      <p:sp>
        <p:nvSpPr>
          <p:cNvPr id="1177603" name="Rectangle 3"/>
          <p:cNvSpPr>
            <a:spLocks noGrp="1" noChangeArrowheads="1"/>
          </p:cNvSpPr>
          <p:nvPr>
            <p:ph type="body" idx="1"/>
          </p:nvPr>
        </p:nvSpPr>
        <p:spPr/>
        <p:txBody>
          <a:bodyPr/>
          <a:lstStyle/>
          <a:p>
            <a:pPr marL="609600" indent="-609600">
              <a:buFontTx/>
              <a:buAutoNum type="arabicPeriod" startAt="7"/>
            </a:pPr>
            <a:r>
              <a:rPr lang="en-US"/>
              <a:t>The millennium is to be repopulated with people who are not glorified, since there will be a rebellion at the end              (Rev. 20:7–8). If there is not a rapture beforehand, who is going to repopulate the earth and rebel?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19" name="Rectangle 3"/>
          <p:cNvSpPr>
            <a:spLocks noGrp="1" noChangeArrowheads="1"/>
          </p:cNvSpPr>
          <p:nvPr>
            <p:ph type="title"/>
          </p:nvPr>
        </p:nvSpPr>
        <p:spPr/>
        <p:txBody>
          <a:bodyPr/>
          <a:lstStyle/>
          <a:p>
            <a:r>
              <a:rPr lang="en-US"/>
              <a:t>Midtribulation</a:t>
            </a:r>
          </a:p>
        </p:txBody>
      </p:sp>
      <p:sp>
        <p:nvSpPr>
          <p:cNvPr id="1135620" name="Line 4"/>
          <p:cNvSpPr>
            <a:spLocks noChangeShapeType="1"/>
          </p:cNvSpPr>
          <p:nvPr/>
        </p:nvSpPr>
        <p:spPr bwMode="auto">
          <a:xfrm>
            <a:off x="685800" y="5257800"/>
            <a:ext cx="7848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5621" name="Text Box 5"/>
          <p:cNvSpPr txBox="1">
            <a:spLocks noChangeArrowheads="1"/>
          </p:cNvSpPr>
          <p:nvPr/>
        </p:nvSpPr>
        <p:spPr bwMode="auto">
          <a:xfrm>
            <a:off x="1828800" y="5410200"/>
            <a:ext cx="2895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effectLst>
                  <a:outerShdw blurRad="38100" dist="38100" dir="2700000" algn="tl">
                    <a:srgbClr val="DDDDDD"/>
                  </a:outerShdw>
                </a:effectLst>
                <a:latin typeface="Calligrapher" charset="0"/>
              </a:rPr>
              <a:t>Seven-year Tribulation</a:t>
            </a:r>
          </a:p>
        </p:txBody>
      </p:sp>
      <p:sp>
        <p:nvSpPr>
          <p:cNvPr id="1135622" name="Text Box 6"/>
          <p:cNvSpPr txBox="1">
            <a:spLocks noChangeArrowheads="1"/>
          </p:cNvSpPr>
          <p:nvPr/>
        </p:nvSpPr>
        <p:spPr bwMode="auto">
          <a:xfrm>
            <a:off x="5638800" y="5410200"/>
            <a:ext cx="1676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effectLst>
                  <a:outerShdw blurRad="38100" dist="38100" dir="2700000" algn="tl">
                    <a:srgbClr val="DDDDDD"/>
                  </a:outerShdw>
                </a:effectLst>
                <a:latin typeface="Calligrapher" charset="0"/>
              </a:rPr>
              <a:t>Millennium</a:t>
            </a:r>
          </a:p>
        </p:txBody>
      </p:sp>
      <p:sp>
        <p:nvSpPr>
          <p:cNvPr id="1135623" name="Line 7"/>
          <p:cNvSpPr>
            <a:spLocks noChangeShapeType="1"/>
          </p:cNvSpPr>
          <p:nvPr/>
        </p:nvSpPr>
        <p:spPr bwMode="auto">
          <a:xfrm flipV="1">
            <a:off x="5257800" y="4572000"/>
            <a:ext cx="0" cy="1143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5624" name="Line 8"/>
          <p:cNvSpPr>
            <a:spLocks noChangeShapeType="1"/>
          </p:cNvSpPr>
          <p:nvPr/>
        </p:nvSpPr>
        <p:spPr bwMode="auto">
          <a:xfrm flipV="1">
            <a:off x="1447800" y="4648200"/>
            <a:ext cx="0" cy="1143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35634" name="Group 18"/>
          <p:cNvGrpSpPr>
            <a:grpSpLocks/>
          </p:cNvGrpSpPr>
          <p:nvPr/>
        </p:nvGrpSpPr>
        <p:grpSpPr bwMode="auto">
          <a:xfrm>
            <a:off x="2819400" y="2133600"/>
            <a:ext cx="1219200" cy="3124200"/>
            <a:chOff x="1776" y="1344"/>
            <a:chExt cx="768" cy="1968"/>
          </a:xfrm>
        </p:grpSpPr>
        <p:sp>
          <p:nvSpPr>
            <p:cNvPr id="1135625" name="Text Box 9"/>
            <p:cNvSpPr txBox="1">
              <a:spLocks noChangeArrowheads="1"/>
            </p:cNvSpPr>
            <p:nvPr/>
          </p:nvSpPr>
          <p:spPr bwMode="auto">
            <a:xfrm>
              <a:off x="1776" y="1344"/>
              <a:ext cx="768" cy="5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effectLst>
                    <a:outerShdw blurRad="38100" dist="38100" dir="2700000" algn="tl">
                      <a:srgbClr val="DDDDDD"/>
                    </a:outerShdw>
                  </a:effectLst>
                  <a:latin typeface="Perpetua" charset="0"/>
                </a:rPr>
                <a:t>Christ comes for the rapture of the Church</a:t>
              </a:r>
            </a:p>
          </p:txBody>
        </p:sp>
        <p:sp>
          <p:nvSpPr>
            <p:cNvPr id="1135626" name="Line 10"/>
            <p:cNvSpPr>
              <a:spLocks noChangeShapeType="1"/>
            </p:cNvSpPr>
            <p:nvPr/>
          </p:nvSpPr>
          <p:spPr bwMode="auto">
            <a:xfrm flipV="1">
              <a:off x="2112" y="1968"/>
              <a:ext cx="0" cy="134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35627" name="Line 11"/>
          <p:cNvSpPr>
            <a:spLocks noChangeShapeType="1"/>
          </p:cNvSpPr>
          <p:nvPr/>
        </p:nvSpPr>
        <p:spPr bwMode="auto">
          <a:xfrm>
            <a:off x="3886200" y="2590800"/>
            <a:ext cx="6858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5628" name="Text Box 12"/>
          <p:cNvSpPr txBox="1">
            <a:spLocks noChangeArrowheads="1"/>
          </p:cNvSpPr>
          <p:nvPr/>
        </p:nvSpPr>
        <p:spPr bwMode="auto">
          <a:xfrm>
            <a:off x="4648200" y="2133600"/>
            <a:ext cx="1219200"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effectLst>
                  <a:outerShdw blurRad="38100" dist="38100" dir="2700000" algn="tl">
                    <a:srgbClr val="DDDDDD"/>
                  </a:outerShdw>
                </a:effectLst>
                <a:latin typeface="Perpetua" charset="0"/>
              </a:rPr>
              <a:t>Christ comes with the Church to reign</a:t>
            </a:r>
          </a:p>
        </p:txBody>
      </p:sp>
      <p:sp>
        <p:nvSpPr>
          <p:cNvPr id="1135629" name="Line 13"/>
          <p:cNvSpPr>
            <a:spLocks noChangeShapeType="1"/>
          </p:cNvSpPr>
          <p:nvPr/>
        </p:nvSpPr>
        <p:spPr bwMode="auto">
          <a:xfrm>
            <a:off x="5257800" y="3124200"/>
            <a:ext cx="0" cy="1295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5630" name="Text Box 14"/>
          <p:cNvSpPr txBox="1">
            <a:spLocks noChangeArrowheads="1"/>
          </p:cNvSpPr>
          <p:nvPr/>
        </p:nvSpPr>
        <p:spPr bwMode="auto">
          <a:xfrm>
            <a:off x="3505200" y="4724400"/>
            <a:ext cx="14478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t>Wrath of God</a:t>
            </a:r>
          </a:p>
        </p:txBody>
      </p:sp>
      <p:grpSp>
        <p:nvGrpSpPr>
          <p:cNvPr id="1135635" name="Group 19"/>
          <p:cNvGrpSpPr>
            <a:grpSpLocks/>
          </p:cNvGrpSpPr>
          <p:nvPr/>
        </p:nvGrpSpPr>
        <p:grpSpPr bwMode="auto">
          <a:xfrm>
            <a:off x="5029200" y="4572000"/>
            <a:ext cx="1828800" cy="533400"/>
            <a:chOff x="3168" y="2880"/>
            <a:chExt cx="1152" cy="336"/>
          </a:xfrm>
        </p:grpSpPr>
        <p:sp>
          <p:nvSpPr>
            <p:cNvPr id="1135631" name="Line 15"/>
            <p:cNvSpPr>
              <a:spLocks noChangeShapeType="1"/>
            </p:cNvSpPr>
            <p:nvPr/>
          </p:nvSpPr>
          <p:spPr bwMode="auto">
            <a:xfrm>
              <a:off x="3168" y="3216"/>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5632" name="Text Box 16"/>
            <p:cNvSpPr txBox="1">
              <a:spLocks noChangeArrowheads="1"/>
            </p:cNvSpPr>
            <p:nvPr/>
          </p:nvSpPr>
          <p:spPr bwMode="auto">
            <a:xfrm>
              <a:off x="3312" y="2880"/>
              <a:ext cx="1008" cy="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t>Redeemed Jews Matt. 25</a:t>
              </a:r>
            </a:p>
          </p:txBody>
        </p:sp>
      </p:grpSp>
      <p:sp>
        <p:nvSpPr>
          <p:cNvPr id="1135633" name="Text Box 17"/>
          <p:cNvSpPr txBox="1">
            <a:spLocks noChangeArrowheads="1"/>
          </p:cNvSpPr>
          <p:nvPr/>
        </p:nvSpPr>
        <p:spPr bwMode="auto">
          <a:xfrm>
            <a:off x="1752600" y="4648200"/>
            <a:ext cx="144780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t>Antichrist established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35634"/>
                                        </p:tgtEl>
                                        <p:attrNameLst>
                                          <p:attrName>style.visibility</p:attrName>
                                        </p:attrNameLst>
                                      </p:cBhvr>
                                      <p:to>
                                        <p:strVal val="visible"/>
                                      </p:to>
                                    </p:set>
                                    <p:animEffect transition="in" filter="wipe(down)">
                                      <p:cBhvr>
                                        <p:cTn id="7" dur="500"/>
                                        <p:tgtEl>
                                          <p:spTgt spid="1135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5627"/>
                                        </p:tgtEl>
                                        <p:attrNameLst>
                                          <p:attrName>style.visibility</p:attrName>
                                        </p:attrNameLst>
                                      </p:cBhvr>
                                      <p:to>
                                        <p:strVal val="visible"/>
                                      </p:to>
                                    </p:set>
                                    <p:animEffect transition="in" filter="wipe(left)">
                                      <p:cBhvr>
                                        <p:cTn id="12" dur="500"/>
                                        <p:tgtEl>
                                          <p:spTgt spid="113562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35628"/>
                                        </p:tgtEl>
                                        <p:attrNameLst>
                                          <p:attrName>style.visibility</p:attrName>
                                        </p:attrNameLst>
                                      </p:cBhvr>
                                      <p:to>
                                        <p:strVal val="visible"/>
                                      </p:to>
                                    </p:set>
                                    <p:animEffect transition="in" filter="wipe(left)">
                                      <p:cBhvr>
                                        <p:cTn id="15" dur="500"/>
                                        <p:tgtEl>
                                          <p:spTgt spid="11356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35629"/>
                                        </p:tgtEl>
                                        <p:attrNameLst>
                                          <p:attrName>style.visibility</p:attrName>
                                        </p:attrNameLst>
                                      </p:cBhvr>
                                      <p:to>
                                        <p:strVal val="visible"/>
                                      </p:to>
                                    </p:set>
                                    <p:animEffect transition="in" filter="wipe(up)">
                                      <p:cBhvr>
                                        <p:cTn id="20" dur="500"/>
                                        <p:tgtEl>
                                          <p:spTgt spid="11356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135635"/>
                                        </p:tgtEl>
                                        <p:attrNameLst>
                                          <p:attrName>style.visibility</p:attrName>
                                        </p:attrNameLst>
                                      </p:cBhvr>
                                      <p:to>
                                        <p:strVal val="visible"/>
                                      </p:to>
                                    </p:set>
                                    <p:animEffect transition="in" filter="wipe(left)">
                                      <p:cBhvr>
                                        <p:cTn id="25" dur="500"/>
                                        <p:tgtEl>
                                          <p:spTgt spid="1135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27" grpId="0" animBg="1"/>
      <p:bldP spid="1135628" grpId="0"/>
      <p:bldP spid="11356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a:lstStyle/>
          <a:p>
            <a:r>
              <a:rPr lang="en-US"/>
              <a:t>Rapture</a:t>
            </a:r>
          </a:p>
        </p:txBody>
      </p:sp>
      <p:sp>
        <p:nvSpPr>
          <p:cNvPr id="1138691" name="Rectangle 3"/>
          <p:cNvSpPr>
            <a:spLocks noGrp="1" noChangeArrowheads="1"/>
          </p:cNvSpPr>
          <p:nvPr>
            <p:ph type="body" idx="1"/>
          </p:nvPr>
        </p:nvSpPr>
        <p:spPr/>
        <p:txBody>
          <a:bodyPr/>
          <a:lstStyle/>
          <a:p>
            <a:pPr marL="609600" indent="-609600">
              <a:buFontTx/>
              <a:buNone/>
            </a:pPr>
            <a:r>
              <a:rPr lang="en-US" b="1">
                <a:effectLst>
                  <a:outerShdw blurRad="38100" dist="38100" dir="2700000" algn="tl">
                    <a:srgbClr val="DDDDDD"/>
                  </a:outerShdw>
                </a:effectLst>
              </a:rPr>
              <a:t>Arguments for Midtribulation Rapture: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p:txBody>
          <a:bodyPr/>
          <a:lstStyle/>
          <a:p>
            <a:r>
              <a:rPr lang="en-US"/>
              <a:t>Question</a:t>
            </a:r>
          </a:p>
        </p:txBody>
      </p:sp>
      <p:sp>
        <p:nvSpPr>
          <p:cNvPr id="1126403" name="Rectangle 3"/>
          <p:cNvSpPr>
            <a:spLocks noGrp="1" noChangeArrowheads="1"/>
          </p:cNvSpPr>
          <p:nvPr>
            <p:ph type="body" idx="1"/>
          </p:nvPr>
        </p:nvSpPr>
        <p:spPr/>
        <p:txBody>
          <a:bodyPr/>
          <a:lstStyle/>
          <a:p>
            <a:pPr algn="ctr">
              <a:buFontTx/>
              <a:buNone/>
            </a:pPr>
            <a:r>
              <a:rPr lang="en-US" sz="4000" i="1">
                <a:effectLst>
                  <a:outerShdw blurRad="38100" dist="38100" dir="2700000" algn="tl">
                    <a:srgbClr val="DDDDDD"/>
                  </a:outerShdw>
                </a:effectLst>
              </a:rPr>
              <a:t>What are the different views</a:t>
            </a:r>
          </a:p>
          <a:p>
            <a:pPr algn="ctr">
              <a:buFontTx/>
              <a:buNone/>
            </a:pPr>
            <a:r>
              <a:rPr lang="en-US" sz="4000" i="1">
                <a:effectLst>
                  <a:outerShdw blurRad="38100" dist="38100" dir="2700000" algn="tl">
                    <a:srgbClr val="DDDDDD"/>
                  </a:outerShdw>
                </a:effectLst>
              </a:rPr>
              <a:t>of the Rapture?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p:txBody>
          <a:bodyPr/>
          <a:lstStyle/>
          <a:p>
            <a:r>
              <a:rPr lang="en-US"/>
              <a:t>Rapture</a:t>
            </a:r>
          </a:p>
        </p:txBody>
      </p:sp>
      <p:sp>
        <p:nvSpPr>
          <p:cNvPr id="1195011" name="Rectangle 3"/>
          <p:cNvSpPr>
            <a:spLocks noGrp="1" noChangeArrowheads="1"/>
          </p:cNvSpPr>
          <p:nvPr>
            <p:ph type="body" idx="1"/>
          </p:nvPr>
        </p:nvSpPr>
        <p:spPr/>
        <p:txBody>
          <a:bodyPr/>
          <a:lstStyle/>
          <a:p>
            <a:pPr marL="609600" indent="-609600">
              <a:buFontTx/>
              <a:buAutoNum type="arabicPeriod"/>
            </a:pPr>
            <a:r>
              <a:rPr lang="en-US"/>
              <a:t>There is great emphasis on the three and a half years (Dan. 9:27; Rev. 11:2–3; 12:6, 14; 13:5).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t>Rapture</a:t>
            </a:r>
          </a:p>
        </p:txBody>
      </p:sp>
      <p:sp>
        <p:nvSpPr>
          <p:cNvPr id="1196035" name="Rectangle 3"/>
          <p:cNvSpPr>
            <a:spLocks noGrp="1" noChangeArrowheads="1"/>
          </p:cNvSpPr>
          <p:nvPr>
            <p:ph type="body" idx="1"/>
          </p:nvPr>
        </p:nvSpPr>
        <p:spPr/>
        <p:txBody>
          <a:bodyPr/>
          <a:lstStyle/>
          <a:p>
            <a:pPr marL="609600" indent="-609600">
              <a:buFontTx/>
              <a:buAutoNum type="arabicPeriod" startAt="2"/>
            </a:pPr>
            <a:r>
              <a:rPr lang="en-US"/>
              <a:t>Paul clearly specifies a sign preceding the Rapture in 2 Thess. 2:1–4.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p:txBody>
          <a:bodyPr/>
          <a:lstStyle/>
          <a:p>
            <a:r>
              <a:rPr lang="en-US"/>
              <a:t>Rapture</a:t>
            </a:r>
          </a:p>
        </p:txBody>
      </p:sp>
      <p:sp>
        <p:nvSpPr>
          <p:cNvPr id="1197059" name="Rectangle 3"/>
          <p:cNvSpPr>
            <a:spLocks noGrp="1" noChangeArrowheads="1"/>
          </p:cNvSpPr>
          <p:nvPr>
            <p:ph type="body" idx="1"/>
          </p:nvPr>
        </p:nvSpPr>
        <p:spPr/>
        <p:txBody>
          <a:bodyPr/>
          <a:lstStyle/>
          <a:p>
            <a:pPr marL="609600" indent="-609600">
              <a:buFontTx/>
              <a:buAutoNum type="arabicPeriod" startAt="3"/>
            </a:pPr>
            <a:r>
              <a:rPr lang="en-US"/>
              <a:t>John mentions that midway through the tribulation, the seventh trumpet sounds (Rev. 10:6–7; 11:15–19). This is identical to the trumpet Paul mentions in 1 Thess. 4:16.</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r>
              <a:rPr lang="en-US"/>
              <a:t>Rapture</a:t>
            </a:r>
          </a:p>
        </p:txBody>
      </p:sp>
      <p:sp>
        <p:nvSpPr>
          <p:cNvPr id="1198083" name="Rectangle 3"/>
          <p:cNvSpPr>
            <a:spLocks noGrp="1" noChangeArrowheads="1"/>
          </p:cNvSpPr>
          <p:nvPr>
            <p:ph type="body" idx="1"/>
          </p:nvPr>
        </p:nvSpPr>
        <p:spPr/>
        <p:txBody>
          <a:bodyPr/>
          <a:lstStyle/>
          <a:p>
            <a:pPr marL="609600" indent="-609600">
              <a:buFontTx/>
              <a:buAutoNum type="arabicPeriod" startAt="4"/>
            </a:pPr>
            <a:r>
              <a:rPr lang="en-US"/>
              <a:t>The Church is delivered from the wrath of God. But the wrath does not begin until midway through the Tribulation         (Rev. 15:1).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en-US"/>
              <a:t>Rapture</a:t>
            </a:r>
          </a:p>
        </p:txBody>
      </p:sp>
      <p:sp>
        <p:nvSpPr>
          <p:cNvPr id="1199107" name="Rectangle 3"/>
          <p:cNvSpPr>
            <a:spLocks noGrp="1" noChangeArrowheads="1"/>
          </p:cNvSpPr>
          <p:nvPr>
            <p:ph type="body" idx="1"/>
          </p:nvPr>
        </p:nvSpPr>
        <p:spPr/>
        <p:txBody>
          <a:bodyPr/>
          <a:lstStyle/>
          <a:p>
            <a:pPr marL="609600" indent="-609600">
              <a:buFontTx/>
              <a:buAutoNum type="arabicPeriod" startAt="5"/>
            </a:pPr>
            <a:r>
              <a:rPr lang="en-US"/>
              <a:t>The millennium is to be repopulated with people who are not glorified, since there will be a rebellion at the end              (Rev. 20:7–8). If there is not a rapture beforehand, who is going to repopulate the earth and rebel (</a:t>
            </a:r>
            <a:r>
              <a:rPr lang="en-US" i="1"/>
              <a:t>contra</a:t>
            </a:r>
            <a:r>
              <a:rPr lang="en-US"/>
              <a:t> Postmillennialism)?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6643" name="Rectangle 3"/>
          <p:cNvSpPr>
            <a:spLocks noGrp="1" noChangeArrowheads="1"/>
          </p:cNvSpPr>
          <p:nvPr>
            <p:ph type="title"/>
          </p:nvPr>
        </p:nvSpPr>
        <p:spPr/>
        <p:txBody>
          <a:bodyPr/>
          <a:lstStyle/>
          <a:p>
            <a:r>
              <a:rPr lang="en-US"/>
              <a:t>Post-tribulational</a:t>
            </a:r>
          </a:p>
        </p:txBody>
      </p:sp>
      <p:sp>
        <p:nvSpPr>
          <p:cNvPr id="1136644" name="Line 4"/>
          <p:cNvSpPr>
            <a:spLocks noChangeShapeType="1"/>
          </p:cNvSpPr>
          <p:nvPr/>
        </p:nvSpPr>
        <p:spPr bwMode="auto">
          <a:xfrm>
            <a:off x="762000" y="5257800"/>
            <a:ext cx="7620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45" name="Text Box 5"/>
          <p:cNvSpPr txBox="1">
            <a:spLocks noChangeArrowheads="1"/>
          </p:cNvSpPr>
          <p:nvPr/>
        </p:nvSpPr>
        <p:spPr bwMode="auto">
          <a:xfrm>
            <a:off x="1905000" y="5410200"/>
            <a:ext cx="2895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effectLst>
                  <a:outerShdw blurRad="38100" dist="38100" dir="2700000" algn="tl">
                    <a:srgbClr val="DDDDDD"/>
                  </a:outerShdw>
                </a:effectLst>
                <a:latin typeface="Calligrapher" charset="0"/>
              </a:rPr>
              <a:t>Seven-year Tribulation</a:t>
            </a:r>
          </a:p>
        </p:txBody>
      </p:sp>
      <p:sp>
        <p:nvSpPr>
          <p:cNvPr id="1136646" name="Text Box 6"/>
          <p:cNvSpPr txBox="1">
            <a:spLocks noChangeArrowheads="1"/>
          </p:cNvSpPr>
          <p:nvPr/>
        </p:nvSpPr>
        <p:spPr bwMode="auto">
          <a:xfrm>
            <a:off x="5715000" y="5410200"/>
            <a:ext cx="1676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effectLst>
                  <a:outerShdw blurRad="38100" dist="38100" dir="2700000" algn="tl">
                    <a:srgbClr val="DDDDDD"/>
                  </a:outerShdw>
                </a:effectLst>
                <a:latin typeface="Calligrapher" charset="0"/>
              </a:rPr>
              <a:t>Millennium</a:t>
            </a:r>
          </a:p>
        </p:txBody>
      </p:sp>
      <p:sp>
        <p:nvSpPr>
          <p:cNvPr id="1136647" name="Line 7"/>
          <p:cNvSpPr>
            <a:spLocks noChangeShapeType="1"/>
          </p:cNvSpPr>
          <p:nvPr/>
        </p:nvSpPr>
        <p:spPr bwMode="auto">
          <a:xfrm flipV="1">
            <a:off x="5334000" y="4572000"/>
            <a:ext cx="0" cy="1143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48" name="Line 8"/>
          <p:cNvSpPr>
            <a:spLocks noChangeShapeType="1"/>
          </p:cNvSpPr>
          <p:nvPr/>
        </p:nvSpPr>
        <p:spPr bwMode="auto">
          <a:xfrm flipV="1">
            <a:off x="1524000" y="4648200"/>
            <a:ext cx="0" cy="1143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36658" name="Group 18"/>
          <p:cNvGrpSpPr>
            <a:grpSpLocks/>
          </p:cNvGrpSpPr>
          <p:nvPr/>
        </p:nvGrpSpPr>
        <p:grpSpPr bwMode="auto">
          <a:xfrm>
            <a:off x="4724400" y="2133600"/>
            <a:ext cx="1219200" cy="2286000"/>
            <a:chOff x="2976" y="1344"/>
            <a:chExt cx="768" cy="1440"/>
          </a:xfrm>
        </p:grpSpPr>
        <p:sp>
          <p:nvSpPr>
            <p:cNvPr id="1136652" name="Text Box 12"/>
            <p:cNvSpPr txBox="1">
              <a:spLocks noChangeArrowheads="1"/>
            </p:cNvSpPr>
            <p:nvPr/>
          </p:nvSpPr>
          <p:spPr bwMode="auto">
            <a:xfrm>
              <a:off x="2976" y="1344"/>
              <a:ext cx="768" cy="5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effectLst>
                    <a:outerShdw blurRad="38100" dist="38100" dir="2700000" algn="tl">
                      <a:srgbClr val="DDDDDD"/>
                    </a:outerShdw>
                  </a:effectLst>
                  <a:latin typeface="Perpetua" charset="0"/>
                </a:rPr>
                <a:t>Christ comes for  the Church and  to reign</a:t>
              </a:r>
            </a:p>
          </p:txBody>
        </p:sp>
        <p:sp>
          <p:nvSpPr>
            <p:cNvPr id="1136653" name="Line 13"/>
            <p:cNvSpPr>
              <a:spLocks noChangeShapeType="1"/>
            </p:cNvSpPr>
            <p:nvPr/>
          </p:nvSpPr>
          <p:spPr bwMode="auto">
            <a:xfrm>
              <a:off x="3360" y="1968"/>
              <a:ext cx="0" cy="81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36654" name="Text Box 14"/>
          <p:cNvSpPr txBox="1">
            <a:spLocks noChangeArrowheads="1"/>
          </p:cNvSpPr>
          <p:nvPr/>
        </p:nvSpPr>
        <p:spPr bwMode="auto">
          <a:xfrm>
            <a:off x="2438400" y="4876800"/>
            <a:ext cx="1981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t>God</a:t>
            </a:r>
            <a:r>
              <a:rPr lang="ja-JP" altLang="en-US" sz="1400">
                <a:latin typeface="Arial"/>
              </a:rPr>
              <a:t>’</a:t>
            </a:r>
            <a:r>
              <a:rPr lang="en-US" sz="1400"/>
              <a:t>s Judgment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36658"/>
                                        </p:tgtEl>
                                        <p:attrNameLst>
                                          <p:attrName>style.visibility</p:attrName>
                                        </p:attrNameLst>
                                      </p:cBhvr>
                                      <p:to>
                                        <p:strVal val="visible"/>
                                      </p:to>
                                    </p:set>
                                    <p:animEffect transition="in" filter="wipe(up)">
                                      <p:cBhvr>
                                        <p:cTn id="7" dur="500"/>
                                        <p:tgtEl>
                                          <p:spTgt spid="1136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r>
              <a:rPr lang="en-US"/>
              <a:t>Rapture</a:t>
            </a:r>
          </a:p>
        </p:txBody>
      </p:sp>
      <p:sp>
        <p:nvSpPr>
          <p:cNvPr id="1139715" name="Rectangle 3"/>
          <p:cNvSpPr>
            <a:spLocks noGrp="1" noChangeArrowheads="1"/>
          </p:cNvSpPr>
          <p:nvPr>
            <p:ph type="body" idx="1"/>
          </p:nvPr>
        </p:nvSpPr>
        <p:spPr/>
        <p:txBody>
          <a:bodyPr/>
          <a:lstStyle/>
          <a:p>
            <a:pPr marL="0" indent="0">
              <a:buFontTx/>
              <a:buNone/>
            </a:pPr>
            <a:r>
              <a:rPr lang="en-US" sz="3000" b="1">
                <a:effectLst>
                  <a:outerShdw blurRad="38100" dist="38100" dir="2700000" algn="tl">
                    <a:srgbClr val="DDDDDD"/>
                  </a:outerShdw>
                </a:effectLst>
              </a:rPr>
              <a:t>Arguments for Post-tribulational Rapture:</a:t>
            </a:r>
            <a:endParaRPr lang="en-US" sz="30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p:txBody>
          <a:bodyPr/>
          <a:lstStyle/>
          <a:p>
            <a:r>
              <a:rPr lang="en-US"/>
              <a:t>Rapture</a:t>
            </a:r>
          </a:p>
        </p:txBody>
      </p:sp>
      <p:sp>
        <p:nvSpPr>
          <p:cNvPr id="1200131" name="Rectangle 3"/>
          <p:cNvSpPr>
            <a:spLocks noGrp="1" noChangeArrowheads="1"/>
          </p:cNvSpPr>
          <p:nvPr>
            <p:ph type="body" idx="1"/>
          </p:nvPr>
        </p:nvSpPr>
        <p:spPr/>
        <p:txBody>
          <a:bodyPr/>
          <a:lstStyle/>
          <a:p>
            <a:pPr marL="609600" indent="-609600">
              <a:buFontTx/>
              <a:buAutoNum type="arabicPeriod"/>
            </a:pPr>
            <a:r>
              <a:rPr lang="en-US"/>
              <a:t>This was the view of the early Church.</a:t>
            </a:r>
          </a:p>
          <a:p>
            <a:pPr marL="609600" indent="-609600"/>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205251" name="Rectangle 3"/>
          <p:cNvSpPr>
            <a:spLocks noGrp="1" noChangeArrowheads="1"/>
          </p:cNvSpPr>
          <p:nvPr>
            <p:ph type="title"/>
          </p:nvPr>
        </p:nvSpPr>
        <p:spPr/>
        <p:txBody>
          <a:bodyPr/>
          <a:lstStyle/>
          <a:p>
            <a:r>
              <a:rPr lang="en-US"/>
              <a:t>Rapture</a:t>
            </a:r>
          </a:p>
        </p:txBody>
      </p:sp>
      <p:sp>
        <p:nvSpPr>
          <p:cNvPr id="1205252" name="Line 4"/>
          <p:cNvSpPr>
            <a:spLocks noChangeShapeType="1"/>
          </p:cNvSpPr>
          <p:nvPr/>
        </p:nvSpPr>
        <p:spPr bwMode="auto">
          <a:xfrm>
            <a:off x="228600" y="5486400"/>
            <a:ext cx="8763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5253" name="Text Box 5"/>
          <p:cNvSpPr txBox="1">
            <a:spLocks noChangeArrowheads="1"/>
          </p:cNvSpPr>
          <p:nvPr/>
        </p:nvSpPr>
        <p:spPr bwMode="auto">
          <a:xfrm>
            <a:off x="7543800" y="5638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a:latin typeface="Bradley Hand ITC" charset="0"/>
              </a:rPr>
              <a:t>200 A.D.</a:t>
            </a:r>
          </a:p>
        </p:txBody>
      </p:sp>
      <p:sp>
        <p:nvSpPr>
          <p:cNvPr id="1205254" name="Text Box 6"/>
          <p:cNvSpPr txBox="1">
            <a:spLocks noChangeArrowheads="1"/>
          </p:cNvSpPr>
          <p:nvPr/>
        </p:nvSpPr>
        <p:spPr bwMode="auto">
          <a:xfrm>
            <a:off x="76200" y="5638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a:latin typeface="Bradley Hand ITC" charset="0"/>
              </a:rPr>
              <a:t>30 A.D.</a:t>
            </a:r>
          </a:p>
        </p:txBody>
      </p:sp>
      <p:sp>
        <p:nvSpPr>
          <p:cNvPr id="1205255" name="Line 7"/>
          <p:cNvSpPr>
            <a:spLocks noChangeShapeType="1"/>
          </p:cNvSpPr>
          <p:nvPr/>
        </p:nvSpPr>
        <p:spPr bwMode="auto">
          <a:xfrm>
            <a:off x="228600" y="5486400"/>
            <a:ext cx="8763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5256" name="Group 8"/>
          <p:cNvGrpSpPr>
            <a:grpSpLocks/>
          </p:cNvGrpSpPr>
          <p:nvPr/>
        </p:nvGrpSpPr>
        <p:grpSpPr bwMode="auto">
          <a:xfrm>
            <a:off x="4724400" y="2133600"/>
            <a:ext cx="3810000" cy="1447800"/>
            <a:chOff x="2976" y="1344"/>
            <a:chExt cx="2400" cy="912"/>
          </a:xfrm>
        </p:grpSpPr>
        <p:grpSp>
          <p:nvGrpSpPr>
            <p:cNvPr id="1205257" name="Group 9"/>
            <p:cNvGrpSpPr>
              <a:grpSpLocks/>
            </p:cNvGrpSpPr>
            <p:nvPr/>
          </p:nvGrpSpPr>
          <p:grpSpPr bwMode="auto">
            <a:xfrm>
              <a:off x="3840" y="1344"/>
              <a:ext cx="1536" cy="912"/>
              <a:chOff x="3840" y="1344"/>
              <a:chExt cx="1536" cy="912"/>
            </a:xfrm>
          </p:grpSpPr>
          <p:sp>
            <p:nvSpPr>
              <p:cNvPr id="1205258" name="Text Box 10"/>
              <p:cNvSpPr txBox="1">
                <a:spLocks noChangeArrowheads="1"/>
              </p:cNvSpPr>
              <p:nvPr/>
            </p:nvSpPr>
            <p:spPr bwMode="auto">
              <a:xfrm>
                <a:off x="4128" y="1344"/>
                <a:ext cx="1248"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800000"/>
                    </a:solidFill>
                    <a:effectLst>
                      <a:outerShdw blurRad="38100" dist="38100" dir="2700000" algn="tl">
                        <a:srgbClr val="DDDDDD"/>
                      </a:outerShdw>
                    </a:effectLst>
                    <a:latin typeface="Calligrapher" charset="0"/>
                  </a:rPr>
                  <a:t>Irenaeus</a:t>
                </a:r>
              </a:p>
            </p:txBody>
          </p:sp>
          <p:sp>
            <p:nvSpPr>
              <p:cNvPr id="1205259" name="AutoShape 11"/>
              <p:cNvSpPr>
                <a:spLocks noChangeArrowheads="1"/>
              </p:cNvSpPr>
              <p:nvPr/>
            </p:nvSpPr>
            <p:spPr bwMode="auto">
              <a:xfrm rot="16200000" flipH="1">
                <a:off x="4008" y="1512"/>
                <a:ext cx="576" cy="912"/>
              </a:xfrm>
              <a:custGeom>
                <a:avLst/>
                <a:gdLst>
                  <a:gd name="G0" fmla="+- 9637 0 0"/>
                  <a:gd name="G1" fmla="+- 18262 0 0"/>
                  <a:gd name="G2" fmla="+- 8723 0 0"/>
                  <a:gd name="G3" fmla="*/ 9637 1 2"/>
                  <a:gd name="G4" fmla="+- G3 10800 0"/>
                  <a:gd name="G5" fmla="+- 21600 9637 18262"/>
                  <a:gd name="G6" fmla="+- 18262 8723 0"/>
                  <a:gd name="G7" fmla="*/ G6 1 2"/>
                  <a:gd name="G8" fmla="*/ 18262 2 1"/>
                  <a:gd name="G9" fmla="+- G8 0 21600"/>
                  <a:gd name="G10" fmla="*/ 21600 G0 G1"/>
                  <a:gd name="G11" fmla="*/ 21600 G4 G1"/>
                  <a:gd name="G12" fmla="*/ 21600 G5 G1"/>
                  <a:gd name="G13" fmla="*/ 21600 G7 G1"/>
                  <a:gd name="G14" fmla="*/ 18262 1 2"/>
                  <a:gd name="G15" fmla="+- G5 0 G4"/>
                  <a:gd name="G16" fmla="+- G0 0 G4"/>
                  <a:gd name="G17" fmla="*/ G2 G15 G16"/>
                  <a:gd name="T0" fmla="*/ 15619 w 21600"/>
                  <a:gd name="T1" fmla="*/ 0 h 21600"/>
                  <a:gd name="T2" fmla="*/ 9637 w 21600"/>
                  <a:gd name="T3" fmla="*/ 8723 h 21600"/>
                  <a:gd name="T4" fmla="*/ 0 w 21600"/>
                  <a:gd name="T5" fmla="*/ 18474 h 21600"/>
                  <a:gd name="T6" fmla="*/ 9131 w 21600"/>
                  <a:gd name="T7" fmla="*/ 21600 h 21600"/>
                  <a:gd name="T8" fmla="*/ 18262 w 21600"/>
                  <a:gd name="T9" fmla="*/ 15959 h 21600"/>
                  <a:gd name="T10" fmla="*/ 21600 w 21600"/>
                  <a:gd name="T11" fmla="*/ 872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19" y="0"/>
                    </a:moveTo>
                    <a:lnTo>
                      <a:pt x="9637" y="8723"/>
                    </a:lnTo>
                    <a:lnTo>
                      <a:pt x="12975" y="8723"/>
                    </a:lnTo>
                    <a:lnTo>
                      <a:pt x="12975" y="15347"/>
                    </a:lnTo>
                    <a:lnTo>
                      <a:pt x="0" y="15347"/>
                    </a:lnTo>
                    <a:lnTo>
                      <a:pt x="0" y="21600"/>
                    </a:lnTo>
                    <a:lnTo>
                      <a:pt x="18262" y="21600"/>
                    </a:lnTo>
                    <a:lnTo>
                      <a:pt x="18262" y="8723"/>
                    </a:lnTo>
                    <a:lnTo>
                      <a:pt x="21600" y="8723"/>
                    </a:lnTo>
                    <a:close/>
                  </a:path>
                </a:pathLst>
              </a:custGeom>
              <a:solidFill>
                <a:schemeClr val="bg1"/>
              </a:solidFill>
              <a:ln w="9525">
                <a:solidFill>
                  <a:schemeClr val="tx1"/>
                </a:solidFill>
                <a:miter lim="800000"/>
                <a:headEnd/>
                <a:tailEnd/>
              </a:ln>
              <a:effectLst>
                <a:outerShdw blurRad="63500" dist="107763" dir="13500000" algn="ctr" rotWithShape="0">
                  <a:schemeClr val="bg2">
                    <a:alpha val="50000"/>
                  </a:schemeClr>
                </a:outerShdw>
              </a:effectLst>
            </p:spPr>
            <p:txBody>
              <a:bodyPr anchor="ctr">
                <a:spAutoFit/>
              </a:bodyPr>
              <a:lstStyle/>
              <a:p>
                <a:endParaRPr lang="en-US"/>
              </a:p>
            </p:txBody>
          </p:sp>
        </p:grpSp>
        <p:sp>
          <p:nvSpPr>
            <p:cNvPr id="1205260" name="Text Box 12"/>
            <p:cNvSpPr txBox="1">
              <a:spLocks noChangeArrowheads="1"/>
            </p:cNvSpPr>
            <p:nvPr/>
          </p:nvSpPr>
          <p:spPr bwMode="auto">
            <a:xfrm>
              <a:off x="2976" y="1881"/>
              <a:ext cx="864"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800000"/>
                  </a:solidFill>
                  <a:effectLst>
                    <a:outerShdw blurRad="38100" dist="38100" dir="2700000" algn="tl">
                      <a:srgbClr val="DDDDDD"/>
                    </a:outerShdw>
                  </a:effectLst>
                  <a:latin typeface="Calligrapher" charset="0"/>
                </a:rPr>
                <a:t>Papias</a:t>
              </a:r>
            </a:p>
          </p:txBody>
        </p:sp>
      </p:grpSp>
      <p:grpSp>
        <p:nvGrpSpPr>
          <p:cNvPr id="1205261" name="Group 13"/>
          <p:cNvGrpSpPr>
            <a:grpSpLocks/>
          </p:cNvGrpSpPr>
          <p:nvPr/>
        </p:nvGrpSpPr>
        <p:grpSpPr bwMode="auto">
          <a:xfrm>
            <a:off x="3124200" y="3505200"/>
            <a:ext cx="2438400" cy="914400"/>
            <a:chOff x="1968" y="2208"/>
            <a:chExt cx="1536" cy="576"/>
          </a:xfrm>
        </p:grpSpPr>
        <p:sp>
          <p:nvSpPr>
            <p:cNvPr id="1205262" name="AutoShape 14"/>
            <p:cNvSpPr>
              <a:spLocks noChangeArrowheads="1"/>
            </p:cNvSpPr>
            <p:nvPr/>
          </p:nvSpPr>
          <p:spPr bwMode="auto">
            <a:xfrm rot="16200000" flipH="1">
              <a:off x="2760" y="2040"/>
              <a:ext cx="576" cy="912"/>
            </a:xfrm>
            <a:custGeom>
              <a:avLst/>
              <a:gdLst>
                <a:gd name="G0" fmla="+- 9637 0 0"/>
                <a:gd name="G1" fmla="+- 18262 0 0"/>
                <a:gd name="G2" fmla="+- 8723 0 0"/>
                <a:gd name="G3" fmla="*/ 9637 1 2"/>
                <a:gd name="G4" fmla="+- G3 10800 0"/>
                <a:gd name="G5" fmla="+- 21600 9637 18262"/>
                <a:gd name="G6" fmla="+- 18262 8723 0"/>
                <a:gd name="G7" fmla="*/ G6 1 2"/>
                <a:gd name="G8" fmla="*/ 18262 2 1"/>
                <a:gd name="G9" fmla="+- G8 0 21600"/>
                <a:gd name="G10" fmla="*/ 21600 G0 G1"/>
                <a:gd name="G11" fmla="*/ 21600 G4 G1"/>
                <a:gd name="G12" fmla="*/ 21600 G5 G1"/>
                <a:gd name="G13" fmla="*/ 21600 G7 G1"/>
                <a:gd name="G14" fmla="*/ 18262 1 2"/>
                <a:gd name="G15" fmla="+- G5 0 G4"/>
                <a:gd name="G16" fmla="+- G0 0 G4"/>
                <a:gd name="G17" fmla="*/ G2 G15 G16"/>
                <a:gd name="T0" fmla="*/ 15619 w 21600"/>
                <a:gd name="T1" fmla="*/ 0 h 21600"/>
                <a:gd name="T2" fmla="*/ 9637 w 21600"/>
                <a:gd name="T3" fmla="*/ 8723 h 21600"/>
                <a:gd name="T4" fmla="*/ 0 w 21600"/>
                <a:gd name="T5" fmla="*/ 18474 h 21600"/>
                <a:gd name="T6" fmla="*/ 9131 w 21600"/>
                <a:gd name="T7" fmla="*/ 21600 h 21600"/>
                <a:gd name="T8" fmla="*/ 18262 w 21600"/>
                <a:gd name="T9" fmla="*/ 15959 h 21600"/>
                <a:gd name="T10" fmla="*/ 21600 w 21600"/>
                <a:gd name="T11" fmla="*/ 872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19" y="0"/>
                  </a:moveTo>
                  <a:lnTo>
                    <a:pt x="9637" y="8723"/>
                  </a:lnTo>
                  <a:lnTo>
                    <a:pt x="12975" y="8723"/>
                  </a:lnTo>
                  <a:lnTo>
                    <a:pt x="12975" y="15347"/>
                  </a:lnTo>
                  <a:lnTo>
                    <a:pt x="0" y="15347"/>
                  </a:lnTo>
                  <a:lnTo>
                    <a:pt x="0" y="21600"/>
                  </a:lnTo>
                  <a:lnTo>
                    <a:pt x="18262" y="21600"/>
                  </a:lnTo>
                  <a:lnTo>
                    <a:pt x="18262" y="8723"/>
                  </a:lnTo>
                  <a:lnTo>
                    <a:pt x="21600" y="8723"/>
                  </a:lnTo>
                  <a:close/>
                </a:path>
              </a:pathLst>
            </a:custGeom>
            <a:solidFill>
              <a:schemeClr val="bg1"/>
            </a:solidFill>
            <a:ln w="9525">
              <a:solidFill>
                <a:schemeClr val="tx1"/>
              </a:solidFill>
              <a:miter lim="800000"/>
              <a:headEnd/>
              <a:tailEnd/>
            </a:ln>
            <a:effectLst>
              <a:outerShdw blurRad="63500" dist="107763" dir="13500000" algn="ctr" rotWithShape="0">
                <a:schemeClr val="bg2">
                  <a:alpha val="50000"/>
                </a:schemeClr>
              </a:outerShdw>
            </a:effectLst>
          </p:spPr>
          <p:txBody>
            <a:bodyPr anchor="ctr">
              <a:spAutoFit/>
            </a:bodyPr>
            <a:lstStyle/>
            <a:p>
              <a:endParaRPr lang="en-US"/>
            </a:p>
          </p:txBody>
        </p:sp>
        <p:sp>
          <p:nvSpPr>
            <p:cNvPr id="1205263" name="Text Box 15"/>
            <p:cNvSpPr txBox="1">
              <a:spLocks noChangeArrowheads="1"/>
            </p:cNvSpPr>
            <p:nvPr/>
          </p:nvSpPr>
          <p:spPr bwMode="auto">
            <a:xfrm>
              <a:off x="1968" y="2409"/>
              <a:ext cx="864"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800000"/>
                  </a:solidFill>
                  <a:effectLst>
                    <a:outerShdw blurRad="38100" dist="38100" dir="2700000" algn="tl">
                      <a:srgbClr val="DDDDDD"/>
                    </a:outerShdw>
                  </a:effectLst>
                  <a:latin typeface="Calligrapher" charset="0"/>
                </a:rPr>
                <a:t>John</a:t>
              </a:r>
            </a:p>
          </p:txBody>
        </p:sp>
      </p:grpSp>
      <p:sp>
        <p:nvSpPr>
          <p:cNvPr id="1205264" name="Text Box 16"/>
          <p:cNvSpPr txBox="1">
            <a:spLocks noChangeArrowheads="1"/>
          </p:cNvSpPr>
          <p:nvPr/>
        </p:nvSpPr>
        <p:spPr bwMode="auto">
          <a:xfrm>
            <a:off x="3886200" y="5638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a:latin typeface="Bradley Hand ITC" charset="0"/>
              </a:rPr>
              <a:t>100 A.D.</a:t>
            </a:r>
          </a:p>
        </p:txBody>
      </p:sp>
      <p:grpSp>
        <p:nvGrpSpPr>
          <p:cNvPr id="1205265" name="Group 17"/>
          <p:cNvGrpSpPr>
            <a:grpSpLocks/>
          </p:cNvGrpSpPr>
          <p:nvPr/>
        </p:nvGrpSpPr>
        <p:grpSpPr bwMode="auto">
          <a:xfrm>
            <a:off x="1295400" y="4343400"/>
            <a:ext cx="2438400" cy="914400"/>
            <a:chOff x="816" y="2736"/>
            <a:chExt cx="1536" cy="576"/>
          </a:xfrm>
        </p:grpSpPr>
        <p:sp>
          <p:nvSpPr>
            <p:cNvPr id="1205266" name="AutoShape 18"/>
            <p:cNvSpPr>
              <a:spLocks noChangeArrowheads="1"/>
            </p:cNvSpPr>
            <p:nvPr/>
          </p:nvSpPr>
          <p:spPr bwMode="auto">
            <a:xfrm rot="16200000" flipH="1">
              <a:off x="1608" y="2568"/>
              <a:ext cx="576" cy="912"/>
            </a:xfrm>
            <a:custGeom>
              <a:avLst/>
              <a:gdLst>
                <a:gd name="G0" fmla="+- 9637 0 0"/>
                <a:gd name="G1" fmla="+- 18262 0 0"/>
                <a:gd name="G2" fmla="+- 8723 0 0"/>
                <a:gd name="G3" fmla="*/ 9637 1 2"/>
                <a:gd name="G4" fmla="+- G3 10800 0"/>
                <a:gd name="G5" fmla="+- 21600 9637 18262"/>
                <a:gd name="G6" fmla="+- 18262 8723 0"/>
                <a:gd name="G7" fmla="*/ G6 1 2"/>
                <a:gd name="G8" fmla="*/ 18262 2 1"/>
                <a:gd name="G9" fmla="+- G8 0 21600"/>
                <a:gd name="G10" fmla="*/ 21600 G0 G1"/>
                <a:gd name="G11" fmla="*/ 21600 G4 G1"/>
                <a:gd name="G12" fmla="*/ 21600 G5 G1"/>
                <a:gd name="G13" fmla="*/ 21600 G7 G1"/>
                <a:gd name="G14" fmla="*/ 18262 1 2"/>
                <a:gd name="G15" fmla="+- G5 0 G4"/>
                <a:gd name="G16" fmla="+- G0 0 G4"/>
                <a:gd name="G17" fmla="*/ G2 G15 G16"/>
                <a:gd name="T0" fmla="*/ 15619 w 21600"/>
                <a:gd name="T1" fmla="*/ 0 h 21600"/>
                <a:gd name="T2" fmla="*/ 9637 w 21600"/>
                <a:gd name="T3" fmla="*/ 8723 h 21600"/>
                <a:gd name="T4" fmla="*/ 0 w 21600"/>
                <a:gd name="T5" fmla="*/ 18474 h 21600"/>
                <a:gd name="T6" fmla="*/ 9131 w 21600"/>
                <a:gd name="T7" fmla="*/ 21600 h 21600"/>
                <a:gd name="T8" fmla="*/ 18262 w 21600"/>
                <a:gd name="T9" fmla="*/ 15959 h 21600"/>
                <a:gd name="T10" fmla="*/ 21600 w 21600"/>
                <a:gd name="T11" fmla="*/ 872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19" y="0"/>
                  </a:moveTo>
                  <a:lnTo>
                    <a:pt x="9637" y="8723"/>
                  </a:lnTo>
                  <a:lnTo>
                    <a:pt x="12975" y="8723"/>
                  </a:lnTo>
                  <a:lnTo>
                    <a:pt x="12975" y="15347"/>
                  </a:lnTo>
                  <a:lnTo>
                    <a:pt x="0" y="15347"/>
                  </a:lnTo>
                  <a:lnTo>
                    <a:pt x="0" y="21600"/>
                  </a:lnTo>
                  <a:lnTo>
                    <a:pt x="18262" y="21600"/>
                  </a:lnTo>
                  <a:lnTo>
                    <a:pt x="18262" y="8723"/>
                  </a:lnTo>
                  <a:lnTo>
                    <a:pt x="21600" y="8723"/>
                  </a:lnTo>
                  <a:close/>
                </a:path>
              </a:pathLst>
            </a:custGeom>
            <a:solidFill>
              <a:schemeClr val="bg1"/>
            </a:solidFill>
            <a:ln w="9525">
              <a:solidFill>
                <a:schemeClr val="tx1"/>
              </a:solidFill>
              <a:miter lim="800000"/>
              <a:headEnd/>
              <a:tailEnd/>
            </a:ln>
            <a:effectLst>
              <a:outerShdw blurRad="63500" dist="107763" dir="13500000" algn="ctr" rotWithShape="0">
                <a:schemeClr val="bg2">
                  <a:alpha val="50000"/>
                </a:schemeClr>
              </a:outerShdw>
            </a:effectLst>
          </p:spPr>
          <p:txBody>
            <a:bodyPr anchor="ctr">
              <a:spAutoFit/>
            </a:bodyPr>
            <a:lstStyle/>
            <a:p>
              <a:endParaRPr lang="en-US"/>
            </a:p>
          </p:txBody>
        </p:sp>
        <p:sp>
          <p:nvSpPr>
            <p:cNvPr id="1205267" name="Text Box 19"/>
            <p:cNvSpPr txBox="1">
              <a:spLocks noChangeArrowheads="1"/>
            </p:cNvSpPr>
            <p:nvPr/>
          </p:nvSpPr>
          <p:spPr bwMode="auto">
            <a:xfrm>
              <a:off x="816" y="2937"/>
              <a:ext cx="864"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800000"/>
                  </a:solidFill>
                  <a:effectLst>
                    <a:outerShdw blurRad="38100" dist="38100" dir="2700000" algn="tl">
                      <a:srgbClr val="DDDDDD"/>
                    </a:outerShdw>
                  </a:effectLst>
                  <a:latin typeface="Calligrapher" charset="0"/>
                </a:rPr>
                <a:t>Jesus</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05256"/>
                                        </p:tgtEl>
                                        <p:attrNameLst>
                                          <p:attrName>style.visibility</p:attrName>
                                        </p:attrNameLst>
                                      </p:cBhvr>
                                      <p:to>
                                        <p:strVal val="visible"/>
                                      </p:to>
                                    </p:set>
                                    <p:animEffect transition="in" filter="wipe(right)">
                                      <p:cBhvr>
                                        <p:cTn id="7" dur="500"/>
                                        <p:tgtEl>
                                          <p:spTgt spid="1205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205261"/>
                                        </p:tgtEl>
                                        <p:attrNameLst>
                                          <p:attrName>style.visibility</p:attrName>
                                        </p:attrNameLst>
                                      </p:cBhvr>
                                      <p:to>
                                        <p:strVal val="visible"/>
                                      </p:to>
                                    </p:set>
                                    <p:animEffect transition="in" filter="wipe(right)">
                                      <p:cBhvr>
                                        <p:cTn id="12" dur="500"/>
                                        <p:tgtEl>
                                          <p:spTgt spid="12052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205265"/>
                                        </p:tgtEl>
                                        <p:attrNameLst>
                                          <p:attrName>style.visibility</p:attrName>
                                        </p:attrNameLst>
                                      </p:cBhvr>
                                      <p:to>
                                        <p:strVal val="visible"/>
                                      </p:to>
                                    </p:set>
                                    <p:animEffect transition="in" filter="wipe(right)">
                                      <p:cBhvr>
                                        <p:cTn id="17" dur="500"/>
                                        <p:tgtEl>
                                          <p:spTgt spid="1205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p:txBody>
          <a:bodyPr/>
          <a:lstStyle/>
          <a:p>
            <a:r>
              <a:rPr lang="en-US"/>
              <a:t>Rapture</a:t>
            </a:r>
          </a:p>
        </p:txBody>
      </p:sp>
      <p:sp>
        <p:nvSpPr>
          <p:cNvPr id="1201155" name="Rectangle 3"/>
          <p:cNvSpPr>
            <a:spLocks noGrp="1" noChangeArrowheads="1"/>
          </p:cNvSpPr>
          <p:nvPr>
            <p:ph type="body" idx="1"/>
          </p:nvPr>
        </p:nvSpPr>
        <p:spPr/>
        <p:txBody>
          <a:bodyPr/>
          <a:lstStyle/>
          <a:p>
            <a:pPr marL="609600" indent="-609600">
              <a:buFontTx/>
              <a:buAutoNum type="arabicPeriod" startAt="2"/>
            </a:pPr>
            <a:r>
              <a:rPr lang="en-US"/>
              <a:t>Scripturally there is only one second coming. There is no reason to see the Rapture of 1 Thess. 4:16–17 as a </a:t>
            </a:r>
            <a:r>
              <a:rPr lang="ja-JP" altLang="en-US">
                <a:latin typeface="Arial"/>
              </a:rPr>
              <a:t>“</a:t>
            </a:r>
            <a:r>
              <a:rPr lang="en-US"/>
              <a:t>secret</a:t>
            </a:r>
            <a:r>
              <a:rPr lang="ja-JP" altLang="en-US">
                <a:latin typeface="Arial"/>
              </a:rPr>
              <a:t>”</a:t>
            </a:r>
            <a:r>
              <a:rPr lang="en-US"/>
              <a:t> rapture that precedes the second coming. One would have to have a preconceived pretribulational theology that forces this interpretation into this text and any other that speaks of the second coming.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p:txBody>
          <a:bodyPr/>
          <a:lstStyle/>
          <a:p>
            <a:r>
              <a:rPr lang="en-US"/>
              <a:t>Rapture</a:t>
            </a:r>
          </a:p>
        </p:txBody>
      </p:sp>
      <p:sp>
        <p:nvSpPr>
          <p:cNvPr id="1129475" name="Rectangle 3"/>
          <p:cNvSpPr>
            <a:spLocks noGrp="1" noChangeArrowheads="1"/>
          </p:cNvSpPr>
          <p:nvPr>
            <p:ph type="body" idx="1"/>
          </p:nvPr>
        </p:nvSpPr>
        <p:spPr/>
        <p:txBody>
          <a:bodyPr/>
          <a:lstStyle/>
          <a:p>
            <a:pPr marL="0" indent="0">
              <a:lnSpc>
                <a:spcPct val="80000"/>
              </a:lnSpc>
              <a:buFontTx/>
              <a:buNone/>
            </a:pPr>
            <a:r>
              <a:rPr lang="en-US" sz="2800" b="1">
                <a:effectLst>
                  <a:outerShdw blurRad="38100" dist="38100" dir="2700000" algn="tl">
                    <a:srgbClr val="DDDDDD"/>
                  </a:outerShdw>
                </a:effectLst>
              </a:rPr>
              <a:t>1 Thess. 4:15–18 </a:t>
            </a:r>
          </a:p>
          <a:p>
            <a:pPr marL="0" indent="0">
              <a:lnSpc>
                <a:spcPct val="80000"/>
              </a:lnSpc>
              <a:buFontTx/>
              <a:buNone/>
            </a:pPr>
            <a:r>
              <a:rPr lang="ja-JP" altLang="en-US" sz="2800">
                <a:latin typeface="Arial"/>
              </a:rPr>
              <a:t>“</a:t>
            </a:r>
            <a:r>
              <a:rPr lang="en-US" sz="2800"/>
              <a:t>For we tell you this by the word of the Lord, that we who are alive, who are left until the coming of the Lord, will surely not go ahead of those who have fallen asleep. For the Lord himself will come down from heaven with a shout of command, with the voice of the archangel, and with the trumpet of God, and the dead in Christ will rise first. Then we who are alive, who are left, will be suddenly caught up together with them in the clouds to meet the Lord in the air. And so we will always be with the Lord. Therefore encourage one another with these words.</a:t>
            </a:r>
            <a:r>
              <a:rPr lang="ja-JP" altLang="en-US" sz="2800">
                <a:latin typeface="Arial"/>
              </a:rPr>
              <a:t>”</a:t>
            </a:r>
            <a:endParaRPr lang="en-US" sz="28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p:txBody>
          <a:bodyPr/>
          <a:lstStyle/>
          <a:p>
            <a:r>
              <a:rPr lang="en-US"/>
              <a:t>Rapture</a:t>
            </a:r>
          </a:p>
        </p:txBody>
      </p:sp>
      <p:sp>
        <p:nvSpPr>
          <p:cNvPr id="1202179" name="Rectangle 3"/>
          <p:cNvSpPr>
            <a:spLocks noGrp="1" noChangeArrowheads="1"/>
          </p:cNvSpPr>
          <p:nvPr>
            <p:ph type="body" idx="1"/>
          </p:nvPr>
        </p:nvSpPr>
        <p:spPr/>
        <p:txBody>
          <a:bodyPr/>
          <a:lstStyle/>
          <a:p>
            <a:pPr marL="609600" indent="-609600">
              <a:buFontTx/>
              <a:buAutoNum type="arabicPeriod" startAt="3"/>
            </a:pPr>
            <a:r>
              <a:rPr lang="en-US"/>
              <a:t>Rev. 3:10 says that God will protect those who go through the Tribulation. This is characteristic of the way God works. He did the same with the Israelites when He judged Egypt through the plagues. (See also John 17:5 where Christ prays, </a:t>
            </a:r>
            <a:r>
              <a:rPr lang="ja-JP" altLang="en-US">
                <a:latin typeface="Arial"/>
              </a:rPr>
              <a:t>“</a:t>
            </a:r>
            <a:r>
              <a:rPr lang="en-US"/>
              <a:t>My prayer is not that you take them out of the world, but that you protect them from the Evil One.)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p:txBody>
          <a:bodyPr/>
          <a:lstStyle/>
          <a:p>
            <a:r>
              <a:rPr lang="en-US"/>
              <a:t>Rapture</a:t>
            </a:r>
          </a:p>
        </p:txBody>
      </p:sp>
      <p:sp>
        <p:nvSpPr>
          <p:cNvPr id="1203203" name="Rectangle 3"/>
          <p:cNvSpPr>
            <a:spLocks noGrp="1" noChangeArrowheads="1"/>
          </p:cNvSpPr>
          <p:nvPr>
            <p:ph type="body" idx="1"/>
          </p:nvPr>
        </p:nvSpPr>
        <p:spPr/>
        <p:txBody>
          <a:bodyPr/>
          <a:lstStyle/>
          <a:p>
            <a:pPr marL="609600" indent="-609600">
              <a:buFontTx/>
              <a:buAutoNum type="arabicPeriod" startAt="4"/>
            </a:pPr>
            <a:r>
              <a:rPr lang="en-US"/>
              <a:t>Matt. 24 seems to suggest that believers will go through the Tribulation. There is no hint of a rapture that </a:t>
            </a:r>
            <a:r>
              <a:rPr lang="ja-JP" altLang="en-US">
                <a:latin typeface="Arial"/>
              </a:rPr>
              <a:t>“</a:t>
            </a:r>
            <a:r>
              <a:rPr lang="en-US"/>
              <a:t>rescues</a:t>
            </a:r>
            <a:r>
              <a:rPr lang="ja-JP" altLang="en-US">
                <a:latin typeface="Arial"/>
              </a:rPr>
              <a:t>”</a:t>
            </a:r>
            <a:r>
              <a:rPr lang="en-US"/>
              <a:t> believers, only that because of the </a:t>
            </a:r>
            <a:r>
              <a:rPr lang="ja-JP" altLang="en-US">
                <a:latin typeface="Arial"/>
              </a:rPr>
              <a:t>“</a:t>
            </a:r>
            <a:r>
              <a:rPr lang="en-US"/>
              <a:t>elect</a:t>
            </a:r>
            <a:r>
              <a:rPr lang="ja-JP" altLang="en-US">
                <a:latin typeface="Arial"/>
              </a:rPr>
              <a:t>”</a:t>
            </a:r>
            <a:r>
              <a:rPr lang="en-US"/>
              <a:t> those days will cut short (22). Therefore, the elect obviously go through the Tribulation.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noChangeArrowheads="1"/>
          </p:cNvSpPr>
          <p:nvPr>
            <p:ph type="title"/>
          </p:nvPr>
        </p:nvSpPr>
        <p:spPr/>
        <p:txBody>
          <a:bodyPr/>
          <a:lstStyle/>
          <a:p>
            <a:r>
              <a:rPr lang="en-US"/>
              <a:t>Rapture</a:t>
            </a:r>
          </a:p>
        </p:txBody>
      </p:sp>
      <p:sp>
        <p:nvSpPr>
          <p:cNvPr id="1204227" name="Rectangle 3"/>
          <p:cNvSpPr>
            <a:spLocks noGrp="1" noChangeArrowheads="1"/>
          </p:cNvSpPr>
          <p:nvPr>
            <p:ph type="body" idx="1"/>
          </p:nvPr>
        </p:nvSpPr>
        <p:spPr/>
        <p:txBody>
          <a:bodyPr/>
          <a:lstStyle/>
          <a:p>
            <a:pPr marL="609600" indent="-609600">
              <a:buFontTx/>
              <a:buAutoNum type="arabicPeriod" startAt="5"/>
            </a:pPr>
            <a:r>
              <a:rPr lang="en-US"/>
              <a:t>The parable of the Wheat and the Tares (Matt. 13:24) suggests that believers and unbelievers will commingle until the end of the age.</a:t>
            </a:r>
          </a:p>
          <a:p>
            <a:pPr marL="609600" indent="-609600"/>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p:txBody>
          <a:bodyPr/>
          <a:lstStyle/>
          <a:p>
            <a:r>
              <a:rPr lang="en-US"/>
              <a:t>Question</a:t>
            </a:r>
          </a:p>
        </p:txBody>
      </p:sp>
      <p:sp>
        <p:nvSpPr>
          <p:cNvPr id="1144835" name="Rectangle 3"/>
          <p:cNvSpPr>
            <a:spLocks noGrp="1" noChangeArrowheads="1"/>
          </p:cNvSpPr>
          <p:nvPr>
            <p:ph type="body" idx="1"/>
          </p:nvPr>
        </p:nvSpPr>
        <p:spPr/>
        <p:txBody>
          <a:bodyPr/>
          <a:lstStyle/>
          <a:p>
            <a:pPr algn="ctr">
              <a:buFontTx/>
              <a:buNone/>
            </a:pPr>
            <a:r>
              <a:rPr lang="en-US" sz="4400" i="1">
                <a:effectLst>
                  <a:outerShdw blurRad="38100" dist="38100" dir="2700000" algn="tl">
                    <a:srgbClr val="DDDDDD"/>
                  </a:outerShdw>
                </a:effectLst>
              </a:rPr>
              <a:t>What is the nature and duration of Hell?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83" name="Rectangle 59"/>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78626" name="Rectangle 2"/>
          <p:cNvSpPr>
            <a:spLocks noGrp="1" noChangeArrowheads="1"/>
          </p:cNvSpPr>
          <p:nvPr>
            <p:ph type="title"/>
          </p:nvPr>
        </p:nvSpPr>
        <p:spPr/>
        <p:txBody>
          <a:bodyPr/>
          <a:lstStyle/>
          <a:p>
            <a:r>
              <a:rPr lang="en-US"/>
              <a:t>Hell</a:t>
            </a:r>
          </a:p>
        </p:txBody>
      </p:sp>
      <p:graphicFrame>
        <p:nvGraphicFramePr>
          <p:cNvPr id="1178686" name="Group 62"/>
          <p:cNvGraphicFramePr>
            <a:graphicFrameLocks noGrp="1"/>
          </p:cNvGraphicFramePr>
          <p:nvPr/>
        </p:nvGraphicFramePr>
        <p:xfrm>
          <a:off x="304800" y="1403350"/>
          <a:ext cx="8534400" cy="4815840"/>
        </p:xfrm>
        <a:graphic>
          <a:graphicData uri="http://schemas.openxmlformats.org/drawingml/2006/table">
            <a:tbl>
              <a:tblPr/>
              <a:tblGrid>
                <a:gridCol w="2286000"/>
                <a:gridCol w="6248400"/>
              </a:tblGrid>
              <a:tr h="1354138">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Bradley Hand ITC" charset="0"/>
                          <a:ea typeface="ＭＳ Ｐゴシック" charset="0"/>
                        </a:rPr>
                        <a:t>Description of hell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Darkness (Matt. 8:12)</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Weeping and gnashing of teeth (Matt. 8:12; 13:50; 22:13; 24:51)</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Furnace of fire (Matt. 13:50</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Unquenchable fire (Luke 3:17)</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Bottomless pit (Rev. 9:1–11)</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Everlasting torment (Rev. 14:10–11)</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Separation from God (2 Thess. 1:9</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Different degrees of punishment (Matt. 11:21–24; Lk. 12:47–48)</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Eternal destruction (2 Thess. 1:9)</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Lake of fire (Rev. 19:20; 21:8)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0925">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Bradley Hand ITC" charset="0"/>
                          <a:ea typeface="ＭＳ Ｐゴシック" charset="0"/>
                        </a:rPr>
                        <a:t>Participants in hell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Satan (Rev. 20:10)</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Demons (2 Pet. 2:4)</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Resurrected humans (Matt. 5:30; Rev. 20:15)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lstStyle/>
          <a:p>
            <a:r>
              <a:rPr lang="en-US"/>
              <a:t>Hell</a:t>
            </a:r>
          </a:p>
        </p:txBody>
      </p:sp>
      <p:sp>
        <p:nvSpPr>
          <p:cNvPr id="1145859" name="Rectangle 3"/>
          <p:cNvSpPr>
            <a:spLocks noGrp="1" noChangeArrowheads="1"/>
          </p:cNvSpPr>
          <p:nvPr>
            <p:ph type="body" idx="1"/>
          </p:nvPr>
        </p:nvSpPr>
        <p:spPr/>
        <p:txBody>
          <a:bodyPr/>
          <a:lstStyle/>
          <a:p>
            <a:pPr marL="2295525" indent="-2295525" algn="ctr">
              <a:lnSpc>
                <a:spcPct val="80000"/>
              </a:lnSpc>
              <a:buFontTx/>
              <a:buNone/>
            </a:pPr>
            <a:r>
              <a:rPr lang="en-US" sz="1800" b="1"/>
              <a:t>Views of Hell</a:t>
            </a:r>
          </a:p>
          <a:p>
            <a:pPr marL="2295525" indent="-2295525">
              <a:lnSpc>
                <a:spcPct val="80000"/>
              </a:lnSpc>
              <a:buFontTx/>
              <a:buNone/>
            </a:pPr>
            <a:r>
              <a:rPr lang="en-US" sz="1800" b="1"/>
              <a:t>Universalism:</a:t>
            </a:r>
            <a:r>
              <a:rPr lang="en-US" sz="1800" b="1">
                <a:effectLst>
                  <a:outerShdw blurRad="38100" dist="38100" dir="2700000" algn="tl">
                    <a:srgbClr val="DDDDDD"/>
                  </a:outerShdw>
                </a:effectLst>
              </a:rPr>
              <a:t> 	</a:t>
            </a:r>
            <a:r>
              <a:rPr lang="en-US" sz="1800"/>
              <a:t>Belief that all people will make it to heaven. (Liberal) </a:t>
            </a:r>
          </a:p>
          <a:p>
            <a:pPr marL="2295525" indent="-2295525">
              <a:lnSpc>
                <a:spcPct val="80000"/>
              </a:lnSpc>
              <a:buFontTx/>
              <a:buNone/>
            </a:pPr>
            <a:r>
              <a:rPr lang="en-US" sz="1800" b="1"/>
              <a:t>Annihilationism:</a:t>
            </a:r>
            <a:r>
              <a:rPr lang="en-US" sz="1800"/>
              <a:t> 	(Also called conditional immortality): Belief that the punishment of the wicked is everlasting in consequence, not in duration. People in hell will eventually be annihilated. (Few evangelicals)</a:t>
            </a:r>
          </a:p>
          <a:p>
            <a:pPr marL="2295525" indent="-2295525">
              <a:lnSpc>
                <a:spcPct val="80000"/>
              </a:lnSpc>
              <a:buFontTx/>
              <a:buNone/>
            </a:pPr>
            <a:r>
              <a:rPr lang="en-US" sz="1800" b="1"/>
              <a:t>Second-chance</a:t>
            </a:r>
            <a:r>
              <a:rPr lang="en-US" sz="1800"/>
              <a:t>: 	Belief that many who are punished in hell will eventually be redeemed. (Few evangelicals)</a:t>
            </a:r>
          </a:p>
          <a:p>
            <a:pPr marL="2295525" indent="-2295525">
              <a:lnSpc>
                <a:spcPct val="80000"/>
              </a:lnSpc>
              <a:buFontTx/>
              <a:buNone/>
            </a:pPr>
            <a:r>
              <a:rPr lang="en-US" sz="1800" b="1"/>
              <a:t>Purgatorial view</a:t>
            </a:r>
            <a:r>
              <a:rPr lang="en-US" sz="1800"/>
              <a:t>: 	Belief that there is a place of retribution where people who died without mortal sin go. (Roman Catholic, Eastern Orthodox)</a:t>
            </a:r>
          </a:p>
          <a:p>
            <a:pPr marL="2295525" indent="-2295525">
              <a:lnSpc>
                <a:spcPct val="80000"/>
              </a:lnSpc>
              <a:buFontTx/>
              <a:buNone/>
            </a:pPr>
            <a:r>
              <a:rPr lang="en-US" sz="1800" b="1"/>
              <a:t>Metaphorical view</a:t>
            </a:r>
            <a:r>
              <a:rPr lang="en-US" sz="1800"/>
              <a:t>: 	Belief that biblical description of hell such as fire and darkness should not be taken literally. Hell is a place of conscious suffering beyond our imagination. (Evangelicals)</a:t>
            </a:r>
          </a:p>
          <a:p>
            <a:pPr marL="2295525" indent="-2295525">
              <a:lnSpc>
                <a:spcPct val="80000"/>
              </a:lnSpc>
              <a:buFontTx/>
              <a:buNone/>
            </a:pPr>
            <a:r>
              <a:rPr lang="en-US" sz="1800" b="1"/>
              <a:t>Literal view</a:t>
            </a:r>
            <a:r>
              <a:rPr lang="en-US" sz="1800"/>
              <a:t>: 	Belief that hell is a literal place of eternal fire that neither consumes the resurrected body nor the soul. (Fundamentalists)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p:txBody>
          <a:bodyPr/>
          <a:lstStyle/>
          <a:p>
            <a:r>
              <a:rPr lang="en-US"/>
              <a:t>Hell</a:t>
            </a:r>
          </a:p>
        </p:txBody>
      </p:sp>
      <p:sp>
        <p:nvSpPr>
          <p:cNvPr id="1213443"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Matt. 25:46 </a:t>
            </a:r>
          </a:p>
          <a:p>
            <a:pPr marL="0" indent="0">
              <a:buFontTx/>
              <a:buNone/>
            </a:pPr>
            <a:r>
              <a:rPr lang="ja-JP" altLang="en-US">
                <a:latin typeface="Arial"/>
              </a:rPr>
              <a:t>“</a:t>
            </a:r>
            <a:r>
              <a:rPr lang="en-US"/>
              <a:t>These will go away into eternal punishment, but the righteous into eternal life.</a:t>
            </a:r>
            <a:r>
              <a:rPr lang="ja-JP" altLang="en-US">
                <a:latin typeface="Arial"/>
              </a:rPr>
              <a:t>”</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p:txBody>
          <a:bodyPr/>
          <a:lstStyle/>
          <a:p>
            <a:r>
              <a:rPr lang="en-US"/>
              <a:t>Question</a:t>
            </a:r>
          </a:p>
        </p:txBody>
      </p:sp>
      <p:sp>
        <p:nvSpPr>
          <p:cNvPr id="1212419" name="Rectangle 3"/>
          <p:cNvSpPr>
            <a:spLocks noGrp="1" noChangeArrowheads="1"/>
          </p:cNvSpPr>
          <p:nvPr>
            <p:ph type="body" idx="1"/>
          </p:nvPr>
        </p:nvSpPr>
        <p:spPr/>
        <p:txBody>
          <a:bodyPr/>
          <a:lstStyle/>
          <a:p>
            <a:pPr algn="ctr">
              <a:buFontTx/>
              <a:buNone/>
            </a:pPr>
            <a:r>
              <a:rPr lang="en-US" sz="4400" i="1">
                <a:effectLst>
                  <a:outerShdw blurRad="38100" dist="38100" dir="2700000" algn="tl">
                    <a:srgbClr val="DDDDDD"/>
                  </a:outerShdw>
                </a:effectLst>
              </a:rPr>
              <a:t>What will heaven be like?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en-US"/>
              <a:t>Heaven</a:t>
            </a:r>
          </a:p>
        </p:txBody>
      </p:sp>
      <p:sp>
        <p:nvSpPr>
          <p:cNvPr id="520195" name="Rectangle 3"/>
          <p:cNvSpPr>
            <a:spLocks noGrp="1" noChangeArrowheads="1"/>
          </p:cNvSpPr>
          <p:nvPr>
            <p:ph type="body" idx="1"/>
          </p:nvPr>
        </p:nvSpPr>
        <p:spPr/>
        <p:txBody>
          <a:bodyPr/>
          <a:lstStyle/>
          <a:p>
            <a:pPr>
              <a:buFontTx/>
              <a:buNone/>
            </a:pPr>
            <a:r>
              <a:rPr lang="en-US" b="1">
                <a:effectLst>
                  <a:outerShdw blurRad="38100" dist="38100" dir="2700000" algn="tl">
                    <a:srgbClr val="DDDDDD"/>
                  </a:outerShdw>
                </a:effectLst>
              </a:rPr>
              <a:t>Questions about heaven: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p:txBody>
          <a:bodyPr/>
          <a:lstStyle/>
          <a:p>
            <a:r>
              <a:rPr lang="en-US"/>
              <a:t>Heaven</a:t>
            </a:r>
          </a:p>
        </p:txBody>
      </p:sp>
      <p:sp>
        <p:nvSpPr>
          <p:cNvPr id="1180675" name="Rectangle 3"/>
          <p:cNvSpPr>
            <a:spLocks noGrp="1" noChangeArrowheads="1"/>
          </p:cNvSpPr>
          <p:nvPr>
            <p:ph type="body" idx="1"/>
          </p:nvPr>
        </p:nvSpPr>
        <p:spPr/>
        <p:txBody>
          <a:bodyPr/>
          <a:lstStyle/>
          <a:p>
            <a:pPr marL="609600" indent="-609600">
              <a:buFontTx/>
              <a:buNone/>
            </a:pPr>
            <a:r>
              <a:rPr lang="en-US"/>
              <a:t>What is heaven?</a:t>
            </a:r>
          </a:p>
          <a:p>
            <a:pPr marL="609600" indent="-609600"/>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p:txBody>
          <a:bodyPr/>
          <a:lstStyle/>
          <a:p>
            <a:r>
              <a:rPr lang="en-US"/>
              <a:t>Rapture</a:t>
            </a:r>
          </a:p>
        </p:txBody>
      </p:sp>
      <p:sp>
        <p:nvSpPr>
          <p:cNvPr id="1131523" name="Rectangle 3"/>
          <p:cNvSpPr>
            <a:spLocks noGrp="1" noChangeArrowheads="1"/>
          </p:cNvSpPr>
          <p:nvPr>
            <p:ph type="body" idx="1"/>
          </p:nvPr>
        </p:nvSpPr>
        <p:spPr/>
        <p:txBody>
          <a:bodyPr/>
          <a:lstStyle/>
          <a:p>
            <a:pPr marL="0" indent="0">
              <a:lnSpc>
                <a:spcPct val="90000"/>
              </a:lnSpc>
              <a:buFontTx/>
              <a:buNone/>
            </a:pPr>
            <a:r>
              <a:rPr lang="en-US" sz="2400" b="1">
                <a:effectLst>
                  <a:outerShdw blurRad="38100" dist="38100" dir="2700000" algn="tl">
                    <a:srgbClr val="DDDDDD"/>
                  </a:outerShdw>
                </a:effectLst>
              </a:rPr>
              <a:t>Dan. 9:24–27 </a:t>
            </a:r>
          </a:p>
          <a:p>
            <a:pPr marL="0" indent="0">
              <a:lnSpc>
                <a:spcPct val="90000"/>
              </a:lnSpc>
              <a:buFontTx/>
              <a:buNone/>
            </a:pPr>
            <a:r>
              <a:rPr lang="ja-JP" altLang="en-US" sz="2400">
                <a:latin typeface="Arial"/>
              </a:rPr>
              <a:t>“</a:t>
            </a:r>
            <a:r>
              <a:rPr lang="en-US" sz="2400"/>
              <a:t>Seventy weeks have been determined concerning your people and your holy city to put an end to rebellion, to bring sin to completion, to atone for iniquity, to bring in perpetual righteousness, to seal up the prophetic vision, and to anoint a most holy place. So know and understand: From the going forth of the message to restore and rebuild Jerusalem until an anointed one, a prince arrives, there will be a period of seven weeks and sixty-two weeks. It will again be built, with plaza and moat, but in distressful times. Now after the sixty-two weeks, an anointed one will be cut off and have nothing.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3268"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63266" name="Rectangle 2"/>
          <p:cNvSpPr>
            <a:spLocks noGrp="1" noChangeArrowheads="1"/>
          </p:cNvSpPr>
          <p:nvPr>
            <p:ph type="title"/>
          </p:nvPr>
        </p:nvSpPr>
        <p:spPr/>
        <p:txBody>
          <a:bodyPr/>
          <a:lstStyle/>
          <a:p>
            <a:r>
              <a:rPr lang="en-US"/>
              <a:t>Heaven</a:t>
            </a:r>
          </a:p>
        </p:txBody>
      </p:sp>
      <p:sp>
        <p:nvSpPr>
          <p:cNvPr id="1163269" name="Line 5"/>
          <p:cNvSpPr>
            <a:spLocks noChangeShapeType="1"/>
          </p:cNvSpPr>
          <p:nvPr/>
        </p:nvSpPr>
        <p:spPr bwMode="auto">
          <a:xfrm>
            <a:off x="990600" y="5105400"/>
            <a:ext cx="716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163270" name="Picture 6"/>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3886200"/>
            <a:ext cx="1406525" cy="12636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632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475" y="3886200"/>
            <a:ext cx="1406525" cy="1263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63276" name="Text Box 12"/>
          <p:cNvSpPr txBox="1">
            <a:spLocks noChangeArrowheads="1"/>
          </p:cNvSpPr>
          <p:nvPr/>
        </p:nvSpPr>
        <p:spPr bwMode="auto">
          <a:xfrm>
            <a:off x="7315200" y="5181600"/>
            <a:ext cx="1447800" cy="611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b="1"/>
              <a:t>Tree of Life</a:t>
            </a:r>
          </a:p>
          <a:p>
            <a:pPr algn="ctr">
              <a:spcBef>
                <a:spcPct val="50000"/>
              </a:spcBef>
            </a:pPr>
            <a:r>
              <a:rPr lang="en-US" sz="1200" b="1"/>
              <a:t>Rev. 22: 6, 14, 19</a:t>
            </a:r>
          </a:p>
        </p:txBody>
      </p:sp>
      <p:sp>
        <p:nvSpPr>
          <p:cNvPr id="1163277" name="Text Box 13"/>
          <p:cNvSpPr txBox="1">
            <a:spLocks noChangeArrowheads="1"/>
          </p:cNvSpPr>
          <p:nvPr/>
        </p:nvSpPr>
        <p:spPr bwMode="auto">
          <a:xfrm>
            <a:off x="381000" y="5181600"/>
            <a:ext cx="1447800" cy="611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b="1"/>
              <a:t>Tree of Life</a:t>
            </a:r>
          </a:p>
          <a:p>
            <a:pPr algn="ctr">
              <a:spcBef>
                <a:spcPct val="50000"/>
              </a:spcBef>
            </a:pPr>
            <a:r>
              <a:rPr lang="en-US" sz="1200" b="1"/>
              <a:t>Gen. 2:9; 3:24</a:t>
            </a:r>
          </a:p>
        </p:txBody>
      </p:sp>
      <p:grpSp>
        <p:nvGrpSpPr>
          <p:cNvPr id="1163280" name="Group 16"/>
          <p:cNvGrpSpPr>
            <a:grpSpLocks/>
          </p:cNvGrpSpPr>
          <p:nvPr/>
        </p:nvGrpSpPr>
        <p:grpSpPr bwMode="auto">
          <a:xfrm>
            <a:off x="4191000" y="4343400"/>
            <a:ext cx="609600" cy="762000"/>
            <a:chOff x="2640" y="2736"/>
            <a:chExt cx="384" cy="480"/>
          </a:xfrm>
        </p:grpSpPr>
        <p:sp>
          <p:nvSpPr>
            <p:cNvPr id="1163278" name="Line 14"/>
            <p:cNvSpPr>
              <a:spLocks noChangeShapeType="1"/>
            </p:cNvSpPr>
            <p:nvPr/>
          </p:nvSpPr>
          <p:spPr bwMode="auto">
            <a:xfrm flipV="1">
              <a:off x="2832" y="2736"/>
              <a:ext cx="0"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63279" name="Line 15"/>
            <p:cNvSpPr>
              <a:spLocks noChangeShapeType="1"/>
            </p:cNvSpPr>
            <p:nvPr/>
          </p:nvSpPr>
          <p:spPr bwMode="auto">
            <a:xfrm>
              <a:off x="2640" y="2928"/>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63282" name="Freeform 18"/>
          <p:cNvSpPr>
            <a:spLocks/>
          </p:cNvSpPr>
          <p:nvPr/>
        </p:nvSpPr>
        <p:spPr bwMode="auto">
          <a:xfrm>
            <a:off x="1066800" y="2806700"/>
            <a:ext cx="6705600" cy="1003300"/>
          </a:xfrm>
          <a:custGeom>
            <a:avLst/>
            <a:gdLst>
              <a:gd name="T0" fmla="*/ 0 w 4224"/>
              <a:gd name="T1" fmla="*/ 920 h 968"/>
              <a:gd name="T2" fmla="*/ 2208 w 4224"/>
              <a:gd name="T3" fmla="*/ 8 h 968"/>
              <a:gd name="T4" fmla="*/ 4224 w 4224"/>
              <a:gd name="T5" fmla="*/ 968 h 968"/>
            </a:gdLst>
            <a:ahLst/>
            <a:cxnLst>
              <a:cxn ang="0">
                <a:pos x="T0" y="T1"/>
              </a:cxn>
              <a:cxn ang="0">
                <a:pos x="T2" y="T3"/>
              </a:cxn>
              <a:cxn ang="0">
                <a:pos x="T4" y="T5"/>
              </a:cxn>
            </a:cxnLst>
            <a:rect l="0" t="0" r="r" b="b"/>
            <a:pathLst>
              <a:path w="4224" h="968">
                <a:moveTo>
                  <a:pt x="0" y="920"/>
                </a:moveTo>
                <a:cubicBezTo>
                  <a:pt x="752" y="460"/>
                  <a:pt x="1504" y="0"/>
                  <a:pt x="2208" y="8"/>
                </a:cubicBezTo>
                <a:cubicBezTo>
                  <a:pt x="2912" y="16"/>
                  <a:pt x="3888" y="808"/>
                  <a:pt x="4224" y="968"/>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63283" name="WordArt 19"/>
          <p:cNvSpPr>
            <a:spLocks noChangeArrowheads="1" noChangeShapeType="1" noTextEdit="1"/>
          </p:cNvSpPr>
          <p:nvPr/>
        </p:nvSpPr>
        <p:spPr bwMode="auto">
          <a:xfrm>
            <a:off x="3048000" y="2590800"/>
            <a:ext cx="2905125" cy="6477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800000"/>
                </a:solidFill>
                <a:latin typeface="Arial Black"/>
                <a:ea typeface="Arial Black"/>
                <a:cs typeface="Arial Black"/>
              </a:rPr>
              <a:t>Restoration</a:t>
            </a:r>
          </a:p>
        </p:txBody>
      </p:sp>
      <p:sp>
        <p:nvSpPr>
          <p:cNvPr id="1163284" name="Text Box 20"/>
          <p:cNvSpPr txBox="1">
            <a:spLocks noChangeArrowheads="1"/>
          </p:cNvSpPr>
          <p:nvPr/>
        </p:nvSpPr>
        <p:spPr bwMode="auto">
          <a:xfrm>
            <a:off x="2362200" y="5181600"/>
            <a:ext cx="4267200" cy="1436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ja-JP" altLang="en-US" sz="1600" i="1">
                <a:latin typeface="Arial"/>
              </a:rPr>
              <a:t>“</a:t>
            </a:r>
            <a:r>
              <a:rPr lang="en-US" sz="1600" i="1"/>
              <a:t>This one heaven must receive until the time all things are restored, which God declared from times long ago through his holy prophets.</a:t>
            </a:r>
            <a:r>
              <a:rPr lang="ja-JP" altLang="en-US" sz="1600" i="1">
                <a:latin typeface="Arial"/>
              </a:rPr>
              <a:t>”</a:t>
            </a:r>
            <a:endParaRPr lang="en-US" sz="1600" i="1"/>
          </a:p>
          <a:p>
            <a:pPr algn="ctr">
              <a:spcBef>
                <a:spcPct val="50000"/>
              </a:spcBef>
            </a:pPr>
            <a:r>
              <a:rPr lang="en-US" sz="1600"/>
              <a:t>Acts 3:21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7908"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7906" name="Rectangle 2"/>
          <p:cNvSpPr>
            <a:spLocks noGrp="1" noChangeArrowheads="1"/>
          </p:cNvSpPr>
          <p:nvPr>
            <p:ph type="title"/>
          </p:nvPr>
        </p:nvSpPr>
        <p:spPr/>
        <p:txBody>
          <a:bodyPr/>
          <a:lstStyle/>
          <a:p>
            <a:r>
              <a:rPr lang="en-US"/>
              <a:t>Heaven</a:t>
            </a:r>
          </a:p>
        </p:txBody>
      </p:sp>
      <p:sp>
        <p:nvSpPr>
          <p:cNvPr id="1148106" name="Oval 202"/>
          <p:cNvSpPr>
            <a:spLocks noChangeArrowheads="1"/>
          </p:cNvSpPr>
          <p:nvPr/>
        </p:nvSpPr>
        <p:spPr bwMode="auto">
          <a:xfrm>
            <a:off x="4038600" y="4419600"/>
            <a:ext cx="1295400" cy="1295400"/>
          </a:xfrm>
          <a:prstGeom prst="ellipse">
            <a:avLst/>
          </a:prstGeom>
          <a:solidFill>
            <a:srgbClr val="66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48100" name="Group 196"/>
          <p:cNvGrpSpPr>
            <a:grpSpLocks/>
          </p:cNvGrpSpPr>
          <p:nvPr/>
        </p:nvGrpSpPr>
        <p:grpSpPr bwMode="auto">
          <a:xfrm>
            <a:off x="3962400" y="1219200"/>
            <a:ext cx="1371600" cy="1066800"/>
            <a:chOff x="2496" y="768"/>
            <a:chExt cx="864" cy="672"/>
          </a:xfrm>
        </p:grpSpPr>
        <p:sp>
          <p:nvSpPr>
            <p:cNvPr id="1148098" name="AutoShape 194"/>
            <p:cNvSpPr>
              <a:spLocks noChangeArrowheads="1"/>
            </p:cNvSpPr>
            <p:nvPr/>
          </p:nvSpPr>
          <p:spPr bwMode="auto">
            <a:xfrm>
              <a:off x="2496" y="768"/>
              <a:ext cx="864" cy="624"/>
            </a:xfrm>
            <a:prstGeom prst="triangle">
              <a:avLst>
                <a:gd name="adj" fmla="val 50000"/>
              </a:avLst>
            </a:prstGeom>
            <a:solidFill>
              <a:schemeClr val="bg1"/>
            </a:solidFill>
            <a:ln w="28575">
              <a:solidFill>
                <a:schemeClr val="tx1"/>
              </a:solidFill>
              <a:miter lim="800000"/>
              <a:headEnd/>
              <a:tailEnd/>
            </a:ln>
            <a:effectLst>
              <a:outerShdw blurRad="63500" dist="107763" dir="13500000" algn="ctr" rotWithShape="0">
                <a:schemeClr val="bg2">
                  <a:alpha val="50000"/>
                </a:schemeClr>
              </a:outerShdw>
            </a:effectLst>
          </p:spPr>
          <p:txBody>
            <a:bodyPr anchor="ctr">
              <a:spAutoFit/>
            </a:bodyPr>
            <a:lstStyle/>
            <a:p>
              <a:endParaRPr lang="en-US"/>
            </a:p>
          </p:txBody>
        </p:sp>
        <p:sp>
          <p:nvSpPr>
            <p:cNvPr id="1148099" name="Oval 195"/>
            <p:cNvSpPr>
              <a:spLocks noChangeArrowheads="1"/>
            </p:cNvSpPr>
            <p:nvPr/>
          </p:nvSpPr>
          <p:spPr bwMode="auto">
            <a:xfrm>
              <a:off x="2640" y="864"/>
              <a:ext cx="576" cy="57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wrap="none" anchor="ctr">
              <a:spAutoFit/>
            </a:bodyPr>
            <a:lstStyle/>
            <a:p>
              <a:endParaRPr lang="en-US"/>
            </a:p>
          </p:txBody>
        </p:sp>
      </p:grpSp>
      <p:sp>
        <p:nvSpPr>
          <p:cNvPr id="1148101" name="Text Box 197"/>
          <p:cNvSpPr txBox="1">
            <a:spLocks noChangeArrowheads="1"/>
          </p:cNvSpPr>
          <p:nvPr/>
        </p:nvSpPr>
        <p:spPr bwMode="auto">
          <a:xfrm>
            <a:off x="1828800" y="1614488"/>
            <a:ext cx="2133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800000"/>
                </a:solidFill>
                <a:effectLst>
                  <a:outerShdw blurRad="38100" dist="38100" dir="2700000" algn="tl">
                    <a:srgbClr val="DDDDDD"/>
                  </a:outerShdw>
                </a:effectLst>
                <a:latin typeface="Bradley Hand ITC" charset="0"/>
              </a:rPr>
              <a:t>Timeless Eternity</a:t>
            </a:r>
          </a:p>
        </p:txBody>
      </p:sp>
      <p:sp>
        <p:nvSpPr>
          <p:cNvPr id="1148103" name="Text Box 199"/>
          <p:cNvSpPr txBox="1">
            <a:spLocks noChangeArrowheads="1"/>
          </p:cNvSpPr>
          <p:nvPr/>
        </p:nvSpPr>
        <p:spPr bwMode="auto">
          <a:xfrm>
            <a:off x="1828800" y="3048000"/>
            <a:ext cx="21336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800000"/>
                </a:solidFill>
                <a:effectLst>
                  <a:outerShdw blurRad="38100" dist="38100" dir="2700000" algn="tl">
                    <a:srgbClr val="DDDDDD"/>
                  </a:outerShdw>
                </a:effectLst>
                <a:latin typeface="Bradley Hand ITC" charset="0"/>
              </a:rPr>
              <a:t>Third heaven:</a:t>
            </a:r>
            <a:r>
              <a:rPr lang="en-US" sz="2000" b="1">
                <a:latin typeface="Bradley Hand ITC" charset="0"/>
              </a:rPr>
              <a:t> </a:t>
            </a:r>
            <a:r>
              <a:rPr lang="en-US" sz="2000">
                <a:latin typeface="Perpetua" charset="0"/>
              </a:rPr>
              <a:t>Time-bound residence of God</a:t>
            </a:r>
          </a:p>
        </p:txBody>
      </p:sp>
      <p:sp>
        <p:nvSpPr>
          <p:cNvPr id="1148104" name="Text Box 200"/>
          <p:cNvSpPr txBox="1">
            <a:spLocks noChangeArrowheads="1"/>
          </p:cNvSpPr>
          <p:nvPr/>
        </p:nvSpPr>
        <p:spPr bwMode="auto">
          <a:xfrm>
            <a:off x="1066800" y="4876800"/>
            <a:ext cx="2362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800000"/>
                </a:solidFill>
                <a:effectLst>
                  <a:outerShdw blurRad="38100" dist="38100" dir="2700000" algn="tl">
                    <a:srgbClr val="DDDDDD"/>
                  </a:outerShdw>
                </a:effectLst>
                <a:latin typeface="Bradley Hand ITC" charset="0"/>
              </a:rPr>
              <a:t>Second heaven:</a:t>
            </a:r>
            <a:r>
              <a:rPr lang="en-US" sz="2000" b="1">
                <a:latin typeface="Bradley Hand ITC" charset="0"/>
              </a:rPr>
              <a:t> </a:t>
            </a:r>
            <a:r>
              <a:rPr lang="en-US" sz="2000">
                <a:latin typeface="Perpetua" charset="0"/>
              </a:rPr>
              <a:t>Time-bound universe</a:t>
            </a:r>
          </a:p>
        </p:txBody>
      </p:sp>
      <p:sp>
        <p:nvSpPr>
          <p:cNvPr id="1148105" name="Text Box 201"/>
          <p:cNvSpPr txBox="1">
            <a:spLocks noChangeArrowheads="1"/>
          </p:cNvSpPr>
          <p:nvPr/>
        </p:nvSpPr>
        <p:spPr bwMode="auto">
          <a:xfrm>
            <a:off x="5486400" y="4724400"/>
            <a:ext cx="20574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800000"/>
                </a:solidFill>
                <a:effectLst>
                  <a:outerShdw blurRad="38100" dist="38100" dir="2700000" algn="tl">
                    <a:srgbClr val="DDDDDD"/>
                  </a:outerShdw>
                </a:effectLst>
                <a:latin typeface="Bradley Hand ITC" charset="0"/>
              </a:rPr>
              <a:t>First heaven:</a:t>
            </a:r>
            <a:r>
              <a:rPr lang="en-US" sz="2000" b="1">
                <a:latin typeface="Bradley Hand ITC" charset="0"/>
              </a:rPr>
              <a:t> </a:t>
            </a:r>
            <a:r>
              <a:rPr lang="en-US" sz="2000">
                <a:latin typeface="Perpetua" charset="0"/>
              </a:rPr>
              <a:t>Time-bound atmosphere</a:t>
            </a:r>
          </a:p>
        </p:txBody>
      </p:sp>
      <p:sp>
        <p:nvSpPr>
          <p:cNvPr id="1148107" name="Line 203"/>
          <p:cNvSpPr>
            <a:spLocks noChangeShapeType="1"/>
          </p:cNvSpPr>
          <p:nvPr/>
        </p:nvSpPr>
        <p:spPr bwMode="auto">
          <a:xfrm flipH="1">
            <a:off x="5257800" y="50292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148122" name="Picture 2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388" y="2770188"/>
            <a:ext cx="404812" cy="887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48125" name="Picture 2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846388"/>
            <a:ext cx="404813" cy="887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48143" name="Picture 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654550"/>
            <a:ext cx="831850" cy="83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48144" name="Oval 240"/>
          <p:cNvSpPr>
            <a:spLocks noChangeArrowheads="1"/>
          </p:cNvSpPr>
          <p:nvPr/>
        </p:nvSpPr>
        <p:spPr bwMode="auto">
          <a:xfrm>
            <a:off x="-457200" y="2514600"/>
            <a:ext cx="10287000" cy="64008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8145" name="Oval 241"/>
          <p:cNvSpPr>
            <a:spLocks noChangeArrowheads="1"/>
          </p:cNvSpPr>
          <p:nvPr/>
        </p:nvSpPr>
        <p:spPr bwMode="auto">
          <a:xfrm>
            <a:off x="-457200" y="3962400"/>
            <a:ext cx="10287000" cy="64008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aphicFrame>
        <p:nvGraphicFramePr>
          <p:cNvPr id="1148146" name="Object 242"/>
          <p:cNvGraphicFramePr>
            <a:graphicFrameLocks noChangeAspect="1"/>
          </p:cNvGraphicFramePr>
          <p:nvPr>
            <p:ph sz="half" idx="2"/>
          </p:nvPr>
        </p:nvGraphicFramePr>
        <p:xfrm>
          <a:off x="4419600" y="2743200"/>
          <a:ext cx="488950" cy="868363"/>
        </p:xfrm>
        <a:graphic>
          <a:graphicData uri="http://schemas.openxmlformats.org/presentationml/2006/ole">
            <mc:AlternateContent xmlns:mc="http://schemas.openxmlformats.org/markup-compatibility/2006">
              <mc:Choice xmlns:v="urn:schemas-microsoft-com:vml" Requires="v">
                <p:oleObj spid="_x0000_s1148152" name="Image" r:id="rId6" imgW="2617720" imgH="4650900" progId="Photoshop.Image.5">
                  <p:embed/>
                </p:oleObj>
              </mc:Choice>
              <mc:Fallback>
                <p:oleObj name="Image" r:id="rId6" imgW="2617720" imgH="4650900" progId="Photoshop.Image.5">
                  <p:embed/>
                  <p:pic>
                    <p:nvPicPr>
                      <p:cNvPr id="0" name="Object 24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2743200"/>
                        <a:ext cx="488950" cy="868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148151" name="Picture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743200"/>
            <a:ext cx="404813" cy="887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121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61219" name="Oval 3"/>
          <p:cNvSpPr>
            <a:spLocks noChangeArrowheads="1"/>
          </p:cNvSpPr>
          <p:nvPr/>
        </p:nvSpPr>
        <p:spPr bwMode="auto">
          <a:xfrm>
            <a:off x="-457200" y="2514600"/>
            <a:ext cx="10287000" cy="64008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61221" name="Rectangle 5"/>
          <p:cNvSpPr>
            <a:spLocks noGrp="1" noChangeArrowheads="1"/>
          </p:cNvSpPr>
          <p:nvPr>
            <p:ph type="title"/>
          </p:nvPr>
        </p:nvSpPr>
        <p:spPr/>
        <p:txBody>
          <a:bodyPr/>
          <a:lstStyle/>
          <a:p>
            <a:r>
              <a:rPr lang="en-US"/>
              <a:t>Heaven</a:t>
            </a:r>
          </a:p>
        </p:txBody>
      </p:sp>
      <p:sp>
        <p:nvSpPr>
          <p:cNvPr id="1161222" name="Oval 6"/>
          <p:cNvSpPr>
            <a:spLocks noChangeArrowheads="1"/>
          </p:cNvSpPr>
          <p:nvPr/>
        </p:nvSpPr>
        <p:spPr bwMode="auto">
          <a:xfrm>
            <a:off x="4038600" y="3657600"/>
            <a:ext cx="1295400" cy="1295400"/>
          </a:xfrm>
          <a:prstGeom prst="ellipse">
            <a:avLst/>
          </a:prstGeom>
          <a:solidFill>
            <a:srgbClr val="66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61223" name="Group 7"/>
          <p:cNvGrpSpPr>
            <a:grpSpLocks/>
          </p:cNvGrpSpPr>
          <p:nvPr/>
        </p:nvGrpSpPr>
        <p:grpSpPr bwMode="auto">
          <a:xfrm>
            <a:off x="3962400" y="1219200"/>
            <a:ext cx="1371600" cy="1066800"/>
            <a:chOff x="2496" y="768"/>
            <a:chExt cx="864" cy="672"/>
          </a:xfrm>
        </p:grpSpPr>
        <p:sp>
          <p:nvSpPr>
            <p:cNvPr id="1161224" name="AutoShape 8"/>
            <p:cNvSpPr>
              <a:spLocks noChangeArrowheads="1"/>
            </p:cNvSpPr>
            <p:nvPr/>
          </p:nvSpPr>
          <p:spPr bwMode="auto">
            <a:xfrm>
              <a:off x="2496" y="768"/>
              <a:ext cx="864" cy="624"/>
            </a:xfrm>
            <a:prstGeom prst="triangle">
              <a:avLst>
                <a:gd name="adj" fmla="val 50000"/>
              </a:avLst>
            </a:prstGeom>
            <a:solidFill>
              <a:schemeClr val="bg1"/>
            </a:solidFill>
            <a:ln w="28575">
              <a:solidFill>
                <a:schemeClr val="tx1"/>
              </a:solidFill>
              <a:miter lim="800000"/>
              <a:headEnd/>
              <a:tailEnd/>
            </a:ln>
            <a:effectLst>
              <a:outerShdw blurRad="63500" dist="107763" dir="13500000" algn="ctr" rotWithShape="0">
                <a:schemeClr val="bg2">
                  <a:alpha val="50000"/>
                </a:schemeClr>
              </a:outerShdw>
            </a:effectLst>
          </p:spPr>
          <p:txBody>
            <a:bodyPr anchor="ctr">
              <a:spAutoFit/>
            </a:bodyPr>
            <a:lstStyle/>
            <a:p>
              <a:endParaRPr lang="en-US"/>
            </a:p>
          </p:txBody>
        </p:sp>
        <p:sp>
          <p:nvSpPr>
            <p:cNvPr id="1161225" name="Oval 9"/>
            <p:cNvSpPr>
              <a:spLocks noChangeArrowheads="1"/>
            </p:cNvSpPr>
            <p:nvPr/>
          </p:nvSpPr>
          <p:spPr bwMode="auto">
            <a:xfrm>
              <a:off x="2640" y="864"/>
              <a:ext cx="576" cy="57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wrap="none" anchor="ctr">
              <a:spAutoFit/>
            </a:bodyPr>
            <a:lstStyle/>
            <a:p>
              <a:endParaRPr lang="en-US"/>
            </a:p>
          </p:txBody>
        </p:sp>
      </p:grpSp>
      <p:sp>
        <p:nvSpPr>
          <p:cNvPr id="1161226" name="Text Box 10"/>
          <p:cNvSpPr txBox="1">
            <a:spLocks noChangeArrowheads="1"/>
          </p:cNvSpPr>
          <p:nvPr/>
        </p:nvSpPr>
        <p:spPr bwMode="auto">
          <a:xfrm>
            <a:off x="1828800" y="1614488"/>
            <a:ext cx="2133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800000"/>
                </a:solidFill>
                <a:effectLst>
                  <a:outerShdw blurRad="38100" dist="38100" dir="2700000" algn="tl">
                    <a:srgbClr val="DDDDDD"/>
                  </a:outerShdw>
                </a:effectLst>
                <a:latin typeface="Perpetua" charset="0"/>
              </a:rPr>
              <a:t>Timeless Eternity</a:t>
            </a:r>
          </a:p>
        </p:txBody>
      </p:sp>
      <p:sp>
        <p:nvSpPr>
          <p:cNvPr id="1161230" name="Line 14"/>
          <p:cNvSpPr>
            <a:spLocks noChangeShapeType="1"/>
          </p:cNvSpPr>
          <p:nvPr/>
        </p:nvSpPr>
        <p:spPr bwMode="auto">
          <a:xfrm flipH="1">
            <a:off x="5257800" y="42672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161231" name="Picture 15"/>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57800" y="3048000"/>
            <a:ext cx="404813" cy="88741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6123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188" y="3074988"/>
            <a:ext cx="404812" cy="887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6123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124200"/>
            <a:ext cx="404813" cy="887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61243"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892550"/>
            <a:ext cx="831850" cy="83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161244" name="Object 28"/>
          <p:cNvGraphicFramePr>
            <a:graphicFrameLocks noChangeAspect="1"/>
          </p:cNvGraphicFramePr>
          <p:nvPr>
            <p:ph sz="half" idx="2"/>
          </p:nvPr>
        </p:nvGraphicFramePr>
        <p:xfrm>
          <a:off x="4419600" y="3094038"/>
          <a:ext cx="488950" cy="868362"/>
        </p:xfrm>
        <a:graphic>
          <a:graphicData uri="http://schemas.openxmlformats.org/presentationml/2006/ole">
            <mc:AlternateContent xmlns:mc="http://schemas.openxmlformats.org/markup-compatibility/2006">
              <mc:Choice xmlns:v="urn:schemas-microsoft-com:vml" Requires="v">
                <p:oleObj spid="_x0000_s1161246" name="Image" r:id="rId6" imgW="2617720" imgH="4650900" progId="Photoshop.Image.5">
                  <p:embed/>
                </p:oleObj>
              </mc:Choice>
              <mc:Fallback>
                <p:oleObj name="Image" r:id="rId6" imgW="2617720" imgH="4650900" progId="Photoshop.Image.5">
                  <p:embed/>
                  <p:pic>
                    <p:nvPicPr>
                      <p:cNvPr id="0" name="Object 2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3094038"/>
                        <a:ext cx="488950" cy="868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61245" name="Text Box 29"/>
          <p:cNvSpPr txBox="1">
            <a:spLocks noChangeArrowheads="1"/>
          </p:cNvSpPr>
          <p:nvPr/>
        </p:nvSpPr>
        <p:spPr bwMode="auto">
          <a:xfrm>
            <a:off x="838200" y="5257800"/>
            <a:ext cx="7924800" cy="1238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ja-JP" altLang="en-US" sz="1600">
                <a:latin typeface="Arial"/>
              </a:rPr>
              <a:t>“</a:t>
            </a:r>
            <a:r>
              <a:rPr lang="en-US" sz="1600" i="1"/>
              <a:t>And I heard a loud voice from the throne saying: </a:t>
            </a:r>
            <a:r>
              <a:rPr lang="ja-JP" altLang="en-US" sz="1600" i="1">
                <a:latin typeface="Arial"/>
              </a:rPr>
              <a:t>‘</a:t>
            </a:r>
            <a:r>
              <a:rPr lang="en-US" sz="1600" i="1"/>
              <a:t>Look! The residence of God is among human beings. He will live among them, and they will be his people, and God himself will be with them.</a:t>
            </a:r>
            <a:r>
              <a:rPr lang="ja-JP" altLang="en-US" sz="1600" i="1">
                <a:latin typeface="Arial"/>
              </a:rPr>
              <a:t>’”</a:t>
            </a:r>
            <a:endParaRPr lang="en-US"/>
          </a:p>
          <a:p>
            <a:pPr algn="ctr">
              <a:spcBef>
                <a:spcPct val="50000"/>
              </a:spcBef>
            </a:pPr>
            <a:r>
              <a:rPr lang="en-US"/>
              <a:t>Revelation 21:3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r>
              <a:rPr lang="en-US"/>
              <a:t>Heaven</a:t>
            </a:r>
          </a:p>
        </p:txBody>
      </p:sp>
      <p:sp>
        <p:nvSpPr>
          <p:cNvPr id="1191941" name="Rectangle 5"/>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What is Heaven</a:t>
            </a:r>
            <a:r>
              <a:rPr lang="en-US"/>
              <a:t>: Technically, heaven is the place where God resides. Eschatologically, heaven is a restoration and reconciliation of </a:t>
            </a:r>
            <a:r>
              <a:rPr lang="en-US" i="1"/>
              <a:t>all things</a:t>
            </a:r>
            <a:r>
              <a:rPr lang="en-US"/>
              <a:t> that God created realized on the new earth, and much more.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en-US"/>
              <a:t>Heaven</a:t>
            </a:r>
          </a:p>
        </p:txBody>
      </p:sp>
      <p:sp>
        <p:nvSpPr>
          <p:cNvPr id="1179651" name="Rectangle 3"/>
          <p:cNvSpPr>
            <a:spLocks noGrp="1" noChangeArrowheads="1"/>
          </p:cNvSpPr>
          <p:nvPr>
            <p:ph type="body" idx="1"/>
          </p:nvPr>
        </p:nvSpPr>
        <p:spPr/>
        <p:txBody>
          <a:bodyPr/>
          <a:lstStyle/>
          <a:p>
            <a:pPr marL="0" indent="0">
              <a:buFontTx/>
              <a:buNone/>
            </a:pPr>
            <a:r>
              <a:rPr lang="en-US"/>
              <a:t>What will our bodies be like in heaven?</a:t>
            </a:r>
          </a:p>
          <a:p>
            <a:pPr marL="0" indent="0">
              <a:buFontTx/>
              <a:buNone/>
            </a:pPr>
            <a:r>
              <a:rPr lang="en-US"/>
              <a:t>(Phil. 3:20–21; 1 Jn. 3:2; 1 Cor. 15:35,     42–49; Luk. 24:39; Jn. 21:9–15)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p:txBody>
          <a:bodyPr/>
          <a:lstStyle/>
          <a:p>
            <a:r>
              <a:rPr lang="en-US"/>
              <a:t>Heaven</a:t>
            </a:r>
          </a:p>
        </p:txBody>
      </p:sp>
      <p:sp>
        <p:nvSpPr>
          <p:cNvPr id="1182723" name="Rectangle 3"/>
          <p:cNvSpPr>
            <a:spLocks noGrp="1" noChangeArrowheads="1"/>
          </p:cNvSpPr>
          <p:nvPr>
            <p:ph type="body" idx="1"/>
          </p:nvPr>
        </p:nvSpPr>
        <p:spPr/>
        <p:txBody>
          <a:bodyPr/>
          <a:lstStyle/>
          <a:p>
            <a:pPr algn="ctr">
              <a:buFontTx/>
              <a:buNone/>
            </a:pPr>
            <a:r>
              <a:rPr lang="en-US"/>
              <a:t>What will we do in heaven?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p:txBody>
          <a:bodyPr/>
          <a:lstStyle/>
          <a:p>
            <a:r>
              <a:rPr lang="en-US"/>
              <a:t>Heaven</a:t>
            </a:r>
          </a:p>
        </p:txBody>
      </p:sp>
      <p:sp>
        <p:nvSpPr>
          <p:cNvPr id="1192963" name="Rectangle 3"/>
          <p:cNvSpPr>
            <a:spLocks noGrp="1" noChangeArrowheads="1"/>
          </p:cNvSpPr>
          <p:nvPr>
            <p:ph type="body" idx="1"/>
          </p:nvPr>
        </p:nvSpPr>
        <p:spPr/>
        <p:txBody>
          <a:bodyPr/>
          <a:lstStyle/>
          <a:p>
            <a:pPr>
              <a:buFontTx/>
              <a:buNone/>
            </a:pPr>
            <a:r>
              <a:rPr lang="en-US" b="1">
                <a:effectLst>
                  <a:outerShdw blurRad="38100" dist="38100" dir="2700000" algn="tl">
                    <a:srgbClr val="DDDDDD"/>
                  </a:outerShdw>
                </a:effectLst>
              </a:rPr>
              <a:t>Matt. 25:14–22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p:txBody>
          <a:bodyPr/>
          <a:lstStyle/>
          <a:p>
            <a:r>
              <a:rPr lang="en-US"/>
              <a:t>Heaven</a:t>
            </a:r>
          </a:p>
        </p:txBody>
      </p:sp>
      <p:sp>
        <p:nvSpPr>
          <p:cNvPr id="1184771" name="Rectangle 3"/>
          <p:cNvSpPr>
            <a:spLocks noGrp="1" noChangeArrowheads="1"/>
          </p:cNvSpPr>
          <p:nvPr>
            <p:ph type="body" idx="1"/>
          </p:nvPr>
        </p:nvSpPr>
        <p:spPr/>
        <p:txBody>
          <a:bodyPr/>
          <a:lstStyle/>
          <a:p>
            <a:pPr marL="0" indent="0">
              <a:buFontTx/>
              <a:buNone/>
            </a:pPr>
            <a:r>
              <a:rPr lang="en-US"/>
              <a:t>Will close earthly relationships with my family be nullified because of some sort of </a:t>
            </a:r>
            <a:r>
              <a:rPr lang="ja-JP" altLang="en-US">
                <a:latin typeface="Arial"/>
              </a:rPr>
              <a:t>“</a:t>
            </a:r>
            <a:r>
              <a:rPr lang="en-US"/>
              <a:t>equilibrial</a:t>
            </a:r>
            <a:r>
              <a:rPr lang="ja-JP" altLang="en-US">
                <a:latin typeface="Arial"/>
              </a:rPr>
              <a:t>”</a:t>
            </a:r>
            <a:r>
              <a:rPr lang="en-US"/>
              <a:t> unity with all people?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a:t>Heaven</a:t>
            </a:r>
          </a:p>
        </p:txBody>
      </p:sp>
      <p:sp>
        <p:nvSpPr>
          <p:cNvPr id="1185795" name="Rectangle 3"/>
          <p:cNvSpPr>
            <a:spLocks noGrp="1" noChangeArrowheads="1"/>
          </p:cNvSpPr>
          <p:nvPr>
            <p:ph type="body" idx="1"/>
          </p:nvPr>
        </p:nvSpPr>
        <p:spPr/>
        <p:txBody>
          <a:bodyPr/>
          <a:lstStyle/>
          <a:p>
            <a:pPr marL="0" indent="0">
              <a:buFontTx/>
              <a:buNone/>
            </a:pPr>
            <a:r>
              <a:rPr lang="en-US"/>
              <a:t>Will we have full knowledge of all things in heaven? If not, will we learn?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t>Heaven</a:t>
            </a:r>
          </a:p>
        </p:txBody>
      </p:sp>
      <p:sp>
        <p:nvSpPr>
          <p:cNvPr id="1190916" name="Rectangle 4"/>
          <p:cNvSpPr>
            <a:spLocks noChangeArrowheads="1"/>
          </p:cNvSpPr>
          <p:nvPr/>
        </p:nvSpPr>
        <p:spPr bwMode="auto">
          <a:xfrm>
            <a:off x="538163" y="1981200"/>
            <a:ext cx="6700837" cy="955675"/>
          </a:xfrm>
          <a:prstGeom prst="rect">
            <a:avLst/>
          </a:prstGeom>
          <a:solidFill>
            <a:schemeClr val="bg1"/>
          </a:solidFill>
          <a:ln w="9525">
            <a:solidFill>
              <a:schemeClr val="tx1"/>
            </a:solidFill>
            <a:miter lim="800000"/>
            <a:headEnd/>
            <a:tailEnd/>
          </a:ln>
          <a:effectLst>
            <a:outerShdw blurRad="63500" dist="107763" dir="13500000" algn="ctr" rotWithShape="0">
              <a:schemeClr val="bg2">
                <a:alpha val="50000"/>
              </a:schemeClr>
            </a:outerShdw>
          </a:effectLst>
        </p:spPr>
        <p:txBody>
          <a:bodyPr wrap="none" anchor="ctr">
            <a:spAutoFit/>
          </a:bodyPr>
          <a:lstStyle/>
          <a:p>
            <a:pPr algn="r"/>
            <a:r>
              <a:rPr lang="ja-JP" altLang="en-US" sz="2800" b="1">
                <a:latin typeface="Bradley Hand ITC" charset="0"/>
              </a:rPr>
              <a:t>“</a:t>
            </a:r>
            <a:r>
              <a:rPr lang="en-US" sz="2800" b="1">
                <a:latin typeface="Bradley Hand ITC" charset="0"/>
              </a:rPr>
              <a:t>Even in heaven</a:t>
            </a:r>
            <a:r>
              <a:rPr lang="ja-JP" altLang="en-US" sz="2800" b="1">
                <a:latin typeface="Bradley Hand ITC" charset="0"/>
              </a:rPr>
              <a:t>’</a:t>
            </a:r>
            <a:r>
              <a:rPr lang="en-US" sz="2800" b="1">
                <a:latin typeface="Bradley Hand ITC" charset="0"/>
              </a:rPr>
              <a:t>s perfection there is growth</a:t>
            </a:r>
            <a:r>
              <a:rPr lang="ja-JP" altLang="en-US" sz="2800" b="1">
                <a:latin typeface="Bradley Hand ITC" charset="0"/>
              </a:rPr>
              <a:t>”</a:t>
            </a:r>
            <a:endParaRPr lang="en-US" sz="2800" b="1">
              <a:latin typeface="Bradley Hand ITC" charset="0"/>
            </a:endParaRPr>
          </a:p>
          <a:p>
            <a:pPr algn="r"/>
            <a:r>
              <a:rPr lang="en-US" sz="2800" b="1">
                <a:latin typeface="Bradley Hand ITC" charset="0"/>
                <a:cs typeface="Arial" charset="0"/>
              </a:rPr>
              <a:t>–</a:t>
            </a:r>
            <a:r>
              <a:rPr lang="en-US" sz="2800" b="1">
                <a:latin typeface="Bradley Hand ITC" charset="0"/>
              </a:rPr>
              <a:t>Gregory of Nyssa (d. 385</a:t>
            </a:r>
            <a:r>
              <a:rPr lang="en-US">
                <a:latin typeface="Bradley Hand ITC" charset="0"/>
              </a:rPr>
              <a:t>)</a:t>
            </a:r>
          </a:p>
        </p:txBody>
      </p:sp>
      <p:sp>
        <p:nvSpPr>
          <p:cNvPr id="1190917" name="Rectangle 5"/>
          <p:cNvSpPr>
            <a:spLocks noChangeArrowheads="1"/>
          </p:cNvSpPr>
          <p:nvPr/>
        </p:nvSpPr>
        <p:spPr bwMode="auto">
          <a:xfrm>
            <a:off x="2438400" y="3371850"/>
            <a:ext cx="6397625" cy="1809750"/>
          </a:xfrm>
          <a:prstGeom prst="rect">
            <a:avLst/>
          </a:prstGeom>
          <a:solidFill>
            <a:schemeClr val="bg1"/>
          </a:solidFill>
          <a:ln w="9525">
            <a:solidFill>
              <a:schemeClr val="tx1"/>
            </a:solidFill>
            <a:miter lim="800000"/>
            <a:headEnd/>
            <a:tailEnd/>
          </a:ln>
          <a:effectLst>
            <a:outerShdw blurRad="63500" dist="107763" dir="13500000" algn="ctr" rotWithShape="0">
              <a:schemeClr val="bg2">
                <a:alpha val="50000"/>
              </a:schemeClr>
            </a:outerShdw>
          </a:effectLst>
        </p:spPr>
        <p:txBody>
          <a:bodyPr anchor="ctr">
            <a:spAutoFit/>
          </a:bodyPr>
          <a:lstStyle/>
          <a:p>
            <a:r>
              <a:rPr lang="ja-JP" altLang="en-US" sz="2800" b="1">
                <a:latin typeface="Bradley Hand ITC" charset="0"/>
              </a:rPr>
              <a:t>“</a:t>
            </a:r>
            <a:r>
              <a:rPr lang="en-US" sz="2800" b="1">
                <a:latin typeface="Bradley Hand ITC" charset="0"/>
              </a:rPr>
              <a:t>God will always have something more to teach man, and man will always have something more to learn from God.</a:t>
            </a:r>
            <a:r>
              <a:rPr lang="ja-JP" altLang="en-US" sz="2800" b="1">
                <a:latin typeface="Bradley Hand ITC" charset="0"/>
              </a:rPr>
              <a:t>”</a:t>
            </a:r>
            <a:endParaRPr lang="en-US" sz="2800" b="1">
              <a:latin typeface="Bradley Hand ITC" charset="0"/>
            </a:endParaRPr>
          </a:p>
          <a:p>
            <a:pPr algn="r"/>
            <a:r>
              <a:rPr lang="en-US" sz="2800" b="1">
                <a:latin typeface="Bradley Hand ITC" charset="0"/>
                <a:cs typeface="Arial" charset="0"/>
              </a:rPr>
              <a:t>–</a:t>
            </a:r>
            <a:r>
              <a:rPr lang="en-US" sz="2800" b="1">
                <a:latin typeface="Bradley Hand ITC" charset="0"/>
              </a:rPr>
              <a:t>Irenaeus (c. 130-202)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p:txBody>
          <a:bodyPr/>
          <a:lstStyle/>
          <a:p>
            <a:r>
              <a:rPr lang="en-US"/>
              <a:t>Rapture</a:t>
            </a:r>
          </a:p>
        </p:txBody>
      </p:sp>
      <p:sp>
        <p:nvSpPr>
          <p:cNvPr id="1219587" name="Rectangle 3"/>
          <p:cNvSpPr>
            <a:spLocks noGrp="1" noChangeArrowheads="1"/>
          </p:cNvSpPr>
          <p:nvPr>
            <p:ph type="body" idx="1"/>
          </p:nvPr>
        </p:nvSpPr>
        <p:spPr/>
        <p:txBody>
          <a:bodyPr/>
          <a:lstStyle/>
          <a:p>
            <a:pPr marL="0" indent="0">
              <a:buFontTx/>
              <a:buNone/>
            </a:pPr>
            <a:r>
              <a:rPr lang="en-US" sz="2800" b="1">
                <a:effectLst>
                  <a:outerShdw blurRad="38100" dist="38100" dir="2700000" algn="tl">
                    <a:srgbClr val="DDDDDD"/>
                  </a:outerShdw>
                </a:effectLst>
              </a:rPr>
              <a:t>Dan. 9:24–27 continued:</a:t>
            </a:r>
          </a:p>
          <a:p>
            <a:pPr marL="0" indent="0">
              <a:buFontTx/>
              <a:buNone/>
            </a:pPr>
            <a:r>
              <a:rPr lang="en-US" sz="2800"/>
              <a:t>As for the city and the sanctuary, the people of the coming prince will destroy them. But his end will come speedily like a flood. Until the end of the war that has been decreed there will be destruction. He will confirm a covenant with many for one week. But in the middle of that week he will bring sacrifices and offerings to a halt. On the wing of abominations will come one who destroys, until the decreed end is poured out on the one who destroys.</a:t>
            </a:r>
            <a:r>
              <a:rPr lang="ja-JP" altLang="en-US" sz="2800">
                <a:latin typeface="Arial"/>
              </a:rPr>
              <a:t>”</a:t>
            </a:r>
            <a:endParaRPr lang="en-US" sz="28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p:txBody>
          <a:bodyPr/>
          <a:lstStyle/>
          <a:p>
            <a:r>
              <a:rPr lang="en-US"/>
              <a:t>Heaven</a:t>
            </a:r>
          </a:p>
        </p:txBody>
      </p:sp>
      <p:sp>
        <p:nvSpPr>
          <p:cNvPr id="1186819" name="Rectangle 3"/>
          <p:cNvSpPr>
            <a:spLocks noGrp="1" noChangeArrowheads="1"/>
          </p:cNvSpPr>
          <p:nvPr>
            <p:ph type="body" idx="1"/>
          </p:nvPr>
        </p:nvSpPr>
        <p:spPr/>
        <p:txBody>
          <a:bodyPr/>
          <a:lstStyle/>
          <a:p>
            <a:pPr>
              <a:buFontTx/>
              <a:buNone/>
            </a:pPr>
            <a:r>
              <a:rPr lang="en-US"/>
              <a:t>Will there be animals in heaven?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p:txBody>
          <a:bodyPr/>
          <a:lstStyle/>
          <a:p>
            <a:r>
              <a:rPr lang="en-US"/>
              <a:t>Heaven</a:t>
            </a:r>
          </a:p>
        </p:txBody>
      </p:sp>
      <p:sp>
        <p:nvSpPr>
          <p:cNvPr id="1187843" name="Rectangle 3"/>
          <p:cNvSpPr>
            <a:spLocks noGrp="1" noChangeArrowheads="1"/>
          </p:cNvSpPr>
          <p:nvPr>
            <p:ph type="body" idx="1"/>
          </p:nvPr>
        </p:nvSpPr>
        <p:spPr/>
        <p:txBody>
          <a:bodyPr/>
          <a:lstStyle/>
          <a:p>
            <a:pPr marL="0" indent="0">
              <a:buFontTx/>
              <a:buNone/>
            </a:pPr>
            <a:r>
              <a:rPr lang="en-US"/>
              <a:t>Will we be able to remember our past life since it is riddled with sin?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a:t>Heaven</a:t>
            </a:r>
          </a:p>
        </p:txBody>
      </p:sp>
      <p:sp>
        <p:nvSpPr>
          <p:cNvPr id="1189891" name="Rectangle 3"/>
          <p:cNvSpPr>
            <a:spLocks noGrp="1" noChangeArrowheads="1"/>
          </p:cNvSpPr>
          <p:nvPr>
            <p:ph type="body" idx="1"/>
          </p:nvPr>
        </p:nvSpPr>
        <p:spPr/>
        <p:txBody>
          <a:bodyPr/>
          <a:lstStyle/>
          <a:p>
            <a:pPr>
              <a:buFontTx/>
              <a:buNone/>
            </a:pPr>
            <a:r>
              <a:rPr lang="en-US"/>
              <a:t>How old will we be in heaven?</a:t>
            </a:r>
          </a:p>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p:txBody>
          <a:bodyPr/>
          <a:lstStyle/>
          <a:p>
            <a:r>
              <a:rPr lang="en-US"/>
              <a:t>Heaven</a:t>
            </a:r>
          </a:p>
        </p:txBody>
      </p:sp>
      <p:sp>
        <p:nvSpPr>
          <p:cNvPr id="1188867" name="Rectangle 3"/>
          <p:cNvSpPr>
            <a:spLocks noGrp="1" noChangeArrowheads="1"/>
          </p:cNvSpPr>
          <p:nvPr>
            <p:ph type="body" idx="1"/>
          </p:nvPr>
        </p:nvSpPr>
        <p:spPr/>
        <p:txBody>
          <a:bodyPr/>
          <a:lstStyle/>
          <a:p>
            <a:pPr marL="0" indent="0">
              <a:buFontTx/>
              <a:buNone/>
            </a:pPr>
            <a:r>
              <a:rPr lang="en-US"/>
              <a:t>Will we be conscious of those who are in hell?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t>© Copyright 2004-2006, Reclaiming the Mind Ministries.</a:t>
            </a:r>
          </a:p>
        </p:txBody>
      </p:sp>
      <p:sp>
        <p:nvSpPr>
          <p:cNvPr id="1228802" name="Rectangle 2"/>
          <p:cNvSpPr>
            <a:spLocks noGrp="1" noChangeArrowheads="1"/>
          </p:cNvSpPr>
          <p:nvPr>
            <p:ph type="ctrTitle"/>
          </p:nvPr>
        </p:nvSpPr>
        <p:spPr/>
        <p:txBody>
          <a:bodyPr/>
          <a:lstStyle/>
          <a:p>
            <a:r>
              <a:rPr lang="en-US"/>
              <a:t>Discussion Groups</a:t>
            </a:r>
          </a:p>
        </p:txBody>
      </p:sp>
      <p:sp>
        <p:nvSpPr>
          <p:cNvPr id="1228803" name="Rectangle 3"/>
          <p:cNvSpPr>
            <a:spLocks noGrp="1" noChangeArrowheads="1"/>
          </p:cNvSpPr>
          <p:nvPr>
            <p:ph type="subTitle" idx="1"/>
          </p:nvPr>
        </p:nvSpPr>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p:txBody>
          <a:bodyPr/>
          <a:lstStyle/>
          <a:p>
            <a:r>
              <a:rPr lang="en-US"/>
              <a:t>Rapture</a:t>
            </a:r>
          </a:p>
        </p:txBody>
      </p:sp>
      <p:sp>
        <p:nvSpPr>
          <p:cNvPr id="1132547" name="Rectangle 3"/>
          <p:cNvSpPr>
            <a:spLocks noGrp="1" noChangeArrowheads="1"/>
          </p:cNvSpPr>
          <p:nvPr>
            <p:ph type="body" idx="1"/>
          </p:nvPr>
        </p:nvSpPr>
        <p:spPr/>
        <p:txBody>
          <a:bodyPr/>
          <a:lstStyle/>
          <a:p>
            <a:pPr marL="0" indent="0">
              <a:buFontTx/>
              <a:buNone/>
            </a:pPr>
            <a:r>
              <a:rPr lang="en-US" sz="2800" b="1">
                <a:effectLst>
                  <a:outerShdw blurRad="38100" dist="38100" dir="2700000" algn="tl">
                    <a:srgbClr val="DDDDDD"/>
                  </a:outerShdw>
                </a:effectLst>
              </a:rPr>
              <a:t>Mk. 13:24–27</a:t>
            </a:r>
          </a:p>
          <a:p>
            <a:pPr marL="0" indent="0">
              <a:buFontTx/>
              <a:buNone/>
            </a:pPr>
            <a:r>
              <a:rPr lang="ja-JP" altLang="en-US" sz="2800">
                <a:latin typeface="Arial"/>
              </a:rPr>
              <a:t>“</a:t>
            </a:r>
            <a:r>
              <a:rPr lang="en-US" sz="2800"/>
              <a:t>But in those days, after the suffering [tribulation], the sun will be darkened and the moon will not give its light; the stars will be falling from heaven, and the powers in the heavens will be shaken. Then everyone will see the Son of Man arriving in the clouds with great power and glory. Then he will send angels and they will gather his elect from the four winds, from the ends of the earth to the ends of heaven.</a:t>
            </a:r>
            <a:r>
              <a:rPr lang="ja-JP" altLang="en-US" sz="2800">
                <a:latin typeface="Arial"/>
              </a:rPr>
              <a:t>”</a:t>
            </a:r>
            <a:endParaRPr lang="en-US" sz="28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72" name="Rectangle 6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69410" name="Rectangle 2"/>
          <p:cNvSpPr>
            <a:spLocks noGrp="1" noChangeArrowheads="1"/>
          </p:cNvSpPr>
          <p:nvPr>
            <p:ph type="title"/>
          </p:nvPr>
        </p:nvSpPr>
        <p:spPr/>
        <p:txBody>
          <a:bodyPr/>
          <a:lstStyle/>
          <a:p>
            <a:r>
              <a:rPr lang="en-US"/>
              <a:t>Rapture</a:t>
            </a:r>
          </a:p>
        </p:txBody>
      </p:sp>
      <p:graphicFrame>
        <p:nvGraphicFramePr>
          <p:cNvPr id="1169474" name="Group 66"/>
          <p:cNvGraphicFramePr>
            <a:graphicFrameLocks noGrp="1"/>
          </p:cNvGraphicFramePr>
          <p:nvPr/>
        </p:nvGraphicFramePr>
        <p:xfrm>
          <a:off x="457200" y="1397000"/>
          <a:ext cx="8153400" cy="4968239"/>
        </p:xfrm>
        <a:graphic>
          <a:graphicData uri="http://schemas.openxmlformats.org/drawingml/2006/table">
            <a:tbl>
              <a:tblPr/>
              <a:tblGrid>
                <a:gridCol w="2895600"/>
                <a:gridCol w="5257800"/>
              </a:tblGrid>
              <a:tr h="203200">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sz="3600" b="1" i="0" u="none" strike="noStrike" cap="none" normalizeH="0" baseline="0">
                          <a:ln>
                            <a:noFill/>
                          </a:ln>
                          <a:solidFill>
                            <a:schemeClr val="bg1"/>
                          </a:solidFill>
                          <a:effectLst>
                            <a:outerShdw blurRad="38100" dist="38100" dir="2700000" algn="tl">
                              <a:srgbClr val="000000"/>
                            </a:outerShdw>
                          </a:effectLst>
                          <a:latin typeface="Bradley Hand ITC" charset="0"/>
                          <a:ea typeface="ＭＳ Ｐゴシック" charset="0"/>
                        </a:rPr>
                        <a:t>View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sz="3600" b="1" i="0" u="none" strike="noStrike" cap="none" normalizeH="0" baseline="0">
                          <a:ln>
                            <a:noFill/>
                          </a:ln>
                          <a:solidFill>
                            <a:schemeClr val="bg1"/>
                          </a:solidFill>
                          <a:effectLst>
                            <a:outerShdw blurRad="38100" dist="38100" dir="2700000" algn="tl">
                              <a:srgbClr val="000000"/>
                            </a:outerShdw>
                          </a:effectLst>
                          <a:latin typeface="Bradley Hand ITC" charset="0"/>
                          <a:ea typeface="ＭＳ Ｐゴシック" charset="0"/>
                        </a:rPr>
                        <a:t>Tribulation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r>
              <a:tr h="812800">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Perpetua" charset="0"/>
                          <a:ea typeface="ＭＳ Ｐゴシック" charset="0"/>
                        </a:rPr>
                        <a:t>Postmillennialism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(1) Occurred in A.D. 70 (Preterist)</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(2) Symbolic of tribulations that occur throughout time (historicist)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Perpetua" charset="0"/>
                          <a:ea typeface="ＭＳ Ｐゴシック" charset="0"/>
                        </a:rPr>
                        <a:t>Amillennialism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(1) Symbolic of tribulations that occur throughout time (historicist)</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(2) Future judgment that comes immediately before the second coming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213">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Perpetua" charset="0"/>
                          <a:ea typeface="ＭＳ Ｐゴシック" charset="0"/>
                        </a:rPr>
                        <a:t>Dispensational Premillennialism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Future judgment that comes immediately before the millennium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Perpetua" charset="0"/>
                          <a:ea typeface="ＭＳ Ｐゴシック" charset="0"/>
                        </a:rPr>
                        <a:t>Historic Premillennialism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Future judgment that comes immediately before the millennium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en-US"/>
              <a:t>Rapture</a:t>
            </a:r>
          </a:p>
        </p:txBody>
      </p:sp>
      <p:sp>
        <p:nvSpPr>
          <p:cNvPr id="1128451" name="Rectangle 3"/>
          <p:cNvSpPr>
            <a:spLocks noGrp="1" noChangeArrowheads="1"/>
          </p:cNvSpPr>
          <p:nvPr>
            <p:ph type="body" idx="1"/>
          </p:nvPr>
        </p:nvSpPr>
        <p:spPr/>
        <p:txBody>
          <a:bodyPr/>
          <a:lstStyle/>
          <a:p>
            <a:pPr marL="609600" indent="-609600">
              <a:buFontTx/>
              <a:buNone/>
            </a:pPr>
            <a:r>
              <a:rPr lang="en-US" b="1">
                <a:effectLst>
                  <a:outerShdw blurRad="38100" dist="38100" dir="2700000" algn="tl">
                    <a:srgbClr val="DDDDDD"/>
                  </a:outerShdw>
                </a:effectLst>
              </a:rPr>
              <a:t>Three Views:</a:t>
            </a:r>
          </a:p>
          <a:p>
            <a:pPr marL="609600" indent="-609600">
              <a:buFontTx/>
              <a:buAutoNum type="arabicPeriod"/>
            </a:pPr>
            <a:r>
              <a:rPr lang="en-US"/>
              <a:t>Pretribulational view</a:t>
            </a:r>
          </a:p>
          <a:p>
            <a:pPr marL="609600" indent="-609600">
              <a:buFontTx/>
              <a:buAutoNum type="arabicPeriod"/>
            </a:pPr>
            <a:r>
              <a:rPr lang="en-US"/>
              <a:t>Midtribulational view</a:t>
            </a:r>
          </a:p>
          <a:p>
            <a:pPr marL="609600" indent="-609600">
              <a:buFontTx/>
              <a:buAutoNum type="arabicPeriod"/>
            </a:pPr>
            <a:r>
              <a:rPr lang="en-US"/>
              <a:t>Post-tribulational view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3"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3570" name="Rectangle 2"/>
          <p:cNvSpPr>
            <a:spLocks noGrp="1" noChangeArrowheads="1"/>
          </p:cNvSpPr>
          <p:nvPr>
            <p:ph type="title"/>
          </p:nvPr>
        </p:nvSpPr>
        <p:spPr/>
        <p:txBody>
          <a:bodyPr/>
          <a:lstStyle/>
          <a:p>
            <a:r>
              <a:rPr lang="en-US"/>
              <a:t>Pretribulation Rapture</a:t>
            </a:r>
          </a:p>
        </p:txBody>
      </p:sp>
      <p:sp>
        <p:nvSpPr>
          <p:cNvPr id="1133574" name="Line 6"/>
          <p:cNvSpPr>
            <a:spLocks noChangeShapeType="1"/>
          </p:cNvSpPr>
          <p:nvPr/>
        </p:nvSpPr>
        <p:spPr bwMode="auto">
          <a:xfrm>
            <a:off x="685800" y="5257800"/>
            <a:ext cx="7772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3575" name="Text Box 7"/>
          <p:cNvSpPr txBox="1">
            <a:spLocks noChangeArrowheads="1"/>
          </p:cNvSpPr>
          <p:nvPr/>
        </p:nvSpPr>
        <p:spPr bwMode="auto">
          <a:xfrm>
            <a:off x="1905000" y="5410200"/>
            <a:ext cx="2895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effectLst>
                  <a:outerShdw blurRad="38100" dist="38100" dir="2700000" algn="tl">
                    <a:srgbClr val="DDDDDD"/>
                  </a:outerShdw>
                </a:effectLst>
                <a:latin typeface="Calligrapher" charset="0"/>
              </a:rPr>
              <a:t>Seven-year Tribulation</a:t>
            </a:r>
          </a:p>
        </p:txBody>
      </p:sp>
      <p:sp>
        <p:nvSpPr>
          <p:cNvPr id="1133576" name="Text Box 8"/>
          <p:cNvSpPr txBox="1">
            <a:spLocks noChangeArrowheads="1"/>
          </p:cNvSpPr>
          <p:nvPr/>
        </p:nvSpPr>
        <p:spPr bwMode="auto">
          <a:xfrm>
            <a:off x="5715000" y="5410200"/>
            <a:ext cx="1676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effectLst>
                  <a:outerShdw blurRad="38100" dist="38100" dir="2700000" algn="tl">
                    <a:srgbClr val="DDDDDD"/>
                  </a:outerShdw>
                </a:effectLst>
                <a:latin typeface="Calligrapher" charset="0"/>
              </a:rPr>
              <a:t>Millennium</a:t>
            </a:r>
          </a:p>
        </p:txBody>
      </p:sp>
      <p:sp>
        <p:nvSpPr>
          <p:cNvPr id="1133577" name="Line 9"/>
          <p:cNvSpPr>
            <a:spLocks noChangeShapeType="1"/>
          </p:cNvSpPr>
          <p:nvPr/>
        </p:nvSpPr>
        <p:spPr bwMode="auto">
          <a:xfrm flipV="1">
            <a:off x="5334000" y="4572000"/>
            <a:ext cx="0" cy="1143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3578" name="Line 10"/>
          <p:cNvSpPr>
            <a:spLocks noChangeShapeType="1"/>
          </p:cNvSpPr>
          <p:nvPr/>
        </p:nvSpPr>
        <p:spPr bwMode="auto">
          <a:xfrm flipV="1">
            <a:off x="1524000" y="4648200"/>
            <a:ext cx="0" cy="1143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33592" name="Group 24"/>
          <p:cNvGrpSpPr>
            <a:grpSpLocks/>
          </p:cNvGrpSpPr>
          <p:nvPr/>
        </p:nvGrpSpPr>
        <p:grpSpPr bwMode="auto">
          <a:xfrm>
            <a:off x="1066800" y="2133600"/>
            <a:ext cx="1219200" cy="2514600"/>
            <a:chOff x="672" y="1344"/>
            <a:chExt cx="768" cy="1584"/>
          </a:xfrm>
        </p:grpSpPr>
        <p:sp>
          <p:nvSpPr>
            <p:cNvPr id="1133581" name="Text Box 13"/>
            <p:cNvSpPr txBox="1">
              <a:spLocks noChangeArrowheads="1"/>
            </p:cNvSpPr>
            <p:nvPr/>
          </p:nvSpPr>
          <p:spPr bwMode="auto">
            <a:xfrm>
              <a:off x="672" y="1344"/>
              <a:ext cx="768" cy="5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effectLst>
                    <a:outerShdw blurRad="38100" dist="38100" dir="2700000" algn="tl">
                      <a:srgbClr val="DDDDDD"/>
                    </a:outerShdw>
                  </a:effectLst>
                  <a:latin typeface="Perpetua" charset="0"/>
                </a:rPr>
                <a:t>Christ comes for a secret rapture of the Church</a:t>
              </a:r>
            </a:p>
          </p:txBody>
        </p:sp>
        <p:sp>
          <p:nvSpPr>
            <p:cNvPr id="1133585" name="Line 17"/>
            <p:cNvSpPr>
              <a:spLocks noChangeShapeType="1"/>
            </p:cNvSpPr>
            <p:nvPr/>
          </p:nvSpPr>
          <p:spPr bwMode="auto">
            <a:xfrm flipV="1">
              <a:off x="960" y="1920"/>
              <a:ext cx="0" cy="100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3593" name="Group 25"/>
          <p:cNvGrpSpPr>
            <a:grpSpLocks/>
          </p:cNvGrpSpPr>
          <p:nvPr/>
        </p:nvGrpSpPr>
        <p:grpSpPr bwMode="auto">
          <a:xfrm>
            <a:off x="2209800" y="2133600"/>
            <a:ext cx="3733800" cy="942975"/>
            <a:chOff x="1392" y="1344"/>
            <a:chExt cx="2352" cy="594"/>
          </a:xfrm>
        </p:grpSpPr>
        <p:sp>
          <p:nvSpPr>
            <p:cNvPr id="1133586" name="Line 18"/>
            <p:cNvSpPr>
              <a:spLocks noChangeShapeType="1"/>
            </p:cNvSpPr>
            <p:nvPr/>
          </p:nvSpPr>
          <p:spPr bwMode="auto">
            <a:xfrm>
              <a:off x="1392" y="1632"/>
              <a:ext cx="1536"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3587" name="Text Box 19"/>
            <p:cNvSpPr txBox="1">
              <a:spLocks noChangeArrowheads="1"/>
            </p:cNvSpPr>
            <p:nvPr/>
          </p:nvSpPr>
          <p:spPr bwMode="auto">
            <a:xfrm>
              <a:off x="2976" y="1344"/>
              <a:ext cx="768" cy="5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effectLst>
                    <a:outerShdw blurRad="38100" dist="38100" dir="2700000" algn="tl">
                      <a:srgbClr val="DDDDDD"/>
                    </a:outerShdw>
                  </a:effectLst>
                  <a:latin typeface="Perpetua" charset="0"/>
                </a:rPr>
                <a:t>Christ comes with the Church to reign</a:t>
              </a:r>
            </a:p>
          </p:txBody>
        </p:sp>
      </p:grpSp>
      <p:sp>
        <p:nvSpPr>
          <p:cNvPr id="1133588" name="Line 20"/>
          <p:cNvSpPr>
            <a:spLocks noChangeShapeType="1"/>
          </p:cNvSpPr>
          <p:nvPr/>
        </p:nvSpPr>
        <p:spPr bwMode="auto">
          <a:xfrm>
            <a:off x="5334000" y="3124200"/>
            <a:ext cx="0" cy="1295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3589" name="Text Box 21"/>
          <p:cNvSpPr txBox="1">
            <a:spLocks noChangeArrowheads="1"/>
          </p:cNvSpPr>
          <p:nvPr/>
        </p:nvSpPr>
        <p:spPr bwMode="auto">
          <a:xfrm>
            <a:off x="1905000" y="4664075"/>
            <a:ext cx="289560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t>God is dealing with the Jews </a:t>
            </a:r>
            <a:r>
              <a:rPr lang="ja-JP" altLang="en-US" sz="1400">
                <a:latin typeface="Arial"/>
              </a:rPr>
              <a:t>“</a:t>
            </a:r>
            <a:r>
              <a:rPr lang="en-US" sz="1400"/>
              <a:t>Jacob</a:t>
            </a:r>
            <a:r>
              <a:rPr lang="ja-JP" altLang="en-US" sz="1400">
                <a:latin typeface="Arial"/>
              </a:rPr>
              <a:t>’</a:t>
            </a:r>
            <a:r>
              <a:rPr lang="en-US" sz="1400"/>
              <a:t>s Trouble</a:t>
            </a:r>
            <a:r>
              <a:rPr lang="ja-JP" altLang="en-US" sz="1400">
                <a:latin typeface="Arial"/>
              </a:rPr>
              <a:t>”</a:t>
            </a:r>
            <a:r>
              <a:rPr lang="en-US" sz="1400"/>
              <a:t> (Jer. 30:7)</a:t>
            </a:r>
          </a:p>
        </p:txBody>
      </p:sp>
      <p:grpSp>
        <p:nvGrpSpPr>
          <p:cNvPr id="1133594" name="Group 26"/>
          <p:cNvGrpSpPr>
            <a:grpSpLocks/>
          </p:cNvGrpSpPr>
          <p:nvPr/>
        </p:nvGrpSpPr>
        <p:grpSpPr bwMode="auto">
          <a:xfrm>
            <a:off x="5105400" y="4572000"/>
            <a:ext cx="1828800" cy="533400"/>
            <a:chOff x="3216" y="2880"/>
            <a:chExt cx="1152" cy="336"/>
          </a:xfrm>
        </p:grpSpPr>
        <p:sp>
          <p:nvSpPr>
            <p:cNvPr id="1133590" name="Line 22"/>
            <p:cNvSpPr>
              <a:spLocks noChangeShapeType="1"/>
            </p:cNvSpPr>
            <p:nvPr/>
          </p:nvSpPr>
          <p:spPr bwMode="auto">
            <a:xfrm>
              <a:off x="3216" y="3216"/>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3591" name="Text Box 23"/>
            <p:cNvSpPr txBox="1">
              <a:spLocks noChangeArrowheads="1"/>
            </p:cNvSpPr>
            <p:nvPr/>
          </p:nvSpPr>
          <p:spPr bwMode="auto">
            <a:xfrm>
              <a:off x="3360" y="2880"/>
              <a:ext cx="1008" cy="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t>Redeemed Jews Matt. 25</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33592"/>
                                        </p:tgtEl>
                                        <p:attrNameLst>
                                          <p:attrName>style.visibility</p:attrName>
                                        </p:attrNameLst>
                                      </p:cBhvr>
                                      <p:to>
                                        <p:strVal val="visible"/>
                                      </p:to>
                                    </p:set>
                                    <p:animEffect transition="in" filter="wipe(down)">
                                      <p:cBhvr>
                                        <p:cTn id="7" dur="500"/>
                                        <p:tgtEl>
                                          <p:spTgt spid="11335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33593"/>
                                        </p:tgtEl>
                                        <p:attrNameLst>
                                          <p:attrName>style.visibility</p:attrName>
                                        </p:attrNameLst>
                                      </p:cBhvr>
                                      <p:to>
                                        <p:strVal val="visible"/>
                                      </p:to>
                                    </p:set>
                                    <p:animEffect transition="in" filter="wipe(left)">
                                      <p:cBhvr>
                                        <p:cTn id="12" dur="500"/>
                                        <p:tgtEl>
                                          <p:spTgt spid="11335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33588"/>
                                        </p:tgtEl>
                                        <p:attrNameLst>
                                          <p:attrName>style.visibility</p:attrName>
                                        </p:attrNameLst>
                                      </p:cBhvr>
                                      <p:to>
                                        <p:strVal val="visible"/>
                                      </p:to>
                                    </p:set>
                                    <p:animEffect transition="in" filter="wipe(up)">
                                      <p:cBhvr>
                                        <p:cTn id="17" dur="500"/>
                                        <p:tgtEl>
                                          <p:spTgt spid="11335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33594"/>
                                        </p:tgtEl>
                                        <p:attrNameLst>
                                          <p:attrName>style.visibility</p:attrName>
                                        </p:attrNameLst>
                                      </p:cBhvr>
                                      <p:to>
                                        <p:strVal val="visible"/>
                                      </p:to>
                                    </p:set>
                                    <p:animEffect transition="in" filter="wipe(left)">
                                      <p:cBhvr>
                                        <p:cTn id="22" dur="500"/>
                                        <p:tgtEl>
                                          <p:spTgt spid="1133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88" grpId="0" animBg="1"/>
    </p:bldLst>
  </p:timing>
</p:sld>
</file>

<file path=ppt/theme/theme1.xml><?xml version="1.0" encoding="utf-8"?>
<a:theme xmlns:a="http://schemas.openxmlformats.org/drawingml/2006/main" name="Ecclesiology &amp; Eschatology Teacher Presentation (July 2005)">
  <a:themeElements>
    <a:clrScheme name="Ecclesiology &amp; Eschatology Teacher Presentation (July 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clesiology &amp; Eschatology Teacher Presentation (July 2005)">
      <a:majorFont>
        <a:latin typeface="Perpetua Titling MT"/>
        <a:ea typeface="ＭＳ Ｐゴシック"/>
        <a:cs typeface=""/>
      </a:majorFont>
      <a:minorFont>
        <a:latin typeface="Perpetu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cclesiology &amp; Eschatology Teacher Presentation (July 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clesiology &amp; Eschatology Teacher Presentation (July 2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clesiology &amp; Eschatology Teacher Presentation (July 2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clesiology &amp; Eschatology Teacher Presentation (July 2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clesiology &amp; Eschatology Teacher Presentation (July 2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clesiology &amp; Eschatology Teacher Presentation (July 2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clesiology &amp; Eschatology Teacher Presentation (July 2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clesiology &amp; Eschatology Teacher Presentation (July 2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clesiology &amp; Eschatology Teacher Presentation (July 2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clesiology &amp; Eschatology Teacher Presentation (July 2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clesiology &amp; Eschatology Teacher Presentation (July 2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clesiology &amp; Eschatology Teacher Presentation (July 2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Ecclesiology &amp; Eschatology Teacher Presentation (July 2005)</Template>
  <TotalTime>3425</TotalTime>
  <Words>3686</Words>
  <Application>Microsoft Macintosh PowerPoint</Application>
  <PresentationFormat>On-screen Show (4:3)</PresentationFormat>
  <Paragraphs>376</Paragraphs>
  <Slides>54</Slides>
  <Notes>44</Notes>
  <HiddenSlides>0</HiddenSlides>
  <MMClips>0</MMClips>
  <ScaleCrop>false</ScaleCrop>
  <HeadingPairs>
    <vt:vector size="8" baseType="variant">
      <vt:variant>
        <vt:lpstr>Fonts Used</vt:lpstr>
      </vt:variant>
      <vt:variant>
        <vt:i4>20</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76" baseType="lpstr">
      <vt:lpstr>Arial</vt:lpstr>
      <vt:lpstr>Perpetua Titling MT</vt:lpstr>
      <vt:lpstr>Perpetua</vt:lpstr>
      <vt:lpstr>Times New Roman</vt:lpstr>
      <vt:lpstr>Calligrapher</vt:lpstr>
      <vt:lpstr>Herald</vt:lpstr>
      <vt:lpstr>Magneto</vt:lpstr>
      <vt:lpstr>Wide Latin</vt:lpstr>
      <vt:lpstr>Pegasus</vt:lpstr>
      <vt:lpstr>SimSun</vt:lpstr>
      <vt:lpstr>Playbill</vt:lpstr>
      <vt:lpstr>Algerian</vt:lpstr>
      <vt:lpstr>Brisk Extended</vt:lpstr>
      <vt:lpstr>Bradley Hand ITC</vt:lpstr>
      <vt:lpstr>Wingdings</vt:lpstr>
      <vt:lpstr>Bwgrkl</vt:lpstr>
      <vt:lpstr>Steamer</vt:lpstr>
      <vt:lpstr>Chaucer</vt:lpstr>
      <vt:lpstr>Bwgrkn</vt:lpstr>
      <vt:lpstr>Arial Black</vt:lpstr>
      <vt:lpstr>Ecclesiology &amp; Eschatology Teacher Presentation (July 2005)</vt:lpstr>
      <vt:lpstr>Adobe Photoshop Image</vt:lpstr>
      <vt:lpstr>Session 10: Eschatology:  Rapture                        and the Afterlife</vt:lpstr>
      <vt:lpstr>Question</vt:lpstr>
      <vt:lpstr>Rapture</vt:lpstr>
      <vt:lpstr>Rapture</vt:lpstr>
      <vt:lpstr>Rapture</vt:lpstr>
      <vt:lpstr>Rapture</vt:lpstr>
      <vt:lpstr>Rapture</vt:lpstr>
      <vt:lpstr>Rapture</vt:lpstr>
      <vt:lpstr>Pretribulation Rapture</vt:lpstr>
      <vt:lpstr>Rapture</vt:lpstr>
      <vt:lpstr>Rapture</vt:lpstr>
      <vt:lpstr>Rapture</vt:lpstr>
      <vt:lpstr>Rapture</vt:lpstr>
      <vt:lpstr>Rapture</vt:lpstr>
      <vt:lpstr>Rapture</vt:lpstr>
      <vt:lpstr>Rapture</vt:lpstr>
      <vt:lpstr>Rapture</vt:lpstr>
      <vt:lpstr>Midtribulation</vt:lpstr>
      <vt:lpstr>Rapture</vt:lpstr>
      <vt:lpstr>Rapture</vt:lpstr>
      <vt:lpstr>Rapture</vt:lpstr>
      <vt:lpstr>Rapture</vt:lpstr>
      <vt:lpstr>Rapture</vt:lpstr>
      <vt:lpstr>Rapture</vt:lpstr>
      <vt:lpstr>Post-tribulational</vt:lpstr>
      <vt:lpstr>Rapture</vt:lpstr>
      <vt:lpstr>Rapture</vt:lpstr>
      <vt:lpstr>Rapture</vt:lpstr>
      <vt:lpstr>Rapture</vt:lpstr>
      <vt:lpstr>Rapture</vt:lpstr>
      <vt:lpstr>Rapture</vt:lpstr>
      <vt:lpstr>Rapture</vt:lpstr>
      <vt:lpstr>Question</vt:lpstr>
      <vt:lpstr>Hell</vt:lpstr>
      <vt:lpstr>Hell</vt:lpstr>
      <vt:lpstr>Hell</vt:lpstr>
      <vt:lpstr>Question</vt:lpstr>
      <vt:lpstr>Heaven</vt:lpstr>
      <vt:lpstr>Heaven</vt:lpstr>
      <vt:lpstr>Heaven</vt:lpstr>
      <vt:lpstr>Heaven</vt:lpstr>
      <vt:lpstr>Heaven</vt:lpstr>
      <vt:lpstr>Heaven</vt:lpstr>
      <vt:lpstr>Heaven</vt:lpstr>
      <vt:lpstr>Heaven</vt:lpstr>
      <vt:lpstr>Heaven</vt:lpstr>
      <vt:lpstr>Heaven</vt:lpstr>
      <vt:lpstr>Heaven</vt:lpstr>
      <vt:lpstr>Heaven</vt:lpstr>
      <vt:lpstr>Heaven</vt:lpstr>
      <vt:lpstr>Heaven</vt:lpstr>
      <vt:lpstr>Heaven</vt:lpstr>
      <vt:lpstr>Heaven</vt:lpstr>
      <vt:lpstr>Discussion Groups</vt:lpstr>
    </vt:vector>
  </TitlesOfParts>
  <Company>The Theology Program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Theology Leader's Guide</dc:title>
  <dc:subject>Ecclesiology and Eschatology</dc:subject>
  <dc:creator>Michael Patton and Rhome Dyck</dc:creator>
  <cp:lastModifiedBy>Ted Paul</cp:lastModifiedBy>
  <cp:revision>57</cp:revision>
  <dcterms:created xsi:type="dcterms:W3CDTF">2005-09-09T22:24:25Z</dcterms:created>
  <dcterms:modified xsi:type="dcterms:W3CDTF">2015-06-28T04:33:24Z</dcterms:modified>
  <cp:category>Theology</cp:category>
</cp:coreProperties>
</file>