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58" r:id="rId14"/>
    <p:sldId id="266" r:id="rId15"/>
    <p:sldId id="259" r:id="rId16"/>
    <p:sldId id="265" r:id="rId17"/>
    <p:sldId id="264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12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988" y="-1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1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7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91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2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1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22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8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31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9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E006B-3CAA-46A5-8B4F-2C837C5C41BC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73E08-0325-430F-8BE4-22B9CEEA4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7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5.jp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28600"/>
            <a:ext cx="1785364" cy="699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50" y="1409700"/>
            <a:ext cx="7280664" cy="3505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38400"/>
            <a:ext cx="4680964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0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65" r="29191" b="622"/>
          <a:stretch/>
        </p:blipFill>
        <p:spPr>
          <a:xfrm>
            <a:off x="-12700" y="0"/>
            <a:ext cx="5041900" cy="6096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sp>
        <p:nvSpPr>
          <p:cNvPr id="11" name="3-DEM Solution Intro"/>
          <p:cNvSpPr txBox="1"/>
          <p:nvPr/>
        </p:nvSpPr>
        <p:spPr>
          <a:xfrm>
            <a:off x="5029200" y="1295400"/>
            <a:ext cx="4114800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The ASGCO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®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  <a:br>
              <a:rPr lang="en-US" sz="3200" b="1" dirty="0" smtClean="0">
                <a:solidFill>
                  <a:srgbClr val="D31245"/>
                </a:solidFill>
              </a:rPr>
            </a:br>
            <a:r>
              <a:rPr lang="en-US" sz="3200" b="1" dirty="0" smtClean="0">
                <a:solidFill>
                  <a:srgbClr val="D31245"/>
                </a:solidFill>
              </a:rPr>
              <a:t>Promise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133600"/>
            <a:ext cx="39624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Applies to every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client, every time.</a:t>
            </a:r>
          </a:p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sz="1400" dirty="0" smtClean="0">
                <a:solidFill>
                  <a:srgbClr val="D31245"/>
                </a:solidFill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Always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think and work in terms of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solutions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that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are best for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the customer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in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the long term.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Provide prompt, reliable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service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to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every client,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every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time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. </a:t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endParaRPr lang="en-US" sz="1400" dirty="0" smtClean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Develop and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sell products that satisfy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the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practical working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needs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of our customers. 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49939" y="5391090"/>
            <a:ext cx="2072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Aaron Gibbs</a:t>
            </a:r>
          </a:p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546" y="4875783"/>
            <a:ext cx="1633593" cy="6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 cstate="print"/>
          <a:srcRect l="31052" t="1" r="25853" b="895"/>
          <a:stretch/>
        </p:blipFill>
        <p:spPr bwMode="auto">
          <a:xfrm>
            <a:off x="0" y="0"/>
            <a:ext cx="5045242" cy="611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sp>
        <p:nvSpPr>
          <p:cNvPr id="6" name="3-DEM Solution Intro"/>
          <p:cNvSpPr txBox="1"/>
          <p:nvPr/>
        </p:nvSpPr>
        <p:spPr>
          <a:xfrm>
            <a:off x="5029200" y="1371600"/>
            <a:ext cx="411480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Tapered Roll </a:t>
            </a:r>
            <a:r>
              <a:rPr lang="en-US" sz="3200" b="1" dirty="0" smtClean="0">
                <a:solidFill>
                  <a:srgbClr val="D31245"/>
                </a:solidFill>
              </a:rPr>
              <a:t>Series</a:t>
            </a:r>
          </a:p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Designed for the CEMA C, D, E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F Market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1600" y="2590800"/>
            <a:ext cx="3733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Clr>
                <a:srgbClr val="D31245"/>
              </a:buClr>
              <a:buFont typeface="+mj-lt"/>
              <a:buAutoNum type="arabicPeriod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Adjusting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Nut: Heavy duty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precision machined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adjusting nut secures the roll in the frame while serving to insure correct bearing and seal placement. Zinc plated for corrosion resistance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.</a:t>
            </a:r>
          </a:p>
          <a:p>
            <a:pPr marL="231775" indent="-231775">
              <a:buClr>
                <a:srgbClr val="D31245"/>
              </a:buClr>
              <a:buFont typeface="+mj-lt"/>
              <a:buAutoNum type="arabicPeriod"/>
            </a:pPr>
            <a:endParaRPr lang="en-US" sz="14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  <a:p>
            <a:pPr marL="231775" indent="-231775">
              <a:buClr>
                <a:srgbClr val="D31245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Deflector: An impact resistant deflector provides first line protection against abrasive materials and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washdown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water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.</a:t>
            </a:r>
          </a:p>
          <a:p>
            <a:pPr marL="231775" indent="-231775">
              <a:buClr>
                <a:srgbClr val="D31245"/>
              </a:buClr>
              <a:buFont typeface="+mj-lt"/>
              <a:buAutoNum type="arabicPeriod"/>
            </a:pPr>
            <a:endParaRPr lang="en-US" sz="14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  <a:p>
            <a:pPr marL="231775" indent="-231775">
              <a:buClr>
                <a:srgbClr val="D31245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Triple Labyrinth Seal: Durable, zinc plated inner metal labyrinth seal serves  to fling out material and water while providing a smooth, corrosion resistant, heat conductive surface for the contact seal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4639214" y="1066800"/>
            <a:ext cx="17973" cy="1245344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419600" y="8382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543065" y="9129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3886200" y="457200"/>
            <a:ext cx="1" cy="556231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657600" y="1524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781065" y="2271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2438400" y="685800"/>
            <a:ext cx="1" cy="556231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2209800" y="3810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333265" y="4557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2209800" y="2080231"/>
            <a:ext cx="381001" cy="58676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981200" y="24384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2104665" y="25131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943335" y="1960097"/>
            <a:ext cx="381001" cy="58676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14735" y="2318266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85800" y="2392978"/>
            <a:ext cx="515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5,6</a:t>
            </a:r>
            <a:endParaRPr lang="en-US" sz="14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685800" y="457201"/>
            <a:ext cx="0" cy="45719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457200" y="2286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80665" y="3033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536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 cstate="print"/>
          <a:srcRect l="31052" t="1" r="25853" b="895"/>
          <a:stretch/>
        </p:blipFill>
        <p:spPr bwMode="auto">
          <a:xfrm>
            <a:off x="0" y="0"/>
            <a:ext cx="5045242" cy="611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sp>
        <p:nvSpPr>
          <p:cNvPr id="6" name="3-DEM Solution Intro"/>
          <p:cNvSpPr txBox="1"/>
          <p:nvPr/>
        </p:nvSpPr>
        <p:spPr>
          <a:xfrm>
            <a:off x="5029200" y="1371600"/>
            <a:ext cx="4114800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Tapered Roll </a:t>
            </a:r>
            <a:r>
              <a:rPr lang="en-US" sz="3200" b="1" dirty="0" smtClean="0">
                <a:solidFill>
                  <a:srgbClr val="D31245"/>
                </a:solidFill>
              </a:rPr>
              <a:t>Series</a:t>
            </a:r>
          </a:p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Designed for the CEMA C, D, E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F Market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1600" y="2590800"/>
            <a:ext cx="3733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500"/>
              </a:lnSpc>
              <a:spcAft>
                <a:spcPts val="500"/>
              </a:spcAft>
              <a:buClr>
                <a:srgbClr val="D31245"/>
              </a:buClr>
              <a:buFont typeface="+mj-lt"/>
              <a:buAutoNum type="arabicPeriod" startAt="4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Triple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Lip Contact Seal: Special wear resistant contact seal provides three levels of sealing against abrasive fines and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washdown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water. Suitable for dry, wet, and cold temperature conditions.</a:t>
            </a:r>
          </a:p>
          <a:p>
            <a:pPr marL="342900" indent="-342900">
              <a:lnSpc>
                <a:spcPts val="1500"/>
              </a:lnSpc>
              <a:spcAft>
                <a:spcPts val="500"/>
              </a:spcAft>
              <a:buClr>
                <a:srgbClr val="D31245"/>
              </a:buClr>
              <a:buFont typeface="+mj-lt"/>
              <a:buAutoNum type="arabicPeriod" startAt="4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Tapered Roller Bearings: Distance from the bearings and shaft ends is minimized to achieve the highest load rating for the roll.</a:t>
            </a:r>
          </a:p>
          <a:p>
            <a:pPr marL="342900" indent="-342900">
              <a:lnSpc>
                <a:spcPts val="1500"/>
              </a:lnSpc>
              <a:spcAft>
                <a:spcPts val="500"/>
              </a:spcAft>
              <a:buClr>
                <a:srgbClr val="D31245"/>
              </a:buClr>
              <a:buFont typeface="+mj-lt"/>
              <a:buAutoNum type="arabicPeriod" startAt="4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High Performance Grease: Lithium based extreme pressure (EP) grease offers excellent water, oxidation, and corrosion resistance under impact loads.</a:t>
            </a:r>
          </a:p>
          <a:p>
            <a:pPr marL="342900" indent="-342900">
              <a:lnSpc>
                <a:spcPts val="1500"/>
              </a:lnSpc>
              <a:spcAft>
                <a:spcPts val="500"/>
              </a:spcAft>
              <a:buClr>
                <a:srgbClr val="D31245"/>
              </a:buClr>
              <a:buFont typeface="+mj-lt"/>
              <a:buAutoNum type="arabicPeriod" startAt="4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Back Seal: Durable back seal serves to retain a plentiful amount of grease in reserve for the bearings while shielding the bearings from any possible internal contaminates.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4639214" y="1066800"/>
            <a:ext cx="17973" cy="1245344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419600" y="8382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543065" y="9129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3886200" y="457200"/>
            <a:ext cx="1" cy="556231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657600" y="1524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781065" y="2271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2438400" y="685800"/>
            <a:ext cx="1" cy="556231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2209800" y="3810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333265" y="4557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2209800" y="2080231"/>
            <a:ext cx="381001" cy="58676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981200" y="24384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2104665" y="25131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943335" y="1960097"/>
            <a:ext cx="381001" cy="58676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14735" y="2318266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85800" y="2392978"/>
            <a:ext cx="515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5,6</a:t>
            </a:r>
            <a:endParaRPr lang="en-US" sz="14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685800" y="457201"/>
            <a:ext cx="0" cy="457199"/>
          </a:xfrm>
          <a:prstGeom prst="line">
            <a:avLst/>
          </a:prstGeom>
          <a:ln>
            <a:headEnd type="none" w="sm" len="sm"/>
            <a:tail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457200" y="228600"/>
            <a:ext cx="457200" cy="457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80665" y="303312"/>
            <a:ext cx="210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909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sp>
        <p:nvSpPr>
          <p:cNvPr id="9" name="3-DEM Solution Intro"/>
          <p:cNvSpPr txBox="1"/>
          <p:nvPr/>
        </p:nvSpPr>
        <p:spPr>
          <a:xfrm>
            <a:off x="5029200" y="1371600"/>
            <a:ext cx="41148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Quality Bearings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1905000"/>
            <a:ext cx="37338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Modified Geometry Tapered Roller Bearings</a:t>
            </a:r>
          </a:p>
          <a:p>
            <a:pPr marL="628650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High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quality, through-hardened, anti-friction bearings with modified race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and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roller contours to decrease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contact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stresses.</a:t>
            </a:r>
          </a:p>
          <a:p>
            <a:pPr marL="174625" indent="-174625">
              <a:buClr>
                <a:srgbClr val="D31245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  <a:p>
            <a:pPr marL="174625" indent="-174625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Third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Party (NES) Source Qualification Inspection (SQI)</a:t>
            </a:r>
          </a:p>
          <a:p>
            <a:pPr marL="684213" indent="-222250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Baseline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Manufacturer (SKF) used for Comparison</a:t>
            </a:r>
          </a:p>
          <a:p>
            <a:pPr marL="684213" indent="-222250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Items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Compared: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Dimensions and Tolerances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Race &amp; Roller Profile and Contour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Surface Finish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Chemistry (AISI/SAE 52100 Alloy Steel)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Microstructure (Grains and Boundaries)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Hardness Range (Typically 58-64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HRc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Inclusions and Contaminates</a:t>
            </a:r>
          </a:p>
          <a:p>
            <a:pPr marL="1025525" indent="-166688"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Basic Static &amp; Dynamic Radial Load Rating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32370"/>
          <a:stretch/>
        </p:blipFill>
        <p:spPr>
          <a:xfrm>
            <a:off x="1" y="0"/>
            <a:ext cx="505437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78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sp>
        <p:nvSpPr>
          <p:cNvPr id="9" name="3-DEM Solution Intro"/>
          <p:cNvSpPr txBox="1"/>
          <p:nvPr/>
        </p:nvSpPr>
        <p:spPr>
          <a:xfrm>
            <a:off x="5029200" y="1371600"/>
            <a:ext cx="41148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Standard Grease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1600" y="1905000"/>
            <a:ext cx="3733800" cy="2672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National 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Lubricating Grease Institute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NLGI) Grade 2   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Broad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Temperature Range 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Resistant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to Water Washout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Additives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to Inhibit Bearing Corrosion and Grease Oxidation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Extreme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Pressure (EP) Additives to Handle Impact Loads</a:t>
            </a:r>
          </a:p>
          <a:p>
            <a:pPr marL="174625" indent="-174625">
              <a:buClr>
                <a:srgbClr val="D31245"/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11" name="Picture 4" descr="D12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52400" y="627518"/>
            <a:ext cx="2375820" cy="2133600"/>
          </a:xfrm>
          <a:prstGeom prst="rect">
            <a:avLst/>
          </a:prstGeom>
          <a:noFill/>
          <a:ln/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83650" y="2761118"/>
            <a:ext cx="210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00"/>
                </a:solidFill>
              </a:rPr>
              <a:t>Water Resistance Testing</a:t>
            </a:r>
            <a:endParaRPr lang="en-US" sz="800" b="1" dirty="0">
              <a:solidFill>
                <a:srgbClr val="000000"/>
              </a:solidFill>
            </a:endParaRPr>
          </a:p>
        </p:txBody>
      </p:sp>
      <p:pic>
        <p:nvPicPr>
          <p:cNvPr id="13" name="Picture 4" descr="D174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228600" y="3218318"/>
            <a:ext cx="2322330" cy="1978819"/>
          </a:xfrm>
          <a:prstGeom prst="rect">
            <a:avLst/>
          </a:prstGeom>
          <a:noFill/>
          <a:ln/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83650" y="5194756"/>
            <a:ext cx="210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00"/>
                </a:solidFill>
              </a:rPr>
              <a:t>Oil Separation Testing</a:t>
            </a:r>
            <a:endParaRPr lang="en-US" sz="800" b="1" dirty="0">
              <a:solidFill>
                <a:srgbClr val="000000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2743200" y="627518"/>
            <a:ext cx="2131695" cy="2133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graphicFrame>
        <p:nvGraphicFramePr>
          <p:cNvPr id="16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21607562"/>
              </p:ext>
            </p:extLst>
          </p:nvPr>
        </p:nvGraphicFramePr>
        <p:xfrm>
          <a:off x="2743200" y="3218319"/>
          <a:ext cx="2028824" cy="1904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hotoHouse" r:id="rId9" imgW="5079365" imgH="7619048" progId="">
                  <p:embed/>
                </p:oleObj>
              </mc:Choice>
              <mc:Fallback>
                <p:oleObj name="PhotoHouse" r:id="rId9" imgW="5079365" imgH="7619048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8002" r="5400" b="20403"/>
                      <a:stretch>
                        <a:fillRect/>
                      </a:stretch>
                    </p:blipFill>
                    <p:spPr bwMode="auto">
                      <a:xfrm>
                        <a:off x="2743200" y="3218319"/>
                        <a:ext cx="2028824" cy="1904999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715000" y="6324600"/>
            <a:ext cx="210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00"/>
                </a:solidFill>
              </a:rPr>
              <a:t>Oxidation Testing</a:t>
            </a:r>
            <a:endParaRPr lang="en-US" sz="800" b="1" dirty="0">
              <a:solidFill>
                <a:srgbClr val="000000"/>
              </a:solidFill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743200" y="2761118"/>
            <a:ext cx="210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00"/>
                </a:solidFill>
              </a:rPr>
              <a:t>Penetration Testing</a:t>
            </a:r>
            <a:endParaRPr lang="en-US" sz="800" b="1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743200" y="5194756"/>
            <a:ext cx="2108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00"/>
                </a:solidFill>
              </a:rPr>
              <a:t>Oxidation Testing</a:t>
            </a:r>
            <a:endParaRPr lang="en-US" sz="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16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1828800"/>
            <a:ext cx="6400800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Ductile Iron Casting (65ksi Tensile, 45ksi Yield, 12% Elongation)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Tested in Cold Temperature Applications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(-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50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deg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C)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Precision Machined for Excellent Bearing and Seal Alignment 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Improves Concentricity of the Shell (Meets DIN Standard 22112)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Proven in High Speed Applications (up to 9 m/s)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Achieves ISO 1940 Imbalance Rating of G40 or Better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Proven Performance in High Load Applications (96” Belt Widths/60mm Bearings)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Can be used in Garland &amp; Impact idler Configurations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Can be supplied in Aluminum (Head and Tube) for Weight Savings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Available in Ball Bearing or Taper Roller Bearing Configurations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Sealed for Life Applications with a variety of Seal Configurations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3-DEM Solution Intro"/>
          <p:cNvSpPr txBox="1"/>
          <p:nvPr/>
        </p:nvSpPr>
        <p:spPr>
          <a:xfrm>
            <a:off x="-12700" y="1107243"/>
            <a:ext cx="91567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Processed Heads</a:t>
            </a:r>
            <a:endParaRPr lang="en-US" sz="3200" b="1" dirty="0" smtClean="0">
              <a:solidFill>
                <a:srgbClr val="D312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6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DSC01640"/>
          <p:cNvPicPr>
            <a:picLocks noChangeAspect="1" noChangeArrowheads="1"/>
          </p:cNvPicPr>
          <p:nvPr/>
        </p:nvPicPr>
        <p:blipFill rotWithShape="1">
          <a:blip r:embed="rId2" cstate="print"/>
          <a:srcRect l="2352" r="3571"/>
          <a:stretch/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C:\Documents and Settings\hubbertt\Desktop\Presentation\Photos\P1190291.JPG"/>
          <p:cNvPicPr>
            <a:picLocks noChangeAspect="1" noChangeArrowheads="1"/>
          </p:cNvPicPr>
          <p:nvPr/>
        </p:nvPicPr>
        <p:blipFill rotWithShape="1">
          <a:blip r:embed="rId5" cstate="print"/>
          <a:srcRect l="703" t="1323" r="4858" b="4559"/>
          <a:stretch/>
        </p:blipFill>
        <p:spPr bwMode="auto">
          <a:xfrm>
            <a:off x="-1" y="0"/>
            <a:ext cx="9144001" cy="6096000"/>
          </a:xfrm>
          <a:prstGeom prst="rect">
            <a:avLst/>
          </a:prstGeom>
          <a:noFill/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1379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sp>
        <p:nvSpPr>
          <p:cNvPr id="6" name="3-DEM Solution Intro"/>
          <p:cNvSpPr txBox="1"/>
          <p:nvPr/>
        </p:nvSpPr>
        <p:spPr>
          <a:xfrm>
            <a:off x="-12700" y="1107243"/>
            <a:ext cx="9156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Resistance to </a:t>
            </a:r>
            <a:r>
              <a:rPr lang="en-US" sz="3200" b="1" dirty="0" smtClean="0">
                <a:solidFill>
                  <a:srgbClr val="D31245"/>
                </a:solidFill>
              </a:rPr>
              <a:t>Dust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Standardized Test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) DIN 22112</a:t>
            </a: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ts val="3000"/>
              </a:lnSpc>
            </a:pPr>
            <a:endParaRPr lang="en-US" sz="3200" b="1" dirty="0" smtClean="0">
              <a:solidFill>
                <a:srgbClr val="D31245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2286000"/>
            <a:ext cx="6400800" cy="2713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Measures the effectiveness of the seals to limit the ingress of dust particles.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Shaft is held stationary as the horizontal shell is rotated at 1 m/s.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Dust is agitated for 96 hours with paddles affixed to the shell.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Rolls are removed and disassembled to reveal the amount of ingress.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Results are both quantitative and qualitative.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Amount and rate of ingress can be measured.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Condition of any components can be identified.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Results are relative to the material and test conditions used. </a:t>
            </a:r>
          </a:p>
        </p:txBody>
      </p:sp>
    </p:spTree>
    <p:extLst>
      <p:ext uri="{BB962C8B-B14F-4D97-AF65-F5344CB8AC3E}">
        <p14:creationId xmlns:p14="http://schemas.microsoft.com/office/powerpoint/2010/main" val="128471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P1140696.JPG"/>
          <p:cNvPicPr/>
          <p:nvPr/>
        </p:nvPicPr>
        <p:blipFill rotWithShape="1">
          <a:blip r:embed="rId4" cstate="print"/>
          <a:srcRect l="813" r="1634"/>
          <a:stretch/>
        </p:blipFill>
        <p:spPr>
          <a:xfrm>
            <a:off x="0" y="0"/>
            <a:ext cx="9144000" cy="6096000"/>
          </a:xfrm>
          <a:prstGeom prst="rect">
            <a:avLst/>
          </a:prstGeom>
          <a:ln w="38100">
            <a:noFill/>
          </a:ln>
        </p:spPr>
      </p:pic>
      <p:pic>
        <p:nvPicPr>
          <p:cNvPr id="11" name="Picture 10" descr="P1140701.JPG"/>
          <p:cNvPicPr/>
          <p:nvPr/>
        </p:nvPicPr>
        <p:blipFill rotWithShape="1">
          <a:blip r:embed="rId5" cstate="print"/>
          <a:srcRect t="2305" b="10719"/>
          <a:stretch/>
        </p:blipFill>
        <p:spPr>
          <a:xfrm>
            <a:off x="0" y="0"/>
            <a:ext cx="9144000" cy="6105525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63176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sp>
        <p:nvSpPr>
          <p:cNvPr id="6" name="3-DEM Solution Intro"/>
          <p:cNvSpPr txBox="1"/>
          <p:nvPr/>
        </p:nvSpPr>
        <p:spPr>
          <a:xfrm>
            <a:off x="-12700" y="1107243"/>
            <a:ext cx="91567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>
                <a:solidFill>
                  <a:srgbClr val="D31245"/>
                </a:solidFill>
              </a:rPr>
              <a:t>Quality </a:t>
            </a:r>
            <a:r>
              <a:rPr lang="en-US" sz="3200" b="1" dirty="0" smtClean="0">
                <a:solidFill>
                  <a:srgbClr val="D31245"/>
                </a:solidFill>
              </a:rPr>
              <a:t>Shafting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33600"/>
            <a:ext cx="3886200" cy="2026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Cold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Finished AISI C 1018 Low Carbon Steel 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Excellent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Machinability and Strength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Excellent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Straightness and Concentricity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Excellent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Surface Finish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Minimum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Mechanical Properties: </a:t>
            </a:r>
          </a:p>
          <a:p>
            <a:pPr marL="174625" indent="-174625">
              <a:spcAft>
                <a:spcPts val="1000"/>
              </a:spcAft>
              <a:buClr>
                <a:srgbClr val="D31245"/>
              </a:buCl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64ksi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Tensile, 54ksi Yield, 15% Elongation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756930"/>
              </p:ext>
            </p:extLst>
          </p:nvPr>
        </p:nvGraphicFramePr>
        <p:xfrm>
          <a:off x="4661536" y="2133599"/>
          <a:ext cx="3872864" cy="21336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52619"/>
                <a:gridCol w="1820245"/>
              </a:tblGrid>
              <a:tr h="4349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 smtClean="0">
                          <a:solidFill>
                            <a:schemeClr val="tx1"/>
                          </a:solidFill>
                        </a:rPr>
                        <a:t>STANDARD</a:t>
                      </a:r>
                      <a:r>
                        <a:rPr lang="en-US" sz="1050" b="1" u="none" strike="noStrike" baseline="0" dirty="0" smtClean="0">
                          <a:solidFill>
                            <a:schemeClr val="tx1"/>
                          </a:solidFill>
                        </a:rPr>
                        <a:t> SHAFTING</a:t>
                      </a:r>
                      <a:endParaRPr lang="en-US" sz="105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499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b-NO" sz="900" u="none" strike="noStrike" dirty="0" smtClean="0"/>
                        <a:t>AISI C 1018 Low Carbon Shafting</a:t>
                      </a:r>
                      <a:endParaRPr lang="nb-NO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5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/>
                        <a:t>LOAD</a:t>
                      </a:r>
                    </a:p>
                    <a:p>
                      <a:pPr algn="ctr" fontAlgn="ctr"/>
                      <a:r>
                        <a:rPr lang="en-US" sz="900" u="none" strike="noStrike" dirty="0" smtClean="0"/>
                        <a:t>RATING</a:t>
                      </a:r>
                      <a:endParaRPr 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/>
                        <a:t>Shaft OD</a:t>
                      </a:r>
                    </a:p>
                    <a:p>
                      <a:pPr algn="ctr" fontAlgn="ctr"/>
                      <a:r>
                        <a:rPr lang="en-US" sz="900" u="none" strike="noStrike" dirty="0" smtClean="0"/>
                        <a:t>(Inches)</a:t>
                      </a:r>
                      <a:endParaRPr lang="en-US" sz="900" b="1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</a:tr>
              <a:tr h="35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/>
                        <a:t>CEMA D</a:t>
                      </a:r>
                      <a:endParaRPr 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baseline="0" dirty="0" smtClean="0"/>
                        <a:t>0.750</a:t>
                      </a:r>
                      <a:endParaRPr lang="en-US" sz="900" b="0" i="0" u="none" strike="no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</a:tr>
              <a:tr h="356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/>
                        <a:t>CEMA E</a:t>
                      </a:r>
                      <a:endParaRPr 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1.250</a:t>
                      </a:r>
                      <a:endParaRPr lang="en-US" sz="900" b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</a:tr>
              <a:tr h="4031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/>
                        <a:t>CEMA F</a:t>
                      </a:r>
                      <a:endParaRPr 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1.750</a:t>
                      </a:r>
                      <a:endParaRPr lang="en-US" sz="9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5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hubbertt\Desktop\Presentation\Photos\P1190301.JPG"/>
          <p:cNvPicPr>
            <a:picLocks noChangeAspect="1" noChangeArrowheads="1"/>
          </p:cNvPicPr>
          <p:nvPr/>
        </p:nvPicPr>
        <p:blipFill rotWithShape="1">
          <a:blip r:embed="rId2" cstate="print"/>
          <a:srcRect b="4952"/>
          <a:stretch/>
        </p:blipFill>
        <p:spPr bwMode="auto">
          <a:xfrm>
            <a:off x="0" y="-1"/>
            <a:ext cx="9144000" cy="6134101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C3000 Ser"/>
          <p:cNvPicPr>
            <a:picLocks noChangeAspect="1" noChangeArrowheads="1"/>
          </p:cNvPicPr>
          <p:nvPr/>
        </p:nvPicPr>
        <p:blipFill rotWithShape="1">
          <a:blip r:embed="rId5" cstate="print"/>
          <a:srcRect t="17774" r="18503" b="211"/>
          <a:stretch/>
        </p:blipFill>
        <p:spPr bwMode="auto">
          <a:xfrm>
            <a:off x="0" y="0"/>
            <a:ext cx="9144000" cy="6117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26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sp>
        <p:nvSpPr>
          <p:cNvPr id="6" name="3-DEM Solution Intro"/>
          <p:cNvSpPr txBox="1"/>
          <p:nvPr/>
        </p:nvSpPr>
        <p:spPr>
          <a:xfrm>
            <a:off x="-12700" y="1107243"/>
            <a:ext cx="91567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Dura-Sleeve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™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en-US" sz="2500" b="1" dirty="0" smtClean="0">
                <a:solidFill>
                  <a:schemeClr val="bg1">
                    <a:lumMod val="50000"/>
                  </a:schemeClr>
                </a:solidFill>
              </a:rPr>
              <a:t>Urethane Disc Return Idler</a:t>
            </a:r>
            <a:endParaRPr lang="en-US" sz="2500" b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" t="27013" r="7057" b="29178"/>
          <a:stretch/>
        </p:blipFill>
        <p:spPr>
          <a:xfrm>
            <a:off x="1219200" y="2209800"/>
            <a:ext cx="6553200" cy="265698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105400" y="2209800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50000"/>
                  </a:schemeClr>
                </a:solidFill>
              </a:rPr>
              <a:t>ROLLS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5675710" y="2362200"/>
            <a:ext cx="2381" cy="34114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087290" y="2362200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50000"/>
                  </a:schemeClr>
                </a:solidFill>
              </a:rPr>
              <a:t>SHAFT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3659981" y="2514600"/>
            <a:ext cx="1" cy="9906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4800" y="3810000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>
                    <a:lumMod val="50000"/>
                  </a:schemeClr>
                </a:solidFill>
              </a:rPr>
              <a:t>ADJUSTING RING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1219200" y="3917722"/>
            <a:ext cx="2286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6738264" y="4002744"/>
            <a:ext cx="2346832" cy="199480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432883" y="3727055"/>
            <a:ext cx="2286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>
                    <a:lumMod val="50000"/>
                  </a:schemeClr>
                </a:solidFill>
              </a:rPr>
              <a:t>PATENTED REPLACEABLE SLEEVE</a:t>
            </a:r>
          </a:p>
          <a:p>
            <a:pPr algn="ctr"/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Also available for both CEMA </a:t>
            </a:r>
            <a:b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D, E and F Idlers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8718881" y="4936061"/>
            <a:ext cx="0" cy="55321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661481" y="4827867"/>
            <a:ext cx="493179" cy="26241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839087" y="4996002"/>
            <a:ext cx="203394" cy="37786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969309" y="5373864"/>
            <a:ext cx="304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>
                    <a:lumMod val="50000"/>
                  </a:schemeClr>
                </a:solidFill>
              </a:rPr>
              <a:t>6”</a:t>
            </a:r>
            <a:endParaRPr lang="en-US" sz="9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7175586" y="5759149"/>
            <a:ext cx="498733" cy="26241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7154660" y="5553742"/>
            <a:ext cx="203394" cy="37786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8337881" y="5316811"/>
            <a:ext cx="381002" cy="2094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7739560" y="5604696"/>
            <a:ext cx="445921" cy="24541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7728281" y="5678664"/>
            <a:ext cx="0" cy="35709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109281" y="5450064"/>
            <a:ext cx="304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>
                    <a:lumMod val="50000"/>
                  </a:schemeClr>
                </a:solidFill>
              </a:rPr>
              <a:t>7”</a:t>
            </a:r>
            <a:endParaRPr lang="en-US" sz="9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7575883" y="4169880"/>
            <a:ext cx="1436" cy="45719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34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sp>
        <p:nvSpPr>
          <p:cNvPr id="23" name="3-DEM Solution Intro"/>
          <p:cNvSpPr txBox="1"/>
          <p:nvPr/>
        </p:nvSpPr>
        <p:spPr>
          <a:xfrm>
            <a:off x="-12700" y="1107243"/>
            <a:ext cx="91567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Dura-Sleeve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™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</a:p>
        </p:txBody>
      </p:sp>
      <p:sp>
        <p:nvSpPr>
          <p:cNvPr id="12" name="3-DEM Solution Intro"/>
          <p:cNvSpPr txBox="1"/>
          <p:nvPr/>
        </p:nvSpPr>
        <p:spPr>
          <a:xfrm>
            <a:off x="-12700" y="1107243"/>
            <a:ext cx="91567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Dura-Sleeve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™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en-US" sz="2500" b="1" dirty="0" smtClean="0">
                <a:solidFill>
                  <a:schemeClr val="bg1">
                    <a:lumMod val="50000"/>
                  </a:schemeClr>
                </a:solidFill>
              </a:rPr>
              <a:t>Urethane Disc Return Idler</a:t>
            </a:r>
            <a:endParaRPr lang="en-US" sz="2500" b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057400"/>
            <a:ext cx="5943600" cy="260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Dura-Sleeve™ Return Idlers are a patented abrasion resistant urethane sleeve that is easily clamped on any existing or new rubber or urethane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disc return idler shaft.</a:t>
            </a:r>
          </a:p>
          <a:p>
            <a:pPr marL="285750" indent="-285750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They are used in abrasive mining conditions such as Iron Ore, Coke, Copper/Gold Ores underground coal mining and other hard rock mining conditions where traditional rubber disc and steel idlers do not last. 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They are also used when wet or sticky materials tend to cling to the belt, where corrosion resistance us required or where chemical reaction to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iron or steel is involved.</a:t>
            </a:r>
          </a:p>
          <a:p>
            <a:pPr marL="285750" indent="-285750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endParaRPr lang="en-US" alt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 t="22574" r="6916" b="24884"/>
          <a:stretch/>
        </p:blipFill>
        <p:spPr>
          <a:xfrm>
            <a:off x="4800600" y="4267200"/>
            <a:ext cx="4206949" cy="163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3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44023" b="-11802"/>
          <a:stretch/>
        </p:blipFill>
        <p:spPr>
          <a:xfrm>
            <a:off x="5029201" y="0"/>
            <a:ext cx="4114800" cy="6858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740"/>
            <a:ext cx="1785364" cy="6992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3-DEM Solution Intro"/>
          <p:cNvSpPr txBox="1"/>
          <p:nvPr/>
        </p:nvSpPr>
        <p:spPr>
          <a:xfrm>
            <a:off x="5029200" y="1371600"/>
            <a:ext cx="41148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Dura-Sleeve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™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Patented Replacement Sleeves</a:t>
            </a:r>
            <a:endParaRPr lang="en-US" sz="2000" b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362200"/>
            <a:ext cx="3505200" cy="3049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ASGCO®-Thane construction for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extra long wear.</a:t>
            </a:r>
          </a:p>
          <a:p>
            <a:pPr marL="169863" indent="-169863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5 year warranty, the longest warranty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on any Dura-Sleeve Idler.</a:t>
            </a:r>
          </a:p>
          <a:p>
            <a:pPr marL="169863" indent="-169863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Sleeves are also available for both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CEMA D and E Idlers.</a:t>
            </a:r>
          </a:p>
          <a:p>
            <a:pPr marL="169863" indent="-169863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Perfect concentricity promotes better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belt tracking </a:t>
            </a:r>
          </a:p>
          <a:p>
            <a:pPr marL="169863" indent="-169863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Long wearing life in abrasive environments</a:t>
            </a:r>
          </a:p>
          <a:p>
            <a:pPr marL="169863" indent="-169863">
              <a:spcBef>
                <a:spcPts val="100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  <a:tabLst>
                <a:tab pos="798513" algn="l"/>
              </a:tabLst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No material build-up</a:t>
            </a:r>
            <a:endParaRPr lang="en-US" alt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9" r="14482"/>
          <a:stretch/>
        </p:blipFill>
        <p:spPr>
          <a:xfrm>
            <a:off x="0" y="-14178"/>
            <a:ext cx="5029200" cy="61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03" r="-6224" b="7924"/>
          <a:stretch/>
        </p:blipFill>
        <p:spPr>
          <a:xfrm>
            <a:off x="0" y="1"/>
            <a:ext cx="5943600" cy="61341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68" y="228600"/>
            <a:ext cx="1785364" cy="69923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62000" y="1905000"/>
            <a:ext cx="3886200" cy="409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15000"/>
              </a:spcAft>
              <a:buClr>
                <a:srgbClr val="0000C0"/>
              </a:buClr>
              <a:buSzPct val="108000"/>
              <a:tabLst>
                <a:tab pos="798513" algn="l"/>
              </a:tabLst>
            </a:pPr>
            <a:r>
              <a:rPr lang="en-US" altLang="en-US" sz="1400" b="1" dirty="0" smtClean="0">
                <a:solidFill>
                  <a:srgbClr val="D31245"/>
                </a:solidFill>
              </a:rPr>
              <a:t>CEMA D DURA-SLEEVE™ IDLERS</a:t>
            </a:r>
            <a:endParaRPr lang="en-US" altLang="en-U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Bearings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30 mm (1.1811 inch bore) precision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tapered roller with seals on both sides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Seals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Quad horizontal labyrinth outer seal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and dual lip nitrile rubber inner seal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err="1" smtClean="0">
                <a:solidFill>
                  <a:schemeClr val="bg1">
                    <a:lumMod val="50000"/>
                  </a:schemeClr>
                </a:solidFill>
              </a:rPr>
              <a:t>Delrin</a:t>
            </a: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 outer labyrinth member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Bearings feature contact seals on both sides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Shaft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Solid 30 mm (1.1811-inch) ASTM A-108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C1018 CD material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2” OD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Dura-Sleeves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6” OD x 7” long 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7” OD x 7” long</a:t>
            </a:r>
            <a:endParaRPr lang="en-US" altLang="en-US" sz="1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3-DEM Solution Intro"/>
          <p:cNvSpPr txBox="1"/>
          <p:nvPr/>
        </p:nvSpPr>
        <p:spPr>
          <a:xfrm>
            <a:off x="-12700" y="1107243"/>
            <a:ext cx="9156700" cy="48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D31245"/>
                </a:solidFill>
              </a:rPr>
              <a:t>Dura-Sleeve</a:t>
            </a:r>
            <a:r>
              <a:rPr lang="en-US" sz="3200" b="1" baseline="30000" dirty="0" smtClean="0">
                <a:solidFill>
                  <a:srgbClr val="D31245"/>
                </a:solidFill>
              </a:rPr>
              <a:t>™</a:t>
            </a:r>
            <a:r>
              <a:rPr lang="en-US" sz="3200" b="1" dirty="0" smtClean="0">
                <a:solidFill>
                  <a:srgbClr val="D31245"/>
                </a:solidFill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1379547"/>
            <a:ext cx="9144000" cy="441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Patented replaceable sleeves are also available in both CEMA D and CEMA E idlers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4566368" y="1905000"/>
            <a:ext cx="0" cy="43434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53000" y="1905000"/>
            <a:ext cx="3886200" cy="3984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15000"/>
              </a:spcAft>
              <a:buClr>
                <a:srgbClr val="0000C0"/>
              </a:buClr>
              <a:buSzPct val="108000"/>
              <a:tabLst>
                <a:tab pos="798513" algn="l"/>
              </a:tabLst>
            </a:pPr>
            <a:r>
              <a:rPr lang="en-US" altLang="en-US" sz="1400" b="1" dirty="0" smtClean="0">
                <a:solidFill>
                  <a:srgbClr val="D31245"/>
                </a:solidFill>
              </a:rPr>
              <a:t>CEMA E DURA-SLEEVE™ IDLERS</a:t>
            </a:r>
            <a:endParaRPr lang="en-US" altLang="en-U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Bearings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40 mm (1.5748 inch bore)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tapered roller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bearing with seals on both sides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Seals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Quad horizontal labyrinth outer seal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and dual lip nitrile rubber inner seal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err="1" smtClean="0">
                <a:solidFill>
                  <a:schemeClr val="bg1">
                    <a:lumMod val="50000"/>
                  </a:schemeClr>
                </a:solidFill>
              </a:rPr>
              <a:t>Delrin</a:t>
            </a: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 outer labyrinth member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Bearings feature contact seals on both sides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Shaft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Solid 40 mm (1.5748-inch) ASTM A-108 </a:t>
            </a:r>
            <a:b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C1018 CD material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2.75” OD</a:t>
            </a:r>
          </a:p>
          <a:p>
            <a:pPr marL="169863" indent="-169863">
              <a:spcBef>
                <a:spcPts val="400"/>
              </a:spcBef>
              <a:buClr>
                <a:srgbClr val="0000C0"/>
              </a:buClr>
              <a:buSzPct val="108000"/>
            </a:pP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Dura-Sleeves</a:t>
            </a:r>
            <a:r>
              <a:rPr lang="en-US" altLang="en-US" sz="1400" b="1" baseline="30000" dirty="0" smtClean="0">
                <a:solidFill>
                  <a:schemeClr val="bg1">
                    <a:lumMod val="50000"/>
                  </a:schemeClr>
                </a:solidFill>
              </a:rPr>
              <a:t>™</a:t>
            </a:r>
            <a:r>
              <a:rPr lang="en-US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6” OD x 7” long </a:t>
            </a:r>
          </a:p>
          <a:p>
            <a:pPr marL="169863" indent="-169863">
              <a:spcBef>
                <a:spcPct val="0"/>
              </a:spcBef>
              <a:spcAft>
                <a:spcPct val="15000"/>
              </a:spcAft>
              <a:buClr>
                <a:srgbClr val="D31245"/>
              </a:buClr>
              <a:buSzPct val="108000"/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solidFill>
                  <a:schemeClr val="bg1">
                    <a:lumMod val="50000"/>
                  </a:schemeClr>
                </a:solidFill>
              </a:rPr>
              <a:t>7” OD x 7” long</a:t>
            </a:r>
            <a:endParaRPr lang="en-US" altLang="en-US" sz="1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r="4238" b="3690"/>
          <a:stretch/>
        </p:blipFill>
        <p:spPr>
          <a:xfrm>
            <a:off x="0" y="0"/>
            <a:ext cx="9144000" cy="6096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324600"/>
            <a:ext cx="5824740" cy="4053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248400"/>
            <a:ext cx="1303325" cy="5104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2700" y="6096000"/>
            <a:ext cx="9156700" cy="76200"/>
          </a:xfrm>
          <a:prstGeom prst="rect">
            <a:avLst/>
          </a:prstGeom>
          <a:solidFill>
            <a:srgbClr val="D31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679</Words>
  <Application>Microsoft Office PowerPoint</Application>
  <PresentationFormat>On-screen Show (4:3)</PresentationFormat>
  <Paragraphs>150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PhotoHouse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KING, VERONICA J.</dc:creator>
  <cp:lastModifiedBy>KING, VERONICA J.</cp:lastModifiedBy>
  <cp:revision>31</cp:revision>
  <cp:lastPrinted>2016-02-03T21:54:47Z</cp:lastPrinted>
  <dcterms:created xsi:type="dcterms:W3CDTF">2016-02-03T19:04:50Z</dcterms:created>
  <dcterms:modified xsi:type="dcterms:W3CDTF">2016-02-08T13:35:42Z</dcterms:modified>
</cp:coreProperties>
</file>