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1.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6"/>
  </p:notesMasterIdLst>
  <p:sldIdLst>
    <p:sldId id="352" r:id="rId5"/>
    <p:sldId id="356" r:id="rId6"/>
    <p:sldId id="335" r:id="rId7"/>
    <p:sldId id="333" r:id="rId8"/>
    <p:sldId id="354" r:id="rId9"/>
    <p:sldId id="353" r:id="rId10"/>
    <p:sldId id="345" r:id="rId11"/>
    <p:sldId id="596" r:id="rId12"/>
    <p:sldId id="351" r:id="rId13"/>
    <p:sldId id="332" r:id="rId14"/>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2" r:id="rId30"/>
    <p:sldId id="271" r:id="rId31"/>
    <p:sldId id="273" r:id="rId32"/>
    <p:sldId id="274" r:id="rId33"/>
    <p:sldId id="275" r:id="rId34"/>
    <p:sldId id="276" r:id="rId35"/>
    <p:sldId id="277" r:id="rId36"/>
    <p:sldId id="358" r:id="rId37"/>
    <p:sldId id="359" r:id="rId38"/>
    <p:sldId id="360" r:id="rId39"/>
    <p:sldId id="361" r:id="rId40"/>
    <p:sldId id="362" r:id="rId41"/>
    <p:sldId id="363" r:id="rId42"/>
    <p:sldId id="364" r:id="rId43"/>
    <p:sldId id="365" r:id="rId44"/>
    <p:sldId id="366" r:id="rId45"/>
    <p:sldId id="367" r:id="rId46"/>
    <p:sldId id="368" r:id="rId47"/>
    <p:sldId id="369" r:id="rId48"/>
    <p:sldId id="370" r:id="rId49"/>
    <p:sldId id="371" r:id="rId50"/>
    <p:sldId id="372" r:id="rId51"/>
    <p:sldId id="373" r:id="rId52"/>
    <p:sldId id="374" r:id="rId53"/>
    <p:sldId id="375" r:id="rId54"/>
    <p:sldId id="376" r:id="rId55"/>
    <p:sldId id="377" r:id="rId56"/>
    <p:sldId id="378" r:id="rId57"/>
    <p:sldId id="379" r:id="rId58"/>
    <p:sldId id="380" r:id="rId59"/>
    <p:sldId id="381" r:id="rId60"/>
    <p:sldId id="382" r:id="rId61"/>
    <p:sldId id="383" r:id="rId62"/>
    <p:sldId id="384" r:id="rId63"/>
    <p:sldId id="385" r:id="rId64"/>
    <p:sldId id="386" r:id="rId65"/>
    <p:sldId id="387" r:id="rId66"/>
    <p:sldId id="388" r:id="rId67"/>
    <p:sldId id="389" r:id="rId68"/>
    <p:sldId id="390" r:id="rId69"/>
    <p:sldId id="391" r:id="rId70"/>
    <p:sldId id="392" r:id="rId71"/>
    <p:sldId id="393" r:id="rId72"/>
    <p:sldId id="394" r:id="rId73"/>
    <p:sldId id="395" r:id="rId74"/>
    <p:sldId id="396" r:id="rId75"/>
    <p:sldId id="397" r:id="rId76"/>
    <p:sldId id="400" r:id="rId77"/>
    <p:sldId id="401" r:id="rId78"/>
    <p:sldId id="398" r:id="rId79"/>
    <p:sldId id="399" r:id="rId80"/>
    <p:sldId id="402" r:id="rId81"/>
    <p:sldId id="403" r:id="rId82"/>
    <p:sldId id="404" r:id="rId83"/>
    <p:sldId id="570" r:id="rId84"/>
    <p:sldId id="573" r:id="rId85"/>
    <p:sldId id="285" r:id="rId86"/>
    <p:sldId id="3874" r:id="rId87"/>
    <p:sldId id="3875" r:id="rId88"/>
    <p:sldId id="3899" r:id="rId89"/>
    <p:sldId id="585" r:id="rId90"/>
    <p:sldId id="3886" r:id="rId91"/>
    <p:sldId id="3885" r:id="rId92"/>
    <p:sldId id="3891" r:id="rId93"/>
    <p:sldId id="3892" r:id="rId94"/>
    <p:sldId id="568" r:id="rId95"/>
    <p:sldId id="3894" r:id="rId96"/>
    <p:sldId id="3895" r:id="rId97"/>
    <p:sldId id="3896" r:id="rId98"/>
    <p:sldId id="3897" r:id="rId99"/>
    <p:sldId id="3883" r:id="rId100"/>
    <p:sldId id="3877" r:id="rId101"/>
    <p:sldId id="3900" r:id="rId102"/>
    <p:sldId id="3901" r:id="rId103"/>
    <p:sldId id="319" r:id="rId104"/>
    <p:sldId id="3902"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5906CF1-D7FD-48C9-9FB3-CCEF8C6D3736}">
          <p14:sldIdLst>
            <p14:sldId id="352"/>
            <p14:sldId id="356"/>
            <p14:sldId id="335"/>
            <p14:sldId id="333"/>
            <p14:sldId id="354"/>
            <p14:sldId id="353"/>
            <p14:sldId id="345"/>
            <p14:sldId id="596"/>
            <p14:sldId id="351"/>
            <p14:sldId id="332"/>
          </p14:sldIdLst>
        </p14:section>
        <p14:section name="West Shore" id="{45F40EA1-B75D-4205-A163-83F65183D5E4}">
          <p14:sldIdLst>
            <p14:sldId id="256"/>
            <p14:sldId id="257"/>
            <p14:sldId id="258"/>
            <p14:sldId id="259"/>
            <p14:sldId id="260"/>
            <p14:sldId id="261"/>
            <p14:sldId id="262"/>
            <p14:sldId id="263"/>
            <p14:sldId id="264"/>
            <p14:sldId id="265"/>
            <p14:sldId id="266"/>
            <p14:sldId id="267"/>
            <p14:sldId id="268"/>
            <p14:sldId id="269"/>
            <p14:sldId id="270"/>
            <p14:sldId id="272"/>
            <p14:sldId id="271"/>
            <p14:sldId id="273"/>
            <p14:sldId id="274"/>
            <p14:sldId id="275"/>
            <p14:sldId id="276"/>
            <p14:sldId id="277"/>
          </p14:sldIdLst>
        </p14:section>
        <p14:section name="State College" id="{8B0411E7-73B9-4CB1-939C-799572ED7537}">
          <p14:sldIdLst>
            <p14:sldId id="358"/>
            <p14:sldId id="359"/>
            <p14:sldId id="360"/>
            <p14:sldId id="361"/>
            <p14:sldId id="362"/>
            <p14:sldId id="363"/>
            <p14:sldId id="364"/>
            <p14:sldId id="365"/>
            <p14:sldId id="366"/>
            <p14:sldId id="367"/>
            <p14:sldId id="368"/>
            <p14:sldId id="369"/>
            <p14:sldId id="370"/>
            <p14:sldId id="371"/>
            <p14:sldId id="372"/>
          </p14:sldIdLst>
        </p14:section>
        <p14:section name="Gettysburg SD" id="{D7683CC5-3DE6-41FF-B5A1-416DF312D11C}">
          <p14:sldIdLst>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Lst>
        </p14:section>
        <p14:section name="Halifax SD" id="{BCE27194-6F0B-4680-8E02-D689E1F09C5B}">
          <p14:sldIdLst>
            <p14:sldId id="392"/>
            <p14:sldId id="393"/>
            <p14:sldId id="394"/>
            <p14:sldId id="395"/>
            <p14:sldId id="396"/>
            <p14:sldId id="397"/>
            <p14:sldId id="400"/>
            <p14:sldId id="401"/>
            <p14:sldId id="398"/>
            <p14:sldId id="399"/>
            <p14:sldId id="402"/>
            <p14:sldId id="403"/>
          </p14:sldIdLst>
        </p14:section>
        <p14:section name="Pam Kastner, PaTTAN" id="{0D958885-DD2E-4D13-91B6-32917AB39888}">
          <p14:sldIdLst>
            <p14:sldId id="404"/>
            <p14:sldId id="570"/>
            <p14:sldId id="573"/>
            <p14:sldId id="285"/>
            <p14:sldId id="3874"/>
            <p14:sldId id="3875"/>
            <p14:sldId id="3899"/>
            <p14:sldId id="585"/>
            <p14:sldId id="3886"/>
            <p14:sldId id="3885"/>
            <p14:sldId id="3891"/>
            <p14:sldId id="3892"/>
            <p14:sldId id="568"/>
            <p14:sldId id="3894"/>
            <p14:sldId id="3895"/>
            <p14:sldId id="3896"/>
            <p14:sldId id="3897"/>
            <p14:sldId id="3883"/>
            <p14:sldId id="3877"/>
            <p14:sldId id="3900"/>
            <p14:sldId id="3901"/>
            <p14:sldId id="319"/>
            <p14:sldId id="390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athan Klingeman" initials="" lastIdx="1" clrIdx="0"/>
  <p:cmAuthor id="2" name="Heather Spotts"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5474"/>
    <a:srgbClr val="13516E"/>
    <a:srgbClr val="D9D9D9"/>
    <a:srgbClr val="125371"/>
    <a:srgbClr val="155A7F"/>
    <a:srgbClr val="145372"/>
    <a:srgbClr val="155A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5D4934-F8F0-4FB6-8AE0-836664D27FC1}" v="63" dt="2023-12-08T20:55:02.308"/>
    <p1510:client id="{68F7B240-DC96-7FDB-61A5-CC673EF5C056}" v="49" dt="2023-12-09T01:28:22.4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13" autoAdjust="0"/>
    <p:restoredTop sz="96357" autoAdjust="0"/>
  </p:normalViewPr>
  <p:slideViewPr>
    <p:cSldViewPr snapToGrid="0">
      <p:cViewPr varScale="1">
        <p:scale>
          <a:sx n="108" d="100"/>
          <a:sy n="108" d="100"/>
        </p:scale>
        <p:origin x="108" y="14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5/10/relationships/revisionInfo" Target="revisionInfo.xml"/><Relationship Id="rId16" Type="http://schemas.openxmlformats.org/officeDocument/2006/relationships/slide" Target="slides/slide12.xml"/><Relationship Id="rId107" Type="http://schemas.openxmlformats.org/officeDocument/2006/relationships/commentAuthors" Target="commentAuthor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D94993-336E-4449-87F7-E5B567E39011}" type="datetimeFigureOut">
              <a:rPr lang="en-US" smtClean="0"/>
              <a:t>12/11/2023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12C48-CBE3-4456-858D-2A38C9D9ED43}" type="slidenum">
              <a:rPr lang="en-US" smtClean="0"/>
              <a:t>‹#›</a:t>
            </a:fld>
            <a:endParaRPr lang="en-US"/>
          </a:p>
        </p:txBody>
      </p:sp>
    </p:spTree>
    <p:extLst>
      <p:ext uri="{BB962C8B-B14F-4D97-AF65-F5344CB8AC3E}">
        <p14:creationId xmlns:p14="http://schemas.microsoft.com/office/powerpoint/2010/main" val="3809366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nam04.safelinks.protection.outlook.com/?url=https%3A%2F%2Fforms.gle%2FWBHahDCQiQ64Zs9T8&amp;data=05%7C01%7CPKastner%40pattan.net%7C2f8c04cb7d244ab1324608db08910e19%7C7a6f63a37ba64e6db5dbe193e5b4bd49%7C0%7C0%7C638113191482665341%7CUnknown%7CTWFpbGZsb3d8eyJWIjoiMC4wLjAwMDAiLCJQIjoiV2luMzIiLCJBTiI6Ik1haWwiLCJXVCI6Mn0%3D%7C3000%7C%7C%7C&amp;sdata=SL269JPaw%2BHjmG2HwqWpq7sV2MoR2SGtWr3Ih7cKUQU%3D&amp;reserved=0"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1</a:t>
            </a:fld>
            <a:endParaRPr lang="en-US"/>
          </a:p>
        </p:txBody>
      </p:sp>
    </p:spTree>
    <p:extLst>
      <p:ext uri="{BB962C8B-B14F-4D97-AF65-F5344CB8AC3E}">
        <p14:creationId xmlns:p14="http://schemas.microsoft.com/office/powerpoint/2010/main" val="3850832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1261c22c36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8" name="Google Shape;128;g21261c22c36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47f99049d8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47f99049d8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Candy toss - How do you feel when you are asked about Structured Literacy?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9e2e2bbb4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9e2e2bbb4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47f99049d8_1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47f99049d8_1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47f99049d8_1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47f99049d8_1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47f99049d8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47f99049d8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Goals and action plans! On our TIPS form from the IU</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9f8f785d6c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9f8f785d6c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47f99049d8_1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47f99049d8_1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Classwide Intervention by Matthew Burns</a:t>
            </a:r>
            <a:endParaRPr sz="2400">
              <a:solidFill>
                <a:schemeClr val="dk1"/>
              </a:solidFill>
              <a:latin typeface="Josefin Sans"/>
              <a:ea typeface="Josefin Sans"/>
              <a:cs typeface="Josefin Sans"/>
              <a:sym typeface="Josefin Sans"/>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47f99049d8_1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47f99049d8_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47f99049d8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47f99049d8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2</a:t>
            </a:fld>
            <a:endParaRPr lang="en-US"/>
          </a:p>
        </p:txBody>
      </p:sp>
    </p:spTree>
    <p:extLst>
      <p:ext uri="{BB962C8B-B14F-4D97-AF65-F5344CB8AC3E}">
        <p14:creationId xmlns:p14="http://schemas.microsoft.com/office/powerpoint/2010/main" val="187911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9f8f785d6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9f8f785d6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9f8f785d6c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9f8f785d6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9f8f785d6c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9f8f785d6c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9f8f785d6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9f8f785d6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47f99049d8_1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47f99049d8_1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98b917b3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98b917b3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9f8f785d6c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9f8f785d6c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98b917b33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98b917b33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9d206fe728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9d206fe728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98b917b337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98b917b33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Clarification on the term “hold” and who will</a:t>
            </a:r>
            <a:r>
              <a:rPr lang="en-US" baseline="0" dirty="0"/>
              <a:t> need to engage in Structured Literacy professional development by the end of the 2023-2024 term. </a:t>
            </a:r>
            <a:endParaRPr lang="en-US" dirty="0"/>
          </a:p>
          <a:p>
            <a:r>
              <a:rPr lang="en-US" dirty="0"/>
              <a:t>Early Childhood (PreK-3)</a:t>
            </a:r>
          </a:p>
          <a:p>
            <a:r>
              <a:rPr lang="en-US" dirty="0"/>
              <a:t>Elementary(K-6 or K-4)</a:t>
            </a:r>
          </a:p>
          <a:p>
            <a:r>
              <a:rPr lang="en-US" dirty="0"/>
              <a:t>Middle (4-8 or 6-9)</a:t>
            </a: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3</a:t>
            </a:fld>
            <a:endParaRPr lang="en-US"/>
          </a:p>
        </p:txBody>
      </p:sp>
    </p:spTree>
    <p:extLst>
      <p:ext uri="{BB962C8B-B14F-4D97-AF65-F5344CB8AC3E}">
        <p14:creationId xmlns:p14="http://schemas.microsoft.com/office/powerpoint/2010/main" val="31228468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98b917b33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98b917b33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9f8f785d6c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9f8f785d6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9b2ae48c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9b2ae48c8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9b2ae48c8b_3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9b2ae48c8b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9b1566dd7b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9b1566dd7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9b1566dd7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9b1566dd7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a0b3c993c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a0b3c993c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9b1566dd7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9b1566dd7b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More aligned earlier on with Advanced Tiers. </a:t>
            </a:r>
            <a:endParaRPr/>
          </a:p>
          <a:p>
            <a:pPr marL="0" lvl="0" indent="0" algn="l" rtl="0">
              <a:spcBef>
                <a:spcPts val="0"/>
              </a:spcBef>
              <a:spcAft>
                <a:spcPts val="0"/>
              </a:spcAft>
              <a:buNone/>
            </a:pPr>
            <a:r>
              <a:rPr lang="en"/>
              <a:t>Not necessarily understanding the importance of alignment and Tier 1</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9b1566dd7b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9b1566dd7b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4</a:t>
            </a:fld>
            <a:endParaRPr lang="en-US"/>
          </a:p>
        </p:txBody>
      </p:sp>
    </p:spTree>
    <p:extLst>
      <p:ext uri="{BB962C8B-B14F-4D97-AF65-F5344CB8AC3E}">
        <p14:creationId xmlns:p14="http://schemas.microsoft.com/office/powerpoint/2010/main" val="3725221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9b2ae48c8b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9b2ae48c8b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9b1566dd7b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9b1566dd7b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Danielle will do</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9b2ae48c8b_3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9b2ae48c8b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9b2ae48c8b_3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9b2ae48c8b_3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9b2ae48c8b_3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9b2ae48c8b_3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Find correct link</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9b1566dd7b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9b1566dd7b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a0b3c993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a0b3c993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about 2 new roles - K-12 Director of Curriculum and Director of MTSS Interventions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a0d2d0ed1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a0d2d0ed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a0d2d0ed1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a0d2d0ed1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a0d2d0ed1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a0d2d0ed1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Clarification on the term “hold” and who will</a:t>
            </a:r>
            <a:r>
              <a:rPr lang="en-US" baseline="0" dirty="0"/>
              <a:t> need to engage in Structured Literacy professional development by the end of the 2023-2024 term. </a:t>
            </a:r>
            <a:endParaRPr lang="en-US" dirty="0"/>
          </a:p>
          <a:p>
            <a:r>
              <a:rPr lang="en-US" dirty="0"/>
              <a:t>Early Childhood (PreK-3)</a:t>
            </a:r>
          </a:p>
          <a:p>
            <a:r>
              <a:rPr lang="en-US" dirty="0"/>
              <a:t>Elementary(K-6 or K-4)</a:t>
            </a:r>
          </a:p>
          <a:p>
            <a:r>
              <a:rPr lang="en-US" dirty="0"/>
              <a:t>Middle (4-8 or 6-9)</a:t>
            </a: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6</a:t>
            </a:fld>
            <a:endParaRPr lang="en-US"/>
          </a:p>
        </p:txBody>
      </p:sp>
    </p:spTree>
    <p:extLst>
      <p:ext uri="{BB962C8B-B14F-4D97-AF65-F5344CB8AC3E}">
        <p14:creationId xmlns:p14="http://schemas.microsoft.com/office/powerpoint/2010/main" val="31954732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a0d2d0ed19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a0d2d0ed19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a0d2d0ed1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a0d2d0ed1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a0d2d0ed19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a0d2d0ed19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60350" algn="l" rtl="0">
              <a:spcBef>
                <a:spcPts val="0"/>
              </a:spcBef>
              <a:spcAft>
                <a:spcPts val="0"/>
              </a:spcAft>
              <a:buClr>
                <a:schemeClr val="dk1"/>
              </a:buClr>
              <a:buSzPts val="500"/>
              <a:buChar char="●"/>
            </a:pPr>
            <a:r>
              <a:rPr lang="en" sz="1300">
                <a:solidFill>
                  <a:srgbClr val="595959"/>
                </a:solidFill>
              </a:rPr>
              <a:t>(Heggerty, Acadience, LETRS, Wilson Fundations Facilitators and Level 1 certified interventionists)</a:t>
            </a:r>
            <a:endParaRPr sz="1300">
              <a:solidFill>
                <a:srgbClr val="595959"/>
              </a:solidFill>
            </a:endParaRPr>
          </a:p>
          <a:p>
            <a:pPr marL="457200" lvl="0" indent="-311150" algn="l" rtl="0">
              <a:spcBef>
                <a:spcPts val="0"/>
              </a:spcBef>
              <a:spcAft>
                <a:spcPts val="0"/>
              </a:spcAft>
              <a:buClr>
                <a:srgbClr val="595959"/>
              </a:buClr>
              <a:buSzPts val="1300"/>
              <a:buChar char="●"/>
            </a:pPr>
            <a:r>
              <a:rPr lang="en" sz="1300">
                <a:solidFill>
                  <a:srgbClr val="595959"/>
                </a:solidFill>
              </a:rPr>
              <a:t>Learn more = more willing to change</a:t>
            </a:r>
            <a:endParaRPr sz="1300">
              <a:solidFill>
                <a:srgbClr val="595959"/>
              </a:solidFill>
            </a:endParaRPr>
          </a:p>
          <a:p>
            <a:pPr marL="457200" lvl="0" indent="-311150" algn="l" rtl="0">
              <a:spcBef>
                <a:spcPts val="0"/>
              </a:spcBef>
              <a:spcAft>
                <a:spcPts val="0"/>
              </a:spcAft>
              <a:buClr>
                <a:srgbClr val="595959"/>
              </a:buClr>
              <a:buSzPts val="1300"/>
              <a:buChar char="●"/>
            </a:pPr>
            <a:r>
              <a:rPr lang="en" sz="1300">
                <a:solidFill>
                  <a:srgbClr val="595959"/>
                </a:solidFill>
              </a:rPr>
              <a:t>Experience with success  = more willing to change</a:t>
            </a:r>
            <a:endParaRPr sz="1300">
              <a:solidFill>
                <a:srgbClr val="595959"/>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a0d2d0ed19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a0d2d0ed19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a0d2d0ed19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a0d2d0ed19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0d2d0ed19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a0d2d0ed19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a0d2d0ed19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a0d2d0ed19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a0d2d0ed19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a0d2d0ed19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a0d2d0ed19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a0d2d0ed19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a0d2d0ed19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a0d2d0ed19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pitchFamily="2" charset="0"/>
              </a:rPr>
              <a:t>The professional development plan must include a description of how the school entity will offer all temporary and professional employees opportunities to participate in continuing education and must be submitted every three years as a report included in the Comprehensive Plan. </a:t>
            </a:r>
            <a:endParaRPr lang="en-US" dirty="0"/>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7</a:t>
            </a:fld>
            <a:endParaRPr lang="en-US"/>
          </a:p>
        </p:txBody>
      </p:sp>
    </p:spTree>
    <p:extLst>
      <p:ext uri="{BB962C8B-B14F-4D97-AF65-F5344CB8AC3E}">
        <p14:creationId xmlns:p14="http://schemas.microsoft.com/office/powerpoint/2010/main" val="11957893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a0d2d0ed19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a0d2d0ed19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a0d2d0ed19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a0d2d0ed19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a0d2d0ed19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a0d2d0ed19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a0d2d0ed19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a0d2d0ed19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a0d2d0ed19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a0d2d0ed19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a0d2d0ed19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a0d2d0ed19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9196FF-5B64-4462-8B72-839F965E090F}" type="slidenum">
              <a:rPr lang="en-US" smtClean="0"/>
              <a:t>80</a:t>
            </a:fld>
            <a:endParaRPr lang="en-US" dirty="0"/>
          </a:p>
        </p:txBody>
      </p:sp>
    </p:spTree>
    <p:extLst>
      <p:ext uri="{BB962C8B-B14F-4D97-AF65-F5344CB8AC3E}">
        <p14:creationId xmlns:p14="http://schemas.microsoft.com/office/powerpoint/2010/main" val="35166837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PaTTAN Science of Reading Knowledge, Schoology course meets the four criteria required by Act 55 and Chapter 49.</a:t>
            </a:r>
          </a:p>
        </p:txBody>
      </p:sp>
      <p:sp>
        <p:nvSpPr>
          <p:cNvPr id="4" name="Slide Number Placeholder 3"/>
          <p:cNvSpPr>
            <a:spLocks noGrp="1"/>
          </p:cNvSpPr>
          <p:nvPr>
            <p:ph type="sldNum" sz="quarter" idx="5"/>
          </p:nvPr>
        </p:nvSpPr>
        <p:spPr/>
        <p:txBody>
          <a:bodyPr/>
          <a:lstStyle/>
          <a:p>
            <a:fld id="{2DB9F029-FFD6-4222-A455-3BD787C9E97C}" type="slidenum">
              <a:rPr lang="en-US" smtClean="0"/>
              <a:t>81</a:t>
            </a:fld>
            <a:endParaRPr lang="en-US" dirty="0"/>
          </a:p>
        </p:txBody>
      </p:sp>
    </p:spTree>
    <p:extLst>
      <p:ext uri="{BB962C8B-B14F-4D97-AF65-F5344CB8AC3E}">
        <p14:creationId xmlns:p14="http://schemas.microsoft.com/office/powerpoint/2010/main" val="15925632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6 sessions in this course on the Science of Reading. They include: [LIST]</a:t>
            </a:r>
          </a:p>
          <a:p>
            <a:endParaRPr lang="en-US" dirty="0"/>
          </a:p>
          <a:p>
            <a:pPr>
              <a:defRPr/>
            </a:pPr>
            <a:r>
              <a:rPr lang="en-US" dirty="0"/>
              <a:t>Here’s how you will navigate through the course. Each course session has a number of content chapters to view. We recommend that you view Chapters consecutively because the content is scaffolded to build understanding. You may return to previous content and view again if you would like to review any of the sessions or chapters with more depth.  There will be many opportunities embedded throughout the course to check for understanding. Please complete these checks for understanding before moving to the next session. All parts of the course are required for completion to earn Act 48 hours </a:t>
            </a:r>
            <a:r>
              <a:rPr lang="en-US" b="1" u="sng" dirty="0"/>
              <a:t>and any related credentials</a:t>
            </a:r>
            <a:r>
              <a:rPr lang="en-US" dirty="0"/>
              <a:t>.</a:t>
            </a:r>
          </a:p>
          <a:p>
            <a:pPr>
              <a:defRPr/>
            </a:pPr>
            <a:endParaRPr lang="en-US" dirty="0"/>
          </a:p>
          <a:p>
            <a:pPr>
              <a:defRPr/>
            </a:pPr>
            <a:r>
              <a:rPr lang="en-US" dirty="0"/>
              <a:t>A copy of the course outline can be found in this welcome folder.</a:t>
            </a:r>
          </a:p>
          <a:p>
            <a:pPr>
              <a:defRPr/>
            </a:pPr>
            <a:endParaRPr lang="en-US" dirty="0">
              <a:cs typeface="Calibri"/>
            </a:endParaRPr>
          </a:p>
          <a:p>
            <a:pPr>
              <a:defRPr/>
            </a:pP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71145" rtl="0" eaLnBrk="0" fontAlgn="base" latinLnBrk="0" hangingPunct="0">
              <a:lnSpc>
                <a:spcPct val="100000"/>
              </a:lnSpc>
              <a:spcBef>
                <a:spcPct val="0"/>
              </a:spcBef>
              <a:spcAft>
                <a:spcPct val="0"/>
              </a:spcAft>
              <a:buClrTx/>
              <a:buSzTx/>
              <a:buFontTx/>
              <a:buNone/>
              <a:tabLst/>
              <a:defRPr/>
            </a:pPr>
            <a:fld id="{5398CDFB-4E08-41B6-822D-2413838E3F80}"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71145"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664756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as you work through the course, you’ll learn the following:</a:t>
            </a:r>
          </a:p>
          <a:p>
            <a:endParaRPr lang="en-US" dirty="0"/>
          </a:p>
          <a:p>
            <a:pPr marL="171450" lvl="0" indent="-171450">
              <a:buFont typeface="Arial" panose="020B0604020202020204" pitchFamily="34" charset="0"/>
              <a:buChar char="•"/>
            </a:pPr>
            <a:r>
              <a:rPr lang="en-US" altLang="en-US" sz="1200" dirty="0"/>
              <a:t>[CLICK] What the data says about national and Pennsylvania reading outcomes and why there is so much urgency to improve outcomes and close reading gaps. </a:t>
            </a:r>
          </a:p>
          <a:p>
            <a:pPr marL="171450" lvl="0" indent="-171450">
              <a:buFont typeface="Arial" panose="020B0604020202020204" pitchFamily="34" charset="0"/>
              <a:buChar char="•"/>
            </a:pPr>
            <a:r>
              <a:rPr lang="en-US" altLang="en-US" sz="1200" dirty="0"/>
              <a:t>[CLICK] How the science of reading, as a knowledge base determined by the scientific process, can inform what and how we teach.</a:t>
            </a:r>
          </a:p>
          <a:p>
            <a:pPr marL="171450" lvl="0" indent="-171450">
              <a:buFont typeface="Arial" panose="020B0604020202020204" pitchFamily="34" charset="0"/>
              <a:buChar char="•"/>
            </a:pPr>
            <a:r>
              <a:rPr lang="en-US" altLang="en-US" sz="1200" dirty="0"/>
              <a:t>[CLICK] How the science of reading informs what we know about reading development.</a:t>
            </a:r>
          </a:p>
          <a:p>
            <a:pPr marL="171450" lvl="0" indent="-171450">
              <a:buFont typeface="Arial" panose="020B0604020202020204" pitchFamily="34" charset="0"/>
              <a:buChar char="•"/>
            </a:pPr>
            <a:r>
              <a:rPr lang="en-US" altLang="en-US" sz="1200" dirty="0"/>
              <a:t>[CLICK] How the science of reading informs how we teach reading.</a:t>
            </a:r>
          </a:p>
        </p:txBody>
      </p:sp>
      <p:sp>
        <p:nvSpPr>
          <p:cNvPr id="4" name="Slide Number Placeholder 3"/>
          <p:cNvSpPr>
            <a:spLocks noGrp="1"/>
          </p:cNvSpPr>
          <p:nvPr>
            <p:ph type="sldNum" sz="quarter" idx="5"/>
          </p:nvPr>
        </p:nvSpPr>
        <p:spPr/>
        <p:txBody>
          <a:bodyPr/>
          <a:lstStyle/>
          <a:p>
            <a:fld id="{D19196FF-5B64-4462-8B72-839F965E090F}" type="slidenum">
              <a:rPr lang="en-US" smtClean="0"/>
              <a:t>83</a:t>
            </a:fld>
            <a:endParaRPr lang="en-US" dirty="0"/>
          </a:p>
        </p:txBody>
      </p:sp>
    </p:spTree>
    <p:extLst>
      <p:ext uri="{BB962C8B-B14F-4D97-AF65-F5344CB8AC3E}">
        <p14:creationId xmlns:p14="http://schemas.microsoft.com/office/powerpoint/2010/main" val="1981470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8</a:t>
            </a:fld>
            <a:endParaRPr lang="en-US"/>
          </a:p>
        </p:txBody>
      </p:sp>
    </p:spTree>
    <p:extLst>
      <p:ext uri="{BB962C8B-B14F-4D97-AF65-F5344CB8AC3E}">
        <p14:creationId xmlns:p14="http://schemas.microsoft.com/office/powerpoint/2010/main" val="23800138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work through the course, here are the things you’ll do. You’ll get to. . .</a:t>
            </a:r>
          </a:p>
          <a:p>
            <a:endParaRPr lang="en-US" dirty="0"/>
          </a:p>
          <a:p>
            <a:r>
              <a:rPr lang="en-US" dirty="0"/>
              <a:t>[EXAMPLES:</a:t>
            </a:r>
          </a:p>
          <a:p>
            <a:pPr marL="971550" marR="0" lvl="1" indent="-514350" algn="l" defTabSz="457200" rtl="0" eaLnBrk="1" fontAlgn="base" latinLnBrk="0" hangingPunct="1">
              <a:lnSpc>
                <a:spcPct val="100000"/>
              </a:lnSpc>
              <a:spcBef>
                <a:spcPct val="0"/>
              </a:spcBef>
              <a:spcAft>
                <a:spcPts val="1000"/>
              </a:spcAft>
              <a:buClr>
                <a:prstClr val="white"/>
              </a:buClr>
              <a:buSzPct val="100000"/>
              <a:buFont typeface="+mj-lt"/>
              <a:buAutoNum type="arabicPeriod"/>
              <a:tabLst/>
              <a:defRPr/>
            </a:pPr>
            <a:r>
              <a:rPr lang="en-US" altLang="en-US" sz="1200" dirty="0"/>
              <a:t>[CLICK] </a:t>
            </a:r>
            <a:r>
              <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mn-cs"/>
              </a:rPr>
              <a:t>Interact with research</a:t>
            </a:r>
            <a:r>
              <a:rPr kumimoji="0" lang="en-US" altLang="en-US" sz="1200" b="0" i="0" u="none" strike="noStrike" kern="1200" cap="none" spc="0" normalizeH="0" noProof="0" dirty="0">
                <a:ln>
                  <a:noFill/>
                </a:ln>
                <a:solidFill>
                  <a:prstClr val="white"/>
                </a:solidFill>
                <a:effectLst/>
                <a:uLnTx/>
                <a:uFillTx/>
                <a:latin typeface="Calibri" panose="020F0502020204030204"/>
                <a:ea typeface="+mn-ea"/>
                <a:cs typeface="+mn-cs"/>
              </a:rPr>
              <a:t> and evidence-supported </a:t>
            </a:r>
            <a:r>
              <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mn-cs"/>
              </a:rPr>
              <a:t>content relevant to the science of reading.</a:t>
            </a:r>
          </a:p>
          <a:p>
            <a:pPr marL="971550" marR="0" lvl="1" indent="-514350" algn="l" defTabSz="457200" rtl="0" eaLnBrk="1" fontAlgn="base" latinLnBrk="0" hangingPunct="1">
              <a:lnSpc>
                <a:spcPct val="100000"/>
              </a:lnSpc>
              <a:spcBef>
                <a:spcPct val="0"/>
              </a:spcBef>
              <a:spcAft>
                <a:spcPts val="1000"/>
              </a:spcAft>
              <a:buClr>
                <a:prstClr val="white"/>
              </a:buClr>
              <a:buSzPct val="100000"/>
              <a:buFont typeface="+mj-lt"/>
              <a:buAutoNum type="arabicPeriod"/>
              <a:tabLst/>
              <a:defRPr/>
            </a:pPr>
            <a:r>
              <a:rPr lang="en-US" altLang="en-US" sz="1200" dirty="0"/>
              <a:t>[CLICK] </a:t>
            </a:r>
            <a:r>
              <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mn-cs"/>
              </a:rPr>
              <a:t>Explore resources that guide reading instruction and program selection based on the science of reading.</a:t>
            </a:r>
          </a:p>
          <a:p>
            <a:pPr marL="971550" marR="0" lvl="1" indent="-514350" algn="l" defTabSz="457200" rtl="0" eaLnBrk="1" fontAlgn="base" latinLnBrk="0" hangingPunct="1">
              <a:lnSpc>
                <a:spcPct val="100000"/>
              </a:lnSpc>
              <a:spcBef>
                <a:spcPct val="0"/>
              </a:spcBef>
              <a:spcAft>
                <a:spcPts val="1000"/>
              </a:spcAft>
              <a:buClr>
                <a:prstClr val="white"/>
              </a:buClr>
              <a:buSzPct val="100000"/>
              <a:buFont typeface="+mj-lt"/>
              <a:buAutoNum type="arabicPeriod"/>
              <a:tabLst/>
              <a:defRPr/>
            </a:pPr>
            <a:r>
              <a:rPr lang="en-US" altLang="en-US" sz="1200" dirty="0"/>
              <a:t>[CLICK] </a:t>
            </a:r>
            <a:r>
              <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mn-cs"/>
              </a:rPr>
              <a:t>Interact with a model of the reading brain and understand its connections to reading science.</a:t>
            </a:r>
          </a:p>
          <a:p>
            <a:pPr marL="971550" marR="0" lvl="1" indent="-514350" algn="l" defTabSz="457200" rtl="0" eaLnBrk="1" fontAlgn="base" latinLnBrk="0" hangingPunct="1">
              <a:lnSpc>
                <a:spcPct val="100000"/>
              </a:lnSpc>
              <a:spcBef>
                <a:spcPct val="0"/>
              </a:spcBef>
              <a:spcAft>
                <a:spcPts val="1000"/>
              </a:spcAft>
              <a:buClr>
                <a:prstClr val="white"/>
              </a:buClr>
              <a:buSzPct val="100000"/>
              <a:buFont typeface="+mj-lt"/>
              <a:buAutoNum type="arabicPeriod"/>
              <a:tabLst/>
              <a:defRPr/>
            </a:pPr>
            <a:r>
              <a:rPr lang="en-US" altLang="en-US" sz="1200" dirty="0"/>
              <a:t>[CLICK] </a:t>
            </a:r>
            <a:r>
              <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mn-cs"/>
              </a:rPr>
              <a:t>View instructional videos and</a:t>
            </a:r>
            <a:r>
              <a:rPr kumimoji="0" lang="en-US" altLang="en-US" sz="1200" b="0" i="0" u="none" strike="noStrike" kern="1200" cap="none" spc="0" normalizeH="0" noProof="0" dirty="0">
                <a:ln>
                  <a:noFill/>
                </a:ln>
                <a:solidFill>
                  <a:prstClr val="white"/>
                </a:solidFill>
                <a:effectLst/>
                <a:uLnTx/>
                <a:uFillTx/>
                <a:latin typeface="Calibri" panose="020F0502020204030204"/>
                <a:ea typeface="+mn-ea"/>
                <a:cs typeface="+mn-cs"/>
              </a:rPr>
              <a:t> examples that </a:t>
            </a:r>
            <a:r>
              <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mn-cs"/>
              </a:rPr>
              <a:t>demonstrate what science of reading-based instruction looks like.</a:t>
            </a:r>
          </a:p>
          <a:p>
            <a:pPr marL="971550" marR="0" lvl="1" indent="-514350" algn="l" defTabSz="914400" rtl="0" eaLnBrk="1" fontAlgn="base" latinLnBrk="0" hangingPunct="1">
              <a:lnSpc>
                <a:spcPct val="100000"/>
              </a:lnSpc>
              <a:spcBef>
                <a:spcPct val="0"/>
              </a:spcBef>
              <a:spcAft>
                <a:spcPts val="0"/>
              </a:spcAft>
              <a:buClr>
                <a:prstClr val="white"/>
              </a:buClr>
              <a:buSzTx/>
              <a:buFont typeface="+mj-lt"/>
              <a:buAutoNum type="arabicPeriod"/>
              <a:tabLst/>
              <a:defRPr/>
            </a:pPr>
            <a:r>
              <a:rPr lang="en-US" altLang="en-US" sz="1200" dirty="0"/>
              <a:t>[CLICK] Reflect on new learning through embedded checks for understanding.</a:t>
            </a:r>
            <a:endParaRPr lang="en-US" dirty="0"/>
          </a:p>
          <a:p>
            <a:pPr marL="971550" lvl="1" indent="-514350" fontAlgn="base">
              <a:spcBef>
                <a:spcPct val="0"/>
              </a:spcBef>
              <a:buClr>
                <a:prstClr val="white"/>
              </a:buClr>
              <a:buFont typeface="+mj-lt"/>
              <a:buAutoNum type="arabicPeriod"/>
              <a:defRPr/>
            </a:pPr>
            <a:endParaRPr lang="en-US" dirty="0"/>
          </a:p>
        </p:txBody>
      </p:sp>
      <p:sp>
        <p:nvSpPr>
          <p:cNvPr id="4" name="Slide Number Placeholder 3"/>
          <p:cNvSpPr>
            <a:spLocks noGrp="1"/>
          </p:cNvSpPr>
          <p:nvPr>
            <p:ph type="sldNum" sz="quarter" idx="5"/>
          </p:nvPr>
        </p:nvSpPr>
        <p:spPr/>
        <p:txBody>
          <a:bodyPr/>
          <a:lstStyle/>
          <a:p>
            <a:fld id="{D19196FF-5B64-4462-8B72-839F965E090F}" type="slidenum">
              <a:rPr lang="en-US" smtClean="0"/>
              <a:t>84</a:t>
            </a:fld>
            <a:endParaRPr lang="en-US" dirty="0"/>
          </a:p>
        </p:txBody>
      </p:sp>
    </p:spTree>
    <p:extLst>
      <p:ext uri="{BB962C8B-B14F-4D97-AF65-F5344CB8AC3E}">
        <p14:creationId xmlns:p14="http://schemas.microsoft.com/office/powerpoint/2010/main" val="41723969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PD required but implementation is not</a:t>
            </a:r>
          </a:p>
        </p:txBody>
      </p:sp>
      <p:sp>
        <p:nvSpPr>
          <p:cNvPr id="4" name="Slide Number Placeholder 3"/>
          <p:cNvSpPr>
            <a:spLocks noGrp="1"/>
          </p:cNvSpPr>
          <p:nvPr>
            <p:ph type="sldNum" sz="quarter" idx="5"/>
          </p:nvPr>
        </p:nvSpPr>
        <p:spPr/>
        <p:txBody>
          <a:bodyPr/>
          <a:lstStyle/>
          <a:p>
            <a:fld id="{5B012C48-CBE3-4456-858D-2A38C9D9ED43}" type="slidenum">
              <a:rPr lang="en-US" smtClean="0"/>
              <a:t>85</a:t>
            </a:fld>
            <a:endParaRPr lang="en-US"/>
          </a:p>
        </p:txBody>
      </p:sp>
    </p:spTree>
    <p:extLst>
      <p:ext uri="{BB962C8B-B14F-4D97-AF65-F5344CB8AC3E}">
        <p14:creationId xmlns:p14="http://schemas.microsoft.com/office/powerpoint/2010/main" val="41979952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an FYI</a:t>
            </a:r>
          </a:p>
          <a:p>
            <a:r>
              <a:rPr lang="en-US" dirty="0"/>
              <a:t>To be held at PaTTAN Harrisburg but not “sponsored” by PaTTAN or BSE. BSE/PDE is graciously offering the space for the summit.</a:t>
            </a:r>
          </a:p>
          <a:p>
            <a:endParaRPr lang="en-US" dirty="0"/>
          </a:p>
        </p:txBody>
      </p:sp>
      <p:sp>
        <p:nvSpPr>
          <p:cNvPr id="4" name="Slide Number Placeholder 3"/>
          <p:cNvSpPr>
            <a:spLocks noGrp="1"/>
          </p:cNvSpPr>
          <p:nvPr>
            <p:ph type="sldNum" sz="quarter" idx="5"/>
          </p:nvPr>
        </p:nvSpPr>
        <p:spPr/>
        <p:txBody>
          <a:bodyPr/>
          <a:lstStyle/>
          <a:p>
            <a:fld id="{2DB9F029-FFD6-4222-A455-3BD787C9E97C}" type="slidenum">
              <a:rPr lang="en-US" smtClean="0"/>
              <a:t>86</a:t>
            </a:fld>
            <a:endParaRPr lang="en-US" dirty="0"/>
          </a:p>
        </p:txBody>
      </p:sp>
    </p:spTree>
    <p:extLst>
      <p:ext uri="{BB962C8B-B14F-4D97-AF65-F5344CB8AC3E}">
        <p14:creationId xmlns:p14="http://schemas.microsoft.com/office/powerpoint/2010/main" val="23672996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87</a:t>
            </a:fld>
            <a:endParaRPr lang="en-US"/>
          </a:p>
        </p:txBody>
      </p:sp>
    </p:spTree>
    <p:extLst>
      <p:ext uri="{BB962C8B-B14F-4D97-AF65-F5344CB8AC3E}">
        <p14:creationId xmlns:p14="http://schemas.microsoft.com/office/powerpoint/2010/main" val="36555911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90</a:t>
            </a:fld>
            <a:endParaRPr lang="en-US"/>
          </a:p>
        </p:txBody>
      </p:sp>
    </p:spTree>
    <p:extLst>
      <p:ext uri="{BB962C8B-B14F-4D97-AF65-F5344CB8AC3E}">
        <p14:creationId xmlns:p14="http://schemas.microsoft.com/office/powerpoint/2010/main" val="39586654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and training announcement</a:t>
            </a:r>
          </a:p>
          <a:p>
            <a:endParaRPr lang="en-US" dirty="0"/>
          </a:p>
          <a:p>
            <a:pPr marL="0" marR="0">
              <a:lnSpc>
                <a:spcPct val="107000"/>
              </a:lnSpc>
              <a:spcBef>
                <a:spcPts val="0"/>
              </a:spcBef>
              <a:spcAft>
                <a:spcPts val="800"/>
              </a:spcAft>
            </a:pPr>
            <a:r>
              <a:rPr lang="en-US" sz="12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From Stacey Cherny:</a:t>
            </a:r>
          </a:p>
          <a:p>
            <a:pPr marL="0" marR="0">
              <a:lnSpc>
                <a:spcPct val="107000"/>
              </a:lnSpc>
              <a:spcBef>
                <a:spcPts val="0"/>
              </a:spcBef>
              <a:spcAft>
                <a:spcPts val="800"/>
              </a:spcAft>
            </a:pPr>
            <a:endParaRPr lang="en-US" sz="12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In terms of R-TFI, please feel free to tell the TAC in your region that they have the option accessing the training modules.  I will be sending one last request for this year to Anthony on March 3</a:t>
            </a:r>
            <a:r>
              <a:rPr lang="en-US" sz="1200" baseline="300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rd</a:t>
            </a:r>
            <a:r>
              <a:rPr lang="en-US" sz="12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  If you can provide to me a spreadsheet with the name and email address for anyone who needs to access the training, that is all I will need.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Please let me know if you have any additional questions.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Thanks,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Stacey </a:t>
            </a:r>
          </a:p>
          <a:p>
            <a:pPr marL="0" marR="0">
              <a:lnSpc>
                <a:spcPct val="107000"/>
              </a:lnSpc>
              <a:spcBef>
                <a:spcPts val="0"/>
              </a:spcBef>
              <a:spcAft>
                <a:spcPts val="800"/>
              </a:spcAft>
            </a:pPr>
            <a:endPar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r>
              <a:rPr lang="en-US" sz="1800" u="sng" dirty="0">
                <a:solidFill>
                  <a:srgbClr val="0563C1"/>
                </a:solidFill>
                <a:effectLst/>
                <a:latin typeface="Calibri" panose="020F0502020204030204" pitchFamily="34" charset="0"/>
                <a:ea typeface="Calibri" panose="020F0502020204030204" pitchFamily="34" charset="0"/>
                <a:hlinkClick r:id="rId3"/>
              </a:rPr>
              <a:t>https://forms.gle/WBHahDCQiQ64Zs9T8</a:t>
            </a:r>
            <a:r>
              <a:rPr lang="en-US" sz="1800" dirty="0">
                <a:effectLst/>
                <a:latin typeface="Calibri" panose="020F0502020204030204" pitchFamily="34" charset="0"/>
                <a:ea typeface="Calibri" panose="020F0502020204030204" pitchFamily="34" charset="0"/>
              </a:rPr>
              <a:t> to share with TaC at your regional meeting. This way, Stacey has easy access to the folks interested in the training. I listed the due date as Feb. 28.</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9196FF-5B64-4462-8B72-839F965E0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7928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012C48-CBE3-4456-858D-2A38C9D9ED43}" type="slidenum">
              <a:rPr lang="en-US" smtClean="0"/>
              <a:t>100</a:t>
            </a:fld>
            <a:endParaRPr lang="en-US"/>
          </a:p>
        </p:txBody>
      </p:sp>
    </p:spTree>
    <p:extLst>
      <p:ext uri="{BB962C8B-B14F-4D97-AF65-F5344CB8AC3E}">
        <p14:creationId xmlns:p14="http://schemas.microsoft.com/office/powerpoint/2010/main" val="2207110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Explanation of the</a:t>
            </a:r>
            <a:r>
              <a:rPr lang="en-US" baseline="0" dirty="0"/>
              <a:t> course structure, etc. </a:t>
            </a:r>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9</a:t>
            </a:fld>
            <a:endParaRPr lang="en-US"/>
          </a:p>
        </p:txBody>
      </p:sp>
    </p:spTree>
    <p:extLst>
      <p:ext uri="{BB962C8B-B14F-4D97-AF65-F5344CB8AC3E}">
        <p14:creationId xmlns:p14="http://schemas.microsoft.com/office/powerpoint/2010/main" val="3756054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PD required but implementation is not</a:t>
            </a:r>
          </a:p>
        </p:txBody>
      </p:sp>
      <p:sp>
        <p:nvSpPr>
          <p:cNvPr id="4" name="Slide Number Placeholder 3"/>
          <p:cNvSpPr>
            <a:spLocks noGrp="1"/>
          </p:cNvSpPr>
          <p:nvPr>
            <p:ph type="sldNum" sz="quarter" idx="5"/>
          </p:nvPr>
        </p:nvSpPr>
        <p:spPr/>
        <p:txBody>
          <a:bodyPr/>
          <a:lstStyle/>
          <a:p>
            <a:fld id="{5B012C48-CBE3-4456-858D-2A38C9D9ED43}" type="slidenum">
              <a:rPr lang="en-US" smtClean="0"/>
              <a:t>10</a:t>
            </a:fld>
            <a:endParaRPr lang="en-US"/>
          </a:p>
        </p:txBody>
      </p:sp>
    </p:spTree>
    <p:extLst>
      <p:ext uri="{BB962C8B-B14F-4D97-AF65-F5344CB8AC3E}">
        <p14:creationId xmlns:p14="http://schemas.microsoft.com/office/powerpoint/2010/main" val="3261806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F38B-4F72-1840-49DA-E8867A16189A}"/>
              </a:ext>
            </a:extLst>
          </p:cNvPr>
          <p:cNvSpPr>
            <a:spLocks noGrp="1"/>
          </p:cNvSpPr>
          <p:nvPr>
            <p:ph type="ctrTitle"/>
          </p:nvPr>
        </p:nvSpPr>
        <p:spPr>
          <a:xfrm>
            <a:off x="1463615" y="1913178"/>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C16A18-8BEE-A3DE-0E0A-257BD711267C}"/>
              </a:ext>
            </a:extLst>
          </p:cNvPr>
          <p:cNvSpPr>
            <a:spLocks noGrp="1"/>
          </p:cNvSpPr>
          <p:nvPr>
            <p:ph type="subTitle" idx="1"/>
          </p:nvPr>
        </p:nvSpPr>
        <p:spPr>
          <a:xfrm>
            <a:off x="1524000" y="430077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01BEB6-B431-7786-071D-B956BF878A1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FA8B36E-268F-799C-F7BC-8365CD476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6D37CF-0AD6-ECB7-3ECC-E2DB4F60D73A}"/>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7" name="Picture 6" descr="Ornamental shape. Blue gradient and gray rectangles">
            <a:extLst>
              <a:ext uri="{FF2B5EF4-FFF2-40B4-BE49-F238E27FC236}">
                <a16:creationId xmlns:a16="http://schemas.microsoft.com/office/drawing/2014/main" id="{73CA9021-3EA6-3F1D-A425-16C8069FC0B7}"/>
              </a:ext>
            </a:extLst>
          </p:cNvPr>
          <p:cNvPicPr>
            <a:picLocks noChangeAspect="1"/>
          </p:cNvPicPr>
          <p:nvPr userDrawn="1"/>
        </p:nvPicPr>
        <p:blipFill>
          <a:blip r:embed="rId2"/>
          <a:stretch>
            <a:fillRect/>
          </a:stretch>
        </p:blipFill>
        <p:spPr>
          <a:xfrm>
            <a:off x="0" y="152400"/>
            <a:ext cx="12192000" cy="2381250"/>
          </a:xfrm>
          <a:prstGeom prst="rect">
            <a:avLst/>
          </a:prstGeom>
        </p:spPr>
      </p:pic>
      <p:pic>
        <p:nvPicPr>
          <p:cNvPr id="8" name="Picture 7" descr="Pennsylvania Department of Education Logo">
            <a:extLst>
              <a:ext uri="{FF2B5EF4-FFF2-40B4-BE49-F238E27FC236}">
                <a16:creationId xmlns:a16="http://schemas.microsoft.com/office/drawing/2014/main" id="{98288550-DC8A-BF20-9C8D-3C34DBB89C60}"/>
              </a:ext>
            </a:extLst>
          </p:cNvPr>
          <p:cNvPicPr>
            <a:picLocks noChangeAspect="1"/>
          </p:cNvPicPr>
          <p:nvPr userDrawn="1"/>
        </p:nvPicPr>
        <p:blipFill>
          <a:blip r:embed="rId3"/>
          <a:stretch>
            <a:fillRect/>
          </a:stretch>
        </p:blipFill>
        <p:spPr>
          <a:xfrm>
            <a:off x="210696" y="530226"/>
            <a:ext cx="3556000" cy="1270000"/>
          </a:xfrm>
          <a:prstGeom prst="rect">
            <a:avLst/>
          </a:prstGeom>
        </p:spPr>
      </p:pic>
    </p:spTree>
    <p:extLst>
      <p:ext uri="{BB962C8B-B14F-4D97-AF65-F5344CB8AC3E}">
        <p14:creationId xmlns:p14="http://schemas.microsoft.com/office/powerpoint/2010/main" val="329225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F6FB5E-4DF1-CA41-02F2-0061D098F1D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620F973-FB2B-C2C2-2EA1-8E14C4A708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3DDAEC-C06B-6260-40FA-700AC23B4FE0}"/>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6" name="Picture 5" descr="Pennsylvania Department of Education Logo">
            <a:extLst>
              <a:ext uri="{FF2B5EF4-FFF2-40B4-BE49-F238E27FC236}">
                <a16:creationId xmlns:a16="http://schemas.microsoft.com/office/drawing/2014/main" id="{BF49D115-6E3C-0A02-2556-15FC8E1DC877}"/>
              </a:ext>
            </a:extLst>
          </p:cNvPr>
          <p:cNvPicPr>
            <a:picLocks noChangeAspect="1"/>
          </p:cNvPicPr>
          <p:nvPr userDrawn="1"/>
        </p:nvPicPr>
        <p:blipFill>
          <a:blip r:embed="rId2"/>
          <a:stretch>
            <a:fillRect/>
          </a:stretch>
        </p:blipFill>
        <p:spPr>
          <a:xfrm>
            <a:off x="10355327" y="136525"/>
            <a:ext cx="1836673" cy="655955"/>
          </a:xfrm>
          <a:prstGeom prst="rect">
            <a:avLst/>
          </a:prstGeom>
        </p:spPr>
      </p:pic>
      <p:pic>
        <p:nvPicPr>
          <p:cNvPr id="7" name="Picture 6" descr="PDE Logo inside a blue square">
            <a:extLst>
              <a:ext uri="{FF2B5EF4-FFF2-40B4-BE49-F238E27FC236}">
                <a16:creationId xmlns:a16="http://schemas.microsoft.com/office/drawing/2014/main" id="{8C504C3F-60BB-14EF-091F-9565A3C0C174}"/>
              </a:ext>
            </a:extLst>
          </p:cNvPr>
          <p:cNvPicPr>
            <a:picLocks noChangeAspect="1"/>
          </p:cNvPicPr>
          <p:nvPr userDrawn="1"/>
        </p:nvPicPr>
        <p:blipFill>
          <a:blip r:embed="rId3"/>
          <a:stretch>
            <a:fillRect/>
          </a:stretch>
        </p:blipFill>
        <p:spPr>
          <a:xfrm>
            <a:off x="9725475" y="257902"/>
            <a:ext cx="2121348" cy="2121348"/>
          </a:xfrm>
          <a:prstGeom prst="rect">
            <a:avLst/>
          </a:prstGeom>
        </p:spPr>
      </p:pic>
      <p:pic>
        <p:nvPicPr>
          <p:cNvPr id="8" name="Picture 7" descr="Pennsylvania Department of Education logo">
            <a:extLst>
              <a:ext uri="{FF2B5EF4-FFF2-40B4-BE49-F238E27FC236}">
                <a16:creationId xmlns:a16="http://schemas.microsoft.com/office/drawing/2014/main" id="{6C65AF12-DFBC-1A92-8273-9466BEB1E9A7}"/>
              </a:ext>
            </a:extLst>
          </p:cNvPr>
          <p:cNvPicPr>
            <a:picLocks noChangeAspect="1"/>
          </p:cNvPicPr>
          <p:nvPr userDrawn="1"/>
        </p:nvPicPr>
        <p:blipFill>
          <a:blip r:embed="rId4"/>
          <a:stretch>
            <a:fillRect/>
          </a:stretch>
        </p:blipFill>
        <p:spPr>
          <a:xfrm>
            <a:off x="10077363" y="792480"/>
            <a:ext cx="1417572" cy="855730"/>
          </a:xfrm>
          <a:prstGeom prst="rect">
            <a:avLst/>
          </a:prstGeom>
        </p:spPr>
      </p:pic>
    </p:spTree>
    <p:extLst>
      <p:ext uri="{BB962C8B-B14F-4D97-AF65-F5344CB8AC3E}">
        <p14:creationId xmlns:p14="http://schemas.microsoft.com/office/powerpoint/2010/main" val="3988613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E685F-8FE5-BAB3-651F-9216D373BEF0}"/>
              </a:ext>
            </a:extLst>
          </p:cNvPr>
          <p:cNvSpPr>
            <a:spLocks noGrp="1"/>
          </p:cNvSpPr>
          <p:nvPr>
            <p:ph type="title"/>
          </p:nvPr>
        </p:nvSpPr>
        <p:spPr>
          <a:xfrm>
            <a:off x="839788" y="457200"/>
            <a:ext cx="3932237" cy="1600200"/>
          </a:xfrm>
        </p:spPr>
        <p:txBody>
          <a:bodyPr anchor="b"/>
          <a:lstStyle>
            <a:lvl1pPr>
              <a:defRPr sz="3200" b="1" i="0" baseline="0">
                <a:latin typeface="proxima-nova"/>
              </a:defRPr>
            </a:lvl1pPr>
          </a:lstStyle>
          <a:p>
            <a:r>
              <a:rPr lang="en-US"/>
              <a:t>Click to edit Master title style</a:t>
            </a:r>
          </a:p>
        </p:txBody>
      </p:sp>
      <p:sp>
        <p:nvSpPr>
          <p:cNvPr id="3" name="Content Placeholder 2">
            <a:extLst>
              <a:ext uri="{FF2B5EF4-FFF2-40B4-BE49-F238E27FC236}">
                <a16:creationId xmlns:a16="http://schemas.microsoft.com/office/drawing/2014/main" id="{7A66450A-26B0-FB21-73CE-9019D9AC41B7}"/>
              </a:ext>
            </a:extLst>
          </p:cNvPr>
          <p:cNvSpPr>
            <a:spLocks noGrp="1"/>
          </p:cNvSpPr>
          <p:nvPr>
            <p:ph idx="1"/>
          </p:nvPr>
        </p:nvSpPr>
        <p:spPr>
          <a:xfrm>
            <a:off x="5183188" y="987425"/>
            <a:ext cx="6172200" cy="4873625"/>
          </a:xfrm>
        </p:spPr>
        <p:txBody>
          <a:bodyPr/>
          <a:lstStyle>
            <a:lvl1pPr>
              <a:defRPr sz="3200">
                <a:latin typeface="proxima-nova"/>
              </a:defRPr>
            </a:lvl1pPr>
            <a:lvl2pPr>
              <a:defRPr sz="2800">
                <a:latin typeface="proxima-nova"/>
              </a:defRPr>
            </a:lvl2pPr>
            <a:lvl3pPr>
              <a:defRPr sz="2400">
                <a:latin typeface="proxima-nova"/>
              </a:defRPr>
            </a:lvl3pPr>
            <a:lvl4pPr>
              <a:defRPr sz="2000">
                <a:latin typeface="proxima-nova"/>
              </a:defRPr>
            </a:lvl4pPr>
            <a:lvl5pPr>
              <a:defRPr sz="2000">
                <a:latin typeface="proxima-nova"/>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7202F7-784D-F7D4-B425-FA808B4D25CB}"/>
              </a:ext>
            </a:extLst>
          </p:cNvPr>
          <p:cNvSpPr>
            <a:spLocks noGrp="1"/>
          </p:cNvSpPr>
          <p:nvPr>
            <p:ph type="body" sz="half" idx="2"/>
          </p:nvPr>
        </p:nvSpPr>
        <p:spPr>
          <a:xfrm>
            <a:off x="839788" y="2057400"/>
            <a:ext cx="3932237" cy="3811588"/>
          </a:xfrm>
        </p:spPr>
        <p:txBody>
          <a:bodyPr/>
          <a:lstStyle>
            <a:lvl1pPr marL="0" indent="0">
              <a:buNone/>
              <a:defRPr sz="1600">
                <a:latin typeface="proxima-nova"/>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143AEB-D729-04FF-7CA8-FEBE5A69B88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3EDC3CA-9838-7D30-1571-F4294DB38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B8D24C-2601-ACA8-2C0B-181A7F2C3A42}"/>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8" name="Content Placeholder 6" descr="Ornamental shapes. Dark blue and light blue rectangles">
            <a:extLst>
              <a:ext uri="{FF2B5EF4-FFF2-40B4-BE49-F238E27FC236}">
                <a16:creationId xmlns:a16="http://schemas.microsoft.com/office/drawing/2014/main" id="{000F9132-2FA6-531B-853B-7FA60C4EE986}"/>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9" name="Picture 8" descr="Pennsylvania Department of Education Logo">
            <a:extLst>
              <a:ext uri="{FF2B5EF4-FFF2-40B4-BE49-F238E27FC236}">
                <a16:creationId xmlns:a16="http://schemas.microsoft.com/office/drawing/2014/main" id="{DF560240-EEF9-E3AD-E70F-0049B713CB29}"/>
              </a:ext>
            </a:extLst>
          </p:cNvPr>
          <p:cNvPicPr>
            <a:picLocks noChangeAspect="1"/>
          </p:cNvPicPr>
          <p:nvPr userDrawn="1"/>
        </p:nvPicPr>
        <p:blipFill>
          <a:blip r:embed="rId3"/>
          <a:stretch>
            <a:fillRect/>
          </a:stretch>
        </p:blipFill>
        <p:spPr>
          <a:xfrm>
            <a:off x="10355327" y="136525"/>
            <a:ext cx="1836673" cy="655955"/>
          </a:xfrm>
          <a:prstGeom prst="rect">
            <a:avLst/>
          </a:prstGeom>
        </p:spPr>
      </p:pic>
    </p:spTree>
    <p:extLst>
      <p:ext uri="{BB962C8B-B14F-4D97-AF65-F5344CB8AC3E}">
        <p14:creationId xmlns:p14="http://schemas.microsoft.com/office/powerpoint/2010/main" val="1091097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6A541-70B4-C2B2-8919-38928449B1D5}"/>
              </a:ext>
            </a:extLst>
          </p:cNvPr>
          <p:cNvSpPr>
            <a:spLocks noGrp="1"/>
          </p:cNvSpPr>
          <p:nvPr>
            <p:ph type="title"/>
          </p:nvPr>
        </p:nvSpPr>
        <p:spPr>
          <a:xfrm>
            <a:off x="839788" y="457200"/>
            <a:ext cx="3932237" cy="1600200"/>
          </a:xfrm>
        </p:spPr>
        <p:txBody>
          <a:bodyPr anchor="b"/>
          <a:lstStyle>
            <a:lvl1pPr>
              <a:defRPr sz="3200" b="1" i="0" baseline="0">
                <a:latin typeface="proxima-nova"/>
              </a:defRPr>
            </a:lvl1pPr>
          </a:lstStyle>
          <a:p>
            <a:r>
              <a:rPr lang="en-US"/>
              <a:t>Click to edit Master title style</a:t>
            </a:r>
          </a:p>
        </p:txBody>
      </p:sp>
      <p:sp>
        <p:nvSpPr>
          <p:cNvPr id="3" name="Picture Placeholder 2">
            <a:extLst>
              <a:ext uri="{FF2B5EF4-FFF2-40B4-BE49-F238E27FC236}">
                <a16:creationId xmlns:a16="http://schemas.microsoft.com/office/drawing/2014/main" id="{9575DF3D-5910-9092-944E-68073C5AD3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21744E-5668-8E0E-7F9D-79A21C062790}"/>
              </a:ext>
            </a:extLst>
          </p:cNvPr>
          <p:cNvSpPr>
            <a:spLocks noGrp="1"/>
          </p:cNvSpPr>
          <p:nvPr>
            <p:ph type="body" sz="half" idx="2"/>
          </p:nvPr>
        </p:nvSpPr>
        <p:spPr>
          <a:xfrm>
            <a:off x="839788" y="2057400"/>
            <a:ext cx="3932237" cy="3811588"/>
          </a:xfrm>
        </p:spPr>
        <p:txBody>
          <a:bodyPr/>
          <a:lstStyle>
            <a:lvl1pPr marL="0" indent="0">
              <a:buNone/>
              <a:defRPr sz="1600" baseline="0">
                <a:latin typeface="proxima-nova"/>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754305-D8FA-18F1-7D1C-0323602500F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1354EDB-B905-1AF9-78F3-44291E2CDA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5354CF-B85A-F363-9999-9A8B7188D703}"/>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10" name="Picture 9" descr="PDE Logo inside a blue square">
            <a:extLst>
              <a:ext uri="{FF2B5EF4-FFF2-40B4-BE49-F238E27FC236}">
                <a16:creationId xmlns:a16="http://schemas.microsoft.com/office/drawing/2014/main" id="{931248E6-F468-3E78-9D55-0EAE4144AE67}"/>
              </a:ext>
            </a:extLst>
          </p:cNvPr>
          <p:cNvPicPr>
            <a:picLocks noChangeAspect="1"/>
          </p:cNvPicPr>
          <p:nvPr userDrawn="1"/>
        </p:nvPicPr>
        <p:blipFill>
          <a:blip r:embed="rId2"/>
          <a:stretch>
            <a:fillRect/>
          </a:stretch>
        </p:blipFill>
        <p:spPr>
          <a:xfrm>
            <a:off x="9501188" y="611585"/>
            <a:ext cx="2121348" cy="2121348"/>
          </a:xfrm>
          <a:prstGeom prst="rect">
            <a:avLst/>
          </a:prstGeom>
        </p:spPr>
      </p:pic>
      <p:pic>
        <p:nvPicPr>
          <p:cNvPr id="11" name="Picture 10" descr="Pennsylvania Department of Education logo">
            <a:extLst>
              <a:ext uri="{FF2B5EF4-FFF2-40B4-BE49-F238E27FC236}">
                <a16:creationId xmlns:a16="http://schemas.microsoft.com/office/drawing/2014/main" id="{F1DFF1FE-B4F3-B08C-899D-E23D461C9503}"/>
              </a:ext>
            </a:extLst>
          </p:cNvPr>
          <p:cNvPicPr>
            <a:picLocks noChangeAspect="1"/>
          </p:cNvPicPr>
          <p:nvPr userDrawn="1"/>
        </p:nvPicPr>
        <p:blipFill>
          <a:blip r:embed="rId3"/>
          <a:stretch>
            <a:fillRect/>
          </a:stretch>
        </p:blipFill>
        <p:spPr>
          <a:xfrm>
            <a:off x="9848415" y="1191811"/>
            <a:ext cx="1417572" cy="855730"/>
          </a:xfrm>
          <a:prstGeom prst="rect">
            <a:avLst/>
          </a:prstGeom>
        </p:spPr>
      </p:pic>
    </p:spTree>
    <p:extLst>
      <p:ext uri="{BB962C8B-B14F-4D97-AF65-F5344CB8AC3E}">
        <p14:creationId xmlns:p14="http://schemas.microsoft.com/office/powerpoint/2010/main" val="1805991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AB487-1515-5EC0-EEE4-58615CC7EDC2}"/>
              </a:ext>
            </a:extLst>
          </p:cNvPr>
          <p:cNvSpPr>
            <a:spLocks noGrp="1"/>
          </p:cNvSpPr>
          <p:nvPr>
            <p:ph type="title" hasCustomPrompt="1"/>
          </p:nvPr>
        </p:nvSpPr>
        <p:spPr/>
        <p:txBody>
          <a:bodyPr>
            <a:normAutofit/>
          </a:bodyPr>
          <a:lstStyle>
            <a:lvl1pPr>
              <a:defRPr sz="3600" b="1" i="0" baseline="0">
                <a:latin typeface="proxima-nova"/>
              </a:defRPr>
            </a:lvl1pPr>
          </a:lstStyle>
          <a:p>
            <a:r>
              <a:rPr lang="en-US"/>
              <a:t>Contact/Mission</a:t>
            </a:r>
          </a:p>
        </p:txBody>
      </p:sp>
      <p:sp>
        <p:nvSpPr>
          <p:cNvPr id="3" name="Content Placeholder 2">
            <a:extLst>
              <a:ext uri="{FF2B5EF4-FFF2-40B4-BE49-F238E27FC236}">
                <a16:creationId xmlns:a16="http://schemas.microsoft.com/office/drawing/2014/main" id="{E1E4DAF0-3314-8F24-DDFE-B90A4416247A}"/>
              </a:ext>
            </a:extLst>
          </p:cNvPr>
          <p:cNvSpPr>
            <a:spLocks noGrp="1"/>
          </p:cNvSpPr>
          <p:nvPr>
            <p:ph idx="1"/>
          </p:nvPr>
        </p:nvSpPr>
        <p:spPr>
          <a:xfrm>
            <a:off x="838200" y="1825625"/>
            <a:ext cx="10515600" cy="1875107"/>
          </a:xfrm>
        </p:spPr>
        <p:txBody>
          <a:bodyPr/>
          <a:lstStyle>
            <a:lvl1pPr>
              <a:defRPr>
                <a:latin typeface="proxima-nova"/>
              </a:defRPr>
            </a:lvl1pPr>
            <a:lvl2pPr>
              <a:defRPr>
                <a:latin typeface="proxima-nova"/>
              </a:defRPr>
            </a:lvl2pPr>
            <a:lvl3pPr>
              <a:defRPr>
                <a:latin typeface="proxima-nova"/>
              </a:defRPr>
            </a:lvl3pPr>
            <a:lvl4pPr>
              <a:defRPr>
                <a:latin typeface="proxima-nova"/>
              </a:defRPr>
            </a:lvl4pPr>
            <a:lvl5pPr>
              <a:defRPr>
                <a:latin typeface="proxima-nov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363D0-A71B-A696-2912-89A6CF2E6BD6}"/>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89A4848-B5F4-26E7-D4E3-56FF89A9A004}"/>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7" name="Content Placeholder 6" descr="Ornamental shapes. Dark blue and light blue rectangles">
            <a:extLst>
              <a:ext uri="{FF2B5EF4-FFF2-40B4-BE49-F238E27FC236}">
                <a16:creationId xmlns:a16="http://schemas.microsoft.com/office/drawing/2014/main" id="{79C3DD4C-86BC-D051-AE3E-45FB253C998A}"/>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8" name="Picture 7" descr="Pennsylvania Department of Education Logo">
            <a:extLst>
              <a:ext uri="{FF2B5EF4-FFF2-40B4-BE49-F238E27FC236}">
                <a16:creationId xmlns:a16="http://schemas.microsoft.com/office/drawing/2014/main" id="{9A270310-886E-256E-C883-D3A770A4138C}"/>
              </a:ext>
            </a:extLst>
          </p:cNvPr>
          <p:cNvPicPr>
            <a:picLocks noChangeAspect="1"/>
          </p:cNvPicPr>
          <p:nvPr userDrawn="1"/>
        </p:nvPicPr>
        <p:blipFill>
          <a:blip r:embed="rId3"/>
          <a:stretch>
            <a:fillRect/>
          </a:stretch>
        </p:blipFill>
        <p:spPr>
          <a:xfrm>
            <a:off x="10355327" y="136525"/>
            <a:ext cx="1836673" cy="655955"/>
          </a:xfrm>
          <a:prstGeom prst="rect">
            <a:avLst/>
          </a:prstGeom>
        </p:spPr>
      </p:pic>
      <p:sp>
        <p:nvSpPr>
          <p:cNvPr id="9" name="TextBox 8">
            <a:extLst>
              <a:ext uri="{FF2B5EF4-FFF2-40B4-BE49-F238E27FC236}">
                <a16:creationId xmlns:a16="http://schemas.microsoft.com/office/drawing/2014/main" id="{A4913B61-B8DB-8A4C-59D3-7CF2ABAB7F3B}"/>
              </a:ext>
            </a:extLst>
          </p:cNvPr>
          <p:cNvSpPr txBox="1"/>
          <p:nvPr userDrawn="1"/>
        </p:nvSpPr>
        <p:spPr>
          <a:xfrm>
            <a:off x="1086928" y="4606505"/>
            <a:ext cx="10266872"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baseline="0">
                <a:latin typeface="proxima-nova"/>
                <a:cs typeface="Arial" panose="020B0604020202020204" pitchFamily="34" charset="0"/>
              </a:rPr>
              <a:t>The mission of the Department of Education is to ensure that every learner has access to a world-class education system that academically prepares children and adults to succeed as productive citizens. Further, the Department seeks to establish a culture that is committed to improving opportunities throughout the commonwealth by ensuring that technical support, resources, and optimal learning environments are available for all students, whether children or adults.</a:t>
            </a:r>
            <a:endParaRPr lang="en-US" sz="1600" baseline="0">
              <a:latin typeface="proxima-nova"/>
              <a:cs typeface="Arial" panose="020B0604020202020204" pitchFamily="34" charset="0"/>
            </a:endParaRPr>
          </a:p>
          <a:p>
            <a:endParaRPr lang="en-US"/>
          </a:p>
        </p:txBody>
      </p:sp>
    </p:spTree>
    <p:extLst>
      <p:ext uri="{BB962C8B-B14F-4D97-AF65-F5344CB8AC3E}">
        <p14:creationId xmlns:p14="http://schemas.microsoft.com/office/powerpoint/2010/main" val="4099492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 - Divider Slide - Deep Blue">
  <p:cSld name="4 - Divider Slide - Deep Blue">
    <p:bg>
      <p:bgPr>
        <a:solidFill>
          <a:schemeClr val="accent1"/>
        </a:solidFill>
        <a:effectLst/>
      </p:bgPr>
    </p:bg>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1867" y="2799467"/>
            <a:ext cx="10515600" cy="10440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lt1"/>
              </a:buClr>
              <a:buSzPts val="3900"/>
              <a:buFont typeface="Arial"/>
              <a:buNone/>
              <a:defRPr sz="52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35" name="Google Shape;35;p6" descr="A close up of a logo&#10;&#10;Description automatically generated"/>
          <p:cNvPicPr preferRelativeResize="0"/>
          <p:nvPr/>
        </p:nvPicPr>
        <p:blipFill rotWithShape="1">
          <a:blip r:embed="rId2">
            <a:alphaModFix/>
          </a:blip>
          <a:srcRect/>
          <a:stretch/>
        </p:blipFill>
        <p:spPr>
          <a:xfrm>
            <a:off x="5458970" y="1313354"/>
            <a:ext cx="1274061" cy="1262372"/>
          </a:xfrm>
          <a:prstGeom prst="rect">
            <a:avLst/>
          </a:prstGeom>
          <a:noFill/>
          <a:ln>
            <a:noFill/>
          </a:ln>
        </p:spPr>
      </p:pic>
      <p:sp>
        <p:nvSpPr>
          <p:cNvPr id="36" name="Google Shape;36;p6"/>
          <p:cNvSpPr txBox="1"/>
          <p:nvPr/>
        </p:nvSpPr>
        <p:spPr>
          <a:xfrm>
            <a:off x="160593" y="6254970"/>
            <a:ext cx="636051" cy="365125"/>
          </a:xfrm>
          <a:prstGeom prst="rect">
            <a:avLst/>
          </a:prstGeom>
          <a:no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1200" b="0" i="0" u="none" strike="noStrike" cap="none">
                <a:solidFill>
                  <a:schemeClr val="lt1"/>
                </a:solidFill>
                <a:latin typeface="Josefin Sans"/>
                <a:ea typeface="Josefin Sans"/>
                <a:cs typeface="Josefin Sans"/>
                <a:sym typeface="Josefin Sans"/>
              </a:rPr>
              <a:pPr marL="0" marR="0" lvl="0" indent="0" algn="ctr" rtl="0">
                <a:lnSpc>
                  <a:spcPct val="100000"/>
                </a:lnSpc>
                <a:spcBef>
                  <a:spcPts val="0"/>
                </a:spcBef>
                <a:spcAft>
                  <a:spcPts val="0"/>
                </a:spcAft>
                <a:buClr>
                  <a:srgbClr val="000000"/>
                </a:buClr>
                <a:buSzPts val="900"/>
                <a:buFont typeface="Arial"/>
                <a:buNone/>
              </a:pPr>
              <a:t>‹#›</a:t>
            </a:fld>
            <a:endParaRPr sz="1200" b="0" i="0" u="none" strike="noStrike" cap="none">
              <a:solidFill>
                <a:schemeClr val="lt1"/>
              </a:solidFill>
              <a:latin typeface="Josefin Sans"/>
              <a:ea typeface="Josefin Sans"/>
              <a:cs typeface="Josefin Sans"/>
              <a:sym typeface="Josefin Sans"/>
            </a:endParaRPr>
          </a:p>
        </p:txBody>
      </p:sp>
      <p:sp>
        <p:nvSpPr>
          <p:cNvPr id="37" name="Google Shape;37;p6"/>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Josefin Sans"/>
                <a:ea typeface="Josefin Sans"/>
                <a:cs typeface="Josefin Sans"/>
                <a:sym typeface="Josefin Sans"/>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Josefin Sans"/>
                <a:ea typeface="Josefin Sans"/>
                <a:cs typeface="Josefin Sans"/>
                <a:sym typeface="Josefin Sans"/>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Josefin Sans"/>
                <a:ea typeface="Josefin Sans"/>
                <a:cs typeface="Josefin Sans"/>
                <a:sym typeface="Josefin Sans"/>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Josefin Sans"/>
                <a:ea typeface="Josefin Sans"/>
                <a:cs typeface="Josefin Sans"/>
                <a:sym typeface="Josefin Sans"/>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Josefin Sans"/>
                <a:ea typeface="Josefin Sans"/>
                <a:cs typeface="Josefin Sans"/>
                <a:sym typeface="Josefin Sans"/>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Josefin Sans"/>
                <a:ea typeface="Josefin Sans"/>
                <a:cs typeface="Josefin Sans"/>
                <a:sym typeface="Josefin Sans"/>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Josefin Sans"/>
                <a:ea typeface="Josefin Sans"/>
                <a:cs typeface="Josefin Sans"/>
                <a:sym typeface="Josefin Sans"/>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Josefin Sans"/>
                <a:ea typeface="Josefin Sans"/>
                <a:cs typeface="Josefin Sans"/>
                <a:sym typeface="Josefin Sans"/>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Josefin Sans"/>
                <a:ea typeface="Josefin Sans"/>
                <a:cs typeface="Josefin Sans"/>
                <a:sym typeface="Josefin Sans"/>
              </a:defRPr>
            </a:lvl9pPr>
          </a:lstStyle>
          <a:p>
            <a:fld id="{00000000-1234-1234-1234-123412341234}" type="slidenum">
              <a:rPr lang="en" smtClean="0"/>
              <a:pPr/>
              <a:t>‹#›</a:t>
            </a:fld>
            <a:endParaRPr lang="en"/>
          </a:p>
        </p:txBody>
      </p:sp>
      <p:sp>
        <p:nvSpPr>
          <p:cNvPr id="38" name="Google Shape;38;p6"/>
          <p:cNvSpPr txBox="1">
            <a:spLocks noGrp="1"/>
          </p:cNvSpPr>
          <p:nvPr>
            <p:ph type="subTitle" idx="1"/>
          </p:nvPr>
        </p:nvSpPr>
        <p:spPr>
          <a:xfrm>
            <a:off x="838200" y="3961867"/>
            <a:ext cx="10515600" cy="655600"/>
          </a:xfrm>
          <a:prstGeom prst="rect">
            <a:avLst/>
          </a:prstGeom>
          <a:noFill/>
          <a:ln>
            <a:noFill/>
          </a:ln>
        </p:spPr>
        <p:txBody>
          <a:bodyPr spcFirstLastPara="1" wrap="square" lIns="68575" tIns="34275" rIns="68575" bIns="34275" anchor="t" anchorCtr="0">
            <a:noAutofit/>
          </a:bodyPr>
          <a:lstStyle>
            <a:lvl1pPr lvl="0" algn="ctr">
              <a:lnSpc>
                <a:spcPct val="100000"/>
              </a:lnSpc>
              <a:spcBef>
                <a:spcPts val="0"/>
              </a:spcBef>
              <a:spcAft>
                <a:spcPts val="0"/>
              </a:spcAft>
              <a:buClr>
                <a:schemeClr val="lt2"/>
              </a:buClr>
              <a:buSzPts val="2600"/>
              <a:buNone/>
              <a:defRPr sz="3467">
                <a:solidFill>
                  <a:schemeClr val="lt2"/>
                </a:solidFill>
              </a:defRPr>
            </a:lvl1pPr>
            <a:lvl2pPr lvl="1" algn="l">
              <a:lnSpc>
                <a:spcPct val="100000"/>
              </a:lnSpc>
              <a:spcBef>
                <a:spcPts val="1333"/>
              </a:spcBef>
              <a:spcAft>
                <a:spcPts val="0"/>
              </a:spcAft>
              <a:buSzPts val="2600"/>
              <a:buNone/>
              <a:defRPr sz="3467"/>
            </a:lvl2pPr>
            <a:lvl3pPr lvl="2" algn="l">
              <a:lnSpc>
                <a:spcPct val="100000"/>
              </a:lnSpc>
              <a:spcBef>
                <a:spcPts val="1333"/>
              </a:spcBef>
              <a:spcAft>
                <a:spcPts val="0"/>
              </a:spcAft>
              <a:buSzPts val="2600"/>
              <a:buNone/>
              <a:defRPr sz="3467"/>
            </a:lvl3pPr>
            <a:lvl4pPr lvl="3" algn="l">
              <a:lnSpc>
                <a:spcPct val="100000"/>
              </a:lnSpc>
              <a:spcBef>
                <a:spcPts val="1333"/>
              </a:spcBef>
              <a:spcAft>
                <a:spcPts val="0"/>
              </a:spcAft>
              <a:buSzPts val="2600"/>
              <a:buNone/>
              <a:defRPr sz="3467"/>
            </a:lvl4pPr>
            <a:lvl5pPr lvl="4" algn="l">
              <a:lnSpc>
                <a:spcPct val="100000"/>
              </a:lnSpc>
              <a:spcBef>
                <a:spcPts val="1333"/>
              </a:spcBef>
              <a:spcAft>
                <a:spcPts val="0"/>
              </a:spcAft>
              <a:buSzPts val="2600"/>
              <a:buNone/>
              <a:defRPr sz="3467"/>
            </a:lvl5pPr>
            <a:lvl6pPr lvl="5" algn="l">
              <a:lnSpc>
                <a:spcPct val="100000"/>
              </a:lnSpc>
              <a:spcBef>
                <a:spcPts val="1333"/>
              </a:spcBef>
              <a:spcAft>
                <a:spcPts val="0"/>
              </a:spcAft>
              <a:buSzPts val="2600"/>
              <a:buNone/>
              <a:defRPr sz="3467"/>
            </a:lvl6pPr>
            <a:lvl7pPr lvl="6" algn="l">
              <a:lnSpc>
                <a:spcPct val="100000"/>
              </a:lnSpc>
              <a:spcBef>
                <a:spcPts val="1333"/>
              </a:spcBef>
              <a:spcAft>
                <a:spcPts val="0"/>
              </a:spcAft>
              <a:buSzPts val="2600"/>
              <a:buNone/>
              <a:defRPr sz="3467"/>
            </a:lvl7pPr>
            <a:lvl8pPr lvl="7" algn="l">
              <a:lnSpc>
                <a:spcPct val="100000"/>
              </a:lnSpc>
              <a:spcBef>
                <a:spcPts val="1333"/>
              </a:spcBef>
              <a:spcAft>
                <a:spcPts val="0"/>
              </a:spcAft>
              <a:buSzPts val="2600"/>
              <a:buNone/>
              <a:defRPr sz="3467"/>
            </a:lvl8pPr>
            <a:lvl9pPr lvl="8" algn="l">
              <a:lnSpc>
                <a:spcPct val="100000"/>
              </a:lnSpc>
              <a:spcBef>
                <a:spcPts val="1333"/>
              </a:spcBef>
              <a:spcAft>
                <a:spcPts val="1333"/>
              </a:spcAft>
              <a:buSzPts val="2600"/>
              <a:buNone/>
              <a:defRPr sz="3467"/>
            </a:lvl9pPr>
          </a:lstStyle>
          <a:p>
            <a:endParaRPr/>
          </a:p>
        </p:txBody>
      </p:sp>
    </p:spTree>
    <p:extLst>
      <p:ext uri="{BB962C8B-B14F-4D97-AF65-F5344CB8AC3E}">
        <p14:creationId xmlns:p14="http://schemas.microsoft.com/office/powerpoint/2010/main" val="3178389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 Title and Content - Deep Blue" type="obj">
  <p:cSld name="3 - Title and Content - Deep Blue">
    <p:spTree>
      <p:nvGrpSpPr>
        <p:cNvPr id="1" name="Shape 39"/>
        <p:cNvGrpSpPr/>
        <p:nvPr/>
      </p:nvGrpSpPr>
      <p:grpSpPr>
        <a:xfrm>
          <a:off x="0" y="0"/>
          <a:ext cx="0" cy="0"/>
          <a:chOff x="0" y="0"/>
          <a:chExt cx="0" cy="0"/>
        </a:xfrm>
      </p:grpSpPr>
      <p:sp>
        <p:nvSpPr>
          <p:cNvPr id="40" name="Google Shape;40;p7"/>
          <p:cNvSpPr/>
          <p:nvPr/>
        </p:nvSpPr>
        <p:spPr>
          <a:xfrm>
            <a:off x="2" y="-1"/>
            <a:ext cx="984737" cy="6858001"/>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41" name="Google Shape;41;p7"/>
          <p:cNvSpPr txBox="1">
            <a:spLocks noGrp="1"/>
          </p:cNvSpPr>
          <p:nvPr>
            <p:ph type="title"/>
          </p:nvPr>
        </p:nvSpPr>
        <p:spPr>
          <a:xfrm>
            <a:off x="1434905" y="365125"/>
            <a:ext cx="10339752" cy="1325563"/>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 name="Google Shape;42;p7"/>
          <p:cNvSpPr txBox="1">
            <a:spLocks noGrp="1"/>
          </p:cNvSpPr>
          <p:nvPr>
            <p:ph type="body" idx="1"/>
          </p:nvPr>
        </p:nvSpPr>
        <p:spPr>
          <a:xfrm>
            <a:off x="1434905" y="1825625"/>
            <a:ext cx="10339752" cy="4667251"/>
          </a:xfrm>
          <a:prstGeom prst="rect">
            <a:avLst/>
          </a:prstGeom>
          <a:noFill/>
          <a:ln>
            <a:noFill/>
          </a:ln>
        </p:spPr>
        <p:txBody>
          <a:bodyPr spcFirstLastPara="1" wrap="square" lIns="68575" tIns="34275" rIns="68575" bIns="34275" anchor="t" anchorCtr="0">
            <a:noAutofit/>
          </a:bodyPr>
          <a:lstStyle>
            <a:lvl1pPr marL="609585" lvl="0" indent="-423323" algn="l">
              <a:lnSpc>
                <a:spcPct val="100000"/>
              </a:lnSpc>
              <a:spcBef>
                <a:spcPts val="0"/>
              </a:spcBef>
              <a:spcAft>
                <a:spcPts val="0"/>
              </a:spcAft>
              <a:buClr>
                <a:schemeClr val="dk1"/>
              </a:buClr>
              <a:buSzPts val="1400"/>
              <a:buChar char="•"/>
              <a:defRPr/>
            </a:lvl1pPr>
            <a:lvl2pPr marL="1219170" lvl="1" indent="-423323" algn="l">
              <a:lnSpc>
                <a:spcPct val="100000"/>
              </a:lnSpc>
              <a:spcBef>
                <a:spcPts val="1333"/>
              </a:spcBef>
              <a:spcAft>
                <a:spcPts val="0"/>
              </a:spcAft>
              <a:buClr>
                <a:schemeClr val="dk1"/>
              </a:buClr>
              <a:buSzPts val="1400"/>
              <a:buChar char="•"/>
              <a:defRPr/>
            </a:lvl2pPr>
            <a:lvl3pPr marL="1828754" lvl="2" indent="-423323" algn="l">
              <a:lnSpc>
                <a:spcPct val="100000"/>
              </a:lnSpc>
              <a:spcBef>
                <a:spcPts val="1333"/>
              </a:spcBef>
              <a:spcAft>
                <a:spcPts val="0"/>
              </a:spcAft>
              <a:buClr>
                <a:schemeClr val="dk1"/>
              </a:buClr>
              <a:buSzPts val="1400"/>
              <a:buChar char="•"/>
              <a:defRPr/>
            </a:lvl3pPr>
            <a:lvl4pPr marL="2438339" lvl="3" indent="-423323" algn="l">
              <a:lnSpc>
                <a:spcPct val="100000"/>
              </a:lnSpc>
              <a:spcBef>
                <a:spcPts val="1333"/>
              </a:spcBef>
              <a:spcAft>
                <a:spcPts val="0"/>
              </a:spcAft>
              <a:buClr>
                <a:schemeClr val="dk1"/>
              </a:buClr>
              <a:buSzPts val="1400"/>
              <a:buChar char="•"/>
              <a:defRPr/>
            </a:lvl4pPr>
            <a:lvl5pPr marL="3047924" lvl="4" indent="-423323" algn="l">
              <a:lnSpc>
                <a:spcPct val="100000"/>
              </a:lnSpc>
              <a:spcBef>
                <a:spcPts val="1333"/>
              </a:spcBef>
              <a:spcAft>
                <a:spcPts val="0"/>
              </a:spcAft>
              <a:buClr>
                <a:schemeClr val="dk1"/>
              </a:buClr>
              <a:buSzPts val="1400"/>
              <a:buChar char="•"/>
              <a:defRPr/>
            </a:lvl5pPr>
            <a:lvl6pPr marL="3657509" lvl="5" indent="-423323" algn="l">
              <a:lnSpc>
                <a:spcPct val="100000"/>
              </a:lnSpc>
              <a:spcBef>
                <a:spcPts val="1333"/>
              </a:spcBef>
              <a:spcAft>
                <a:spcPts val="0"/>
              </a:spcAft>
              <a:buClr>
                <a:schemeClr val="dk1"/>
              </a:buClr>
              <a:buSzPts val="1400"/>
              <a:buChar char="•"/>
              <a:defRPr/>
            </a:lvl6pPr>
            <a:lvl7pPr marL="4267093" lvl="6" indent="-423323" algn="l">
              <a:lnSpc>
                <a:spcPct val="100000"/>
              </a:lnSpc>
              <a:spcBef>
                <a:spcPts val="1333"/>
              </a:spcBef>
              <a:spcAft>
                <a:spcPts val="0"/>
              </a:spcAft>
              <a:buClr>
                <a:schemeClr val="dk1"/>
              </a:buClr>
              <a:buSzPts val="1400"/>
              <a:buChar char="•"/>
              <a:defRPr/>
            </a:lvl7pPr>
            <a:lvl8pPr marL="4876678" lvl="7" indent="-423323" algn="l">
              <a:lnSpc>
                <a:spcPct val="100000"/>
              </a:lnSpc>
              <a:spcBef>
                <a:spcPts val="1333"/>
              </a:spcBef>
              <a:spcAft>
                <a:spcPts val="0"/>
              </a:spcAft>
              <a:buClr>
                <a:schemeClr val="dk1"/>
              </a:buClr>
              <a:buSzPts val="1400"/>
              <a:buChar char="•"/>
              <a:defRPr/>
            </a:lvl8pPr>
            <a:lvl9pPr marL="5486263" lvl="8" indent="-423323" algn="l">
              <a:lnSpc>
                <a:spcPct val="100000"/>
              </a:lnSpc>
              <a:spcBef>
                <a:spcPts val="1333"/>
              </a:spcBef>
              <a:spcAft>
                <a:spcPts val="1333"/>
              </a:spcAft>
              <a:buClr>
                <a:schemeClr val="dk1"/>
              </a:buClr>
              <a:buSzPts val="1400"/>
              <a:buChar char="•"/>
              <a:defRPr/>
            </a:lvl9pPr>
          </a:lstStyle>
          <a:p>
            <a:endParaRPr/>
          </a:p>
        </p:txBody>
      </p:sp>
      <p:sp>
        <p:nvSpPr>
          <p:cNvPr id="43" name="Google Shape;43;p7"/>
          <p:cNvSpPr txBox="1">
            <a:spLocks noGrp="1"/>
          </p:cNvSpPr>
          <p:nvPr>
            <p:ph type="sldNum" idx="12"/>
          </p:nvPr>
        </p:nvSpPr>
        <p:spPr>
          <a:xfrm>
            <a:off x="160593" y="6254970"/>
            <a:ext cx="636051" cy="365125"/>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900"/>
              <a:buFont typeface="Arial"/>
              <a:buNone/>
              <a:defRPr sz="1200" b="0" i="0" u="none" strike="noStrike" cap="none">
                <a:solidFill>
                  <a:schemeClr val="lt1"/>
                </a:solidFill>
                <a:latin typeface="Josefin Sans"/>
                <a:ea typeface="Josefin Sans"/>
                <a:cs typeface="Josefin Sans"/>
                <a:sym typeface="Josefin Sans"/>
              </a:defRPr>
            </a:lvl1pPr>
            <a:lvl2pPr marL="0" marR="0" lvl="1" indent="0" algn="ctr">
              <a:lnSpc>
                <a:spcPct val="100000"/>
              </a:lnSpc>
              <a:spcBef>
                <a:spcPts val="0"/>
              </a:spcBef>
              <a:spcAft>
                <a:spcPts val="0"/>
              </a:spcAft>
              <a:buClr>
                <a:srgbClr val="000000"/>
              </a:buClr>
              <a:buSzPts val="900"/>
              <a:buFont typeface="Arial"/>
              <a:buNone/>
              <a:defRPr sz="1200" b="0" i="0" u="none" strike="noStrike" cap="none">
                <a:solidFill>
                  <a:schemeClr val="lt1"/>
                </a:solidFill>
                <a:latin typeface="Josefin Sans"/>
                <a:ea typeface="Josefin Sans"/>
                <a:cs typeface="Josefin Sans"/>
                <a:sym typeface="Josefin Sans"/>
              </a:defRPr>
            </a:lvl2pPr>
            <a:lvl3pPr marL="0" marR="0" lvl="2" indent="0" algn="ctr">
              <a:lnSpc>
                <a:spcPct val="100000"/>
              </a:lnSpc>
              <a:spcBef>
                <a:spcPts val="0"/>
              </a:spcBef>
              <a:spcAft>
                <a:spcPts val="0"/>
              </a:spcAft>
              <a:buClr>
                <a:srgbClr val="000000"/>
              </a:buClr>
              <a:buSzPts val="900"/>
              <a:buFont typeface="Arial"/>
              <a:buNone/>
              <a:defRPr sz="1200" b="0" i="0" u="none" strike="noStrike" cap="none">
                <a:solidFill>
                  <a:schemeClr val="lt1"/>
                </a:solidFill>
                <a:latin typeface="Josefin Sans"/>
                <a:ea typeface="Josefin Sans"/>
                <a:cs typeface="Josefin Sans"/>
                <a:sym typeface="Josefin Sans"/>
              </a:defRPr>
            </a:lvl3pPr>
            <a:lvl4pPr marL="0" marR="0" lvl="3" indent="0" algn="ctr">
              <a:lnSpc>
                <a:spcPct val="100000"/>
              </a:lnSpc>
              <a:spcBef>
                <a:spcPts val="0"/>
              </a:spcBef>
              <a:spcAft>
                <a:spcPts val="0"/>
              </a:spcAft>
              <a:buClr>
                <a:srgbClr val="000000"/>
              </a:buClr>
              <a:buSzPts val="900"/>
              <a:buFont typeface="Arial"/>
              <a:buNone/>
              <a:defRPr sz="1200" b="0" i="0" u="none" strike="noStrike" cap="none">
                <a:solidFill>
                  <a:schemeClr val="lt1"/>
                </a:solidFill>
                <a:latin typeface="Josefin Sans"/>
                <a:ea typeface="Josefin Sans"/>
                <a:cs typeface="Josefin Sans"/>
                <a:sym typeface="Josefin Sans"/>
              </a:defRPr>
            </a:lvl4pPr>
            <a:lvl5pPr marL="0" marR="0" lvl="4" indent="0" algn="ctr">
              <a:lnSpc>
                <a:spcPct val="100000"/>
              </a:lnSpc>
              <a:spcBef>
                <a:spcPts val="0"/>
              </a:spcBef>
              <a:spcAft>
                <a:spcPts val="0"/>
              </a:spcAft>
              <a:buClr>
                <a:srgbClr val="000000"/>
              </a:buClr>
              <a:buSzPts val="900"/>
              <a:buFont typeface="Arial"/>
              <a:buNone/>
              <a:defRPr sz="1200" b="0" i="0" u="none" strike="noStrike" cap="none">
                <a:solidFill>
                  <a:schemeClr val="lt1"/>
                </a:solidFill>
                <a:latin typeface="Josefin Sans"/>
                <a:ea typeface="Josefin Sans"/>
                <a:cs typeface="Josefin Sans"/>
                <a:sym typeface="Josefin Sans"/>
              </a:defRPr>
            </a:lvl5pPr>
            <a:lvl6pPr marL="0" marR="0" lvl="5" indent="0" algn="ctr">
              <a:lnSpc>
                <a:spcPct val="100000"/>
              </a:lnSpc>
              <a:spcBef>
                <a:spcPts val="0"/>
              </a:spcBef>
              <a:spcAft>
                <a:spcPts val="0"/>
              </a:spcAft>
              <a:buClr>
                <a:srgbClr val="000000"/>
              </a:buClr>
              <a:buSzPts val="900"/>
              <a:buFont typeface="Arial"/>
              <a:buNone/>
              <a:defRPr sz="1200" b="0" i="0" u="none" strike="noStrike" cap="none">
                <a:solidFill>
                  <a:schemeClr val="lt1"/>
                </a:solidFill>
                <a:latin typeface="Josefin Sans"/>
                <a:ea typeface="Josefin Sans"/>
                <a:cs typeface="Josefin Sans"/>
                <a:sym typeface="Josefin Sans"/>
              </a:defRPr>
            </a:lvl6pPr>
            <a:lvl7pPr marL="0" marR="0" lvl="6" indent="0" algn="ctr">
              <a:lnSpc>
                <a:spcPct val="100000"/>
              </a:lnSpc>
              <a:spcBef>
                <a:spcPts val="0"/>
              </a:spcBef>
              <a:spcAft>
                <a:spcPts val="0"/>
              </a:spcAft>
              <a:buClr>
                <a:srgbClr val="000000"/>
              </a:buClr>
              <a:buSzPts val="900"/>
              <a:buFont typeface="Arial"/>
              <a:buNone/>
              <a:defRPr sz="1200" b="0" i="0" u="none" strike="noStrike" cap="none">
                <a:solidFill>
                  <a:schemeClr val="lt1"/>
                </a:solidFill>
                <a:latin typeface="Josefin Sans"/>
                <a:ea typeface="Josefin Sans"/>
                <a:cs typeface="Josefin Sans"/>
                <a:sym typeface="Josefin Sans"/>
              </a:defRPr>
            </a:lvl7pPr>
            <a:lvl8pPr marL="0" marR="0" lvl="7" indent="0" algn="ctr">
              <a:lnSpc>
                <a:spcPct val="100000"/>
              </a:lnSpc>
              <a:spcBef>
                <a:spcPts val="0"/>
              </a:spcBef>
              <a:spcAft>
                <a:spcPts val="0"/>
              </a:spcAft>
              <a:buClr>
                <a:srgbClr val="000000"/>
              </a:buClr>
              <a:buSzPts val="900"/>
              <a:buFont typeface="Arial"/>
              <a:buNone/>
              <a:defRPr sz="1200" b="0" i="0" u="none" strike="noStrike" cap="none">
                <a:solidFill>
                  <a:schemeClr val="lt1"/>
                </a:solidFill>
                <a:latin typeface="Josefin Sans"/>
                <a:ea typeface="Josefin Sans"/>
                <a:cs typeface="Josefin Sans"/>
                <a:sym typeface="Josefin Sans"/>
              </a:defRPr>
            </a:lvl8pPr>
            <a:lvl9pPr marL="0" marR="0" lvl="8" indent="0" algn="ctr">
              <a:lnSpc>
                <a:spcPct val="100000"/>
              </a:lnSpc>
              <a:spcBef>
                <a:spcPts val="0"/>
              </a:spcBef>
              <a:spcAft>
                <a:spcPts val="0"/>
              </a:spcAft>
              <a:buClr>
                <a:srgbClr val="000000"/>
              </a:buClr>
              <a:buSzPts val="900"/>
              <a:buFont typeface="Arial"/>
              <a:buNone/>
              <a:defRPr sz="1200" b="0" i="0" u="none" strike="noStrike" cap="none">
                <a:solidFill>
                  <a:schemeClr val="lt1"/>
                </a:solidFill>
                <a:latin typeface="Josefin Sans"/>
                <a:ea typeface="Josefin Sans"/>
                <a:cs typeface="Josefin Sans"/>
                <a:sym typeface="Josefin Sans"/>
              </a:defRPr>
            </a:lvl9pPr>
          </a:lstStyle>
          <a:p>
            <a:fld id="{00000000-1234-1234-1234-123412341234}" type="slidenum">
              <a:rPr lang="en" smtClean="0"/>
              <a:pPr/>
              <a:t>‹#›</a:t>
            </a:fld>
            <a:endParaRPr lang="en"/>
          </a:p>
        </p:txBody>
      </p:sp>
      <p:pic>
        <p:nvPicPr>
          <p:cNvPr id="44" name="Google Shape;44;p7" descr="A close up of a logo&#10;&#10;Description automatically generated"/>
          <p:cNvPicPr preferRelativeResize="0"/>
          <p:nvPr/>
        </p:nvPicPr>
        <p:blipFill rotWithShape="1">
          <a:blip r:embed="rId2">
            <a:alphaModFix/>
          </a:blip>
          <a:srcRect/>
          <a:stretch/>
        </p:blipFill>
        <p:spPr>
          <a:xfrm>
            <a:off x="66536" y="5291919"/>
            <a:ext cx="813105" cy="805645"/>
          </a:xfrm>
          <a:prstGeom prst="rect">
            <a:avLst/>
          </a:prstGeom>
          <a:noFill/>
          <a:ln>
            <a:noFill/>
          </a:ln>
        </p:spPr>
      </p:pic>
      <p:sp>
        <p:nvSpPr>
          <p:cNvPr id="45" name="Google Shape;45;p7"/>
          <p:cNvSpPr txBox="1">
            <a:spLocks noGrp="1"/>
          </p:cNvSpPr>
          <p:nvPr>
            <p:ph type="subTitle" idx="2"/>
          </p:nvPr>
        </p:nvSpPr>
        <p:spPr>
          <a:xfrm rot="-5400000">
            <a:off x="-1925500" y="2404533"/>
            <a:ext cx="4797200" cy="531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FFFFFF"/>
              </a:buClr>
              <a:buSzPts val="1000"/>
              <a:buNone/>
              <a:defRPr sz="1333">
                <a:solidFill>
                  <a:srgbClr val="FFFFFF"/>
                </a:solidFill>
              </a:defRPr>
            </a:lvl1pPr>
            <a:lvl2pPr lvl="1" algn="ctr">
              <a:lnSpc>
                <a:spcPct val="100000"/>
              </a:lnSpc>
              <a:spcBef>
                <a:spcPts val="0"/>
              </a:spcBef>
              <a:spcAft>
                <a:spcPts val="0"/>
              </a:spcAft>
              <a:buClr>
                <a:srgbClr val="FFFFFF"/>
              </a:buClr>
              <a:buSzPts val="1000"/>
              <a:buNone/>
              <a:defRPr sz="1333">
                <a:solidFill>
                  <a:srgbClr val="FFFFFF"/>
                </a:solidFill>
              </a:defRPr>
            </a:lvl2pPr>
            <a:lvl3pPr lvl="2" algn="ctr">
              <a:lnSpc>
                <a:spcPct val="100000"/>
              </a:lnSpc>
              <a:spcBef>
                <a:spcPts val="0"/>
              </a:spcBef>
              <a:spcAft>
                <a:spcPts val="0"/>
              </a:spcAft>
              <a:buClr>
                <a:srgbClr val="FFFFFF"/>
              </a:buClr>
              <a:buSzPts val="1000"/>
              <a:buNone/>
              <a:defRPr sz="1333">
                <a:solidFill>
                  <a:srgbClr val="FFFFFF"/>
                </a:solidFill>
              </a:defRPr>
            </a:lvl3pPr>
            <a:lvl4pPr lvl="3" algn="ctr">
              <a:lnSpc>
                <a:spcPct val="100000"/>
              </a:lnSpc>
              <a:spcBef>
                <a:spcPts val="0"/>
              </a:spcBef>
              <a:spcAft>
                <a:spcPts val="0"/>
              </a:spcAft>
              <a:buClr>
                <a:srgbClr val="FFFFFF"/>
              </a:buClr>
              <a:buSzPts val="1000"/>
              <a:buNone/>
              <a:defRPr sz="1333">
                <a:solidFill>
                  <a:srgbClr val="FFFFFF"/>
                </a:solidFill>
              </a:defRPr>
            </a:lvl4pPr>
            <a:lvl5pPr lvl="4" algn="ctr">
              <a:lnSpc>
                <a:spcPct val="100000"/>
              </a:lnSpc>
              <a:spcBef>
                <a:spcPts val="0"/>
              </a:spcBef>
              <a:spcAft>
                <a:spcPts val="0"/>
              </a:spcAft>
              <a:buClr>
                <a:srgbClr val="FFFFFF"/>
              </a:buClr>
              <a:buSzPts val="1000"/>
              <a:buNone/>
              <a:defRPr sz="1333">
                <a:solidFill>
                  <a:srgbClr val="FFFFFF"/>
                </a:solidFill>
              </a:defRPr>
            </a:lvl5pPr>
            <a:lvl6pPr lvl="5" algn="ctr">
              <a:lnSpc>
                <a:spcPct val="100000"/>
              </a:lnSpc>
              <a:spcBef>
                <a:spcPts val="0"/>
              </a:spcBef>
              <a:spcAft>
                <a:spcPts val="0"/>
              </a:spcAft>
              <a:buClr>
                <a:srgbClr val="FFFFFF"/>
              </a:buClr>
              <a:buSzPts val="1000"/>
              <a:buNone/>
              <a:defRPr sz="1333">
                <a:solidFill>
                  <a:srgbClr val="FFFFFF"/>
                </a:solidFill>
              </a:defRPr>
            </a:lvl6pPr>
            <a:lvl7pPr lvl="6" algn="ctr">
              <a:lnSpc>
                <a:spcPct val="100000"/>
              </a:lnSpc>
              <a:spcBef>
                <a:spcPts val="0"/>
              </a:spcBef>
              <a:spcAft>
                <a:spcPts val="0"/>
              </a:spcAft>
              <a:buClr>
                <a:srgbClr val="FFFFFF"/>
              </a:buClr>
              <a:buSzPts val="1000"/>
              <a:buNone/>
              <a:defRPr sz="1333">
                <a:solidFill>
                  <a:srgbClr val="FFFFFF"/>
                </a:solidFill>
              </a:defRPr>
            </a:lvl7pPr>
            <a:lvl8pPr lvl="7" algn="ctr">
              <a:lnSpc>
                <a:spcPct val="100000"/>
              </a:lnSpc>
              <a:spcBef>
                <a:spcPts val="0"/>
              </a:spcBef>
              <a:spcAft>
                <a:spcPts val="0"/>
              </a:spcAft>
              <a:buClr>
                <a:srgbClr val="FFFFFF"/>
              </a:buClr>
              <a:buSzPts val="1000"/>
              <a:buNone/>
              <a:defRPr sz="1333">
                <a:solidFill>
                  <a:srgbClr val="FFFFFF"/>
                </a:solidFill>
              </a:defRPr>
            </a:lvl8pPr>
            <a:lvl9pPr lvl="8" algn="ctr">
              <a:lnSpc>
                <a:spcPct val="100000"/>
              </a:lnSpc>
              <a:spcBef>
                <a:spcPts val="0"/>
              </a:spcBef>
              <a:spcAft>
                <a:spcPts val="0"/>
              </a:spcAft>
              <a:buClr>
                <a:srgbClr val="FFFFFF"/>
              </a:buClr>
              <a:buSzPts val="1000"/>
              <a:buNone/>
              <a:defRPr sz="1333">
                <a:solidFill>
                  <a:srgbClr val="FFFFFF"/>
                </a:solidFill>
              </a:defRPr>
            </a:lvl9pPr>
          </a:lstStyle>
          <a:p>
            <a:endParaRPr/>
          </a:p>
        </p:txBody>
      </p:sp>
    </p:spTree>
    <p:extLst>
      <p:ext uri="{BB962C8B-B14F-4D97-AF65-F5344CB8AC3E}">
        <p14:creationId xmlns:p14="http://schemas.microsoft.com/office/powerpoint/2010/main" val="376608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
        <p:cNvGrpSpPr/>
        <p:nvPr/>
      </p:nvGrpSpPr>
      <p:grpSpPr>
        <a:xfrm>
          <a:off x="0" y="0"/>
          <a:ext cx="0" cy="0"/>
          <a:chOff x="0" y="0"/>
          <a:chExt cx="0" cy="0"/>
        </a:xfrm>
      </p:grpSpPr>
      <p:sp>
        <p:nvSpPr>
          <p:cNvPr id="49" name="Google Shape;49;p11"/>
          <p:cNvSpPr/>
          <p:nvPr/>
        </p:nvSpPr>
        <p:spPr>
          <a:xfrm>
            <a:off x="0" y="6727600"/>
            <a:ext cx="12192000" cy="130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11"/>
          <p:cNvSpPr txBox="1">
            <a:spLocks noGrp="1"/>
          </p:cNvSpPr>
          <p:nvPr>
            <p:ph type="title" hasCustomPrompt="1"/>
          </p:nvPr>
        </p:nvSpPr>
        <p:spPr>
          <a:xfrm>
            <a:off x="415600" y="1644133"/>
            <a:ext cx="11360800" cy="214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10000"/>
              <a:buFont typeface="Lato"/>
              <a:buNone/>
              <a:defRPr sz="13333">
                <a:latin typeface="Lato"/>
                <a:ea typeface="Lato"/>
                <a:cs typeface="Lato"/>
                <a:sym typeface="Lato"/>
              </a:defRPr>
            </a:lvl1pPr>
            <a:lvl2pPr lvl="1" algn="ctr">
              <a:spcBef>
                <a:spcPts val="0"/>
              </a:spcBef>
              <a:spcAft>
                <a:spcPts val="0"/>
              </a:spcAft>
              <a:buSzPts val="10000"/>
              <a:buFont typeface="Lato"/>
              <a:buNone/>
              <a:defRPr sz="13333">
                <a:latin typeface="Lato"/>
                <a:ea typeface="Lato"/>
                <a:cs typeface="Lato"/>
                <a:sym typeface="Lato"/>
              </a:defRPr>
            </a:lvl2pPr>
            <a:lvl3pPr lvl="2" algn="ctr">
              <a:spcBef>
                <a:spcPts val="0"/>
              </a:spcBef>
              <a:spcAft>
                <a:spcPts val="0"/>
              </a:spcAft>
              <a:buSzPts val="10000"/>
              <a:buFont typeface="Lato"/>
              <a:buNone/>
              <a:defRPr sz="13333">
                <a:latin typeface="Lato"/>
                <a:ea typeface="Lato"/>
                <a:cs typeface="Lato"/>
                <a:sym typeface="Lato"/>
              </a:defRPr>
            </a:lvl3pPr>
            <a:lvl4pPr lvl="3" algn="ctr">
              <a:spcBef>
                <a:spcPts val="0"/>
              </a:spcBef>
              <a:spcAft>
                <a:spcPts val="0"/>
              </a:spcAft>
              <a:buSzPts val="10000"/>
              <a:buFont typeface="Lato"/>
              <a:buNone/>
              <a:defRPr sz="13333">
                <a:latin typeface="Lato"/>
                <a:ea typeface="Lato"/>
                <a:cs typeface="Lato"/>
                <a:sym typeface="Lato"/>
              </a:defRPr>
            </a:lvl4pPr>
            <a:lvl5pPr lvl="4" algn="ctr">
              <a:spcBef>
                <a:spcPts val="0"/>
              </a:spcBef>
              <a:spcAft>
                <a:spcPts val="0"/>
              </a:spcAft>
              <a:buSzPts val="10000"/>
              <a:buFont typeface="Lato"/>
              <a:buNone/>
              <a:defRPr sz="13333">
                <a:latin typeface="Lato"/>
                <a:ea typeface="Lato"/>
                <a:cs typeface="Lato"/>
                <a:sym typeface="Lato"/>
              </a:defRPr>
            </a:lvl5pPr>
            <a:lvl6pPr lvl="5" algn="ctr">
              <a:spcBef>
                <a:spcPts val="0"/>
              </a:spcBef>
              <a:spcAft>
                <a:spcPts val="0"/>
              </a:spcAft>
              <a:buSzPts val="10000"/>
              <a:buFont typeface="Lato"/>
              <a:buNone/>
              <a:defRPr sz="13333">
                <a:latin typeface="Lato"/>
                <a:ea typeface="Lato"/>
                <a:cs typeface="Lato"/>
                <a:sym typeface="Lato"/>
              </a:defRPr>
            </a:lvl6pPr>
            <a:lvl7pPr lvl="6" algn="ctr">
              <a:spcBef>
                <a:spcPts val="0"/>
              </a:spcBef>
              <a:spcAft>
                <a:spcPts val="0"/>
              </a:spcAft>
              <a:buSzPts val="10000"/>
              <a:buFont typeface="Lato"/>
              <a:buNone/>
              <a:defRPr sz="13333">
                <a:latin typeface="Lato"/>
                <a:ea typeface="Lato"/>
                <a:cs typeface="Lato"/>
                <a:sym typeface="Lato"/>
              </a:defRPr>
            </a:lvl7pPr>
            <a:lvl8pPr lvl="7" algn="ctr">
              <a:spcBef>
                <a:spcPts val="0"/>
              </a:spcBef>
              <a:spcAft>
                <a:spcPts val="0"/>
              </a:spcAft>
              <a:buSzPts val="10000"/>
              <a:buFont typeface="Lato"/>
              <a:buNone/>
              <a:defRPr sz="13333">
                <a:latin typeface="Lato"/>
                <a:ea typeface="Lato"/>
                <a:cs typeface="Lato"/>
                <a:sym typeface="Lato"/>
              </a:defRPr>
            </a:lvl8pPr>
            <a:lvl9pPr lvl="8" algn="ctr">
              <a:spcBef>
                <a:spcPts val="0"/>
              </a:spcBef>
              <a:spcAft>
                <a:spcPts val="0"/>
              </a:spcAft>
              <a:buSzPts val="10000"/>
              <a:buFont typeface="Lato"/>
              <a:buNone/>
              <a:defRPr sz="13333">
                <a:latin typeface="Lato"/>
                <a:ea typeface="Lato"/>
                <a:cs typeface="Lato"/>
                <a:sym typeface="Lato"/>
              </a:defRPr>
            </a:lvl9pPr>
          </a:lstStyle>
          <a:p>
            <a:r>
              <a:t>xx%</a:t>
            </a:r>
          </a:p>
        </p:txBody>
      </p:sp>
      <p:sp>
        <p:nvSpPr>
          <p:cNvPr id="51" name="Google Shape;51;p11"/>
          <p:cNvSpPr txBox="1">
            <a:spLocks noGrp="1"/>
          </p:cNvSpPr>
          <p:nvPr>
            <p:ph type="body" idx="1"/>
          </p:nvPr>
        </p:nvSpPr>
        <p:spPr>
          <a:xfrm>
            <a:off x="415600" y="3892600"/>
            <a:ext cx="11360800" cy="14288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8979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a:off x="0" y="6727600"/>
            <a:ext cx="12192000" cy="130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4"/>
          <p:cNvSpPr txBox="1">
            <a:spLocks noGrp="1"/>
          </p:cNvSpPr>
          <p:nvPr>
            <p:ph type="title"/>
          </p:nvPr>
        </p:nvSpPr>
        <p:spPr>
          <a:xfrm>
            <a:off x="415600" y="521800"/>
            <a:ext cx="11360800" cy="8348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30076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82074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AB487-1515-5EC0-EEE4-58615CC7EDC2}"/>
              </a:ext>
            </a:extLst>
          </p:cNvPr>
          <p:cNvSpPr>
            <a:spLocks noGrp="1"/>
          </p:cNvSpPr>
          <p:nvPr>
            <p:ph type="title"/>
          </p:nvPr>
        </p:nvSpPr>
        <p:spPr/>
        <p:txBody>
          <a:bodyPr>
            <a:normAutofit/>
          </a:bodyPr>
          <a:lstStyle>
            <a:lvl1pPr>
              <a:defRPr sz="3600" b="1" i="0" baseline="0">
                <a:latin typeface="proxima-nova"/>
              </a:defRPr>
            </a:lvl1pPr>
          </a:lstStyle>
          <a:p>
            <a:r>
              <a:rPr lang="en-US"/>
              <a:t>Click to edit Master title style</a:t>
            </a:r>
          </a:p>
        </p:txBody>
      </p:sp>
      <p:sp>
        <p:nvSpPr>
          <p:cNvPr id="3" name="Content Placeholder 2">
            <a:extLst>
              <a:ext uri="{FF2B5EF4-FFF2-40B4-BE49-F238E27FC236}">
                <a16:creationId xmlns:a16="http://schemas.microsoft.com/office/drawing/2014/main" id="{E1E4DAF0-3314-8F24-DDFE-B90A4416247A}"/>
              </a:ext>
            </a:extLst>
          </p:cNvPr>
          <p:cNvSpPr>
            <a:spLocks noGrp="1"/>
          </p:cNvSpPr>
          <p:nvPr>
            <p:ph idx="1"/>
          </p:nvPr>
        </p:nvSpPr>
        <p:spPr/>
        <p:txBody>
          <a:bodyPr/>
          <a:lstStyle>
            <a:lvl1pPr>
              <a:defRPr baseline="0">
                <a:latin typeface="proxima-nova"/>
              </a:defRPr>
            </a:lvl1pPr>
            <a:lvl2pPr>
              <a:defRPr baseline="0">
                <a:latin typeface="proxima-nova"/>
              </a:defRPr>
            </a:lvl2pPr>
            <a:lvl3pPr>
              <a:defRPr baseline="0">
                <a:latin typeface="proxima-nova"/>
              </a:defRPr>
            </a:lvl3pPr>
            <a:lvl4pPr>
              <a:defRPr baseline="0">
                <a:latin typeface="proxima-nova"/>
              </a:defRPr>
            </a:lvl4pPr>
            <a:lvl5pPr>
              <a:defRPr baseline="0">
                <a:latin typeface="proxima-nov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363D0-A71B-A696-2912-89A6CF2E6BD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B3E8AFF-CE3F-E0E8-4EF3-7DA0B1E1B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9A4848-B5F4-26E7-D4E3-56FF89A9A004}"/>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7" name="Content Placeholder 6" descr="Ornamental shapes. Dark blue and light blue rectangles">
            <a:extLst>
              <a:ext uri="{FF2B5EF4-FFF2-40B4-BE49-F238E27FC236}">
                <a16:creationId xmlns:a16="http://schemas.microsoft.com/office/drawing/2014/main" id="{79C3DD4C-86BC-D051-AE3E-45FB253C998A}"/>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8" name="Picture 7" descr="Pennsylvania Department of Education Logo">
            <a:extLst>
              <a:ext uri="{FF2B5EF4-FFF2-40B4-BE49-F238E27FC236}">
                <a16:creationId xmlns:a16="http://schemas.microsoft.com/office/drawing/2014/main" id="{9A270310-886E-256E-C883-D3A770A4138C}"/>
              </a:ext>
            </a:extLst>
          </p:cNvPr>
          <p:cNvPicPr>
            <a:picLocks noChangeAspect="1"/>
          </p:cNvPicPr>
          <p:nvPr userDrawn="1"/>
        </p:nvPicPr>
        <p:blipFill>
          <a:blip r:embed="rId3"/>
          <a:stretch>
            <a:fillRect/>
          </a:stretch>
        </p:blipFill>
        <p:spPr>
          <a:xfrm>
            <a:off x="10355327" y="136525"/>
            <a:ext cx="1836673" cy="655955"/>
          </a:xfrm>
          <a:prstGeom prst="rect">
            <a:avLst/>
          </a:prstGeom>
        </p:spPr>
      </p:pic>
    </p:spTree>
    <p:extLst>
      <p:ext uri="{BB962C8B-B14F-4D97-AF65-F5344CB8AC3E}">
        <p14:creationId xmlns:p14="http://schemas.microsoft.com/office/powerpoint/2010/main" val="1990721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1F210-029F-E095-CA68-8B2290AD1352}"/>
              </a:ext>
            </a:extLst>
          </p:cNvPr>
          <p:cNvSpPr>
            <a:spLocks noGrp="1"/>
          </p:cNvSpPr>
          <p:nvPr>
            <p:ph type="title"/>
          </p:nvPr>
        </p:nvSpPr>
        <p:spPr>
          <a:xfrm>
            <a:off x="831850" y="1709738"/>
            <a:ext cx="10515600" cy="2852737"/>
          </a:xfrm>
        </p:spPr>
        <p:txBody>
          <a:bodyPr anchor="b">
            <a:normAutofit/>
          </a:bodyPr>
          <a:lstStyle>
            <a:lvl1pPr>
              <a:defRPr sz="4400" b="1" i="0" baseline="0">
                <a:latin typeface="proxima-nova"/>
              </a:defRPr>
            </a:lvl1pPr>
          </a:lstStyle>
          <a:p>
            <a:r>
              <a:rPr lang="en-US"/>
              <a:t>Click to edit Master title style</a:t>
            </a:r>
          </a:p>
        </p:txBody>
      </p:sp>
      <p:sp>
        <p:nvSpPr>
          <p:cNvPr id="3" name="Text Placeholder 2">
            <a:extLst>
              <a:ext uri="{FF2B5EF4-FFF2-40B4-BE49-F238E27FC236}">
                <a16:creationId xmlns:a16="http://schemas.microsoft.com/office/drawing/2014/main" id="{DBDE8633-CAF1-94AE-D24C-21B3EB5AEE2B}"/>
              </a:ext>
            </a:extLst>
          </p:cNvPr>
          <p:cNvSpPr>
            <a:spLocks noGrp="1"/>
          </p:cNvSpPr>
          <p:nvPr>
            <p:ph type="body" idx="1"/>
          </p:nvPr>
        </p:nvSpPr>
        <p:spPr>
          <a:xfrm>
            <a:off x="831850" y="4589463"/>
            <a:ext cx="10515600" cy="1500187"/>
          </a:xfrm>
        </p:spPr>
        <p:txBody>
          <a:bodyPr/>
          <a:lstStyle>
            <a:lvl1pPr marL="0" indent="0">
              <a:buNone/>
              <a:defRPr sz="2400" baseline="0">
                <a:solidFill>
                  <a:schemeClr val="tx1">
                    <a:tint val="75000"/>
                  </a:schemeClr>
                </a:solidFill>
                <a:latin typeface="proxima-nov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2C7BC3-E25D-D40A-6B64-7EF414A1EEE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E47242D-6913-7C20-7953-B581907F3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79EFF3-20FA-34D5-B90C-BE36221D5CEA}"/>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7" name="Picture 6" descr="Ornamental shape. Blue gradient and gray rectangles">
            <a:extLst>
              <a:ext uri="{FF2B5EF4-FFF2-40B4-BE49-F238E27FC236}">
                <a16:creationId xmlns:a16="http://schemas.microsoft.com/office/drawing/2014/main" id="{C56D4987-17F8-5DD6-30EC-9DA0725D3357}"/>
              </a:ext>
            </a:extLst>
          </p:cNvPr>
          <p:cNvPicPr>
            <a:picLocks noChangeAspect="1"/>
          </p:cNvPicPr>
          <p:nvPr userDrawn="1"/>
        </p:nvPicPr>
        <p:blipFill>
          <a:blip r:embed="rId2"/>
          <a:stretch>
            <a:fillRect/>
          </a:stretch>
        </p:blipFill>
        <p:spPr>
          <a:xfrm>
            <a:off x="0" y="152400"/>
            <a:ext cx="12192000" cy="2381250"/>
          </a:xfrm>
          <a:prstGeom prst="rect">
            <a:avLst/>
          </a:prstGeom>
        </p:spPr>
      </p:pic>
      <p:pic>
        <p:nvPicPr>
          <p:cNvPr id="8" name="Picture 7" descr="Pennsylvania Department of Education Logo">
            <a:extLst>
              <a:ext uri="{FF2B5EF4-FFF2-40B4-BE49-F238E27FC236}">
                <a16:creationId xmlns:a16="http://schemas.microsoft.com/office/drawing/2014/main" id="{3A160336-F072-33D2-7025-BC4795EF6A54}"/>
              </a:ext>
            </a:extLst>
          </p:cNvPr>
          <p:cNvPicPr>
            <a:picLocks noChangeAspect="1"/>
          </p:cNvPicPr>
          <p:nvPr userDrawn="1"/>
        </p:nvPicPr>
        <p:blipFill>
          <a:blip r:embed="rId3"/>
          <a:stretch>
            <a:fillRect/>
          </a:stretch>
        </p:blipFill>
        <p:spPr>
          <a:xfrm>
            <a:off x="210696" y="530226"/>
            <a:ext cx="3556000" cy="1270000"/>
          </a:xfrm>
          <a:prstGeom prst="rect">
            <a:avLst/>
          </a:prstGeom>
        </p:spPr>
      </p:pic>
    </p:spTree>
    <p:extLst>
      <p:ext uri="{BB962C8B-B14F-4D97-AF65-F5344CB8AC3E}">
        <p14:creationId xmlns:p14="http://schemas.microsoft.com/office/powerpoint/2010/main" val="264294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BE1CD-B1D2-FD34-4B40-B97BAD7444A4}"/>
              </a:ext>
            </a:extLst>
          </p:cNvPr>
          <p:cNvSpPr>
            <a:spLocks noGrp="1"/>
          </p:cNvSpPr>
          <p:nvPr>
            <p:ph type="title"/>
          </p:nvPr>
        </p:nvSpPr>
        <p:spPr/>
        <p:txBody>
          <a:bodyPr>
            <a:normAutofit/>
          </a:bodyPr>
          <a:lstStyle>
            <a:lvl1pPr>
              <a:defRPr sz="3600" b="1" i="0" baseline="0">
                <a:latin typeface="proxima-nova"/>
              </a:defRPr>
            </a:lvl1pPr>
          </a:lstStyle>
          <a:p>
            <a:r>
              <a:rPr lang="en-US"/>
              <a:t>Click to edit Master title style</a:t>
            </a:r>
          </a:p>
        </p:txBody>
      </p:sp>
      <p:sp>
        <p:nvSpPr>
          <p:cNvPr id="3" name="Content Placeholder 2">
            <a:extLst>
              <a:ext uri="{FF2B5EF4-FFF2-40B4-BE49-F238E27FC236}">
                <a16:creationId xmlns:a16="http://schemas.microsoft.com/office/drawing/2014/main" id="{4F108F26-BE84-E16A-DCC9-30F0C4698244}"/>
              </a:ext>
            </a:extLst>
          </p:cNvPr>
          <p:cNvSpPr>
            <a:spLocks noGrp="1"/>
          </p:cNvSpPr>
          <p:nvPr>
            <p:ph sz="half" idx="1"/>
          </p:nvPr>
        </p:nvSpPr>
        <p:spPr>
          <a:xfrm>
            <a:off x="838200" y="1825625"/>
            <a:ext cx="5181600" cy="4351338"/>
          </a:xfrm>
        </p:spPr>
        <p:txBody>
          <a:bodyPr/>
          <a:lstStyle>
            <a:lvl1pPr>
              <a:defRPr baseline="0">
                <a:latin typeface="proxima-nova"/>
              </a:defRPr>
            </a:lvl1pPr>
            <a:lvl2pPr>
              <a:defRPr baseline="0">
                <a:latin typeface="proxima-nova"/>
              </a:defRPr>
            </a:lvl2pPr>
            <a:lvl3pPr>
              <a:defRPr baseline="0">
                <a:latin typeface="proxima-nova"/>
              </a:defRPr>
            </a:lvl3pPr>
            <a:lvl4pPr>
              <a:defRPr baseline="0">
                <a:latin typeface="proxima-nova"/>
              </a:defRPr>
            </a:lvl4pPr>
            <a:lvl5pPr>
              <a:defRPr baseline="0">
                <a:latin typeface="proxima-nov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18E27B-F2B3-D744-F6F2-A89C651C74DF}"/>
              </a:ext>
            </a:extLst>
          </p:cNvPr>
          <p:cNvSpPr>
            <a:spLocks noGrp="1"/>
          </p:cNvSpPr>
          <p:nvPr>
            <p:ph sz="half" idx="2"/>
          </p:nvPr>
        </p:nvSpPr>
        <p:spPr>
          <a:xfrm>
            <a:off x="6172200" y="1825625"/>
            <a:ext cx="5181600" cy="4351338"/>
          </a:xfrm>
        </p:spPr>
        <p:txBody>
          <a:bodyPr/>
          <a:lstStyle>
            <a:lvl1pPr>
              <a:defRPr baseline="0">
                <a:latin typeface="proxima-nova"/>
              </a:defRPr>
            </a:lvl1pPr>
            <a:lvl2pPr>
              <a:defRPr baseline="0">
                <a:latin typeface="proxima-nova"/>
              </a:defRPr>
            </a:lvl2pPr>
            <a:lvl3pPr>
              <a:defRPr baseline="0">
                <a:latin typeface="proxima-nova"/>
              </a:defRPr>
            </a:lvl3pPr>
            <a:lvl4pPr>
              <a:defRPr baseline="0">
                <a:latin typeface="proxima-nova"/>
              </a:defRPr>
            </a:lvl4pPr>
            <a:lvl5pPr>
              <a:defRPr baseline="0">
                <a:latin typeface="proxima-nov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C5F240-8BB6-EF46-2AF5-52667484661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F3F7E33-4ACC-CA0E-A851-0633E8007C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1526BE-FED8-3A4C-D122-F217B17929FD}"/>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8" name="Content Placeholder 6" descr="Ornamental shapes. Dark blue and light blue rectangles">
            <a:extLst>
              <a:ext uri="{FF2B5EF4-FFF2-40B4-BE49-F238E27FC236}">
                <a16:creationId xmlns:a16="http://schemas.microsoft.com/office/drawing/2014/main" id="{E05121F8-F8D0-12BE-2280-7E60891ED6C5}"/>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9" name="Picture 8" descr="Pennsylvania Department of Education Logo">
            <a:extLst>
              <a:ext uri="{FF2B5EF4-FFF2-40B4-BE49-F238E27FC236}">
                <a16:creationId xmlns:a16="http://schemas.microsoft.com/office/drawing/2014/main" id="{E150CC1C-9925-9798-5AED-1CA3599D8CAA}"/>
              </a:ext>
            </a:extLst>
          </p:cNvPr>
          <p:cNvPicPr>
            <a:picLocks noChangeAspect="1"/>
          </p:cNvPicPr>
          <p:nvPr userDrawn="1"/>
        </p:nvPicPr>
        <p:blipFill>
          <a:blip r:embed="rId3"/>
          <a:stretch>
            <a:fillRect/>
          </a:stretch>
        </p:blipFill>
        <p:spPr>
          <a:xfrm>
            <a:off x="10355327" y="136525"/>
            <a:ext cx="1836673" cy="655955"/>
          </a:xfrm>
          <a:prstGeom prst="rect">
            <a:avLst/>
          </a:prstGeom>
        </p:spPr>
      </p:pic>
    </p:spTree>
    <p:extLst>
      <p:ext uri="{BB962C8B-B14F-4D97-AF65-F5344CB8AC3E}">
        <p14:creationId xmlns:p14="http://schemas.microsoft.com/office/powerpoint/2010/main" val="3996416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C45C-FCDD-8C82-6BAE-191F39AEF98A}"/>
              </a:ext>
            </a:extLst>
          </p:cNvPr>
          <p:cNvSpPr>
            <a:spLocks noGrp="1"/>
          </p:cNvSpPr>
          <p:nvPr>
            <p:ph type="title"/>
          </p:nvPr>
        </p:nvSpPr>
        <p:spPr>
          <a:xfrm>
            <a:off x="839788" y="365125"/>
            <a:ext cx="10515600" cy="1325563"/>
          </a:xfrm>
        </p:spPr>
        <p:txBody>
          <a:bodyPr/>
          <a:lstStyle>
            <a:lvl1pPr>
              <a:defRPr baseline="0">
                <a:latin typeface="proxima-nova"/>
              </a:defRPr>
            </a:lvl1pPr>
          </a:lstStyle>
          <a:p>
            <a:r>
              <a:rPr lang="en-US"/>
              <a:t>Click to edit Master title style</a:t>
            </a:r>
          </a:p>
        </p:txBody>
      </p:sp>
      <p:sp>
        <p:nvSpPr>
          <p:cNvPr id="3" name="Text Placeholder 2">
            <a:extLst>
              <a:ext uri="{FF2B5EF4-FFF2-40B4-BE49-F238E27FC236}">
                <a16:creationId xmlns:a16="http://schemas.microsoft.com/office/drawing/2014/main" id="{B3A0E196-69DC-0037-E268-81EEC6A19E26}"/>
              </a:ext>
            </a:extLst>
          </p:cNvPr>
          <p:cNvSpPr>
            <a:spLocks noGrp="1"/>
          </p:cNvSpPr>
          <p:nvPr>
            <p:ph type="body" idx="1"/>
          </p:nvPr>
        </p:nvSpPr>
        <p:spPr>
          <a:xfrm>
            <a:off x="839788" y="1681163"/>
            <a:ext cx="5157787" cy="823912"/>
          </a:xfrm>
        </p:spPr>
        <p:txBody>
          <a:bodyPr anchor="b"/>
          <a:lstStyle>
            <a:lvl1pPr marL="0" indent="0">
              <a:buNone/>
              <a:defRPr sz="2400" b="1" baseline="0">
                <a:latin typeface="proxima-nov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5793AD-42F2-D892-5BC1-2C2EEFCFD84E}"/>
              </a:ext>
            </a:extLst>
          </p:cNvPr>
          <p:cNvSpPr>
            <a:spLocks noGrp="1"/>
          </p:cNvSpPr>
          <p:nvPr>
            <p:ph sz="half" idx="2"/>
          </p:nvPr>
        </p:nvSpPr>
        <p:spPr>
          <a:xfrm>
            <a:off x="839788" y="2505075"/>
            <a:ext cx="5157787" cy="3684588"/>
          </a:xfrm>
        </p:spPr>
        <p:txBody>
          <a:bodyPr/>
          <a:lstStyle>
            <a:lvl1pPr>
              <a:defRPr baseline="0">
                <a:latin typeface="proxima-nova"/>
              </a:defRPr>
            </a:lvl1pPr>
            <a:lvl2pPr>
              <a:defRPr baseline="0">
                <a:latin typeface="proxima-nova"/>
              </a:defRPr>
            </a:lvl2pPr>
            <a:lvl3pPr>
              <a:defRPr baseline="0">
                <a:latin typeface="proxima-nova"/>
              </a:defRPr>
            </a:lvl3pPr>
            <a:lvl4pPr>
              <a:defRPr baseline="0">
                <a:latin typeface="proxima-nova"/>
              </a:defRPr>
            </a:lvl4pPr>
            <a:lvl5pPr>
              <a:defRPr baseline="0">
                <a:latin typeface="proxima-nov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4833A3-0D20-240B-BF7B-E79DB765F12C}"/>
              </a:ext>
            </a:extLst>
          </p:cNvPr>
          <p:cNvSpPr>
            <a:spLocks noGrp="1"/>
          </p:cNvSpPr>
          <p:nvPr>
            <p:ph type="body" sz="quarter" idx="3"/>
          </p:nvPr>
        </p:nvSpPr>
        <p:spPr>
          <a:xfrm>
            <a:off x="6172200" y="1681163"/>
            <a:ext cx="5183188" cy="823912"/>
          </a:xfrm>
        </p:spPr>
        <p:txBody>
          <a:bodyPr anchor="b"/>
          <a:lstStyle>
            <a:lvl1pPr marL="0" indent="0">
              <a:buNone/>
              <a:defRPr sz="2400" b="1" baseline="0">
                <a:latin typeface="proxima-nov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CD78F-9005-BA9B-FE0C-7CD98EC815B1}"/>
              </a:ext>
            </a:extLst>
          </p:cNvPr>
          <p:cNvSpPr>
            <a:spLocks noGrp="1"/>
          </p:cNvSpPr>
          <p:nvPr>
            <p:ph sz="quarter" idx="4"/>
          </p:nvPr>
        </p:nvSpPr>
        <p:spPr>
          <a:xfrm>
            <a:off x="6172200" y="2505075"/>
            <a:ext cx="5183188" cy="3684588"/>
          </a:xfrm>
        </p:spPr>
        <p:txBody>
          <a:bodyPr/>
          <a:lstStyle>
            <a:lvl1pPr>
              <a:defRPr baseline="0">
                <a:latin typeface="proxima-nova"/>
              </a:defRPr>
            </a:lvl1pPr>
            <a:lvl2pPr>
              <a:defRPr baseline="0">
                <a:latin typeface="proxima-nova"/>
              </a:defRPr>
            </a:lvl2pPr>
            <a:lvl3pPr>
              <a:defRPr baseline="0">
                <a:latin typeface="proxima-nova"/>
              </a:defRPr>
            </a:lvl3pPr>
            <a:lvl4pPr>
              <a:defRPr baseline="0">
                <a:latin typeface="proxima-nova"/>
              </a:defRPr>
            </a:lvl4pPr>
            <a:lvl5pPr>
              <a:defRPr baseline="0">
                <a:latin typeface="proxima-nov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797DD2-4FC4-4BD3-E123-CBC3D4E319A6}"/>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9E03071-322D-C992-7498-959F4A42B6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F68EC2-081E-D5E2-4E69-34D35705C95E}"/>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10" name="Content Placeholder 6" descr="Ornamental shapes. Dark blue and light blue rectangles">
            <a:extLst>
              <a:ext uri="{FF2B5EF4-FFF2-40B4-BE49-F238E27FC236}">
                <a16:creationId xmlns:a16="http://schemas.microsoft.com/office/drawing/2014/main" id="{7D39C305-7D91-BD64-0A4C-03A5F78D1817}"/>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11" name="Picture 10" descr="Pennsylvania Department of Education Logo">
            <a:extLst>
              <a:ext uri="{FF2B5EF4-FFF2-40B4-BE49-F238E27FC236}">
                <a16:creationId xmlns:a16="http://schemas.microsoft.com/office/drawing/2014/main" id="{755D1E9F-F6AD-9175-7C8F-59495A112C99}"/>
              </a:ext>
            </a:extLst>
          </p:cNvPr>
          <p:cNvPicPr>
            <a:picLocks noChangeAspect="1"/>
          </p:cNvPicPr>
          <p:nvPr userDrawn="1"/>
        </p:nvPicPr>
        <p:blipFill>
          <a:blip r:embed="rId3"/>
          <a:stretch>
            <a:fillRect/>
          </a:stretch>
        </p:blipFill>
        <p:spPr>
          <a:xfrm>
            <a:off x="10355327" y="136525"/>
            <a:ext cx="1836673" cy="655955"/>
          </a:xfrm>
          <a:prstGeom prst="rect">
            <a:avLst/>
          </a:prstGeom>
        </p:spPr>
      </p:pic>
    </p:spTree>
    <p:extLst>
      <p:ext uri="{BB962C8B-B14F-4D97-AF65-F5344CB8AC3E}">
        <p14:creationId xmlns:p14="http://schemas.microsoft.com/office/powerpoint/2010/main" val="758731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5EBD6-84C9-6F8B-1FA6-F3CDF548A6DD}"/>
              </a:ext>
            </a:extLst>
          </p:cNvPr>
          <p:cNvSpPr>
            <a:spLocks noGrp="1"/>
          </p:cNvSpPr>
          <p:nvPr>
            <p:ph type="title"/>
          </p:nvPr>
        </p:nvSpPr>
        <p:spPr>
          <a:xfrm>
            <a:off x="838200" y="2694257"/>
            <a:ext cx="10515600" cy="1325563"/>
          </a:xfrm>
        </p:spPr>
        <p:txBody>
          <a:bodyPr/>
          <a:lstStyle>
            <a:lvl1pPr>
              <a:defRPr baseline="0">
                <a:latin typeface="proxima-nova"/>
              </a:defRPr>
            </a:lvl1pPr>
          </a:lstStyle>
          <a:p>
            <a:r>
              <a:rPr lang="en-US"/>
              <a:t>Click to edit Master title style</a:t>
            </a:r>
          </a:p>
        </p:txBody>
      </p:sp>
      <p:sp>
        <p:nvSpPr>
          <p:cNvPr id="3" name="Date Placeholder 2">
            <a:extLst>
              <a:ext uri="{FF2B5EF4-FFF2-40B4-BE49-F238E27FC236}">
                <a16:creationId xmlns:a16="http://schemas.microsoft.com/office/drawing/2014/main" id="{E9EA2365-C3E5-3626-0B83-978B2CF7F2F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DFDCAC1-0456-600F-02CB-792E298A44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811319-E93D-F436-D166-049D1CE1B4E2}"/>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6" name="Picture 5" descr="Ornamental shape. Blue gradient and gray rectangles">
            <a:extLst>
              <a:ext uri="{FF2B5EF4-FFF2-40B4-BE49-F238E27FC236}">
                <a16:creationId xmlns:a16="http://schemas.microsoft.com/office/drawing/2014/main" id="{CAD87B9F-3FE8-A5B1-53CA-F7B23BB36498}"/>
              </a:ext>
            </a:extLst>
          </p:cNvPr>
          <p:cNvPicPr>
            <a:picLocks noChangeAspect="1"/>
          </p:cNvPicPr>
          <p:nvPr userDrawn="1"/>
        </p:nvPicPr>
        <p:blipFill>
          <a:blip r:embed="rId2"/>
          <a:stretch>
            <a:fillRect/>
          </a:stretch>
        </p:blipFill>
        <p:spPr>
          <a:xfrm>
            <a:off x="0" y="152400"/>
            <a:ext cx="12192000" cy="2381250"/>
          </a:xfrm>
          <a:prstGeom prst="rect">
            <a:avLst/>
          </a:prstGeom>
        </p:spPr>
      </p:pic>
      <p:pic>
        <p:nvPicPr>
          <p:cNvPr id="7" name="Picture 6" descr="Pennsylvania Department of Education Logo">
            <a:extLst>
              <a:ext uri="{FF2B5EF4-FFF2-40B4-BE49-F238E27FC236}">
                <a16:creationId xmlns:a16="http://schemas.microsoft.com/office/drawing/2014/main" id="{87221160-2A5A-3172-BC02-3233B27E7FEC}"/>
              </a:ext>
            </a:extLst>
          </p:cNvPr>
          <p:cNvPicPr>
            <a:picLocks noChangeAspect="1"/>
          </p:cNvPicPr>
          <p:nvPr userDrawn="1"/>
        </p:nvPicPr>
        <p:blipFill>
          <a:blip r:embed="rId3"/>
          <a:stretch>
            <a:fillRect/>
          </a:stretch>
        </p:blipFill>
        <p:spPr>
          <a:xfrm>
            <a:off x="210696" y="530226"/>
            <a:ext cx="3556000" cy="1270000"/>
          </a:xfrm>
          <a:prstGeom prst="rect">
            <a:avLst/>
          </a:prstGeom>
        </p:spPr>
      </p:pic>
    </p:spTree>
    <p:extLst>
      <p:ext uri="{BB962C8B-B14F-4D97-AF65-F5344CB8AC3E}">
        <p14:creationId xmlns:p14="http://schemas.microsoft.com/office/powerpoint/2010/main" val="1860688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5EBD6-84C9-6F8B-1FA6-F3CDF548A6DD}"/>
              </a:ext>
            </a:extLst>
          </p:cNvPr>
          <p:cNvSpPr>
            <a:spLocks noGrp="1"/>
          </p:cNvSpPr>
          <p:nvPr>
            <p:ph type="title"/>
          </p:nvPr>
        </p:nvSpPr>
        <p:spPr>
          <a:xfrm>
            <a:off x="838200" y="623917"/>
            <a:ext cx="10515600" cy="1325563"/>
          </a:xfrm>
        </p:spPr>
        <p:txBody>
          <a:bodyPr/>
          <a:lstStyle>
            <a:lvl1pPr>
              <a:defRPr baseline="0">
                <a:latin typeface="proxima-nova"/>
              </a:defRPr>
            </a:lvl1pPr>
          </a:lstStyle>
          <a:p>
            <a:r>
              <a:rPr lang="en-US"/>
              <a:t>Click to edit Master title style</a:t>
            </a:r>
          </a:p>
        </p:txBody>
      </p:sp>
      <p:sp>
        <p:nvSpPr>
          <p:cNvPr id="3" name="Date Placeholder 2">
            <a:extLst>
              <a:ext uri="{FF2B5EF4-FFF2-40B4-BE49-F238E27FC236}">
                <a16:creationId xmlns:a16="http://schemas.microsoft.com/office/drawing/2014/main" id="{E9EA2365-C3E5-3626-0B83-978B2CF7F2F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DFDCAC1-0456-600F-02CB-792E298A44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811319-E93D-F436-D166-049D1CE1B4E2}"/>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7" name="Content Placeholder 6" descr="Ornamental shapes. Dark blue and light blue rectangles">
            <a:extLst>
              <a:ext uri="{FF2B5EF4-FFF2-40B4-BE49-F238E27FC236}">
                <a16:creationId xmlns:a16="http://schemas.microsoft.com/office/drawing/2014/main" id="{E4F887E4-34BD-F7FC-4D22-B4F5E90DECB0}"/>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8" name="Picture 7" descr="Pennsylvania Department of Education Logo">
            <a:extLst>
              <a:ext uri="{FF2B5EF4-FFF2-40B4-BE49-F238E27FC236}">
                <a16:creationId xmlns:a16="http://schemas.microsoft.com/office/drawing/2014/main" id="{7491FC91-7DFD-6051-4082-56850C2C06BF}"/>
              </a:ext>
            </a:extLst>
          </p:cNvPr>
          <p:cNvPicPr>
            <a:picLocks noChangeAspect="1"/>
          </p:cNvPicPr>
          <p:nvPr userDrawn="1"/>
        </p:nvPicPr>
        <p:blipFill>
          <a:blip r:embed="rId3"/>
          <a:stretch>
            <a:fillRect/>
          </a:stretch>
        </p:blipFill>
        <p:spPr>
          <a:xfrm>
            <a:off x="10355327" y="136525"/>
            <a:ext cx="1836673" cy="655955"/>
          </a:xfrm>
          <a:prstGeom prst="rect">
            <a:avLst/>
          </a:prstGeom>
        </p:spPr>
      </p:pic>
    </p:spTree>
    <p:extLst>
      <p:ext uri="{BB962C8B-B14F-4D97-AF65-F5344CB8AC3E}">
        <p14:creationId xmlns:p14="http://schemas.microsoft.com/office/powerpoint/2010/main" val="179868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F6FB5E-4DF1-CA41-02F2-0061D098F1D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620F973-FB2B-C2C2-2EA1-8E14C4A708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3DDAEC-C06B-6260-40FA-700AC23B4FE0}"/>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5" name="Picture 4" descr="Ornamental shape. Blue gradient and gray rectangles">
            <a:extLst>
              <a:ext uri="{FF2B5EF4-FFF2-40B4-BE49-F238E27FC236}">
                <a16:creationId xmlns:a16="http://schemas.microsoft.com/office/drawing/2014/main" id="{0458D707-3027-F739-5F6C-B2E783194165}"/>
              </a:ext>
            </a:extLst>
          </p:cNvPr>
          <p:cNvPicPr>
            <a:picLocks noChangeAspect="1"/>
          </p:cNvPicPr>
          <p:nvPr userDrawn="1"/>
        </p:nvPicPr>
        <p:blipFill>
          <a:blip r:embed="rId2"/>
          <a:stretch>
            <a:fillRect/>
          </a:stretch>
        </p:blipFill>
        <p:spPr>
          <a:xfrm>
            <a:off x="0" y="152400"/>
            <a:ext cx="12192000" cy="2381250"/>
          </a:xfrm>
          <a:prstGeom prst="rect">
            <a:avLst/>
          </a:prstGeom>
        </p:spPr>
      </p:pic>
      <p:pic>
        <p:nvPicPr>
          <p:cNvPr id="6" name="Picture 5" descr="Pennsylvania Department of Education Logo">
            <a:extLst>
              <a:ext uri="{FF2B5EF4-FFF2-40B4-BE49-F238E27FC236}">
                <a16:creationId xmlns:a16="http://schemas.microsoft.com/office/drawing/2014/main" id="{8B1B135F-B2E6-8185-1A0C-17D34F0D9138}"/>
              </a:ext>
            </a:extLst>
          </p:cNvPr>
          <p:cNvPicPr>
            <a:picLocks noChangeAspect="1"/>
          </p:cNvPicPr>
          <p:nvPr userDrawn="1"/>
        </p:nvPicPr>
        <p:blipFill>
          <a:blip r:embed="rId3"/>
          <a:stretch>
            <a:fillRect/>
          </a:stretch>
        </p:blipFill>
        <p:spPr>
          <a:xfrm>
            <a:off x="210696" y="530226"/>
            <a:ext cx="3556000" cy="1270000"/>
          </a:xfrm>
          <a:prstGeom prst="rect">
            <a:avLst/>
          </a:prstGeom>
        </p:spPr>
      </p:pic>
    </p:spTree>
    <p:extLst>
      <p:ext uri="{BB962C8B-B14F-4D97-AF65-F5344CB8AC3E}">
        <p14:creationId xmlns:p14="http://schemas.microsoft.com/office/powerpoint/2010/main" val="2694991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F6FB5E-4DF1-CA41-02F2-0061D098F1D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620F973-FB2B-C2C2-2EA1-8E14C4A708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3DDAEC-C06B-6260-40FA-700AC23B4FE0}"/>
              </a:ext>
            </a:extLst>
          </p:cNvPr>
          <p:cNvSpPr>
            <a:spLocks noGrp="1"/>
          </p:cNvSpPr>
          <p:nvPr>
            <p:ph type="sldNum" sz="quarter" idx="12"/>
          </p:nvPr>
        </p:nvSpPr>
        <p:spPr/>
        <p:txBody>
          <a:bodyPr/>
          <a:lstStyle/>
          <a:p>
            <a:fld id="{B24F5015-3417-4B27-A586-E4CCF4D77832}" type="slidenum">
              <a:rPr lang="en-US" smtClean="0"/>
              <a:t>‹#›</a:t>
            </a:fld>
            <a:endParaRPr lang="en-US"/>
          </a:p>
        </p:txBody>
      </p:sp>
      <p:pic>
        <p:nvPicPr>
          <p:cNvPr id="5" name="Content Placeholder 6" descr="Ornamental shapes. Dark blue and light blue rectangles">
            <a:extLst>
              <a:ext uri="{FF2B5EF4-FFF2-40B4-BE49-F238E27FC236}">
                <a16:creationId xmlns:a16="http://schemas.microsoft.com/office/drawing/2014/main" id="{8844F8AB-E383-518B-0A27-BEF6C9D7D9B8}"/>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6" name="Picture 5" descr="Pennsylvania Department of Education Logo">
            <a:extLst>
              <a:ext uri="{FF2B5EF4-FFF2-40B4-BE49-F238E27FC236}">
                <a16:creationId xmlns:a16="http://schemas.microsoft.com/office/drawing/2014/main" id="{BF49D115-6E3C-0A02-2556-15FC8E1DC877}"/>
              </a:ext>
            </a:extLst>
          </p:cNvPr>
          <p:cNvPicPr>
            <a:picLocks noChangeAspect="1"/>
          </p:cNvPicPr>
          <p:nvPr userDrawn="1"/>
        </p:nvPicPr>
        <p:blipFill>
          <a:blip r:embed="rId3"/>
          <a:stretch>
            <a:fillRect/>
          </a:stretch>
        </p:blipFill>
        <p:spPr>
          <a:xfrm>
            <a:off x="10355327" y="136525"/>
            <a:ext cx="1836673" cy="655955"/>
          </a:xfrm>
          <a:prstGeom prst="rect">
            <a:avLst/>
          </a:prstGeom>
        </p:spPr>
      </p:pic>
    </p:spTree>
    <p:extLst>
      <p:ext uri="{BB962C8B-B14F-4D97-AF65-F5344CB8AC3E}">
        <p14:creationId xmlns:p14="http://schemas.microsoft.com/office/powerpoint/2010/main" val="2864512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D5EECB-BA88-AB8C-2130-CCFA959299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3E900D-2962-0933-E1EE-1A25E5EBFE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0E451C-7B19-00FE-8DB4-9DD64B4958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1BFF7FC3-0481-E379-7CCC-6123B0BE6E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BC55C25-28C2-4C10-5388-29FF6AE39C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4F5015-3417-4B27-A586-E4CCF4D77832}" type="slidenum">
              <a:rPr lang="en-US" smtClean="0"/>
              <a:t>‹#›</a:t>
            </a:fld>
            <a:endParaRPr lang="en-US"/>
          </a:p>
        </p:txBody>
      </p:sp>
    </p:spTree>
    <p:extLst>
      <p:ext uri="{BB962C8B-B14F-4D97-AF65-F5344CB8AC3E}">
        <p14:creationId xmlns:p14="http://schemas.microsoft.com/office/powerpoint/2010/main" val="1061611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55" r:id="rId8"/>
    <p:sldLayoutId id="2147483661" r:id="rId9"/>
    <p:sldLayoutId id="2147483662" r:id="rId10"/>
    <p:sldLayoutId id="2147483656" r:id="rId11"/>
    <p:sldLayoutId id="2147483657" r:id="rId12"/>
    <p:sldLayoutId id="2147483663" r:id="rId13"/>
    <p:sldLayoutId id="2147483664" r:id="rId14"/>
    <p:sldLayoutId id="2147483665" r:id="rId15"/>
    <p:sldLayoutId id="2147483666" r:id="rId16"/>
    <p:sldLayoutId id="2147483667" r:id="rId17"/>
    <p:sldLayoutId id="2147483668"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pdesas.org/Community/community/detail/88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hyperlink" Target="https://www.davidvinuales.com/tag/qa/" TargetMode="External"/></Relationships>
</file>

<file path=ppt/slides/_rels/slide101.xml.rels><?xml version="1.0" encoding="UTF-8" standalone="yes"?>
<Relationships xmlns="http://schemas.openxmlformats.org/package/2006/relationships"><Relationship Id="rId8" Type="http://schemas.openxmlformats.org/officeDocument/2006/relationships/hyperlink" Target="mailto:dcy12@scasd.org" TargetMode="External"/><Relationship Id="rId13" Type="http://schemas.openxmlformats.org/officeDocument/2006/relationships/hyperlink" Target="mailto:bellisa@hasd.us" TargetMode="External"/><Relationship Id="rId3" Type="http://schemas.openxmlformats.org/officeDocument/2006/relationships/hyperlink" Target="mailto:kabacher@pa.gov" TargetMode="External"/><Relationship Id="rId7" Type="http://schemas.openxmlformats.org/officeDocument/2006/relationships/hyperlink" Target="mailto:cmm16@scasd.org" TargetMode="External"/><Relationship Id="rId12" Type="http://schemas.openxmlformats.org/officeDocument/2006/relationships/hyperlink" Target="mailto:sauerC@hasd.us" TargetMode="External"/><Relationship Id="rId17" Type="http://schemas.openxmlformats.org/officeDocument/2006/relationships/hyperlink" Target="mailto:pkastner@pattan.net" TargetMode="External"/><Relationship Id="rId2" Type="http://schemas.openxmlformats.org/officeDocument/2006/relationships/hyperlink" Target="mailto:jwicht@pa.gov" TargetMode="External"/><Relationship Id="rId16" Type="http://schemas.openxmlformats.org/officeDocument/2006/relationships/hyperlink" Target="mailto:ochsd@hasd.us" TargetMode="External"/><Relationship Id="rId1" Type="http://schemas.openxmlformats.org/officeDocument/2006/relationships/slideLayout" Target="../slideLayouts/slideLayout3.xml"/><Relationship Id="rId6" Type="http://schemas.openxmlformats.org/officeDocument/2006/relationships/hyperlink" Target="mailto:lsaar@wssd.k12.pa.us" TargetMode="External"/><Relationship Id="rId11" Type="http://schemas.openxmlformats.org/officeDocument/2006/relationships/hyperlink" Target="mailto:rmorris@gasd-pa.org" TargetMode="External"/><Relationship Id="rId5" Type="http://schemas.openxmlformats.org/officeDocument/2006/relationships/hyperlink" Target="mailto:anaugle@wssd.k12.pa.us" TargetMode="External"/><Relationship Id="rId15" Type="http://schemas.openxmlformats.org/officeDocument/2006/relationships/hyperlink" Target="mailto:bowmant@hasd.us" TargetMode="External"/><Relationship Id="rId10" Type="http://schemas.openxmlformats.org/officeDocument/2006/relationships/hyperlink" Target="mailto:jtk21@scasd.org" TargetMode="External"/><Relationship Id="rId4" Type="http://schemas.openxmlformats.org/officeDocument/2006/relationships/hyperlink" Target="mailto:acibulka@wssd.k12.pa.us" TargetMode="External"/><Relationship Id="rId9" Type="http://schemas.openxmlformats.org/officeDocument/2006/relationships/hyperlink" Target="mailto:hls19@scasd.org" TargetMode="External"/><Relationship Id="rId14" Type="http://schemas.openxmlformats.org/officeDocument/2006/relationships/hyperlink" Target="mailto:geyerm@hasd.u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hyperlink" Target="https://docs.google.com/document/d/1kMwu44wDticrRkKOw2QV_olnJYAL6YzUXi0mdMA38IQ/edit?usp=sharing" TargetMode="External"/><Relationship Id="rId7" Type="http://schemas.openxmlformats.org/officeDocument/2006/relationships/hyperlink" Target="https://docs.google.com/document/d/1wqvnKojcmjZ371kFPIY2_nTdpPgO5l_4BT6y7mAq--o/edit?usp=sharing" TargetMode="External"/><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hyperlink" Target="https://docs.google.com/document/d/18hbRHeeLSGeDbxXnBeTmj7Oi6PQqBustnfCPFnqzPn4/edit?usp=sharing" TargetMode="External"/><Relationship Id="rId5" Type="http://schemas.openxmlformats.org/officeDocument/2006/relationships/hyperlink" Target="https://docs.google.com/document/d/19wsDMiuvYpjPBpn4n_-o8q3GyDhZ23k-wasq97czQzc/edit?usp=sharing" TargetMode="External"/><Relationship Id="rId4" Type="http://schemas.openxmlformats.org/officeDocument/2006/relationships/hyperlink" Target="https://docs.google.com/document/d/1dbffB9K2TTDp9YyFMZSPUkCGeXypR-JGgEHzOKBTodQ/edit?usp=sharing"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docs.google.com/document/d/1mge-dH9-CP5GhylMffl3M7w4Y1MnXcDfSGvrXBFy4Lk/edit" TargetMode="External"/><Relationship Id="rId2" Type="http://schemas.openxmlformats.org/officeDocument/2006/relationships/notesSlide" Target="../notesSlides/notesSlide42.xml"/><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hyperlink" Target="https://docs.google.com/drawings/d/1WUMSQVM_ihB07OZTv30POyUKenOzrEA6KC1YIUZ_yI4/edit?usp=sharing" TargetMode="External"/><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image" Target="../media/image50.jpg"/></Relationships>
</file>

<file path=ppt/slides/_rels/slide45.xml.rels><?xml version="1.0" encoding="UTF-8" standalone="yes"?>
<Relationships xmlns="http://schemas.openxmlformats.org/package/2006/relationships"><Relationship Id="rId3" Type="http://schemas.openxmlformats.org/officeDocument/2006/relationships/hyperlink" Target="https://docs.google.com/document/d/1vTR91JdUNXO8A0htXITRFUv3OrBsE1B5yaF1CidsqiM/edit?usp=sharing" TargetMode="External"/><Relationship Id="rId2" Type="http://schemas.openxmlformats.org/officeDocument/2006/relationships/notesSlide" Target="../notesSlides/notesSlide44.xml"/><Relationship Id="rId1" Type="http://schemas.openxmlformats.org/officeDocument/2006/relationships/slideLayout" Target="../slideLayouts/slideLayout17.xml"/><Relationship Id="rId5" Type="http://schemas.openxmlformats.org/officeDocument/2006/relationships/image" Target="../media/image51.png"/><Relationship Id="rId4" Type="http://schemas.openxmlformats.org/officeDocument/2006/relationships/hyperlink" Target="https://docs.google.com/document/d/1ab8MYPRbyI8hx25xWml1R7pNUSPhFvSKmgiw4CakfE4/edit?usp=sharin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hyperlink" Target="https://www.education.pa.gov/Documents/Teachers-Administrators/Certification%20Preparation%20Programs/Framework%20Guidelines%20and%20Rubrics/StructuredLiteracyAssurancesApprovalForm.pdf" TargetMode="Externa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17.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17.xml"/><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17.xml"/><Relationship Id="rId5" Type="http://schemas.openxmlformats.org/officeDocument/2006/relationships/image" Target="../media/image64.png"/><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hyperlink" Target="https://gcc02.safelinks.protection.outlook.com/?url=https%3A%2F%2Fdrive.google.com%2Ffile%2Fd%2F1aXST5tTUt2HPmB01v4FPsdrl27ZjoArm%2Fview%3Fusp%3Dsharing&amp;data=05%7C01%7Ckabacher%40pa.gov%7C1e08ec72a0e94cbd627e08dbf50359c6%7C418e284101284dd59b6c47fc5a9a1bde%7C0%7C0%7C638373168150035508%7CUnknown%7CTWFpbGZsb3d8eyJWIjoiMC4wLjAwMDAiLCJQIjoiV2luMzIiLCJBTiI6Ik1haWwiLCJXVCI6Mn0%3D%7C3000%7C%7C%7C&amp;sdata=HAG9KjbFVnZPpasBO%2F38KRen1fueLPWAhBNy5CdUC3M%3D&amp;reserved=0" TargetMode="External"/><Relationship Id="rId2" Type="http://schemas.openxmlformats.org/officeDocument/2006/relationships/notesSlide" Target="../notesSlides/notesSlide65.xml"/><Relationship Id="rId1" Type="http://schemas.openxmlformats.org/officeDocument/2006/relationships/slideLayout" Target="../slideLayouts/slideLayout17.xml"/><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pdesas.org/Page/Viewer/ViewPage/60/?SectionPageItemId=13217"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s://www.pattan.net/Events/On-line-Courses/Course-3181/Events/Session-38153"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hyperlink" Target="https://pdesas.org/Community/community/detail/880" TargetMode="External"/><Relationship Id="rId7"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hyperlink" Target="https://www.pattan.net/Multi-Tiered-System-of-Support/Literacy" TargetMode="External"/><Relationship Id="rId5" Type="http://schemas.openxmlformats.org/officeDocument/2006/relationships/hyperlink" Target="https://www.pattan.net/Multi-Tiered-System-of-Support/Literacy/Literacy-Resources-for-Practitioners" TargetMode="External"/><Relationship Id="rId4" Type="http://schemas.openxmlformats.org/officeDocument/2006/relationships/hyperlink" Target="https://sites.google.com/pattan.net/pattan-literacy/home"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hyperlink" Target="https://www.pattan.net/Training/Conferences"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pattan.net/Training/Conferences"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www.thereadingleague.org/what-is-the-science-of-reading/defining-guide-ebook/" TargetMode="External"/><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hyperlink" Target="https://www.thereadingleague.org/curriculum-evaluation-guidelines/"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hyperlink" Target="https://mimtsstac.org/sites/default/files/session-documents/MiMTSS%20R-TFI%20Sec%20Ver%202.2.pdf" TargetMode="External"/><Relationship Id="rId5" Type="http://schemas.openxmlformats.org/officeDocument/2006/relationships/hyperlink" Target="https://mimtsstac.org/sites/default/files/session-documents/MiMTSS%20R-TFI%20Elem%20V2.2.pdf" TargetMode="External"/><Relationship Id="rId4" Type="http://schemas.openxmlformats.org/officeDocument/2006/relationships/image" Target="../media/image89.png"/></Relationships>
</file>

<file path=ppt/slides/_rels/slide92.xml.rels><?xml version="1.0" encoding="UTF-8" standalone="yes"?>
<Relationships xmlns="http://schemas.openxmlformats.org/package/2006/relationships"><Relationship Id="rId3" Type="http://schemas.openxmlformats.org/officeDocument/2006/relationships/hyperlink" Target="https://portal.ct.gov/-/media/SDE/CT-Learning-Hub/The-Science-of-Reading---Literacy-Look-Fors-Walkthrough-Guide.pdf" TargetMode="External"/><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www.literacyscan.org/all-resources/" TargetMode="External"/><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dyslexiaida.org/infographics/" TargetMode="Externa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corelearn.com/wp-content/uploads/2020/04/structured-literacy-and-typical-literacy-practices.pdf" TargetMode="Externa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padlet.com/pkastner/dr-pam-kastner-sas-structured-literacy-tools-for-the-journey-fe8y9eklgsd20nau"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A1AB6F-8392-EB7A-DBC8-DD988452791F}"/>
              </a:ext>
            </a:extLst>
          </p:cNvPr>
          <p:cNvSpPr>
            <a:spLocks noGrp="1"/>
          </p:cNvSpPr>
          <p:nvPr>
            <p:ph type="title"/>
          </p:nvPr>
        </p:nvSpPr>
        <p:spPr>
          <a:xfrm>
            <a:off x="936954" y="3147671"/>
            <a:ext cx="10515600" cy="1107034"/>
          </a:xfrm>
        </p:spPr>
        <p:txBody>
          <a:bodyPr>
            <a:normAutofit fontScale="90000"/>
          </a:bodyPr>
          <a:lstStyle/>
          <a:p>
            <a:br>
              <a:rPr lang="en-US" i="1" dirty="0">
                <a:latin typeface="Arial" panose="020B0604020202020204" pitchFamily="34" charset="0"/>
              </a:rPr>
            </a:br>
            <a:br>
              <a:rPr lang="en-US" i="1" dirty="0">
                <a:latin typeface="Arial" panose="020B0604020202020204" pitchFamily="34" charset="0"/>
              </a:rPr>
            </a:br>
            <a:endParaRPr lang="en-US" i="1" dirty="0">
              <a:latin typeface="Arial" panose="020B0604020202020204" pitchFamily="34" charset="0"/>
            </a:endParaRPr>
          </a:p>
        </p:txBody>
      </p:sp>
      <p:sp>
        <p:nvSpPr>
          <p:cNvPr id="5" name="Slide Number Placeholder 4">
            <a:extLst>
              <a:ext uri="{FF2B5EF4-FFF2-40B4-BE49-F238E27FC236}">
                <a16:creationId xmlns:a16="http://schemas.microsoft.com/office/drawing/2014/main" id="{D767ADA4-4999-4755-DA99-9812B99F45C9}"/>
              </a:ext>
            </a:extLst>
          </p:cNvPr>
          <p:cNvSpPr>
            <a:spLocks noGrp="1"/>
          </p:cNvSpPr>
          <p:nvPr>
            <p:ph type="sldNum" sz="quarter" idx="12"/>
          </p:nvPr>
        </p:nvSpPr>
        <p:spPr>
          <a:xfrm>
            <a:off x="8610599" y="6356350"/>
            <a:ext cx="3374571" cy="365125"/>
          </a:xfrm>
        </p:spPr>
        <p:txBody>
          <a:bodyPr/>
          <a:lstStyle/>
          <a:p>
            <a:fld id="{B24F5015-3417-4B27-A586-E4CCF4D77832}" type="slidenum">
              <a:rPr lang="en-US" smtClean="0"/>
              <a:t>1</a:t>
            </a:fld>
            <a:endParaRPr lang="en-US"/>
          </a:p>
        </p:txBody>
      </p:sp>
      <p:sp>
        <p:nvSpPr>
          <p:cNvPr id="3" name="TextBox 2">
            <a:extLst>
              <a:ext uri="{FF2B5EF4-FFF2-40B4-BE49-F238E27FC236}">
                <a16:creationId xmlns:a16="http://schemas.microsoft.com/office/drawing/2014/main" id="{DB4A654F-30F5-9010-1394-38B78368699E}"/>
              </a:ext>
            </a:extLst>
          </p:cNvPr>
          <p:cNvSpPr txBox="1"/>
          <p:nvPr/>
        </p:nvSpPr>
        <p:spPr>
          <a:xfrm>
            <a:off x="3285501" y="2770372"/>
            <a:ext cx="8508998" cy="2585772"/>
          </a:xfrm>
          <a:prstGeom prst="rect">
            <a:avLst/>
          </a:prstGeom>
          <a:noFill/>
        </p:spPr>
        <p:txBody>
          <a:bodyPr wrap="square" lIns="91440" tIns="45720" rIns="91440" bIns="45720" anchor="t">
            <a:spAutoFit/>
          </a:bodyPr>
          <a:lstStyle/>
          <a:p>
            <a:pPr algn="ctr">
              <a:lnSpc>
                <a:spcPct val="150000"/>
              </a:lnSpc>
            </a:pPr>
            <a:r>
              <a:rPr lang="en-US" sz="4800" b="1" dirty="0">
                <a:solidFill>
                  <a:srgbClr val="000000"/>
                </a:solidFill>
                <a:effectLst/>
                <a:latin typeface="Arial Nova"/>
                <a:ea typeface="Calibri" panose="020F0502020204030204" pitchFamily="34" charset="0"/>
              </a:rPr>
              <a:t>Structured Literacy</a:t>
            </a:r>
            <a:endParaRPr lang="en-US" dirty="0">
              <a:cs typeface="Calibri"/>
            </a:endParaRPr>
          </a:p>
          <a:p>
            <a:pPr algn="ctr">
              <a:lnSpc>
                <a:spcPct val="150000"/>
              </a:lnSpc>
            </a:pPr>
            <a:endParaRPr lang="en-US" dirty="0"/>
          </a:p>
          <a:p>
            <a:pPr algn="ctr">
              <a:lnSpc>
                <a:spcPct val="150000"/>
              </a:lnSpc>
            </a:pPr>
            <a:r>
              <a:rPr lang="en-US" sz="4800" b="1" dirty="0">
                <a:solidFill>
                  <a:srgbClr val="000000"/>
                </a:solidFill>
                <a:effectLst/>
                <a:latin typeface="Arial Nova"/>
                <a:ea typeface="Calibri" panose="020F0502020204030204" pitchFamily="34" charset="0"/>
              </a:rPr>
              <a:t>Four </a:t>
            </a:r>
            <a:r>
              <a:rPr lang="en-US" sz="4800" b="1" dirty="0">
                <a:solidFill>
                  <a:srgbClr val="000000"/>
                </a:solidFill>
                <a:latin typeface="Arial Nova"/>
                <a:ea typeface="Calibri" panose="020F0502020204030204" pitchFamily="34" charset="0"/>
              </a:rPr>
              <a:t>Schools</a:t>
            </a:r>
            <a:r>
              <a:rPr lang="en-US" sz="4800" b="1" dirty="0">
                <a:solidFill>
                  <a:srgbClr val="000000"/>
                </a:solidFill>
                <a:effectLst/>
                <a:latin typeface="Arial Nova"/>
                <a:ea typeface="Calibri" panose="020F0502020204030204" pitchFamily="34" charset="0"/>
              </a:rPr>
              <a:t>’ Journeys</a:t>
            </a:r>
            <a:endParaRPr lang="en-US" sz="4800" b="1" dirty="0">
              <a:effectLst/>
              <a:latin typeface="Arial Nova"/>
              <a:ea typeface="Calibri" panose="020F0502020204030204" pitchFamily="34" charset="0"/>
            </a:endParaRPr>
          </a:p>
        </p:txBody>
      </p:sp>
      <p:pic>
        <p:nvPicPr>
          <p:cNvPr id="2" name="Picture 1">
            <a:extLst>
              <a:ext uri="{FF2B5EF4-FFF2-40B4-BE49-F238E27FC236}">
                <a16:creationId xmlns:a16="http://schemas.microsoft.com/office/drawing/2014/main" id="{13E4E449-0118-5233-5869-E640ED53CDDB}"/>
              </a:ext>
            </a:extLst>
          </p:cNvPr>
          <p:cNvPicPr>
            <a:picLocks noChangeAspect="1"/>
          </p:cNvPicPr>
          <p:nvPr/>
        </p:nvPicPr>
        <p:blipFill rotWithShape="1">
          <a:blip r:embed="rId3"/>
          <a:srcRect l="27728" t="5063" r="27728" b="24341"/>
          <a:stretch/>
        </p:blipFill>
        <p:spPr>
          <a:xfrm>
            <a:off x="742950" y="3228975"/>
            <a:ext cx="2377067" cy="2124864"/>
          </a:xfrm>
          <a:prstGeom prst="rect">
            <a:avLst/>
          </a:prstGeom>
        </p:spPr>
      </p:pic>
    </p:spTree>
    <p:extLst>
      <p:ext uri="{BB962C8B-B14F-4D97-AF65-F5344CB8AC3E}">
        <p14:creationId xmlns:p14="http://schemas.microsoft.com/office/powerpoint/2010/main" val="834355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9E995-7904-D146-B1C6-B476DE129B24}"/>
              </a:ext>
            </a:extLst>
          </p:cNvPr>
          <p:cNvSpPr>
            <a:spLocks noGrp="1"/>
          </p:cNvSpPr>
          <p:nvPr>
            <p:ph type="title"/>
          </p:nvPr>
        </p:nvSpPr>
        <p:spPr>
          <a:xfrm>
            <a:off x="285135" y="365125"/>
            <a:ext cx="11068665" cy="1029723"/>
          </a:xfrm>
        </p:spPr>
        <p:txBody>
          <a:bodyPr>
            <a:normAutofit/>
          </a:bodyPr>
          <a:lstStyle/>
          <a:p>
            <a:r>
              <a:rPr lang="en-US" sz="4000" dirty="0">
                <a:latin typeface="Arial Nova" panose="020B0504020202020204" pitchFamily="34" charset="0"/>
              </a:rPr>
              <a:t>Structured Literacy Support</a:t>
            </a:r>
          </a:p>
        </p:txBody>
      </p:sp>
      <p:sp>
        <p:nvSpPr>
          <p:cNvPr id="3" name="Content Placeholder 2">
            <a:extLst>
              <a:ext uri="{FF2B5EF4-FFF2-40B4-BE49-F238E27FC236}">
                <a16:creationId xmlns:a16="http://schemas.microsoft.com/office/drawing/2014/main" id="{6D1D1F03-5889-1349-856A-F6DD938F3C12}"/>
              </a:ext>
            </a:extLst>
          </p:cNvPr>
          <p:cNvSpPr>
            <a:spLocks noGrp="1"/>
          </p:cNvSpPr>
          <p:nvPr>
            <p:ph idx="1"/>
          </p:nvPr>
        </p:nvSpPr>
        <p:spPr>
          <a:xfrm>
            <a:off x="838200" y="1759973"/>
            <a:ext cx="10285185" cy="4596377"/>
          </a:xfrm>
        </p:spPr>
        <p:txBody>
          <a:bodyPr vert="horz" lIns="91440" tIns="45720" rIns="91440" bIns="45720" rtlCol="0" anchor="t">
            <a:normAutofit/>
          </a:bodyPr>
          <a:lstStyle/>
          <a:p>
            <a:pPr marL="0" indent="0">
              <a:lnSpc>
                <a:spcPct val="110000"/>
              </a:lnSpc>
              <a:buNone/>
            </a:pPr>
            <a:r>
              <a:rPr lang="en-US" dirty="0">
                <a:latin typeface="Arial"/>
                <a:cs typeface="Arial"/>
              </a:rPr>
              <a:t>SAS Professional Learning Communities </a:t>
            </a:r>
            <a:endParaRPr lang="en-US" dirty="0">
              <a:latin typeface="Arial" panose="020B0604020202020204" pitchFamily="34" charset="0"/>
            </a:endParaRPr>
          </a:p>
          <a:p>
            <a:pPr marL="0" indent="0">
              <a:lnSpc>
                <a:spcPct val="110000"/>
              </a:lnSpc>
              <a:buNone/>
            </a:pPr>
            <a:endParaRPr lang="en-US" dirty="0">
              <a:latin typeface="Arial"/>
              <a:cs typeface="Arial"/>
            </a:endParaRPr>
          </a:p>
          <a:p>
            <a:pPr lvl="1">
              <a:lnSpc>
                <a:spcPct val="110000"/>
              </a:lnSpc>
            </a:pPr>
            <a:r>
              <a:rPr lang="en-US" dirty="0">
                <a:latin typeface="Arial Nova"/>
                <a:cs typeface="Arial"/>
              </a:rPr>
              <a:t>Important documents and resources in one location</a:t>
            </a:r>
          </a:p>
          <a:p>
            <a:pPr lvl="1">
              <a:lnSpc>
                <a:spcPct val="110000"/>
              </a:lnSpc>
            </a:pPr>
            <a:r>
              <a:rPr lang="en-US" dirty="0">
                <a:latin typeface="Arial Nova"/>
                <a:cs typeface="Arial"/>
              </a:rPr>
              <a:t>Communicate with others invested in SL</a:t>
            </a:r>
          </a:p>
          <a:p>
            <a:pPr lvl="1">
              <a:lnSpc>
                <a:spcPct val="110000"/>
              </a:lnSpc>
            </a:pPr>
            <a:r>
              <a:rPr lang="en-US" dirty="0">
                <a:latin typeface="Arial Nova"/>
                <a:cs typeface="Arial"/>
              </a:rPr>
              <a:t>PDE ELA Community and PDE SL Community</a:t>
            </a:r>
          </a:p>
          <a:p>
            <a:pPr lvl="1">
              <a:lnSpc>
                <a:spcPct val="110000"/>
              </a:lnSpc>
            </a:pPr>
            <a:r>
              <a:rPr lang="en-US" dirty="0">
                <a:latin typeface="Arial Nova"/>
                <a:cs typeface="Arial"/>
              </a:rPr>
              <a:t>Monthly ELA Community eBlasts featuring SL</a:t>
            </a:r>
          </a:p>
          <a:p>
            <a:pPr lvl="1">
              <a:lnSpc>
                <a:spcPct val="110000"/>
              </a:lnSpc>
            </a:pPr>
            <a:r>
              <a:rPr lang="en-US" dirty="0">
                <a:latin typeface="Arial Nova"/>
                <a:cs typeface="Arial"/>
                <a:hlinkClick r:id="rId3"/>
              </a:rPr>
              <a:t>Communities - SAS </a:t>
            </a:r>
            <a:endParaRPr lang="en-US" dirty="0">
              <a:latin typeface="Arial Nova"/>
              <a:cs typeface="Arial"/>
            </a:endParaRPr>
          </a:p>
          <a:p>
            <a:pPr marL="0" indent="0">
              <a:buNone/>
            </a:pPr>
            <a:endParaRPr lang="en-US" dirty="0">
              <a:latin typeface="Arial" panose="020B0604020202020204" pitchFamily="34" charset="0"/>
            </a:endParaRPr>
          </a:p>
          <a:p>
            <a:pPr marL="0" indent="0">
              <a:buNone/>
            </a:pPr>
            <a:endParaRPr lang="en-US" dirty="0">
              <a:latin typeface="Arial" panose="020B0604020202020204" pitchFamily="34" charset="0"/>
            </a:endParaRPr>
          </a:p>
          <a:p>
            <a:pPr marL="0" indent="0">
              <a:buNone/>
            </a:pPr>
            <a:endParaRPr lang="en-US" dirty="0">
              <a:latin typeface="Arial" panose="020B0604020202020204" pitchFamily="34" charset="0"/>
            </a:endParaRPr>
          </a:p>
          <a:p>
            <a:pPr marL="0" indent="0">
              <a:buNone/>
            </a:pPr>
            <a:endParaRPr lang="en-US" dirty="0">
              <a:latin typeface="Arial" panose="020B0604020202020204" pitchFamily="34" charset="0"/>
            </a:endParaRPr>
          </a:p>
          <a:p>
            <a:pPr marL="0" indent="0">
              <a:buNone/>
            </a:pPr>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0857C557-B7DA-0A4E-80B4-C084ADD2A9F7}"/>
              </a:ext>
            </a:extLst>
          </p:cNvPr>
          <p:cNvSpPr>
            <a:spLocks noGrp="1"/>
          </p:cNvSpPr>
          <p:nvPr>
            <p:ph type="sldNum" sz="quarter" idx="12"/>
          </p:nvPr>
        </p:nvSpPr>
        <p:spPr>
          <a:xfrm>
            <a:off x="8610599" y="6356350"/>
            <a:ext cx="3254829" cy="365125"/>
          </a:xfrm>
        </p:spPr>
        <p:txBody>
          <a:bodyPr/>
          <a:lstStyle/>
          <a:p>
            <a:fld id="{B24F5015-3417-4B27-A586-E4CCF4D77832}" type="slidenum">
              <a:rPr lang="en-US" smtClean="0">
                <a:latin typeface="Arial" panose="020B0604020202020204" pitchFamily="34" charset="0"/>
                <a:cs typeface="Arial" panose="020B0604020202020204" pitchFamily="34" charset="0"/>
              </a:rPr>
              <a:t>10</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3537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6931B0-33D2-DF33-52FF-CF6B84CC73A3}"/>
              </a:ext>
            </a:extLst>
          </p:cNvPr>
          <p:cNvSpPr>
            <a:spLocks noGrp="1"/>
          </p:cNvSpPr>
          <p:nvPr>
            <p:ph type="title"/>
          </p:nvPr>
        </p:nvSpPr>
        <p:spPr>
          <a:xfrm>
            <a:off x="742714" y="2533968"/>
            <a:ext cx="3677816" cy="1121568"/>
          </a:xfrm>
        </p:spPr>
        <p:txBody>
          <a:bodyPr>
            <a:normAutofit fontScale="90000"/>
          </a:bodyPr>
          <a:lstStyle/>
          <a:p>
            <a:r>
              <a:rPr lang="en-US" b="1" dirty="0">
                <a:latin typeface="Arial" panose="020B0604020202020204" pitchFamily="34" charset="0"/>
              </a:rPr>
              <a:t>QUESTIONS</a:t>
            </a:r>
            <a:br>
              <a:rPr lang="en-US" b="1" dirty="0">
                <a:latin typeface="Arial" panose="020B0604020202020204" pitchFamily="34" charset="0"/>
              </a:rPr>
            </a:br>
            <a:r>
              <a:rPr lang="en-US" b="1" dirty="0">
                <a:latin typeface="Arial" panose="020B0604020202020204" pitchFamily="34" charset="0"/>
              </a:rPr>
              <a:t>BREAKOUT</a:t>
            </a:r>
          </a:p>
        </p:txBody>
      </p:sp>
      <p:sp>
        <p:nvSpPr>
          <p:cNvPr id="6" name="Slide Number Placeholder 5">
            <a:extLst>
              <a:ext uri="{FF2B5EF4-FFF2-40B4-BE49-F238E27FC236}">
                <a16:creationId xmlns:a16="http://schemas.microsoft.com/office/drawing/2014/main" id="{2B5043CD-33BB-1CDD-6099-664FE04855CE}"/>
              </a:ext>
            </a:extLst>
          </p:cNvPr>
          <p:cNvSpPr>
            <a:spLocks noGrp="1"/>
          </p:cNvSpPr>
          <p:nvPr>
            <p:ph type="sldNum" sz="quarter" idx="12"/>
          </p:nvPr>
        </p:nvSpPr>
        <p:spPr/>
        <p:txBody>
          <a:bodyPr/>
          <a:lstStyle/>
          <a:p>
            <a:fld id="{B24F5015-3417-4B27-A586-E4CCF4D77832}" type="slidenum">
              <a:rPr lang="en-US" smtClean="0">
                <a:latin typeface="Arial" panose="020B0604020202020204" pitchFamily="34" charset="0"/>
                <a:cs typeface="Arial" panose="020B0604020202020204" pitchFamily="34" charset="0"/>
              </a:rPr>
              <a:t>100</a:t>
            </a:fld>
            <a:endParaRPr lang="en-US">
              <a:latin typeface="Arial" panose="020B0604020202020204" pitchFamily="34" charset="0"/>
              <a:cs typeface="Arial" panose="020B0604020202020204" pitchFamily="34" charset="0"/>
            </a:endParaRPr>
          </a:p>
        </p:txBody>
      </p:sp>
      <p:pic>
        <p:nvPicPr>
          <p:cNvPr id="3" name="Picture 2" descr="Shape, circle&#10;&#10;Description automatically generated">
            <a:extLst>
              <a:ext uri="{FF2B5EF4-FFF2-40B4-BE49-F238E27FC236}">
                <a16:creationId xmlns:a16="http://schemas.microsoft.com/office/drawing/2014/main" id="{695E56DF-BA74-7B22-F601-6AF49AE12792}"/>
              </a:ext>
            </a:extLst>
          </p:cNvPr>
          <p:cNvPicPr>
            <a:picLocks noChangeAspect="1"/>
          </p:cNvPicPr>
          <p:nvPr/>
        </p:nvPicPr>
        <p:blipFill>
          <a:blip r:embed="rId3">
            <a:alphaModFix amt="40000"/>
            <a:biLevel thresh="75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50059" y="2533968"/>
            <a:ext cx="7326118" cy="4004944"/>
          </a:xfrm>
          <a:prstGeom prst="rect">
            <a:avLst/>
          </a:prstGeom>
        </p:spPr>
      </p:pic>
    </p:spTree>
    <p:extLst>
      <p:ext uri="{BB962C8B-B14F-4D97-AF65-F5344CB8AC3E}">
        <p14:creationId xmlns:p14="http://schemas.microsoft.com/office/powerpoint/2010/main" val="6069388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E4F784-0D1A-A87B-7F65-0FBE6938BCEE}"/>
              </a:ext>
            </a:extLst>
          </p:cNvPr>
          <p:cNvSpPr>
            <a:spLocks noGrp="1"/>
          </p:cNvSpPr>
          <p:nvPr>
            <p:ph type="body" idx="1"/>
          </p:nvPr>
        </p:nvSpPr>
        <p:spPr>
          <a:xfrm>
            <a:off x="831850" y="2432481"/>
            <a:ext cx="10515600" cy="4288993"/>
          </a:xfrm>
        </p:spPr>
        <p:txBody>
          <a:bodyPr vert="horz" lIns="91440" tIns="45720" rIns="91440" bIns="45720" rtlCol="0" anchor="t">
            <a:normAutofit fontScale="25000" lnSpcReduction="20000"/>
          </a:bodyPr>
          <a:lstStyle/>
          <a:p>
            <a:pPr marL="0" marR="0">
              <a:lnSpc>
                <a:spcPct val="115000"/>
              </a:lnSpc>
              <a:spcBef>
                <a:spcPts val="0"/>
              </a:spcBef>
              <a:spcAft>
                <a:spcPts val="800"/>
              </a:spcAft>
            </a:pPr>
            <a:endParaRPr lang="en-US" sz="4400" kern="100" dirty="0">
              <a:effectLst/>
              <a:latin typeface="Calibri"/>
              <a:ea typeface="Calibri" panose="020F0502020204030204" pitchFamily="34" charset="0"/>
              <a:cs typeface="Times New Roman"/>
            </a:endParaRPr>
          </a:p>
          <a:p>
            <a:pPr marL="0" marR="0">
              <a:lnSpc>
                <a:spcPct val="107000"/>
              </a:lnSpc>
              <a:spcBef>
                <a:spcPts val="0"/>
              </a:spcBef>
              <a:spcAft>
                <a:spcPts val="800"/>
              </a:spcAft>
            </a:pPr>
            <a:r>
              <a:rPr lang="en-US" sz="4400" kern="100" dirty="0">
                <a:effectLst/>
                <a:latin typeface="Arial" panose="020B0604020202020204" pitchFamily="34" charset="0"/>
                <a:ea typeface="Calibri" panose="020F0502020204030204" pitchFamily="34" charset="0"/>
                <a:cs typeface="Times New Roman" panose="02020603050405020304" pitchFamily="18" charset="0"/>
              </a:rPr>
              <a:t>Jennifer Wicht, ELA Content Advisor, PDE, </a:t>
            </a:r>
            <a:r>
              <a:rPr lang="en-US" sz="4400" u="sng" kern="1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2"/>
              </a:rPr>
              <a:t>jwicht@pa.gov</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400" kern="100" dirty="0">
                <a:effectLst/>
                <a:latin typeface="Arial" panose="020B0604020202020204" pitchFamily="34" charset="0"/>
                <a:ea typeface="Calibri" panose="020F0502020204030204" pitchFamily="34" charset="0"/>
                <a:cs typeface="Times New Roman" panose="02020603050405020304" pitchFamily="18" charset="0"/>
              </a:rPr>
              <a:t>Kate Bacher, Structured Literacy Advisor, PDE, </a:t>
            </a:r>
            <a:r>
              <a:rPr lang="en-US" sz="4400" u="sng" kern="1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kabacher@pa.gov</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400" kern="100" dirty="0">
                <a:effectLst/>
                <a:latin typeface="Arial" panose="020B0604020202020204" pitchFamily="34" charset="0"/>
                <a:ea typeface="Calibri" panose="020F0502020204030204" pitchFamily="34" charset="0"/>
                <a:cs typeface="Times New Roman" panose="02020603050405020304" pitchFamily="18" charset="0"/>
              </a:rPr>
              <a:t>Angela Cibulka, Literacy Specialist, West Shore SD, </a:t>
            </a:r>
            <a:r>
              <a:rPr lang="en-US" sz="4400" u="sng" kern="1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acibulka@wssd.k12.pa.us</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400" kern="100" dirty="0">
                <a:effectLst/>
                <a:latin typeface="Arial" panose="020B0604020202020204" pitchFamily="34" charset="0"/>
                <a:ea typeface="Calibri" panose="020F0502020204030204" pitchFamily="34" charset="0"/>
                <a:cs typeface="Times New Roman" panose="02020603050405020304" pitchFamily="18" charset="0"/>
              </a:rPr>
              <a:t>Angie Naugle, K Teacher, West Shore SD, </a:t>
            </a:r>
            <a:r>
              <a:rPr lang="en-US" sz="4400" u="sng" kern="1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5"/>
              </a:rPr>
              <a:t>anaugle@wssd.k12.pa.us</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400" kern="100" dirty="0">
                <a:effectLst/>
                <a:latin typeface="Arial" panose="020B0604020202020204" pitchFamily="34" charset="0"/>
                <a:ea typeface="Calibri" panose="020F0502020204030204" pitchFamily="34" charset="0"/>
                <a:cs typeface="Times New Roman" panose="02020603050405020304" pitchFamily="18" charset="0"/>
              </a:rPr>
              <a:t>Lisa Saar, Grade 2 Teacher, West Shore SD, </a:t>
            </a:r>
            <a:r>
              <a:rPr lang="en-US" sz="4400" u="sng" kern="0"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6"/>
              </a:rPr>
              <a:t>lsaar@wssd.k12.pa.us </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400" kern="100" dirty="0">
                <a:effectLst/>
                <a:latin typeface="Arial" panose="020B0604020202020204" pitchFamily="34" charset="0"/>
                <a:ea typeface="Calibri" panose="020F0502020204030204" pitchFamily="34" charset="0"/>
                <a:cs typeface="Times New Roman" panose="02020603050405020304" pitchFamily="18" charset="0"/>
              </a:rPr>
              <a:t>Chris Merritt, Superintendent of Curriculum K-12, State College Area SD, </a:t>
            </a:r>
            <a:r>
              <a:rPr lang="en-US" sz="4400" u="sng" kern="0"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7"/>
              </a:rPr>
              <a:t>cmm16@scasd.org</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400" kern="100" dirty="0">
                <a:effectLst/>
                <a:latin typeface="Arial" panose="020B0604020202020204" pitchFamily="34" charset="0"/>
                <a:ea typeface="Calibri" panose="020F0502020204030204" pitchFamily="34" charset="0"/>
                <a:cs typeface="Times New Roman" panose="02020603050405020304" pitchFamily="18" charset="0"/>
              </a:rPr>
              <a:t>Danielle Yoder, Asst. Superintendent Elem. Ed., State College Area SD, </a:t>
            </a:r>
            <a:r>
              <a:rPr lang="en-US" sz="4400" u="sng" kern="0"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8"/>
              </a:rPr>
              <a:t>dcy12@scasd.org</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400" kern="100" dirty="0">
                <a:effectLst/>
                <a:latin typeface="Arial"/>
                <a:ea typeface="Calibri" panose="020F0502020204030204" pitchFamily="34" charset="0"/>
                <a:cs typeface="Times New Roman"/>
              </a:rPr>
              <a:t>Heather Spotts, Title 1 Elementary Teacher, State College Area SD, </a:t>
            </a:r>
            <a:r>
              <a:rPr lang="en-US" sz="4400" u="sng" kern="0" dirty="0">
                <a:solidFill>
                  <a:srgbClr val="0563C1"/>
                </a:solidFill>
                <a:effectLst/>
                <a:latin typeface="Arial"/>
                <a:ea typeface="Times New Roman" panose="02020603050405020304" pitchFamily="18" charset="0"/>
                <a:cs typeface="Times New Roman"/>
                <a:hlinkClick r:id="rId9"/>
              </a:rPr>
              <a:t>hls19@scasd.org</a:t>
            </a:r>
            <a:endParaRPr lang="en-US" sz="4400" kern="100" dirty="0">
              <a:effectLst/>
              <a:latin typeface="Arial"/>
              <a:ea typeface="Calibri" panose="020F0502020204030204" pitchFamily="34" charset="0"/>
              <a:cs typeface="Times New Roman"/>
            </a:endParaRPr>
          </a:p>
          <a:p>
            <a:pPr marL="0" marR="0">
              <a:lnSpc>
                <a:spcPct val="107000"/>
              </a:lnSpc>
              <a:spcBef>
                <a:spcPts val="0"/>
              </a:spcBef>
              <a:spcAft>
                <a:spcPts val="800"/>
              </a:spcAft>
            </a:pPr>
            <a:r>
              <a:rPr lang="en-US" sz="4400" kern="100" dirty="0">
                <a:effectLst/>
                <a:latin typeface="Arial"/>
                <a:ea typeface="Calibri" panose="020F0502020204030204" pitchFamily="34" charset="0"/>
                <a:cs typeface="Times New Roman"/>
              </a:rPr>
              <a:t>Jonathan Klingeman, Director of MTSS and Interventions, State College Area SD, </a:t>
            </a:r>
            <a:r>
              <a:rPr lang="en-US" sz="4400" u="sng" kern="0" dirty="0">
                <a:solidFill>
                  <a:srgbClr val="0563C1"/>
                </a:solidFill>
                <a:effectLst/>
                <a:latin typeface="Arial"/>
                <a:ea typeface="Times New Roman" panose="02020603050405020304" pitchFamily="18" charset="0"/>
                <a:cs typeface="Times New Roman"/>
                <a:hlinkClick r:id="rId10"/>
              </a:rPr>
              <a:t>jtk21@scasd.org</a:t>
            </a:r>
            <a:endParaRPr lang="en-US" sz="4400" kern="100" dirty="0">
              <a:effectLst/>
              <a:latin typeface="Arial"/>
              <a:ea typeface="Calibri" panose="020F0502020204030204" pitchFamily="34" charset="0"/>
              <a:cs typeface="Times New Roman"/>
            </a:endParaRPr>
          </a:p>
          <a:p>
            <a:pPr marL="0" marR="0">
              <a:lnSpc>
                <a:spcPct val="107000"/>
              </a:lnSpc>
              <a:spcBef>
                <a:spcPts val="0"/>
              </a:spcBef>
              <a:spcAft>
                <a:spcPts val="800"/>
              </a:spcAft>
            </a:pPr>
            <a:r>
              <a:rPr lang="en-US" sz="4400" kern="100" dirty="0">
                <a:effectLst/>
                <a:latin typeface="Arial" panose="020B0604020202020204" pitchFamily="34" charset="0"/>
                <a:ea typeface="Calibri" panose="020F0502020204030204" pitchFamily="34" charset="0"/>
                <a:cs typeface="Times New Roman" panose="02020603050405020304" pitchFamily="18" charset="0"/>
              </a:rPr>
              <a:t>Rebecca Morris, Reading Specialist, Gettysburg Area School District, </a:t>
            </a:r>
            <a:r>
              <a:rPr lang="en-US" sz="4400" u="sng" kern="1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11"/>
              </a:rPr>
              <a:t>rmorris@gasd-pa.org</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400" kern="100" dirty="0">
                <a:effectLst/>
                <a:latin typeface="Arial" panose="020B0604020202020204" pitchFamily="34" charset="0"/>
                <a:ea typeface="Calibri" panose="020F0502020204030204" pitchFamily="34" charset="0"/>
                <a:cs typeface="Times New Roman" panose="02020603050405020304" pitchFamily="18" charset="0"/>
              </a:rPr>
              <a:t>Carla Sauer, Director of Curriculum, Halifax Area SD, </a:t>
            </a:r>
            <a:r>
              <a:rPr lang="en-US" sz="4400" u="sng" kern="0"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12"/>
              </a:rPr>
              <a:t>sauerC@hasd.us</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400" kern="100" dirty="0">
                <a:effectLst/>
                <a:latin typeface="Arial" panose="020B0604020202020204" pitchFamily="34" charset="0"/>
                <a:ea typeface="Calibri" panose="020F0502020204030204" pitchFamily="34" charset="0"/>
                <a:cs typeface="Times New Roman" panose="02020603050405020304" pitchFamily="18" charset="0"/>
              </a:rPr>
              <a:t>Amelia Bellis, K-4 Elementary Principal, Halifax Area SD, </a:t>
            </a:r>
            <a:r>
              <a:rPr lang="en-US" sz="4400" u="sng" kern="0"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13"/>
              </a:rPr>
              <a:t>bellisa@hasd.us </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400" kern="100" dirty="0">
                <a:effectLst/>
                <a:latin typeface="Arial" panose="020B0604020202020204" pitchFamily="34" charset="0"/>
                <a:ea typeface="Calibri" panose="020F0502020204030204" pitchFamily="34" charset="0"/>
                <a:cs typeface="Times New Roman" panose="02020603050405020304" pitchFamily="18" charset="0"/>
              </a:rPr>
              <a:t>Michaela Geyer, Elementary Teacher, Halifax Area SD, </a:t>
            </a:r>
            <a:r>
              <a:rPr lang="en-US" sz="4400" u="sng" kern="1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14"/>
              </a:rPr>
              <a:t>geyerm@hasd.us</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400" kern="100" dirty="0">
                <a:effectLst/>
                <a:latin typeface="Arial" panose="020B0604020202020204" pitchFamily="34" charset="0"/>
                <a:ea typeface="Calibri" panose="020F0502020204030204" pitchFamily="34" charset="0"/>
                <a:cs typeface="Times New Roman" panose="02020603050405020304" pitchFamily="18" charset="0"/>
              </a:rPr>
              <a:t>Tricia Bowman, Reading Specialist, Halifax Area SD, </a:t>
            </a:r>
            <a:r>
              <a:rPr lang="en-US" sz="4400" u="sng" kern="0"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15"/>
              </a:rPr>
              <a:t>bowmant@hasd.us </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400" kern="100" dirty="0">
                <a:effectLst/>
                <a:latin typeface="Arial" panose="020B0604020202020204" pitchFamily="34" charset="0"/>
                <a:ea typeface="Calibri" panose="020F0502020204030204" pitchFamily="34" charset="0"/>
                <a:cs typeface="Times New Roman" panose="02020603050405020304" pitchFamily="18" charset="0"/>
              </a:rPr>
              <a:t>Doddy Ochs, Halifax Area SD, </a:t>
            </a:r>
            <a:r>
              <a:rPr lang="en-US" sz="4400" u="sng" kern="0"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16"/>
              </a:rPr>
              <a:t>ochsd@hasd.us </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400" kern="100" dirty="0">
                <a:effectLst/>
                <a:latin typeface="Arial" panose="020B0604020202020204" pitchFamily="34" charset="0"/>
                <a:ea typeface="Calibri" panose="020F0502020204030204" pitchFamily="34" charset="0"/>
                <a:cs typeface="Times New Roman" panose="02020603050405020304" pitchFamily="18" charset="0"/>
              </a:rPr>
              <a:t>Dr. Pam Kastner, State Literacy Lead, </a:t>
            </a:r>
            <a:r>
              <a:rPr lang="en-US" sz="4400" kern="100" dirty="0" err="1">
                <a:effectLst/>
                <a:latin typeface="Arial" panose="020B0604020202020204" pitchFamily="34" charset="0"/>
                <a:ea typeface="Calibri" panose="020F0502020204030204" pitchFamily="34" charset="0"/>
                <a:cs typeface="Times New Roman" panose="02020603050405020304" pitchFamily="18" charset="0"/>
              </a:rPr>
              <a:t>PaTTAN</a:t>
            </a:r>
            <a:r>
              <a:rPr lang="en-US" sz="44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400" u="sng" kern="1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17"/>
              </a:rPr>
              <a:t>pkastner@pattan.net</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DD2B229-FAF1-7F16-F511-468AED2B7ED2}"/>
              </a:ext>
            </a:extLst>
          </p:cNvPr>
          <p:cNvSpPr>
            <a:spLocks noGrp="1"/>
          </p:cNvSpPr>
          <p:nvPr>
            <p:ph type="sldNum" sz="quarter" idx="12"/>
          </p:nvPr>
        </p:nvSpPr>
        <p:spPr/>
        <p:txBody>
          <a:bodyPr/>
          <a:lstStyle/>
          <a:p>
            <a:fld id="{B24F5015-3417-4B27-A586-E4CCF4D77832}" type="slidenum">
              <a:rPr lang="en-US" smtClean="0"/>
              <a:t>101</a:t>
            </a:fld>
            <a:endParaRPr lang="en-US"/>
          </a:p>
        </p:txBody>
      </p:sp>
    </p:spTree>
    <p:extLst>
      <p:ext uri="{BB962C8B-B14F-4D97-AF65-F5344CB8AC3E}">
        <p14:creationId xmlns:p14="http://schemas.microsoft.com/office/powerpoint/2010/main" val="2354715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838200" y="2415652"/>
            <a:ext cx="10515600" cy="835357"/>
          </a:xfrm>
          <a:prstGeom prst="rect">
            <a:avLst/>
          </a:prstGeom>
          <a:noFill/>
          <a:ln>
            <a:noFill/>
          </a:ln>
        </p:spPr>
        <p:txBody>
          <a:bodyPr spcFirstLastPara="1" vert="horz" wrap="square" lIns="91433" tIns="45700" rIns="91433" bIns="45700" rtlCol="0" anchor="ctr" anchorCtr="0">
            <a:noAutofit/>
          </a:bodyPr>
          <a:lstStyle/>
          <a:p>
            <a:pPr>
              <a:buSzPts val="4500"/>
            </a:pPr>
            <a:r>
              <a:rPr lang="en" dirty="0">
                <a:latin typeface="Arial"/>
                <a:cs typeface="Arial"/>
              </a:rPr>
              <a:t>West Shore School District</a:t>
            </a:r>
            <a:endParaRPr dirty="0">
              <a:solidFill>
                <a:srgbClr val="7CBCCE"/>
              </a:solidFill>
            </a:endParaRPr>
          </a:p>
        </p:txBody>
      </p:sp>
      <p:sp>
        <p:nvSpPr>
          <p:cNvPr id="131" name="Google Shape;131;p21"/>
          <p:cNvSpPr txBox="1">
            <a:spLocks noGrp="1"/>
          </p:cNvSpPr>
          <p:nvPr>
            <p:ph type="sldNum" idx="12"/>
          </p:nvPr>
        </p:nvSpPr>
        <p:spPr>
          <a:xfrm>
            <a:off x="11409045" y="6333135"/>
            <a:ext cx="731600" cy="524800"/>
          </a:xfrm>
          <a:prstGeom prst="rect">
            <a:avLst/>
          </a:prstGeom>
          <a:noFill/>
          <a:ln>
            <a:noFill/>
          </a:ln>
        </p:spPr>
        <p:txBody>
          <a:bodyPr spcFirstLastPara="1" vert="horz" wrap="square" lIns="121900" tIns="121900" rIns="121900" bIns="121900" rtlCol="0" anchor="t" anchorCtr="0">
            <a:noAutofit/>
          </a:bodyPr>
          <a:lstStyle/>
          <a:p>
            <a:endParaRPr dirty="0"/>
          </a:p>
        </p:txBody>
      </p:sp>
      <p:sp>
        <p:nvSpPr>
          <p:cNvPr id="132" name="Google Shape;132;p21"/>
          <p:cNvSpPr txBox="1">
            <a:spLocks noGrp="1"/>
          </p:cNvSpPr>
          <p:nvPr>
            <p:ph type="subTitle" idx="1"/>
          </p:nvPr>
        </p:nvSpPr>
        <p:spPr>
          <a:xfrm>
            <a:off x="838200" y="3160295"/>
            <a:ext cx="10515600" cy="728171"/>
          </a:xfrm>
          <a:prstGeom prst="rect">
            <a:avLst/>
          </a:prstGeom>
          <a:noFill/>
          <a:ln>
            <a:noFill/>
          </a:ln>
        </p:spPr>
        <p:txBody>
          <a:bodyPr spcFirstLastPara="1" vert="horz" wrap="square" lIns="91433" tIns="45700" rIns="91433" bIns="45700" rtlCol="0" anchor="t" anchorCtr="0">
            <a:noAutofit/>
          </a:bodyPr>
          <a:lstStyle/>
          <a:p>
            <a:pPr marL="0" indent="0"/>
            <a:r>
              <a:rPr lang="en" sz="3200" dirty="0">
                <a:latin typeface="Arial"/>
                <a:cs typeface="Arial"/>
              </a:rPr>
              <a:t>Angela Cibulka, Literacy Specialist</a:t>
            </a:r>
            <a:endParaRPr lang="en-US" sz="3200" dirty="0">
              <a:latin typeface="Arial"/>
              <a:cs typeface="Arial"/>
            </a:endParaRPr>
          </a:p>
          <a:p>
            <a:pPr marL="0" indent="0"/>
            <a:r>
              <a:rPr lang="en" sz="3200" dirty="0">
                <a:latin typeface="Arial"/>
                <a:cs typeface="Arial"/>
              </a:rPr>
              <a:t>Angie Naugle, Kindergarten Teacher</a:t>
            </a:r>
            <a:endParaRPr sz="3200">
              <a:latin typeface="Arial"/>
              <a:cs typeface="Arial"/>
            </a:endParaRPr>
          </a:p>
          <a:p>
            <a:pPr marL="0" indent="0"/>
            <a:r>
              <a:rPr lang="en" sz="3200" dirty="0">
                <a:latin typeface="Arial"/>
                <a:cs typeface="Arial"/>
              </a:rPr>
              <a:t>Lisa Saar, Second Grade Teacher</a:t>
            </a:r>
          </a:p>
          <a:p>
            <a:pPr marL="0" indent="0">
              <a:lnSpc>
                <a:spcPct val="90000"/>
              </a:lnSpc>
            </a:pPr>
            <a:endParaRPr lang="en-US" sz="3200" dirty="0">
              <a:latin typeface="Arial"/>
              <a:cs typeface="Arial"/>
            </a:endParaRPr>
          </a:p>
          <a:p>
            <a:pPr marL="0" indent="0">
              <a:lnSpc>
                <a:spcPct val="90000"/>
              </a:lnSpc>
            </a:pPr>
            <a:r>
              <a:rPr lang="en-US" sz="1800" dirty="0">
                <a:latin typeface="Arial"/>
                <a:cs typeface="Arial"/>
              </a:rPr>
              <a:t>The West Shore School District, located between Harrisburg and York in southcentral Pennsylvania, has eight elementary schools, three middle schools, two high schools, and a virtual learning academy. With more than 7,500 students and approximately 930 staff members, West Shore is the third largest public school district in the Greater Harrisburg metropolitan area.</a:t>
            </a:r>
            <a:endParaRPr sz="180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2"/>
          <p:cNvSpPr txBox="1">
            <a:spLocks noGrp="1"/>
          </p:cNvSpPr>
          <p:nvPr>
            <p:ph type="sldNum" idx="12"/>
          </p:nvPr>
        </p:nvSpPr>
        <p:spPr>
          <a:xfrm>
            <a:off x="160593" y="6254969"/>
            <a:ext cx="636000" cy="365200"/>
          </a:xfrm>
          <a:prstGeom prst="rect">
            <a:avLst/>
          </a:prstGeom>
        </p:spPr>
        <p:txBody>
          <a:bodyPr spcFirstLastPara="1" vert="horz" wrap="square" lIns="91433" tIns="45700" rIns="91433" bIns="45700" rtlCol="0" anchor="ctr" anchorCtr="0">
            <a:noAutofit/>
          </a:bodyPr>
          <a:lstStyle/>
          <a:p>
            <a:fld id="{00000000-1234-1234-1234-123412341234}" type="slidenum">
              <a:rPr lang="en"/>
              <a:pPr/>
              <a:t>12</a:t>
            </a:fld>
            <a:endParaRPr/>
          </a:p>
        </p:txBody>
      </p:sp>
      <p:pic>
        <p:nvPicPr>
          <p:cNvPr id="138" name="Google Shape;138;p22"/>
          <p:cNvPicPr preferRelativeResize="0"/>
          <p:nvPr/>
        </p:nvPicPr>
        <p:blipFill>
          <a:blip r:embed="rId3">
            <a:alphaModFix/>
          </a:blip>
          <a:stretch>
            <a:fillRect/>
          </a:stretch>
        </p:blipFill>
        <p:spPr>
          <a:xfrm>
            <a:off x="2423506" y="958239"/>
            <a:ext cx="8540300" cy="52967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1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3"/>
          <p:cNvSpPr txBox="1">
            <a:spLocks noGrp="1"/>
          </p:cNvSpPr>
          <p:nvPr>
            <p:ph type="title"/>
          </p:nvPr>
        </p:nvSpPr>
        <p:spPr>
          <a:xfrm>
            <a:off x="2071500" y="123167"/>
            <a:ext cx="9066400" cy="1151600"/>
          </a:xfrm>
          <a:prstGeom prst="rect">
            <a:avLst/>
          </a:prstGeom>
        </p:spPr>
        <p:txBody>
          <a:bodyPr spcFirstLastPara="1" vert="horz" wrap="square" lIns="91433" tIns="45700" rIns="91433" bIns="45700" rtlCol="0" anchor="ctr" anchorCtr="0">
            <a:noAutofit/>
          </a:bodyPr>
          <a:lstStyle/>
          <a:p>
            <a:pPr algn="ctr"/>
            <a:r>
              <a:rPr lang="en" sz="4800" b="1" dirty="0">
                <a:latin typeface="Arial Nova"/>
                <a:cs typeface="Arial"/>
              </a:rPr>
              <a:t>Where do we begin?</a:t>
            </a:r>
            <a:endParaRPr sz="4800" b="1" dirty="0">
              <a:latin typeface="Arial Nova"/>
              <a:cs typeface="Arial"/>
            </a:endParaRPr>
          </a:p>
        </p:txBody>
      </p:sp>
      <p:sp>
        <p:nvSpPr>
          <p:cNvPr id="144" name="Google Shape;144;p23"/>
          <p:cNvSpPr txBox="1">
            <a:spLocks noGrp="1"/>
          </p:cNvSpPr>
          <p:nvPr>
            <p:ph type="body" idx="1"/>
          </p:nvPr>
        </p:nvSpPr>
        <p:spPr>
          <a:xfrm>
            <a:off x="1434900" y="1088033"/>
            <a:ext cx="10561200" cy="5770000"/>
          </a:xfrm>
          <a:prstGeom prst="rect">
            <a:avLst/>
          </a:prstGeom>
        </p:spPr>
        <p:txBody>
          <a:bodyPr spcFirstLastPara="1" vert="horz" wrap="square" lIns="91433" tIns="45700" rIns="91433" bIns="45700" rtlCol="0" anchor="t" anchorCtr="0">
            <a:noAutofit/>
          </a:bodyPr>
          <a:lstStyle/>
          <a:p>
            <a:pPr marL="608965" indent="-481965">
              <a:buSzPts val="2100"/>
            </a:pPr>
            <a:r>
              <a:rPr lang="en" sz="2400" dirty="0">
                <a:latin typeface="Arial"/>
                <a:cs typeface="Arial"/>
              </a:rPr>
              <a:t>Master schedules aligned</a:t>
            </a:r>
            <a:endParaRPr lang="en-US" sz="2400">
              <a:latin typeface="Arial"/>
              <a:cs typeface="Arial"/>
            </a:endParaRPr>
          </a:p>
          <a:p>
            <a:pPr marL="608965" indent="-481965">
              <a:buClr>
                <a:srgbClr val="000000"/>
              </a:buClr>
              <a:buSzPts val="2100"/>
            </a:pPr>
            <a:endParaRPr lang="en" sz="2400" dirty="0">
              <a:latin typeface="Arial"/>
              <a:cs typeface="Arial"/>
            </a:endParaRPr>
          </a:p>
          <a:p>
            <a:pPr marL="608965" indent="-481965">
              <a:buSzPts val="2100"/>
            </a:pPr>
            <a:r>
              <a:rPr lang="en" sz="2400" dirty="0">
                <a:latin typeface="Arial"/>
                <a:cs typeface="Arial"/>
              </a:rPr>
              <a:t>Interactive training for all</a:t>
            </a:r>
            <a:endParaRPr sz="2400">
              <a:latin typeface="Arial"/>
              <a:cs typeface="Arial"/>
            </a:endParaRPr>
          </a:p>
          <a:p>
            <a:pPr marL="608965" indent="-481965">
              <a:buClr>
                <a:srgbClr val="000000"/>
              </a:buClr>
              <a:buSzPts val="2100"/>
            </a:pPr>
            <a:endParaRPr lang="en" sz="2400" dirty="0">
              <a:latin typeface="Arial"/>
              <a:cs typeface="Arial"/>
            </a:endParaRPr>
          </a:p>
          <a:p>
            <a:pPr marL="608965" indent="-481965">
              <a:buSzPts val="2100"/>
            </a:pPr>
            <a:r>
              <a:rPr lang="en" sz="2400" dirty="0">
                <a:latin typeface="Arial"/>
                <a:cs typeface="Arial"/>
              </a:rPr>
              <a:t>Mindset shift (NOT how can I identify kids who need additional support…what can I do to strengthen CORE AND who needs additional support)</a:t>
            </a:r>
            <a:endParaRPr sz="2400">
              <a:latin typeface="Arial"/>
              <a:cs typeface="Arial"/>
            </a:endParaRPr>
          </a:p>
          <a:p>
            <a:pPr marL="608965" indent="-481965">
              <a:buClr>
                <a:srgbClr val="000000"/>
              </a:buClr>
              <a:buSzPts val="2100"/>
            </a:pPr>
            <a:endParaRPr lang="en" sz="2400" dirty="0">
              <a:latin typeface="Arial"/>
              <a:cs typeface="Arial"/>
            </a:endParaRPr>
          </a:p>
          <a:p>
            <a:pPr marL="608965" indent="-481965">
              <a:buSzPts val="2100"/>
            </a:pPr>
            <a:r>
              <a:rPr lang="en" sz="2400" dirty="0">
                <a:latin typeface="Arial"/>
                <a:cs typeface="Arial"/>
              </a:rPr>
              <a:t>Resources to strengthen Tier 1, 2, and 3</a:t>
            </a:r>
            <a:endParaRPr sz="2400">
              <a:latin typeface="Arial"/>
              <a:cs typeface="Arial"/>
            </a:endParaRPr>
          </a:p>
          <a:p>
            <a:pPr marL="1218565" lvl="1" indent="-481965">
              <a:spcBef>
                <a:spcPts val="0"/>
              </a:spcBef>
              <a:buSzPts val="2100"/>
            </a:pPr>
            <a:r>
              <a:rPr lang="en" dirty="0">
                <a:latin typeface="Arial"/>
                <a:cs typeface="Arial"/>
              </a:rPr>
              <a:t>Ex. 95% Group, Heggerty, </a:t>
            </a:r>
            <a:r>
              <a:rPr lang="en" err="1">
                <a:latin typeface="Arial"/>
                <a:cs typeface="Arial"/>
              </a:rPr>
              <a:t>KidLips</a:t>
            </a:r>
            <a:r>
              <a:rPr lang="en" dirty="0">
                <a:latin typeface="Arial"/>
                <a:cs typeface="Arial"/>
              </a:rPr>
              <a:t>, Sound Wall, Secret Stories, PALS, Sonday System, Heart Words, 95% Multisyllabic </a:t>
            </a:r>
            <a:r>
              <a:rPr lang="en" err="1">
                <a:latin typeface="Arial"/>
                <a:cs typeface="Arial"/>
              </a:rPr>
              <a:t>Rts</a:t>
            </a:r>
            <a:r>
              <a:rPr lang="en" dirty="0">
                <a:latin typeface="Arial"/>
                <a:cs typeface="Arial"/>
              </a:rPr>
              <a:t>.</a:t>
            </a:r>
            <a:endParaRPr>
              <a:latin typeface="Arial"/>
              <a:cs typeface="Arial"/>
            </a:endParaRPr>
          </a:p>
          <a:p>
            <a:pPr marL="1218565" lvl="1" indent="-481965">
              <a:spcBef>
                <a:spcPts val="0"/>
              </a:spcBef>
              <a:buSzPts val="2100"/>
            </a:pPr>
            <a:r>
              <a:rPr lang="en" dirty="0">
                <a:latin typeface="Arial"/>
                <a:cs typeface="Arial"/>
              </a:rPr>
              <a:t>NOT all at once</a:t>
            </a:r>
            <a:endParaRPr dirty="0">
              <a:latin typeface="Arial"/>
              <a:cs typeface="Arial"/>
            </a:endParaRPr>
          </a:p>
          <a:p>
            <a:pPr marL="736600" lvl="1" indent="0">
              <a:spcBef>
                <a:spcPts val="0"/>
              </a:spcBef>
              <a:buClr>
                <a:srgbClr val="000000"/>
              </a:buClr>
              <a:buSzPts val="2100"/>
              <a:buNone/>
            </a:pPr>
            <a:endParaRPr lang="en" dirty="0">
              <a:latin typeface="Arial"/>
              <a:cs typeface="Arial"/>
            </a:endParaRPr>
          </a:p>
          <a:p>
            <a:pPr marL="608965" indent="-481965">
              <a:buSzPts val="2100"/>
            </a:pPr>
            <a:r>
              <a:rPr lang="en" sz="2400" dirty="0">
                <a:latin typeface="Arial"/>
                <a:cs typeface="Arial"/>
              </a:rPr>
              <a:t>Keep It Slow and Simple! </a:t>
            </a:r>
            <a:endParaRPr sz="2400"/>
          </a:p>
          <a:p>
            <a:pPr marL="0" indent="0">
              <a:buNone/>
            </a:pPr>
            <a:endParaRPr/>
          </a:p>
        </p:txBody>
      </p:sp>
      <p:sp>
        <p:nvSpPr>
          <p:cNvPr id="145" name="Google Shape;145;p23"/>
          <p:cNvSpPr txBox="1">
            <a:spLocks noGrp="1"/>
          </p:cNvSpPr>
          <p:nvPr>
            <p:ph type="sldNum" idx="12"/>
          </p:nvPr>
        </p:nvSpPr>
        <p:spPr>
          <a:xfrm>
            <a:off x="160593" y="6254969"/>
            <a:ext cx="636000" cy="365200"/>
          </a:xfrm>
          <a:prstGeom prst="rect">
            <a:avLst/>
          </a:prstGeom>
        </p:spPr>
        <p:txBody>
          <a:bodyPr spcFirstLastPara="1" vert="horz" wrap="square" lIns="91433" tIns="45700" rIns="91433" bIns="45700" rtlCol="0" anchor="ctr" anchorCtr="0">
            <a:noAutofit/>
          </a:bodyPr>
          <a:lstStyle/>
          <a:p>
            <a:fld id="{00000000-1234-1234-1234-123412341234}" type="slidenum">
              <a:rPr lang="en"/>
              <a:pPr/>
              <a:t>13</a:t>
            </a:fld>
            <a:endParaRPr/>
          </a:p>
        </p:txBody>
      </p:sp>
      <p:sp>
        <p:nvSpPr>
          <p:cNvPr id="146" name="Google Shape;146;p23"/>
          <p:cNvSpPr txBox="1">
            <a:spLocks noGrp="1"/>
          </p:cNvSpPr>
          <p:nvPr>
            <p:ph type="subTitle" idx="2"/>
          </p:nvPr>
        </p:nvSpPr>
        <p:spPr>
          <a:xfrm rot="-5400000">
            <a:off x="-1925500" y="2404533"/>
            <a:ext cx="4797200" cy="531200"/>
          </a:xfrm>
          <a:prstGeom prst="rect">
            <a:avLst/>
          </a:prstGeom>
        </p:spPr>
        <p:txBody>
          <a:bodyPr spcFirstLastPara="1" vert="horz" wrap="square" lIns="91433" tIns="45700" rIns="91433" bIns="45700" rtlCol="0" anchor="ctr" anchorCtr="0">
            <a:noAutofit/>
          </a:bodyPr>
          <a:lstStyle/>
          <a:p>
            <a:pPr marL="0" indent="0"/>
            <a:r>
              <a:rPr lang="en" sz="3333"/>
              <a:t>Where do we begin?</a:t>
            </a:r>
            <a:endParaRPr sz="3333"/>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4"/>
          <p:cNvSpPr txBox="1">
            <a:spLocks noGrp="1"/>
          </p:cNvSpPr>
          <p:nvPr>
            <p:ph type="sldNum" idx="12"/>
          </p:nvPr>
        </p:nvSpPr>
        <p:spPr>
          <a:xfrm>
            <a:off x="160593" y="6254969"/>
            <a:ext cx="636000" cy="365200"/>
          </a:xfrm>
          <a:prstGeom prst="rect">
            <a:avLst/>
          </a:prstGeom>
        </p:spPr>
        <p:txBody>
          <a:bodyPr spcFirstLastPara="1" vert="horz" wrap="square" lIns="91433" tIns="45700" rIns="91433" bIns="45700" rtlCol="0" anchor="ctr" anchorCtr="0">
            <a:noAutofit/>
          </a:bodyPr>
          <a:lstStyle/>
          <a:p>
            <a:fld id="{00000000-1234-1234-1234-123412341234}" type="slidenum">
              <a:rPr lang="en"/>
              <a:pPr/>
              <a:t>14</a:t>
            </a:fld>
            <a:endParaRPr/>
          </a:p>
        </p:txBody>
      </p:sp>
      <p:sp>
        <p:nvSpPr>
          <p:cNvPr id="152" name="Google Shape;152;p24"/>
          <p:cNvSpPr txBox="1">
            <a:spLocks noGrp="1"/>
          </p:cNvSpPr>
          <p:nvPr>
            <p:ph type="subTitle" idx="2"/>
          </p:nvPr>
        </p:nvSpPr>
        <p:spPr>
          <a:xfrm rot="-5400000">
            <a:off x="-2110700" y="2589933"/>
            <a:ext cx="5167600" cy="531200"/>
          </a:xfrm>
          <a:prstGeom prst="rect">
            <a:avLst/>
          </a:prstGeom>
        </p:spPr>
        <p:txBody>
          <a:bodyPr spcFirstLastPara="1" vert="horz" wrap="square" lIns="91433" tIns="45700" rIns="91433" bIns="45700" rtlCol="0" anchor="ctr" anchorCtr="0">
            <a:noAutofit/>
          </a:bodyPr>
          <a:lstStyle/>
          <a:p>
            <a:pPr marL="0" indent="0"/>
            <a:r>
              <a:rPr lang="en" sz="2133"/>
              <a:t>Example Kindergarten Classroom Data</a:t>
            </a:r>
            <a:endParaRPr sz="2133"/>
          </a:p>
        </p:txBody>
      </p:sp>
      <p:pic>
        <p:nvPicPr>
          <p:cNvPr id="153" name="Google Shape;153;p24"/>
          <p:cNvPicPr preferRelativeResize="0"/>
          <p:nvPr/>
        </p:nvPicPr>
        <p:blipFill rotWithShape="1">
          <a:blip r:embed="rId3">
            <a:alphaModFix/>
          </a:blip>
          <a:srcRect t="7114"/>
          <a:stretch/>
        </p:blipFill>
        <p:spPr>
          <a:xfrm>
            <a:off x="5519934" y="432700"/>
            <a:ext cx="6256465" cy="5992600"/>
          </a:xfrm>
          <a:prstGeom prst="rect">
            <a:avLst/>
          </a:prstGeom>
          <a:noFill/>
          <a:ln>
            <a:noFill/>
          </a:ln>
        </p:spPr>
      </p:pic>
      <p:sp>
        <p:nvSpPr>
          <p:cNvPr id="154" name="Google Shape;154;p24"/>
          <p:cNvSpPr txBox="1"/>
          <p:nvPr/>
        </p:nvSpPr>
        <p:spPr>
          <a:xfrm>
            <a:off x="1144333" y="432701"/>
            <a:ext cx="4191200" cy="5601493"/>
          </a:xfrm>
          <a:prstGeom prst="rect">
            <a:avLst/>
          </a:prstGeom>
          <a:noFill/>
          <a:ln>
            <a:noFill/>
          </a:ln>
        </p:spPr>
        <p:txBody>
          <a:bodyPr spcFirstLastPara="1" wrap="square" lIns="121900" tIns="121900" rIns="121900" bIns="121900" anchor="t" anchorCtr="0">
            <a:spAutoFit/>
          </a:bodyPr>
          <a:lstStyle/>
          <a:p>
            <a:r>
              <a:rPr lang="en" sz="2900" b="1" dirty="0">
                <a:latin typeface="Arial Nova"/>
                <a:ea typeface="Josefin Sans"/>
                <a:cs typeface="Josefin Sans"/>
                <a:sym typeface="Josefin Sans"/>
              </a:rPr>
              <a:t>Universal Screener - </a:t>
            </a:r>
            <a:r>
              <a:rPr lang="en" sz="2900" b="1" dirty="0" err="1">
                <a:latin typeface="Arial Nova"/>
                <a:ea typeface="Josefin Sans"/>
                <a:cs typeface="Josefin Sans"/>
                <a:sym typeface="Josefin Sans"/>
              </a:rPr>
              <a:t>Acadience</a:t>
            </a:r>
            <a:endParaRPr lang="en-US" sz="2900" b="1" dirty="0" err="1">
              <a:latin typeface="Arial Nova"/>
              <a:ea typeface="Josefin Sans"/>
              <a:cs typeface="Josefin Sans"/>
            </a:endParaRPr>
          </a:p>
          <a:p>
            <a:pPr marL="608965"/>
            <a:endParaRPr sz="2900" dirty="0">
              <a:latin typeface="Arial Nova"/>
              <a:ea typeface="Josefin Sans"/>
              <a:cs typeface="Josefin Sans"/>
            </a:endParaRPr>
          </a:p>
          <a:p>
            <a:pPr marL="608965" indent="-490855">
              <a:buSzPts val="2200"/>
              <a:buFont typeface="Josefin Sans"/>
              <a:buChar char="❏"/>
            </a:pPr>
            <a:r>
              <a:rPr lang="en" sz="2900" dirty="0">
                <a:latin typeface="Arial Nova"/>
                <a:ea typeface="Josefin Sans"/>
                <a:cs typeface="Josefin Sans"/>
                <a:sym typeface="Josefin Sans"/>
              </a:rPr>
              <a:t>Displays composite scores, as well as each sub skill</a:t>
            </a:r>
            <a:endParaRPr sz="2900" dirty="0">
              <a:latin typeface="Arial Nova"/>
              <a:ea typeface="Josefin Sans"/>
              <a:cs typeface="Josefin Sans"/>
            </a:endParaRPr>
          </a:p>
          <a:p>
            <a:pPr marL="608965" indent="-490855">
              <a:buSzPts val="2200"/>
              <a:buFont typeface="Josefin Sans"/>
              <a:buChar char="❏"/>
            </a:pPr>
            <a:r>
              <a:rPr lang="en" sz="2900" dirty="0">
                <a:latin typeface="Arial Nova"/>
                <a:ea typeface="Josefin Sans"/>
                <a:cs typeface="Josefin Sans"/>
                <a:sym typeface="Josefin Sans"/>
              </a:rPr>
              <a:t>Shows progress over time</a:t>
            </a:r>
            <a:endParaRPr sz="2900" dirty="0">
              <a:latin typeface="Arial Nova"/>
              <a:ea typeface="Josefin Sans"/>
              <a:cs typeface="Josefin Sans"/>
            </a:endParaRPr>
          </a:p>
          <a:p>
            <a:pPr marL="608965" indent="-490855">
              <a:buSzPts val="2200"/>
              <a:buFont typeface="Josefin Sans"/>
              <a:buChar char="❏"/>
            </a:pPr>
            <a:r>
              <a:rPr lang="en" sz="2900" dirty="0">
                <a:latin typeface="Arial Nova"/>
                <a:ea typeface="Josefin Sans"/>
                <a:cs typeface="Josefin Sans"/>
                <a:sym typeface="Josefin Sans"/>
              </a:rPr>
              <a:t>Easy to see the trend of classrooms, grades, buildings or the entire district</a:t>
            </a:r>
            <a:r>
              <a:rPr lang="en" sz="2900" dirty="0">
                <a:latin typeface="Josefin Sans"/>
                <a:ea typeface="Josefin Sans"/>
                <a:cs typeface="Josefin Sans"/>
                <a:sym typeface="Josefin Sans"/>
              </a:rPr>
              <a:t> </a:t>
            </a:r>
            <a:endParaRPr sz="2933">
              <a:latin typeface="Josefin Sans"/>
              <a:ea typeface="Josefin Sans"/>
              <a:cs typeface="Josefi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1215105" y="174625"/>
            <a:ext cx="10339600" cy="1325600"/>
          </a:xfrm>
          <a:prstGeom prst="rect">
            <a:avLst/>
          </a:prstGeom>
        </p:spPr>
        <p:txBody>
          <a:bodyPr spcFirstLastPara="1" vert="horz" wrap="square" lIns="91433" tIns="45700" rIns="91433" bIns="45700" rtlCol="0" anchor="ctr" anchorCtr="0">
            <a:noAutofit/>
          </a:bodyPr>
          <a:lstStyle/>
          <a:p>
            <a:r>
              <a:rPr lang="en" sz="4800" b="1" dirty="0">
                <a:latin typeface="Arial"/>
                <a:cs typeface="Arial"/>
              </a:rPr>
              <a:t>Classroom Data</a:t>
            </a:r>
            <a:endParaRPr lang="en-US" sz="4800" b="1">
              <a:latin typeface="Arial"/>
              <a:cs typeface="Arial"/>
            </a:endParaRPr>
          </a:p>
        </p:txBody>
      </p:sp>
      <p:sp>
        <p:nvSpPr>
          <p:cNvPr id="160" name="Google Shape;160;p25"/>
          <p:cNvSpPr txBox="1">
            <a:spLocks noGrp="1"/>
          </p:cNvSpPr>
          <p:nvPr>
            <p:ph type="sldNum" idx="12"/>
          </p:nvPr>
        </p:nvSpPr>
        <p:spPr>
          <a:xfrm>
            <a:off x="160593" y="6254969"/>
            <a:ext cx="636000" cy="365200"/>
          </a:xfrm>
          <a:prstGeom prst="rect">
            <a:avLst/>
          </a:prstGeom>
        </p:spPr>
        <p:txBody>
          <a:bodyPr spcFirstLastPara="1" vert="horz" wrap="square" lIns="91433" tIns="45700" rIns="91433" bIns="45700" rtlCol="0" anchor="ctr" anchorCtr="0">
            <a:noAutofit/>
          </a:bodyPr>
          <a:lstStyle/>
          <a:p>
            <a:fld id="{00000000-1234-1234-1234-123412341234}" type="slidenum">
              <a:rPr lang="en"/>
              <a:pPr/>
              <a:t>15</a:t>
            </a:fld>
            <a:endParaRPr/>
          </a:p>
        </p:txBody>
      </p:sp>
      <p:sp>
        <p:nvSpPr>
          <p:cNvPr id="161" name="Google Shape;161;p25"/>
          <p:cNvSpPr txBox="1">
            <a:spLocks noGrp="1"/>
          </p:cNvSpPr>
          <p:nvPr>
            <p:ph type="subTitle" idx="2"/>
          </p:nvPr>
        </p:nvSpPr>
        <p:spPr>
          <a:xfrm rot="-5400000">
            <a:off x="-1925500" y="2404533"/>
            <a:ext cx="4797200" cy="531200"/>
          </a:xfrm>
          <a:prstGeom prst="rect">
            <a:avLst/>
          </a:prstGeom>
        </p:spPr>
        <p:txBody>
          <a:bodyPr spcFirstLastPara="1" vert="horz" wrap="square" lIns="91433" tIns="45700" rIns="91433" bIns="45700" rtlCol="0" anchor="ctr" anchorCtr="0">
            <a:noAutofit/>
          </a:bodyPr>
          <a:lstStyle/>
          <a:p>
            <a:pPr marL="0" indent="0"/>
            <a:r>
              <a:rPr lang="en" sz="2400"/>
              <a:t>Beginning of Kindergarten Data</a:t>
            </a:r>
            <a:endParaRPr sz="2400"/>
          </a:p>
        </p:txBody>
      </p:sp>
      <p:pic>
        <p:nvPicPr>
          <p:cNvPr id="162" name="Google Shape;162;p25"/>
          <p:cNvPicPr preferRelativeResize="0"/>
          <p:nvPr/>
        </p:nvPicPr>
        <p:blipFill rotWithShape="1">
          <a:blip r:embed="rId3">
            <a:alphaModFix/>
          </a:blip>
          <a:srcRect l="20842"/>
          <a:stretch/>
        </p:blipFill>
        <p:spPr>
          <a:xfrm>
            <a:off x="5106100" y="1259367"/>
            <a:ext cx="6668400" cy="5360800"/>
          </a:xfrm>
          <a:prstGeom prst="rect">
            <a:avLst/>
          </a:prstGeom>
          <a:noFill/>
          <a:ln>
            <a:noFill/>
          </a:ln>
        </p:spPr>
      </p:pic>
      <p:sp>
        <p:nvSpPr>
          <p:cNvPr id="163" name="Google Shape;163;p25"/>
          <p:cNvSpPr txBox="1"/>
          <p:nvPr/>
        </p:nvSpPr>
        <p:spPr>
          <a:xfrm>
            <a:off x="1085733" y="1438834"/>
            <a:ext cx="3868400" cy="3693278"/>
          </a:xfrm>
          <a:prstGeom prst="rect">
            <a:avLst/>
          </a:prstGeom>
          <a:noFill/>
          <a:ln>
            <a:noFill/>
          </a:ln>
        </p:spPr>
        <p:txBody>
          <a:bodyPr spcFirstLastPara="1" wrap="square" lIns="121900" tIns="121900" rIns="121900" bIns="121900" anchor="t" anchorCtr="0">
            <a:spAutoFit/>
          </a:bodyPr>
          <a:lstStyle/>
          <a:p>
            <a:pPr marL="608965" indent="-507365">
              <a:buSzPts val="2400"/>
              <a:buFont typeface="Josefin Sans"/>
              <a:buChar char="❏"/>
            </a:pPr>
            <a:r>
              <a:rPr lang="en" sz="2800" dirty="0">
                <a:latin typeface="Arial Nova"/>
                <a:ea typeface="Josefin Sans"/>
                <a:cs typeface="Josefin Sans"/>
                <a:sym typeface="Josefin Sans"/>
              </a:rPr>
              <a:t>Helps to indicate the needs of the class as a whole</a:t>
            </a:r>
            <a:endParaRPr lang="en" sz="2800" dirty="0">
              <a:latin typeface="Arial Nova"/>
              <a:ea typeface="Josefin Sans"/>
              <a:cs typeface="Josefin Sans"/>
            </a:endParaRPr>
          </a:p>
          <a:p>
            <a:pPr marL="101600">
              <a:buSzPts val="2400"/>
            </a:pPr>
            <a:endParaRPr lang="en" sz="2800" dirty="0">
              <a:latin typeface="Arial Nova"/>
              <a:ea typeface="Josefin Sans"/>
              <a:cs typeface="Josefin Sans"/>
            </a:endParaRPr>
          </a:p>
          <a:p>
            <a:pPr marL="608965" indent="-507365">
              <a:buSzPts val="2400"/>
              <a:buFont typeface="Josefin Sans"/>
              <a:buChar char="❏"/>
            </a:pPr>
            <a:r>
              <a:rPr lang="en" sz="2800" dirty="0">
                <a:latin typeface="Arial Nova"/>
                <a:ea typeface="Josefin Sans"/>
                <a:cs typeface="Josefin Sans"/>
                <a:sym typeface="Josefin Sans"/>
              </a:rPr>
              <a:t>Informs how best to utilize interventionists and support staff</a:t>
            </a:r>
            <a:endParaRPr sz="2800" dirty="0">
              <a:latin typeface="Arial Nova"/>
              <a:ea typeface="Josefin Sans"/>
              <a:cs typeface="Josefi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6"/>
          <p:cNvSpPr txBox="1">
            <a:spLocks noGrp="1"/>
          </p:cNvSpPr>
          <p:nvPr>
            <p:ph type="title"/>
          </p:nvPr>
        </p:nvSpPr>
        <p:spPr>
          <a:xfrm>
            <a:off x="1434905" y="365125"/>
            <a:ext cx="10339600" cy="1325600"/>
          </a:xfrm>
          <a:prstGeom prst="rect">
            <a:avLst/>
          </a:prstGeom>
        </p:spPr>
        <p:txBody>
          <a:bodyPr spcFirstLastPara="1" vert="horz" wrap="square" lIns="91433" tIns="45700" rIns="91433" bIns="45700" rtlCol="0" anchor="ctr" anchorCtr="0">
            <a:noAutofit/>
          </a:bodyPr>
          <a:lstStyle/>
          <a:p>
            <a:endParaRPr/>
          </a:p>
        </p:txBody>
      </p:sp>
      <p:sp>
        <p:nvSpPr>
          <p:cNvPr id="169" name="Google Shape;169;p26"/>
          <p:cNvSpPr txBox="1">
            <a:spLocks noGrp="1"/>
          </p:cNvSpPr>
          <p:nvPr>
            <p:ph type="body" idx="1"/>
          </p:nvPr>
        </p:nvSpPr>
        <p:spPr>
          <a:xfrm>
            <a:off x="1434905" y="1825625"/>
            <a:ext cx="10339600" cy="4667200"/>
          </a:xfrm>
          <a:prstGeom prst="rect">
            <a:avLst/>
          </a:prstGeom>
        </p:spPr>
        <p:txBody>
          <a:bodyPr spcFirstLastPara="1" vert="horz" wrap="square" lIns="91433" tIns="45700" rIns="91433" bIns="45700" rtlCol="0" anchor="t" anchorCtr="0">
            <a:noAutofit/>
          </a:bodyPr>
          <a:lstStyle/>
          <a:p>
            <a:pPr marL="0" indent="0">
              <a:buNone/>
            </a:pPr>
            <a:endParaRPr/>
          </a:p>
        </p:txBody>
      </p:sp>
      <p:sp>
        <p:nvSpPr>
          <p:cNvPr id="170" name="Google Shape;170;p26"/>
          <p:cNvSpPr txBox="1">
            <a:spLocks noGrp="1"/>
          </p:cNvSpPr>
          <p:nvPr>
            <p:ph type="sldNum" idx="12"/>
          </p:nvPr>
        </p:nvSpPr>
        <p:spPr>
          <a:xfrm>
            <a:off x="160593" y="6254969"/>
            <a:ext cx="636000" cy="365200"/>
          </a:xfrm>
          <a:prstGeom prst="rect">
            <a:avLst/>
          </a:prstGeom>
        </p:spPr>
        <p:txBody>
          <a:bodyPr spcFirstLastPara="1" vert="horz" wrap="square" lIns="91433" tIns="45700" rIns="91433" bIns="45700" rtlCol="0" anchor="ctr" anchorCtr="0">
            <a:noAutofit/>
          </a:bodyPr>
          <a:lstStyle/>
          <a:p>
            <a:fld id="{00000000-1234-1234-1234-123412341234}" type="slidenum">
              <a:rPr lang="en"/>
              <a:pPr/>
              <a:t>16</a:t>
            </a:fld>
            <a:endParaRPr/>
          </a:p>
        </p:txBody>
      </p:sp>
      <p:sp>
        <p:nvSpPr>
          <p:cNvPr id="171" name="Google Shape;171;p26"/>
          <p:cNvSpPr txBox="1">
            <a:spLocks noGrp="1"/>
          </p:cNvSpPr>
          <p:nvPr>
            <p:ph type="subTitle" idx="2"/>
          </p:nvPr>
        </p:nvSpPr>
        <p:spPr>
          <a:xfrm rot="-5400000">
            <a:off x="-2081500" y="2560533"/>
            <a:ext cx="5109200" cy="531200"/>
          </a:xfrm>
          <a:prstGeom prst="rect">
            <a:avLst/>
          </a:prstGeom>
        </p:spPr>
        <p:txBody>
          <a:bodyPr spcFirstLastPara="1" vert="horz" wrap="square" lIns="91433" tIns="45700" rIns="91433" bIns="45700" rtlCol="0" anchor="ctr" anchorCtr="0">
            <a:noAutofit/>
          </a:bodyPr>
          <a:lstStyle/>
          <a:p>
            <a:pPr marL="0" indent="0"/>
            <a:r>
              <a:rPr lang="en" sz="2400"/>
              <a:t>Sample Collective Problem-Solving</a:t>
            </a:r>
            <a:r>
              <a:rPr lang="en"/>
              <a:t> </a:t>
            </a:r>
            <a:endParaRPr/>
          </a:p>
        </p:txBody>
      </p:sp>
      <p:pic>
        <p:nvPicPr>
          <p:cNvPr id="172" name="Google Shape;172;p26"/>
          <p:cNvPicPr preferRelativeResize="0"/>
          <p:nvPr/>
        </p:nvPicPr>
        <p:blipFill>
          <a:blip r:embed="rId3">
            <a:alphaModFix/>
          </a:blip>
          <a:stretch>
            <a:fillRect/>
          </a:stretch>
        </p:blipFill>
        <p:spPr>
          <a:xfrm>
            <a:off x="1030820" y="108298"/>
            <a:ext cx="11161182" cy="669248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7"/>
          <p:cNvSpPr txBox="1">
            <a:spLocks noGrp="1"/>
          </p:cNvSpPr>
          <p:nvPr>
            <p:ph type="title"/>
          </p:nvPr>
        </p:nvSpPr>
        <p:spPr>
          <a:xfrm>
            <a:off x="1434905" y="365125"/>
            <a:ext cx="10339600" cy="1325600"/>
          </a:xfrm>
          <a:prstGeom prst="rect">
            <a:avLst/>
          </a:prstGeom>
        </p:spPr>
        <p:txBody>
          <a:bodyPr spcFirstLastPara="1" vert="horz" wrap="square" lIns="91433" tIns="45700" rIns="91433" bIns="45700" rtlCol="0" anchor="ctr" anchorCtr="0">
            <a:noAutofit/>
          </a:bodyPr>
          <a:lstStyle/>
          <a:p>
            <a:pPr>
              <a:lnSpc>
                <a:spcPct val="90000"/>
              </a:lnSpc>
              <a:buClr>
                <a:schemeClr val="lt1"/>
              </a:buClr>
              <a:buSzPts val="3600"/>
            </a:pPr>
            <a:r>
              <a:rPr lang="en" sz="4000" b="1" dirty="0">
                <a:solidFill>
                  <a:schemeClr val="dk1"/>
                </a:solidFill>
                <a:latin typeface="Arial"/>
                <a:ea typeface="Arial"/>
                <a:cs typeface="Arial"/>
                <a:sym typeface="Arial"/>
              </a:rPr>
              <a:t>WHAT IS STRUCTURED LITERACY?</a:t>
            </a:r>
            <a:endParaRPr sz="4000" b="1" dirty="0">
              <a:solidFill>
                <a:schemeClr val="dk1"/>
              </a:solidFill>
              <a:latin typeface="Arial"/>
              <a:ea typeface="Arial"/>
              <a:cs typeface="Arial"/>
              <a:sym typeface="Arial"/>
            </a:endParaRPr>
          </a:p>
          <a:p>
            <a:endParaRPr dirty="0"/>
          </a:p>
        </p:txBody>
      </p:sp>
      <p:sp>
        <p:nvSpPr>
          <p:cNvPr id="179" name="Google Shape;179;p27"/>
          <p:cNvSpPr txBox="1">
            <a:spLocks noGrp="1"/>
          </p:cNvSpPr>
          <p:nvPr>
            <p:ph type="body" idx="1"/>
          </p:nvPr>
        </p:nvSpPr>
        <p:spPr>
          <a:xfrm>
            <a:off x="1434905" y="1825625"/>
            <a:ext cx="10339600" cy="4667200"/>
          </a:xfrm>
          <a:prstGeom prst="rect">
            <a:avLst/>
          </a:prstGeom>
        </p:spPr>
        <p:txBody>
          <a:bodyPr spcFirstLastPara="1" vert="horz" wrap="square" lIns="91433" tIns="45700" rIns="91433" bIns="45700" rtlCol="0" anchor="t" anchorCtr="0">
            <a:noAutofit/>
          </a:bodyPr>
          <a:lstStyle/>
          <a:p>
            <a:pPr marL="304792" indent="-237061">
              <a:lnSpc>
                <a:spcPct val="90000"/>
              </a:lnSpc>
              <a:buSzPts val="2000"/>
              <a:buFont typeface="Josefin Sans"/>
              <a:buChar char="•"/>
            </a:pPr>
            <a:r>
              <a:rPr lang="en" sz="2667" dirty="0"/>
              <a:t>Science-based, structured approach to literacy instruction</a:t>
            </a:r>
            <a:endParaRPr sz="2667" dirty="0"/>
          </a:p>
          <a:p>
            <a:pPr marL="304792" indent="0">
              <a:lnSpc>
                <a:spcPct val="90000"/>
              </a:lnSpc>
              <a:buSzPts val="2800"/>
              <a:buNone/>
            </a:pPr>
            <a:endParaRPr sz="2667" dirty="0"/>
          </a:p>
          <a:p>
            <a:pPr marL="304792" indent="-237061">
              <a:lnSpc>
                <a:spcPct val="90000"/>
              </a:lnSpc>
              <a:spcBef>
                <a:spcPts val="1333"/>
              </a:spcBef>
              <a:buSzPts val="2000"/>
              <a:buFont typeface="Josefin Sans"/>
              <a:buChar char="•"/>
            </a:pPr>
            <a:r>
              <a:rPr lang="en" sz="2667" dirty="0"/>
              <a:t>3 evidence-based key features of instruction:</a:t>
            </a:r>
            <a:endParaRPr sz="2667" dirty="0"/>
          </a:p>
          <a:p>
            <a:pPr marL="304792" indent="0">
              <a:lnSpc>
                <a:spcPct val="90000"/>
              </a:lnSpc>
              <a:spcBef>
                <a:spcPts val="1333"/>
              </a:spcBef>
              <a:buSzPts val="2800"/>
              <a:buNone/>
            </a:pPr>
            <a:endParaRPr sz="2667" dirty="0"/>
          </a:p>
          <a:p>
            <a:pPr marL="914377" indent="0">
              <a:lnSpc>
                <a:spcPct val="90000"/>
              </a:lnSpc>
              <a:spcBef>
                <a:spcPts val="667"/>
              </a:spcBef>
              <a:buSzPts val="2800"/>
              <a:buNone/>
            </a:pPr>
            <a:r>
              <a:rPr lang="en" sz="2667" dirty="0"/>
              <a:t>1. Systematic and Cumulative</a:t>
            </a:r>
            <a:endParaRPr sz="2667" dirty="0"/>
          </a:p>
          <a:p>
            <a:pPr marL="914377" indent="0">
              <a:lnSpc>
                <a:spcPct val="90000"/>
              </a:lnSpc>
              <a:spcBef>
                <a:spcPts val="667"/>
              </a:spcBef>
              <a:buSzPts val="2800"/>
              <a:buNone/>
            </a:pPr>
            <a:r>
              <a:rPr lang="en" sz="2667" dirty="0"/>
              <a:t>2. Explicit Instruction</a:t>
            </a:r>
            <a:endParaRPr sz="2667" dirty="0"/>
          </a:p>
          <a:p>
            <a:pPr marL="914377" indent="0">
              <a:lnSpc>
                <a:spcPct val="90000"/>
              </a:lnSpc>
              <a:spcBef>
                <a:spcPts val="667"/>
              </a:spcBef>
              <a:buSzPts val="2800"/>
              <a:buNone/>
            </a:pPr>
            <a:r>
              <a:rPr lang="en" sz="2667" dirty="0"/>
              <a:t>3. Diagnostic Literacy Instruction</a:t>
            </a:r>
            <a:endParaRPr sz="2667" dirty="0"/>
          </a:p>
          <a:p>
            <a:pPr marL="0" indent="0">
              <a:lnSpc>
                <a:spcPct val="90000"/>
              </a:lnSpc>
              <a:spcBef>
                <a:spcPts val="1333"/>
              </a:spcBef>
              <a:buClr>
                <a:schemeClr val="lt1"/>
              </a:buClr>
              <a:buSzPts val="2800"/>
              <a:buNone/>
            </a:pPr>
            <a:endParaRPr sz="2667" dirty="0"/>
          </a:p>
          <a:p>
            <a:pPr marL="304792" indent="-67732">
              <a:lnSpc>
                <a:spcPct val="90000"/>
              </a:lnSpc>
              <a:spcBef>
                <a:spcPts val="1333"/>
              </a:spcBef>
              <a:buClr>
                <a:schemeClr val="lt1"/>
              </a:buClr>
              <a:buSzPts val="2800"/>
              <a:buNone/>
            </a:pPr>
            <a:endParaRPr sz="2667" dirty="0"/>
          </a:p>
          <a:p>
            <a:pPr marL="0" indent="0">
              <a:buNone/>
            </a:pPr>
            <a:endParaRPr sz="1867" dirty="0"/>
          </a:p>
        </p:txBody>
      </p:sp>
      <p:sp>
        <p:nvSpPr>
          <p:cNvPr id="180" name="Google Shape;180;p27"/>
          <p:cNvSpPr txBox="1">
            <a:spLocks noGrp="1"/>
          </p:cNvSpPr>
          <p:nvPr>
            <p:ph type="sldNum" idx="12"/>
          </p:nvPr>
        </p:nvSpPr>
        <p:spPr>
          <a:xfrm>
            <a:off x="160593" y="6254969"/>
            <a:ext cx="636000" cy="365200"/>
          </a:xfrm>
          <a:prstGeom prst="rect">
            <a:avLst/>
          </a:prstGeom>
        </p:spPr>
        <p:txBody>
          <a:bodyPr spcFirstLastPara="1" vert="horz" wrap="square" lIns="91433" tIns="45700" rIns="91433" bIns="45700" rtlCol="0" anchor="ctr" anchorCtr="0">
            <a:noAutofit/>
          </a:bodyPr>
          <a:lstStyle/>
          <a:p>
            <a:fld id="{00000000-1234-1234-1234-123412341234}" type="slidenum">
              <a:rPr lang="en"/>
              <a:pPr/>
              <a:t>17</a:t>
            </a:fld>
            <a:endParaRPr/>
          </a:p>
        </p:txBody>
      </p:sp>
      <p:sp>
        <p:nvSpPr>
          <p:cNvPr id="181" name="Google Shape;181;p27"/>
          <p:cNvSpPr txBox="1">
            <a:spLocks noGrp="1"/>
          </p:cNvSpPr>
          <p:nvPr>
            <p:ph type="subTitle" idx="2"/>
          </p:nvPr>
        </p:nvSpPr>
        <p:spPr>
          <a:xfrm rot="-5400000">
            <a:off x="-1925500" y="2404533"/>
            <a:ext cx="4797200" cy="531200"/>
          </a:xfrm>
          <a:prstGeom prst="rect">
            <a:avLst/>
          </a:prstGeom>
        </p:spPr>
        <p:txBody>
          <a:bodyPr spcFirstLastPara="1" vert="horz" wrap="square" lIns="91433" tIns="45700" rIns="91433" bIns="45700" rtlCol="0" anchor="ctr" anchorCtr="0">
            <a:noAutofit/>
          </a:bodyPr>
          <a:lstStyle/>
          <a:p>
            <a:pPr marL="0" indent="0"/>
            <a:endParaRPr/>
          </a:p>
        </p:txBody>
      </p:sp>
      <p:pic>
        <p:nvPicPr>
          <p:cNvPr id="182" name="Google Shape;182;p27"/>
          <p:cNvPicPr preferRelativeResize="0"/>
          <p:nvPr/>
        </p:nvPicPr>
        <p:blipFill rotWithShape="1">
          <a:blip r:embed="rId3">
            <a:alphaModFix/>
          </a:blip>
          <a:srcRect/>
          <a:stretch/>
        </p:blipFill>
        <p:spPr>
          <a:xfrm>
            <a:off x="8641501" y="3564033"/>
            <a:ext cx="2831033" cy="2928800"/>
          </a:xfrm>
          <a:prstGeom prst="rect">
            <a:avLst/>
          </a:prstGeom>
          <a:noFill/>
          <a:ln w="28575" cap="flat" cmpd="sng">
            <a:solidFill>
              <a:srgbClr val="C4D600"/>
            </a:solidFill>
            <a:prstDash val="solid"/>
            <a:round/>
            <a:headEnd type="none" w="sm" len="sm"/>
            <a:tailEnd type="none" w="sm" len="sm"/>
          </a:ln>
          <a:effectLst>
            <a:outerShdw blurRad="385763" dist="257175" dir="1920000" algn="bl" rotWithShape="0">
              <a:srgbClr val="A2B2C8">
                <a:alpha val="4941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a:spLocks noGrp="1"/>
          </p:cNvSpPr>
          <p:nvPr>
            <p:ph type="title"/>
          </p:nvPr>
        </p:nvSpPr>
        <p:spPr>
          <a:xfrm>
            <a:off x="1434900" y="27215"/>
            <a:ext cx="10339600" cy="1690800"/>
          </a:xfrm>
          <a:prstGeom prst="rect">
            <a:avLst/>
          </a:prstGeom>
        </p:spPr>
        <p:txBody>
          <a:bodyPr spcFirstLastPara="1" vert="horz" wrap="square" lIns="91433" tIns="45700" rIns="91433" bIns="45700" rtlCol="0" anchor="ctr" anchorCtr="0">
            <a:noAutofit/>
          </a:bodyPr>
          <a:lstStyle/>
          <a:p>
            <a:r>
              <a:rPr lang="en" b="1" dirty="0">
                <a:latin typeface="Arial"/>
                <a:cs typeface="Arial"/>
              </a:rPr>
              <a:t>Tier 1 - Check Ins on Grade Level</a:t>
            </a:r>
            <a:endParaRPr b="1" dirty="0">
              <a:latin typeface="Arial"/>
              <a:cs typeface="Arial"/>
            </a:endParaRPr>
          </a:p>
        </p:txBody>
      </p:sp>
      <p:sp>
        <p:nvSpPr>
          <p:cNvPr id="188" name="Google Shape;188;p28"/>
          <p:cNvSpPr txBox="1">
            <a:spLocks noGrp="1"/>
          </p:cNvSpPr>
          <p:nvPr>
            <p:ph type="sldNum" idx="12"/>
          </p:nvPr>
        </p:nvSpPr>
        <p:spPr>
          <a:xfrm>
            <a:off x="160593" y="6254969"/>
            <a:ext cx="636000" cy="365200"/>
          </a:xfrm>
          <a:prstGeom prst="rect">
            <a:avLst/>
          </a:prstGeom>
        </p:spPr>
        <p:txBody>
          <a:bodyPr spcFirstLastPara="1" vert="horz" wrap="square" lIns="91433" tIns="45700" rIns="91433" bIns="45700" rtlCol="0" anchor="ctr" anchorCtr="0">
            <a:noAutofit/>
          </a:bodyPr>
          <a:lstStyle/>
          <a:p>
            <a:fld id="{00000000-1234-1234-1234-123412341234}" type="slidenum">
              <a:rPr lang="en"/>
              <a:pPr/>
              <a:t>18</a:t>
            </a:fld>
            <a:endParaRPr/>
          </a:p>
        </p:txBody>
      </p:sp>
      <p:sp>
        <p:nvSpPr>
          <p:cNvPr id="189" name="Google Shape;189;p28"/>
          <p:cNvSpPr txBox="1">
            <a:spLocks noGrp="1"/>
          </p:cNvSpPr>
          <p:nvPr>
            <p:ph type="subTitle" idx="2"/>
          </p:nvPr>
        </p:nvSpPr>
        <p:spPr>
          <a:xfrm rot="-5400000">
            <a:off x="-1925500" y="2404533"/>
            <a:ext cx="4797200" cy="531200"/>
          </a:xfrm>
          <a:prstGeom prst="rect">
            <a:avLst/>
          </a:prstGeom>
        </p:spPr>
        <p:txBody>
          <a:bodyPr spcFirstLastPara="1" vert="horz" wrap="square" lIns="91433" tIns="45700" rIns="91433" bIns="45700" rtlCol="0" anchor="ctr" anchorCtr="0">
            <a:noAutofit/>
          </a:bodyPr>
          <a:lstStyle/>
          <a:p>
            <a:pPr marL="0" indent="0"/>
            <a:r>
              <a:rPr lang="en" sz="3067"/>
              <a:t>Who Needs Help?</a:t>
            </a:r>
            <a:endParaRPr sz="3067"/>
          </a:p>
        </p:txBody>
      </p:sp>
      <p:pic>
        <p:nvPicPr>
          <p:cNvPr id="190" name="Google Shape;190;p28"/>
          <p:cNvPicPr preferRelativeResize="0"/>
          <p:nvPr/>
        </p:nvPicPr>
        <p:blipFill>
          <a:blip r:embed="rId3">
            <a:alphaModFix/>
          </a:blip>
          <a:stretch>
            <a:fillRect/>
          </a:stretch>
        </p:blipFill>
        <p:spPr>
          <a:xfrm>
            <a:off x="4880533" y="1461233"/>
            <a:ext cx="7144632" cy="2733000"/>
          </a:xfrm>
          <a:prstGeom prst="rect">
            <a:avLst/>
          </a:prstGeom>
          <a:noFill/>
          <a:ln>
            <a:noFill/>
          </a:ln>
        </p:spPr>
      </p:pic>
      <p:pic>
        <p:nvPicPr>
          <p:cNvPr id="191" name="Google Shape;191;p28"/>
          <p:cNvPicPr preferRelativeResize="0"/>
          <p:nvPr/>
        </p:nvPicPr>
        <p:blipFill>
          <a:blip r:embed="rId4">
            <a:alphaModFix/>
          </a:blip>
          <a:stretch>
            <a:fillRect/>
          </a:stretch>
        </p:blipFill>
        <p:spPr>
          <a:xfrm>
            <a:off x="3688211" y="4348663"/>
            <a:ext cx="5521600" cy="2408099"/>
          </a:xfrm>
          <a:prstGeom prst="rect">
            <a:avLst/>
          </a:prstGeom>
          <a:noFill/>
          <a:ln>
            <a:noFill/>
          </a:ln>
        </p:spPr>
      </p:pic>
      <p:sp>
        <p:nvSpPr>
          <p:cNvPr id="192" name="Google Shape;192;p28"/>
          <p:cNvSpPr txBox="1"/>
          <p:nvPr/>
        </p:nvSpPr>
        <p:spPr>
          <a:xfrm>
            <a:off x="1077200" y="1171533"/>
            <a:ext cx="3488000" cy="3940077"/>
          </a:xfrm>
          <a:prstGeom prst="rect">
            <a:avLst/>
          </a:prstGeom>
          <a:noFill/>
          <a:ln>
            <a:noFill/>
          </a:ln>
        </p:spPr>
        <p:txBody>
          <a:bodyPr spcFirstLastPara="1" wrap="square" lIns="121900" tIns="121900" rIns="121900" bIns="121900" anchor="t" anchorCtr="0">
            <a:spAutoFit/>
          </a:bodyPr>
          <a:lstStyle/>
          <a:p>
            <a:r>
              <a:rPr lang="en" sz="2650" dirty="0">
                <a:latin typeface="Arial Nova"/>
                <a:ea typeface="Josefin Sans"/>
                <a:cs typeface="Josefin Sans"/>
                <a:sym typeface="Josefin Sans"/>
              </a:rPr>
              <a:t>Is the core instruction effective? </a:t>
            </a:r>
            <a:endParaRPr lang="en-US" sz="2650">
              <a:latin typeface="Arial Nova"/>
              <a:ea typeface="Josefin Sans"/>
              <a:cs typeface="Josefin Sans"/>
            </a:endParaRPr>
          </a:p>
          <a:p>
            <a:endParaRPr sz="2650" dirty="0">
              <a:latin typeface="Arial Nova"/>
              <a:ea typeface="Josefin Sans"/>
              <a:cs typeface="Josefin Sans"/>
            </a:endParaRPr>
          </a:p>
          <a:p>
            <a:r>
              <a:rPr lang="en" sz="2650" dirty="0">
                <a:latin typeface="Arial Nova"/>
                <a:ea typeface="Josefin Sans"/>
                <a:cs typeface="Josefin Sans"/>
                <a:sym typeface="Josefin Sans"/>
              </a:rPr>
              <a:t>▪ What percent of students are achieving benchmark expectations (approximately 80% or more)?</a:t>
            </a:r>
            <a:endParaRPr sz="2650" dirty="0">
              <a:latin typeface="Arial Nova"/>
              <a:ea typeface="Josefin Sans"/>
              <a:cs typeface="Josefin Sans"/>
            </a:endParaRPr>
          </a:p>
        </p:txBody>
      </p:sp>
      <p:sp>
        <p:nvSpPr>
          <p:cNvPr id="193" name="Google Shape;193;p28"/>
          <p:cNvSpPr txBox="1"/>
          <p:nvPr/>
        </p:nvSpPr>
        <p:spPr>
          <a:xfrm>
            <a:off x="9224600" y="4646867"/>
            <a:ext cx="2712000" cy="1723508"/>
          </a:xfrm>
          <a:prstGeom prst="rect">
            <a:avLst/>
          </a:prstGeom>
          <a:noFill/>
          <a:ln>
            <a:noFill/>
          </a:ln>
        </p:spPr>
        <p:txBody>
          <a:bodyPr spcFirstLastPara="1" wrap="square" lIns="121900" tIns="121900" rIns="121900" bIns="121900" anchor="t" anchorCtr="0">
            <a:spAutoFit/>
          </a:bodyPr>
          <a:lstStyle/>
          <a:p>
            <a:r>
              <a:rPr lang="en" sz="2400" dirty="0">
                <a:latin typeface="Arial Nova"/>
                <a:ea typeface="Josefin Sans"/>
                <a:cs typeface="Josefin Sans"/>
                <a:sym typeface="Josefin Sans"/>
              </a:rPr>
              <a:t>Classroom teacher progress monitors on grade level to check in.</a:t>
            </a:r>
            <a:endParaRPr lang="en-US" sz="2400" dirty="0">
              <a:latin typeface="Arial Nova"/>
              <a:ea typeface="Josefin Sans"/>
              <a:cs typeface="Josefin Sans"/>
            </a:endParaRPr>
          </a:p>
        </p:txBody>
      </p:sp>
      <p:sp>
        <p:nvSpPr>
          <p:cNvPr id="194" name="Google Shape;194;p28"/>
          <p:cNvSpPr txBox="1"/>
          <p:nvPr/>
        </p:nvSpPr>
        <p:spPr>
          <a:xfrm>
            <a:off x="1135093" y="4929233"/>
            <a:ext cx="2304640" cy="1690800"/>
          </a:xfrm>
          <a:prstGeom prst="rect">
            <a:avLst/>
          </a:prstGeom>
          <a:noFill/>
          <a:ln>
            <a:noFill/>
          </a:ln>
        </p:spPr>
        <p:txBody>
          <a:bodyPr spcFirstLastPara="1" wrap="square" lIns="121900" tIns="121900" rIns="121900" bIns="121900" anchor="t" anchorCtr="0">
            <a:noAutofit/>
          </a:bodyPr>
          <a:lstStyle/>
          <a:p>
            <a:r>
              <a:rPr lang="en" sz="2400" dirty="0">
                <a:solidFill>
                  <a:schemeClr val="dk1"/>
                </a:solidFill>
                <a:latin typeface="Arial Nova"/>
                <a:ea typeface="Josefin Sans"/>
                <a:cs typeface="Josefin Sans"/>
                <a:sym typeface="Josefin Sans"/>
              </a:rPr>
              <a:t>We are piloting Wit &amp; Wisdom/95% Core Phonics and HMH</a:t>
            </a:r>
            <a:endParaRPr lang="en-US" sz="2000">
              <a:solidFill>
                <a:schemeClr val="dk1"/>
              </a:solidFill>
              <a:latin typeface="Arial Nova"/>
              <a:ea typeface="Josefin Sans"/>
              <a:cs typeface="Josefi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9"/>
          <p:cNvSpPr txBox="1">
            <a:spLocks noGrp="1"/>
          </p:cNvSpPr>
          <p:nvPr>
            <p:ph type="title"/>
          </p:nvPr>
        </p:nvSpPr>
        <p:spPr>
          <a:xfrm>
            <a:off x="1144615" y="90700"/>
            <a:ext cx="10629885" cy="894000"/>
          </a:xfrm>
          <a:prstGeom prst="rect">
            <a:avLst/>
          </a:prstGeom>
        </p:spPr>
        <p:txBody>
          <a:bodyPr spcFirstLastPara="1" vert="horz" wrap="square" lIns="91433" tIns="45700" rIns="91433" bIns="45700" rtlCol="0" anchor="ctr" anchorCtr="0">
            <a:noAutofit/>
          </a:bodyPr>
          <a:lstStyle/>
          <a:p>
            <a:r>
              <a:rPr lang="en" sz="3850" b="1" dirty="0">
                <a:latin typeface="Arial"/>
                <a:cs typeface="Arial"/>
              </a:rPr>
              <a:t>Tiers 2 &amp; 3 - Provide More Intensive Support</a:t>
            </a:r>
            <a:endParaRPr sz="3850" b="1" dirty="0">
              <a:latin typeface="Arial"/>
              <a:cs typeface="Arial"/>
            </a:endParaRPr>
          </a:p>
        </p:txBody>
      </p:sp>
      <p:sp>
        <p:nvSpPr>
          <p:cNvPr id="200" name="Google Shape;200;p29"/>
          <p:cNvSpPr txBox="1">
            <a:spLocks noGrp="1"/>
          </p:cNvSpPr>
          <p:nvPr>
            <p:ph type="body" idx="1"/>
          </p:nvPr>
        </p:nvSpPr>
        <p:spPr>
          <a:xfrm>
            <a:off x="1366133" y="984567"/>
            <a:ext cx="10743200" cy="1802400"/>
          </a:xfrm>
          <a:prstGeom prst="rect">
            <a:avLst/>
          </a:prstGeom>
        </p:spPr>
        <p:txBody>
          <a:bodyPr spcFirstLastPara="1" vert="horz" wrap="square" lIns="91433" tIns="45700" rIns="91433" bIns="45700" rtlCol="0" anchor="t" anchorCtr="0">
            <a:noAutofit/>
          </a:bodyPr>
          <a:lstStyle/>
          <a:p>
            <a:pPr marL="0" indent="0">
              <a:buNone/>
            </a:pPr>
            <a:r>
              <a:rPr lang="en" sz="2400" dirty="0">
                <a:highlight>
                  <a:srgbClr val="FFFFFF"/>
                </a:highlight>
                <a:latin typeface="Arial Nova"/>
                <a:cs typeface="Arial"/>
              </a:rPr>
              <a:t>This tier usually involves more intensive </a:t>
            </a:r>
            <a:r>
              <a:rPr lang="en" sz="2400" i="1" dirty="0">
                <a:highlight>
                  <a:srgbClr val="FFFFFF"/>
                </a:highlight>
                <a:latin typeface="Arial Nova"/>
                <a:cs typeface="Arial"/>
              </a:rPr>
              <a:t>targeted intervention</a:t>
            </a:r>
            <a:r>
              <a:rPr lang="en" sz="2400" dirty="0">
                <a:highlight>
                  <a:srgbClr val="FFFFFF"/>
                </a:highlight>
                <a:latin typeface="Arial Nova"/>
                <a:cs typeface="Arial"/>
              </a:rPr>
              <a:t> and </a:t>
            </a:r>
            <a:r>
              <a:rPr lang="en" sz="2400" i="1" dirty="0">
                <a:highlight>
                  <a:srgbClr val="FFFFFF"/>
                </a:highlight>
                <a:latin typeface="Arial Nova"/>
                <a:cs typeface="Arial"/>
              </a:rPr>
              <a:t>frequent monitoring</a:t>
            </a:r>
            <a:r>
              <a:rPr lang="en" sz="2400" dirty="0">
                <a:highlight>
                  <a:srgbClr val="FFFFFF"/>
                </a:highlight>
                <a:latin typeface="Arial Nova"/>
                <a:cs typeface="Arial"/>
              </a:rPr>
              <a:t>.  </a:t>
            </a:r>
            <a:endParaRPr lang="en-US" sz="2400">
              <a:highlight>
                <a:srgbClr val="FFFFFF"/>
              </a:highlight>
              <a:latin typeface="Arial Nova"/>
            </a:endParaRPr>
          </a:p>
          <a:p>
            <a:pPr marL="0" indent="0">
              <a:buNone/>
            </a:pPr>
            <a:r>
              <a:rPr lang="en" sz="2400" dirty="0">
                <a:highlight>
                  <a:srgbClr val="FFFFFF"/>
                </a:highlight>
                <a:latin typeface="Arial Nova"/>
                <a:cs typeface="Arial"/>
              </a:rPr>
              <a:t>• Amount of additional time • Specific instructional strategies • Method and frequency of progress monitoring assessments • Delivery method • Size of group • Alignment with student needs • Personnel delivering intervention</a:t>
            </a:r>
            <a:endParaRPr sz="2400">
              <a:latin typeface="Arial Nova"/>
              <a:cs typeface="Arial"/>
            </a:endParaRPr>
          </a:p>
        </p:txBody>
      </p:sp>
      <p:sp>
        <p:nvSpPr>
          <p:cNvPr id="201" name="Google Shape;201;p29"/>
          <p:cNvSpPr txBox="1">
            <a:spLocks noGrp="1"/>
          </p:cNvSpPr>
          <p:nvPr>
            <p:ph type="sldNum" idx="12"/>
          </p:nvPr>
        </p:nvSpPr>
        <p:spPr>
          <a:xfrm>
            <a:off x="160593" y="6254969"/>
            <a:ext cx="636000" cy="365200"/>
          </a:xfrm>
          <a:prstGeom prst="rect">
            <a:avLst/>
          </a:prstGeom>
        </p:spPr>
        <p:txBody>
          <a:bodyPr spcFirstLastPara="1" vert="horz" wrap="square" lIns="91433" tIns="45700" rIns="91433" bIns="45700" rtlCol="0" anchor="ctr" anchorCtr="0">
            <a:noAutofit/>
          </a:bodyPr>
          <a:lstStyle/>
          <a:p>
            <a:fld id="{00000000-1234-1234-1234-123412341234}" type="slidenum">
              <a:rPr lang="en"/>
              <a:pPr/>
              <a:t>19</a:t>
            </a:fld>
            <a:endParaRPr/>
          </a:p>
        </p:txBody>
      </p:sp>
      <p:sp>
        <p:nvSpPr>
          <p:cNvPr id="202" name="Google Shape;202;p29"/>
          <p:cNvSpPr txBox="1">
            <a:spLocks noGrp="1"/>
          </p:cNvSpPr>
          <p:nvPr>
            <p:ph type="subTitle" idx="2"/>
          </p:nvPr>
        </p:nvSpPr>
        <p:spPr>
          <a:xfrm rot="-5400000">
            <a:off x="-2110700" y="2589933"/>
            <a:ext cx="5167600" cy="531200"/>
          </a:xfrm>
          <a:prstGeom prst="rect">
            <a:avLst/>
          </a:prstGeom>
        </p:spPr>
        <p:txBody>
          <a:bodyPr spcFirstLastPara="1" vert="horz" wrap="square" lIns="91433" tIns="45700" rIns="91433" bIns="45700" rtlCol="0" anchor="ctr" anchorCtr="0">
            <a:noAutofit/>
          </a:bodyPr>
          <a:lstStyle/>
          <a:p>
            <a:pPr marL="0" indent="0"/>
            <a:r>
              <a:rPr lang="en" sz="2133"/>
              <a:t>What Help do they Need?</a:t>
            </a:r>
            <a:endParaRPr sz="2133"/>
          </a:p>
        </p:txBody>
      </p:sp>
      <p:pic>
        <p:nvPicPr>
          <p:cNvPr id="203" name="Google Shape;203;p29"/>
          <p:cNvPicPr preferRelativeResize="0"/>
          <p:nvPr/>
        </p:nvPicPr>
        <p:blipFill>
          <a:blip r:embed="rId3">
            <a:alphaModFix/>
          </a:blip>
          <a:stretch>
            <a:fillRect/>
          </a:stretch>
        </p:blipFill>
        <p:spPr>
          <a:xfrm>
            <a:off x="1240700" y="3990503"/>
            <a:ext cx="3891933" cy="2156459"/>
          </a:xfrm>
          <a:prstGeom prst="rect">
            <a:avLst/>
          </a:prstGeom>
          <a:noFill/>
          <a:ln>
            <a:noFill/>
          </a:ln>
        </p:spPr>
      </p:pic>
      <p:pic>
        <p:nvPicPr>
          <p:cNvPr id="204" name="Google Shape;204;p29"/>
          <p:cNvPicPr preferRelativeResize="0"/>
          <p:nvPr/>
        </p:nvPicPr>
        <p:blipFill>
          <a:blip r:embed="rId4">
            <a:alphaModFix/>
          </a:blip>
          <a:stretch>
            <a:fillRect/>
          </a:stretch>
        </p:blipFill>
        <p:spPr>
          <a:xfrm>
            <a:off x="8002333" y="3683796"/>
            <a:ext cx="3615295" cy="2927300"/>
          </a:xfrm>
          <a:prstGeom prst="rect">
            <a:avLst/>
          </a:prstGeom>
          <a:noFill/>
          <a:ln>
            <a:noFill/>
          </a:ln>
        </p:spPr>
      </p:pic>
      <p:sp>
        <p:nvSpPr>
          <p:cNvPr id="205" name="Google Shape;205;p29"/>
          <p:cNvSpPr txBox="1"/>
          <p:nvPr/>
        </p:nvSpPr>
        <p:spPr>
          <a:xfrm>
            <a:off x="2384300" y="2958468"/>
            <a:ext cx="8440800" cy="615513"/>
          </a:xfrm>
          <a:prstGeom prst="rect">
            <a:avLst/>
          </a:prstGeom>
          <a:noFill/>
          <a:ln>
            <a:noFill/>
          </a:ln>
        </p:spPr>
        <p:txBody>
          <a:bodyPr spcFirstLastPara="1" wrap="square" lIns="121900" tIns="121900" rIns="121900" bIns="121900" anchor="t" anchorCtr="0">
            <a:spAutoFit/>
          </a:bodyPr>
          <a:lstStyle/>
          <a:p>
            <a:r>
              <a:rPr lang="en" sz="2400" b="1">
                <a:latin typeface="Josefin Sans"/>
                <a:ea typeface="Josefin Sans"/>
                <a:cs typeface="Josefin Sans"/>
                <a:sym typeface="Josefin Sans"/>
              </a:rPr>
              <a:t>Sample Diagnostic Assessments to target skill deficits</a:t>
            </a:r>
            <a:endParaRPr sz="2400" b="1">
              <a:latin typeface="Josefin Sans"/>
              <a:ea typeface="Josefin Sans"/>
              <a:cs typeface="Josefin Sans"/>
              <a:sym typeface="Josefin Sans"/>
            </a:endParaRPr>
          </a:p>
        </p:txBody>
      </p:sp>
      <p:sp>
        <p:nvSpPr>
          <p:cNvPr id="206" name="Google Shape;206;p29"/>
          <p:cNvSpPr txBox="1"/>
          <p:nvPr/>
        </p:nvSpPr>
        <p:spPr>
          <a:xfrm>
            <a:off x="5452567" y="4091201"/>
            <a:ext cx="2549600" cy="2359901"/>
          </a:xfrm>
          <a:prstGeom prst="rect">
            <a:avLst/>
          </a:prstGeom>
          <a:noFill/>
          <a:ln>
            <a:noFill/>
          </a:ln>
        </p:spPr>
        <p:txBody>
          <a:bodyPr spcFirstLastPara="1" wrap="square" lIns="121900" tIns="121900" rIns="121900" bIns="121900" anchor="t" anchorCtr="0">
            <a:spAutoFit/>
          </a:bodyPr>
          <a:lstStyle/>
          <a:p>
            <a:r>
              <a:rPr lang="en" sz="2267">
                <a:latin typeface="Josefin Sans"/>
                <a:ea typeface="Josefin Sans"/>
                <a:cs typeface="Josefin Sans"/>
                <a:sym typeface="Josefin Sans"/>
              </a:rPr>
              <a:t>Phonological </a:t>
            </a:r>
            <a:endParaRPr sz="2267">
              <a:latin typeface="Josefin Sans"/>
              <a:ea typeface="Josefin Sans"/>
              <a:cs typeface="Josefin Sans"/>
              <a:sym typeface="Josefin Sans"/>
            </a:endParaRPr>
          </a:p>
          <a:p>
            <a:endParaRPr sz="2267">
              <a:latin typeface="Josefin Sans"/>
              <a:ea typeface="Josefin Sans"/>
              <a:cs typeface="Josefin Sans"/>
              <a:sym typeface="Josefin Sans"/>
            </a:endParaRPr>
          </a:p>
          <a:p>
            <a:endParaRPr sz="2267">
              <a:latin typeface="Josefin Sans"/>
              <a:ea typeface="Josefin Sans"/>
              <a:cs typeface="Josefin Sans"/>
              <a:sym typeface="Josefin Sans"/>
            </a:endParaRPr>
          </a:p>
          <a:p>
            <a:endParaRPr sz="2267">
              <a:latin typeface="Josefin Sans"/>
              <a:ea typeface="Josefin Sans"/>
              <a:cs typeface="Josefin Sans"/>
              <a:sym typeface="Josefin Sans"/>
            </a:endParaRPr>
          </a:p>
          <a:p>
            <a:endParaRPr sz="2267">
              <a:latin typeface="Josefin Sans"/>
              <a:ea typeface="Josefin Sans"/>
              <a:cs typeface="Josefin Sans"/>
              <a:sym typeface="Josefin Sans"/>
            </a:endParaRPr>
          </a:p>
          <a:p>
            <a:r>
              <a:rPr lang="en" sz="2267">
                <a:latin typeface="Josefin Sans"/>
                <a:ea typeface="Josefin Sans"/>
                <a:cs typeface="Josefin Sans"/>
                <a:sym typeface="Josefin Sans"/>
              </a:rPr>
              <a:t>    Orthographi</a:t>
            </a:r>
            <a:r>
              <a:rPr lang="en" sz="2400">
                <a:latin typeface="Josefin Sans"/>
                <a:ea typeface="Josefin Sans"/>
                <a:cs typeface="Josefin Sans"/>
                <a:sym typeface="Josefin Sans"/>
              </a:rPr>
              <a:t>c</a:t>
            </a:r>
            <a:endParaRPr sz="2400">
              <a:latin typeface="Josefin Sans"/>
              <a:ea typeface="Josefin Sans"/>
              <a:cs typeface="Josefin Sans"/>
              <a:sym typeface="Josefin Sans"/>
            </a:endParaRPr>
          </a:p>
        </p:txBody>
      </p:sp>
      <p:cxnSp>
        <p:nvCxnSpPr>
          <p:cNvPr id="207" name="Google Shape;207;p29"/>
          <p:cNvCxnSpPr/>
          <p:nvPr/>
        </p:nvCxnSpPr>
        <p:spPr>
          <a:xfrm>
            <a:off x="7240333" y="4438900"/>
            <a:ext cx="996400" cy="600800"/>
          </a:xfrm>
          <a:prstGeom prst="straightConnector1">
            <a:avLst/>
          </a:prstGeom>
          <a:noFill/>
          <a:ln w="38100" cap="flat" cmpd="sng">
            <a:solidFill>
              <a:srgbClr val="067090"/>
            </a:solidFill>
            <a:prstDash val="solid"/>
            <a:round/>
            <a:headEnd type="none" w="med" len="med"/>
            <a:tailEnd type="triangle" w="med" len="med"/>
          </a:ln>
        </p:spPr>
      </p:cxnSp>
      <p:cxnSp>
        <p:nvCxnSpPr>
          <p:cNvPr id="208" name="Google Shape;208;p29"/>
          <p:cNvCxnSpPr/>
          <p:nvPr/>
        </p:nvCxnSpPr>
        <p:spPr>
          <a:xfrm rot="10800000">
            <a:off x="5057033" y="5801733"/>
            <a:ext cx="908400" cy="2784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A1AB6F-8392-EB7A-DBC8-DD988452791F}"/>
              </a:ext>
            </a:extLst>
          </p:cNvPr>
          <p:cNvSpPr>
            <a:spLocks noGrp="1"/>
          </p:cNvSpPr>
          <p:nvPr>
            <p:ph type="title"/>
          </p:nvPr>
        </p:nvSpPr>
        <p:spPr>
          <a:xfrm>
            <a:off x="936954" y="3147671"/>
            <a:ext cx="10515600" cy="1107034"/>
          </a:xfrm>
        </p:spPr>
        <p:txBody>
          <a:bodyPr>
            <a:normAutofit fontScale="90000"/>
          </a:bodyPr>
          <a:lstStyle/>
          <a:p>
            <a:br>
              <a:rPr lang="en-US" i="1" dirty="0">
                <a:latin typeface="Arial" panose="020B0604020202020204" pitchFamily="34" charset="0"/>
              </a:rPr>
            </a:br>
            <a:br>
              <a:rPr lang="en-US" i="1" dirty="0">
                <a:latin typeface="Arial" panose="020B0604020202020204" pitchFamily="34" charset="0"/>
              </a:rPr>
            </a:br>
            <a:endParaRPr lang="en-US" i="1" dirty="0">
              <a:latin typeface="Arial" panose="020B0604020202020204" pitchFamily="34" charset="0"/>
            </a:endParaRPr>
          </a:p>
        </p:txBody>
      </p:sp>
      <p:sp>
        <p:nvSpPr>
          <p:cNvPr id="5" name="Slide Number Placeholder 4">
            <a:extLst>
              <a:ext uri="{FF2B5EF4-FFF2-40B4-BE49-F238E27FC236}">
                <a16:creationId xmlns:a16="http://schemas.microsoft.com/office/drawing/2014/main" id="{D767ADA4-4999-4755-DA99-9812B99F45C9}"/>
              </a:ext>
            </a:extLst>
          </p:cNvPr>
          <p:cNvSpPr>
            <a:spLocks noGrp="1"/>
          </p:cNvSpPr>
          <p:nvPr>
            <p:ph type="sldNum" sz="quarter" idx="12"/>
          </p:nvPr>
        </p:nvSpPr>
        <p:spPr>
          <a:xfrm>
            <a:off x="8610599" y="6356350"/>
            <a:ext cx="3374571" cy="365125"/>
          </a:xfrm>
        </p:spPr>
        <p:txBody>
          <a:bodyPr/>
          <a:lstStyle/>
          <a:p>
            <a:fld id="{B24F5015-3417-4B27-A586-E4CCF4D77832}" type="slidenum">
              <a:rPr lang="en-US" smtClean="0"/>
              <a:t>2</a:t>
            </a:fld>
            <a:endParaRPr lang="en-US" dirty="0"/>
          </a:p>
        </p:txBody>
      </p:sp>
      <p:sp>
        <p:nvSpPr>
          <p:cNvPr id="3" name="TextBox 2">
            <a:extLst>
              <a:ext uri="{FF2B5EF4-FFF2-40B4-BE49-F238E27FC236}">
                <a16:creationId xmlns:a16="http://schemas.microsoft.com/office/drawing/2014/main" id="{DB4A654F-30F5-9010-1394-38B78368699E}"/>
              </a:ext>
            </a:extLst>
          </p:cNvPr>
          <p:cNvSpPr txBox="1"/>
          <p:nvPr/>
        </p:nvSpPr>
        <p:spPr>
          <a:xfrm>
            <a:off x="1394187" y="2170659"/>
            <a:ext cx="8690426" cy="4178323"/>
          </a:xfrm>
          <a:prstGeom prst="rect">
            <a:avLst/>
          </a:prstGeom>
          <a:noFill/>
        </p:spPr>
        <p:txBody>
          <a:bodyPr wrap="square" lIns="91440" tIns="45720" rIns="91440" bIns="45720" anchor="t">
            <a:spAutoFit/>
          </a:bodyPr>
          <a:lstStyle/>
          <a:p>
            <a:pPr marL="0" marR="0" algn="ctr">
              <a:lnSpc>
                <a:spcPct val="150000"/>
              </a:lnSpc>
              <a:spcBef>
                <a:spcPts val="0"/>
              </a:spcBef>
              <a:spcAft>
                <a:spcPts val="0"/>
              </a:spcAft>
            </a:pPr>
            <a:r>
              <a:rPr lang="en-US" sz="3600" dirty="0">
                <a:solidFill>
                  <a:srgbClr val="000000"/>
                </a:solidFill>
                <a:effectLst/>
                <a:latin typeface="Arial Nova"/>
                <a:ea typeface="Calibri" panose="020F0502020204030204" pitchFamily="34" charset="0"/>
              </a:rPr>
              <a:t>Agenda:</a:t>
            </a:r>
            <a:endParaRPr lang="en-US" dirty="0"/>
          </a:p>
          <a:p>
            <a:pPr algn="ctr">
              <a:lnSpc>
                <a:spcPct val="150000"/>
              </a:lnSpc>
            </a:pPr>
            <a:r>
              <a:rPr lang="en-US" sz="2400" dirty="0">
                <a:solidFill>
                  <a:srgbClr val="000000"/>
                </a:solidFill>
                <a:latin typeface="Arial Nova"/>
                <a:ea typeface="Calibri" panose="020F0502020204030204" pitchFamily="34" charset="0"/>
                <a:cs typeface="Calibri"/>
              </a:rPr>
              <a:t>Chapter 49, Jennifer</a:t>
            </a:r>
            <a:r>
              <a:rPr lang="en-US" sz="2400" dirty="0">
                <a:solidFill>
                  <a:srgbClr val="000000"/>
                </a:solidFill>
                <a:effectLst/>
                <a:latin typeface="Arial Nova"/>
                <a:ea typeface="Calibri" panose="020F0502020204030204" pitchFamily="34" charset="0"/>
                <a:cs typeface="Calibri"/>
              </a:rPr>
              <a:t> Wicht and Kate Bacher, PDE</a:t>
            </a:r>
          </a:p>
          <a:p>
            <a:pPr marL="0" marR="0" algn="ctr">
              <a:lnSpc>
                <a:spcPct val="150000"/>
              </a:lnSpc>
              <a:spcBef>
                <a:spcPts val="0"/>
              </a:spcBef>
              <a:spcAft>
                <a:spcPts val="0"/>
              </a:spcAft>
            </a:pPr>
            <a:r>
              <a:rPr lang="en-US" sz="2400" dirty="0">
                <a:solidFill>
                  <a:srgbClr val="000000"/>
                </a:solidFill>
                <a:latin typeface="Arial Nova"/>
                <a:ea typeface="Calibri" panose="020F0502020204030204" pitchFamily="34" charset="0"/>
                <a:cs typeface="Calibri"/>
              </a:rPr>
              <a:t>West Shore School District</a:t>
            </a:r>
          </a:p>
          <a:p>
            <a:pPr algn="ctr">
              <a:lnSpc>
                <a:spcPct val="150000"/>
              </a:lnSpc>
            </a:pPr>
            <a:r>
              <a:rPr lang="en-US" sz="2400" dirty="0">
                <a:solidFill>
                  <a:srgbClr val="000000"/>
                </a:solidFill>
                <a:effectLst/>
                <a:latin typeface="Arial Nova"/>
                <a:ea typeface="Calibri" panose="020F0502020204030204" pitchFamily="34" charset="0"/>
                <a:cs typeface="Calibri"/>
              </a:rPr>
              <a:t>State College </a:t>
            </a:r>
            <a:r>
              <a:rPr lang="en-US" sz="2400" dirty="0">
                <a:solidFill>
                  <a:srgbClr val="000000"/>
                </a:solidFill>
                <a:latin typeface="Arial Nova"/>
                <a:ea typeface="Calibri" panose="020F0502020204030204" pitchFamily="34" charset="0"/>
                <a:cs typeface="Calibri"/>
              </a:rPr>
              <a:t>Area School</a:t>
            </a:r>
            <a:r>
              <a:rPr lang="en-US" sz="2400" dirty="0">
                <a:solidFill>
                  <a:srgbClr val="000000"/>
                </a:solidFill>
                <a:effectLst/>
                <a:latin typeface="Arial Nova"/>
                <a:ea typeface="Calibri" panose="020F0502020204030204" pitchFamily="34" charset="0"/>
                <a:cs typeface="Calibri"/>
              </a:rPr>
              <a:t> District</a:t>
            </a:r>
          </a:p>
          <a:p>
            <a:pPr algn="ctr">
              <a:lnSpc>
                <a:spcPct val="150000"/>
              </a:lnSpc>
            </a:pPr>
            <a:r>
              <a:rPr lang="en-US" sz="2400" dirty="0">
                <a:solidFill>
                  <a:srgbClr val="000000"/>
                </a:solidFill>
                <a:latin typeface="Arial Nova"/>
                <a:ea typeface="Calibri" panose="020F0502020204030204" pitchFamily="34" charset="0"/>
                <a:cs typeface="Calibri"/>
              </a:rPr>
              <a:t>Gettysburg Area School District</a:t>
            </a:r>
          </a:p>
          <a:p>
            <a:pPr algn="ctr">
              <a:lnSpc>
                <a:spcPct val="150000"/>
              </a:lnSpc>
            </a:pPr>
            <a:r>
              <a:rPr lang="en-US" sz="2400" dirty="0">
                <a:solidFill>
                  <a:srgbClr val="000000"/>
                </a:solidFill>
                <a:effectLst/>
                <a:latin typeface="Arial Nova"/>
                <a:ea typeface="Calibri" panose="020F0502020204030204" pitchFamily="34" charset="0"/>
                <a:cs typeface="Calibri"/>
              </a:rPr>
              <a:t>Halifax </a:t>
            </a:r>
            <a:r>
              <a:rPr lang="en-US" sz="2400" dirty="0">
                <a:solidFill>
                  <a:srgbClr val="000000"/>
                </a:solidFill>
                <a:latin typeface="Arial Nova"/>
                <a:ea typeface="Calibri" panose="020F0502020204030204" pitchFamily="34" charset="0"/>
                <a:cs typeface="Calibri"/>
              </a:rPr>
              <a:t>Area School</a:t>
            </a:r>
            <a:r>
              <a:rPr lang="en-US" sz="2400" dirty="0">
                <a:solidFill>
                  <a:srgbClr val="000000"/>
                </a:solidFill>
                <a:effectLst/>
                <a:latin typeface="Arial Nova"/>
                <a:ea typeface="Calibri" panose="020F0502020204030204" pitchFamily="34" charset="0"/>
                <a:cs typeface="Calibri"/>
              </a:rPr>
              <a:t> District</a:t>
            </a:r>
          </a:p>
          <a:p>
            <a:pPr algn="ctr">
              <a:lnSpc>
                <a:spcPct val="150000"/>
              </a:lnSpc>
            </a:pPr>
            <a:r>
              <a:rPr lang="en-US" sz="2400" dirty="0">
                <a:solidFill>
                  <a:srgbClr val="000000"/>
                </a:solidFill>
                <a:latin typeface="Arial Nova"/>
                <a:ea typeface="Calibri" panose="020F0502020204030204" pitchFamily="34" charset="0"/>
                <a:cs typeface="Calibri"/>
              </a:rPr>
              <a:t>SL Resources, Dr. Pam Kastner, PaTTAN</a:t>
            </a:r>
            <a:endParaRPr lang="en-US" sz="2400" dirty="0">
              <a:effectLst/>
              <a:latin typeface="Arial Nova"/>
              <a:ea typeface="Calibri" panose="020F0502020204030204" pitchFamily="34" charset="0"/>
              <a:cs typeface="Calibri"/>
            </a:endParaRPr>
          </a:p>
        </p:txBody>
      </p:sp>
    </p:spTree>
    <p:extLst>
      <p:ext uri="{BB962C8B-B14F-4D97-AF65-F5344CB8AC3E}">
        <p14:creationId xmlns:p14="http://schemas.microsoft.com/office/powerpoint/2010/main" val="2594407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0"/>
          <p:cNvSpPr txBox="1">
            <a:spLocks noGrp="1"/>
          </p:cNvSpPr>
          <p:nvPr>
            <p:ph type="title"/>
          </p:nvPr>
        </p:nvSpPr>
        <p:spPr>
          <a:xfrm>
            <a:off x="1434900" y="134667"/>
            <a:ext cx="10339600" cy="923200"/>
          </a:xfrm>
          <a:prstGeom prst="rect">
            <a:avLst/>
          </a:prstGeom>
        </p:spPr>
        <p:txBody>
          <a:bodyPr spcFirstLastPara="1" vert="horz" wrap="square" lIns="91433" tIns="45700" rIns="91433" bIns="45700" rtlCol="0" anchor="ctr" anchorCtr="0">
            <a:noAutofit/>
          </a:bodyPr>
          <a:lstStyle/>
          <a:p>
            <a:r>
              <a:rPr lang="en" b="1" dirty="0">
                <a:latin typeface="Arial Nova"/>
                <a:cs typeface="Arial"/>
              </a:rPr>
              <a:t>Group Students of All Tiers</a:t>
            </a:r>
            <a:endParaRPr b="1" dirty="0">
              <a:latin typeface="Arial Nova"/>
              <a:cs typeface="Arial"/>
            </a:endParaRPr>
          </a:p>
        </p:txBody>
      </p:sp>
      <p:sp>
        <p:nvSpPr>
          <p:cNvPr id="214" name="Google Shape;214;p30"/>
          <p:cNvSpPr txBox="1">
            <a:spLocks noGrp="1"/>
          </p:cNvSpPr>
          <p:nvPr>
            <p:ph type="body" idx="1"/>
          </p:nvPr>
        </p:nvSpPr>
        <p:spPr>
          <a:xfrm>
            <a:off x="1232267" y="1095400"/>
            <a:ext cx="10687542" cy="5583414"/>
          </a:xfrm>
          <a:prstGeom prst="rect">
            <a:avLst/>
          </a:prstGeom>
        </p:spPr>
        <p:txBody>
          <a:bodyPr spcFirstLastPara="1" vert="horz" wrap="square" lIns="91433" tIns="45700" rIns="91433" bIns="45700" rtlCol="0" anchor="t" anchorCtr="0">
            <a:noAutofit/>
          </a:bodyPr>
          <a:lstStyle/>
          <a:p>
            <a:pPr marL="0" indent="0">
              <a:lnSpc>
                <a:spcPct val="115000"/>
              </a:lnSpc>
              <a:spcBef>
                <a:spcPts val="1600"/>
              </a:spcBef>
              <a:buNone/>
            </a:pPr>
            <a:r>
              <a:rPr lang="en" dirty="0">
                <a:latin typeface="Arial Nova"/>
                <a:cs typeface="Arial"/>
              </a:rPr>
              <a:t>Group students based on skill need:</a:t>
            </a:r>
            <a:endParaRPr lang="en-US" dirty="0">
              <a:latin typeface="Arial Nova"/>
              <a:cs typeface="Arial"/>
            </a:endParaRPr>
          </a:p>
          <a:p>
            <a:pPr marL="608965" indent="-473710">
              <a:lnSpc>
                <a:spcPct val="115000"/>
              </a:lnSpc>
              <a:buSzPts val="2000"/>
              <a:buFont typeface="Josefin Sans"/>
              <a:buChar char="●"/>
            </a:pPr>
            <a:r>
              <a:rPr lang="en" sz="2650" dirty="0">
                <a:latin typeface="Arial Nova"/>
                <a:cs typeface="Arial"/>
              </a:rPr>
              <a:t>Put data from assessments into a spreadsheet that works for you.</a:t>
            </a:r>
            <a:endParaRPr sz="2650" dirty="0">
              <a:latin typeface="Arial Nova"/>
              <a:cs typeface="Arial"/>
            </a:endParaRPr>
          </a:p>
          <a:p>
            <a:pPr marL="608965" indent="-473710">
              <a:lnSpc>
                <a:spcPct val="115000"/>
              </a:lnSpc>
              <a:buSzPts val="2000"/>
              <a:buFont typeface="Josefin Sans"/>
              <a:buChar char="●"/>
            </a:pPr>
            <a:r>
              <a:rPr lang="en" sz="2650" dirty="0">
                <a:latin typeface="Arial Nova"/>
                <a:cs typeface="Arial"/>
              </a:rPr>
              <a:t>Analyze diagnostic assessments to determine a starting place</a:t>
            </a:r>
            <a:endParaRPr sz="2650" dirty="0">
              <a:latin typeface="Arial Nova"/>
              <a:cs typeface="Arial"/>
            </a:endParaRPr>
          </a:p>
          <a:p>
            <a:pPr marL="608965" indent="-473710">
              <a:lnSpc>
                <a:spcPct val="115000"/>
              </a:lnSpc>
              <a:buSzPts val="2000"/>
              <a:buFont typeface="Josefin Sans"/>
              <a:buChar char="●"/>
            </a:pPr>
            <a:r>
              <a:rPr lang="en" sz="2650" dirty="0">
                <a:latin typeface="Arial Nova"/>
                <a:cs typeface="Arial"/>
              </a:rPr>
              <a:t>Use ongoing classroom assessments to reteach/reinforce skills</a:t>
            </a:r>
            <a:endParaRPr sz="2650" dirty="0">
              <a:latin typeface="Arial Nova"/>
              <a:cs typeface="Arial"/>
            </a:endParaRPr>
          </a:p>
          <a:p>
            <a:pPr marL="608965" indent="0" algn="ctr">
              <a:lnSpc>
                <a:spcPct val="115000"/>
              </a:lnSpc>
              <a:buSzPts val="2400"/>
              <a:buNone/>
            </a:pPr>
            <a:endParaRPr/>
          </a:p>
          <a:p>
            <a:pPr marL="0" indent="0">
              <a:spcBef>
                <a:spcPts val="1067"/>
              </a:spcBef>
              <a:buNone/>
            </a:pPr>
            <a:r>
              <a:rPr lang="en-US" dirty="0">
                <a:latin typeface="Arial"/>
                <a:cs typeface="Arial"/>
              </a:rPr>
              <a:t>               </a:t>
            </a:r>
            <a:endParaRPr dirty="0">
              <a:latin typeface="Arial"/>
              <a:cs typeface="Arial"/>
            </a:endParaRPr>
          </a:p>
        </p:txBody>
      </p:sp>
      <p:sp>
        <p:nvSpPr>
          <p:cNvPr id="215" name="Google Shape;215;p30"/>
          <p:cNvSpPr txBox="1">
            <a:spLocks noGrp="1"/>
          </p:cNvSpPr>
          <p:nvPr>
            <p:ph type="sldNum" idx="12"/>
          </p:nvPr>
        </p:nvSpPr>
        <p:spPr>
          <a:xfrm>
            <a:off x="160593" y="6254969"/>
            <a:ext cx="636000" cy="365200"/>
          </a:xfrm>
          <a:prstGeom prst="rect">
            <a:avLst/>
          </a:prstGeom>
        </p:spPr>
        <p:txBody>
          <a:bodyPr spcFirstLastPara="1" vert="horz" wrap="square" lIns="91433" tIns="45700" rIns="91433" bIns="45700" rtlCol="0" anchor="ctr" anchorCtr="0">
            <a:noAutofit/>
          </a:bodyPr>
          <a:lstStyle/>
          <a:p>
            <a:fld id="{00000000-1234-1234-1234-123412341234}" type="slidenum">
              <a:rPr lang="en"/>
              <a:pPr/>
              <a:t>20</a:t>
            </a:fld>
            <a:endParaRPr/>
          </a:p>
        </p:txBody>
      </p:sp>
      <p:sp>
        <p:nvSpPr>
          <p:cNvPr id="216" name="Google Shape;216;p30"/>
          <p:cNvSpPr txBox="1">
            <a:spLocks noGrp="1"/>
          </p:cNvSpPr>
          <p:nvPr>
            <p:ph type="subTitle" idx="2"/>
          </p:nvPr>
        </p:nvSpPr>
        <p:spPr>
          <a:xfrm rot="-5400000">
            <a:off x="-2118100" y="2597200"/>
            <a:ext cx="5182400" cy="531200"/>
          </a:xfrm>
          <a:prstGeom prst="rect">
            <a:avLst/>
          </a:prstGeom>
        </p:spPr>
        <p:txBody>
          <a:bodyPr spcFirstLastPara="1" vert="horz" wrap="square" lIns="91433" tIns="45700" rIns="91433" bIns="45700" rtlCol="0" anchor="ctr" anchorCtr="0">
            <a:noAutofit/>
          </a:bodyPr>
          <a:lstStyle/>
          <a:p>
            <a:pPr marL="0" indent="0"/>
            <a:r>
              <a:rPr lang="en" sz="2133"/>
              <a:t>Matching Student Need to Instruction</a:t>
            </a:r>
            <a:endParaRPr sz="2133"/>
          </a:p>
        </p:txBody>
      </p:sp>
      <p:pic>
        <p:nvPicPr>
          <p:cNvPr id="2" name="Picture 1">
            <a:extLst>
              <a:ext uri="{FF2B5EF4-FFF2-40B4-BE49-F238E27FC236}">
                <a16:creationId xmlns:a16="http://schemas.microsoft.com/office/drawing/2014/main" id="{14F31D4A-E354-A65B-B3D2-C1D3D03EE48C}"/>
              </a:ext>
            </a:extLst>
          </p:cNvPr>
          <p:cNvPicPr>
            <a:picLocks noChangeAspect="1"/>
          </p:cNvPicPr>
          <p:nvPr/>
        </p:nvPicPr>
        <p:blipFill>
          <a:blip r:embed="rId3"/>
          <a:stretch>
            <a:fillRect/>
          </a:stretch>
        </p:blipFill>
        <p:spPr>
          <a:xfrm>
            <a:off x="3254829" y="3133817"/>
            <a:ext cx="6208485" cy="347509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1"/>
          <p:cNvSpPr txBox="1">
            <a:spLocks noGrp="1"/>
          </p:cNvSpPr>
          <p:nvPr>
            <p:ph type="title"/>
          </p:nvPr>
        </p:nvSpPr>
        <p:spPr>
          <a:xfrm>
            <a:off x="1289762" y="319768"/>
            <a:ext cx="10339600" cy="1325600"/>
          </a:xfrm>
          <a:prstGeom prst="rect">
            <a:avLst/>
          </a:prstGeom>
        </p:spPr>
        <p:txBody>
          <a:bodyPr spcFirstLastPara="1" vert="horz" wrap="square" lIns="91433" tIns="45700" rIns="91433" bIns="45700" rtlCol="0" anchor="ctr" anchorCtr="0">
            <a:noAutofit/>
          </a:bodyPr>
          <a:lstStyle/>
          <a:p>
            <a:pPr>
              <a:buClr>
                <a:schemeClr val="dk1"/>
              </a:buClr>
              <a:buSzPts val="1100"/>
            </a:pPr>
            <a:r>
              <a:rPr lang="en" sz="3300" b="1" dirty="0">
                <a:solidFill>
                  <a:schemeClr val="dk1"/>
                </a:solidFill>
                <a:latin typeface="Arial Nova"/>
                <a:ea typeface="Arial"/>
                <a:cs typeface="Arial"/>
                <a:sym typeface="Arial"/>
              </a:rPr>
              <a:t>Guided Reading Group</a:t>
            </a:r>
            <a:r>
              <a:rPr lang="en" sz="3300" b="1" dirty="0">
                <a:solidFill>
                  <a:schemeClr val="dk1"/>
                </a:solidFill>
                <a:latin typeface="Arial"/>
                <a:ea typeface="Arial"/>
                <a:cs typeface="Arial"/>
                <a:sym typeface="Arial"/>
              </a:rPr>
              <a:t>     </a:t>
            </a:r>
            <a:r>
              <a:rPr lang="en" sz="3300" b="1" dirty="0">
                <a:solidFill>
                  <a:schemeClr val="dk1"/>
                </a:solidFill>
                <a:latin typeface="Arial Nova"/>
                <a:ea typeface="Arial"/>
                <a:cs typeface="Arial"/>
                <a:sym typeface="Arial"/>
              </a:rPr>
              <a:t>vs.</a:t>
            </a:r>
            <a:r>
              <a:rPr lang="en" sz="3300" b="1" dirty="0">
                <a:solidFill>
                  <a:schemeClr val="dk1"/>
                </a:solidFill>
                <a:latin typeface="Arial"/>
                <a:ea typeface="Arial"/>
                <a:cs typeface="Arial"/>
                <a:sym typeface="Arial"/>
              </a:rPr>
              <a:t>         </a:t>
            </a:r>
            <a:r>
              <a:rPr lang="en" sz="3300" b="1" dirty="0">
                <a:solidFill>
                  <a:schemeClr val="dk1"/>
                </a:solidFill>
                <a:latin typeface="Arial Nova"/>
                <a:ea typeface="Arial"/>
                <a:cs typeface="Arial"/>
                <a:sym typeface="Arial"/>
              </a:rPr>
              <a:t>Skill Group</a:t>
            </a:r>
            <a:endParaRPr sz="3300" b="1" dirty="0">
              <a:solidFill>
                <a:schemeClr val="dk1"/>
              </a:solidFill>
              <a:latin typeface="Arial Nova"/>
              <a:ea typeface="Arial"/>
              <a:cs typeface="Arial"/>
              <a:sym typeface="Arial"/>
            </a:endParaRPr>
          </a:p>
          <a:p>
            <a:pPr>
              <a:buClr>
                <a:schemeClr val="dk1"/>
              </a:buClr>
              <a:buSzPts val="1100"/>
            </a:pPr>
            <a:endParaRPr sz="3733">
              <a:solidFill>
                <a:schemeClr val="dk1"/>
              </a:solidFill>
              <a:latin typeface="Arial"/>
              <a:ea typeface="Arial"/>
              <a:cs typeface="Arial"/>
              <a:sym typeface="Arial"/>
            </a:endParaRPr>
          </a:p>
          <a:p>
            <a:endParaRPr/>
          </a:p>
        </p:txBody>
      </p:sp>
      <p:sp>
        <p:nvSpPr>
          <p:cNvPr id="223" name="Google Shape;223;p31"/>
          <p:cNvSpPr txBox="1">
            <a:spLocks noGrp="1"/>
          </p:cNvSpPr>
          <p:nvPr>
            <p:ph type="body" idx="1"/>
          </p:nvPr>
        </p:nvSpPr>
        <p:spPr>
          <a:xfrm>
            <a:off x="1434900" y="913000"/>
            <a:ext cx="5253200" cy="5563200"/>
          </a:xfrm>
          <a:prstGeom prst="rect">
            <a:avLst/>
          </a:prstGeom>
        </p:spPr>
        <p:txBody>
          <a:bodyPr spcFirstLastPara="1" vert="horz" wrap="square" lIns="91433" tIns="45700" rIns="91433" bIns="45700" rtlCol="0" anchor="t" anchorCtr="0">
            <a:noAutofit/>
          </a:bodyPr>
          <a:lstStyle/>
          <a:p>
            <a:pPr marL="0" indent="0" algn="ctr">
              <a:lnSpc>
                <a:spcPct val="115000"/>
              </a:lnSpc>
              <a:buSzPts val="1100"/>
              <a:buNone/>
            </a:pPr>
            <a:r>
              <a:rPr lang="en" sz="2400" b="1" dirty="0">
                <a:solidFill>
                  <a:srgbClr val="595959"/>
                </a:solidFill>
                <a:latin typeface="Arial Nova"/>
                <a:ea typeface="Century Gothic"/>
                <a:cs typeface="Century Gothic"/>
                <a:sym typeface="Century Gothic"/>
              </a:rPr>
              <a:t>Traditional Guided Reading Group</a:t>
            </a:r>
            <a:endParaRPr lang="en-US" sz="2400" b="1" dirty="0">
              <a:solidFill>
                <a:srgbClr val="595959"/>
              </a:solidFill>
              <a:latin typeface="Arial Nova"/>
              <a:ea typeface="Century Gothic"/>
              <a:cs typeface="Century Gothic"/>
            </a:endParaRPr>
          </a:p>
          <a:p>
            <a:pPr marL="608965" indent="-448310">
              <a:lnSpc>
                <a:spcPct val="150000"/>
              </a:lnSpc>
              <a:spcBef>
                <a:spcPts val="1600"/>
              </a:spcBef>
              <a:buClr>
                <a:srgbClr val="595959"/>
              </a:buClr>
              <a:buSzPts val="1700"/>
              <a:buFont typeface="Century Gothic"/>
              <a:buChar char="★"/>
            </a:pPr>
            <a:r>
              <a:rPr lang="en" sz="2250" dirty="0">
                <a:solidFill>
                  <a:srgbClr val="595959"/>
                </a:solidFill>
                <a:latin typeface="Arial Nova"/>
                <a:ea typeface="Century Gothic"/>
                <a:cs typeface="Century Gothic"/>
                <a:sym typeface="Century Gothic"/>
              </a:rPr>
              <a:t>Starts by selecting a leveled book</a:t>
            </a:r>
            <a:endParaRPr sz="2250" dirty="0">
              <a:solidFill>
                <a:srgbClr val="595959"/>
              </a:solidFill>
              <a:latin typeface="Arial Nova"/>
              <a:ea typeface="Century Gothic"/>
              <a:cs typeface="Century Gothic"/>
            </a:endParaRPr>
          </a:p>
          <a:p>
            <a:pPr marL="608965" indent="-448310">
              <a:lnSpc>
                <a:spcPct val="150000"/>
              </a:lnSpc>
              <a:spcBef>
                <a:spcPts val="1600"/>
              </a:spcBef>
              <a:buClr>
                <a:srgbClr val="595959"/>
              </a:buClr>
              <a:buSzPts val="1700"/>
              <a:buFont typeface="Century Gothic"/>
              <a:buChar char="★"/>
            </a:pPr>
            <a:r>
              <a:rPr lang="en" sz="2250" dirty="0">
                <a:solidFill>
                  <a:srgbClr val="595959"/>
                </a:solidFill>
                <a:latin typeface="Arial Nova"/>
                <a:ea typeface="Century Gothic"/>
                <a:cs typeface="Century Gothic"/>
                <a:sym typeface="Century Gothic"/>
              </a:rPr>
              <a:t>higher phonics skills mixed in text</a:t>
            </a:r>
            <a:endParaRPr sz="2250" dirty="0">
              <a:solidFill>
                <a:srgbClr val="595959"/>
              </a:solidFill>
              <a:latin typeface="Arial Nova"/>
              <a:ea typeface="Century Gothic"/>
              <a:cs typeface="Century Gothic"/>
            </a:endParaRPr>
          </a:p>
          <a:p>
            <a:pPr marL="608965" indent="-448310">
              <a:lnSpc>
                <a:spcPct val="150000"/>
              </a:lnSpc>
              <a:buClr>
                <a:srgbClr val="595959"/>
              </a:buClr>
              <a:buSzPts val="1700"/>
              <a:buFont typeface="Century Gothic"/>
              <a:buChar char="★"/>
            </a:pPr>
            <a:r>
              <a:rPr lang="en" sz="2250" dirty="0">
                <a:solidFill>
                  <a:srgbClr val="595959"/>
                </a:solidFill>
                <a:latin typeface="Arial Nova"/>
                <a:ea typeface="Century Gothic"/>
                <a:cs typeface="Century Gothic"/>
                <a:sym typeface="Century Gothic"/>
              </a:rPr>
              <a:t>Taught similar skills or strategies with different leveled texts</a:t>
            </a:r>
            <a:endParaRPr sz="2250" dirty="0">
              <a:solidFill>
                <a:srgbClr val="595959"/>
              </a:solidFill>
              <a:latin typeface="Arial Nova"/>
              <a:ea typeface="Century Gothic"/>
              <a:cs typeface="Century Gothic"/>
            </a:endParaRPr>
          </a:p>
          <a:p>
            <a:pPr marL="608965" indent="-448310">
              <a:lnSpc>
                <a:spcPct val="150000"/>
              </a:lnSpc>
              <a:buClr>
                <a:srgbClr val="595959"/>
              </a:buClr>
              <a:buSzPts val="1700"/>
              <a:buFont typeface="Century Gothic"/>
              <a:buChar char="★"/>
            </a:pPr>
            <a:r>
              <a:rPr lang="en" sz="2250" dirty="0">
                <a:solidFill>
                  <a:srgbClr val="595959"/>
                </a:solidFill>
                <a:latin typeface="Arial Nova"/>
                <a:ea typeface="Century Gothic"/>
                <a:cs typeface="Century Gothic"/>
                <a:sym typeface="Century Gothic"/>
              </a:rPr>
              <a:t>Doesn’t address individual student needs</a:t>
            </a:r>
            <a:endParaRPr sz="2250" dirty="0">
              <a:solidFill>
                <a:srgbClr val="595959"/>
              </a:solidFill>
              <a:latin typeface="Arial Nova"/>
              <a:ea typeface="Century Gothic"/>
              <a:cs typeface="Century Gothic"/>
            </a:endParaRPr>
          </a:p>
          <a:p>
            <a:pPr marL="608965" indent="-448310">
              <a:lnSpc>
                <a:spcPct val="150000"/>
              </a:lnSpc>
              <a:buClr>
                <a:srgbClr val="595959"/>
              </a:buClr>
              <a:buSzPts val="1700"/>
              <a:buFont typeface="Century Gothic"/>
              <a:buChar char="★"/>
            </a:pPr>
            <a:r>
              <a:rPr lang="en" sz="2250" dirty="0">
                <a:solidFill>
                  <a:srgbClr val="595959"/>
                </a:solidFill>
                <a:latin typeface="Arial Nova"/>
                <a:ea typeface="Century Gothic"/>
                <a:cs typeface="Century Gothic"/>
                <a:sym typeface="Century Gothic"/>
              </a:rPr>
              <a:t>not explicit or systematic</a:t>
            </a:r>
            <a:endParaRPr sz="2250" dirty="0">
              <a:solidFill>
                <a:srgbClr val="595959"/>
              </a:solidFill>
              <a:latin typeface="Arial Nova"/>
              <a:ea typeface="Century Gothic"/>
              <a:cs typeface="Century Gothic"/>
            </a:endParaRPr>
          </a:p>
          <a:p>
            <a:pPr marL="0" indent="0">
              <a:lnSpc>
                <a:spcPct val="150000"/>
              </a:lnSpc>
              <a:buSzPts val="1100"/>
              <a:buNone/>
            </a:pPr>
            <a:endParaRPr sz="2267">
              <a:solidFill>
                <a:srgbClr val="595959"/>
              </a:solidFill>
              <a:latin typeface="Century Gothic"/>
              <a:ea typeface="Century Gothic"/>
              <a:cs typeface="Century Gothic"/>
            </a:endParaRPr>
          </a:p>
          <a:p>
            <a:pPr marL="0" indent="0">
              <a:lnSpc>
                <a:spcPct val="115000"/>
              </a:lnSpc>
              <a:buSzPts val="1100"/>
              <a:buNone/>
            </a:pPr>
            <a:endParaRPr>
              <a:solidFill>
                <a:srgbClr val="595959"/>
              </a:solidFill>
              <a:latin typeface="Arial"/>
              <a:ea typeface="Arial"/>
              <a:cs typeface="Arial"/>
              <a:sym typeface="Arial"/>
            </a:endParaRPr>
          </a:p>
          <a:p>
            <a:pPr marL="0" indent="0">
              <a:spcBef>
                <a:spcPts val="1600"/>
              </a:spcBef>
              <a:buNone/>
            </a:pPr>
            <a:endParaRPr/>
          </a:p>
        </p:txBody>
      </p:sp>
      <p:sp>
        <p:nvSpPr>
          <p:cNvPr id="224" name="Google Shape;224;p31"/>
          <p:cNvSpPr txBox="1">
            <a:spLocks noGrp="1"/>
          </p:cNvSpPr>
          <p:nvPr>
            <p:ph type="sldNum" idx="12"/>
          </p:nvPr>
        </p:nvSpPr>
        <p:spPr>
          <a:xfrm>
            <a:off x="160593" y="6254969"/>
            <a:ext cx="636000" cy="365200"/>
          </a:xfrm>
          <a:prstGeom prst="rect">
            <a:avLst/>
          </a:prstGeom>
        </p:spPr>
        <p:txBody>
          <a:bodyPr spcFirstLastPara="1" vert="horz" wrap="square" lIns="91433" tIns="45700" rIns="91433" bIns="45700" rtlCol="0" anchor="ctr" anchorCtr="0">
            <a:noAutofit/>
          </a:bodyPr>
          <a:lstStyle/>
          <a:p>
            <a:fld id="{00000000-1234-1234-1234-123412341234}" type="slidenum">
              <a:rPr lang="en"/>
              <a:pPr/>
              <a:t>21</a:t>
            </a:fld>
            <a:endParaRPr/>
          </a:p>
        </p:txBody>
      </p:sp>
      <p:sp>
        <p:nvSpPr>
          <p:cNvPr id="225" name="Google Shape;225;p31"/>
          <p:cNvSpPr txBox="1">
            <a:spLocks noGrp="1"/>
          </p:cNvSpPr>
          <p:nvPr>
            <p:ph type="subTitle" idx="2"/>
          </p:nvPr>
        </p:nvSpPr>
        <p:spPr>
          <a:xfrm rot="-5400000">
            <a:off x="-1925500" y="2404533"/>
            <a:ext cx="4797200" cy="531200"/>
          </a:xfrm>
          <a:prstGeom prst="rect">
            <a:avLst/>
          </a:prstGeom>
        </p:spPr>
        <p:txBody>
          <a:bodyPr spcFirstLastPara="1" vert="horz" wrap="square" lIns="91433" tIns="45700" rIns="91433" bIns="45700" rtlCol="0" anchor="ctr" anchorCtr="0">
            <a:noAutofit/>
          </a:bodyPr>
          <a:lstStyle/>
          <a:p>
            <a:pPr marL="0" indent="0"/>
            <a:endParaRPr/>
          </a:p>
        </p:txBody>
      </p:sp>
      <p:sp>
        <p:nvSpPr>
          <p:cNvPr id="226" name="Google Shape;226;p31"/>
          <p:cNvSpPr txBox="1"/>
          <p:nvPr/>
        </p:nvSpPr>
        <p:spPr>
          <a:xfrm>
            <a:off x="6742800" y="864919"/>
            <a:ext cx="5253200" cy="5746343"/>
          </a:xfrm>
          <a:prstGeom prst="rect">
            <a:avLst/>
          </a:prstGeom>
          <a:noFill/>
          <a:ln>
            <a:noFill/>
          </a:ln>
        </p:spPr>
        <p:txBody>
          <a:bodyPr spcFirstLastPara="1" wrap="square" lIns="121900" tIns="121900" rIns="121900" bIns="121900" anchor="t" anchorCtr="0">
            <a:noAutofit/>
          </a:bodyPr>
          <a:lstStyle/>
          <a:p>
            <a:pPr algn="ctr">
              <a:lnSpc>
                <a:spcPct val="115000"/>
              </a:lnSpc>
              <a:buClr>
                <a:schemeClr val="dk1"/>
              </a:buClr>
              <a:buSzPts val="1100"/>
            </a:pPr>
            <a:r>
              <a:rPr lang="en" sz="2250" b="1" dirty="0">
                <a:solidFill>
                  <a:srgbClr val="595959"/>
                </a:solidFill>
                <a:latin typeface="Arial Nova"/>
                <a:ea typeface="Century Gothic"/>
                <a:cs typeface="Century Gothic"/>
                <a:sym typeface="Century Gothic"/>
              </a:rPr>
              <a:t>Skill Group</a:t>
            </a:r>
            <a:endParaRPr lang="en-US" sz="2250" b="1" dirty="0">
              <a:solidFill>
                <a:srgbClr val="595959"/>
              </a:solidFill>
              <a:latin typeface="Arial Nova"/>
              <a:ea typeface="Century Gothic"/>
              <a:cs typeface="Century Gothic"/>
            </a:endParaRPr>
          </a:p>
          <a:p>
            <a:pPr marL="608965" indent="-440055">
              <a:lnSpc>
                <a:spcPct val="150000"/>
              </a:lnSpc>
              <a:spcBef>
                <a:spcPts val="1600"/>
              </a:spcBef>
              <a:buClr>
                <a:srgbClr val="595959"/>
              </a:buClr>
              <a:buSzPts val="1600"/>
              <a:buFont typeface="Century Gothic"/>
              <a:buChar char="★"/>
            </a:pPr>
            <a:r>
              <a:rPr lang="en" sz="2100" dirty="0">
                <a:solidFill>
                  <a:srgbClr val="595959"/>
                </a:solidFill>
                <a:latin typeface="Arial Nova"/>
                <a:ea typeface="Century Gothic"/>
                <a:cs typeface="Century Gothic"/>
                <a:sym typeface="Century Gothic"/>
              </a:rPr>
              <a:t>Starts by identifying the explicit skill</a:t>
            </a:r>
            <a:endParaRPr sz="2100" dirty="0">
              <a:solidFill>
                <a:srgbClr val="595959"/>
              </a:solidFill>
              <a:latin typeface="Arial Nova"/>
              <a:ea typeface="Century Gothic"/>
              <a:cs typeface="Century Gothic"/>
            </a:endParaRPr>
          </a:p>
          <a:p>
            <a:pPr marL="608965" indent="-440055">
              <a:lnSpc>
                <a:spcPct val="150000"/>
              </a:lnSpc>
              <a:buClr>
                <a:srgbClr val="595959"/>
              </a:buClr>
              <a:buSzPts val="1600"/>
              <a:buFont typeface="Century Gothic"/>
              <a:buChar char="★"/>
            </a:pPr>
            <a:r>
              <a:rPr lang="en" sz="2100" dirty="0">
                <a:solidFill>
                  <a:srgbClr val="595959"/>
                </a:solidFill>
                <a:latin typeface="Arial Nova"/>
                <a:ea typeface="Century Gothic"/>
                <a:cs typeface="Century Gothic"/>
                <a:sym typeface="Century Gothic"/>
              </a:rPr>
              <a:t>Fluid based on data</a:t>
            </a:r>
            <a:endParaRPr sz="2100" dirty="0">
              <a:solidFill>
                <a:srgbClr val="595959"/>
              </a:solidFill>
              <a:latin typeface="Arial Nova"/>
              <a:ea typeface="Century Gothic"/>
              <a:cs typeface="Century Gothic"/>
            </a:endParaRPr>
          </a:p>
          <a:p>
            <a:pPr marL="608965" indent="-440055">
              <a:lnSpc>
                <a:spcPct val="150000"/>
              </a:lnSpc>
              <a:buClr>
                <a:srgbClr val="595959"/>
              </a:buClr>
              <a:buSzPts val="1600"/>
              <a:buFont typeface="Century Gothic"/>
              <a:buChar char="★"/>
            </a:pPr>
            <a:r>
              <a:rPr lang="en" sz="2100" b="1" dirty="0">
                <a:solidFill>
                  <a:srgbClr val="595959"/>
                </a:solidFill>
                <a:latin typeface="Arial Nova"/>
                <a:ea typeface="Century Gothic"/>
                <a:cs typeface="Century Gothic"/>
                <a:sym typeface="Century Gothic"/>
              </a:rPr>
              <a:t>Explicit</a:t>
            </a:r>
            <a:r>
              <a:rPr lang="en" sz="2100" dirty="0">
                <a:solidFill>
                  <a:srgbClr val="595959"/>
                </a:solidFill>
                <a:latin typeface="Arial Nova"/>
                <a:ea typeface="Century Gothic"/>
                <a:cs typeface="Century Gothic"/>
                <a:sym typeface="Century Gothic"/>
              </a:rPr>
              <a:t> &amp; multisensory instruction</a:t>
            </a:r>
            <a:endParaRPr sz="2100" dirty="0">
              <a:solidFill>
                <a:srgbClr val="595959"/>
              </a:solidFill>
              <a:latin typeface="Arial Nova"/>
              <a:ea typeface="Century Gothic"/>
              <a:cs typeface="Century Gothic"/>
            </a:endParaRPr>
          </a:p>
          <a:p>
            <a:pPr marL="608965" indent="-440055">
              <a:lnSpc>
                <a:spcPct val="150000"/>
              </a:lnSpc>
              <a:buClr>
                <a:srgbClr val="595959"/>
              </a:buClr>
              <a:buSzPts val="1600"/>
              <a:buFont typeface="Century Gothic"/>
              <a:buChar char="★"/>
            </a:pPr>
            <a:r>
              <a:rPr lang="en" sz="2100" dirty="0">
                <a:solidFill>
                  <a:srgbClr val="595959"/>
                </a:solidFill>
                <a:latin typeface="Arial Nova"/>
                <a:ea typeface="Century Gothic"/>
                <a:cs typeface="Century Gothic"/>
                <a:sym typeface="Century Gothic"/>
              </a:rPr>
              <a:t>Immediate corrective feedback with a lot of repeated practice</a:t>
            </a:r>
            <a:endParaRPr sz="2100" dirty="0">
              <a:solidFill>
                <a:srgbClr val="595959"/>
              </a:solidFill>
              <a:latin typeface="Arial Nova"/>
              <a:ea typeface="Century Gothic"/>
              <a:cs typeface="Century Gothic"/>
            </a:endParaRPr>
          </a:p>
          <a:p>
            <a:pPr marL="608965" indent="-440055">
              <a:lnSpc>
                <a:spcPct val="150000"/>
              </a:lnSpc>
              <a:buClr>
                <a:srgbClr val="595959"/>
              </a:buClr>
              <a:buSzPts val="1600"/>
              <a:buFont typeface="Century Gothic"/>
              <a:buChar char="★"/>
            </a:pPr>
            <a:r>
              <a:rPr lang="en" sz="2100" dirty="0">
                <a:solidFill>
                  <a:srgbClr val="595959"/>
                </a:solidFill>
                <a:latin typeface="Arial Nova"/>
                <a:ea typeface="Century Gothic"/>
                <a:cs typeface="Century Gothic"/>
                <a:sym typeface="Century Gothic"/>
              </a:rPr>
              <a:t>Focus on phonological awareness and phonics: encoding/decoding</a:t>
            </a:r>
            <a:endParaRPr sz="2100" dirty="0">
              <a:solidFill>
                <a:srgbClr val="595959"/>
              </a:solidFill>
              <a:latin typeface="Arial Nova"/>
              <a:ea typeface="Century Gothic"/>
              <a:cs typeface="Century Gothic"/>
            </a:endParaRPr>
          </a:p>
          <a:p>
            <a:pPr marL="608965" indent="-440055">
              <a:lnSpc>
                <a:spcPct val="150000"/>
              </a:lnSpc>
              <a:buClr>
                <a:srgbClr val="595959"/>
              </a:buClr>
              <a:buSzPts val="1600"/>
              <a:buFont typeface="Century Gothic"/>
              <a:buChar char="★"/>
            </a:pPr>
            <a:r>
              <a:rPr lang="en" sz="2100" dirty="0">
                <a:solidFill>
                  <a:srgbClr val="595959"/>
                </a:solidFill>
                <a:latin typeface="Arial Nova"/>
                <a:ea typeface="Century Gothic"/>
                <a:cs typeface="Century Gothic"/>
                <a:sym typeface="Century Gothic"/>
              </a:rPr>
              <a:t>Connect sound to print</a:t>
            </a:r>
            <a:endParaRPr sz="2100" dirty="0">
              <a:solidFill>
                <a:srgbClr val="595959"/>
              </a:solidFill>
              <a:latin typeface="Arial Nova"/>
              <a:ea typeface="Century Gothic"/>
              <a:cs typeface="Century Gothic"/>
            </a:endParaRPr>
          </a:p>
          <a:p>
            <a:endParaRPr sz="2667">
              <a:solidFill>
                <a:schemeClr val="dk1"/>
              </a:solidFill>
              <a:latin typeface="Josefin Sans"/>
              <a:ea typeface="Josefin Sans"/>
              <a:cs typeface="Josefin Sans"/>
              <a:sym typeface="Josefin Sans"/>
            </a:endParaRPr>
          </a:p>
        </p:txBody>
      </p:sp>
      <p:sp>
        <p:nvSpPr>
          <p:cNvPr id="227" name="Google Shape;227;p31"/>
          <p:cNvSpPr txBox="1"/>
          <p:nvPr/>
        </p:nvSpPr>
        <p:spPr>
          <a:xfrm>
            <a:off x="1607700" y="5477667"/>
            <a:ext cx="10160800" cy="722400"/>
          </a:xfrm>
          <a:prstGeom prst="rect">
            <a:avLst/>
          </a:prstGeom>
          <a:noFill/>
          <a:ln>
            <a:noFill/>
          </a:ln>
        </p:spPr>
        <p:txBody>
          <a:bodyPr spcFirstLastPara="1" wrap="square" lIns="121900" tIns="121900" rIns="121900" bIns="121900" anchor="t" anchorCtr="0">
            <a:noAutofit/>
          </a:bodyPr>
          <a:lstStyle/>
          <a:p>
            <a:pPr>
              <a:buClr>
                <a:schemeClr val="dk1"/>
              </a:buClr>
              <a:buSzPts val="1100"/>
            </a:pPr>
            <a:r>
              <a:rPr lang="en" sz="2000" dirty="0">
                <a:solidFill>
                  <a:schemeClr val="dk1"/>
                </a:solidFill>
                <a:latin typeface="Arial Nova"/>
              </a:rPr>
              <a:t>Note: Students who are green or blue can be seen in small groups focusing on grade level skills/ strategies.  If they have passed level J on the PAST, they can be in leveled text and out of decodables!</a:t>
            </a:r>
            <a:endParaRPr sz="2000" dirty="0">
              <a:solidFill>
                <a:schemeClr val="dk1"/>
              </a:solidFill>
              <a:latin typeface="Arial Nova"/>
            </a:endParaRPr>
          </a:p>
          <a:p>
            <a:endParaRPr sz="2933" dirty="0">
              <a:solidFill>
                <a:schemeClr val="dk1"/>
              </a:solidFill>
              <a:latin typeface="Josefin Sans"/>
              <a:ea typeface="Josefin Sans"/>
              <a:cs typeface="Josefin Sans"/>
              <a:sym typeface="Josefi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2"/>
          <p:cNvSpPr txBox="1">
            <a:spLocks noGrp="1"/>
          </p:cNvSpPr>
          <p:nvPr>
            <p:ph type="title"/>
          </p:nvPr>
        </p:nvSpPr>
        <p:spPr>
          <a:xfrm>
            <a:off x="207500" y="365125"/>
            <a:ext cx="11567005" cy="1325600"/>
          </a:xfrm>
          <a:prstGeom prst="rect">
            <a:avLst/>
          </a:prstGeom>
        </p:spPr>
        <p:txBody>
          <a:bodyPr spcFirstLastPara="1" vert="horz" wrap="square" lIns="91433" tIns="45700" rIns="91433" bIns="45700" rtlCol="0" anchor="ctr" anchorCtr="0">
            <a:noAutofit/>
          </a:bodyPr>
          <a:lstStyle/>
          <a:p>
            <a:pPr algn="ctr">
              <a:lnSpc>
                <a:spcPct val="115000"/>
              </a:lnSpc>
              <a:buClr>
                <a:schemeClr val="dk1"/>
              </a:buClr>
              <a:buSzPts val="990"/>
            </a:pPr>
            <a:r>
              <a:rPr lang="en" sz="4000" b="1" dirty="0">
                <a:solidFill>
                  <a:schemeClr val="dk1"/>
                </a:solidFill>
                <a:latin typeface="Arial Nova"/>
                <a:ea typeface="Arial"/>
                <a:cs typeface="Arial"/>
                <a:sym typeface="Arial"/>
              </a:rPr>
              <a:t>What does a small skill group look like?</a:t>
            </a:r>
            <a:endParaRPr lang="en-US" sz="4000" b="1" dirty="0">
              <a:solidFill>
                <a:schemeClr val="dk1"/>
              </a:solidFill>
              <a:latin typeface="Arial Nova"/>
              <a:ea typeface="Arial"/>
              <a:cs typeface="Arial"/>
            </a:endParaRPr>
          </a:p>
          <a:p>
            <a:endParaRPr dirty="0"/>
          </a:p>
        </p:txBody>
      </p:sp>
      <p:sp>
        <p:nvSpPr>
          <p:cNvPr id="233" name="Google Shape;233;p32"/>
          <p:cNvSpPr txBox="1">
            <a:spLocks noGrp="1"/>
          </p:cNvSpPr>
          <p:nvPr>
            <p:ph type="body" idx="1"/>
          </p:nvPr>
        </p:nvSpPr>
        <p:spPr>
          <a:xfrm>
            <a:off x="1434900" y="1082833"/>
            <a:ext cx="10339600" cy="5537200"/>
          </a:xfrm>
          <a:prstGeom prst="rect">
            <a:avLst/>
          </a:prstGeom>
        </p:spPr>
        <p:txBody>
          <a:bodyPr spcFirstLastPara="1" vert="horz" wrap="square" lIns="91433" tIns="45700" rIns="91433" bIns="45700" rtlCol="0" anchor="t" anchorCtr="0">
            <a:noAutofit/>
          </a:bodyPr>
          <a:lstStyle/>
          <a:p>
            <a:pPr marL="0" indent="0">
              <a:lnSpc>
                <a:spcPct val="95000"/>
              </a:lnSpc>
              <a:buSzPts val="1018"/>
              <a:buNone/>
            </a:pPr>
            <a:endParaRPr lang="en" sz="2400" dirty="0">
              <a:latin typeface="Arial"/>
              <a:cs typeface="Arial"/>
            </a:endParaRPr>
          </a:p>
          <a:p>
            <a:pPr marL="0" indent="0">
              <a:lnSpc>
                <a:spcPct val="95000"/>
              </a:lnSpc>
              <a:buSzPts val="1018"/>
              <a:buNone/>
            </a:pPr>
            <a:r>
              <a:rPr lang="en" sz="2400" dirty="0">
                <a:latin typeface="Arial"/>
                <a:cs typeface="Arial"/>
              </a:rPr>
              <a:t>Components of a small skill group lesson:</a:t>
            </a:r>
            <a:endParaRPr lang="en-US" sz="2400" dirty="0">
              <a:latin typeface="Arial"/>
              <a:cs typeface="Arial"/>
            </a:endParaRPr>
          </a:p>
          <a:p>
            <a:pPr marL="0" indent="0">
              <a:lnSpc>
                <a:spcPct val="95000"/>
              </a:lnSpc>
              <a:buSzPts val="1018"/>
              <a:buNone/>
            </a:pPr>
            <a:endParaRPr sz="2400" dirty="0"/>
          </a:p>
          <a:p>
            <a:pPr marL="608965" indent="-490855">
              <a:lnSpc>
                <a:spcPct val="95000"/>
              </a:lnSpc>
              <a:buSzPts val="2200"/>
              <a:buFont typeface="Delius Swash Caps"/>
              <a:buAutoNum type="arabicPeriod"/>
            </a:pPr>
            <a:r>
              <a:rPr lang="en" sz="2400" b="1" dirty="0">
                <a:latin typeface="Arial"/>
                <a:cs typeface="Arial"/>
              </a:rPr>
              <a:t>Phonological </a:t>
            </a:r>
            <a:r>
              <a:rPr lang="en" sz="2400" dirty="0">
                <a:latin typeface="Arial"/>
                <a:cs typeface="Arial"/>
              </a:rPr>
              <a:t>Awareness Tasks</a:t>
            </a:r>
            <a:endParaRPr sz="2400" dirty="0">
              <a:latin typeface="Arial"/>
              <a:cs typeface="Arial"/>
            </a:endParaRPr>
          </a:p>
          <a:p>
            <a:pPr marL="608965" indent="-490855">
              <a:lnSpc>
                <a:spcPct val="95000"/>
              </a:lnSpc>
              <a:buSzPts val="2200"/>
              <a:buFont typeface="Delius Swash Caps"/>
              <a:buAutoNum type="arabicPeriod"/>
            </a:pPr>
            <a:r>
              <a:rPr lang="en" sz="2400" b="1" dirty="0">
                <a:latin typeface="Arial"/>
                <a:cs typeface="Arial"/>
              </a:rPr>
              <a:t>Word Work</a:t>
            </a:r>
            <a:r>
              <a:rPr lang="en" sz="2400" dirty="0">
                <a:latin typeface="Arial"/>
                <a:cs typeface="Arial"/>
              </a:rPr>
              <a:t> linked to skill you are working on</a:t>
            </a:r>
            <a:endParaRPr sz="2400" dirty="0">
              <a:latin typeface="Arial"/>
              <a:cs typeface="Arial"/>
            </a:endParaRPr>
          </a:p>
          <a:p>
            <a:pPr marL="608965" indent="-490855">
              <a:lnSpc>
                <a:spcPct val="95000"/>
              </a:lnSpc>
              <a:buSzPts val="2200"/>
              <a:buFont typeface="Delius Swash Caps"/>
              <a:buAutoNum type="arabicPeriod"/>
            </a:pPr>
            <a:r>
              <a:rPr lang="en" sz="2400" b="1" dirty="0">
                <a:latin typeface="Arial"/>
                <a:cs typeface="Arial"/>
              </a:rPr>
              <a:t>Connection </a:t>
            </a:r>
            <a:r>
              <a:rPr lang="en" sz="2400" dirty="0">
                <a:latin typeface="Arial"/>
                <a:cs typeface="Arial"/>
              </a:rPr>
              <a:t>to text (decodables)</a:t>
            </a:r>
            <a:endParaRPr sz="2400" dirty="0">
              <a:latin typeface="Arial"/>
              <a:cs typeface="Arial"/>
            </a:endParaRPr>
          </a:p>
          <a:p>
            <a:pPr marL="608965" indent="-490855">
              <a:lnSpc>
                <a:spcPct val="95000"/>
              </a:lnSpc>
              <a:buSzPts val="2200"/>
              <a:buFont typeface="Delius Swash Caps"/>
              <a:buAutoNum type="arabicPeriod"/>
            </a:pPr>
            <a:r>
              <a:rPr lang="en" sz="2400" b="1" dirty="0">
                <a:latin typeface="Arial"/>
                <a:cs typeface="Arial"/>
              </a:rPr>
              <a:t>Encoding </a:t>
            </a:r>
            <a:r>
              <a:rPr lang="en" sz="2400" dirty="0">
                <a:latin typeface="Arial"/>
                <a:cs typeface="Arial"/>
              </a:rPr>
              <a:t>(written component where students write)</a:t>
            </a:r>
            <a:endParaRPr sz="2400" dirty="0">
              <a:latin typeface="Arial"/>
              <a:cs typeface="Arial"/>
            </a:endParaRPr>
          </a:p>
          <a:p>
            <a:pPr marL="0" indent="0">
              <a:lnSpc>
                <a:spcPct val="95000"/>
              </a:lnSpc>
              <a:buSzPts val="1018"/>
              <a:buNone/>
            </a:pPr>
            <a:endParaRPr sz="2400" dirty="0"/>
          </a:p>
          <a:p>
            <a:pPr marL="0" indent="0">
              <a:lnSpc>
                <a:spcPct val="115000"/>
              </a:lnSpc>
              <a:buSzPts val="1100"/>
              <a:buNone/>
            </a:pPr>
            <a:r>
              <a:rPr lang="en" sz="2400" dirty="0">
                <a:latin typeface="Arial"/>
                <a:cs typeface="Arial"/>
              </a:rPr>
              <a:t>After the teacher uses the universal screener to run the initial grouping suggestions, the instructor should match these groups to lessons and materials to instruct what the student needs based on how they scored on all diagnostic assessments.  </a:t>
            </a:r>
            <a:endParaRPr sz="2400" dirty="0"/>
          </a:p>
          <a:p>
            <a:pPr marL="0" indent="0">
              <a:lnSpc>
                <a:spcPct val="115000"/>
              </a:lnSpc>
              <a:buSzPts val="1100"/>
              <a:buNone/>
            </a:pPr>
            <a:endParaRPr dirty="0"/>
          </a:p>
          <a:p>
            <a:pPr marL="0" indent="0">
              <a:lnSpc>
                <a:spcPct val="115000"/>
              </a:lnSpc>
              <a:buSzPts val="1100"/>
              <a:buNone/>
            </a:pPr>
            <a:endParaRPr dirty="0">
              <a:solidFill>
                <a:srgbClr val="595959"/>
              </a:solidFill>
            </a:endParaRPr>
          </a:p>
          <a:p>
            <a:pPr marL="0" indent="0">
              <a:spcBef>
                <a:spcPts val="1600"/>
              </a:spcBef>
              <a:buNone/>
            </a:pPr>
            <a:endParaRPr dirty="0"/>
          </a:p>
        </p:txBody>
      </p:sp>
      <p:sp>
        <p:nvSpPr>
          <p:cNvPr id="234" name="Google Shape;234;p32"/>
          <p:cNvSpPr txBox="1">
            <a:spLocks noGrp="1"/>
          </p:cNvSpPr>
          <p:nvPr>
            <p:ph type="sldNum" idx="12"/>
          </p:nvPr>
        </p:nvSpPr>
        <p:spPr>
          <a:xfrm>
            <a:off x="160593" y="6254969"/>
            <a:ext cx="636000" cy="365200"/>
          </a:xfrm>
          <a:prstGeom prst="rect">
            <a:avLst/>
          </a:prstGeom>
        </p:spPr>
        <p:txBody>
          <a:bodyPr spcFirstLastPara="1" vert="horz" wrap="square" lIns="91433" tIns="45700" rIns="91433" bIns="45700" rtlCol="0" anchor="ctr" anchorCtr="0">
            <a:noAutofit/>
          </a:bodyPr>
          <a:lstStyle/>
          <a:p>
            <a:fld id="{00000000-1234-1234-1234-123412341234}" type="slidenum">
              <a:rPr lang="en"/>
              <a:pPr/>
              <a:t>22</a:t>
            </a:fld>
            <a:endParaRPr/>
          </a:p>
        </p:txBody>
      </p:sp>
      <p:sp>
        <p:nvSpPr>
          <p:cNvPr id="235" name="Google Shape;235;p32"/>
          <p:cNvSpPr txBox="1">
            <a:spLocks noGrp="1"/>
          </p:cNvSpPr>
          <p:nvPr>
            <p:ph type="subTitle" idx="2"/>
          </p:nvPr>
        </p:nvSpPr>
        <p:spPr>
          <a:xfrm rot="-5400000">
            <a:off x="-1925500" y="2404533"/>
            <a:ext cx="4797200" cy="531200"/>
          </a:xfrm>
          <a:prstGeom prst="rect">
            <a:avLst/>
          </a:prstGeom>
        </p:spPr>
        <p:txBody>
          <a:bodyPr spcFirstLastPara="1" vert="horz" wrap="square" lIns="91433" tIns="45700" rIns="91433" bIns="45700" rtlCol="0" anchor="ctr" anchorCtr="0">
            <a:noAutofit/>
          </a:bodyPr>
          <a:lstStyle/>
          <a:p>
            <a:pPr marL="0" inden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3"/>
          <p:cNvSpPr txBox="1">
            <a:spLocks noGrp="1"/>
          </p:cNvSpPr>
          <p:nvPr>
            <p:ph type="title"/>
          </p:nvPr>
        </p:nvSpPr>
        <p:spPr>
          <a:xfrm>
            <a:off x="1434905" y="365125"/>
            <a:ext cx="10339600" cy="1325600"/>
          </a:xfrm>
          <a:prstGeom prst="rect">
            <a:avLst/>
          </a:prstGeom>
        </p:spPr>
        <p:txBody>
          <a:bodyPr spcFirstLastPara="1" vert="horz" wrap="square" lIns="91433" tIns="45700" rIns="91433" bIns="45700" rtlCol="0" anchor="ctr" anchorCtr="0">
            <a:noAutofit/>
          </a:bodyPr>
          <a:lstStyle/>
          <a:p>
            <a:r>
              <a:rPr lang="en" b="1" dirty="0">
                <a:latin typeface="Arial Nova"/>
                <a:cs typeface="Arial"/>
              </a:rPr>
              <a:t>Tier Resources</a:t>
            </a:r>
            <a:endParaRPr b="1" dirty="0">
              <a:latin typeface="Arial Nova"/>
              <a:cs typeface="Arial"/>
            </a:endParaRPr>
          </a:p>
        </p:txBody>
      </p:sp>
      <p:sp>
        <p:nvSpPr>
          <p:cNvPr id="241" name="Google Shape;241;p33"/>
          <p:cNvSpPr txBox="1">
            <a:spLocks noGrp="1"/>
          </p:cNvSpPr>
          <p:nvPr>
            <p:ph type="body" idx="1"/>
          </p:nvPr>
        </p:nvSpPr>
        <p:spPr>
          <a:xfrm>
            <a:off x="1434905" y="1825625"/>
            <a:ext cx="10339600" cy="4667200"/>
          </a:xfrm>
          <a:prstGeom prst="rect">
            <a:avLst/>
          </a:prstGeom>
        </p:spPr>
        <p:txBody>
          <a:bodyPr spcFirstLastPara="1" vert="horz" wrap="square" lIns="91433" tIns="45700" rIns="91433" bIns="45700" rtlCol="0" anchor="t" anchorCtr="0">
            <a:noAutofit/>
          </a:bodyPr>
          <a:lstStyle/>
          <a:p>
            <a:pPr marL="0" indent="0">
              <a:buNone/>
            </a:pPr>
            <a:r>
              <a:rPr lang="en" sz="2400" dirty="0">
                <a:latin typeface="Arial Nova"/>
                <a:cs typeface="Arial"/>
              </a:rPr>
              <a:t>Tier 1 - Your Core Program  (We are using Benchmark Literacy, but are piloting new ones this year)</a:t>
            </a:r>
            <a:endParaRPr lang="en-US" sz="2400">
              <a:latin typeface="Arial Nova"/>
              <a:cs typeface="Arial"/>
            </a:endParaRPr>
          </a:p>
          <a:p>
            <a:pPr marL="0" indent="0">
              <a:buNone/>
            </a:pPr>
            <a:endParaRPr sz="2400" dirty="0">
              <a:latin typeface="Arial Nova"/>
            </a:endParaRPr>
          </a:p>
          <a:p>
            <a:pPr marL="0" indent="0">
              <a:buNone/>
            </a:pPr>
            <a:r>
              <a:rPr lang="en" sz="2400" dirty="0">
                <a:latin typeface="Arial Nova"/>
                <a:cs typeface="Arial"/>
              </a:rPr>
              <a:t>Tier 2 and 3 - Heggerty, Bridge the Gap, Kilpatrick Drills, 95% Group, Kid Lips, PALS, West Virginia Phonics, UFLI, 95% Multisyllabic </a:t>
            </a:r>
            <a:r>
              <a:rPr lang="en" sz="2400" err="1">
                <a:latin typeface="Arial Nova"/>
                <a:cs typeface="Arial"/>
              </a:rPr>
              <a:t>Rts</a:t>
            </a:r>
            <a:r>
              <a:rPr lang="en" sz="2400" dirty="0">
                <a:latin typeface="Arial Nova"/>
                <a:cs typeface="Arial"/>
              </a:rPr>
              <a:t>, FCRR, Secret Stories</a:t>
            </a:r>
            <a:endParaRPr sz="2400">
              <a:latin typeface="Arial Nova"/>
              <a:cs typeface="Arial"/>
            </a:endParaRPr>
          </a:p>
        </p:txBody>
      </p:sp>
      <p:sp>
        <p:nvSpPr>
          <p:cNvPr id="242" name="Google Shape;242;p33"/>
          <p:cNvSpPr txBox="1">
            <a:spLocks noGrp="1"/>
          </p:cNvSpPr>
          <p:nvPr>
            <p:ph type="sldNum" idx="12"/>
          </p:nvPr>
        </p:nvSpPr>
        <p:spPr>
          <a:xfrm>
            <a:off x="160593" y="6254969"/>
            <a:ext cx="636000" cy="365200"/>
          </a:xfrm>
          <a:prstGeom prst="rect">
            <a:avLst/>
          </a:prstGeom>
        </p:spPr>
        <p:txBody>
          <a:bodyPr spcFirstLastPara="1" vert="horz" wrap="square" lIns="91433" tIns="45700" rIns="91433" bIns="45700" rtlCol="0" anchor="ctr" anchorCtr="0">
            <a:noAutofit/>
          </a:bodyPr>
          <a:lstStyle/>
          <a:p>
            <a:fld id="{00000000-1234-1234-1234-123412341234}" type="slidenum">
              <a:rPr lang="en"/>
              <a:pPr/>
              <a:t>23</a:t>
            </a:fld>
            <a:endParaRPr/>
          </a:p>
        </p:txBody>
      </p:sp>
      <p:sp>
        <p:nvSpPr>
          <p:cNvPr id="243" name="Google Shape;243;p33"/>
          <p:cNvSpPr txBox="1">
            <a:spLocks noGrp="1"/>
          </p:cNvSpPr>
          <p:nvPr>
            <p:ph type="subTitle" idx="2"/>
          </p:nvPr>
        </p:nvSpPr>
        <p:spPr>
          <a:xfrm rot="-5400000">
            <a:off x="-1925500" y="2404533"/>
            <a:ext cx="4797200" cy="531200"/>
          </a:xfrm>
          <a:prstGeom prst="rect">
            <a:avLst/>
          </a:prstGeom>
        </p:spPr>
        <p:txBody>
          <a:bodyPr spcFirstLastPara="1" vert="horz" wrap="square" lIns="91433" tIns="45700" rIns="91433" bIns="45700" rtlCol="0" anchor="ctr" anchorCtr="0">
            <a:noAutofit/>
          </a:bodyPr>
          <a:lstStyle/>
          <a:p>
            <a:pPr marL="0" inden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4"/>
          <p:cNvSpPr txBox="1">
            <a:spLocks noGrp="1"/>
          </p:cNvSpPr>
          <p:nvPr>
            <p:ph type="title"/>
          </p:nvPr>
        </p:nvSpPr>
        <p:spPr>
          <a:xfrm>
            <a:off x="1434905" y="365125"/>
            <a:ext cx="10339600" cy="1325600"/>
          </a:xfrm>
          <a:prstGeom prst="rect">
            <a:avLst/>
          </a:prstGeom>
        </p:spPr>
        <p:txBody>
          <a:bodyPr spcFirstLastPara="1" vert="horz" wrap="square" lIns="91433" tIns="45700" rIns="91433" bIns="45700" rtlCol="0" anchor="ctr" anchorCtr="0">
            <a:noAutofit/>
          </a:bodyPr>
          <a:lstStyle/>
          <a:p>
            <a:r>
              <a:rPr lang="en" b="1" dirty="0">
                <a:latin typeface="Arial Nova"/>
                <a:cs typeface="Arial"/>
              </a:rPr>
              <a:t>Follow-Up: MTSS, Leadership, and Data Meetings (on-going)</a:t>
            </a:r>
            <a:endParaRPr b="1" dirty="0">
              <a:latin typeface="Arial Nova"/>
              <a:cs typeface="Arial"/>
            </a:endParaRPr>
          </a:p>
        </p:txBody>
      </p:sp>
      <p:sp>
        <p:nvSpPr>
          <p:cNvPr id="249" name="Google Shape;249;p34"/>
          <p:cNvSpPr txBox="1">
            <a:spLocks noGrp="1"/>
          </p:cNvSpPr>
          <p:nvPr>
            <p:ph type="body" idx="1"/>
          </p:nvPr>
        </p:nvSpPr>
        <p:spPr>
          <a:xfrm>
            <a:off x="1434905" y="2408903"/>
            <a:ext cx="10693385" cy="4083922"/>
          </a:xfrm>
          <a:prstGeom prst="rect">
            <a:avLst/>
          </a:prstGeom>
        </p:spPr>
        <p:txBody>
          <a:bodyPr spcFirstLastPara="1" vert="horz" wrap="square" lIns="91433" tIns="45700" rIns="91433" bIns="45700" rtlCol="0" anchor="t" anchorCtr="0">
            <a:noAutofit/>
          </a:bodyPr>
          <a:lstStyle/>
          <a:p>
            <a:pPr marL="0" indent="0">
              <a:buNone/>
            </a:pPr>
            <a:r>
              <a:rPr lang="en" dirty="0">
                <a:highlight>
                  <a:srgbClr val="FFFFFF"/>
                </a:highlight>
                <a:latin typeface="Arial Nova"/>
                <a:cs typeface="Arial"/>
              </a:rPr>
              <a:t>There are three types of meetings that help drive effective MTSS: </a:t>
            </a:r>
            <a:endParaRPr lang="en-US" sz="2400" dirty="0">
              <a:latin typeface="Arial Nova"/>
              <a:cs typeface="Arial"/>
            </a:endParaRPr>
          </a:p>
          <a:p>
            <a:pPr marL="0" indent="0">
              <a:buNone/>
            </a:pPr>
            <a:endParaRPr lang="en" sz="2400" dirty="0">
              <a:highlight>
                <a:srgbClr val="FFFFFF"/>
              </a:highlight>
              <a:latin typeface="Arial Nova"/>
              <a:cs typeface="Arial"/>
            </a:endParaRPr>
          </a:p>
          <a:p>
            <a:pPr marL="0" indent="0">
              <a:buNone/>
            </a:pPr>
            <a:r>
              <a:rPr lang="en" sz="2400" dirty="0">
                <a:highlight>
                  <a:srgbClr val="FFFFFF"/>
                </a:highlight>
                <a:latin typeface="Arial Nova"/>
                <a:cs typeface="Arial"/>
              </a:rPr>
              <a:t>A </a:t>
            </a:r>
            <a:r>
              <a:rPr lang="en" sz="2400" b="1" dirty="0">
                <a:highlight>
                  <a:srgbClr val="FFFFFF"/>
                </a:highlight>
                <a:latin typeface="Arial Nova"/>
                <a:cs typeface="Arial"/>
              </a:rPr>
              <a:t>school-level meeting </a:t>
            </a:r>
            <a:r>
              <a:rPr lang="en" sz="2400" dirty="0">
                <a:highlight>
                  <a:srgbClr val="FFFFFF"/>
                </a:highlight>
                <a:latin typeface="Arial Nova"/>
                <a:cs typeface="Arial"/>
              </a:rPr>
              <a:t>for school leadership to look at core curriculum health, benchmark growth, tier movement, distribution of resources and evolution of structures, the</a:t>
            </a:r>
            <a:r>
              <a:rPr lang="en" sz="2400" b="1" dirty="0">
                <a:highlight>
                  <a:srgbClr val="FFFFFF"/>
                </a:highlight>
                <a:latin typeface="Arial Nova"/>
                <a:cs typeface="Arial"/>
              </a:rPr>
              <a:t> grade team or content team community meeting</a:t>
            </a:r>
            <a:r>
              <a:rPr lang="en" sz="2400" dirty="0">
                <a:highlight>
                  <a:srgbClr val="FFFFFF"/>
                </a:highlight>
                <a:latin typeface="Arial Nova"/>
                <a:cs typeface="Arial"/>
              </a:rPr>
              <a:t>, to create group plans for students who need Tier 2 level support, and to check in on progress for all kids who need support, and an</a:t>
            </a:r>
            <a:r>
              <a:rPr lang="en" sz="2400" b="1" dirty="0">
                <a:highlight>
                  <a:srgbClr val="FFFFFF"/>
                </a:highlight>
                <a:latin typeface="Arial Nova"/>
                <a:cs typeface="Arial"/>
              </a:rPr>
              <a:t> individual student support meeting </a:t>
            </a:r>
            <a:r>
              <a:rPr lang="en" sz="2400" dirty="0">
                <a:highlight>
                  <a:srgbClr val="FFFFFF"/>
                </a:highlight>
                <a:latin typeface="Arial Nova"/>
                <a:cs typeface="Arial"/>
              </a:rPr>
              <a:t>to create individuated plans for students who need Tier 3 level support.</a:t>
            </a:r>
            <a:endParaRPr sz="2400" dirty="0">
              <a:latin typeface="Arial Nova"/>
              <a:cs typeface="Arial"/>
            </a:endParaRPr>
          </a:p>
        </p:txBody>
      </p:sp>
      <p:sp>
        <p:nvSpPr>
          <p:cNvPr id="250" name="Google Shape;250;p34"/>
          <p:cNvSpPr txBox="1">
            <a:spLocks noGrp="1"/>
          </p:cNvSpPr>
          <p:nvPr>
            <p:ph type="sldNum" idx="12"/>
          </p:nvPr>
        </p:nvSpPr>
        <p:spPr>
          <a:xfrm>
            <a:off x="160593" y="6254969"/>
            <a:ext cx="636000" cy="365200"/>
          </a:xfrm>
          <a:prstGeom prst="rect">
            <a:avLst/>
          </a:prstGeom>
        </p:spPr>
        <p:txBody>
          <a:bodyPr spcFirstLastPara="1" vert="horz" wrap="square" lIns="91433" tIns="45700" rIns="91433" bIns="45700" rtlCol="0" anchor="ctr" anchorCtr="0">
            <a:noAutofit/>
          </a:bodyPr>
          <a:lstStyle/>
          <a:p>
            <a:fld id="{00000000-1234-1234-1234-123412341234}" type="slidenum">
              <a:rPr lang="en"/>
              <a:pPr/>
              <a:t>24</a:t>
            </a:fld>
            <a:endParaRPr/>
          </a:p>
        </p:txBody>
      </p:sp>
      <p:sp>
        <p:nvSpPr>
          <p:cNvPr id="251" name="Google Shape;251;p34"/>
          <p:cNvSpPr txBox="1">
            <a:spLocks noGrp="1"/>
          </p:cNvSpPr>
          <p:nvPr>
            <p:ph type="subTitle" idx="2"/>
          </p:nvPr>
        </p:nvSpPr>
        <p:spPr>
          <a:xfrm rot="-5400000">
            <a:off x="-1925500" y="2404533"/>
            <a:ext cx="4797200" cy="531200"/>
          </a:xfrm>
          <a:prstGeom prst="rect">
            <a:avLst/>
          </a:prstGeom>
        </p:spPr>
        <p:txBody>
          <a:bodyPr spcFirstLastPara="1" vert="horz" wrap="square" lIns="91433" tIns="45700" rIns="91433" bIns="45700" rtlCol="0" anchor="ctr" anchorCtr="0">
            <a:noAutofit/>
          </a:bodyPr>
          <a:lstStyle/>
          <a:p>
            <a:pPr marL="0" inden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5"/>
          <p:cNvSpPr txBox="1">
            <a:spLocks noGrp="1"/>
          </p:cNvSpPr>
          <p:nvPr>
            <p:ph type="title"/>
          </p:nvPr>
        </p:nvSpPr>
        <p:spPr>
          <a:xfrm>
            <a:off x="1434900" y="134667"/>
            <a:ext cx="10339600" cy="738400"/>
          </a:xfrm>
          <a:prstGeom prst="rect">
            <a:avLst/>
          </a:prstGeom>
        </p:spPr>
        <p:txBody>
          <a:bodyPr spcFirstLastPara="1" vert="horz" wrap="square" lIns="91433" tIns="45700" rIns="91433" bIns="45700" rtlCol="0" anchor="ctr" anchorCtr="0">
            <a:noAutofit/>
          </a:bodyPr>
          <a:lstStyle/>
          <a:p>
            <a:pPr>
              <a:lnSpc>
                <a:spcPct val="90000"/>
              </a:lnSpc>
            </a:pPr>
            <a:r>
              <a:rPr lang="en" b="1" dirty="0">
                <a:latin typeface="Arial Nova"/>
                <a:cs typeface="Arial"/>
              </a:rPr>
              <a:t>How do I know it’s working?</a:t>
            </a:r>
            <a:endParaRPr lang="en-US" b="1">
              <a:latin typeface="Arial Nova"/>
              <a:cs typeface="Arial"/>
            </a:endParaRPr>
          </a:p>
        </p:txBody>
      </p:sp>
      <p:sp>
        <p:nvSpPr>
          <p:cNvPr id="257" name="Google Shape;257;p35"/>
          <p:cNvSpPr txBox="1">
            <a:spLocks noGrp="1"/>
          </p:cNvSpPr>
          <p:nvPr>
            <p:ph type="body" idx="1"/>
          </p:nvPr>
        </p:nvSpPr>
        <p:spPr>
          <a:xfrm>
            <a:off x="1317705" y="767953"/>
            <a:ext cx="10584528" cy="4621843"/>
          </a:xfrm>
          <a:prstGeom prst="rect">
            <a:avLst/>
          </a:prstGeom>
        </p:spPr>
        <p:txBody>
          <a:bodyPr spcFirstLastPara="1" vert="horz" wrap="square" lIns="91433" tIns="45700" rIns="91433" bIns="45700" rtlCol="0" anchor="t" anchorCtr="0">
            <a:noAutofit/>
          </a:bodyPr>
          <a:lstStyle/>
          <a:p>
            <a:pPr marL="0" indent="0">
              <a:spcAft>
                <a:spcPts val="100"/>
              </a:spcAft>
              <a:buNone/>
            </a:pPr>
            <a:r>
              <a:rPr lang="en" sz="2400" dirty="0">
                <a:latin typeface="Arial Nova"/>
                <a:cs typeface="Arial"/>
              </a:rPr>
              <a:t>Monitor student progress by formatively assessing the skill you are teaching.</a:t>
            </a:r>
            <a:endParaRPr lang="en-US" sz="2400" dirty="0">
              <a:latin typeface="Arial Nova"/>
              <a:cs typeface="Arial"/>
            </a:endParaRPr>
          </a:p>
          <a:p>
            <a:pPr marL="0" indent="0">
              <a:spcBef>
                <a:spcPts val="0"/>
              </a:spcBef>
              <a:spcAft>
                <a:spcPts val="100"/>
              </a:spcAft>
              <a:buNone/>
            </a:pPr>
            <a:endParaRPr lang="en" dirty="0">
              <a:latin typeface="Arial Nova"/>
              <a:cs typeface="Arial"/>
            </a:endParaRPr>
          </a:p>
          <a:p>
            <a:pPr marL="1218565" lvl="1" indent="0">
              <a:spcBef>
                <a:spcPts val="0"/>
              </a:spcBef>
              <a:spcAft>
                <a:spcPts val="100"/>
              </a:spcAft>
              <a:buSzPts val="2100"/>
              <a:buFont typeface="Josefin Sans"/>
              <a:buChar char="-"/>
            </a:pPr>
            <a:r>
              <a:rPr lang="en" dirty="0">
                <a:latin typeface="Arial Nova"/>
                <a:cs typeface="Arial"/>
              </a:rPr>
              <a:t>Acadience Progress Monitoring Probes</a:t>
            </a:r>
            <a:endParaRPr>
              <a:latin typeface="Arial Nova"/>
              <a:cs typeface="Arial"/>
            </a:endParaRPr>
          </a:p>
          <a:p>
            <a:pPr marL="1218565" lvl="1" indent="0">
              <a:spcBef>
                <a:spcPts val="0"/>
              </a:spcBef>
              <a:spcAft>
                <a:spcPts val="100"/>
              </a:spcAft>
              <a:buSzPts val="2100"/>
              <a:buFont typeface="Josefin Sans"/>
              <a:buChar char="-"/>
            </a:pPr>
            <a:r>
              <a:rPr lang="en" dirty="0">
                <a:latin typeface="Arial Nova"/>
                <a:cs typeface="Arial"/>
              </a:rPr>
              <a:t>95% PLL End of Lesson Assessment</a:t>
            </a:r>
            <a:endParaRPr>
              <a:latin typeface="Arial Nova"/>
              <a:cs typeface="Arial"/>
            </a:endParaRPr>
          </a:p>
          <a:p>
            <a:pPr marL="1218565" lvl="1" indent="0">
              <a:spcBef>
                <a:spcPts val="0"/>
              </a:spcBef>
              <a:spcAft>
                <a:spcPts val="100"/>
              </a:spcAft>
              <a:buSzPts val="2100"/>
              <a:buFont typeface="Josefin Sans"/>
              <a:buChar char="-"/>
            </a:pPr>
            <a:r>
              <a:rPr lang="en" dirty="0">
                <a:latin typeface="Arial Nova"/>
                <a:cs typeface="Arial"/>
              </a:rPr>
              <a:t>PAST check in</a:t>
            </a:r>
            <a:endParaRPr>
              <a:latin typeface="Arial Nova"/>
              <a:cs typeface="Arial"/>
            </a:endParaRPr>
          </a:p>
          <a:p>
            <a:pPr marL="1218565" lvl="1" indent="0">
              <a:spcBef>
                <a:spcPts val="0"/>
              </a:spcBef>
              <a:spcAft>
                <a:spcPts val="100"/>
              </a:spcAft>
              <a:buSzPts val="2100"/>
              <a:buFont typeface="Josefin Sans"/>
              <a:buChar char="-"/>
            </a:pPr>
            <a:r>
              <a:rPr lang="en" dirty="0">
                <a:latin typeface="Arial Nova"/>
                <a:cs typeface="Arial"/>
              </a:rPr>
              <a:t>PSI check in</a:t>
            </a:r>
            <a:endParaRPr dirty="0">
              <a:latin typeface="Arial Nova"/>
              <a:cs typeface="Arial"/>
            </a:endParaRPr>
          </a:p>
          <a:p>
            <a:pPr marL="0" indent="0">
              <a:spcAft>
                <a:spcPts val="100"/>
              </a:spcAft>
              <a:buNone/>
            </a:pPr>
            <a:r>
              <a:rPr lang="en" sz="2400" b="1" dirty="0">
                <a:latin typeface="Arial Nova"/>
                <a:cs typeface="Arial"/>
              </a:rPr>
              <a:t>Use your teacher judgement</a:t>
            </a:r>
            <a:r>
              <a:rPr lang="en" sz="2400" dirty="0">
                <a:latin typeface="Arial Nova"/>
                <a:cs typeface="Arial"/>
              </a:rPr>
              <a:t> on when to </a:t>
            </a:r>
          </a:p>
          <a:p>
            <a:pPr marL="0" indent="0">
              <a:spcAft>
                <a:spcPts val="100"/>
              </a:spcAft>
              <a:buNone/>
            </a:pPr>
            <a:r>
              <a:rPr lang="en" sz="2400" dirty="0">
                <a:latin typeface="Arial Nova"/>
                <a:cs typeface="Arial"/>
              </a:rPr>
              <a:t>move on if they can decode and encode </a:t>
            </a:r>
            <a:endParaRPr sz="2400">
              <a:latin typeface="Arial Nova"/>
            </a:endParaRPr>
          </a:p>
          <a:p>
            <a:pPr marL="0" indent="0">
              <a:spcAft>
                <a:spcPts val="100"/>
              </a:spcAft>
              <a:buNone/>
            </a:pPr>
            <a:r>
              <a:rPr lang="en" sz="2400" b="1" dirty="0">
                <a:latin typeface="Arial Nova"/>
                <a:cs typeface="Arial"/>
              </a:rPr>
              <a:t>accurately and automatically. </a:t>
            </a:r>
            <a:endParaRPr sz="2400" b="1">
              <a:latin typeface="Arial Nova"/>
            </a:endParaRPr>
          </a:p>
          <a:p>
            <a:pPr marL="0" indent="0">
              <a:buNone/>
            </a:pPr>
            <a:endParaRPr dirty="0"/>
          </a:p>
        </p:txBody>
      </p:sp>
      <p:sp>
        <p:nvSpPr>
          <p:cNvPr id="258" name="Google Shape;258;p35"/>
          <p:cNvSpPr txBox="1">
            <a:spLocks noGrp="1"/>
          </p:cNvSpPr>
          <p:nvPr>
            <p:ph type="sldNum" idx="12"/>
          </p:nvPr>
        </p:nvSpPr>
        <p:spPr>
          <a:xfrm>
            <a:off x="160593" y="6254969"/>
            <a:ext cx="636000" cy="365200"/>
          </a:xfrm>
          <a:prstGeom prst="rect">
            <a:avLst/>
          </a:prstGeom>
        </p:spPr>
        <p:txBody>
          <a:bodyPr spcFirstLastPara="1" vert="horz" wrap="square" lIns="91433" tIns="45700" rIns="91433" bIns="45700" rtlCol="0" anchor="ctr" anchorCtr="0">
            <a:noAutofit/>
          </a:bodyPr>
          <a:lstStyle/>
          <a:p>
            <a:fld id="{00000000-1234-1234-1234-123412341234}" type="slidenum">
              <a:rPr lang="en"/>
              <a:pPr/>
              <a:t>25</a:t>
            </a:fld>
            <a:endParaRPr/>
          </a:p>
        </p:txBody>
      </p:sp>
      <p:sp>
        <p:nvSpPr>
          <p:cNvPr id="259" name="Google Shape;259;p35"/>
          <p:cNvSpPr txBox="1">
            <a:spLocks noGrp="1"/>
          </p:cNvSpPr>
          <p:nvPr>
            <p:ph type="subTitle" idx="2"/>
          </p:nvPr>
        </p:nvSpPr>
        <p:spPr>
          <a:xfrm rot="-5400000">
            <a:off x="-2081500" y="2560533"/>
            <a:ext cx="5109200" cy="531200"/>
          </a:xfrm>
          <a:prstGeom prst="rect">
            <a:avLst/>
          </a:prstGeom>
        </p:spPr>
        <p:txBody>
          <a:bodyPr spcFirstLastPara="1" vert="horz" wrap="square" lIns="91433" tIns="45700" rIns="91433" bIns="45700" rtlCol="0" anchor="ctr" anchorCtr="0">
            <a:noAutofit/>
          </a:bodyPr>
          <a:lstStyle/>
          <a:p>
            <a:pPr marL="0" indent="0"/>
            <a:r>
              <a:rPr lang="en" sz="4000"/>
              <a:t>Is the Help Helping?</a:t>
            </a:r>
            <a:endParaRPr sz="4000"/>
          </a:p>
        </p:txBody>
      </p:sp>
      <p:pic>
        <p:nvPicPr>
          <p:cNvPr id="260" name="Google Shape;260;p35"/>
          <p:cNvPicPr preferRelativeResize="0"/>
          <p:nvPr/>
        </p:nvPicPr>
        <p:blipFill rotWithShape="1">
          <a:blip r:embed="rId3">
            <a:alphaModFix/>
          </a:blip>
          <a:srcRect r="1764" b="-382"/>
          <a:stretch/>
        </p:blipFill>
        <p:spPr>
          <a:xfrm>
            <a:off x="2423867" y="4399868"/>
            <a:ext cx="5054386" cy="2393968"/>
          </a:xfrm>
          <a:prstGeom prst="rect">
            <a:avLst/>
          </a:prstGeom>
          <a:noFill/>
          <a:ln>
            <a:noFill/>
          </a:ln>
        </p:spPr>
      </p:pic>
      <p:pic>
        <p:nvPicPr>
          <p:cNvPr id="261" name="Google Shape;261;p35"/>
          <p:cNvPicPr preferRelativeResize="0"/>
          <p:nvPr/>
        </p:nvPicPr>
        <p:blipFill rotWithShape="1">
          <a:blip r:embed="rId4">
            <a:alphaModFix/>
          </a:blip>
          <a:srcRect r="235" b="-1974"/>
          <a:stretch/>
        </p:blipFill>
        <p:spPr>
          <a:xfrm>
            <a:off x="8087453" y="1293319"/>
            <a:ext cx="3841491" cy="543197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7"/>
          <p:cNvSpPr txBox="1">
            <a:spLocks noGrp="1"/>
          </p:cNvSpPr>
          <p:nvPr>
            <p:ph type="title"/>
          </p:nvPr>
        </p:nvSpPr>
        <p:spPr>
          <a:xfrm>
            <a:off x="1434905" y="365125"/>
            <a:ext cx="10339600" cy="1325600"/>
          </a:xfrm>
          <a:prstGeom prst="rect">
            <a:avLst/>
          </a:prstGeom>
        </p:spPr>
        <p:txBody>
          <a:bodyPr spcFirstLastPara="1" vert="horz" wrap="square" lIns="91433" tIns="45700" rIns="91433" bIns="45700" rtlCol="0" anchor="ctr" anchorCtr="0">
            <a:noAutofit/>
          </a:bodyPr>
          <a:lstStyle/>
          <a:p>
            <a:r>
              <a:rPr lang="en" b="1" dirty="0"/>
              <a:t>What Does Structured Literacy Look Like in Action?</a:t>
            </a:r>
            <a:endParaRPr b="1" dirty="0"/>
          </a:p>
        </p:txBody>
      </p:sp>
      <p:sp>
        <p:nvSpPr>
          <p:cNvPr id="275" name="Google Shape;275;p37"/>
          <p:cNvSpPr txBox="1">
            <a:spLocks noGrp="1"/>
          </p:cNvSpPr>
          <p:nvPr>
            <p:ph type="body" idx="1"/>
          </p:nvPr>
        </p:nvSpPr>
        <p:spPr>
          <a:xfrm>
            <a:off x="1434905" y="1825625"/>
            <a:ext cx="10339600" cy="4667200"/>
          </a:xfrm>
          <a:prstGeom prst="rect">
            <a:avLst/>
          </a:prstGeom>
        </p:spPr>
        <p:txBody>
          <a:bodyPr spcFirstLastPara="1" vert="horz" wrap="square" lIns="91433" tIns="45700" rIns="91433" bIns="45700" rtlCol="0" anchor="t" anchorCtr="0">
            <a:noAutofit/>
          </a:bodyPr>
          <a:lstStyle/>
          <a:p>
            <a:pPr marL="0" indent="0">
              <a:buNone/>
            </a:pPr>
            <a:r>
              <a:rPr lang="en" dirty="0"/>
              <a:t>Classwide Intervention</a:t>
            </a:r>
            <a:endParaRPr dirty="0"/>
          </a:p>
          <a:p>
            <a:pPr marL="0" indent="0">
              <a:buNone/>
            </a:pPr>
            <a:endParaRPr dirty="0"/>
          </a:p>
          <a:p>
            <a:pPr marL="0" indent="0">
              <a:buNone/>
            </a:pPr>
            <a:endParaRPr dirty="0"/>
          </a:p>
          <a:p>
            <a:pPr marL="0" indent="0">
              <a:buNone/>
            </a:pPr>
            <a:endParaRPr dirty="0"/>
          </a:p>
          <a:p>
            <a:pPr marL="0" indent="0">
              <a:buNone/>
            </a:pPr>
            <a:endParaRPr dirty="0"/>
          </a:p>
          <a:p>
            <a:pPr marL="0" indent="0">
              <a:buNone/>
            </a:pPr>
            <a:endParaRPr dirty="0"/>
          </a:p>
          <a:p>
            <a:pPr marL="0" indent="0">
              <a:buNone/>
            </a:pPr>
            <a:endParaRPr dirty="0"/>
          </a:p>
          <a:p>
            <a:pPr marL="0" indent="0">
              <a:buNone/>
            </a:pPr>
            <a:endParaRPr dirty="0"/>
          </a:p>
          <a:p>
            <a:pPr marL="0" indent="0">
              <a:buNone/>
            </a:pPr>
            <a:endParaRPr dirty="0"/>
          </a:p>
          <a:p>
            <a:pPr marL="0" indent="0">
              <a:buNone/>
            </a:pPr>
            <a:endParaRPr dirty="0"/>
          </a:p>
          <a:p>
            <a:pPr marL="6705432" indent="609585">
              <a:buNone/>
            </a:pPr>
            <a:r>
              <a:rPr lang="en" sz="933" dirty="0"/>
              <a:t>Brosky, 2022</a:t>
            </a:r>
            <a:endParaRPr sz="933" dirty="0"/>
          </a:p>
          <a:p>
            <a:pPr marL="0" indent="0">
              <a:buSzPts val="1100"/>
              <a:buNone/>
            </a:pPr>
            <a:r>
              <a:rPr lang="en" sz="1067" dirty="0"/>
              <a:t>Information from Dr. Sara Lobaugh and Mrs. Ami Healy</a:t>
            </a:r>
            <a:endParaRPr sz="1067" dirty="0"/>
          </a:p>
          <a:p>
            <a:pPr marL="0" indent="0">
              <a:buSzPts val="1100"/>
              <a:buNone/>
            </a:pPr>
            <a:r>
              <a:rPr lang="en" sz="1067" dirty="0"/>
              <a:t>*shared with their permission</a:t>
            </a:r>
            <a:endParaRPr sz="933" dirty="0"/>
          </a:p>
        </p:txBody>
      </p:sp>
      <p:sp>
        <p:nvSpPr>
          <p:cNvPr id="276" name="Google Shape;276;p37"/>
          <p:cNvSpPr txBox="1">
            <a:spLocks noGrp="1"/>
          </p:cNvSpPr>
          <p:nvPr>
            <p:ph type="sldNum" idx="12"/>
          </p:nvPr>
        </p:nvSpPr>
        <p:spPr>
          <a:xfrm>
            <a:off x="160593" y="6254969"/>
            <a:ext cx="636000" cy="365200"/>
          </a:xfrm>
          <a:prstGeom prst="rect">
            <a:avLst/>
          </a:prstGeom>
        </p:spPr>
        <p:txBody>
          <a:bodyPr spcFirstLastPara="1" vert="horz" wrap="square" lIns="91433" tIns="45700" rIns="91433" bIns="45700" rtlCol="0" anchor="ctr" anchorCtr="0">
            <a:noAutofit/>
          </a:bodyPr>
          <a:lstStyle/>
          <a:p>
            <a:fld id="{00000000-1234-1234-1234-123412341234}" type="slidenum">
              <a:rPr lang="en"/>
              <a:pPr/>
              <a:t>26</a:t>
            </a:fld>
            <a:endParaRPr/>
          </a:p>
        </p:txBody>
      </p:sp>
      <p:sp>
        <p:nvSpPr>
          <p:cNvPr id="277" name="Google Shape;277;p37"/>
          <p:cNvSpPr txBox="1">
            <a:spLocks noGrp="1"/>
          </p:cNvSpPr>
          <p:nvPr>
            <p:ph type="subTitle" idx="2"/>
          </p:nvPr>
        </p:nvSpPr>
        <p:spPr>
          <a:xfrm rot="-5400000">
            <a:off x="-2070100" y="2549000"/>
            <a:ext cx="5086400" cy="531200"/>
          </a:xfrm>
          <a:prstGeom prst="rect">
            <a:avLst/>
          </a:prstGeom>
        </p:spPr>
        <p:txBody>
          <a:bodyPr spcFirstLastPara="1" vert="horz" wrap="square" lIns="91433" tIns="45700" rIns="91433" bIns="45700" rtlCol="0" anchor="ctr" anchorCtr="0">
            <a:noAutofit/>
          </a:bodyPr>
          <a:lstStyle/>
          <a:p>
            <a:pPr marL="0" indent="0"/>
            <a:r>
              <a:rPr lang="en" sz="2667"/>
              <a:t>How do I deliver intervention?</a:t>
            </a:r>
            <a:endParaRPr sz="2667"/>
          </a:p>
        </p:txBody>
      </p:sp>
      <p:pic>
        <p:nvPicPr>
          <p:cNvPr id="278" name="Google Shape;278;p37"/>
          <p:cNvPicPr preferRelativeResize="0"/>
          <p:nvPr/>
        </p:nvPicPr>
        <p:blipFill>
          <a:blip r:embed="rId3">
            <a:alphaModFix/>
          </a:blip>
          <a:stretch>
            <a:fillRect/>
          </a:stretch>
        </p:blipFill>
        <p:spPr>
          <a:xfrm>
            <a:off x="3724365" y="2330246"/>
            <a:ext cx="5819665" cy="39247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6"/>
          <p:cNvSpPr txBox="1">
            <a:spLocks noGrp="1"/>
          </p:cNvSpPr>
          <p:nvPr>
            <p:ph type="title"/>
          </p:nvPr>
        </p:nvSpPr>
        <p:spPr>
          <a:xfrm>
            <a:off x="1434905" y="365125"/>
            <a:ext cx="10339600" cy="1325600"/>
          </a:xfrm>
          <a:prstGeom prst="rect">
            <a:avLst/>
          </a:prstGeom>
        </p:spPr>
        <p:txBody>
          <a:bodyPr spcFirstLastPara="1" vert="horz" wrap="square" lIns="91433" tIns="45700" rIns="91433" bIns="45700" rtlCol="0" anchor="ctr" anchorCtr="0">
            <a:noAutofit/>
          </a:bodyPr>
          <a:lstStyle/>
          <a:p>
            <a:pPr algn="ctr"/>
            <a:r>
              <a:rPr lang="en" b="1" dirty="0">
                <a:latin typeface="Arial Nova"/>
                <a:cs typeface="Arial"/>
              </a:rPr>
              <a:t>Classrooms in Action!</a:t>
            </a:r>
            <a:endParaRPr b="1" dirty="0">
              <a:latin typeface="Arial Nova"/>
              <a:cs typeface="Arial"/>
            </a:endParaRPr>
          </a:p>
        </p:txBody>
      </p:sp>
      <p:sp>
        <p:nvSpPr>
          <p:cNvPr id="267" name="Google Shape;267;p36"/>
          <p:cNvSpPr txBox="1">
            <a:spLocks noGrp="1"/>
          </p:cNvSpPr>
          <p:nvPr>
            <p:ph type="body" idx="1"/>
          </p:nvPr>
        </p:nvSpPr>
        <p:spPr>
          <a:xfrm>
            <a:off x="1434905" y="1825625"/>
            <a:ext cx="10339600" cy="4667200"/>
          </a:xfrm>
          <a:prstGeom prst="rect">
            <a:avLst/>
          </a:prstGeom>
        </p:spPr>
        <p:txBody>
          <a:bodyPr spcFirstLastPara="1" vert="horz" wrap="square" lIns="91433" tIns="45700" rIns="91433" bIns="45700" rtlCol="0" anchor="t" anchorCtr="0">
            <a:noAutofit/>
          </a:bodyPr>
          <a:lstStyle/>
          <a:p>
            <a:pPr marL="0" indent="0" algn="ctr">
              <a:buNone/>
            </a:pPr>
            <a:r>
              <a:rPr lang="en" dirty="0">
                <a:latin typeface="Arial"/>
                <a:cs typeface="Arial"/>
              </a:rPr>
              <a:t>Introducing:</a:t>
            </a:r>
            <a:endParaRPr lang="en-US" dirty="0">
              <a:latin typeface="Arial"/>
              <a:cs typeface="Arial"/>
            </a:endParaRPr>
          </a:p>
          <a:p>
            <a:pPr marL="0" indent="0" algn="ctr">
              <a:buNone/>
            </a:pPr>
            <a:endParaRPr lang="en" dirty="0">
              <a:latin typeface="Arial"/>
              <a:cs typeface="Arial"/>
            </a:endParaRPr>
          </a:p>
          <a:p>
            <a:pPr marL="0" indent="0" algn="ctr">
              <a:buNone/>
            </a:pPr>
            <a:r>
              <a:rPr lang="en" dirty="0">
                <a:latin typeface="Arial"/>
                <a:cs typeface="Arial"/>
              </a:rPr>
              <a:t>Kindergarten Teacher, Mrs. Angie Naugle </a:t>
            </a:r>
            <a:endParaRPr lang="en-US" dirty="0">
              <a:latin typeface="Arial"/>
              <a:cs typeface="Arial"/>
            </a:endParaRPr>
          </a:p>
          <a:p>
            <a:pPr marL="0" indent="0" algn="ctr">
              <a:buNone/>
            </a:pPr>
            <a:endParaRPr lang="en" dirty="0">
              <a:latin typeface="Arial"/>
              <a:cs typeface="Arial"/>
            </a:endParaRPr>
          </a:p>
          <a:p>
            <a:pPr marL="0" indent="0" algn="ctr">
              <a:buNone/>
            </a:pPr>
            <a:r>
              <a:rPr lang="en" dirty="0">
                <a:latin typeface="Arial"/>
                <a:cs typeface="Arial"/>
              </a:rPr>
              <a:t>and </a:t>
            </a:r>
            <a:endParaRPr lang="en-US" dirty="0">
              <a:latin typeface="Arial"/>
              <a:cs typeface="Arial"/>
            </a:endParaRPr>
          </a:p>
          <a:p>
            <a:pPr marL="0" indent="0" algn="ctr">
              <a:buNone/>
            </a:pPr>
            <a:endParaRPr lang="en" dirty="0">
              <a:latin typeface="Arial"/>
              <a:cs typeface="Arial"/>
            </a:endParaRPr>
          </a:p>
          <a:p>
            <a:pPr marL="0" indent="0" algn="ctr">
              <a:buNone/>
            </a:pPr>
            <a:r>
              <a:rPr lang="en" dirty="0">
                <a:latin typeface="Arial"/>
                <a:cs typeface="Arial"/>
              </a:rPr>
              <a:t>Second Grade Teacher, Mrs. Lisa Saar</a:t>
            </a:r>
            <a:endParaRPr lang="en-US" dirty="0">
              <a:latin typeface="Arial"/>
              <a:cs typeface="Arial"/>
            </a:endParaRPr>
          </a:p>
        </p:txBody>
      </p:sp>
      <p:sp>
        <p:nvSpPr>
          <p:cNvPr id="268" name="Google Shape;268;p36"/>
          <p:cNvSpPr txBox="1">
            <a:spLocks noGrp="1"/>
          </p:cNvSpPr>
          <p:nvPr>
            <p:ph type="sldNum" idx="12"/>
          </p:nvPr>
        </p:nvSpPr>
        <p:spPr>
          <a:xfrm>
            <a:off x="160593" y="6254969"/>
            <a:ext cx="636000" cy="365200"/>
          </a:xfrm>
          <a:prstGeom prst="rect">
            <a:avLst/>
          </a:prstGeom>
        </p:spPr>
        <p:txBody>
          <a:bodyPr spcFirstLastPara="1" vert="horz" wrap="square" lIns="91433" tIns="45700" rIns="91433" bIns="45700" rtlCol="0" anchor="ctr" anchorCtr="0">
            <a:noAutofit/>
          </a:bodyPr>
          <a:lstStyle/>
          <a:p>
            <a:fld id="{00000000-1234-1234-1234-123412341234}" type="slidenum">
              <a:rPr lang="en"/>
              <a:pPr/>
              <a:t>27</a:t>
            </a:fld>
            <a:endParaRPr/>
          </a:p>
        </p:txBody>
      </p:sp>
      <p:sp>
        <p:nvSpPr>
          <p:cNvPr id="269" name="Google Shape;269;p36"/>
          <p:cNvSpPr txBox="1">
            <a:spLocks noGrp="1"/>
          </p:cNvSpPr>
          <p:nvPr>
            <p:ph type="subTitle" idx="2"/>
          </p:nvPr>
        </p:nvSpPr>
        <p:spPr>
          <a:xfrm rot="-5400000">
            <a:off x="-1925500" y="2404533"/>
            <a:ext cx="4797200" cy="531200"/>
          </a:xfrm>
          <a:prstGeom prst="rect">
            <a:avLst/>
          </a:prstGeom>
        </p:spPr>
        <p:txBody>
          <a:bodyPr spcFirstLastPara="1" vert="horz" wrap="square" lIns="91433" tIns="45700" rIns="91433" bIns="45700" rtlCol="0" anchor="ctr" anchorCtr="0">
            <a:noAutofit/>
          </a:bodyPr>
          <a:lstStyle/>
          <a:p>
            <a:pPr marL="0" inden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8"/>
          <p:cNvSpPr txBox="1">
            <a:spLocks noGrp="1"/>
          </p:cNvSpPr>
          <p:nvPr>
            <p:ph type="title"/>
          </p:nvPr>
        </p:nvSpPr>
        <p:spPr>
          <a:xfrm>
            <a:off x="1434905" y="365125"/>
            <a:ext cx="10339600" cy="1325600"/>
          </a:xfrm>
          <a:prstGeom prst="rect">
            <a:avLst/>
          </a:prstGeom>
        </p:spPr>
        <p:txBody>
          <a:bodyPr spcFirstLastPara="1" vert="horz" wrap="square" lIns="91433" tIns="45700" rIns="91433" bIns="45700" rtlCol="0" anchor="ctr" anchorCtr="0">
            <a:noAutofit/>
          </a:bodyPr>
          <a:lstStyle/>
          <a:p>
            <a:r>
              <a:rPr lang="en" b="1" dirty="0">
                <a:latin typeface="Arial Nova"/>
                <a:cs typeface="Arial"/>
              </a:rPr>
              <a:t>What Does Structured Literacy Look Like in Action?</a:t>
            </a:r>
            <a:endParaRPr b="1" dirty="0">
              <a:latin typeface="Arial Nova"/>
              <a:cs typeface="Arial"/>
            </a:endParaRPr>
          </a:p>
        </p:txBody>
      </p:sp>
      <p:sp>
        <p:nvSpPr>
          <p:cNvPr id="284" name="Google Shape;284;p38"/>
          <p:cNvSpPr txBox="1">
            <a:spLocks noGrp="1"/>
          </p:cNvSpPr>
          <p:nvPr>
            <p:ph type="body" idx="1"/>
          </p:nvPr>
        </p:nvSpPr>
        <p:spPr>
          <a:xfrm>
            <a:off x="1489334" y="1762949"/>
            <a:ext cx="10339600" cy="4667200"/>
          </a:xfrm>
          <a:prstGeom prst="rect">
            <a:avLst/>
          </a:prstGeom>
        </p:spPr>
        <p:txBody>
          <a:bodyPr spcFirstLastPara="1" vert="horz" wrap="square" lIns="91433" tIns="45700" rIns="91433" bIns="45700" rtlCol="0" anchor="t" anchorCtr="0">
            <a:noAutofit/>
          </a:bodyPr>
          <a:lstStyle/>
          <a:p>
            <a:pPr marL="0" indent="0">
              <a:buNone/>
            </a:pPr>
            <a:endParaRPr lang="en" sz="2400" dirty="0">
              <a:latin typeface="Arial Nova"/>
              <a:cs typeface="Arial"/>
            </a:endParaRPr>
          </a:p>
          <a:p>
            <a:pPr marL="0" indent="0">
              <a:buNone/>
            </a:pPr>
            <a:r>
              <a:rPr lang="en" sz="2400" dirty="0">
                <a:latin typeface="Arial Nova"/>
                <a:cs typeface="Arial"/>
              </a:rPr>
              <a:t>Classwide Intervention:</a:t>
            </a:r>
            <a:endParaRPr lang="en-US" sz="2400">
              <a:latin typeface="Arial Nova"/>
              <a:cs typeface="Arial"/>
            </a:endParaRPr>
          </a:p>
          <a:p>
            <a:pPr marL="0" indent="0">
              <a:buNone/>
            </a:pPr>
            <a:endParaRPr sz="2400" dirty="0">
              <a:latin typeface="Arial Nova"/>
            </a:endParaRPr>
          </a:p>
          <a:p>
            <a:pPr marL="0" indent="0">
              <a:buNone/>
            </a:pPr>
            <a:r>
              <a:rPr lang="en" sz="2400" dirty="0">
                <a:latin typeface="Arial Nova"/>
                <a:cs typeface="Arial"/>
              </a:rPr>
              <a:t>An efficient method of providing intervention to a class due to more than half of the students needing interventions (Burns et al., 2015).</a:t>
            </a:r>
            <a:endParaRPr sz="2400" dirty="0">
              <a:latin typeface="Arial Nova"/>
              <a:cs typeface="Arial"/>
            </a:endParaRPr>
          </a:p>
          <a:p>
            <a:pPr marL="0" indent="0">
              <a:buNone/>
            </a:pPr>
            <a:endParaRPr/>
          </a:p>
          <a:p>
            <a:pPr marL="0" indent="0">
              <a:buNone/>
            </a:pPr>
            <a:endParaRPr/>
          </a:p>
          <a:p>
            <a:pPr marL="0" indent="0">
              <a:buNone/>
            </a:pPr>
            <a:endParaRPr/>
          </a:p>
          <a:p>
            <a:pPr marL="0" indent="0">
              <a:buNone/>
            </a:pPr>
            <a:endParaRPr/>
          </a:p>
          <a:p>
            <a:pPr marL="0" indent="0">
              <a:buNone/>
            </a:pPr>
            <a:endParaRPr lang="en" dirty="0">
              <a:latin typeface="Arial"/>
              <a:cs typeface="Arial"/>
            </a:endParaRPr>
          </a:p>
          <a:p>
            <a:pPr marL="0" indent="0">
              <a:buNone/>
            </a:pPr>
            <a:r>
              <a:rPr lang="en" sz="1050" dirty="0">
                <a:latin typeface="Arial"/>
                <a:cs typeface="Arial"/>
              </a:rPr>
              <a:t>Information from Dr. Sara Lobaugh and Mrs. Ami Healy</a:t>
            </a:r>
            <a:endParaRPr sz="1050" dirty="0">
              <a:latin typeface="Arial"/>
              <a:cs typeface="Arial"/>
            </a:endParaRPr>
          </a:p>
          <a:p>
            <a:pPr marL="0" indent="0">
              <a:buNone/>
            </a:pPr>
            <a:r>
              <a:rPr lang="en" sz="1050" dirty="0">
                <a:latin typeface="Arial"/>
                <a:cs typeface="Arial"/>
              </a:rPr>
              <a:t>*shared with their permission</a:t>
            </a:r>
            <a:endParaRPr sz="1050" dirty="0">
              <a:latin typeface="Arial"/>
              <a:cs typeface="Arial"/>
            </a:endParaRPr>
          </a:p>
        </p:txBody>
      </p:sp>
      <p:sp>
        <p:nvSpPr>
          <p:cNvPr id="285" name="Google Shape;285;p38"/>
          <p:cNvSpPr txBox="1">
            <a:spLocks noGrp="1"/>
          </p:cNvSpPr>
          <p:nvPr>
            <p:ph type="sldNum" idx="12"/>
          </p:nvPr>
        </p:nvSpPr>
        <p:spPr>
          <a:xfrm>
            <a:off x="160593" y="6254969"/>
            <a:ext cx="636000" cy="365200"/>
          </a:xfrm>
          <a:prstGeom prst="rect">
            <a:avLst/>
          </a:prstGeom>
        </p:spPr>
        <p:txBody>
          <a:bodyPr spcFirstLastPara="1" vert="horz" wrap="square" lIns="91433" tIns="45700" rIns="91433" bIns="45700" rtlCol="0" anchor="ctr" anchorCtr="0">
            <a:noAutofit/>
          </a:bodyPr>
          <a:lstStyle/>
          <a:p>
            <a:fld id="{00000000-1234-1234-1234-123412341234}" type="slidenum">
              <a:rPr lang="en"/>
              <a:pPr/>
              <a:t>28</a:t>
            </a:fld>
            <a:endParaRPr/>
          </a:p>
        </p:txBody>
      </p:sp>
      <p:sp>
        <p:nvSpPr>
          <p:cNvPr id="286" name="Google Shape;286;p38"/>
          <p:cNvSpPr txBox="1">
            <a:spLocks noGrp="1"/>
          </p:cNvSpPr>
          <p:nvPr>
            <p:ph type="subTitle" idx="2"/>
          </p:nvPr>
        </p:nvSpPr>
        <p:spPr>
          <a:xfrm rot="-5400000">
            <a:off x="-2070100" y="2549000"/>
            <a:ext cx="5086400" cy="531200"/>
          </a:xfrm>
          <a:prstGeom prst="rect">
            <a:avLst/>
          </a:prstGeom>
        </p:spPr>
        <p:txBody>
          <a:bodyPr spcFirstLastPara="1" vert="horz" wrap="square" lIns="91433" tIns="45700" rIns="91433" bIns="45700" rtlCol="0" anchor="ctr" anchorCtr="0">
            <a:noAutofit/>
          </a:bodyPr>
          <a:lstStyle/>
          <a:p>
            <a:pPr marL="0" indent="0"/>
            <a:r>
              <a:rPr lang="en" sz="1733"/>
              <a:t>How do I have time to meet all student needs?</a:t>
            </a:r>
            <a:endParaRPr sz="1733"/>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9"/>
          <p:cNvSpPr txBox="1">
            <a:spLocks noGrp="1"/>
          </p:cNvSpPr>
          <p:nvPr>
            <p:ph type="title"/>
          </p:nvPr>
        </p:nvSpPr>
        <p:spPr>
          <a:xfrm>
            <a:off x="1434905" y="365125"/>
            <a:ext cx="10339600" cy="1325600"/>
          </a:xfrm>
          <a:prstGeom prst="rect">
            <a:avLst/>
          </a:prstGeom>
        </p:spPr>
        <p:txBody>
          <a:bodyPr spcFirstLastPara="1" vert="horz" wrap="square" lIns="91433" tIns="45700" rIns="91433" bIns="45700" rtlCol="0" anchor="ctr" anchorCtr="0">
            <a:noAutofit/>
          </a:bodyPr>
          <a:lstStyle/>
          <a:p>
            <a:r>
              <a:rPr lang="en" b="1" dirty="0">
                <a:latin typeface="Arial Nova"/>
                <a:cs typeface="Arial"/>
              </a:rPr>
              <a:t>What Does Structured Literacy Look Like in Action?</a:t>
            </a:r>
            <a:endParaRPr b="1" dirty="0">
              <a:latin typeface="Arial Nova"/>
              <a:cs typeface="Arial"/>
            </a:endParaRPr>
          </a:p>
        </p:txBody>
      </p:sp>
      <p:sp>
        <p:nvSpPr>
          <p:cNvPr id="292" name="Google Shape;292;p39"/>
          <p:cNvSpPr txBox="1">
            <a:spLocks noGrp="1"/>
          </p:cNvSpPr>
          <p:nvPr>
            <p:ph type="body" idx="1"/>
          </p:nvPr>
        </p:nvSpPr>
        <p:spPr>
          <a:xfrm>
            <a:off x="1434905" y="2098592"/>
            <a:ext cx="10339600" cy="4667200"/>
          </a:xfrm>
          <a:prstGeom prst="rect">
            <a:avLst/>
          </a:prstGeom>
        </p:spPr>
        <p:txBody>
          <a:bodyPr spcFirstLastPara="1" vert="horz" wrap="square" lIns="91433" tIns="45700" rIns="91433" bIns="45700" rtlCol="0" anchor="t" anchorCtr="0">
            <a:noAutofit/>
          </a:bodyPr>
          <a:lstStyle/>
          <a:p>
            <a:pPr marL="0" indent="0">
              <a:buNone/>
            </a:pPr>
            <a:endParaRPr lang="en" sz="2400" dirty="0">
              <a:latin typeface="Arial Nova"/>
              <a:cs typeface="Arial"/>
            </a:endParaRPr>
          </a:p>
          <a:p>
            <a:pPr marL="0" indent="0">
              <a:buNone/>
            </a:pPr>
            <a:r>
              <a:rPr lang="en" sz="2400" dirty="0" err="1">
                <a:latin typeface="Arial Nova"/>
                <a:cs typeface="Arial"/>
              </a:rPr>
              <a:t>Classwide</a:t>
            </a:r>
            <a:r>
              <a:rPr lang="en" sz="2400" dirty="0">
                <a:latin typeface="Arial Nova"/>
                <a:cs typeface="Arial"/>
              </a:rPr>
              <a:t> Intervention:</a:t>
            </a:r>
            <a:endParaRPr lang="en-US" sz="2400" dirty="0">
              <a:latin typeface="Arial Nova"/>
              <a:cs typeface="Arial"/>
            </a:endParaRPr>
          </a:p>
          <a:p>
            <a:pPr marL="0" indent="0">
              <a:buNone/>
            </a:pPr>
            <a:endParaRPr sz="2400" dirty="0">
              <a:latin typeface="Arial Nova"/>
            </a:endParaRPr>
          </a:p>
          <a:p>
            <a:pPr marL="0" indent="0">
              <a:buNone/>
            </a:pPr>
            <a:r>
              <a:rPr lang="en" sz="2400" dirty="0">
                <a:latin typeface="Arial Nova"/>
                <a:cs typeface="Arial"/>
              </a:rPr>
              <a:t>-efficient, effective, and equitable (Ardoin et al., 2005)</a:t>
            </a:r>
            <a:endParaRPr sz="2400" dirty="0">
              <a:latin typeface="Arial Nova"/>
              <a:cs typeface="Arial"/>
            </a:endParaRPr>
          </a:p>
          <a:p>
            <a:pPr marL="0" indent="0">
              <a:buNone/>
            </a:pPr>
            <a:endParaRPr lang="en" sz="2400" dirty="0">
              <a:latin typeface="Arial Nova"/>
              <a:cs typeface="Arial"/>
            </a:endParaRPr>
          </a:p>
          <a:p>
            <a:pPr marL="0" indent="0">
              <a:buNone/>
            </a:pPr>
            <a:r>
              <a:rPr lang="en" sz="2400" dirty="0">
                <a:latin typeface="Arial Nova"/>
                <a:cs typeface="Arial"/>
              </a:rPr>
              <a:t>-provides support for an entire class when a majority of the students have a gap in learning (PDE, 2021)</a:t>
            </a:r>
            <a:endParaRPr sz="2400" dirty="0">
              <a:latin typeface="Arial Nova"/>
              <a:cs typeface="Arial"/>
            </a:endParaRPr>
          </a:p>
          <a:p>
            <a:pPr marL="0" indent="0">
              <a:buNone/>
            </a:pPr>
            <a:endParaRPr dirty="0"/>
          </a:p>
          <a:p>
            <a:pPr marL="0" indent="0">
              <a:buNone/>
            </a:pPr>
            <a:endParaRPr dirty="0"/>
          </a:p>
          <a:p>
            <a:pPr marL="0" indent="0">
              <a:buNone/>
            </a:pPr>
            <a:endParaRPr dirty="0"/>
          </a:p>
          <a:p>
            <a:pPr marL="0" indent="0">
              <a:buNone/>
            </a:pPr>
            <a:endParaRPr dirty="0"/>
          </a:p>
          <a:p>
            <a:pPr marL="0" indent="0">
              <a:buNone/>
            </a:pPr>
            <a:r>
              <a:rPr lang="en" sz="1067" dirty="0"/>
              <a:t>Information from Dr. Sara Lobaugh and Mrs. Ami Healy</a:t>
            </a:r>
            <a:endParaRPr sz="1067" dirty="0"/>
          </a:p>
          <a:p>
            <a:pPr marL="0" indent="0">
              <a:buNone/>
            </a:pPr>
            <a:r>
              <a:rPr lang="en" sz="1067" dirty="0"/>
              <a:t>*shared with their permission</a:t>
            </a:r>
            <a:endParaRPr sz="1067" dirty="0"/>
          </a:p>
        </p:txBody>
      </p:sp>
      <p:sp>
        <p:nvSpPr>
          <p:cNvPr id="293" name="Google Shape;293;p39"/>
          <p:cNvSpPr txBox="1">
            <a:spLocks noGrp="1"/>
          </p:cNvSpPr>
          <p:nvPr>
            <p:ph type="sldNum" idx="12"/>
          </p:nvPr>
        </p:nvSpPr>
        <p:spPr>
          <a:xfrm>
            <a:off x="160593" y="6254969"/>
            <a:ext cx="636000" cy="365200"/>
          </a:xfrm>
          <a:prstGeom prst="rect">
            <a:avLst/>
          </a:prstGeom>
        </p:spPr>
        <p:txBody>
          <a:bodyPr spcFirstLastPara="1" vert="horz" wrap="square" lIns="91433" tIns="45700" rIns="91433" bIns="45700" rtlCol="0" anchor="ctr" anchorCtr="0">
            <a:noAutofit/>
          </a:bodyPr>
          <a:lstStyle/>
          <a:p>
            <a:fld id="{00000000-1234-1234-1234-123412341234}" type="slidenum">
              <a:rPr lang="en"/>
              <a:pPr/>
              <a:t>29</a:t>
            </a:fld>
            <a:endParaRPr/>
          </a:p>
        </p:txBody>
      </p:sp>
      <p:sp>
        <p:nvSpPr>
          <p:cNvPr id="294" name="Google Shape;294;p39"/>
          <p:cNvSpPr txBox="1">
            <a:spLocks noGrp="1"/>
          </p:cNvSpPr>
          <p:nvPr>
            <p:ph type="subTitle" idx="2"/>
          </p:nvPr>
        </p:nvSpPr>
        <p:spPr>
          <a:xfrm rot="-5400000">
            <a:off x="-1925500" y="2404533"/>
            <a:ext cx="4797200" cy="531200"/>
          </a:xfrm>
          <a:prstGeom prst="rect">
            <a:avLst/>
          </a:prstGeom>
        </p:spPr>
        <p:txBody>
          <a:bodyPr spcFirstLastPara="1" vert="horz" wrap="square" lIns="91433" tIns="45700" rIns="91433" bIns="45700" rtlCol="0" anchor="ctr" anchorCtr="0">
            <a:noAutofit/>
          </a:bodyPr>
          <a:lstStyle/>
          <a:p>
            <a:pPr marL="0" indent="0"/>
            <a:r>
              <a:rPr lang="en" sz="2000"/>
              <a:t>How do I use my time effectively?</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C19CB-185A-B744-9523-8B96DBD6ACE0}"/>
              </a:ext>
            </a:extLst>
          </p:cNvPr>
          <p:cNvSpPr>
            <a:spLocks noGrp="1"/>
          </p:cNvSpPr>
          <p:nvPr>
            <p:ph type="title"/>
          </p:nvPr>
        </p:nvSpPr>
        <p:spPr>
          <a:xfrm>
            <a:off x="353961" y="240880"/>
            <a:ext cx="11258920" cy="1325563"/>
          </a:xfrm>
        </p:spPr>
        <p:txBody>
          <a:bodyPr>
            <a:normAutofit/>
          </a:bodyPr>
          <a:lstStyle/>
          <a:p>
            <a:r>
              <a:rPr lang="en-US" sz="4000" dirty="0">
                <a:latin typeface="Arial Nova"/>
                <a:cs typeface="Arial"/>
              </a:rPr>
              <a:t>Structured Literacy</a:t>
            </a:r>
          </a:p>
        </p:txBody>
      </p:sp>
      <p:sp>
        <p:nvSpPr>
          <p:cNvPr id="3" name="Content Placeholder 2">
            <a:extLst>
              <a:ext uri="{FF2B5EF4-FFF2-40B4-BE49-F238E27FC236}">
                <a16:creationId xmlns:a16="http://schemas.microsoft.com/office/drawing/2014/main" id="{9FC2DDFE-997B-764D-A646-25FA4C962E84}"/>
              </a:ext>
            </a:extLst>
          </p:cNvPr>
          <p:cNvSpPr>
            <a:spLocks noGrp="1"/>
          </p:cNvSpPr>
          <p:nvPr>
            <p:ph idx="1"/>
          </p:nvPr>
        </p:nvSpPr>
        <p:spPr/>
        <p:txBody>
          <a:bodyPr>
            <a:normAutofit/>
          </a:bodyPr>
          <a:lstStyle/>
          <a:p>
            <a:pPr marL="0" algn="ctr" rtl="0" eaLnBrk="1" fontAlgn="ctr" latinLnBrk="0" hangingPunct="1">
              <a:spcBef>
                <a:spcPts val="0"/>
              </a:spcBef>
              <a:spcAft>
                <a:spcPts val="0"/>
              </a:spcAft>
            </a:pPr>
            <a:r>
              <a:rPr lang="en-US" sz="1800" b="1" i="0" u="none" strike="noStrike" kern="1200" dirty="0">
                <a:solidFill>
                  <a:srgbClr val="FFFFFF"/>
                </a:solidFill>
                <a:effectLst/>
                <a:latin typeface="Arial" panose="020B0604020202020204" pitchFamily="34" charset="0"/>
              </a:rPr>
              <a:t>Locally Established, Grade-Based Requirement (LEGBR)</a:t>
            </a:r>
            <a:endParaRPr lang="en-US" sz="1800" b="0" i="0" u="none" strike="noStrike" dirty="0">
              <a:effectLst/>
              <a:latin typeface="Arial" panose="020B0604020202020204" pitchFamily="34" charset="0"/>
            </a:endParaRPr>
          </a:p>
          <a:p>
            <a:pPr marL="0" algn="ctr" rtl="0" eaLnBrk="1" fontAlgn="ctr" latinLnBrk="0" hangingPunct="1">
              <a:spcBef>
                <a:spcPts val="0"/>
              </a:spcBef>
              <a:spcAft>
                <a:spcPts val="0"/>
              </a:spcAft>
            </a:pPr>
            <a:r>
              <a:rPr lang="en-US" sz="1800" b="1" i="0" u="none" strike="noStrike" kern="1200" dirty="0">
                <a:solidFill>
                  <a:srgbClr val="FFFFFF"/>
                </a:solidFill>
                <a:effectLst/>
                <a:latin typeface="Arial" panose="020B0604020202020204" pitchFamily="34" charset="0"/>
              </a:rPr>
              <a:t>Alternative Assessment Pathway: </a:t>
            </a:r>
            <a:endParaRPr lang="en-US" sz="1800" b="0" i="0" u="none" strike="noStrike" dirty="0">
              <a:effectLst/>
              <a:latin typeface="Arial" panose="020B0604020202020204" pitchFamily="34" charset="0"/>
            </a:endParaRPr>
          </a:p>
          <a:p>
            <a:pPr marL="0" algn="ctr" rtl="0" eaLnBrk="1" fontAlgn="ctr" latinLnBrk="0" hangingPunct="1">
              <a:spcBef>
                <a:spcPts val="0"/>
              </a:spcBef>
              <a:spcAft>
                <a:spcPts val="0"/>
              </a:spcAft>
            </a:pPr>
            <a:r>
              <a:rPr lang="en-US" sz="1800" b="1" i="0" u="none" strike="noStrike" kern="1200" dirty="0">
                <a:solidFill>
                  <a:srgbClr val="FFFFFF"/>
                </a:solidFill>
                <a:effectLst/>
                <a:latin typeface="Arial" panose="020B0604020202020204" pitchFamily="34" charset="0"/>
              </a:rPr>
              <a:t>AP Exam Criterion</a:t>
            </a:r>
            <a:endParaRPr lang="en-US" sz="1800" b="0" i="0" u="none" strike="noStrike" dirty="0">
              <a:effectLst/>
              <a:latin typeface="Arial" panose="020B0604020202020204" pitchFamily="34" charset="0"/>
            </a:endParaRPr>
          </a:p>
          <a:p>
            <a:pPr marL="0" indent="0">
              <a:buNone/>
            </a:pPr>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2B3D677A-6D8D-A54A-9E1B-D384F2CF4B62}"/>
              </a:ext>
            </a:extLst>
          </p:cNvPr>
          <p:cNvSpPr>
            <a:spLocks noGrp="1"/>
          </p:cNvSpPr>
          <p:nvPr>
            <p:ph type="sldNum" sz="quarter" idx="12"/>
          </p:nvPr>
        </p:nvSpPr>
        <p:spPr>
          <a:xfrm>
            <a:off x="8610599" y="6356350"/>
            <a:ext cx="3385457" cy="365125"/>
          </a:xfrm>
        </p:spPr>
        <p:txBody>
          <a:bodyPr/>
          <a:lstStyle/>
          <a:p>
            <a:fld id="{B24F5015-3417-4B27-A586-E4CCF4D77832}" type="slidenum">
              <a:rPr lang="en-US" smtClean="0">
                <a:latin typeface="Arial" panose="020B0604020202020204" pitchFamily="34" charset="0"/>
                <a:cs typeface="Arial" panose="020B0604020202020204" pitchFamily="34" charset="0"/>
              </a:rPr>
              <a:t>3</a:t>
            </a:fld>
            <a:endParaRPr lang="en-US"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292F2E25-FDB4-E34A-B996-F24A58A04342}"/>
              </a:ext>
            </a:extLst>
          </p:cNvPr>
          <p:cNvSpPr txBox="1">
            <a:spLocks/>
          </p:cNvSpPr>
          <p:nvPr/>
        </p:nvSpPr>
        <p:spPr>
          <a:xfrm>
            <a:off x="-626533" y="1144772"/>
            <a:ext cx="10451252" cy="42943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proxima-nova"/>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proxima-nova"/>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proxima-nova"/>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proxima-nova"/>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proxima-nova"/>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latin typeface="Arial" panose="020B0604020202020204" pitchFamily="34" charset="0"/>
            </a:endParaRPr>
          </a:p>
          <a:p>
            <a:pPr marL="0" indent="0">
              <a:buFont typeface="Arial" panose="020B0604020202020204" pitchFamily="34" charset="0"/>
              <a:buNone/>
            </a:pPr>
            <a:endParaRPr lang="en-US" sz="2000">
              <a:latin typeface="Arial" panose="020B0604020202020204" pitchFamily="34" charset="0"/>
            </a:endParaRPr>
          </a:p>
        </p:txBody>
      </p:sp>
      <p:sp>
        <p:nvSpPr>
          <p:cNvPr id="8" name="TextBox 7">
            <a:extLst>
              <a:ext uri="{FF2B5EF4-FFF2-40B4-BE49-F238E27FC236}">
                <a16:creationId xmlns:a16="http://schemas.microsoft.com/office/drawing/2014/main" id="{6AA1EBA1-3E14-5BF2-E600-6917BE0D5445}"/>
              </a:ext>
            </a:extLst>
          </p:cNvPr>
          <p:cNvSpPr txBox="1"/>
          <p:nvPr/>
        </p:nvSpPr>
        <p:spPr>
          <a:xfrm>
            <a:off x="932793" y="1825625"/>
            <a:ext cx="9693166" cy="3785652"/>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2400" dirty="0">
                <a:effectLst/>
                <a:latin typeface="Arial Nova"/>
                <a:ea typeface="Tahoma"/>
                <a:cs typeface="Arial"/>
              </a:rPr>
              <a:t>Systematic, explicit instruction that provides a strong core of foundational skills in the language systems of English</a:t>
            </a:r>
          </a:p>
          <a:p>
            <a:pPr marL="285750" indent="-285750">
              <a:buFont typeface="Arial" panose="020B0604020202020204" pitchFamily="34" charset="0"/>
              <a:buChar char="•"/>
            </a:pPr>
            <a:endParaRPr lang="en-US" sz="2400" dirty="0">
              <a:latin typeface="Arial Nova"/>
              <a:cs typeface="Arial"/>
            </a:endParaRPr>
          </a:p>
          <a:p>
            <a:pPr marL="285750" indent="-285750">
              <a:buFont typeface="Arial" panose="020B0604020202020204" pitchFamily="34" charset="0"/>
              <a:buChar char="•"/>
            </a:pPr>
            <a:r>
              <a:rPr lang="en-US" sz="2400" dirty="0">
                <a:latin typeface="Arial Nova"/>
                <a:cs typeface="Arial"/>
              </a:rPr>
              <a:t>I</a:t>
            </a:r>
            <a:r>
              <a:rPr lang="en-US" sz="2400" dirty="0">
                <a:effectLst/>
                <a:latin typeface="Arial Nova"/>
                <a:cs typeface="Arial"/>
              </a:rPr>
              <a:t>ntegrates listening, speaking, reading, spelling, and writing</a:t>
            </a:r>
            <a:r>
              <a:rPr lang="en-US" sz="2400" dirty="0">
                <a:latin typeface="Arial Nova"/>
                <a:cs typeface="Arial"/>
              </a:rPr>
              <a:t> </a:t>
            </a:r>
            <a:endParaRPr lang="en-US" sz="2400" dirty="0">
              <a:effectLst/>
              <a:latin typeface="Arial Nova"/>
              <a:cs typeface="Arial" panose="020B0604020202020204" pitchFamily="34" charset="0"/>
            </a:endParaRPr>
          </a:p>
          <a:p>
            <a:pPr marL="285750" indent="-285750">
              <a:buFont typeface="Arial" panose="020B0604020202020204" pitchFamily="34" charset="0"/>
              <a:buChar char="•"/>
            </a:pPr>
            <a:endParaRPr lang="en-US" sz="2400" dirty="0">
              <a:latin typeface="Arial Nova"/>
              <a:cs typeface="Arial"/>
            </a:endParaRPr>
          </a:p>
          <a:p>
            <a:pPr marL="285750" indent="-285750">
              <a:buFont typeface="Arial" panose="020B0604020202020204" pitchFamily="34" charset="0"/>
              <a:buChar char="•"/>
            </a:pPr>
            <a:r>
              <a:rPr lang="en-US" sz="2400" dirty="0">
                <a:latin typeface="Arial Nova"/>
                <a:cs typeface="Arial"/>
              </a:rPr>
              <a:t>E</a:t>
            </a:r>
            <a:r>
              <a:rPr lang="en-US" sz="2400" dirty="0">
                <a:effectLst/>
                <a:latin typeface="Arial Nova"/>
                <a:cs typeface="Arial"/>
              </a:rPr>
              <a:t>mphasizes the structure of language across the speech sound system (phonology), the writing system (orthography), the structure of sentences (syntax), the meaningful parts of words (</a:t>
            </a:r>
            <a:r>
              <a:rPr lang="en-US" sz="2400" kern="1200" dirty="0">
                <a:solidFill>
                  <a:schemeClr val="dk1"/>
                </a:solidFill>
                <a:effectLst/>
                <a:latin typeface="Arial Nova"/>
                <a:cs typeface="Arial"/>
              </a:rPr>
              <a:t>morphology</a:t>
            </a:r>
            <a:r>
              <a:rPr lang="en-US" sz="2400" dirty="0">
                <a:effectLst/>
                <a:latin typeface="Arial Nova"/>
                <a:cs typeface="Arial"/>
              </a:rPr>
              <a:t>), the relationships among words (semantics), and the organization of spoken and written discourse</a:t>
            </a:r>
          </a:p>
        </p:txBody>
      </p:sp>
    </p:spTree>
    <p:extLst>
      <p:ext uri="{BB962C8B-B14F-4D97-AF65-F5344CB8AC3E}">
        <p14:creationId xmlns:p14="http://schemas.microsoft.com/office/powerpoint/2010/main" val="2197254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0"/>
          <p:cNvSpPr txBox="1">
            <a:spLocks noGrp="1"/>
          </p:cNvSpPr>
          <p:nvPr>
            <p:ph type="body" idx="1"/>
          </p:nvPr>
        </p:nvSpPr>
        <p:spPr>
          <a:xfrm>
            <a:off x="1434905" y="1450292"/>
            <a:ext cx="10339600" cy="4667200"/>
          </a:xfrm>
          <a:prstGeom prst="rect">
            <a:avLst/>
          </a:prstGeom>
        </p:spPr>
        <p:txBody>
          <a:bodyPr spcFirstLastPara="1" vert="horz" wrap="square" lIns="91433" tIns="45700" rIns="91433" bIns="45700" rtlCol="0" anchor="t" anchorCtr="0">
            <a:noAutofit/>
          </a:bodyPr>
          <a:lstStyle/>
          <a:p>
            <a:pPr marL="0" indent="0">
              <a:buNone/>
            </a:pPr>
            <a:r>
              <a:rPr lang="en" sz="5200" b="1" dirty="0">
                <a:latin typeface="Arial Nova"/>
                <a:cs typeface="Arial"/>
              </a:rPr>
              <a:t>Never do with a small group, what could be done as well with the whole class.</a:t>
            </a:r>
            <a:endParaRPr lang="en-US" sz="5200" b="1" dirty="0">
              <a:latin typeface="Arial Nova"/>
              <a:cs typeface="Arial"/>
            </a:endParaRPr>
          </a:p>
          <a:p>
            <a:pPr marL="3656965" indent="608965">
              <a:buNone/>
            </a:pPr>
            <a:r>
              <a:rPr lang="en" dirty="0">
                <a:latin typeface="Arial Nova"/>
                <a:cs typeface="Arial"/>
              </a:rPr>
              <a:t>Shanahan, 2018</a:t>
            </a:r>
            <a:endParaRPr dirty="0">
              <a:latin typeface="Arial Nova"/>
              <a:cs typeface="Arial"/>
            </a:endParaRPr>
          </a:p>
          <a:p>
            <a:pPr marL="3657509" indent="609585">
              <a:buNone/>
            </a:pPr>
            <a:endParaRPr/>
          </a:p>
          <a:p>
            <a:pPr marL="0" indent="0">
              <a:buNone/>
            </a:pPr>
            <a:endParaRPr/>
          </a:p>
          <a:p>
            <a:pPr marL="0" indent="0">
              <a:buNone/>
            </a:pPr>
            <a:endParaRPr lang="en"/>
          </a:p>
          <a:p>
            <a:pPr marL="0" indent="0">
              <a:buSzPts val="1100"/>
              <a:buNone/>
            </a:pPr>
            <a:r>
              <a:rPr lang="en" sz="1050" dirty="0">
                <a:latin typeface="Arial"/>
                <a:cs typeface="Arial"/>
              </a:rPr>
              <a:t>Information from Dr. Sara Lobaugh and Mrs. Ami Healy</a:t>
            </a:r>
            <a:endParaRPr sz="1050" dirty="0">
              <a:latin typeface="Arial"/>
              <a:cs typeface="Arial"/>
            </a:endParaRPr>
          </a:p>
          <a:p>
            <a:pPr marL="0" indent="0">
              <a:buSzPts val="1100"/>
              <a:buNone/>
            </a:pPr>
            <a:r>
              <a:rPr lang="en" sz="1050" dirty="0">
                <a:latin typeface="Arial"/>
                <a:cs typeface="Arial"/>
              </a:rPr>
              <a:t>*shared with their permission</a:t>
            </a:r>
            <a:endParaRPr sz="1050" dirty="0">
              <a:latin typeface="Arial"/>
              <a:cs typeface="Arial"/>
            </a:endParaRPr>
          </a:p>
        </p:txBody>
      </p:sp>
      <p:sp>
        <p:nvSpPr>
          <p:cNvPr id="300" name="Google Shape;300;p40"/>
          <p:cNvSpPr txBox="1">
            <a:spLocks noGrp="1"/>
          </p:cNvSpPr>
          <p:nvPr>
            <p:ph type="sldNum" idx="12"/>
          </p:nvPr>
        </p:nvSpPr>
        <p:spPr>
          <a:xfrm>
            <a:off x="160593" y="6254969"/>
            <a:ext cx="636000" cy="365200"/>
          </a:xfrm>
          <a:prstGeom prst="rect">
            <a:avLst/>
          </a:prstGeom>
        </p:spPr>
        <p:txBody>
          <a:bodyPr spcFirstLastPara="1" vert="horz" wrap="square" lIns="91433" tIns="45700" rIns="91433" bIns="45700" rtlCol="0" anchor="ctr" anchorCtr="0">
            <a:noAutofit/>
          </a:bodyPr>
          <a:lstStyle/>
          <a:p>
            <a:fld id="{00000000-1234-1234-1234-123412341234}" type="slidenum">
              <a:rPr lang="en"/>
              <a:pPr/>
              <a:t>30</a:t>
            </a:fld>
            <a:endParaRPr/>
          </a:p>
        </p:txBody>
      </p:sp>
      <p:sp>
        <p:nvSpPr>
          <p:cNvPr id="301" name="Google Shape;301;p40"/>
          <p:cNvSpPr txBox="1">
            <a:spLocks noGrp="1"/>
          </p:cNvSpPr>
          <p:nvPr>
            <p:ph type="subTitle" idx="2"/>
          </p:nvPr>
        </p:nvSpPr>
        <p:spPr>
          <a:xfrm rot="-5400000">
            <a:off x="-1925500" y="2404533"/>
            <a:ext cx="4797200" cy="531200"/>
          </a:xfrm>
          <a:prstGeom prst="rect">
            <a:avLst/>
          </a:prstGeom>
        </p:spPr>
        <p:txBody>
          <a:bodyPr spcFirstLastPara="1" vert="horz" wrap="square" lIns="91433" tIns="45700" rIns="91433" bIns="45700" rtlCol="0" anchor="ctr" anchorCtr="0">
            <a:noAutofit/>
          </a:bodyPr>
          <a:lstStyle/>
          <a:p>
            <a:pPr marL="0" inden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1"/>
          <p:cNvSpPr txBox="1">
            <a:spLocks noGrp="1"/>
          </p:cNvSpPr>
          <p:nvPr>
            <p:ph type="title"/>
          </p:nvPr>
        </p:nvSpPr>
        <p:spPr>
          <a:xfrm>
            <a:off x="1434905" y="365125"/>
            <a:ext cx="10339600" cy="1325600"/>
          </a:xfrm>
          <a:prstGeom prst="rect">
            <a:avLst/>
          </a:prstGeom>
        </p:spPr>
        <p:txBody>
          <a:bodyPr spcFirstLastPara="1" vert="horz" wrap="square" lIns="91433" tIns="45700" rIns="91433" bIns="45700" rtlCol="0" anchor="ctr" anchorCtr="0">
            <a:noAutofit/>
          </a:bodyPr>
          <a:lstStyle/>
          <a:p>
            <a:pPr>
              <a:buClr>
                <a:schemeClr val="dk1"/>
              </a:buClr>
              <a:buSzPts val="1100"/>
            </a:pPr>
            <a:r>
              <a:rPr lang="en" sz="4000" b="1" dirty="0">
                <a:latin typeface="Arial Nova" panose="020B0504020202020204" pitchFamily="34" charset="0"/>
              </a:rPr>
              <a:t>What Does Structured Literacy Look Like in Action?</a:t>
            </a:r>
            <a:endParaRPr sz="4000" b="1" dirty="0">
              <a:latin typeface="Arial Nova" panose="020B0504020202020204" pitchFamily="34" charset="0"/>
            </a:endParaRPr>
          </a:p>
        </p:txBody>
      </p:sp>
      <p:sp>
        <p:nvSpPr>
          <p:cNvPr id="307" name="Google Shape;307;p41"/>
          <p:cNvSpPr txBox="1">
            <a:spLocks noGrp="1"/>
          </p:cNvSpPr>
          <p:nvPr>
            <p:ph type="body" idx="1"/>
          </p:nvPr>
        </p:nvSpPr>
        <p:spPr>
          <a:xfrm>
            <a:off x="1434905" y="1825625"/>
            <a:ext cx="10339600" cy="4667200"/>
          </a:xfrm>
          <a:prstGeom prst="rect">
            <a:avLst/>
          </a:prstGeom>
        </p:spPr>
        <p:txBody>
          <a:bodyPr spcFirstLastPara="1" vert="horz" wrap="square" lIns="91433" tIns="45700" rIns="91433" bIns="45700" rtlCol="0" anchor="t" anchorCtr="0">
            <a:noAutofit/>
          </a:bodyPr>
          <a:lstStyle/>
          <a:p>
            <a:pPr marL="0" indent="0">
              <a:buNone/>
            </a:pPr>
            <a:r>
              <a:rPr lang="en"/>
              <a:t>Use Universal Screening Data:</a:t>
            </a:r>
            <a:endParaRPr/>
          </a:p>
          <a:p>
            <a:pPr marL="0" indent="0">
              <a:buNone/>
            </a:pPr>
            <a:r>
              <a:rPr lang="en"/>
              <a:t>-for a specific skill:</a:t>
            </a:r>
            <a:endParaRPr/>
          </a:p>
          <a:p>
            <a:pPr marL="0" indent="0">
              <a:buNone/>
            </a:pPr>
            <a:r>
              <a:rPr lang="en"/>
              <a:t>	-order data from lowest to </a:t>
            </a:r>
            <a:endParaRPr/>
          </a:p>
          <a:p>
            <a:pPr marL="0" indent="609585">
              <a:buNone/>
            </a:pPr>
            <a:r>
              <a:rPr lang="en"/>
              <a:t>highest and find the median</a:t>
            </a:r>
            <a:endParaRPr/>
          </a:p>
          <a:p>
            <a:pPr marL="0" indent="609585">
              <a:buNone/>
            </a:pPr>
            <a:r>
              <a:rPr lang="en"/>
              <a:t>-if the median is below the</a:t>
            </a:r>
            <a:endParaRPr/>
          </a:p>
          <a:p>
            <a:pPr marL="0" indent="609585">
              <a:buNone/>
            </a:pPr>
            <a:r>
              <a:rPr lang="en"/>
              <a:t>benchmark, classwide tier 1</a:t>
            </a:r>
            <a:endParaRPr/>
          </a:p>
          <a:p>
            <a:pPr marL="0" indent="609585">
              <a:buNone/>
            </a:pPr>
            <a:r>
              <a:rPr lang="en"/>
              <a:t>intervention may be helpful</a:t>
            </a:r>
            <a:endParaRPr/>
          </a:p>
          <a:p>
            <a:pPr marL="0" indent="0">
              <a:buNone/>
            </a:pPr>
            <a:endParaRPr/>
          </a:p>
          <a:p>
            <a:pPr marL="0" indent="0">
              <a:buNone/>
            </a:pPr>
            <a:endParaRPr/>
          </a:p>
          <a:p>
            <a:pPr marL="0" indent="0">
              <a:buNone/>
            </a:pPr>
            <a:endParaRPr/>
          </a:p>
          <a:p>
            <a:pPr marL="0" indent="0">
              <a:buSzPts val="1100"/>
              <a:buNone/>
            </a:pPr>
            <a:r>
              <a:rPr lang="en" sz="1067"/>
              <a:t>Information from Dr. Sara Lobaugh and Mrs. Ami Healy</a:t>
            </a:r>
            <a:endParaRPr sz="1067"/>
          </a:p>
          <a:p>
            <a:pPr marL="0" indent="0">
              <a:buSzPts val="1100"/>
              <a:buNone/>
            </a:pPr>
            <a:r>
              <a:rPr lang="en" sz="1067"/>
              <a:t>*shared with their permission</a:t>
            </a:r>
            <a:endParaRPr/>
          </a:p>
        </p:txBody>
      </p:sp>
      <p:sp>
        <p:nvSpPr>
          <p:cNvPr id="308" name="Google Shape;308;p41"/>
          <p:cNvSpPr txBox="1">
            <a:spLocks noGrp="1"/>
          </p:cNvSpPr>
          <p:nvPr>
            <p:ph type="sldNum" idx="12"/>
          </p:nvPr>
        </p:nvSpPr>
        <p:spPr>
          <a:xfrm>
            <a:off x="160593" y="6254969"/>
            <a:ext cx="636000" cy="365200"/>
          </a:xfrm>
          <a:prstGeom prst="rect">
            <a:avLst/>
          </a:prstGeom>
        </p:spPr>
        <p:txBody>
          <a:bodyPr spcFirstLastPara="1" vert="horz" wrap="square" lIns="91433" tIns="45700" rIns="91433" bIns="45700" rtlCol="0" anchor="ctr" anchorCtr="0">
            <a:noAutofit/>
          </a:bodyPr>
          <a:lstStyle/>
          <a:p>
            <a:fld id="{00000000-1234-1234-1234-123412341234}" type="slidenum">
              <a:rPr lang="en"/>
              <a:pPr/>
              <a:t>31</a:t>
            </a:fld>
            <a:endParaRPr/>
          </a:p>
        </p:txBody>
      </p:sp>
      <p:sp>
        <p:nvSpPr>
          <p:cNvPr id="309" name="Google Shape;309;p41"/>
          <p:cNvSpPr txBox="1">
            <a:spLocks noGrp="1"/>
          </p:cNvSpPr>
          <p:nvPr>
            <p:ph type="subTitle" idx="2"/>
          </p:nvPr>
        </p:nvSpPr>
        <p:spPr>
          <a:xfrm rot="-5400000">
            <a:off x="-2061700" y="2540933"/>
            <a:ext cx="5069600" cy="531200"/>
          </a:xfrm>
          <a:prstGeom prst="rect">
            <a:avLst/>
          </a:prstGeom>
        </p:spPr>
        <p:txBody>
          <a:bodyPr spcFirstLastPara="1" vert="horz" wrap="square" lIns="91433" tIns="45700" rIns="91433" bIns="45700" rtlCol="0" anchor="ctr" anchorCtr="0">
            <a:noAutofit/>
          </a:bodyPr>
          <a:lstStyle/>
          <a:p>
            <a:pPr marL="0" indent="0"/>
            <a:r>
              <a:rPr lang="en"/>
              <a:t>How do I determine if classwide intervention is appropriate?</a:t>
            </a:r>
            <a:endParaRPr/>
          </a:p>
        </p:txBody>
      </p:sp>
      <p:pic>
        <p:nvPicPr>
          <p:cNvPr id="310" name="Google Shape;310;p41"/>
          <p:cNvPicPr preferRelativeResize="0"/>
          <p:nvPr/>
        </p:nvPicPr>
        <p:blipFill>
          <a:blip r:embed="rId3">
            <a:alphaModFix/>
          </a:blip>
          <a:stretch>
            <a:fillRect/>
          </a:stretch>
        </p:blipFill>
        <p:spPr>
          <a:xfrm>
            <a:off x="7306911" y="1457767"/>
            <a:ext cx="4638191" cy="4797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2"/>
          <p:cNvSpPr txBox="1">
            <a:spLocks noGrp="1"/>
          </p:cNvSpPr>
          <p:nvPr>
            <p:ph type="title"/>
          </p:nvPr>
        </p:nvSpPr>
        <p:spPr>
          <a:xfrm>
            <a:off x="963561" y="271532"/>
            <a:ext cx="11562736" cy="1114815"/>
          </a:xfrm>
          <a:prstGeom prst="rect">
            <a:avLst/>
          </a:prstGeom>
        </p:spPr>
        <p:txBody>
          <a:bodyPr spcFirstLastPara="1" vert="horz" wrap="square" lIns="91433" tIns="45700" rIns="91433" bIns="45700" rtlCol="0" anchor="ctr" anchorCtr="0">
            <a:noAutofit/>
          </a:bodyPr>
          <a:lstStyle/>
          <a:p>
            <a:r>
              <a:rPr lang="en" sz="3600" b="1" dirty="0">
                <a:solidFill>
                  <a:schemeClr val="dk1"/>
                </a:solidFill>
                <a:latin typeface="Arial Nova" panose="020B0504020202020204" pitchFamily="34" charset="0"/>
                <a:ea typeface="Arial"/>
                <a:cs typeface="Arial"/>
                <a:sym typeface="Arial"/>
              </a:rPr>
              <a:t>Just Remember-</a:t>
            </a:r>
            <a:br>
              <a:rPr lang="en" sz="3600" b="1" dirty="0">
                <a:solidFill>
                  <a:schemeClr val="dk1"/>
                </a:solidFill>
                <a:latin typeface="Arial Nova" panose="020B0504020202020204" pitchFamily="34" charset="0"/>
                <a:ea typeface="Arial"/>
                <a:cs typeface="Arial"/>
                <a:sym typeface="Arial"/>
              </a:rPr>
            </a:br>
            <a:r>
              <a:rPr lang="en" sz="3600" b="1" dirty="0">
                <a:solidFill>
                  <a:schemeClr val="dk1"/>
                </a:solidFill>
                <a:latin typeface="Arial Nova" panose="020B0504020202020204" pitchFamily="34" charset="0"/>
                <a:ea typeface="Arial"/>
                <a:cs typeface="Arial"/>
                <a:sym typeface="Arial"/>
              </a:rPr>
              <a:t>	  Structured Literacy is for ALL students!</a:t>
            </a:r>
            <a:endParaRPr sz="3600" b="1" dirty="0">
              <a:latin typeface="Arial Nova" panose="020B0504020202020204" pitchFamily="34" charset="0"/>
            </a:endParaRPr>
          </a:p>
        </p:txBody>
      </p:sp>
      <p:sp>
        <p:nvSpPr>
          <p:cNvPr id="316" name="Google Shape;316;p42"/>
          <p:cNvSpPr txBox="1">
            <a:spLocks noGrp="1"/>
          </p:cNvSpPr>
          <p:nvPr>
            <p:ph type="sldNum" idx="12"/>
          </p:nvPr>
        </p:nvSpPr>
        <p:spPr>
          <a:xfrm>
            <a:off x="160593" y="6254969"/>
            <a:ext cx="636000" cy="365200"/>
          </a:xfrm>
          <a:prstGeom prst="rect">
            <a:avLst/>
          </a:prstGeom>
        </p:spPr>
        <p:txBody>
          <a:bodyPr spcFirstLastPara="1" vert="horz" wrap="square" lIns="91433" tIns="45700" rIns="91433" bIns="45700" rtlCol="0" anchor="ctr" anchorCtr="0">
            <a:noAutofit/>
          </a:bodyPr>
          <a:lstStyle/>
          <a:p>
            <a:fld id="{00000000-1234-1234-1234-123412341234}" type="slidenum">
              <a:rPr lang="en"/>
              <a:pPr/>
              <a:t>32</a:t>
            </a:fld>
            <a:endParaRPr/>
          </a:p>
        </p:txBody>
      </p:sp>
      <p:sp>
        <p:nvSpPr>
          <p:cNvPr id="317" name="Google Shape;317;p42"/>
          <p:cNvSpPr txBox="1">
            <a:spLocks noGrp="1"/>
          </p:cNvSpPr>
          <p:nvPr>
            <p:ph type="subTitle" idx="2"/>
          </p:nvPr>
        </p:nvSpPr>
        <p:spPr>
          <a:xfrm rot="-5400000">
            <a:off x="-1925500" y="2404533"/>
            <a:ext cx="4797200" cy="531200"/>
          </a:xfrm>
          <a:prstGeom prst="rect">
            <a:avLst/>
          </a:prstGeom>
        </p:spPr>
        <p:txBody>
          <a:bodyPr spcFirstLastPara="1" vert="horz" wrap="square" lIns="91433" tIns="45700" rIns="91433" bIns="45700" rtlCol="0" anchor="ctr" anchorCtr="0">
            <a:noAutofit/>
          </a:bodyPr>
          <a:lstStyle/>
          <a:p>
            <a:pPr marL="0" indent="0"/>
            <a:endParaRPr/>
          </a:p>
        </p:txBody>
      </p:sp>
      <p:pic>
        <p:nvPicPr>
          <p:cNvPr id="318" name="Google Shape;318;p42"/>
          <p:cNvPicPr preferRelativeResize="0"/>
          <p:nvPr/>
        </p:nvPicPr>
        <p:blipFill rotWithShape="1">
          <a:blip r:embed="rId3">
            <a:alphaModFix/>
          </a:blip>
          <a:srcRect/>
          <a:stretch/>
        </p:blipFill>
        <p:spPr>
          <a:xfrm>
            <a:off x="3170628" y="1386346"/>
            <a:ext cx="6694425" cy="5309421"/>
          </a:xfrm>
          <a:prstGeom prst="rect">
            <a:avLst/>
          </a:prstGeom>
          <a:noFill/>
          <a:ln w="28575" cap="flat" cmpd="sng">
            <a:solidFill>
              <a:srgbClr val="071D49"/>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415600" y="1644133"/>
            <a:ext cx="11360800" cy="1021824"/>
          </a:xfrm>
          <a:prstGeom prst="rect">
            <a:avLst/>
          </a:prstGeom>
        </p:spPr>
        <p:txBody>
          <a:bodyPr spcFirstLastPara="1" vert="horz" wrap="square" lIns="121900" tIns="121900" rIns="121900" bIns="121900" rtlCol="0" anchor="b" anchorCtr="0">
            <a:noAutofit/>
          </a:bodyPr>
          <a:lstStyle/>
          <a:p>
            <a:r>
              <a:rPr lang="en" sz="6650" dirty="0"/>
              <a:t>J</a:t>
            </a:r>
            <a:r>
              <a:rPr lang="en" sz="6650" dirty="0">
                <a:latin typeface="Arial Nova"/>
              </a:rPr>
              <a:t>ourney of a Thousand Miles</a:t>
            </a:r>
            <a:endParaRPr sz="6650" dirty="0">
              <a:latin typeface="Arial Nova"/>
            </a:endParaRPr>
          </a:p>
        </p:txBody>
      </p:sp>
      <p:sp>
        <p:nvSpPr>
          <p:cNvPr id="60" name="Google Shape;60;p13"/>
          <p:cNvSpPr txBox="1">
            <a:spLocks noGrp="1"/>
          </p:cNvSpPr>
          <p:nvPr>
            <p:ph type="body" idx="1"/>
          </p:nvPr>
        </p:nvSpPr>
        <p:spPr>
          <a:xfrm>
            <a:off x="415600" y="2600574"/>
            <a:ext cx="11360800" cy="1428800"/>
          </a:xfrm>
          <a:prstGeom prst="rect">
            <a:avLst/>
          </a:prstGeom>
        </p:spPr>
        <p:txBody>
          <a:bodyPr spcFirstLastPara="1" vert="horz" wrap="square" lIns="121900" tIns="121900" rIns="121900" bIns="121900" rtlCol="0" anchor="t" anchorCtr="0">
            <a:normAutofit/>
          </a:bodyPr>
          <a:lstStyle/>
          <a:p>
            <a:pPr marL="0" indent="0">
              <a:spcAft>
                <a:spcPts val="1600"/>
              </a:spcAft>
              <a:buNone/>
            </a:pPr>
            <a:r>
              <a:rPr lang="en" sz="3600" dirty="0">
                <a:latin typeface="Arial Nova"/>
                <a:cs typeface="Arial"/>
              </a:rPr>
              <a:t>State College Area School District</a:t>
            </a:r>
            <a:endParaRPr lang="en-US" sz="3600">
              <a:latin typeface="Arial Nova"/>
              <a:cs typeface="Arial"/>
            </a:endParaRPr>
          </a:p>
        </p:txBody>
      </p:sp>
      <p:pic>
        <p:nvPicPr>
          <p:cNvPr id="61" name="Google Shape;61;p13"/>
          <p:cNvPicPr preferRelativeResize="0"/>
          <p:nvPr/>
        </p:nvPicPr>
        <p:blipFill>
          <a:blip r:embed="rId3">
            <a:alphaModFix/>
          </a:blip>
          <a:stretch>
            <a:fillRect/>
          </a:stretch>
        </p:blipFill>
        <p:spPr>
          <a:xfrm>
            <a:off x="10184524" y="227119"/>
            <a:ext cx="1504067" cy="1504100"/>
          </a:xfrm>
          <a:prstGeom prst="rect">
            <a:avLst/>
          </a:prstGeom>
          <a:noFill/>
          <a:ln>
            <a:noFill/>
          </a:ln>
        </p:spPr>
      </p:pic>
      <p:sp>
        <p:nvSpPr>
          <p:cNvPr id="2" name="TextBox 1">
            <a:extLst>
              <a:ext uri="{FF2B5EF4-FFF2-40B4-BE49-F238E27FC236}">
                <a16:creationId xmlns:a16="http://schemas.microsoft.com/office/drawing/2014/main" id="{8E558052-1115-828B-2C50-10502CC5B51B}"/>
              </a:ext>
            </a:extLst>
          </p:cNvPr>
          <p:cNvSpPr txBox="1"/>
          <p:nvPr/>
        </p:nvSpPr>
        <p:spPr>
          <a:xfrm>
            <a:off x="1545021" y="3511093"/>
            <a:ext cx="9383360" cy="1951560"/>
          </a:xfrm>
          <a:prstGeom prst="rect">
            <a:avLst/>
          </a:prstGeom>
          <a:noFill/>
        </p:spPr>
        <p:txBody>
          <a:bodyPr wrap="square" lIns="91440" tIns="45720" rIns="91440" bIns="45720" rtlCol="0" anchor="t">
            <a:spAutoFit/>
          </a:bodyPr>
          <a:lstStyle/>
          <a:p>
            <a:pPr marL="0" marR="0" algn="ctr">
              <a:lnSpc>
                <a:spcPct val="107000"/>
              </a:lnSpc>
              <a:spcBef>
                <a:spcPts val="0"/>
              </a:spcBef>
              <a:spcAft>
                <a:spcPts val="800"/>
              </a:spcAft>
            </a:pPr>
            <a:r>
              <a:rPr lang="en-US" sz="2400" kern="100" dirty="0">
                <a:effectLst/>
                <a:latin typeface="Arial Nova"/>
                <a:ea typeface="Calibri" panose="020F0502020204030204" pitchFamily="34" charset="0"/>
                <a:cs typeface="Times New Roman"/>
              </a:rPr>
              <a:t>Danielle Yoder, Assistant Superintendent for Elementary Education</a:t>
            </a:r>
          </a:p>
          <a:p>
            <a:pPr marL="0" marR="0" algn="ctr">
              <a:lnSpc>
                <a:spcPct val="107000"/>
              </a:lnSpc>
              <a:spcBef>
                <a:spcPts val="0"/>
              </a:spcBef>
              <a:spcAft>
                <a:spcPts val="800"/>
              </a:spcAft>
            </a:pPr>
            <a:r>
              <a:rPr lang="en-US" sz="2400" kern="100" dirty="0">
                <a:effectLst/>
                <a:latin typeface="Arial Nova"/>
                <a:ea typeface="Calibri" panose="020F0502020204030204" pitchFamily="34" charset="0"/>
                <a:cs typeface="Times New Roman"/>
              </a:rPr>
              <a:t>Heather Spotts, Title 1 Elementary Teacher</a:t>
            </a:r>
          </a:p>
          <a:p>
            <a:pPr marL="0" marR="0" algn="ctr">
              <a:lnSpc>
                <a:spcPct val="107000"/>
              </a:lnSpc>
              <a:spcBef>
                <a:spcPts val="0"/>
              </a:spcBef>
              <a:spcAft>
                <a:spcPts val="800"/>
              </a:spcAft>
            </a:pPr>
            <a:r>
              <a:rPr lang="en-US" sz="2400" kern="100" dirty="0">
                <a:effectLst/>
                <a:latin typeface="Arial Nova"/>
                <a:ea typeface="Calibri" panose="020F0502020204030204" pitchFamily="34" charset="0"/>
                <a:cs typeface="Times New Roman"/>
              </a:rPr>
              <a:t>Jonathan Klingeman, Director of MTSS and Interventions</a:t>
            </a:r>
          </a:p>
          <a:p>
            <a:pPr marL="0" marR="0" algn="ctr">
              <a:lnSpc>
                <a:spcPct val="107000"/>
              </a:lnSpc>
              <a:spcBef>
                <a:spcPts val="0"/>
              </a:spcBef>
              <a:spcAft>
                <a:spcPts val="800"/>
              </a:spcAft>
            </a:pPr>
            <a:r>
              <a:rPr lang="en-US" sz="2400" kern="100" dirty="0">
                <a:effectLst/>
                <a:latin typeface="Arial Nova"/>
                <a:ea typeface="Calibri" panose="020F0502020204030204" pitchFamily="34" charset="0"/>
                <a:cs typeface="Times New Roman"/>
              </a:rPr>
              <a:t>Chris Merritt, Superintendent of Curriculum K-12</a:t>
            </a:r>
          </a:p>
        </p:txBody>
      </p:sp>
      <p:sp>
        <p:nvSpPr>
          <p:cNvPr id="3" name="Slide Number Placeholder 2">
            <a:extLst>
              <a:ext uri="{FF2B5EF4-FFF2-40B4-BE49-F238E27FC236}">
                <a16:creationId xmlns:a16="http://schemas.microsoft.com/office/drawing/2014/main" id="{B953877A-B705-F23E-83D0-3C4F2BF433CC}"/>
              </a:ext>
            </a:extLst>
          </p:cNvPr>
          <p:cNvSpPr>
            <a:spLocks noGrp="1"/>
          </p:cNvSpPr>
          <p:nvPr>
            <p:ph type="sldNum" idx="12"/>
          </p:nvPr>
        </p:nvSpPr>
        <p:spPr/>
        <p:txBody>
          <a:bodyPr/>
          <a:lstStyle/>
          <a:p>
            <a:fld id="{00000000-1234-1234-1234-123412341234}" type="slidenum">
              <a:rPr lang="en" smtClean="0"/>
              <a:pPr/>
              <a:t>33</a:t>
            </a:fld>
            <a:endParaRPr lang="en"/>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415600" y="521800"/>
            <a:ext cx="11360800" cy="834800"/>
          </a:xfrm>
          <a:prstGeom prst="rect">
            <a:avLst/>
          </a:prstGeom>
        </p:spPr>
        <p:txBody>
          <a:bodyPr spcFirstLastPara="1" vert="horz" wrap="square" lIns="121900" tIns="121900" rIns="121900" bIns="121900" rtlCol="0" anchor="t" anchorCtr="0">
            <a:normAutofit fontScale="90000"/>
          </a:bodyPr>
          <a:lstStyle/>
          <a:p>
            <a:r>
              <a:rPr lang="en" b="1" dirty="0">
                <a:latin typeface="Arial Nova"/>
                <a:cs typeface="Arial"/>
              </a:rPr>
              <a:t>Who we are</a:t>
            </a:r>
            <a:endParaRPr b="1" dirty="0">
              <a:latin typeface="Arial Nova"/>
              <a:cs typeface="Arial"/>
            </a:endParaRPr>
          </a:p>
        </p:txBody>
      </p:sp>
      <p:sp>
        <p:nvSpPr>
          <p:cNvPr id="67" name="Google Shape;67;p14"/>
          <p:cNvSpPr txBox="1">
            <a:spLocks noGrp="1"/>
          </p:cNvSpPr>
          <p:nvPr>
            <p:ph type="body" idx="1"/>
          </p:nvPr>
        </p:nvSpPr>
        <p:spPr>
          <a:xfrm>
            <a:off x="415600" y="1536633"/>
            <a:ext cx="4859200" cy="4899914"/>
          </a:xfrm>
          <a:prstGeom prst="rect">
            <a:avLst/>
          </a:prstGeom>
        </p:spPr>
        <p:txBody>
          <a:bodyPr spcFirstLastPara="1" vert="horz" wrap="square" lIns="121900" tIns="121900" rIns="121900" bIns="121900" rtlCol="0" anchor="t" anchorCtr="0">
            <a:noAutofit/>
          </a:bodyPr>
          <a:lstStyle/>
          <a:p>
            <a:pPr marL="608965" indent="-484505">
              <a:lnSpc>
                <a:spcPct val="100000"/>
              </a:lnSpc>
              <a:spcBef>
                <a:spcPts val="1333"/>
              </a:spcBef>
              <a:buClr>
                <a:srgbClr val="262626"/>
              </a:buClr>
              <a:buSzPct val="109677"/>
              <a:buFont typeface="Quicksand Medium"/>
              <a:buChar char="●"/>
            </a:pPr>
            <a:r>
              <a:rPr lang="en" dirty="0">
                <a:solidFill>
                  <a:srgbClr val="262626"/>
                </a:solidFill>
                <a:latin typeface="Arial Nova"/>
                <a:ea typeface="Quicksand Medium"/>
                <a:cs typeface="Quicksand Medium"/>
                <a:sym typeface="Quicksand Medium"/>
              </a:rPr>
              <a:t>~6,800 students</a:t>
            </a:r>
            <a:endParaRPr lang="en-US">
              <a:solidFill>
                <a:srgbClr val="262626"/>
              </a:solidFill>
              <a:latin typeface="Arial Nova"/>
              <a:ea typeface="Quicksand Medium"/>
              <a:cs typeface="Quicksand Medium"/>
            </a:endParaRPr>
          </a:p>
          <a:p>
            <a:pPr marL="608965" indent="-484505">
              <a:lnSpc>
                <a:spcPct val="100000"/>
              </a:lnSpc>
              <a:buClr>
                <a:srgbClr val="262626"/>
              </a:buClr>
              <a:buSzPct val="109677"/>
              <a:buFont typeface="Quicksand Medium"/>
              <a:buChar char="●"/>
            </a:pPr>
            <a:r>
              <a:rPr lang="en" dirty="0">
                <a:solidFill>
                  <a:srgbClr val="262626"/>
                </a:solidFill>
                <a:latin typeface="Arial Nova"/>
                <a:ea typeface="Quicksand Medium"/>
                <a:cs typeface="Quicksand Medium"/>
                <a:sym typeface="Quicksand Medium"/>
              </a:rPr>
              <a:t>Suburban School District in Centre County</a:t>
            </a:r>
            <a:endParaRPr>
              <a:solidFill>
                <a:srgbClr val="262626"/>
              </a:solidFill>
              <a:latin typeface="Arial Nova"/>
              <a:ea typeface="Quicksand Medium"/>
              <a:cs typeface="Quicksand Medium"/>
            </a:endParaRPr>
          </a:p>
          <a:p>
            <a:pPr marL="608965" indent="-484505">
              <a:lnSpc>
                <a:spcPct val="100000"/>
              </a:lnSpc>
              <a:buClr>
                <a:srgbClr val="262626"/>
              </a:buClr>
              <a:buSzPct val="109677"/>
              <a:buFont typeface="Quicksand Medium"/>
              <a:buChar char="●"/>
            </a:pPr>
            <a:r>
              <a:rPr lang="en" dirty="0">
                <a:solidFill>
                  <a:srgbClr val="262626"/>
                </a:solidFill>
                <a:latin typeface="Arial Nova"/>
                <a:ea typeface="Quicksand Medium"/>
                <a:cs typeface="Quicksand Medium"/>
                <a:sym typeface="Quicksand Medium"/>
              </a:rPr>
              <a:t>Eight elementary schools</a:t>
            </a:r>
            <a:endParaRPr>
              <a:solidFill>
                <a:srgbClr val="262626"/>
              </a:solidFill>
              <a:latin typeface="Arial Nova"/>
              <a:ea typeface="Quicksand Medium"/>
              <a:cs typeface="Quicksand Medium"/>
            </a:endParaRPr>
          </a:p>
          <a:p>
            <a:pPr marL="608965" indent="-484505">
              <a:lnSpc>
                <a:spcPct val="100000"/>
              </a:lnSpc>
              <a:buClr>
                <a:srgbClr val="262626"/>
              </a:buClr>
              <a:buSzPct val="109677"/>
              <a:buFont typeface="Quicksand Medium"/>
              <a:buChar char="●"/>
            </a:pPr>
            <a:r>
              <a:rPr lang="en" dirty="0">
                <a:solidFill>
                  <a:srgbClr val="262626"/>
                </a:solidFill>
                <a:latin typeface="Arial Nova"/>
                <a:ea typeface="Quicksand Medium"/>
                <a:cs typeface="Quicksand Medium"/>
                <a:sym typeface="Quicksand Medium"/>
              </a:rPr>
              <a:t>Two middle schools</a:t>
            </a:r>
            <a:endParaRPr>
              <a:solidFill>
                <a:srgbClr val="262626"/>
              </a:solidFill>
              <a:latin typeface="Arial Nova"/>
              <a:ea typeface="Quicksand Medium"/>
              <a:cs typeface="Quicksand Medium"/>
            </a:endParaRPr>
          </a:p>
          <a:p>
            <a:pPr marL="608965" indent="-484505">
              <a:lnSpc>
                <a:spcPct val="100000"/>
              </a:lnSpc>
              <a:buClr>
                <a:srgbClr val="262626"/>
              </a:buClr>
              <a:buSzPct val="109677"/>
              <a:buFont typeface="Quicksand Medium"/>
              <a:buChar char="●"/>
            </a:pPr>
            <a:r>
              <a:rPr lang="en" dirty="0">
                <a:solidFill>
                  <a:srgbClr val="262626"/>
                </a:solidFill>
                <a:latin typeface="Arial Nova"/>
                <a:ea typeface="Quicksand Medium"/>
                <a:cs typeface="Quicksand Medium"/>
                <a:sym typeface="Quicksand Medium"/>
              </a:rPr>
              <a:t>One high school</a:t>
            </a:r>
            <a:endParaRPr>
              <a:solidFill>
                <a:srgbClr val="262626"/>
              </a:solidFill>
              <a:latin typeface="Arial Nova"/>
              <a:ea typeface="Quicksand Medium"/>
              <a:cs typeface="Quicksand Medium"/>
            </a:endParaRPr>
          </a:p>
          <a:p>
            <a:pPr marL="608965" indent="-484505">
              <a:lnSpc>
                <a:spcPct val="100000"/>
              </a:lnSpc>
              <a:buClr>
                <a:srgbClr val="262626"/>
              </a:buClr>
              <a:buSzPct val="109677"/>
              <a:buFont typeface="Quicksand Medium"/>
              <a:buChar char="●"/>
            </a:pPr>
            <a:r>
              <a:rPr lang="en" dirty="0">
                <a:solidFill>
                  <a:srgbClr val="262626"/>
                </a:solidFill>
                <a:latin typeface="Arial Nova"/>
                <a:ea typeface="Quicksand Medium"/>
                <a:cs typeface="Quicksand Medium"/>
                <a:sym typeface="Quicksand Medium"/>
              </a:rPr>
              <a:t>One democratic alternative school (grades 6-12)</a:t>
            </a:r>
            <a:endParaRPr>
              <a:solidFill>
                <a:srgbClr val="262626"/>
              </a:solidFill>
              <a:latin typeface="Arial Nova"/>
              <a:ea typeface="Quicksand Medium"/>
              <a:cs typeface="Quicksand Medium"/>
            </a:endParaRPr>
          </a:p>
          <a:p>
            <a:pPr marL="608965" indent="-484505">
              <a:lnSpc>
                <a:spcPct val="100000"/>
              </a:lnSpc>
              <a:buClr>
                <a:srgbClr val="262626"/>
              </a:buClr>
              <a:buSzPct val="109677"/>
              <a:buFont typeface="Quicksand Medium"/>
              <a:buChar char="●"/>
            </a:pPr>
            <a:r>
              <a:rPr lang="en" dirty="0">
                <a:solidFill>
                  <a:srgbClr val="262626"/>
                </a:solidFill>
                <a:latin typeface="Arial Nova"/>
                <a:ea typeface="Quicksand Medium"/>
                <a:cs typeface="Quicksand Medium"/>
                <a:sym typeface="Quicksand Medium"/>
              </a:rPr>
              <a:t>One hybrid virtual school (K-12)</a:t>
            </a:r>
            <a:endParaRPr dirty="0">
              <a:solidFill>
                <a:srgbClr val="262626"/>
              </a:solidFill>
              <a:latin typeface="Arial Nova"/>
              <a:ea typeface="Quicksand Medium"/>
              <a:cs typeface="Quicksand Medium"/>
            </a:endParaRPr>
          </a:p>
          <a:p>
            <a:pPr marL="0" indent="0">
              <a:spcAft>
                <a:spcPts val="1600"/>
              </a:spcAft>
              <a:buNone/>
            </a:pPr>
            <a:endParaRPr/>
          </a:p>
        </p:txBody>
      </p:sp>
      <p:sp>
        <p:nvSpPr>
          <p:cNvPr id="68" name="Google Shape;68;p14"/>
          <p:cNvSpPr txBox="1"/>
          <p:nvPr/>
        </p:nvSpPr>
        <p:spPr>
          <a:xfrm>
            <a:off x="5872067" y="1536634"/>
            <a:ext cx="6232800" cy="4493497"/>
          </a:xfrm>
          <a:prstGeom prst="rect">
            <a:avLst/>
          </a:prstGeom>
          <a:noFill/>
          <a:ln>
            <a:noFill/>
          </a:ln>
        </p:spPr>
        <p:txBody>
          <a:bodyPr spcFirstLastPara="1" wrap="square" lIns="121900" tIns="121900" rIns="121900" bIns="121900" anchor="t" anchorCtr="0">
            <a:spAutoFit/>
          </a:bodyPr>
          <a:lstStyle/>
          <a:p>
            <a:pPr>
              <a:lnSpc>
                <a:spcPct val="115000"/>
              </a:lnSpc>
              <a:buClr>
                <a:schemeClr val="dk2"/>
              </a:buClr>
              <a:buSzPts val="1100"/>
            </a:pPr>
            <a:endParaRPr lang="en" sz="2400" b="1" dirty="0">
              <a:solidFill>
                <a:schemeClr val="dk2"/>
              </a:solidFill>
              <a:latin typeface="Arial Nova"/>
              <a:ea typeface="Quicksand"/>
              <a:cs typeface="Quicksand"/>
              <a:sym typeface="Quicksand"/>
            </a:endParaRPr>
          </a:p>
          <a:p>
            <a:pPr>
              <a:lnSpc>
                <a:spcPct val="114999"/>
              </a:lnSpc>
              <a:buSzPts val="1100"/>
            </a:pPr>
            <a:r>
              <a:rPr lang="en" sz="2400" b="1" dirty="0">
                <a:solidFill>
                  <a:schemeClr val="dk2"/>
                </a:solidFill>
                <a:latin typeface="Arial Nova"/>
                <a:ea typeface="Quicksand"/>
                <a:cs typeface="Quicksand"/>
                <a:sym typeface="Quicksand"/>
              </a:rPr>
              <a:t>ESL Population – Overall 6%</a:t>
            </a:r>
            <a:endParaRPr lang="en-US" sz="2400" b="1" dirty="0">
              <a:solidFill>
                <a:schemeClr val="dk2"/>
              </a:solidFill>
              <a:latin typeface="Arial Nova"/>
              <a:ea typeface="Quicksand"/>
              <a:cs typeface="Quicksand"/>
            </a:endParaRPr>
          </a:p>
          <a:p>
            <a:pPr marL="608965" indent="-465455">
              <a:lnSpc>
                <a:spcPct val="115000"/>
              </a:lnSpc>
              <a:buClr>
                <a:schemeClr val="dk2"/>
              </a:buClr>
              <a:buSzPts val="1900"/>
              <a:buFont typeface="Quicksand Medium"/>
              <a:buChar char="●"/>
            </a:pPr>
            <a:r>
              <a:rPr lang="en" sz="2400" dirty="0">
                <a:solidFill>
                  <a:schemeClr val="dk2"/>
                </a:solidFill>
                <a:latin typeface="Arial Nova"/>
                <a:ea typeface="Quicksand Medium"/>
                <a:cs typeface="Quicksand Medium"/>
                <a:sym typeface="Quicksand Medium"/>
              </a:rPr>
              <a:t>Hub Schools as high as 25%</a:t>
            </a:r>
            <a:endParaRPr sz="2400">
              <a:solidFill>
                <a:schemeClr val="dk2"/>
              </a:solidFill>
              <a:latin typeface="Arial Nova"/>
              <a:ea typeface="Quicksand Medium"/>
              <a:cs typeface="Quicksand Medium"/>
            </a:endParaRPr>
          </a:p>
          <a:p>
            <a:pPr marL="608965">
              <a:lnSpc>
                <a:spcPct val="115000"/>
              </a:lnSpc>
              <a:buClr>
                <a:schemeClr val="dk2"/>
              </a:buClr>
              <a:buSzPts val="1100"/>
            </a:pPr>
            <a:endParaRPr sz="2400" b="1" dirty="0">
              <a:solidFill>
                <a:schemeClr val="dk2"/>
              </a:solidFill>
              <a:latin typeface="Arial Nova"/>
              <a:ea typeface="Quicksand"/>
              <a:cs typeface="Quicksand"/>
            </a:endParaRPr>
          </a:p>
          <a:p>
            <a:pPr>
              <a:lnSpc>
                <a:spcPct val="115000"/>
              </a:lnSpc>
              <a:buClr>
                <a:schemeClr val="dk2"/>
              </a:buClr>
              <a:buSzPts val="1100"/>
            </a:pPr>
            <a:r>
              <a:rPr lang="en" sz="2400" b="1" dirty="0">
                <a:solidFill>
                  <a:schemeClr val="dk2"/>
                </a:solidFill>
                <a:latin typeface="Arial Nova"/>
                <a:ea typeface="Quicksand"/>
                <a:cs typeface="Quicksand"/>
                <a:sym typeface="Quicksand"/>
              </a:rPr>
              <a:t>Economically Disadvantaged - 20%</a:t>
            </a:r>
            <a:endParaRPr sz="2400" b="1" dirty="0">
              <a:solidFill>
                <a:schemeClr val="dk2"/>
              </a:solidFill>
              <a:latin typeface="Arial Nova"/>
              <a:ea typeface="Quicksand"/>
              <a:cs typeface="Quicksand"/>
            </a:endParaRPr>
          </a:p>
          <a:p>
            <a:pPr marL="608965" indent="-465455">
              <a:lnSpc>
                <a:spcPct val="115000"/>
              </a:lnSpc>
              <a:buClr>
                <a:schemeClr val="dk2"/>
              </a:buClr>
              <a:buSzPts val="1900"/>
              <a:buFont typeface="Quicksand Medium"/>
              <a:buChar char="●"/>
            </a:pPr>
            <a:r>
              <a:rPr lang="en" sz="2400" dirty="0">
                <a:solidFill>
                  <a:schemeClr val="dk2"/>
                </a:solidFill>
                <a:latin typeface="Arial Nova"/>
                <a:ea typeface="Quicksand Medium"/>
                <a:cs typeface="Quicksand Medium"/>
                <a:sym typeface="Quicksand Medium"/>
              </a:rPr>
              <a:t>Schools Range between 11% and 40% overall</a:t>
            </a:r>
            <a:endParaRPr sz="2400">
              <a:solidFill>
                <a:schemeClr val="dk2"/>
              </a:solidFill>
              <a:latin typeface="Arial Nova"/>
              <a:ea typeface="Quicksand Medium"/>
              <a:cs typeface="Quicksand Medium"/>
            </a:endParaRPr>
          </a:p>
          <a:p>
            <a:pPr marL="1218565">
              <a:lnSpc>
                <a:spcPct val="115000"/>
              </a:lnSpc>
              <a:buClr>
                <a:schemeClr val="dk2"/>
              </a:buClr>
              <a:buSzPts val="1100"/>
            </a:pPr>
            <a:endParaRPr sz="2400" b="1" dirty="0">
              <a:solidFill>
                <a:schemeClr val="dk2"/>
              </a:solidFill>
              <a:latin typeface="Arial Nova"/>
              <a:ea typeface="Quicksand"/>
              <a:cs typeface="Quicksand"/>
            </a:endParaRPr>
          </a:p>
          <a:p>
            <a:pPr marL="608965" indent="-465455">
              <a:lnSpc>
                <a:spcPct val="115000"/>
              </a:lnSpc>
              <a:buClr>
                <a:schemeClr val="dk2"/>
              </a:buClr>
              <a:buSzPts val="1900"/>
              <a:buFont typeface="Quicksand"/>
              <a:buChar char="●"/>
            </a:pPr>
            <a:r>
              <a:rPr lang="en" sz="2400" b="1" dirty="0">
                <a:solidFill>
                  <a:schemeClr val="dk2"/>
                </a:solidFill>
                <a:latin typeface="Arial Nova"/>
                <a:ea typeface="Quicksand"/>
                <a:cs typeface="Quicksand"/>
                <a:sym typeface="Quicksand"/>
              </a:rPr>
              <a:t>Elementary: Four Title I Schools and Four Title-Like Schools</a:t>
            </a:r>
            <a:endParaRPr sz="2400">
              <a:solidFill>
                <a:schemeClr val="dk2"/>
              </a:solidFill>
              <a:latin typeface="Arial Nova"/>
              <a:ea typeface="Lato"/>
              <a:cs typeface="Lato"/>
            </a:endParaRPr>
          </a:p>
        </p:txBody>
      </p:sp>
      <p:sp>
        <p:nvSpPr>
          <p:cNvPr id="2" name="Slide Number Placeholder 1">
            <a:extLst>
              <a:ext uri="{FF2B5EF4-FFF2-40B4-BE49-F238E27FC236}">
                <a16:creationId xmlns:a16="http://schemas.microsoft.com/office/drawing/2014/main" id="{B0F7FA21-8832-8403-D87A-77B161D60441}"/>
              </a:ext>
            </a:extLst>
          </p:cNvPr>
          <p:cNvSpPr>
            <a:spLocks noGrp="1"/>
          </p:cNvSpPr>
          <p:nvPr>
            <p:ph type="sldNum" idx="12"/>
          </p:nvPr>
        </p:nvSpPr>
        <p:spPr/>
        <p:txBody>
          <a:bodyPr/>
          <a:lstStyle/>
          <a:p>
            <a:fld id="{00000000-1234-1234-1234-123412341234}" type="slidenum">
              <a:rPr lang="en" smtClean="0"/>
              <a:pPr/>
              <a:t>34</a:t>
            </a:fld>
            <a:endParaRPr lang="en"/>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endParaRPr/>
          </a:p>
        </p:txBody>
      </p:sp>
      <p:pic>
        <p:nvPicPr>
          <p:cNvPr id="74" name="Google Shape;74;p15"/>
          <p:cNvPicPr preferRelativeResize="0"/>
          <p:nvPr/>
        </p:nvPicPr>
        <p:blipFill>
          <a:blip r:embed="rId3">
            <a:alphaModFix/>
          </a:blip>
          <a:stretch>
            <a:fillRect/>
          </a:stretch>
        </p:blipFill>
        <p:spPr>
          <a:xfrm>
            <a:off x="128834" y="131000"/>
            <a:ext cx="11963765" cy="6377600"/>
          </a:xfrm>
          <a:prstGeom prst="rect">
            <a:avLst/>
          </a:prstGeom>
          <a:noFill/>
          <a:ln>
            <a:noFill/>
          </a:ln>
        </p:spPr>
      </p:pic>
      <p:sp>
        <p:nvSpPr>
          <p:cNvPr id="2" name="Slide Number Placeholder 1">
            <a:extLst>
              <a:ext uri="{FF2B5EF4-FFF2-40B4-BE49-F238E27FC236}">
                <a16:creationId xmlns:a16="http://schemas.microsoft.com/office/drawing/2014/main" id="{E7A98B5A-BAEE-1983-5E96-4BFAF9451A38}"/>
              </a:ext>
            </a:extLst>
          </p:cNvPr>
          <p:cNvSpPr>
            <a:spLocks noGrp="1"/>
          </p:cNvSpPr>
          <p:nvPr>
            <p:ph type="sldNum" idx="12"/>
          </p:nvPr>
        </p:nvSpPr>
        <p:spPr/>
        <p:txBody>
          <a:bodyPr/>
          <a:lstStyle/>
          <a:p>
            <a:fld id="{00000000-1234-1234-1234-123412341234}" type="slidenum">
              <a:rPr lang="en" smtClean="0"/>
              <a:pPr/>
              <a:t>35</a:t>
            </a:fld>
            <a:endParaRPr lang="en"/>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952100" y="468567"/>
            <a:ext cx="4714000" cy="834800"/>
          </a:xfrm>
          <a:prstGeom prst="rect">
            <a:avLst/>
          </a:prstGeom>
        </p:spPr>
        <p:txBody>
          <a:bodyPr spcFirstLastPara="1" vert="horz" wrap="square" lIns="121900" tIns="121900" rIns="121900" bIns="121900" rtlCol="0" anchor="t" anchorCtr="0">
            <a:normAutofit fontScale="90000"/>
          </a:bodyPr>
          <a:lstStyle/>
          <a:p>
            <a:pPr algn="ctr"/>
            <a:r>
              <a:rPr lang="en" b="1" dirty="0">
                <a:latin typeface="Arial Nova"/>
                <a:cs typeface="Arial"/>
              </a:rPr>
              <a:t>Universal Screeners</a:t>
            </a:r>
            <a:r>
              <a:rPr lang="en" b="1" dirty="0">
                <a:latin typeface="Arial"/>
                <a:cs typeface="Arial"/>
              </a:rPr>
              <a:t> </a:t>
            </a:r>
            <a:r>
              <a:rPr lang="en" dirty="0">
                <a:latin typeface="Arial"/>
                <a:cs typeface="Arial"/>
              </a:rPr>
              <a:t> </a:t>
            </a:r>
            <a:endParaRPr/>
          </a:p>
        </p:txBody>
      </p:sp>
      <p:pic>
        <p:nvPicPr>
          <p:cNvPr id="80" name="Google Shape;80;p16"/>
          <p:cNvPicPr preferRelativeResize="0"/>
          <p:nvPr/>
        </p:nvPicPr>
        <p:blipFill>
          <a:blip r:embed="rId3">
            <a:alphaModFix/>
          </a:blip>
          <a:stretch>
            <a:fillRect/>
          </a:stretch>
        </p:blipFill>
        <p:spPr>
          <a:xfrm>
            <a:off x="3853934" y="2183900"/>
            <a:ext cx="1812167" cy="1760067"/>
          </a:xfrm>
          <a:prstGeom prst="rect">
            <a:avLst/>
          </a:prstGeom>
          <a:noFill/>
          <a:ln>
            <a:noFill/>
          </a:ln>
        </p:spPr>
      </p:pic>
      <p:sp>
        <p:nvSpPr>
          <p:cNvPr id="81" name="Google Shape;81;p16"/>
          <p:cNvSpPr txBox="1">
            <a:spLocks noGrp="1"/>
          </p:cNvSpPr>
          <p:nvPr>
            <p:ph type="title"/>
          </p:nvPr>
        </p:nvSpPr>
        <p:spPr>
          <a:xfrm>
            <a:off x="7500133" y="468567"/>
            <a:ext cx="3449600" cy="834800"/>
          </a:xfrm>
          <a:prstGeom prst="rect">
            <a:avLst/>
          </a:prstGeom>
        </p:spPr>
        <p:txBody>
          <a:bodyPr spcFirstLastPara="1" vert="horz" wrap="square" lIns="121900" tIns="121900" rIns="121900" bIns="121900" rtlCol="0" anchor="t" anchorCtr="0">
            <a:noAutofit/>
          </a:bodyPr>
          <a:lstStyle/>
          <a:p>
            <a:pPr algn="ctr"/>
            <a:r>
              <a:rPr lang="en" sz="4000" b="1" dirty="0">
                <a:latin typeface="Arial Nova"/>
                <a:cs typeface="Arial"/>
              </a:rPr>
              <a:t>Diagnostics</a:t>
            </a:r>
            <a:endParaRPr sz="4000" b="1" dirty="0">
              <a:latin typeface="Arial Nova"/>
              <a:cs typeface="Arial"/>
            </a:endParaRPr>
          </a:p>
        </p:txBody>
      </p:sp>
      <p:pic>
        <p:nvPicPr>
          <p:cNvPr id="82" name="Google Shape;82;p16"/>
          <p:cNvPicPr preferRelativeResize="0"/>
          <p:nvPr/>
        </p:nvPicPr>
        <p:blipFill>
          <a:blip r:embed="rId4">
            <a:alphaModFix/>
          </a:blip>
          <a:stretch>
            <a:fillRect/>
          </a:stretch>
        </p:blipFill>
        <p:spPr>
          <a:xfrm>
            <a:off x="731976" y="2333339"/>
            <a:ext cx="2609200" cy="1461167"/>
          </a:xfrm>
          <a:prstGeom prst="rect">
            <a:avLst/>
          </a:prstGeom>
          <a:noFill/>
          <a:ln>
            <a:noFill/>
          </a:ln>
        </p:spPr>
      </p:pic>
      <p:pic>
        <p:nvPicPr>
          <p:cNvPr id="83" name="Google Shape;83;p16"/>
          <p:cNvPicPr preferRelativeResize="0"/>
          <p:nvPr/>
        </p:nvPicPr>
        <p:blipFill>
          <a:blip r:embed="rId5">
            <a:alphaModFix/>
          </a:blip>
          <a:stretch>
            <a:fillRect/>
          </a:stretch>
        </p:blipFill>
        <p:spPr>
          <a:xfrm>
            <a:off x="8194433" y="1520534"/>
            <a:ext cx="2061000" cy="2193367"/>
          </a:xfrm>
          <a:prstGeom prst="rect">
            <a:avLst/>
          </a:prstGeom>
          <a:noFill/>
          <a:ln>
            <a:noFill/>
          </a:ln>
        </p:spPr>
      </p:pic>
      <p:pic>
        <p:nvPicPr>
          <p:cNvPr id="84" name="Google Shape;84;p16"/>
          <p:cNvPicPr preferRelativeResize="0"/>
          <p:nvPr/>
        </p:nvPicPr>
        <p:blipFill rotWithShape="1">
          <a:blip r:embed="rId6">
            <a:alphaModFix/>
          </a:blip>
          <a:srcRect b="34370"/>
          <a:stretch/>
        </p:blipFill>
        <p:spPr>
          <a:xfrm>
            <a:off x="7168267" y="4023359"/>
            <a:ext cx="4113333" cy="1012308"/>
          </a:xfrm>
          <a:prstGeom prst="rect">
            <a:avLst/>
          </a:prstGeom>
          <a:noFill/>
          <a:ln>
            <a:noFill/>
          </a:ln>
        </p:spPr>
      </p:pic>
      <p:sp>
        <p:nvSpPr>
          <p:cNvPr id="2" name="Slide Number Placeholder 1">
            <a:extLst>
              <a:ext uri="{FF2B5EF4-FFF2-40B4-BE49-F238E27FC236}">
                <a16:creationId xmlns:a16="http://schemas.microsoft.com/office/drawing/2014/main" id="{B686BEB1-A74C-9C13-9307-B57D20100BCF}"/>
              </a:ext>
            </a:extLst>
          </p:cNvPr>
          <p:cNvSpPr>
            <a:spLocks noGrp="1"/>
          </p:cNvSpPr>
          <p:nvPr>
            <p:ph type="sldNum" idx="12"/>
          </p:nvPr>
        </p:nvSpPr>
        <p:spPr/>
        <p:txBody>
          <a:bodyPr/>
          <a:lstStyle/>
          <a:p>
            <a:fld id="{00000000-1234-1234-1234-123412341234}" type="slidenum">
              <a:rPr lang="en" smtClean="0"/>
              <a:pPr/>
              <a:t>36</a:t>
            </a:fld>
            <a:endParaRPr lang="en"/>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1667434" y="484094"/>
            <a:ext cx="15000492" cy="1520982"/>
          </a:xfrm>
          <a:prstGeom prst="rect">
            <a:avLst/>
          </a:prstGeom>
        </p:spPr>
        <p:txBody>
          <a:bodyPr spcFirstLastPara="1" vert="horz" wrap="square" lIns="121900" tIns="121900" rIns="121900" bIns="121900" rtlCol="0" anchor="t" anchorCtr="0">
            <a:normAutofit/>
          </a:bodyPr>
          <a:lstStyle/>
          <a:p>
            <a:pPr algn="ctr"/>
            <a:r>
              <a:rPr lang="en" b="1" dirty="0">
                <a:latin typeface="Arial Nova"/>
                <a:cs typeface="Arial"/>
              </a:rPr>
              <a:t>Our Journey - Where we were</a:t>
            </a:r>
            <a:endParaRPr b="1" dirty="0">
              <a:latin typeface="Arial Nova"/>
              <a:cs typeface="Arial"/>
            </a:endParaRPr>
          </a:p>
        </p:txBody>
      </p:sp>
      <p:sp>
        <p:nvSpPr>
          <p:cNvPr id="90" name="Google Shape;90;p17"/>
          <p:cNvSpPr txBox="1"/>
          <p:nvPr/>
        </p:nvSpPr>
        <p:spPr>
          <a:xfrm>
            <a:off x="1234318" y="2293821"/>
            <a:ext cx="9588000" cy="3570168"/>
          </a:xfrm>
          <a:prstGeom prst="rect">
            <a:avLst/>
          </a:prstGeom>
          <a:noFill/>
          <a:ln>
            <a:noFill/>
          </a:ln>
        </p:spPr>
        <p:txBody>
          <a:bodyPr spcFirstLastPara="1" wrap="square" lIns="121900" tIns="121900" rIns="121900" bIns="121900" anchor="t" anchorCtr="0">
            <a:spAutoFit/>
          </a:bodyPr>
          <a:lstStyle/>
          <a:p>
            <a:endParaRPr lang="en" sz="2400" b="1" u="sng" dirty="0">
              <a:solidFill>
                <a:schemeClr val="accent1"/>
              </a:solidFill>
              <a:latin typeface="Lato"/>
              <a:ea typeface="Lato"/>
              <a:cs typeface="Lato"/>
              <a:sym typeface="Lato"/>
            </a:endParaRPr>
          </a:p>
          <a:p>
            <a:pPr marL="608965" indent="-456565">
              <a:buClr>
                <a:srgbClr val="44546A"/>
              </a:buClr>
              <a:buSzPts val="1800"/>
              <a:buFont typeface="Lato"/>
              <a:buChar char="●"/>
            </a:pPr>
            <a:r>
              <a:rPr lang="en" sz="2400" dirty="0">
                <a:latin typeface="Arial Nova"/>
                <a:ea typeface="Lato"/>
                <a:cs typeface="Lato"/>
                <a:sym typeface="Lato"/>
              </a:rPr>
              <a:t>RTI for SLD approval for past 15+ years - ELA K-2</a:t>
            </a:r>
            <a:endParaRPr lang="en-US" sz="2400">
              <a:latin typeface="Arial Nova"/>
              <a:ea typeface="Lato"/>
              <a:cs typeface="Lato"/>
            </a:endParaRPr>
          </a:p>
          <a:p>
            <a:pPr marL="608965" indent="-456565">
              <a:buClr>
                <a:schemeClr val="dk2"/>
              </a:buClr>
              <a:buSzPts val="1800"/>
              <a:buFont typeface="Lato"/>
              <a:buChar char="●"/>
            </a:pPr>
            <a:r>
              <a:rPr lang="en" sz="2400" dirty="0">
                <a:latin typeface="Arial Nova"/>
                <a:ea typeface="Lato"/>
                <a:cs typeface="Lato"/>
                <a:sym typeface="Lato"/>
              </a:rPr>
              <a:t>Units of Study for Reading and Writing - Grades K-5</a:t>
            </a:r>
            <a:endParaRPr sz="2400">
              <a:latin typeface="Arial Nova"/>
              <a:ea typeface="Lato"/>
              <a:cs typeface="Lato"/>
            </a:endParaRPr>
          </a:p>
          <a:p>
            <a:pPr marL="1218565" lvl="1" indent="-456565">
              <a:buClr>
                <a:schemeClr val="dk2"/>
              </a:buClr>
              <a:buSzPts val="1800"/>
              <a:buFont typeface="Lato"/>
              <a:buChar char="○"/>
            </a:pPr>
            <a:r>
              <a:rPr lang="en" sz="2400" dirty="0">
                <a:latin typeface="Arial Nova"/>
                <a:ea typeface="Lato"/>
                <a:cs typeface="Lato"/>
                <a:sym typeface="Lato"/>
              </a:rPr>
              <a:t>Lack of fidelity and lack of evidence-based programming</a:t>
            </a:r>
            <a:endParaRPr sz="2400">
              <a:latin typeface="Arial Nova"/>
              <a:ea typeface="Lato"/>
              <a:cs typeface="Lato"/>
            </a:endParaRPr>
          </a:p>
          <a:p>
            <a:pPr marL="608965" indent="-456565">
              <a:buClr>
                <a:schemeClr val="dk2"/>
              </a:buClr>
              <a:buSzPts val="1800"/>
              <a:buFont typeface="Lato"/>
              <a:buChar char="●"/>
            </a:pPr>
            <a:r>
              <a:rPr lang="en" sz="2400" dirty="0">
                <a:latin typeface="Arial Nova"/>
                <a:ea typeface="Lato"/>
                <a:cs typeface="Lato"/>
                <a:sym typeface="Lato"/>
              </a:rPr>
              <a:t>2018 - Heggerty K-1 </a:t>
            </a:r>
            <a:endParaRPr sz="2400">
              <a:latin typeface="Arial Nova"/>
              <a:ea typeface="Lato"/>
              <a:cs typeface="Lato"/>
            </a:endParaRPr>
          </a:p>
          <a:p>
            <a:pPr marL="608965" indent="-456565">
              <a:buClr>
                <a:schemeClr val="dk2"/>
              </a:buClr>
              <a:buSzPts val="1800"/>
              <a:buFont typeface="Lato"/>
              <a:buChar char="●"/>
            </a:pPr>
            <a:r>
              <a:rPr lang="en" sz="2400" dirty="0">
                <a:latin typeface="Arial Nova"/>
                <a:ea typeface="Lato"/>
                <a:cs typeface="Lato"/>
                <a:sym typeface="Lato"/>
              </a:rPr>
              <a:t>2018-2019 - PATTAN/IU Collaboration began</a:t>
            </a:r>
            <a:endParaRPr sz="2400">
              <a:latin typeface="Arial Nova"/>
              <a:ea typeface="Lato"/>
              <a:cs typeface="Lato"/>
            </a:endParaRPr>
          </a:p>
          <a:p>
            <a:pPr marL="608965" indent="-456565">
              <a:buClr>
                <a:schemeClr val="dk2"/>
              </a:buClr>
              <a:buSzPts val="1800"/>
              <a:buFont typeface="Lato"/>
              <a:buChar char="●"/>
            </a:pPr>
            <a:r>
              <a:rPr lang="en" sz="2400" dirty="0">
                <a:latin typeface="Arial Nova"/>
                <a:ea typeface="Lato"/>
                <a:cs typeface="Lato"/>
                <a:sym typeface="Lato"/>
              </a:rPr>
              <a:t>2019 - ECRI w/ Journeys </a:t>
            </a:r>
            <a:endParaRPr sz="2400">
              <a:latin typeface="Arial Nova"/>
              <a:ea typeface="Lato"/>
              <a:cs typeface="Lato"/>
            </a:endParaRPr>
          </a:p>
          <a:p>
            <a:pPr marL="608965" indent="-456565">
              <a:buClr>
                <a:schemeClr val="dk2"/>
              </a:buClr>
              <a:buSzPts val="1800"/>
              <a:buFont typeface="Lato"/>
              <a:buChar char="●"/>
            </a:pPr>
            <a:r>
              <a:rPr lang="en" sz="2400" dirty="0">
                <a:latin typeface="Arial Nova"/>
                <a:ea typeface="Lato"/>
                <a:cs typeface="Lato"/>
                <a:sym typeface="Lato"/>
              </a:rPr>
              <a:t>2020 - Title and ESL trained in ECRI at all buildings</a:t>
            </a:r>
            <a:endParaRPr sz="2400">
              <a:latin typeface="Arial Nova"/>
              <a:ea typeface="Lato"/>
              <a:cs typeface="Lato"/>
            </a:endParaRPr>
          </a:p>
          <a:p>
            <a:pPr marL="608965" indent="-456565">
              <a:buClr>
                <a:schemeClr val="dk2"/>
              </a:buClr>
              <a:buSzPts val="1800"/>
              <a:buFont typeface="Lato"/>
              <a:buChar char="●"/>
            </a:pPr>
            <a:r>
              <a:rPr lang="en" sz="2400" dirty="0">
                <a:latin typeface="Arial Nova"/>
                <a:ea typeface="Lato"/>
                <a:cs typeface="Lato"/>
                <a:sym typeface="Lato"/>
              </a:rPr>
              <a:t>2021-2022 - Multiple Schools added ECRI in Tier </a:t>
            </a:r>
            <a:r>
              <a:rPr lang="en" sz="2400" dirty="0">
                <a:solidFill>
                  <a:schemeClr val="dk2"/>
                </a:solidFill>
                <a:latin typeface="Arial Nova"/>
                <a:ea typeface="Lato"/>
                <a:cs typeface="Lato"/>
                <a:sym typeface="Lato"/>
              </a:rPr>
              <a:t>1</a:t>
            </a:r>
            <a:endParaRPr sz="2400" dirty="0">
              <a:solidFill>
                <a:schemeClr val="dk2"/>
              </a:solidFill>
              <a:latin typeface="Arial Nova"/>
              <a:ea typeface="Lato"/>
              <a:cs typeface="Lato"/>
            </a:endParaRPr>
          </a:p>
        </p:txBody>
      </p:sp>
      <p:sp>
        <p:nvSpPr>
          <p:cNvPr id="2" name="Slide Number Placeholder 1">
            <a:extLst>
              <a:ext uri="{FF2B5EF4-FFF2-40B4-BE49-F238E27FC236}">
                <a16:creationId xmlns:a16="http://schemas.microsoft.com/office/drawing/2014/main" id="{808A7F0B-BCF7-FBF4-00D4-6FDE4EDDD7C4}"/>
              </a:ext>
            </a:extLst>
          </p:cNvPr>
          <p:cNvSpPr>
            <a:spLocks noGrp="1"/>
          </p:cNvSpPr>
          <p:nvPr>
            <p:ph type="sldNum" idx="12"/>
          </p:nvPr>
        </p:nvSpPr>
        <p:spPr/>
        <p:txBody>
          <a:bodyPr/>
          <a:lstStyle/>
          <a:p>
            <a:fld id="{00000000-1234-1234-1234-123412341234}" type="slidenum">
              <a:rPr lang="en" smtClean="0"/>
              <a:pPr/>
              <a:t>37</a:t>
            </a:fld>
            <a:endParaRPr lang="en"/>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415600" y="570327"/>
            <a:ext cx="11360800" cy="834800"/>
          </a:xfrm>
          <a:prstGeom prst="rect">
            <a:avLst/>
          </a:prstGeom>
        </p:spPr>
        <p:txBody>
          <a:bodyPr spcFirstLastPara="1" vert="horz" wrap="square" lIns="121900" tIns="121900" rIns="121900" bIns="121900" rtlCol="0" anchor="t" anchorCtr="0">
            <a:normAutofit fontScale="90000"/>
          </a:bodyPr>
          <a:lstStyle/>
          <a:p>
            <a:r>
              <a:rPr lang="en" b="1" dirty="0">
                <a:latin typeface="Arial Nova"/>
                <a:cs typeface="Arial"/>
              </a:rPr>
              <a:t>Our Journey - Where We Are Now &amp; Headed</a:t>
            </a:r>
            <a:endParaRPr b="1" dirty="0">
              <a:latin typeface="Arial Nova"/>
              <a:cs typeface="Arial"/>
            </a:endParaRPr>
          </a:p>
        </p:txBody>
      </p:sp>
      <p:sp>
        <p:nvSpPr>
          <p:cNvPr id="96" name="Google Shape;96;p18"/>
          <p:cNvSpPr txBox="1"/>
          <p:nvPr/>
        </p:nvSpPr>
        <p:spPr>
          <a:xfrm>
            <a:off x="333200" y="1512527"/>
            <a:ext cx="11525600" cy="4086463"/>
          </a:xfrm>
          <a:prstGeom prst="rect">
            <a:avLst/>
          </a:prstGeom>
          <a:noFill/>
          <a:ln>
            <a:noFill/>
          </a:ln>
        </p:spPr>
        <p:txBody>
          <a:bodyPr spcFirstLastPara="1" wrap="square" lIns="121900" tIns="121900" rIns="121900" bIns="121900" anchor="t" anchorCtr="0">
            <a:spAutoFit/>
          </a:bodyPr>
          <a:lstStyle/>
          <a:p>
            <a:pPr marL="608965" indent="-465455">
              <a:lnSpc>
                <a:spcPct val="115000"/>
              </a:lnSpc>
              <a:buClr>
                <a:schemeClr val="dk2"/>
              </a:buClr>
              <a:buSzPts val="1900"/>
              <a:buFont typeface="Lato"/>
              <a:buChar char="●"/>
            </a:pPr>
            <a:r>
              <a:rPr lang="en" sz="2400" dirty="0">
                <a:latin typeface="Arial Nova"/>
                <a:ea typeface="Lato"/>
                <a:cs typeface="Lato"/>
                <a:sym typeface="Lato"/>
              </a:rPr>
              <a:t>RTI for SLD in ELA - K-5 </a:t>
            </a:r>
            <a:endParaRPr lang="en-US" sz="2400">
              <a:latin typeface="Arial Nova"/>
              <a:ea typeface="Lato"/>
              <a:cs typeface="Lato"/>
            </a:endParaRPr>
          </a:p>
          <a:p>
            <a:pPr marL="1218565" lvl="1" indent="-465455">
              <a:lnSpc>
                <a:spcPct val="115000"/>
              </a:lnSpc>
              <a:buClr>
                <a:schemeClr val="dk2"/>
              </a:buClr>
              <a:buSzPts val="1900"/>
              <a:buFont typeface="Lato"/>
              <a:buChar char="○"/>
            </a:pPr>
            <a:r>
              <a:rPr lang="en" sz="2400" dirty="0">
                <a:latin typeface="Arial Nova"/>
                <a:ea typeface="Lato"/>
                <a:cs typeface="Lato"/>
                <a:sym typeface="Lato"/>
              </a:rPr>
              <a:t>Math in the future</a:t>
            </a:r>
            <a:endParaRPr sz="2400">
              <a:latin typeface="Arial Nova"/>
              <a:ea typeface="Lato"/>
              <a:cs typeface="Lato"/>
            </a:endParaRPr>
          </a:p>
          <a:p>
            <a:pPr marL="608965" indent="-465455">
              <a:lnSpc>
                <a:spcPct val="115000"/>
              </a:lnSpc>
              <a:buClr>
                <a:schemeClr val="dk2"/>
              </a:buClr>
              <a:buSzPts val="1900"/>
              <a:buFont typeface="Lato"/>
              <a:buChar char="●"/>
            </a:pPr>
            <a:r>
              <a:rPr lang="en" sz="2400" dirty="0">
                <a:latin typeface="Arial Nova"/>
                <a:ea typeface="Lato"/>
                <a:cs typeface="Lato"/>
                <a:sym typeface="Lato"/>
              </a:rPr>
              <a:t>Comprehensive Supports through PATTAN and IU related to Advanced Tiers</a:t>
            </a:r>
            <a:endParaRPr sz="2400">
              <a:latin typeface="Arial Nova"/>
              <a:ea typeface="Lato"/>
              <a:cs typeface="Lato"/>
            </a:endParaRPr>
          </a:p>
          <a:p>
            <a:pPr marL="608965" indent="-465455">
              <a:lnSpc>
                <a:spcPct val="115000"/>
              </a:lnSpc>
              <a:buClr>
                <a:schemeClr val="dk2"/>
              </a:buClr>
              <a:buSzPts val="1900"/>
              <a:buFont typeface="Lato"/>
              <a:buChar char="●"/>
            </a:pPr>
            <a:r>
              <a:rPr lang="en" sz="2400" dirty="0">
                <a:latin typeface="Arial Nova"/>
                <a:ea typeface="Lato"/>
                <a:cs typeface="Lato"/>
                <a:sym typeface="Lato"/>
              </a:rPr>
              <a:t>K-5 Implementation of HMH Into Reading with the ECRI Overlay in K-2 in all schools</a:t>
            </a:r>
            <a:endParaRPr sz="2400">
              <a:latin typeface="Arial Nova"/>
              <a:ea typeface="Lato"/>
              <a:cs typeface="Lato"/>
            </a:endParaRPr>
          </a:p>
          <a:p>
            <a:pPr marL="608965" indent="-465455">
              <a:lnSpc>
                <a:spcPct val="115000"/>
              </a:lnSpc>
              <a:buClr>
                <a:schemeClr val="dk2"/>
              </a:buClr>
              <a:buSzPts val="1900"/>
              <a:buFont typeface="Lato"/>
              <a:buChar char="●"/>
            </a:pPr>
            <a:r>
              <a:rPr lang="en" sz="2400" dirty="0">
                <a:latin typeface="Arial Nova"/>
                <a:ea typeface="Lato"/>
                <a:cs typeface="Lato"/>
                <a:sym typeface="Lato"/>
              </a:rPr>
              <a:t>All schools in grades K-2 at or above 80% on BOY benchmarking data</a:t>
            </a:r>
            <a:endParaRPr sz="2400">
              <a:latin typeface="Arial Nova"/>
              <a:ea typeface="Lato"/>
              <a:cs typeface="Lato"/>
            </a:endParaRPr>
          </a:p>
          <a:p>
            <a:pPr marL="608965" indent="-465455">
              <a:lnSpc>
                <a:spcPct val="115000"/>
              </a:lnSpc>
              <a:buClr>
                <a:schemeClr val="dk2"/>
              </a:buClr>
              <a:buSzPts val="1900"/>
              <a:buFont typeface="Lato"/>
              <a:buChar char="●"/>
            </a:pPr>
            <a:r>
              <a:rPr lang="en" sz="2400" dirty="0">
                <a:latin typeface="Arial Nova"/>
                <a:ea typeface="Lato"/>
                <a:cs typeface="Lato"/>
                <a:sym typeface="Lato"/>
              </a:rPr>
              <a:t>Grades 3-5 focusing on explicit vocabulary and targeting skill areas in small group</a:t>
            </a:r>
            <a:endParaRPr sz="2400">
              <a:latin typeface="Arial Nova"/>
              <a:ea typeface="Lato"/>
              <a:cs typeface="Lato"/>
            </a:endParaRPr>
          </a:p>
          <a:p>
            <a:pPr marL="608965" indent="-465455">
              <a:lnSpc>
                <a:spcPct val="115000"/>
              </a:lnSpc>
              <a:buClr>
                <a:schemeClr val="dk2"/>
              </a:buClr>
              <a:buSzPts val="1900"/>
              <a:buFont typeface="Lato"/>
              <a:buChar char="●"/>
            </a:pPr>
            <a:r>
              <a:rPr lang="en" sz="2400" dirty="0">
                <a:latin typeface="Arial Nova"/>
                <a:ea typeface="Lato"/>
                <a:cs typeface="Lato"/>
                <a:sym typeface="Lato"/>
              </a:rPr>
              <a:t>Currently  working on aligning our writing to our reading program</a:t>
            </a:r>
            <a:r>
              <a:rPr lang="en" sz="2500" dirty="0">
                <a:solidFill>
                  <a:schemeClr val="dk2"/>
                </a:solidFill>
                <a:latin typeface="Lato"/>
                <a:ea typeface="Lato"/>
                <a:cs typeface="Lato"/>
                <a:sym typeface="Lato"/>
              </a:rPr>
              <a:t> </a:t>
            </a:r>
            <a:endParaRPr sz="2400" b="1" u="sng" dirty="0">
              <a:solidFill>
                <a:schemeClr val="dk2"/>
              </a:solidFill>
              <a:latin typeface="Lato"/>
              <a:ea typeface="Lato"/>
              <a:cs typeface="Lato"/>
            </a:endParaRPr>
          </a:p>
        </p:txBody>
      </p:sp>
      <p:sp>
        <p:nvSpPr>
          <p:cNvPr id="2" name="Slide Number Placeholder 1">
            <a:extLst>
              <a:ext uri="{FF2B5EF4-FFF2-40B4-BE49-F238E27FC236}">
                <a16:creationId xmlns:a16="http://schemas.microsoft.com/office/drawing/2014/main" id="{20A4B628-02E6-B81B-214F-048C3910FC81}"/>
              </a:ext>
            </a:extLst>
          </p:cNvPr>
          <p:cNvSpPr>
            <a:spLocks noGrp="1"/>
          </p:cNvSpPr>
          <p:nvPr>
            <p:ph type="sldNum" idx="12"/>
          </p:nvPr>
        </p:nvSpPr>
        <p:spPr/>
        <p:txBody>
          <a:bodyPr/>
          <a:lstStyle/>
          <a:p>
            <a:fld id="{00000000-1234-1234-1234-123412341234}" type="slidenum">
              <a:rPr lang="en" smtClean="0"/>
              <a:pPr/>
              <a:t>38</a:t>
            </a:fld>
            <a:endParaRPr lang="en"/>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415600" y="521800"/>
            <a:ext cx="11360800" cy="834800"/>
          </a:xfrm>
          <a:prstGeom prst="rect">
            <a:avLst/>
          </a:prstGeom>
        </p:spPr>
        <p:txBody>
          <a:bodyPr spcFirstLastPara="1" vert="horz" wrap="square" lIns="121900" tIns="121900" rIns="121900" bIns="121900" rtlCol="0" anchor="t" anchorCtr="0">
            <a:normAutofit fontScale="90000"/>
          </a:bodyPr>
          <a:lstStyle/>
          <a:p>
            <a:r>
              <a:rPr lang="en" b="1" dirty="0">
                <a:latin typeface="Arial Nova"/>
                <a:cs typeface="Arial"/>
              </a:rPr>
              <a:t>Journey of Tier 2 &amp; Tier 3</a:t>
            </a:r>
            <a:endParaRPr b="1" dirty="0">
              <a:latin typeface="Arial Nova"/>
              <a:cs typeface="Arial"/>
            </a:endParaRPr>
          </a:p>
        </p:txBody>
      </p:sp>
      <p:sp>
        <p:nvSpPr>
          <p:cNvPr id="102" name="Google Shape;102;p19"/>
          <p:cNvSpPr txBox="1">
            <a:spLocks noGrp="1"/>
          </p:cNvSpPr>
          <p:nvPr>
            <p:ph type="body" idx="1"/>
          </p:nvPr>
        </p:nvSpPr>
        <p:spPr>
          <a:xfrm>
            <a:off x="6193467" y="1654100"/>
            <a:ext cx="5430800" cy="4555200"/>
          </a:xfrm>
          <a:prstGeom prst="rect">
            <a:avLst/>
          </a:prstGeom>
        </p:spPr>
        <p:txBody>
          <a:bodyPr spcFirstLastPara="1" vert="horz" wrap="square" lIns="121900" tIns="121900" rIns="121900" bIns="121900" rtlCol="0" anchor="t" anchorCtr="0">
            <a:normAutofit fontScale="92500" lnSpcReduction="10000"/>
          </a:bodyPr>
          <a:lstStyle/>
          <a:p>
            <a:pPr marL="0" indent="0">
              <a:buNone/>
            </a:pPr>
            <a:r>
              <a:rPr lang="en" b="1" u="sng"/>
              <a:t>Where we are by targeting needs:</a:t>
            </a:r>
            <a:endParaRPr b="1" u="sng"/>
          </a:p>
          <a:p>
            <a:pPr>
              <a:spcBef>
                <a:spcPts val="1600"/>
              </a:spcBef>
            </a:pPr>
            <a:r>
              <a:rPr lang="en"/>
              <a:t>ECRI Pre-teach</a:t>
            </a:r>
            <a:endParaRPr/>
          </a:p>
          <a:p>
            <a:r>
              <a:rPr lang="en"/>
              <a:t>ECRI Re-teach Fast-Track</a:t>
            </a:r>
            <a:endParaRPr/>
          </a:p>
          <a:p>
            <a:r>
              <a:rPr lang="en"/>
              <a:t>Tier 3 Intensification </a:t>
            </a:r>
            <a:endParaRPr/>
          </a:p>
          <a:p>
            <a:r>
              <a:rPr lang="en"/>
              <a:t>ERI </a:t>
            </a:r>
            <a:endParaRPr/>
          </a:p>
          <a:p>
            <a:r>
              <a:rPr lang="en"/>
              <a:t>RAVE-O</a:t>
            </a:r>
            <a:endParaRPr/>
          </a:p>
          <a:p>
            <a:r>
              <a:rPr lang="en"/>
              <a:t>Heggerty &amp; Kilpatrick</a:t>
            </a:r>
            <a:endParaRPr/>
          </a:p>
          <a:p>
            <a:r>
              <a:rPr lang="en"/>
              <a:t>Story Champs</a:t>
            </a:r>
            <a:endParaRPr/>
          </a:p>
          <a:p>
            <a:r>
              <a:rPr lang="en"/>
              <a:t>Phonics for Reading</a:t>
            </a:r>
            <a:endParaRPr/>
          </a:p>
          <a:p>
            <a:r>
              <a:rPr lang="en"/>
              <a:t>REWARDS</a:t>
            </a:r>
            <a:endParaRPr/>
          </a:p>
          <a:p>
            <a:r>
              <a:rPr lang="en"/>
              <a:t>95% Group Comprehension Kit</a:t>
            </a:r>
            <a:endParaRPr/>
          </a:p>
        </p:txBody>
      </p:sp>
      <p:sp>
        <p:nvSpPr>
          <p:cNvPr id="103" name="Google Shape;103;p19"/>
          <p:cNvSpPr txBox="1">
            <a:spLocks noGrp="1"/>
          </p:cNvSpPr>
          <p:nvPr>
            <p:ph type="body" idx="1"/>
          </p:nvPr>
        </p:nvSpPr>
        <p:spPr>
          <a:xfrm>
            <a:off x="550233" y="1654100"/>
            <a:ext cx="5430800" cy="4555200"/>
          </a:xfrm>
          <a:prstGeom prst="rect">
            <a:avLst/>
          </a:prstGeom>
        </p:spPr>
        <p:txBody>
          <a:bodyPr spcFirstLastPara="1" vert="horz" wrap="square" lIns="121900" tIns="121900" rIns="121900" bIns="121900" rtlCol="0" anchor="t" anchorCtr="0">
            <a:normAutofit fontScale="92500" lnSpcReduction="10000"/>
          </a:bodyPr>
          <a:lstStyle/>
          <a:p>
            <a:pPr marL="0" indent="0">
              <a:buNone/>
            </a:pPr>
            <a:r>
              <a:rPr lang="en" b="1" u="sng"/>
              <a:t>Where we were:</a:t>
            </a:r>
            <a:endParaRPr b="1" u="sng"/>
          </a:p>
          <a:p>
            <a:pPr>
              <a:spcBef>
                <a:spcPts val="1600"/>
              </a:spcBef>
            </a:pPr>
            <a:r>
              <a:rPr lang="en"/>
              <a:t>All advanced tiers working in isolation (ESL, Tier 2, Special Ed)</a:t>
            </a:r>
            <a:endParaRPr/>
          </a:p>
          <a:p>
            <a:r>
              <a:rPr lang="en"/>
              <a:t>Outdated programs</a:t>
            </a:r>
            <a:endParaRPr/>
          </a:p>
          <a:p>
            <a:r>
              <a:rPr lang="en"/>
              <a:t>Lack of updated understanding and structured literacy including resources</a:t>
            </a:r>
            <a:endParaRPr/>
          </a:p>
          <a:p>
            <a:r>
              <a:rPr lang="en"/>
              <a:t>“Always done it this way” mindset</a:t>
            </a:r>
            <a:endParaRPr/>
          </a:p>
          <a:p>
            <a:r>
              <a:rPr lang="en"/>
              <a:t>Inconsistent and lack of professional development</a:t>
            </a:r>
            <a:endParaRPr/>
          </a:p>
        </p:txBody>
      </p:sp>
      <p:sp>
        <p:nvSpPr>
          <p:cNvPr id="2" name="Slide Number Placeholder 1">
            <a:extLst>
              <a:ext uri="{FF2B5EF4-FFF2-40B4-BE49-F238E27FC236}">
                <a16:creationId xmlns:a16="http://schemas.microsoft.com/office/drawing/2014/main" id="{7F03147E-CB63-5696-ECCC-33B09202BBFD}"/>
              </a:ext>
            </a:extLst>
          </p:cNvPr>
          <p:cNvSpPr>
            <a:spLocks noGrp="1"/>
          </p:cNvSpPr>
          <p:nvPr>
            <p:ph type="sldNum" idx="12"/>
          </p:nvPr>
        </p:nvSpPr>
        <p:spPr/>
        <p:txBody>
          <a:bodyPr/>
          <a:lstStyle/>
          <a:p>
            <a:fld id="{00000000-1234-1234-1234-123412341234}" type="slidenum">
              <a:rPr lang="en" smtClean="0"/>
              <a:pPr/>
              <a:t>39</a:t>
            </a:fld>
            <a:endParaRPr lang="e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205B1-FD18-2542-B732-D21AB7A9B740}"/>
              </a:ext>
            </a:extLst>
          </p:cNvPr>
          <p:cNvSpPr>
            <a:spLocks noGrp="1"/>
          </p:cNvSpPr>
          <p:nvPr>
            <p:ph type="title"/>
          </p:nvPr>
        </p:nvSpPr>
        <p:spPr>
          <a:xfrm>
            <a:off x="383458" y="365126"/>
            <a:ext cx="10970342" cy="1048524"/>
          </a:xfrm>
        </p:spPr>
        <p:txBody>
          <a:bodyPr>
            <a:normAutofit/>
          </a:bodyPr>
          <a:lstStyle/>
          <a:p>
            <a:r>
              <a:rPr lang="en-US" sz="4000" dirty="0">
                <a:latin typeface="Arial Nova" panose="020B0504020202020204" pitchFamily="34" charset="0"/>
              </a:rPr>
              <a:t>Structured Literacy Training</a:t>
            </a:r>
          </a:p>
        </p:txBody>
      </p:sp>
      <p:sp>
        <p:nvSpPr>
          <p:cNvPr id="3" name="Content Placeholder 2">
            <a:extLst>
              <a:ext uri="{FF2B5EF4-FFF2-40B4-BE49-F238E27FC236}">
                <a16:creationId xmlns:a16="http://schemas.microsoft.com/office/drawing/2014/main" id="{92B0A515-CD16-704C-B2B5-59AA40522A5B}"/>
              </a:ext>
            </a:extLst>
          </p:cNvPr>
          <p:cNvSpPr>
            <a:spLocks noGrp="1"/>
          </p:cNvSpPr>
          <p:nvPr>
            <p:ph idx="1"/>
          </p:nvPr>
        </p:nvSpPr>
        <p:spPr>
          <a:xfrm>
            <a:off x="838200" y="1413649"/>
            <a:ext cx="10515600" cy="1182226"/>
          </a:xfrm>
        </p:spPr>
        <p:txBody>
          <a:bodyPr>
            <a:normAutofit/>
          </a:bodyPr>
          <a:lstStyle/>
          <a:p>
            <a:pPr marL="0" indent="0">
              <a:buNone/>
            </a:pPr>
            <a:r>
              <a:rPr lang="en-US" sz="2400" dirty="0">
                <a:latin typeface="Arial Nova" panose="020B0504020202020204" pitchFamily="34" charset="0"/>
              </a:rPr>
              <a:t>To ensure that school personnel have the knowledge and skill to teach all students to read, including students with dyslexia and other language-based learning disabilities, training shall address, but shall not be limited to: </a:t>
            </a:r>
          </a:p>
          <a:p>
            <a:pPr marL="0" indent="0">
              <a:buNone/>
            </a:pPr>
            <a:endParaRPr lang="en-US" dirty="0">
              <a:latin typeface="Arial Nova" panose="020B0504020202020204" pitchFamily="34" charset="0"/>
            </a:endParaRPr>
          </a:p>
          <a:p>
            <a:pPr marL="0" indent="0">
              <a:buNone/>
            </a:pPr>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2BF7809F-9BB8-8C4F-B2B0-B49432559C82}"/>
              </a:ext>
            </a:extLst>
          </p:cNvPr>
          <p:cNvSpPr>
            <a:spLocks noGrp="1"/>
          </p:cNvSpPr>
          <p:nvPr>
            <p:ph type="sldNum" sz="quarter" idx="12"/>
          </p:nvPr>
        </p:nvSpPr>
        <p:spPr>
          <a:xfrm>
            <a:off x="8610599" y="6356350"/>
            <a:ext cx="3407229" cy="365125"/>
          </a:xfrm>
        </p:spPr>
        <p:txBody>
          <a:bodyPr/>
          <a:lstStyle/>
          <a:p>
            <a:fld id="{B24F5015-3417-4B27-A586-E4CCF4D77832}" type="slidenum">
              <a:rPr lang="en-US" smtClean="0">
                <a:latin typeface="Arial" panose="020B0604020202020204" pitchFamily="34" charset="0"/>
                <a:cs typeface="Arial" panose="020B0604020202020204" pitchFamily="34" charset="0"/>
              </a:rPr>
              <a:t>4</a:t>
            </a:fld>
            <a:endParaRPr lang="en-US"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536D3A44-E3C4-D64B-5BEE-BA34ED93647F}"/>
              </a:ext>
            </a:extLst>
          </p:cNvPr>
          <p:cNvGrpSpPr/>
          <p:nvPr/>
        </p:nvGrpSpPr>
        <p:grpSpPr>
          <a:xfrm>
            <a:off x="838200" y="2642705"/>
            <a:ext cx="10515600" cy="914400"/>
            <a:chOff x="1660723" y="2648359"/>
            <a:chExt cx="10515600" cy="914400"/>
          </a:xfrm>
        </p:grpSpPr>
        <p:sp>
          <p:nvSpPr>
            <p:cNvPr id="10" name="Rectangle 9">
              <a:extLst>
                <a:ext uri="{FF2B5EF4-FFF2-40B4-BE49-F238E27FC236}">
                  <a16:creationId xmlns:a16="http://schemas.microsoft.com/office/drawing/2014/main" id="{242F233E-4E5A-0EBE-5432-69EAE766B726}"/>
                </a:ext>
              </a:extLst>
            </p:cNvPr>
            <p:cNvSpPr/>
            <p:nvPr/>
          </p:nvSpPr>
          <p:spPr>
            <a:xfrm>
              <a:off x="1972365" y="2688858"/>
              <a:ext cx="10203958" cy="822960"/>
            </a:xfrm>
            <a:prstGeom prst="rect">
              <a:avLst/>
            </a:prstGeom>
            <a:solidFill>
              <a:srgbClr val="125371"/>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0" rtlCol="0" anchor="ctr"/>
            <a:lstStyle/>
            <a:p>
              <a:r>
                <a:rPr lang="en-US" sz="2200" b="1" dirty="0">
                  <a:solidFill>
                    <a:schemeClr val="bg1"/>
                  </a:solidFill>
                  <a:latin typeface="Arial" panose="020B0604020202020204" pitchFamily="34" charset="0"/>
                  <a:cs typeface="Arial" panose="020B0604020202020204" pitchFamily="34" charset="0"/>
                </a:rPr>
                <a:t>Evidence-based intervention practices on structured literacy.</a:t>
              </a:r>
            </a:p>
          </p:txBody>
        </p:sp>
        <p:sp>
          <p:nvSpPr>
            <p:cNvPr id="6" name="วงรี 46">
              <a:extLst>
                <a:ext uri="{FF2B5EF4-FFF2-40B4-BE49-F238E27FC236}">
                  <a16:creationId xmlns:a16="http://schemas.microsoft.com/office/drawing/2014/main" id="{54040387-7923-5743-12C0-3485E27B5A1E}"/>
                </a:ext>
              </a:extLst>
            </p:cNvPr>
            <p:cNvSpPr/>
            <p:nvPr/>
          </p:nvSpPr>
          <p:spPr>
            <a:xfrm>
              <a:off x="1660723" y="2648359"/>
              <a:ext cx="914400" cy="914400"/>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1</a:t>
              </a:r>
              <a:endParaRPr lang="th-TH" sz="3600" b="1" dirty="0">
                <a:solidFill>
                  <a:schemeClr val="tx1"/>
                </a:solidFill>
                <a:latin typeface="Arial" panose="020B0604020202020204" pitchFamily="34" charset="0"/>
              </a:endParaRPr>
            </a:p>
          </p:txBody>
        </p:sp>
      </p:grpSp>
      <p:grpSp>
        <p:nvGrpSpPr>
          <p:cNvPr id="17" name="Group 16">
            <a:extLst>
              <a:ext uri="{FF2B5EF4-FFF2-40B4-BE49-F238E27FC236}">
                <a16:creationId xmlns:a16="http://schemas.microsoft.com/office/drawing/2014/main" id="{8270136C-E2DC-6DB4-C311-FFFFA4E1B23C}"/>
              </a:ext>
            </a:extLst>
          </p:cNvPr>
          <p:cNvGrpSpPr/>
          <p:nvPr/>
        </p:nvGrpSpPr>
        <p:grpSpPr>
          <a:xfrm>
            <a:off x="838200" y="3597159"/>
            <a:ext cx="10515600" cy="914400"/>
            <a:chOff x="1660723" y="3602813"/>
            <a:chExt cx="10515600" cy="914400"/>
          </a:xfrm>
        </p:grpSpPr>
        <p:sp>
          <p:nvSpPr>
            <p:cNvPr id="13" name="Rectangle 12">
              <a:extLst>
                <a:ext uri="{FF2B5EF4-FFF2-40B4-BE49-F238E27FC236}">
                  <a16:creationId xmlns:a16="http://schemas.microsoft.com/office/drawing/2014/main" id="{AAFB33D1-9FB7-3A9A-BFE9-D15FCED98DFB}"/>
                </a:ext>
              </a:extLst>
            </p:cNvPr>
            <p:cNvSpPr/>
            <p:nvPr/>
          </p:nvSpPr>
          <p:spPr>
            <a:xfrm>
              <a:off x="1972365" y="3649706"/>
              <a:ext cx="10203958" cy="82296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0" rtlCol="0" anchor="ctr"/>
            <a:lstStyle/>
            <a:p>
              <a:r>
                <a:rPr lang="en-US" sz="2200" b="1" dirty="0">
                  <a:solidFill>
                    <a:schemeClr val="tx1"/>
                  </a:solidFill>
                  <a:latin typeface="Arial" panose="020B0604020202020204" pitchFamily="34" charset="0"/>
                  <a:cs typeface="Arial" panose="020B0604020202020204" pitchFamily="34" charset="0"/>
                </a:rPr>
                <a:t>Explicit and systematic instruction in phonological and phonemic awareness.</a:t>
              </a:r>
            </a:p>
          </p:txBody>
        </p:sp>
        <p:sp>
          <p:nvSpPr>
            <p:cNvPr id="7" name="วงรี 46">
              <a:extLst>
                <a:ext uri="{FF2B5EF4-FFF2-40B4-BE49-F238E27FC236}">
                  <a16:creationId xmlns:a16="http://schemas.microsoft.com/office/drawing/2014/main" id="{012E0B12-9E84-DD35-3D86-C22FF1473F7C}"/>
                </a:ext>
              </a:extLst>
            </p:cNvPr>
            <p:cNvSpPr/>
            <p:nvPr/>
          </p:nvSpPr>
          <p:spPr>
            <a:xfrm>
              <a:off x="1660723" y="3602813"/>
              <a:ext cx="914400" cy="914400"/>
            </a:xfrm>
            <a:prstGeom prst="ellipse">
              <a:avLst/>
            </a:prstGeom>
            <a:solidFill>
              <a:srgbClr val="13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2</a:t>
              </a:r>
              <a:endParaRPr lang="th-TH" sz="3600" b="1" dirty="0">
                <a:solidFill>
                  <a:schemeClr val="bg1"/>
                </a:solidFill>
                <a:latin typeface="Arial" panose="020B0604020202020204" pitchFamily="34" charset="0"/>
              </a:endParaRPr>
            </a:p>
          </p:txBody>
        </p:sp>
      </p:grpSp>
      <p:grpSp>
        <p:nvGrpSpPr>
          <p:cNvPr id="18" name="Group 17">
            <a:extLst>
              <a:ext uri="{FF2B5EF4-FFF2-40B4-BE49-F238E27FC236}">
                <a16:creationId xmlns:a16="http://schemas.microsoft.com/office/drawing/2014/main" id="{85AA0FE2-3FCC-752A-6CAD-424805E1C6C8}"/>
              </a:ext>
            </a:extLst>
          </p:cNvPr>
          <p:cNvGrpSpPr/>
          <p:nvPr/>
        </p:nvGrpSpPr>
        <p:grpSpPr>
          <a:xfrm>
            <a:off x="838200" y="4559180"/>
            <a:ext cx="10515600" cy="914400"/>
            <a:chOff x="1660723" y="4564834"/>
            <a:chExt cx="9638522" cy="914400"/>
          </a:xfrm>
        </p:grpSpPr>
        <p:sp>
          <p:nvSpPr>
            <p:cNvPr id="14" name="Rectangle 13">
              <a:extLst>
                <a:ext uri="{FF2B5EF4-FFF2-40B4-BE49-F238E27FC236}">
                  <a16:creationId xmlns:a16="http://schemas.microsoft.com/office/drawing/2014/main" id="{22639688-8F1E-CA9F-A29C-88A849137C4E}"/>
                </a:ext>
              </a:extLst>
            </p:cNvPr>
            <p:cNvSpPr/>
            <p:nvPr/>
          </p:nvSpPr>
          <p:spPr>
            <a:xfrm>
              <a:off x="1972365" y="4610554"/>
              <a:ext cx="9326880" cy="822960"/>
            </a:xfrm>
            <a:prstGeom prst="rect">
              <a:avLst/>
            </a:prstGeom>
            <a:solidFill>
              <a:srgbClr val="13516E"/>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0" rtlCol="0" anchor="ctr"/>
            <a:lstStyle/>
            <a:p>
              <a:r>
                <a:rPr lang="en-US" sz="2200" b="1" dirty="0">
                  <a:solidFill>
                    <a:schemeClr val="bg1"/>
                  </a:solidFill>
                  <a:latin typeface="Arial" panose="020B0604020202020204" pitchFamily="34" charset="0"/>
                  <a:cs typeface="Arial" panose="020B0604020202020204" pitchFamily="34" charset="0"/>
                </a:rPr>
                <a:t>The alphabetic principle, decoding and encoding, fluency and vocabulary.</a:t>
              </a:r>
            </a:p>
          </p:txBody>
        </p:sp>
        <p:sp>
          <p:nvSpPr>
            <p:cNvPr id="8" name="วงรี 46">
              <a:extLst>
                <a:ext uri="{FF2B5EF4-FFF2-40B4-BE49-F238E27FC236}">
                  <a16:creationId xmlns:a16="http://schemas.microsoft.com/office/drawing/2014/main" id="{5C9B0E24-A0FF-C157-C8DE-0703100DD9C6}"/>
                </a:ext>
              </a:extLst>
            </p:cNvPr>
            <p:cNvSpPr/>
            <p:nvPr/>
          </p:nvSpPr>
          <p:spPr>
            <a:xfrm>
              <a:off x="1660723" y="4564834"/>
              <a:ext cx="838132" cy="914400"/>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3</a:t>
              </a:r>
              <a:endParaRPr lang="th-TH" sz="3600" b="1" dirty="0">
                <a:solidFill>
                  <a:schemeClr val="tx1"/>
                </a:solidFill>
                <a:latin typeface="Arial" panose="020B0604020202020204" pitchFamily="34" charset="0"/>
              </a:endParaRPr>
            </a:p>
          </p:txBody>
        </p:sp>
      </p:grpSp>
      <p:grpSp>
        <p:nvGrpSpPr>
          <p:cNvPr id="19" name="Group 18">
            <a:extLst>
              <a:ext uri="{FF2B5EF4-FFF2-40B4-BE49-F238E27FC236}">
                <a16:creationId xmlns:a16="http://schemas.microsoft.com/office/drawing/2014/main" id="{5FB312C3-2FAB-FF68-3AFA-E705A3206EB5}"/>
              </a:ext>
            </a:extLst>
          </p:cNvPr>
          <p:cNvGrpSpPr/>
          <p:nvPr/>
        </p:nvGrpSpPr>
        <p:grpSpPr>
          <a:xfrm>
            <a:off x="838200" y="5520029"/>
            <a:ext cx="10515600" cy="914400"/>
            <a:chOff x="1660723" y="5525683"/>
            <a:chExt cx="9638522" cy="914400"/>
          </a:xfrm>
        </p:grpSpPr>
        <p:sp>
          <p:nvSpPr>
            <p:cNvPr id="15" name="Rectangle 14">
              <a:extLst>
                <a:ext uri="{FF2B5EF4-FFF2-40B4-BE49-F238E27FC236}">
                  <a16:creationId xmlns:a16="http://schemas.microsoft.com/office/drawing/2014/main" id="{20A4E68A-B82A-9B32-509D-51A91A21729D}"/>
                </a:ext>
              </a:extLst>
            </p:cNvPr>
            <p:cNvSpPr/>
            <p:nvPr/>
          </p:nvSpPr>
          <p:spPr>
            <a:xfrm>
              <a:off x="1972365" y="5571403"/>
              <a:ext cx="9326880" cy="82296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0" rtlCol="0" anchor="ctr"/>
            <a:lstStyle/>
            <a:p>
              <a:r>
                <a:rPr lang="en-US" sz="2200" b="1" dirty="0">
                  <a:solidFill>
                    <a:schemeClr val="tx1"/>
                  </a:solidFill>
                  <a:latin typeface="Arial" panose="020B0604020202020204" pitchFamily="34" charset="0"/>
                  <a:cs typeface="Arial" panose="020B0604020202020204" pitchFamily="34" charset="0"/>
                </a:rPr>
                <a:t>Reading comprehension and building content knowledge.</a:t>
              </a:r>
            </a:p>
          </p:txBody>
        </p:sp>
        <p:sp>
          <p:nvSpPr>
            <p:cNvPr id="9" name="วงรี 46">
              <a:extLst>
                <a:ext uri="{FF2B5EF4-FFF2-40B4-BE49-F238E27FC236}">
                  <a16:creationId xmlns:a16="http://schemas.microsoft.com/office/drawing/2014/main" id="{B1B28645-43C5-CA01-B452-EC21A92150B3}"/>
                </a:ext>
              </a:extLst>
            </p:cNvPr>
            <p:cNvSpPr/>
            <p:nvPr/>
          </p:nvSpPr>
          <p:spPr>
            <a:xfrm>
              <a:off x="1660723" y="5525683"/>
              <a:ext cx="838132" cy="914400"/>
            </a:xfrm>
            <a:prstGeom prst="ellipse">
              <a:avLst/>
            </a:prstGeom>
            <a:solidFill>
              <a:srgbClr val="13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4</a:t>
              </a:r>
              <a:endParaRPr lang="th-TH" sz="3600" b="1" dirty="0">
                <a:solidFill>
                  <a:schemeClr val="bg1"/>
                </a:solidFill>
                <a:latin typeface="Arial" panose="020B0604020202020204" pitchFamily="34" charset="0"/>
              </a:endParaRPr>
            </a:p>
          </p:txBody>
        </p:sp>
      </p:grpSp>
    </p:spTree>
    <p:extLst>
      <p:ext uri="{BB962C8B-B14F-4D97-AF65-F5344CB8AC3E}">
        <p14:creationId xmlns:p14="http://schemas.microsoft.com/office/powerpoint/2010/main" val="23255610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txBox="1">
            <a:spLocks noGrp="1"/>
          </p:cNvSpPr>
          <p:nvPr>
            <p:ph type="title"/>
          </p:nvPr>
        </p:nvSpPr>
        <p:spPr>
          <a:xfrm>
            <a:off x="415600" y="521800"/>
            <a:ext cx="11360800" cy="834800"/>
          </a:xfrm>
          <a:prstGeom prst="rect">
            <a:avLst/>
          </a:prstGeom>
        </p:spPr>
        <p:txBody>
          <a:bodyPr spcFirstLastPara="1" vert="horz" wrap="square" lIns="121900" tIns="121900" rIns="121900" bIns="121900" rtlCol="0" anchor="t" anchorCtr="0">
            <a:normAutofit fontScale="90000"/>
          </a:bodyPr>
          <a:lstStyle/>
          <a:p>
            <a:r>
              <a:rPr lang="en" b="1" dirty="0">
                <a:latin typeface="Arial Nova"/>
                <a:cs typeface="Arial"/>
              </a:rPr>
              <a:t>Progress Monitoring</a:t>
            </a:r>
            <a:endParaRPr b="1" dirty="0">
              <a:latin typeface="Arial Nova"/>
              <a:cs typeface="Arial"/>
            </a:endParaRPr>
          </a:p>
        </p:txBody>
      </p:sp>
      <p:sp>
        <p:nvSpPr>
          <p:cNvPr id="109" name="Google Shape;109;p2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fontScale="77500" lnSpcReduction="20000"/>
          </a:bodyPr>
          <a:lstStyle/>
          <a:p>
            <a:pPr indent="-434329">
              <a:buSzPct val="100000"/>
            </a:pPr>
            <a:r>
              <a:rPr lang="en"/>
              <a:t>Benchmarking 3 x / year</a:t>
            </a:r>
            <a:endParaRPr/>
          </a:p>
          <a:p>
            <a:pPr indent="-434329">
              <a:buSzPct val="100000"/>
            </a:pPr>
            <a:r>
              <a:rPr lang="en"/>
              <a:t>Tier 2 students monitored bi-weekly on level / on grade level monthly</a:t>
            </a:r>
            <a:endParaRPr/>
          </a:p>
          <a:p>
            <a:pPr indent="-434329">
              <a:buSzPct val="100000"/>
            </a:pPr>
            <a:r>
              <a:rPr lang="en"/>
              <a:t>Tier 3 students monitored weekly on level and on grade level</a:t>
            </a:r>
            <a:endParaRPr/>
          </a:p>
          <a:p>
            <a:pPr indent="-434329">
              <a:buSzPct val="100000"/>
            </a:pPr>
            <a:r>
              <a:rPr lang="en"/>
              <a:t>Advanced Tiers monitored weekly on level / on grade level monthly</a:t>
            </a:r>
            <a:endParaRPr/>
          </a:p>
          <a:p>
            <a:pPr marL="0" indent="0">
              <a:spcBef>
                <a:spcPts val="1600"/>
              </a:spcBef>
              <a:buNone/>
            </a:pPr>
            <a:endParaRPr/>
          </a:p>
          <a:p>
            <a:pPr marL="0" indent="0">
              <a:spcBef>
                <a:spcPts val="1600"/>
              </a:spcBef>
              <a:buNone/>
            </a:pPr>
            <a:r>
              <a:rPr lang="en" b="1" u="sng"/>
              <a:t>Changes and Outcomes</a:t>
            </a:r>
            <a:endParaRPr b="1" u="sng"/>
          </a:p>
          <a:p>
            <a:pPr indent="-434329">
              <a:spcBef>
                <a:spcPts val="1600"/>
              </a:spcBef>
              <a:buSzPct val="100000"/>
            </a:pPr>
            <a:r>
              <a:rPr lang="en"/>
              <a:t>Explore better methods for progress monitoring for consistency across the tiers </a:t>
            </a:r>
            <a:endParaRPr/>
          </a:p>
          <a:p>
            <a:pPr indent="-434329">
              <a:buSzPct val="100000"/>
            </a:pPr>
            <a:r>
              <a:rPr lang="en"/>
              <a:t>Moved to weekly on grade level for Tier 3 in order to gather more data to determine evaluation</a:t>
            </a:r>
            <a:endParaRPr/>
          </a:p>
          <a:p>
            <a:pPr indent="-434329">
              <a:buSzPct val="100000"/>
            </a:pPr>
            <a:r>
              <a:rPr lang="en"/>
              <a:t>Provide PD to help special education teachers and others understand the why behind aligned progress monitoring data collection</a:t>
            </a:r>
            <a:endParaRPr/>
          </a:p>
          <a:p>
            <a:pPr marL="0" indent="0">
              <a:spcBef>
                <a:spcPts val="1600"/>
              </a:spcBef>
              <a:spcAft>
                <a:spcPts val="1600"/>
              </a:spcAft>
              <a:buNone/>
            </a:pPr>
            <a:r>
              <a:rPr lang="en"/>
              <a:t> </a:t>
            </a:r>
            <a:endParaRPr/>
          </a:p>
        </p:txBody>
      </p:sp>
      <p:sp>
        <p:nvSpPr>
          <p:cNvPr id="2" name="Slide Number Placeholder 1">
            <a:extLst>
              <a:ext uri="{FF2B5EF4-FFF2-40B4-BE49-F238E27FC236}">
                <a16:creationId xmlns:a16="http://schemas.microsoft.com/office/drawing/2014/main" id="{90A8F9CE-834A-0B69-75F6-2251B9F7F331}"/>
              </a:ext>
            </a:extLst>
          </p:cNvPr>
          <p:cNvSpPr>
            <a:spLocks noGrp="1"/>
          </p:cNvSpPr>
          <p:nvPr>
            <p:ph type="sldNum" idx="12"/>
          </p:nvPr>
        </p:nvSpPr>
        <p:spPr/>
        <p:txBody>
          <a:bodyPr/>
          <a:lstStyle/>
          <a:p>
            <a:fld id="{00000000-1234-1234-1234-123412341234}" type="slidenum">
              <a:rPr lang="en" smtClean="0"/>
              <a:pPr/>
              <a:t>40</a:t>
            </a:fld>
            <a:endParaRPr lang="en"/>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415600" y="521800"/>
            <a:ext cx="11360800" cy="834800"/>
          </a:xfrm>
          <a:prstGeom prst="rect">
            <a:avLst/>
          </a:prstGeom>
        </p:spPr>
        <p:txBody>
          <a:bodyPr spcFirstLastPara="1" vert="horz" wrap="square" lIns="121900" tIns="121900" rIns="121900" bIns="121900" rtlCol="0" anchor="t" anchorCtr="0">
            <a:normAutofit fontScale="90000"/>
          </a:bodyPr>
          <a:lstStyle/>
          <a:p>
            <a:r>
              <a:rPr lang="en" b="1" dirty="0">
                <a:latin typeface="Arial Nova"/>
                <a:cs typeface="Arial"/>
              </a:rPr>
              <a:t>Progress Monitoring</a:t>
            </a:r>
            <a:endParaRPr b="1" dirty="0">
              <a:latin typeface="Arial Nova"/>
              <a:cs typeface="Arial"/>
            </a:endParaRPr>
          </a:p>
        </p:txBody>
      </p:sp>
      <p:pic>
        <p:nvPicPr>
          <p:cNvPr id="115" name="Google Shape;115;p21"/>
          <p:cNvPicPr preferRelativeResize="0"/>
          <p:nvPr/>
        </p:nvPicPr>
        <p:blipFill>
          <a:blip r:embed="rId3">
            <a:alphaModFix/>
          </a:blip>
          <a:stretch>
            <a:fillRect/>
          </a:stretch>
        </p:blipFill>
        <p:spPr>
          <a:xfrm>
            <a:off x="437685" y="1467367"/>
            <a:ext cx="3314167" cy="2260933"/>
          </a:xfrm>
          <a:prstGeom prst="rect">
            <a:avLst/>
          </a:prstGeom>
          <a:noFill/>
          <a:ln>
            <a:noFill/>
          </a:ln>
        </p:spPr>
      </p:pic>
      <p:pic>
        <p:nvPicPr>
          <p:cNvPr id="116" name="Google Shape;116;p21"/>
          <p:cNvPicPr preferRelativeResize="0"/>
          <p:nvPr/>
        </p:nvPicPr>
        <p:blipFill>
          <a:blip r:embed="rId4">
            <a:alphaModFix/>
          </a:blip>
          <a:stretch>
            <a:fillRect/>
          </a:stretch>
        </p:blipFill>
        <p:spPr>
          <a:xfrm>
            <a:off x="4243200" y="1680900"/>
            <a:ext cx="2903600" cy="2047400"/>
          </a:xfrm>
          <a:prstGeom prst="rect">
            <a:avLst/>
          </a:prstGeom>
          <a:noFill/>
          <a:ln>
            <a:noFill/>
          </a:ln>
        </p:spPr>
      </p:pic>
      <p:pic>
        <p:nvPicPr>
          <p:cNvPr id="117" name="Google Shape;117;p21"/>
          <p:cNvPicPr preferRelativeResize="0"/>
          <p:nvPr/>
        </p:nvPicPr>
        <p:blipFill>
          <a:blip r:embed="rId5">
            <a:alphaModFix/>
          </a:blip>
          <a:stretch>
            <a:fillRect/>
          </a:stretch>
        </p:blipFill>
        <p:spPr>
          <a:xfrm>
            <a:off x="7638134" y="1559801"/>
            <a:ext cx="3204767" cy="2328233"/>
          </a:xfrm>
          <a:prstGeom prst="rect">
            <a:avLst/>
          </a:prstGeom>
          <a:noFill/>
          <a:ln>
            <a:noFill/>
          </a:ln>
        </p:spPr>
      </p:pic>
      <p:pic>
        <p:nvPicPr>
          <p:cNvPr id="118" name="Google Shape;118;p21"/>
          <p:cNvPicPr preferRelativeResize="0"/>
          <p:nvPr/>
        </p:nvPicPr>
        <p:blipFill>
          <a:blip r:embed="rId6">
            <a:alphaModFix/>
          </a:blip>
          <a:stretch>
            <a:fillRect/>
          </a:stretch>
        </p:blipFill>
        <p:spPr>
          <a:xfrm>
            <a:off x="553500" y="4410767"/>
            <a:ext cx="3082533" cy="2144933"/>
          </a:xfrm>
          <a:prstGeom prst="rect">
            <a:avLst/>
          </a:prstGeom>
          <a:noFill/>
          <a:ln>
            <a:noFill/>
          </a:ln>
        </p:spPr>
      </p:pic>
      <p:pic>
        <p:nvPicPr>
          <p:cNvPr id="119" name="Google Shape;119;p21"/>
          <p:cNvPicPr preferRelativeResize="0"/>
          <p:nvPr/>
        </p:nvPicPr>
        <p:blipFill>
          <a:blip r:embed="rId7">
            <a:alphaModFix/>
          </a:blip>
          <a:stretch>
            <a:fillRect/>
          </a:stretch>
        </p:blipFill>
        <p:spPr>
          <a:xfrm>
            <a:off x="4180467" y="4091234"/>
            <a:ext cx="3682213" cy="2563567"/>
          </a:xfrm>
          <a:prstGeom prst="rect">
            <a:avLst/>
          </a:prstGeom>
          <a:noFill/>
          <a:ln>
            <a:noFill/>
          </a:ln>
        </p:spPr>
      </p:pic>
      <p:pic>
        <p:nvPicPr>
          <p:cNvPr id="120" name="Google Shape;120;p21"/>
          <p:cNvPicPr preferRelativeResize="0"/>
          <p:nvPr/>
        </p:nvPicPr>
        <p:blipFill>
          <a:blip r:embed="rId8">
            <a:alphaModFix/>
          </a:blip>
          <a:stretch>
            <a:fillRect/>
          </a:stretch>
        </p:blipFill>
        <p:spPr>
          <a:xfrm>
            <a:off x="7724648" y="4091234"/>
            <a:ext cx="3711209" cy="2563565"/>
          </a:xfrm>
          <a:prstGeom prst="rect">
            <a:avLst/>
          </a:prstGeom>
          <a:noFill/>
          <a:ln>
            <a:noFill/>
          </a:ln>
        </p:spPr>
      </p:pic>
      <p:sp>
        <p:nvSpPr>
          <p:cNvPr id="2" name="Slide Number Placeholder 1">
            <a:extLst>
              <a:ext uri="{FF2B5EF4-FFF2-40B4-BE49-F238E27FC236}">
                <a16:creationId xmlns:a16="http://schemas.microsoft.com/office/drawing/2014/main" id="{11CFC5E2-65DA-892A-C2F0-29BD0A6D0795}"/>
              </a:ext>
            </a:extLst>
          </p:cNvPr>
          <p:cNvSpPr>
            <a:spLocks noGrp="1"/>
          </p:cNvSpPr>
          <p:nvPr>
            <p:ph type="sldNum" idx="12"/>
          </p:nvPr>
        </p:nvSpPr>
        <p:spPr/>
        <p:txBody>
          <a:bodyPr/>
          <a:lstStyle/>
          <a:p>
            <a:fld id="{00000000-1234-1234-1234-123412341234}" type="slidenum">
              <a:rPr lang="en" smtClean="0"/>
              <a:pPr/>
              <a:t>41</a:t>
            </a:fld>
            <a:endParaRPr lang="en"/>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1675" y="521800"/>
            <a:ext cx="12350250" cy="834800"/>
          </a:xfrm>
          <a:prstGeom prst="rect">
            <a:avLst/>
          </a:prstGeom>
        </p:spPr>
        <p:txBody>
          <a:bodyPr spcFirstLastPara="1" vert="horz" wrap="square" lIns="121900" tIns="121900" rIns="121900" bIns="121900" rtlCol="0" anchor="t" anchorCtr="0">
            <a:normAutofit fontScale="90000"/>
          </a:bodyPr>
          <a:lstStyle/>
          <a:p>
            <a:r>
              <a:rPr lang="en" b="1" dirty="0">
                <a:latin typeface="Arial"/>
                <a:cs typeface="Arial"/>
              </a:rPr>
              <a:t>Data, Data, Data - Reading Data/Data Team Forms</a:t>
            </a:r>
            <a:endParaRPr lang="en-US" b="1" dirty="0">
              <a:latin typeface="Arial"/>
              <a:cs typeface="Arial"/>
            </a:endParaRPr>
          </a:p>
        </p:txBody>
      </p:sp>
      <p:sp>
        <p:nvSpPr>
          <p:cNvPr id="2" name="Slide Number Placeholder 1">
            <a:extLst>
              <a:ext uri="{FF2B5EF4-FFF2-40B4-BE49-F238E27FC236}">
                <a16:creationId xmlns:a16="http://schemas.microsoft.com/office/drawing/2014/main" id="{E60703EA-610A-6878-65C4-011FD1AF9235}"/>
              </a:ext>
            </a:extLst>
          </p:cNvPr>
          <p:cNvSpPr>
            <a:spLocks noGrp="1"/>
          </p:cNvSpPr>
          <p:nvPr>
            <p:ph type="sldNum" idx="12"/>
          </p:nvPr>
        </p:nvSpPr>
        <p:spPr/>
        <p:txBody>
          <a:bodyPr/>
          <a:lstStyle/>
          <a:p>
            <a:fld id="{00000000-1234-1234-1234-123412341234}" type="slidenum">
              <a:rPr lang="en" smtClean="0"/>
              <a:pPr/>
              <a:t>42</a:t>
            </a:fld>
            <a:endParaRPr lang="en"/>
          </a:p>
        </p:txBody>
      </p:sp>
      <p:sp>
        <p:nvSpPr>
          <p:cNvPr id="3" name="TextBox 2">
            <a:extLst>
              <a:ext uri="{FF2B5EF4-FFF2-40B4-BE49-F238E27FC236}">
                <a16:creationId xmlns:a16="http://schemas.microsoft.com/office/drawing/2014/main" id="{F00092AC-486A-F9D9-D766-C599BF26CF1D}"/>
              </a:ext>
            </a:extLst>
          </p:cNvPr>
          <p:cNvSpPr txBox="1"/>
          <p:nvPr/>
        </p:nvSpPr>
        <p:spPr>
          <a:xfrm>
            <a:off x="1285875" y="1571625"/>
            <a:ext cx="9153525"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Char char="•"/>
            </a:pPr>
            <a:r>
              <a:rPr lang="en-US" sz="3000" b="1" u="sng" dirty="0">
                <a:solidFill>
                  <a:srgbClr val="0097A7"/>
                </a:solidFill>
                <a:latin typeface="Quicksand"/>
                <a:hlinkClick r:id="rId3"/>
              </a:rPr>
              <a:t>[Template] Data Analysis Team Recording - BOY</a:t>
            </a:r>
            <a:endParaRPr lang="en-US" sz="3000" b="1" u="sng">
              <a:solidFill>
                <a:srgbClr val="0097A7"/>
              </a:solidFill>
              <a:latin typeface="Quicksand"/>
            </a:endParaRPr>
          </a:p>
          <a:p>
            <a:pPr marL="228600" indent="-228600">
              <a:buChar char="•"/>
            </a:pPr>
            <a:r>
              <a:rPr lang="en-US" sz="3000" b="1" u="sng" dirty="0">
                <a:solidFill>
                  <a:srgbClr val="0097A7"/>
                </a:solidFill>
                <a:latin typeface="Quicksand"/>
                <a:hlinkClick r:id="rId4"/>
              </a:rPr>
              <a:t>[Template] tier 2/3 Fall + Spring Check-In</a:t>
            </a:r>
            <a:endParaRPr lang="en-US" sz="3000" b="1" u="sng">
              <a:solidFill>
                <a:srgbClr val="0097A7"/>
              </a:solidFill>
              <a:latin typeface="Quicksand"/>
            </a:endParaRPr>
          </a:p>
          <a:p>
            <a:pPr marL="228600" indent="-228600">
              <a:buChar char="•"/>
            </a:pPr>
            <a:r>
              <a:rPr lang="en-US" sz="3000" b="1" u="sng" dirty="0">
                <a:solidFill>
                  <a:srgbClr val="0097A7"/>
                </a:solidFill>
                <a:latin typeface="Quicksand"/>
                <a:hlinkClick r:id="rId5"/>
              </a:rPr>
              <a:t>[Template] Data Analysis Team Recording - MOY</a:t>
            </a:r>
            <a:endParaRPr lang="en-US" sz="3000" b="1" u="sng">
              <a:solidFill>
                <a:srgbClr val="0097A7"/>
              </a:solidFill>
              <a:latin typeface="Quicksand"/>
            </a:endParaRPr>
          </a:p>
          <a:p>
            <a:pPr marL="228600" indent="-228600">
              <a:buChar char="•"/>
            </a:pPr>
            <a:r>
              <a:rPr lang="en-US" sz="3000" b="1" u="sng" dirty="0">
                <a:solidFill>
                  <a:srgbClr val="0097A7"/>
                </a:solidFill>
                <a:latin typeface="Quicksand"/>
                <a:hlinkClick r:id="rId6"/>
              </a:rPr>
              <a:t>[Template] Data Analysis Team Recording - EOY</a:t>
            </a:r>
            <a:endParaRPr lang="en-US" sz="3000" b="1" u="sng">
              <a:solidFill>
                <a:srgbClr val="0097A7"/>
              </a:solidFill>
              <a:latin typeface="Quicksand"/>
            </a:endParaRPr>
          </a:p>
          <a:p>
            <a:pPr marL="228600" indent="-228600">
              <a:buChar char="•"/>
            </a:pPr>
            <a:r>
              <a:rPr lang="en-US" sz="3000" b="1" u="sng" dirty="0">
                <a:solidFill>
                  <a:srgbClr val="0097A7"/>
                </a:solidFill>
                <a:latin typeface="Quicksand"/>
                <a:hlinkClick r:id="rId7"/>
              </a:rPr>
              <a:t>2023-24  District Assessment &amp; Survey Calendar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415600" y="521800"/>
            <a:ext cx="11360800" cy="834800"/>
          </a:xfrm>
          <a:prstGeom prst="rect">
            <a:avLst/>
          </a:prstGeom>
        </p:spPr>
        <p:txBody>
          <a:bodyPr spcFirstLastPara="1" vert="horz" wrap="square" lIns="121900" tIns="121900" rIns="121900" bIns="121900" rtlCol="0" anchor="t" anchorCtr="0">
            <a:noAutofit/>
          </a:bodyPr>
          <a:lstStyle/>
          <a:p>
            <a:pPr algn="ctr">
              <a:buClr>
                <a:schemeClr val="dk2"/>
              </a:buClr>
              <a:buSzPts val="1100"/>
            </a:pPr>
            <a:r>
              <a:rPr lang="en" b="1" dirty="0">
                <a:latin typeface="Arial Nova"/>
                <a:ea typeface="Quicksand"/>
                <a:cs typeface="Quicksand"/>
                <a:sym typeface="Quicksand"/>
              </a:rPr>
              <a:t>Data Team Essential Components</a:t>
            </a:r>
            <a:endParaRPr b="1" dirty="0">
              <a:latin typeface="Arial Nova"/>
              <a:ea typeface="Quicksand"/>
              <a:cs typeface="Quicksand"/>
              <a:sym typeface="Quicksand"/>
            </a:endParaRPr>
          </a:p>
          <a:p>
            <a:endParaRPr/>
          </a:p>
        </p:txBody>
      </p:sp>
      <p:sp>
        <p:nvSpPr>
          <p:cNvPr id="132" name="Google Shape;132;p23"/>
          <p:cNvSpPr txBox="1">
            <a:spLocks noGrp="1"/>
          </p:cNvSpPr>
          <p:nvPr>
            <p:ph type="body" idx="1"/>
          </p:nvPr>
        </p:nvSpPr>
        <p:spPr>
          <a:xfrm>
            <a:off x="147200" y="1407833"/>
            <a:ext cx="5948800" cy="5063600"/>
          </a:xfrm>
          <a:prstGeom prst="rect">
            <a:avLst/>
          </a:prstGeom>
        </p:spPr>
        <p:txBody>
          <a:bodyPr spcFirstLastPara="1" vert="horz" wrap="square" lIns="121900" tIns="121900" rIns="121900" bIns="121900" rtlCol="0" anchor="t" anchorCtr="0">
            <a:normAutofit fontScale="92500"/>
          </a:bodyPr>
          <a:lstStyle/>
          <a:p>
            <a:pPr marL="608965" indent="0">
              <a:lnSpc>
                <a:spcPct val="70000"/>
              </a:lnSpc>
              <a:buClr>
                <a:schemeClr val="dk2"/>
              </a:buClr>
              <a:buSzPts val="770"/>
              <a:buNone/>
            </a:pPr>
            <a:r>
              <a:rPr lang="en" u="sng" dirty="0">
                <a:solidFill>
                  <a:srgbClr val="0000FF"/>
                </a:solidFill>
                <a:latin typeface="Arial Nova"/>
                <a:cs typeface="Arial"/>
              </a:rPr>
              <a:t>[Template] </a:t>
            </a:r>
            <a:r>
              <a:rPr lang="en" u="sng" dirty="0">
                <a:solidFill>
                  <a:srgbClr val="0000FF"/>
                </a:solidFill>
                <a:latin typeface="Arial Nova"/>
                <a:cs typeface="Arial"/>
                <a:hlinkClick r:id="rId3">
                  <a:extLst>
                    <a:ext uri="{A12FA001-AC4F-418D-AE19-62706E023703}">
                      <ahyp:hlinkClr xmlns:ahyp="http://schemas.microsoft.com/office/drawing/2018/hyperlinkcolor" val="tx"/>
                    </a:ext>
                  </a:extLst>
                </a:hlinkClick>
              </a:rPr>
              <a:t>Data Team Essential Components</a:t>
            </a:r>
            <a:endParaRPr lang="en-US">
              <a:latin typeface="Arial Nova"/>
              <a:cs typeface="Arial"/>
            </a:endParaRPr>
          </a:p>
          <a:p>
            <a:pPr marL="608965" indent="-490855">
              <a:lnSpc>
                <a:spcPct val="120000"/>
              </a:lnSpc>
              <a:spcBef>
                <a:spcPts val="2133"/>
              </a:spcBef>
              <a:buSzPts val="2200"/>
              <a:buFont typeface="Quicksand Medium"/>
              <a:buChar char="●"/>
            </a:pPr>
            <a:r>
              <a:rPr lang="en" b="1" dirty="0">
                <a:latin typeface="Arial Nova"/>
                <a:cs typeface="Arial"/>
              </a:rPr>
              <a:t>When?</a:t>
            </a:r>
            <a:r>
              <a:rPr lang="en" dirty="0">
                <a:latin typeface="Arial Nova"/>
                <a:cs typeface="Arial"/>
              </a:rPr>
              <a:t> After the BOY Benchmark Meetings and after the first T2/T3 Check-In Meeting </a:t>
            </a:r>
            <a:endParaRPr dirty="0">
              <a:latin typeface="Arial Nova"/>
            </a:endParaRPr>
          </a:p>
          <a:p>
            <a:pPr marL="608965" indent="-490855">
              <a:lnSpc>
                <a:spcPct val="120000"/>
              </a:lnSpc>
              <a:buSzPts val="2200"/>
              <a:buFont typeface="Quicksand Medium"/>
              <a:buChar char="●"/>
            </a:pPr>
            <a:r>
              <a:rPr lang="en" b="1" dirty="0">
                <a:latin typeface="Arial Nova"/>
                <a:cs typeface="Arial"/>
              </a:rPr>
              <a:t>Who?</a:t>
            </a:r>
            <a:r>
              <a:rPr lang="en" dirty="0">
                <a:latin typeface="Arial Nova"/>
                <a:cs typeface="Arial"/>
              </a:rPr>
              <a:t> The Academic MTSS Reading Teams</a:t>
            </a:r>
            <a:endParaRPr>
              <a:latin typeface="Arial Nova"/>
              <a:cs typeface="Arial"/>
            </a:endParaRPr>
          </a:p>
          <a:p>
            <a:pPr marL="608965" indent="-490855">
              <a:lnSpc>
                <a:spcPct val="120000"/>
              </a:lnSpc>
              <a:buSzPts val="2200"/>
              <a:buFont typeface="Quicksand Medium"/>
              <a:buChar char="●"/>
            </a:pPr>
            <a:r>
              <a:rPr lang="en" b="1" dirty="0">
                <a:latin typeface="Arial Nova"/>
                <a:cs typeface="Arial"/>
              </a:rPr>
              <a:t>Why?</a:t>
            </a:r>
            <a:r>
              <a:rPr lang="en" dirty="0">
                <a:latin typeface="Arial Nova"/>
                <a:cs typeface="Arial"/>
              </a:rPr>
              <a:t> Serves as a fidelity checklist for our data-based decision making</a:t>
            </a:r>
            <a:endParaRPr>
              <a:latin typeface="Arial Nova"/>
              <a:cs typeface="Arial"/>
            </a:endParaRPr>
          </a:p>
        </p:txBody>
      </p:sp>
      <p:pic>
        <p:nvPicPr>
          <p:cNvPr id="133" name="Google Shape;133;p23"/>
          <p:cNvPicPr preferRelativeResize="0"/>
          <p:nvPr/>
        </p:nvPicPr>
        <p:blipFill>
          <a:blip r:embed="rId4">
            <a:alphaModFix/>
          </a:blip>
          <a:stretch>
            <a:fillRect/>
          </a:stretch>
        </p:blipFill>
        <p:spPr>
          <a:xfrm>
            <a:off x="5927487" y="1505997"/>
            <a:ext cx="6016552" cy="4664072"/>
          </a:xfrm>
          <a:prstGeom prst="rect">
            <a:avLst/>
          </a:prstGeom>
          <a:noFill/>
          <a:ln>
            <a:noFill/>
          </a:ln>
        </p:spPr>
      </p:pic>
      <p:sp>
        <p:nvSpPr>
          <p:cNvPr id="2" name="Slide Number Placeholder 1">
            <a:extLst>
              <a:ext uri="{FF2B5EF4-FFF2-40B4-BE49-F238E27FC236}">
                <a16:creationId xmlns:a16="http://schemas.microsoft.com/office/drawing/2014/main" id="{C7A3819A-7A81-EC8C-D39C-6454E6C78814}"/>
              </a:ext>
            </a:extLst>
          </p:cNvPr>
          <p:cNvSpPr>
            <a:spLocks noGrp="1"/>
          </p:cNvSpPr>
          <p:nvPr>
            <p:ph type="sldNum" idx="12"/>
          </p:nvPr>
        </p:nvSpPr>
        <p:spPr/>
        <p:txBody>
          <a:bodyPr/>
          <a:lstStyle/>
          <a:p>
            <a:fld id="{00000000-1234-1234-1234-123412341234}" type="slidenum">
              <a:rPr lang="en" smtClean="0"/>
              <a:pPr/>
              <a:t>43</a:t>
            </a:fld>
            <a:endParaRPr lang="en"/>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415600" y="521800"/>
            <a:ext cx="11360800" cy="834800"/>
          </a:xfrm>
          <a:prstGeom prst="rect">
            <a:avLst/>
          </a:prstGeom>
        </p:spPr>
        <p:txBody>
          <a:bodyPr spcFirstLastPara="1" vert="horz" wrap="square" lIns="121900" tIns="121900" rIns="121900" bIns="121900" rtlCol="0" anchor="t" anchorCtr="0">
            <a:noAutofit/>
          </a:bodyPr>
          <a:lstStyle/>
          <a:p>
            <a:pPr algn="ctr"/>
            <a:r>
              <a:rPr lang="en" b="1" dirty="0">
                <a:latin typeface="Arial Nova"/>
                <a:ea typeface="Lato"/>
                <a:cs typeface="Lato"/>
                <a:sym typeface="Lato"/>
              </a:rPr>
              <a:t>Data Team Essentials</a:t>
            </a:r>
            <a:r>
              <a:rPr lang="en" sz="4000" dirty="0">
                <a:solidFill>
                  <a:schemeClr val="dk2"/>
                </a:solidFill>
                <a:latin typeface="Lato"/>
                <a:ea typeface="Lato"/>
                <a:cs typeface="Lato"/>
                <a:sym typeface="Lato"/>
              </a:rPr>
              <a:t> </a:t>
            </a:r>
            <a:endParaRPr sz="4000">
              <a:solidFill>
                <a:schemeClr val="dk2"/>
              </a:solidFill>
              <a:latin typeface="Lato"/>
              <a:ea typeface="Lato"/>
              <a:cs typeface="Lato"/>
              <a:sym typeface="Lato"/>
            </a:endParaRPr>
          </a:p>
          <a:p>
            <a:endParaRPr/>
          </a:p>
        </p:txBody>
      </p:sp>
      <p:sp>
        <p:nvSpPr>
          <p:cNvPr id="139" name="Google Shape;139;p24"/>
          <p:cNvSpPr txBox="1"/>
          <p:nvPr/>
        </p:nvSpPr>
        <p:spPr>
          <a:xfrm>
            <a:off x="1200133" y="2108800"/>
            <a:ext cx="3686400" cy="2892867"/>
          </a:xfrm>
          <a:prstGeom prst="rect">
            <a:avLst/>
          </a:prstGeom>
          <a:noFill/>
          <a:ln>
            <a:noFill/>
          </a:ln>
        </p:spPr>
        <p:txBody>
          <a:bodyPr spcFirstLastPara="1" wrap="square" lIns="121900" tIns="121900" rIns="121900" bIns="121900" anchor="t" anchorCtr="0">
            <a:spAutoFit/>
          </a:bodyPr>
          <a:lstStyle/>
          <a:p>
            <a:r>
              <a:rPr lang="en" sz="5733" u="sng">
                <a:solidFill>
                  <a:schemeClr val="hlink"/>
                </a:solidFill>
                <a:latin typeface="Lato"/>
                <a:ea typeface="Lato"/>
                <a:cs typeface="Lato"/>
                <a:sym typeface="Lato"/>
                <a:hlinkClick r:id="rId3"/>
              </a:rPr>
              <a:t>Who, What and When!</a:t>
            </a:r>
            <a:endParaRPr sz="5733">
              <a:solidFill>
                <a:schemeClr val="dk2"/>
              </a:solidFill>
              <a:latin typeface="Lato"/>
              <a:ea typeface="Lato"/>
              <a:cs typeface="Lato"/>
              <a:sym typeface="Lato"/>
            </a:endParaRPr>
          </a:p>
        </p:txBody>
      </p:sp>
      <p:pic>
        <p:nvPicPr>
          <p:cNvPr id="140" name="Google Shape;140;p24"/>
          <p:cNvPicPr preferRelativeResize="0"/>
          <p:nvPr/>
        </p:nvPicPr>
        <p:blipFill>
          <a:blip r:embed="rId4">
            <a:alphaModFix/>
          </a:blip>
          <a:stretch>
            <a:fillRect/>
          </a:stretch>
        </p:blipFill>
        <p:spPr>
          <a:xfrm>
            <a:off x="6096000" y="1851668"/>
            <a:ext cx="5449435" cy="3632065"/>
          </a:xfrm>
          <a:prstGeom prst="rect">
            <a:avLst/>
          </a:prstGeom>
          <a:noFill/>
          <a:ln>
            <a:noFill/>
          </a:ln>
        </p:spPr>
      </p:pic>
      <p:sp>
        <p:nvSpPr>
          <p:cNvPr id="2" name="Slide Number Placeholder 1">
            <a:extLst>
              <a:ext uri="{FF2B5EF4-FFF2-40B4-BE49-F238E27FC236}">
                <a16:creationId xmlns:a16="http://schemas.microsoft.com/office/drawing/2014/main" id="{66C91D96-8CB9-84A2-F74B-B87901B76900}"/>
              </a:ext>
            </a:extLst>
          </p:cNvPr>
          <p:cNvSpPr>
            <a:spLocks noGrp="1"/>
          </p:cNvSpPr>
          <p:nvPr>
            <p:ph type="sldNum" idx="12"/>
          </p:nvPr>
        </p:nvSpPr>
        <p:spPr/>
        <p:txBody>
          <a:bodyPr/>
          <a:lstStyle/>
          <a:p>
            <a:fld id="{00000000-1234-1234-1234-123412341234}" type="slidenum">
              <a:rPr lang="en" smtClean="0"/>
              <a:pPr/>
              <a:t>44</a:t>
            </a:fld>
            <a:endParaRPr lang="en"/>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415600" y="521800"/>
            <a:ext cx="11360800" cy="834800"/>
          </a:xfrm>
          <a:prstGeom prst="rect">
            <a:avLst/>
          </a:prstGeom>
        </p:spPr>
        <p:txBody>
          <a:bodyPr spcFirstLastPara="1" vert="horz" wrap="square" lIns="121900" tIns="121900" rIns="121900" bIns="121900" rtlCol="0" anchor="t" anchorCtr="0">
            <a:normAutofit fontScale="90000"/>
          </a:bodyPr>
          <a:lstStyle/>
          <a:p>
            <a:pPr algn="ctr"/>
            <a:r>
              <a:rPr lang="en" b="1" dirty="0">
                <a:latin typeface="Arial Nova"/>
                <a:cs typeface="Arial"/>
              </a:rPr>
              <a:t>Tier 3 Intervention Plans</a:t>
            </a:r>
            <a:endParaRPr b="1" dirty="0">
              <a:latin typeface="Arial Nova"/>
              <a:cs typeface="Arial"/>
            </a:endParaRPr>
          </a:p>
        </p:txBody>
      </p:sp>
      <p:sp>
        <p:nvSpPr>
          <p:cNvPr id="146" name="Google Shape;146;p25"/>
          <p:cNvSpPr txBox="1">
            <a:spLocks noGrp="1"/>
          </p:cNvSpPr>
          <p:nvPr>
            <p:ph type="body" idx="1"/>
          </p:nvPr>
        </p:nvSpPr>
        <p:spPr>
          <a:xfrm>
            <a:off x="415600" y="1536633"/>
            <a:ext cx="5422800" cy="4555200"/>
          </a:xfrm>
          <a:prstGeom prst="rect">
            <a:avLst/>
          </a:prstGeom>
        </p:spPr>
        <p:txBody>
          <a:bodyPr spcFirstLastPara="1" vert="horz" wrap="square" lIns="121900" tIns="121900" rIns="121900" bIns="121900" rtlCol="0" anchor="t" anchorCtr="0">
            <a:normAutofit lnSpcReduction="10000"/>
          </a:bodyPr>
          <a:lstStyle/>
          <a:p>
            <a:pPr marL="0" indent="0">
              <a:lnSpc>
                <a:spcPct val="100000"/>
              </a:lnSpc>
              <a:buNone/>
            </a:pPr>
            <a:r>
              <a:rPr lang="en" b="1" u="sng" dirty="0">
                <a:solidFill>
                  <a:srgbClr val="00B0F0"/>
                </a:solidFill>
                <a:latin typeface="Arial Nova"/>
                <a:ea typeface="Oxygen"/>
                <a:cs typeface="Oxygen"/>
                <a:sym typeface="Oxygen"/>
                <a:hlinkClick r:id="rId3">
                  <a:extLst>
                    <a:ext uri="{A12FA001-AC4F-418D-AE19-62706E023703}">
                      <ahyp:hlinkClr xmlns:ahyp="http://schemas.microsoft.com/office/drawing/2018/hyperlinkcolor" val="tx"/>
                    </a:ext>
                  </a:extLst>
                </a:hlinkClick>
              </a:rPr>
              <a:t>[Template] Tier 3 Intervention Plan</a:t>
            </a:r>
            <a:r>
              <a:rPr lang="en" b="1" dirty="0">
                <a:solidFill>
                  <a:srgbClr val="00B0F0"/>
                </a:solidFill>
                <a:latin typeface="Arial Nova"/>
                <a:ea typeface="Oxygen"/>
                <a:cs typeface="Oxygen"/>
                <a:sym typeface="Playfair Display SemiBold"/>
              </a:rPr>
              <a:t> </a:t>
            </a:r>
            <a:endParaRPr lang="en-US" b="1" dirty="0">
              <a:solidFill>
                <a:srgbClr val="00B0F0"/>
              </a:solidFill>
              <a:latin typeface="Arial Nova"/>
              <a:ea typeface="Arial"/>
              <a:cs typeface="Arial"/>
            </a:endParaRPr>
          </a:p>
          <a:p>
            <a:pPr marL="608965" indent="-456565">
              <a:lnSpc>
                <a:spcPct val="100000"/>
              </a:lnSpc>
              <a:spcBef>
                <a:spcPts val="2133"/>
              </a:spcBef>
              <a:buFont typeface="Oxygen"/>
              <a:buChar char="●"/>
            </a:pPr>
            <a:r>
              <a:rPr lang="en" dirty="0">
                <a:latin typeface="Arial Nova"/>
                <a:ea typeface="Oxygen"/>
                <a:cs typeface="Oxygen"/>
                <a:sym typeface="Oxygen"/>
              </a:rPr>
              <a:t>What to fill out when you are doing a Tier 3 Reading Intervention Plan for a student </a:t>
            </a:r>
            <a:endParaRPr dirty="0">
              <a:latin typeface="Arial Nova"/>
              <a:ea typeface="Oxygen"/>
              <a:cs typeface="Oxygen"/>
            </a:endParaRPr>
          </a:p>
          <a:p>
            <a:pPr marL="0" indent="0">
              <a:lnSpc>
                <a:spcPct val="100000"/>
              </a:lnSpc>
              <a:spcBef>
                <a:spcPts val="2133"/>
              </a:spcBef>
              <a:buNone/>
            </a:pPr>
            <a:r>
              <a:rPr lang="en" b="1" u="sng" dirty="0">
                <a:solidFill>
                  <a:srgbClr val="00B0F0"/>
                </a:solidFill>
                <a:latin typeface="Arial Nova"/>
                <a:ea typeface="Oxygen"/>
                <a:cs typeface="Oxygen"/>
                <a:sym typeface="Oxygen"/>
                <a:hlinkClick r:id="rId4">
                  <a:extLst>
                    <a:ext uri="{A12FA001-AC4F-418D-AE19-62706E023703}">
                      <ahyp:hlinkClr xmlns:ahyp="http://schemas.microsoft.com/office/drawing/2018/hyperlinkcolor" val="tx"/>
                    </a:ext>
                  </a:extLst>
                </a:hlinkClick>
              </a:rPr>
              <a:t>Sample Tier 3 Plan</a:t>
            </a:r>
            <a:r>
              <a:rPr lang="en" b="1" u="sng" dirty="0">
                <a:solidFill>
                  <a:srgbClr val="00B0F0"/>
                </a:solidFill>
                <a:latin typeface="Arial Nova"/>
                <a:ea typeface="Oxygen"/>
                <a:cs typeface="Oxygen"/>
                <a:sym typeface="Playfair Display SemiBold"/>
                <a:hlinkClick r:id="rId4">
                  <a:extLst>
                    <a:ext uri="{A12FA001-AC4F-418D-AE19-62706E023703}">
                      <ahyp:hlinkClr xmlns:ahyp="http://schemas.microsoft.com/office/drawing/2018/hyperlinkcolor" val="tx"/>
                    </a:ext>
                  </a:extLst>
                </a:hlinkClick>
              </a:rPr>
              <a:t> </a:t>
            </a:r>
            <a:endParaRPr b="1" dirty="0">
              <a:solidFill>
                <a:srgbClr val="00B0F0"/>
              </a:solidFill>
              <a:latin typeface="Arial Nova"/>
              <a:ea typeface="Arial"/>
              <a:cs typeface="Arial"/>
            </a:endParaRPr>
          </a:p>
          <a:p>
            <a:pPr marL="608965" indent="-456565">
              <a:lnSpc>
                <a:spcPct val="100000"/>
              </a:lnSpc>
              <a:spcBef>
                <a:spcPts val="2133"/>
              </a:spcBef>
              <a:buClr>
                <a:srgbClr val="000000"/>
              </a:buClr>
              <a:buFont typeface="Oxygen"/>
              <a:buChar char="●"/>
            </a:pPr>
            <a:r>
              <a:rPr lang="en" dirty="0">
                <a:solidFill>
                  <a:srgbClr val="000000"/>
                </a:solidFill>
                <a:latin typeface="Arial Nova"/>
                <a:ea typeface="Oxygen"/>
                <a:cs typeface="Oxygen"/>
                <a:sym typeface="Oxygen"/>
              </a:rPr>
              <a:t>An example of “what goes where” for the T3 Plan </a:t>
            </a:r>
            <a:endParaRPr dirty="0">
              <a:latin typeface="Arial Nova"/>
              <a:ea typeface="Oxygen"/>
              <a:cs typeface="Oxygen"/>
            </a:endParaRPr>
          </a:p>
        </p:txBody>
      </p:sp>
      <p:pic>
        <p:nvPicPr>
          <p:cNvPr id="147" name="Google Shape;147;p25"/>
          <p:cNvPicPr preferRelativeResize="0"/>
          <p:nvPr/>
        </p:nvPicPr>
        <p:blipFill>
          <a:blip r:embed="rId5">
            <a:alphaModFix/>
          </a:blip>
          <a:stretch>
            <a:fillRect/>
          </a:stretch>
        </p:blipFill>
        <p:spPr>
          <a:xfrm>
            <a:off x="6041601" y="1559801"/>
            <a:ext cx="5947201" cy="4622065"/>
          </a:xfrm>
          <a:prstGeom prst="rect">
            <a:avLst/>
          </a:prstGeom>
          <a:noFill/>
          <a:ln>
            <a:noFill/>
          </a:ln>
        </p:spPr>
      </p:pic>
      <p:sp>
        <p:nvSpPr>
          <p:cNvPr id="2" name="Slide Number Placeholder 1">
            <a:extLst>
              <a:ext uri="{FF2B5EF4-FFF2-40B4-BE49-F238E27FC236}">
                <a16:creationId xmlns:a16="http://schemas.microsoft.com/office/drawing/2014/main" id="{594EF71F-BB7E-23F3-68BF-918B0F84568A}"/>
              </a:ext>
            </a:extLst>
          </p:cNvPr>
          <p:cNvSpPr>
            <a:spLocks noGrp="1"/>
          </p:cNvSpPr>
          <p:nvPr>
            <p:ph type="sldNum" idx="12"/>
          </p:nvPr>
        </p:nvSpPr>
        <p:spPr/>
        <p:txBody>
          <a:bodyPr/>
          <a:lstStyle/>
          <a:p>
            <a:fld id="{00000000-1234-1234-1234-123412341234}" type="slidenum">
              <a:rPr lang="en" smtClean="0"/>
              <a:pPr/>
              <a:t>45</a:t>
            </a:fld>
            <a:endParaRPr lang="en"/>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415600" y="521800"/>
            <a:ext cx="11360800" cy="735015"/>
          </a:xfrm>
          <a:prstGeom prst="rect">
            <a:avLst/>
          </a:prstGeom>
        </p:spPr>
        <p:txBody>
          <a:bodyPr spcFirstLastPara="1" vert="horz" wrap="square" lIns="121900" tIns="121900" rIns="121900" bIns="121900" rtlCol="0" anchor="t" anchorCtr="0">
            <a:normAutofit fontScale="90000"/>
          </a:bodyPr>
          <a:lstStyle/>
          <a:p>
            <a:r>
              <a:rPr lang="en" b="1" dirty="0">
                <a:latin typeface="Arial Nova"/>
                <a:cs typeface="Arial"/>
              </a:rPr>
              <a:t>What’s Driving Success</a:t>
            </a:r>
            <a:endParaRPr b="1" dirty="0">
              <a:latin typeface="Arial Nova"/>
              <a:cs typeface="Arial"/>
            </a:endParaRPr>
          </a:p>
        </p:txBody>
      </p:sp>
      <p:sp>
        <p:nvSpPr>
          <p:cNvPr id="153" name="Google Shape;153;p26"/>
          <p:cNvSpPr txBox="1">
            <a:spLocks noGrp="1"/>
          </p:cNvSpPr>
          <p:nvPr>
            <p:ph type="body" idx="1"/>
          </p:nvPr>
        </p:nvSpPr>
        <p:spPr>
          <a:xfrm>
            <a:off x="3659733" y="1238672"/>
            <a:ext cx="8272000" cy="5265128"/>
          </a:xfrm>
          <a:prstGeom prst="rect">
            <a:avLst/>
          </a:prstGeom>
        </p:spPr>
        <p:txBody>
          <a:bodyPr spcFirstLastPara="1" vert="horz" wrap="square" lIns="121900" tIns="121900" rIns="121900" bIns="121900" rtlCol="0" anchor="t" anchorCtr="0">
            <a:noAutofit/>
          </a:bodyPr>
          <a:lstStyle/>
          <a:p>
            <a:pPr marL="1219170" indent="-451262">
              <a:lnSpc>
                <a:spcPct val="95000"/>
              </a:lnSpc>
              <a:buSzPts val="1730"/>
            </a:pPr>
            <a:r>
              <a:rPr lang="en" sz="2305"/>
              <a:t>Comprehensive supports from PATTAN and IU</a:t>
            </a:r>
            <a:endParaRPr sz="2305"/>
          </a:p>
          <a:p>
            <a:pPr marL="1219170" indent="-451262">
              <a:lnSpc>
                <a:spcPct val="95000"/>
              </a:lnSpc>
              <a:buSzPts val="1730"/>
            </a:pPr>
            <a:r>
              <a:rPr lang="en" sz="2305"/>
              <a:t>Trained LETRS trainers in our district offering LETRS training to teachers and administrators</a:t>
            </a:r>
            <a:endParaRPr sz="2305"/>
          </a:p>
          <a:p>
            <a:pPr marL="1219170" indent="-451262">
              <a:lnSpc>
                <a:spcPct val="95000"/>
              </a:lnSpc>
              <a:buSzPts val="1730"/>
            </a:pPr>
            <a:r>
              <a:rPr lang="en" sz="2305"/>
              <a:t>Continuous offerings of PD</a:t>
            </a:r>
            <a:endParaRPr sz="2305"/>
          </a:p>
          <a:p>
            <a:pPr marL="1219170" indent="-451262">
              <a:lnSpc>
                <a:spcPct val="95000"/>
              </a:lnSpc>
              <a:buSzPts val="1730"/>
            </a:pPr>
            <a:r>
              <a:rPr lang="en" sz="2305"/>
              <a:t>ELA Curriculum Committee members </a:t>
            </a:r>
            <a:endParaRPr sz="2305"/>
          </a:p>
          <a:p>
            <a:pPr marL="1219170" indent="-451262">
              <a:lnSpc>
                <a:spcPct val="95000"/>
              </a:lnSpc>
              <a:buSzPts val="1730"/>
            </a:pPr>
            <a:r>
              <a:rPr lang="en" sz="2305"/>
              <a:t>Retired Title 1 Reading teacher supporting literacy PD</a:t>
            </a:r>
            <a:endParaRPr sz="2305"/>
          </a:p>
          <a:p>
            <a:pPr marL="1219170" indent="-451262">
              <a:lnSpc>
                <a:spcPct val="95000"/>
              </a:lnSpc>
              <a:buSzPts val="1730"/>
            </a:pPr>
            <a:r>
              <a:rPr lang="en" sz="2305"/>
              <a:t>Implementation coach from HMH</a:t>
            </a:r>
            <a:endParaRPr sz="2305"/>
          </a:p>
          <a:p>
            <a:pPr marL="1219170" indent="-451262">
              <a:lnSpc>
                <a:spcPct val="95000"/>
              </a:lnSpc>
              <a:buSzPts val="1730"/>
            </a:pPr>
            <a:r>
              <a:rPr lang="en" sz="2305"/>
              <a:t>Title Reading Specialists, Special Education, and ESL supporting alignment </a:t>
            </a:r>
            <a:endParaRPr sz="2305"/>
          </a:p>
          <a:p>
            <a:pPr marL="1219170" indent="-451262">
              <a:lnSpc>
                <a:spcPct val="95000"/>
              </a:lnSpc>
              <a:buSzPts val="1730"/>
            </a:pPr>
            <a:r>
              <a:rPr lang="en" sz="2305"/>
              <a:t>Principals receiving leadership training</a:t>
            </a:r>
            <a:endParaRPr sz="2305"/>
          </a:p>
          <a:p>
            <a:pPr marL="1219170" indent="-451262">
              <a:lnSpc>
                <a:spcPct val="95000"/>
              </a:lnSpc>
              <a:buSzPts val="1730"/>
            </a:pPr>
            <a:r>
              <a:rPr lang="en" sz="2305"/>
              <a:t>Four instructional coaches focused in reading initiative and consistency across buildings</a:t>
            </a:r>
            <a:endParaRPr sz="2305"/>
          </a:p>
          <a:p>
            <a:pPr marL="1219170" indent="-451262">
              <a:lnSpc>
                <a:spcPct val="95000"/>
              </a:lnSpc>
              <a:buSzPts val="1730"/>
            </a:pPr>
            <a:r>
              <a:rPr lang="en" sz="2305" b="1"/>
              <a:t>Admin Commitment</a:t>
            </a:r>
            <a:r>
              <a:rPr lang="en" sz="2305"/>
              <a:t>: Ongoing sustained professional learning K-5 to support structured literacy program</a:t>
            </a:r>
            <a:endParaRPr sz="2305"/>
          </a:p>
          <a:p>
            <a:pPr indent="0">
              <a:lnSpc>
                <a:spcPct val="95000"/>
              </a:lnSpc>
              <a:spcBef>
                <a:spcPts val="1600"/>
              </a:spcBef>
              <a:buSzPts val="935"/>
              <a:buNone/>
            </a:pPr>
            <a:endParaRPr sz="2305"/>
          </a:p>
          <a:p>
            <a:pPr indent="0">
              <a:lnSpc>
                <a:spcPct val="95000"/>
              </a:lnSpc>
              <a:spcBef>
                <a:spcPts val="1600"/>
              </a:spcBef>
              <a:spcAft>
                <a:spcPts val="1600"/>
              </a:spcAft>
              <a:buSzPts val="935"/>
              <a:buNone/>
            </a:pPr>
            <a:endParaRPr sz="2305"/>
          </a:p>
        </p:txBody>
      </p:sp>
      <p:pic>
        <p:nvPicPr>
          <p:cNvPr id="154" name="Google Shape;154;p26"/>
          <p:cNvPicPr preferRelativeResize="0"/>
          <p:nvPr/>
        </p:nvPicPr>
        <p:blipFill>
          <a:blip r:embed="rId3">
            <a:alphaModFix/>
          </a:blip>
          <a:stretch>
            <a:fillRect/>
          </a:stretch>
        </p:blipFill>
        <p:spPr>
          <a:xfrm>
            <a:off x="536438" y="1356601"/>
            <a:ext cx="3186165" cy="4269100"/>
          </a:xfrm>
          <a:prstGeom prst="rect">
            <a:avLst/>
          </a:prstGeom>
          <a:noFill/>
          <a:ln>
            <a:noFill/>
          </a:ln>
        </p:spPr>
      </p:pic>
      <p:sp>
        <p:nvSpPr>
          <p:cNvPr id="2" name="Slide Number Placeholder 1">
            <a:extLst>
              <a:ext uri="{FF2B5EF4-FFF2-40B4-BE49-F238E27FC236}">
                <a16:creationId xmlns:a16="http://schemas.microsoft.com/office/drawing/2014/main" id="{51814D62-A09F-B134-0298-D189EDDD1832}"/>
              </a:ext>
            </a:extLst>
          </p:cNvPr>
          <p:cNvSpPr>
            <a:spLocks noGrp="1"/>
          </p:cNvSpPr>
          <p:nvPr>
            <p:ph type="sldNum" idx="12"/>
          </p:nvPr>
        </p:nvSpPr>
        <p:spPr/>
        <p:txBody>
          <a:bodyPr/>
          <a:lstStyle/>
          <a:p>
            <a:fld id="{00000000-1234-1234-1234-123412341234}" type="slidenum">
              <a:rPr lang="en" smtClean="0"/>
              <a:pPr/>
              <a:t>46</a:t>
            </a:fld>
            <a:endParaRPr lang="en"/>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7"/>
          <p:cNvSpPr txBox="1">
            <a:spLocks noGrp="1"/>
          </p:cNvSpPr>
          <p:nvPr>
            <p:ph type="title"/>
          </p:nvPr>
        </p:nvSpPr>
        <p:spPr>
          <a:xfrm>
            <a:off x="415600" y="521800"/>
            <a:ext cx="11360800" cy="834800"/>
          </a:xfrm>
          <a:prstGeom prst="rect">
            <a:avLst/>
          </a:prstGeom>
        </p:spPr>
        <p:txBody>
          <a:bodyPr spcFirstLastPara="1" vert="horz" wrap="square" lIns="121900" tIns="121900" rIns="121900" bIns="121900" rtlCol="0" anchor="t" anchorCtr="0">
            <a:normAutofit fontScale="90000"/>
          </a:bodyPr>
          <a:lstStyle/>
          <a:p>
            <a:r>
              <a:rPr lang="en" b="1" dirty="0">
                <a:latin typeface="Arial Nova"/>
                <a:cs typeface="Arial"/>
              </a:rPr>
              <a:t>Current Challenges and Future Goals</a:t>
            </a:r>
            <a:endParaRPr b="1" dirty="0">
              <a:latin typeface="Arial Nova"/>
              <a:cs typeface="Arial"/>
            </a:endParaRPr>
          </a:p>
        </p:txBody>
      </p:sp>
      <p:pic>
        <p:nvPicPr>
          <p:cNvPr id="160" name="Google Shape;160;p27"/>
          <p:cNvPicPr preferRelativeResize="0"/>
          <p:nvPr/>
        </p:nvPicPr>
        <p:blipFill>
          <a:blip r:embed="rId3">
            <a:alphaModFix/>
          </a:blip>
          <a:stretch>
            <a:fillRect/>
          </a:stretch>
        </p:blipFill>
        <p:spPr>
          <a:xfrm>
            <a:off x="6353167" y="1185133"/>
            <a:ext cx="5501400" cy="5501400"/>
          </a:xfrm>
          <a:prstGeom prst="rect">
            <a:avLst/>
          </a:prstGeom>
          <a:noFill/>
          <a:ln>
            <a:noFill/>
          </a:ln>
        </p:spPr>
      </p:pic>
      <p:sp>
        <p:nvSpPr>
          <p:cNvPr id="161" name="Google Shape;161;p27"/>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a:buAutoNum type="arabicPeriod"/>
            </a:pPr>
            <a:r>
              <a:rPr lang="en"/>
              <a:t>Alignment of All Tiers through an Academic MTSS Model</a:t>
            </a:r>
            <a:endParaRPr/>
          </a:p>
          <a:p>
            <a:pPr>
              <a:buAutoNum type="arabicPeriod"/>
            </a:pPr>
            <a:r>
              <a:rPr lang="en"/>
              <a:t>Integration of Special Populations (Special Ed, ESL)  into processes</a:t>
            </a:r>
            <a:endParaRPr/>
          </a:p>
          <a:p>
            <a:pPr>
              <a:buAutoNum type="arabicPeriod"/>
            </a:pPr>
            <a:r>
              <a:rPr lang="en"/>
              <a:t>Elementary Schedules / WIN</a:t>
            </a:r>
            <a:endParaRPr/>
          </a:p>
          <a:p>
            <a:pPr>
              <a:buAutoNum type="arabicPeriod"/>
            </a:pPr>
            <a:r>
              <a:rPr lang="en"/>
              <a:t>Early stages, but moving into Secondary</a:t>
            </a:r>
            <a:endParaRPr/>
          </a:p>
        </p:txBody>
      </p:sp>
      <p:sp>
        <p:nvSpPr>
          <p:cNvPr id="2" name="Slide Number Placeholder 1">
            <a:extLst>
              <a:ext uri="{FF2B5EF4-FFF2-40B4-BE49-F238E27FC236}">
                <a16:creationId xmlns:a16="http://schemas.microsoft.com/office/drawing/2014/main" id="{09202BBB-9CFD-2F26-FC4F-812B3E0A268F}"/>
              </a:ext>
            </a:extLst>
          </p:cNvPr>
          <p:cNvSpPr>
            <a:spLocks noGrp="1"/>
          </p:cNvSpPr>
          <p:nvPr>
            <p:ph type="sldNum" idx="12"/>
          </p:nvPr>
        </p:nvSpPr>
        <p:spPr/>
        <p:txBody>
          <a:bodyPr/>
          <a:lstStyle/>
          <a:p>
            <a:fld id="{00000000-1234-1234-1234-123412341234}" type="slidenum">
              <a:rPr lang="en" smtClean="0"/>
              <a:pPr/>
              <a:t>47</a:t>
            </a:fld>
            <a:endParaRPr lang="en"/>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11" y="177933"/>
            <a:ext cx="11360800" cy="2108068"/>
          </a:xfrm>
          <a:prstGeom prst="rect">
            <a:avLst/>
          </a:prstGeom>
        </p:spPr>
        <p:txBody>
          <a:bodyPr spcFirstLastPara="1" vert="horz" wrap="square" lIns="121900" tIns="121900" rIns="121900" bIns="121900" rtlCol="0" anchor="b" anchorCtr="0">
            <a:normAutofit/>
          </a:bodyPr>
          <a:lstStyle/>
          <a:p>
            <a:pPr>
              <a:spcBef>
                <a:spcPts val="0"/>
              </a:spcBef>
            </a:pPr>
            <a:r>
              <a:rPr lang="en" dirty="0"/>
              <a:t>Gettysburg Area School District</a:t>
            </a:r>
            <a:endParaRPr dirty="0"/>
          </a:p>
        </p:txBody>
      </p:sp>
      <p:sp>
        <p:nvSpPr>
          <p:cNvPr id="55" name="Google Shape;55;p13"/>
          <p:cNvSpPr txBox="1">
            <a:spLocks noGrp="1"/>
          </p:cNvSpPr>
          <p:nvPr>
            <p:ph type="subTitle" idx="1"/>
          </p:nvPr>
        </p:nvSpPr>
        <p:spPr>
          <a:xfrm>
            <a:off x="274266" y="2434650"/>
            <a:ext cx="11360800" cy="1040523"/>
          </a:xfrm>
          <a:prstGeom prst="rect">
            <a:avLst/>
          </a:prstGeom>
        </p:spPr>
        <p:txBody>
          <a:bodyPr spcFirstLastPara="1" vert="horz" wrap="square" lIns="121900" tIns="121900" rIns="121900" bIns="121900" rtlCol="0" anchor="t" anchorCtr="0">
            <a:normAutofit/>
          </a:bodyPr>
          <a:lstStyle/>
          <a:p>
            <a:pPr>
              <a:spcBef>
                <a:spcPts val="0"/>
              </a:spcBef>
            </a:pPr>
            <a:r>
              <a:rPr lang="en" dirty="0"/>
              <a:t>A Journey into Structured Literacy</a:t>
            </a:r>
            <a:endParaRPr dirty="0"/>
          </a:p>
        </p:txBody>
      </p:sp>
      <p:sp>
        <p:nvSpPr>
          <p:cNvPr id="56" name="Google Shape;56;p13"/>
          <p:cNvSpPr txBox="1"/>
          <p:nvPr/>
        </p:nvSpPr>
        <p:spPr>
          <a:xfrm>
            <a:off x="3475999" y="5140311"/>
            <a:ext cx="5240000" cy="615513"/>
          </a:xfrm>
          <a:prstGeom prst="rect">
            <a:avLst/>
          </a:prstGeom>
          <a:noFill/>
          <a:ln>
            <a:noFill/>
          </a:ln>
        </p:spPr>
        <p:txBody>
          <a:bodyPr spcFirstLastPara="1" wrap="square" lIns="121900" tIns="121900" rIns="121900" bIns="121900" anchor="t" anchorCtr="0">
            <a:spAutoFit/>
          </a:bodyPr>
          <a:lstStyle/>
          <a:p>
            <a:pPr algn="ctr"/>
            <a:r>
              <a:rPr lang="en" sz="2400" dirty="0">
                <a:solidFill>
                  <a:schemeClr val="dk2"/>
                </a:solidFill>
              </a:rPr>
              <a:t>Rebecca Morris, Literacy Coach </a:t>
            </a:r>
            <a:endParaRPr sz="2400" dirty="0">
              <a:solidFill>
                <a:schemeClr val="dk2"/>
              </a:solidFill>
            </a:endParaRPr>
          </a:p>
        </p:txBody>
      </p:sp>
      <p:pic>
        <p:nvPicPr>
          <p:cNvPr id="57" name="Google Shape;57;p13"/>
          <p:cNvPicPr preferRelativeResize="0"/>
          <p:nvPr/>
        </p:nvPicPr>
        <p:blipFill rotWithShape="1">
          <a:blip r:embed="rId3">
            <a:alphaModFix/>
          </a:blip>
          <a:srcRect t="9568" b="12887"/>
          <a:stretch/>
        </p:blipFill>
        <p:spPr>
          <a:xfrm>
            <a:off x="4420033" y="2954911"/>
            <a:ext cx="3351933" cy="2185400"/>
          </a:xfrm>
          <a:prstGeom prst="rect">
            <a:avLst/>
          </a:prstGeom>
          <a:noFill/>
          <a:ln>
            <a:noFill/>
          </a:ln>
        </p:spPr>
      </p:pic>
      <p:sp>
        <p:nvSpPr>
          <p:cNvPr id="2" name="Slide Number Placeholder 1">
            <a:extLst>
              <a:ext uri="{FF2B5EF4-FFF2-40B4-BE49-F238E27FC236}">
                <a16:creationId xmlns:a16="http://schemas.microsoft.com/office/drawing/2014/main" id="{7A60B00A-41E2-4DB3-C4A4-99E27A281D53}"/>
              </a:ext>
            </a:extLst>
          </p:cNvPr>
          <p:cNvSpPr>
            <a:spLocks noGrp="1"/>
          </p:cNvSpPr>
          <p:nvPr>
            <p:ph type="sldNum" sz="quarter" idx="12"/>
          </p:nvPr>
        </p:nvSpPr>
        <p:spPr>
          <a:xfrm>
            <a:off x="8610600" y="6356350"/>
            <a:ext cx="3265714" cy="365125"/>
          </a:xfrm>
        </p:spPr>
        <p:txBody>
          <a:bodyPr/>
          <a:lstStyle/>
          <a:p>
            <a:fld id="{B24F5015-3417-4B27-A586-E4CCF4D77832}" type="slidenum">
              <a:rPr lang="en-US" smtClean="0"/>
              <a:t>48</a:t>
            </a:fld>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b="1" dirty="0">
                <a:latin typeface="Arial Nova"/>
                <a:cs typeface="Arial"/>
              </a:rPr>
              <a:t>Overview</a:t>
            </a:r>
            <a:endParaRPr lang="en-US" dirty="0">
              <a:latin typeface="Arial Nova"/>
              <a:cs typeface="Arial"/>
            </a:endParaRPr>
          </a:p>
        </p:txBody>
      </p:sp>
      <p:sp>
        <p:nvSpPr>
          <p:cNvPr id="63" name="Google Shape;63;p14"/>
          <p:cNvSpPr txBox="1">
            <a:spLocks noGrp="1"/>
          </p:cNvSpPr>
          <p:nvPr>
            <p:ph type="body" idx="1"/>
          </p:nvPr>
        </p:nvSpPr>
        <p:spPr>
          <a:xfrm>
            <a:off x="415600" y="1849000"/>
            <a:ext cx="11360800" cy="4555200"/>
          </a:xfrm>
          <a:prstGeom prst="rect">
            <a:avLst/>
          </a:prstGeom>
        </p:spPr>
        <p:txBody>
          <a:bodyPr spcFirstLastPara="1" vert="horz" wrap="square" lIns="121900" tIns="121900" rIns="121900" bIns="121900" rtlCol="0" anchor="t" anchorCtr="0">
            <a:normAutofit/>
          </a:bodyPr>
          <a:lstStyle/>
          <a:p>
            <a:pPr indent="-482588">
              <a:lnSpc>
                <a:spcPct val="100000"/>
              </a:lnSpc>
              <a:spcBef>
                <a:spcPts val="1333"/>
              </a:spcBef>
              <a:buClr>
                <a:schemeClr val="dk1"/>
              </a:buClr>
              <a:buSzPts val="2100"/>
              <a:buChar char="•"/>
            </a:pPr>
            <a:r>
              <a:rPr lang="en"/>
              <a:t>Where we started</a:t>
            </a:r>
            <a:endParaRPr/>
          </a:p>
          <a:p>
            <a:pPr indent="-482588">
              <a:lnSpc>
                <a:spcPct val="100000"/>
              </a:lnSpc>
              <a:buClr>
                <a:schemeClr val="dk1"/>
              </a:buClr>
              <a:buSzPts val="2100"/>
              <a:buChar char="•"/>
            </a:pPr>
            <a:r>
              <a:rPr lang="en"/>
              <a:t>How an outcomes driven model has guided our journey </a:t>
            </a:r>
            <a:endParaRPr/>
          </a:p>
          <a:p>
            <a:pPr marL="1828754" indent="-482588">
              <a:lnSpc>
                <a:spcPct val="100000"/>
              </a:lnSpc>
              <a:buClr>
                <a:schemeClr val="dk1"/>
              </a:buClr>
              <a:buSzPts val="2100"/>
              <a:buChar char="❏"/>
            </a:pPr>
            <a:r>
              <a:rPr lang="en"/>
              <a:t>District Level</a:t>
            </a:r>
            <a:endParaRPr/>
          </a:p>
          <a:p>
            <a:pPr marL="1828754" indent="-482588">
              <a:lnSpc>
                <a:spcPct val="100000"/>
              </a:lnSpc>
              <a:buClr>
                <a:schemeClr val="dk1"/>
              </a:buClr>
              <a:buSzPts val="2100"/>
              <a:buChar char="❏"/>
            </a:pPr>
            <a:r>
              <a:rPr lang="en"/>
              <a:t>Building Level</a:t>
            </a:r>
            <a:endParaRPr/>
          </a:p>
          <a:p>
            <a:pPr marL="1828754" indent="-482588">
              <a:lnSpc>
                <a:spcPct val="100000"/>
              </a:lnSpc>
              <a:buClr>
                <a:schemeClr val="dk1"/>
              </a:buClr>
              <a:buSzPts val="2100"/>
              <a:buChar char="❏"/>
            </a:pPr>
            <a:r>
              <a:rPr lang="en"/>
              <a:t>Grade Level</a:t>
            </a:r>
            <a:endParaRPr/>
          </a:p>
          <a:p>
            <a:pPr marL="1828754" indent="-482588">
              <a:lnSpc>
                <a:spcPct val="100000"/>
              </a:lnSpc>
              <a:buClr>
                <a:schemeClr val="dk1"/>
              </a:buClr>
              <a:buSzPts val="2100"/>
              <a:buChar char="❏"/>
            </a:pPr>
            <a:r>
              <a:rPr lang="en"/>
              <a:t>Student Level</a:t>
            </a:r>
            <a:endParaRPr/>
          </a:p>
          <a:p>
            <a:pPr indent="-482588">
              <a:lnSpc>
                <a:spcPct val="100000"/>
              </a:lnSpc>
              <a:buClr>
                <a:schemeClr val="dk1"/>
              </a:buClr>
              <a:buSzPts val="2100"/>
              <a:buChar char="•"/>
            </a:pPr>
            <a:r>
              <a:rPr lang="en"/>
              <a:t>Sustainability</a:t>
            </a:r>
            <a:endParaRPr/>
          </a:p>
        </p:txBody>
      </p:sp>
      <p:sp>
        <p:nvSpPr>
          <p:cNvPr id="2" name="Slide Number Placeholder 1">
            <a:extLst>
              <a:ext uri="{FF2B5EF4-FFF2-40B4-BE49-F238E27FC236}">
                <a16:creationId xmlns:a16="http://schemas.microsoft.com/office/drawing/2014/main" id="{E0377F16-8C30-343A-5C26-479880576E45}"/>
              </a:ext>
            </a:extLst>
          </p:cNvPr>
          <p:cNvSpPr>
            <a:spLocks noGrp="1"/>
          </p:cNvSpPr>
          <p:nvPr>
            <p:ph type="sldNum" idx="12"/>
          </p:nvPr>
        </p:nvSpPr>
        <p:spPr/>
        <p:txBody>
          <a:bodyPr/>
          <a:lstStyle/>
          <a:p>
            <a:fld id="{00000000-1234-1234-1234-123412341234}" type="slidenum">
              <a:rPr lang="en" smtClean="0"/>
              <a:pPr/>
              <a:t>49</a:t>
            </a:fld>
            <a:endParaRPr lang="e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6DC22-9A21-32D2-2602-280CD476CB63}"/>
              </a:ext>
            </a:extLst>
          </p:cNvPr>
          <p:cNvSpPr>
            <a:spLocks noGrp="1"/>
          </p:cNvSpPr>
          <p:nvPr>
            <p:ph type="title"/>
          </p:nvPr>
        </p:nvSpPr>
        <p:spPr>
          <a:xfrm>
            <a:off x="314779" y="1718809"/>
            <a:ext cx="11032671" cy="1172975"/>
          </a:xfrm>
        </p:spPr>
        <p:txBody>
          <a:bodyPr>
            <a:normAutofit/>
          </a:bodyPr>
          <a:lstStyle/>
          <a:p>
            <a:r>
              <a:rPr lang="en-US" sz="3600" dirty="0">
                <a:latin typeface="Arial Nova"/>
                <a:cs typeface="Arial"/>
              </a:rPr>
              <a:t>  Pennsylvania Educator Certification Preparation</a:t>
            </a:r>
          </a:p>
        </p:txBody>
      </p:sp>
      <p:sp>
        <p:nvSpPr>
          <p:cNvPr id="3" name="Text Placeholder 2">
            <a:extLst>
              <a:ext uri="{FF2B5EF4-FFF2-40B4-BE49-F238E27FC236}">
                <a16:creationId xmlns:a16="http://schemas.microsoft.com/office/drawing/2014/main" id="{7577D47A-1D0B-DE07-1CD4-B2D45757E63B}"/>
              </a:ext>
            </a:extLst>
          </p:cNvPr>
          <p:cNvSpPr>
            <a:spLocks noGrp="1"/>
          </p:cNvSpPr>
          <p:nvPr>
            <p:ph type="body" idx="1"/>
          </p:nvPr>
        </p:nvSpPr>
        <p:spPr>
          <a:xfrm>
            <a:off x="831850" y="2900855"/>
            <a:ext cx="10515600" cy="3957145"/>
          </a:xfrm>
        </p:spPr>
        <p:txBody>
          <a:bodyPr vert="horz" lIns="91440" tIns="45720" rIns="91440" bIns="45720" rtlCol="0" anchor="t">
            <a:normAutofit/>
          </a:bodyPr>
          <a:lstStyle/>
          <a:p>
            <a:pPr marL="342900" indent="-342900">
              <a:buFont typeface="Arial" panose="020B0604020202020204" pitchFamily="34" charset="0"/>
              <a:buChar char="•"/>
            </a:pPr>
            <a:r>
              <a:rPr lang="en-US" sz="2200" dirty="0">
                <a:solidFill>
                  <a:schemeClr val="tx1"/>
                </a:solidFill>
                <a:latin typeface="Arial" panose="020B0604020202020204" pitchFamily="34" charset="0"/>
              </a:rPr>
              <a:t>Per the Chapter 49 Amendment (2022), Educator Preparation Programs (EPPs) require implementation of the Structured Literacy competencies into five certification programs by the 2024-2025 academic year.  Assurance forms must be completed for these certification areas.</a:t>
            </a:r>
          </a:p>
          <a:p>
            <a:pPr marL="800100" lvl="1" indent="-342900">
              <a:lnSpc>
                <a:spcPct val="100000"/>
              </a:lnSpc>
              <a:spcBef>
                <a:spcPct val="20000"/>
              </a:spcBef>
              <a:buFont typeface="Arial" panose="020B0604020202020204" pitchFamily="34" charset="0"/>
              <a:buChar char="‒"/>
              <a:defRPr/>
            </a:pPr>
            <a:r>
              <a:rPr kumimoji="0" lang="en-US" sz="2200" b="0" i="0" u="none" strike="noStrike" kern="1200" cap="none" spc="0" normalizeH="0" baseline="0" noProof="0" dirty="0">
                <a:ln>
                  <a:noFill/>
                </a:ln>
                <a:solidFill>
                  <a:prstClr val="black"/>
                </a:solidFill>
                <a:effectLst/>
                <a:uLnTx/>
                <a:uFillTx/>
                <a:latin typeface="Arial"/>
                <a:cs typeface="Arial"/>
                <a:hlinkClick r:id="rId2">
                  <a:extLst>
                    <a:ext uri="{A12FA001-AC4F-418D-AE19-62706E023703}">
                      <ahyp:hlinkClr xmlns:ahyp="http://schemas.microsoft.com/office/drawing/2018/hyperlinkcolor" val="tx"/>
                    </a:ext>
                  </a:extLst>
                </a:hlinkClick>
              </a:rPr>
              <a:t>Assurances for Structured Literacy Competencies Approval</a:t>
            </a:r>
            <a:r>
              <a:rPr lang="en-US" sz="2200" dirty="0">
                <a:solidFill>
                  <a:prstClr val="black"/>
                </a:solidFill>
                <a:latin typeface="Arial"/>
                <a:cs typeface="Arial"/>
              </a:rPr>
              <a:t> are r</a:t>
            </a:r>
            <a:r>
              <a:rPr kumimoji="0" lang="en-US" sz="2200" b="0" i="0" u="none" strike="noStrike" kern="1200" cap="none" spc="0" normalizeH="0" baseline="0" noProof="0" dirty="0">
                <a:ln>
                  <a:noFill/>
                </a:ln>
                <a:solidFill>
                  <a:prstClr val="black"/>
                </a:solidFill>
                <a:effectLst/>
                <a:uLnTx/>
                <a:uFillTx/>
                <a:latin typeface="Arial"/>
                <a:cs typeface="Arial"/>
              </a:rPr>
              <a:t>equired for Grades PK-4, Grades 4-8, Special Education PK-12, Reading Specialist PK-12, and EL Program Specialist PK-12 certification programs</a:t>
            </a:r>
            <a:r>
              <a:rPr lang="en-US" sz="2200" dirty="0">
                <a:solidFill>
                  <a:prstClr val="black"/>
                </a:solidFill>
                <a:latin typeface="Arial"/>
                <a:cs typeface="Arial"/>
              </a:rPr>
              <a:t> </a:t>
            </a:r>
            <a:endParaRPr lang="en-US" sz="2200" dirty="0">
              <a:solidFill>
                <a:prstClr val="black"/>
              </a:solidFill>
            </a:endParaRPr>
          </a:p>
          <a:p>
            <a:pPr marL="342900" indent="-342900">
              <a:lnSpc>
                <a:spcPct val="100000"/>
              </a:lnSpc>
              <a:spcBef>
                <a:spcPct val="20000"/>
              </a:spcBef>
              <a:buFont typeface="Arial" panose="020B0604020202020204" pitchFamily="34" charset="0"/>
              <a:buChar char="•"/>
              <a:defRPr/>
            </a:pPr>
            <a:r>
              <a:rPr kumimoji="0" lang="en-US" sz="2200" b="0" i="0" u="none" strike="noStrike" kern="1200" cap="none" spc="0" normalizeH="0" baseline="0" noProof="0" dirty="0">
                <a:ln>
                  <a:noFill/>
                </a:ln>
                <a:solidFill>
                  <a:prstClr val="black"/>
                </a:solidFill>
                <a:effectLst/>
                <a:uLnTx/>
                <a:uFillTx/>
                <a:latin typeface="Arial"/>
                <a:cs typeface="Arial"/>
              </a:rPr>
              <a:t>Providers submit Assurance Forms </a:t>
            </a:r>
            <a:r>
              <a:rPr lang="en-US" sz="2200" dirty="0">
                <a:solidFill>
                  <a:prstClr val="black"/>
                </a:solidFill>
                <a:latin typeface="Arial"/>
                <a:cs typeface="Arial"/>
              </a:rPr>
              <a:t>by </a:t>
            </a:r>
            <a:r>
              <a:rPr kumimoji="0" lang="en-US" sz="2200" b="0" i="0" u="none" strike="noStrike" kern="1200" cap="none" spc="0" normalizeH="0" baseline="0" noProof="0" dirty="0">
                <a:ln>
                  <a:noFill/>
                </a:ln>
                <a:solidFill>
                  <a:prstClr val="black"/>
                </a:solidFill>
                <a:effectLst/>
                <a:uLnTx/>
                <a:uFillTx/>
                <a:latin typeface="Arial"/>
                <a:cs typeface="Arial"/>
              </a:rPr>
              <a:t>August 31, 2025.</a:t>
            </a:r>
            <a:endParaRPr lang="en-US" dirty="0">
              <a:solidFill>
                <a:prstClr val="black"/>
              </a:solidFill>
              <a:latin typeface="Arial"/>
              <a:cs typeface="Arial"/>
            </a:endParaRPr>
          </a:p>
          <a:p>
            <a:pPr marL="342900" indent="-342900">
              <a:lnSpc>
                <a:spcPct val="100000"/>
              </a:lnSpc>
              <a:spcBef>
                <a:spcPct val="20000"/>
              </a:spcBef>
              <a:buFont typeface="Arial" panose="020B0604020202020204" pitchFamily="34" charset="0"/>
              <a:buChar char="•"/>
              <a:defRPr/>
            </a:pPr>
            <a:r>
              <a:rPr kumimoji="0" lang="en-US" sz="2200" b="0" i="0" u="none" strike="noStrike" kern="1200" cap="none" spc="0" normalizeH="0" baseline="0" noProof="0" dirty="0">
                <a:ln>
                  <a:noFill/>
                </a:ln>
                <a:solidFill>
                  <a:prstClr val="black"/>
                </a:solidFill>
                <a:effectLst/>
                <a:uLnTx/>
                <a:uFillTx/>
                <a:latin typeface="Arial"/>
                <a:cs typeface="Arial"/>
              </a:rPr>
              <a:t>For Major Reviews and Initial Program Reviews conducted after</a:t>
            </a:r>
            <a:r>
              <a:rPr lang="en-US" sz="2200" dirty="0">
                <a:solidFill>
                  <a:prstClr val="black"/>
                </a:solidFill>
                <a:latin typeface="Arial"/>
                <a:cs typeface="Arial"/>
              </a:rPr>
              <a:t> </a:t>
            </a:r>
          </a:p>
          <a:p>
            <a:pPr>
              <a:lnSpc>
                <a:spcPct val="100000"/>
              </a:lnSpc>
              <a:spcBef>
                <a:spcPct val="20000"/>
              </a:spcBef>
              <a:defRPr/>
            </a:pPr>
            <a:r>
              <a:rPr lang="en-US" sz="2200" dirty="0">
                <a:solidFill>
                  <a:prstClr val="black"/>
                </a:solidFill>
                <a:latin typeface="Arial"/>
                <a:cs typeface="Arial"/>
              </a:rPr>
              <a:t>    August 31</a:t>
            </a:r>
            <a:r>
              <a:rPr kumimoji="0" lang="en-US" sz="2200" b="0" i="0" u="none" strike="noStrike" kern="1200" cap="none" spc="0" normalizeH="0" baseline="0" noProof="0" dirty="0">
                <a:ln>
                  <a:noFill/>
                </a:ln>
                <a:solidFill>
                  <a:prstClr val="black"/>
                </a:solidFill>
                <a:effectLst/>
                <a:uLnTx/>
                <a:uFillTx/>
                <a:latin typeface="Arial"/>
                <a:cs typeface="Arial"/>
              </a:rPr>
              <a:t>, 2025, program matrices will be expected to </a:t>
            </a:r>
            <a:r>
              <a:rPr lang="en-US" sz="2200" dirty="0">
                <a:solidFill>
                  <a:prstClr val="black"/>
                </a:solidFill>
                <a:latin typeface="Arial"/>
                <a:cs typeface="Arial"/>
              </a:rPr>
              <a:t>incorporate these sets  </a:t>
            </a:r>
            <a:r>
              <a:rPr kumimoji="0" lang="en-US" sz="2200" b="0" i="0" u="none" strike="noStrike" kern="1200" cap="none" spc="0" normalizeH="0" baseline="0" noProof="0" dirty="0">
                <a:ln>
                  <a:noFill/>
                </a:ln>
                <a:solidFill>
                  <a:prstClr val="black"/>
                </a:solidFill>
                <a:effectLst/>
                <a:uLnTx/>
                <a:uFillTx/>
                <a:latin typeface="Arial"/>
                <a:cs typeface="Arial"/>
              </a:rPr>
              <a:t>of</a:t>
            </a:r>
            <a:r>
              <a:rPr lang="en-US" sz="2200" dirty="0">
                <a:solidFill>
                  <a:prstClr val="black"/>
                </a:solidFill>
                <a:latin typeface="Arial"/>
                <a:cs typeface="Arial"/>
              </a:rPr>
              <a:t>  </a:t>
            </a:r>
            <a:r>
              <a:rPr kumimoji="0" lang="en-US" sz="2200" b="0" i="0" u="none" strike="noStrike" kern="1200" cap="none" spc="0" normalizeH="0" baseline="0" noProof="0" dirty="0">
                <a:ln>
                  <a:noFill/>
                </a:ln>
                <a:solidFill>
                  <a:prstClr val="black"/>
                </a:solidFill>
                <a:effectLst/>
                <a:uLnTx/>
                <a:uFillTx/>
                <a:latin typeface="Arial"/>
                <a:cs typeface="Arial"/>
              </a:rPr>
              <a:t>competencies.</a:t>
            </a:r>
            <a:endParaRPr lang="en-US" dirty="0">
              <a:solidFill>
                <a:prstClr val="black"/>
              </a:solidFill>
            </a:endParaRPr>
          </a:p>
          <a:p>
            <a:endParaRPr lang="en-US" dirty="0"/>
          </a:p>
        </p:txBody>
      </p:sp>
      <p:sp>
        <p:nvSpPr>
          <p:cNvPr id="5" name="Slide Number Placeholder 4">
            <a:extLst>
              <a:ext uri="{FF2B5EF4-FFF2-40B4-BE49-F238E27FC236}">
                <a16:creationId xmlns:a16="http://schemas.microsoft.com/office/drawing/2014/main" id="{7BBA3D19-0D33-1AC3-FA67-07E8CB57CE1D}"/>
              </a:ext>
            </a:extLst>
          </p:cNvPr>
          <p:cNvSpPr>
            <a:spLocks noGrp="1"/>
          </p:cNvSpPr>
          <p:nvPr>
            <p:ph type="sldNum" sz="quarter" idx="12"/>
          </p:nvPr>
        </p:nvSpPr>
        <p:spPr>
          <a:xfrm>
            <a:off x="8610600" y="6356350"/>
            <a:ext cx="3276600" cy="365125"/>
          </a:xfrm>
        </p:spPr>
        <p:txBody>
          <a:bodyPr/>
          <a:lstStyle/>
          <a:p>
            <a:fld id="{B24F5015-3417-4B27-A586-E4CCF4D77832}" type="slidenum">
              <a:rPr lang="en-US" smtClean="0"/>
              <a:t>5</a:t>
            </a:fld>
            <a:endParaRPr lang="en-US"/>
          </a:p>
        </p:txBody>
      </p:sp>
    </p:spTree>
    <p:extLst>
      <p:ext uri="{BB962C8B-B14F-4D97-AF65-F5344CB8AC3E}">
        <p14:creationId xmlns:p14="http://schemas.microsoft.com/office/powerpoint/2010/main" val="32973351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b="1" dirty="0">
                <a:latin typeface="Arial Nova"/>
                <a:cs typeface="Arial"/>
              </a:rPr>
              <a:t>Where We Started</a:t>
            </a:r>
            <a:endParaRPr b="1" dirty="0">
              <a:latin typeface="Arial Nova"/>
              <a:cs typeface="Arial"/>
            </a:endParaRPr>
          </a:p>
        </p:txBody>
      </p:sp>
      <p:sp>
        <p:nvSpPr>
          <p:cNvPr id="69" name="Google Shape;69;p1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indent="-423323">
              <a:lnSpc>
                <a:spcPct val="100000"/>
              </a:lnSpc>
              <a:buClr>
                <a:schemeClr val="dk1"/>
              </a:buClr>
              <a:buSzPts val="1400"/>
              <a:buChar char="•"/>
            </a:pPr>
            <a:r>
              <a:rPr lang="en"/>
              <a:t>Inverted/Imbalanced pyramid</a:t>
            </a:r>
            <a:endParaRPr/>
          </a:p>
          <a:p>
            <a:pPr marL="0" indent="0">
              <a:lnSpc>
                <a:spcPct val="100000"/>
              </a:lnSpc>
              <a:buNone/>
            </a:pPr>
            <a:endParaRPr/>
          </a:p>
          <a:p>
            <a:pPr marL="0" indent="0">
              <a:lnSpc>
                <a:spcPct val="100000"/>
              </a:lnSpc>
              <a:buNone/>
            </a:pPr>
            <a:endParaRPr/>
          </a:p>
          <a:p>
            <a:pPr indent="-423323">
              <a:lnSpc>
                <a:spcPct val="100000"/>
              </a:lnSpc>
              <a:buClr>
                <a:schemeClr val="dk1"/>
              </a:buClr>
              <a:buSzPts val="1400"/>
              <a:buChar char="•"/>
            </a:pPr>
            <a:r>
              <a:rPr lang="en"/>
              <a:t>Yet, we had:</a:t>
            </a:r>
            <a:endParaRPr/>
          </a:p>
          <a:p>
            <a:pPr marL="1219170" indent="-423323">
              <a:lnSpc>
                <a:spcPct val="100000"/>
              </a:lnSpc>
              <a:buClr>
                <a:schemeClr val="dk1"/>
              </a:buClr>
              <a:buSzPts val="1400"/>
              <a:buChar char="➔"/>
            </a:pPr>
            <a:r>
              <a:rPr lang="en" i="1"/>
              <a:t>Universals Screeners</a:t>
            </a:r>
            <a:r>
              <a:rPr lang="en"/>
              <a:t> </a:t>
            </a:r>
            <a:endParaRPr/>
          </a:p>
          <a:p>
            <a:pPr marL="1219170" indent="-423323">
              <a:lnSpc>
                <a:spcPct val="100000"/>
              </a:lnSpc>
              <a:buClr>
                <a:schemeClr val="dk1"/>
              </a:buClr>
              <a:buSzPts val="1400"/>
              <a:buChar char="➔"/>
            </a:pPr>
            <a:r>
              <a:rPr lang="en" i="1"/>
              <a:t>Progress Monitoring</a:t>
            </a:r>
            <a:endParaRPr i="1"/>
          </a:p>
          <a:p>
            <a:pPr marL="1219170" indent="-423323">
              <a:lnSpc>
                <a:spcPct val="100000"/>
              </a:lnSpc>
              <a:buClr>
                <a:schemeClr val="dk1"/>
              </a:buClr>
              <a:buSzPts val="1400"/>
              <a:buChar char="➔"/>
            </a:pPr>
            <a:r>
              <a:rPr lang="en"/>
              <a:t>3 full-time reading specialists in each building</a:t>
            </a:r>
            <a:endParaRPr/>
          </a:p>
          <a:p>
            <a:pPr marL="1219170" indent="-423323">
              <a:lnSpc>
                <a:spcPct val="100000"/>
              </a:lnSpc>
              <a:buClr>
                <a:schemeClr val="dk1"/>
              </a:buClr>
              <a:buSzPts val="1400"/>
              <a:buChar char="➔"/>
            </a:pPr>
            <a:r>
              <a:rPr lang="en" i="1"/>
              <a:t>Assessment Schedule</a:t>
            </a:r>
            <a:r>
              <a:rPr lang="en"/>
              <a:t> for the district</a:t>
            </a:r>
            <a:endParaRPr/>
          </a:p>
          <a:p>
            <a:pPr marL="1219170" indent="-423323">
              <a:lnSpc>
                <a:spcPct val="100000"/>
              </a:lnSpc>
              <a:buClr>
                <a:schemeClr val="dk1"/>
              </a:buClr>
              <a:buSzPts val="1400"/>
              <a:buChar char="➔"/>
            </a:pPr>
            <a:r>
              <a:rPr lang="en"/>
              <a:t>Daily time in every teacher’s schedule for differentiated small group instruction</a:t>
            </a:r>
            <a:endParaRPr/>
          </a:p>
          <a:p>
            <a:pPr marL="0" indent="0">
              <a:lnSpc>
                <a:spcPct val="100000"/>
              </a:lnSpc>
              <a:buNone/>
            </a:pPr>
            <a:endParaRPr/>
          </a:p>
          <a:p>
            <a:pPr marL="0" indent="0">
              <a:spcAft>
                <a:spcPts val="1600"/>
              </a:spcAft>
              <a:buNone/>
            </a:pPr>
            <a:endParaRPr/>
          </a:p>
        </p:txBody>
      </p:sp>
      <p:pic>
        <p:nvPicPr>
          <p:cNvPr id="70" name="Google Shape;70;p15"/>
          <p:cNvPicPr preferRelativeResize="0"/>
          <p:nvPr/>
        </p:nvPicPr>
        <p:blipFill rotWithShape="1">
          <a:blip r:embed="rId3">
            <a:alphaModFix/>
          </a:blip>
          <a:srcRect l="49998" r="10070" b="23908"/>
          <a:stretch/>
        </p:blipFill>
        <p:spPr>
          <a:xfrm>
            <a:off x="8896534" y="734001"/>
            <a:ext cx="1996300" cy="2974433"/>
          </a:xfrm>
          <a:prstGeom prst="rect">
            <a:avLst/>
          </a:prstGeom>
          <a:noFill/>
          <a:ln>
            <a:noFill/>
          </a:ln>
        </p:spPr>
      </p:pic>
      <p:sp>
        <p:nvSpPr>
          <p:cNvPr id="2" name="Slide Number Placeholder 1">
            <a:extLst>
              <a:ext uri="{FF2B5EF4-FFF2-40B4-BE49-F238E27FC236}">
                <a16:creationId xmlns:a16="http://schemas.microsoft.com/office/drawing/2014/main" id="{53ACC352-1514-FF2B-7853-0944E5DFF6EA}"/>
              </a:ext>
            </a:extLst>
          </p:cNvPr>
          <p:cNvSpPr>
            <a:spLocks noGrp="1"/>
          </p:cNvSpPr>
          <p:nvPr>
            <p:ph type="sldNum" idx="12"/>
          </p:nvPr>
        </p:nvSpPr>
        <p:spPr/>
        <p:txBody>
          <a:bodyPr/>
          <a:lstStyle/>
          <a:p>
            <a:fld id="{00000000-1234-1234-1234-123412341234}" type="slidenum">
              <a:rPr lang="en" smtClean="0"/>
              <a:pPr/>
              <a:t>50</a:t>
            </a:fld>
            <a:endParaRPr lang="en"/>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370243" y="303081"/>
            <a:ext cx="11360800" cy="763600"/>
          </a:xfrm>
          <a:prstGeom prst="rect">
            <a:avLst/>
          </a:prstGeom>
        </p:spPr>
        <p:txBody>
          <a:bodyPr spcFirstLastPara="1" vert="horz" wrap="square" lIns="121900" tIns="121900" rIns="121900" bIns="121900" rtlCol="0" anchor="t" anchorCtr="0">
            <a:normAutofit fontScale="90000"/>
          </a:bodyPr>
          <a:lstStyle/>
          <a:p>
            <a:r>
              <a:rPr lang="en" b="1" dirty="0">
                <a:latin typeface="Arial Nova"/>
                <a:cs typeface="Arial"/>
              </a:rPr>
              <a:t>System of Change</a:t>
            </a:r>
            <a:endParaRPr lang="en-US" dirty="0">
              <a:latin typeface="Arial Nova"/>
              <a:cs typeface="Arial"/>
            </a:endParaRPr>
          </a:p>
        </p:txBody>
      </p:sp>
      <p:sp>
        <p:nvSpPr>
          <p:cNvPr id="76" name="Google Shape;76;p1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r>
              <a:rPr lang="en"/>
              <a:t>Outcomes Driven Model</a:t>
            </a:r>
            <a:endParaRPr/>
          </a:p>
        </p:txBody>
      </p:sp>
      <p:graphicFrame>
        <p:nvGraphicFramePr>
          <p:cNvPr id="77" name="Google Shape;77;p16"/>
          <p:cNvGraphicFramePr/>
          <p:nvPr/>
        </p:nvGraphicFramePr>
        <p:xfrm>
          <a:off x="535467" y="2319700"/>
          <a:ext cx="11240932" cy="5242480"/>
        </p:xfrm>
        <a:graphic>
          <a:graphicData uri="http://schemas.openxmlformats.org/drawingml/2006/table">
            <a:tbl>
              <a:tblPr>
                <a:noFill/>
              </a:tblPr>
              <a:tblGrid>
                <a:gridCol w="2810233">
                  <a:extLst>
                    <a:ext uri="{9D8B030D-6E8A-4147-A177-3AD203B41FA5}">
                      <a16:colId xmlns:a16="http://schemas.microsoft.com/office/drawing/2014/main" val="20000"/>
                    </a:ext>
                  </a:extLst>
                </a:gridCol>
                <a:gridCol w="2810233">
                  <a:extLst>
                    <a:ext uri="{9D8B030D-6E8A-4147-A177-3AD203B41FA5}">
                      <a16:colId xmlns:a16="http://schemas.microsoft.com/office/drawing/2014/main" val="20001"/>
                    </a:ext>
                  </a:extLst>
                </a:gridCol>
                <a:gridCol w="2810233">
                  <a:extLst>
                    <a:ext uri="{9D8B030D-6E8A-4147-A177-3AD203B41FA5}">
                      <a16:colId xmlns:a16="http://schemas.microsoft.com/office/drawing/2014/main" val="20002"/>
                    </a:ext>
                  </a:extLst>
                </a:gridCol>
                <a:gridCol w="2810233">
                  <a:extLst>
                    <a:ext uri="{9D8B030D-6E8A-4147-A177-3AD203B41FA5}">
                      <a16:colId xmlns:a16="http://schemas.microsoft.com/office/drawing/2014/main" val="20003"/>
                    </a:ext>
                  </a:extLst>
                </a:gridCol>
              </a:tblGrid>
              <a:tr h="609560">
                <a:tc>
                  <a:txBody>
                    <a:bodyPr/>
                    <a:lstStyle/>
                    <a:p>
                      <a:pPr marL="0" lvl="0" indent="0" algn="ctr" rtl="0">
                        <a:spcBef>
                          <a:spcPts val="0"/>
                        </a:spcBef>
                        <a:spcAft>
                          <a:spcPts val="0"/>
                        </a:spcAft>
                        <a:buNone/>
                      </a:pPr>
                      <a:r>
                        <a:rPr lang="en" sz="2400" b="1"/>
                        <a:t>District Level</a:t>
                      </a:r>
                      <a:endParaRPr sz="2400" b="1"/>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2400" b="1"/>
                        <a:t>Building Level</a:t>
                      </a:r>
                      <a:endParaRPr sz="2400" b="1"/>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2400" b="1"/>
                        <a:t>Grade Level</a:t>
                      </a:r>
                      <a:endParaRPr sz="2400" b="1"/>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2400" b="1"/>
                        <a:t>Student Level</a:t>
                      </a:r>
                      <a:endParaRPr sz="2400" b="1"/>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632920">
                <a:tc>
                  <a:txBody>
                    <a:bodyPr/>
                    <a:lstStyle/>
                    <a:p>
                      <a:pPr marL="457200" lvl="0" indent="-317500" algn="l" rtl="0">
                        <a:spcBef>
                          <a:spcPts val="0"/>
                        </a:spcBef>
                        <a:spcAft>
                          <a:spcPts val="0"/>
                        </a:spcAft>
                        <a:buSzPts val="1400"/>
                        <a:buChar char="●"/>
                      </a:pPr>
                      <a:r>
                        <a:rPr lang="en" sz="2400"/>
                        <a:t>Assessment Calendar</a:t>
                      </a:r>
                      <a:endParaRPr sz="2400"/>
                    </a:p>
                    <a:p>
                      <a:pPr marL="457200" lvl="0" indent="-317500" algn="l" rtl="0">
                        <a:spcBef>
                          <a:spcPts val="0"/>
                        </a:spcBef>
                        <a:spcAft>
                          <a:spcPts val="0"/>
                        </a:spcAft>
                        <a:buSzPts val="1400"/>
                        <a:buChar char="●"/>
                      </a:pPr>
                      <a:r>
                        <a:rPr lang="en" sz="2400"/>
                        <a:t>Train Teachers</a:t>
                      </a:r>
                      <a:endParaRPr sz="2400"/>
                    </a:p>
                    <a:p>
                      <a:pPr marL="457200" lvl="0" indent="-317500" algn="l" rtl="0">
                        <a:spcBef>
                          <a:spcPts val="0"/>
                        </a:spcBef>
                        <a:spcAft>
                          <a:spcPts val="0"/>
                        </a:spcAft>
                        <a:buSzPts val="1400"/>
                        <a:buChar char="●"/>
                      </a:pPr>
                      <a:r>
                        <a:rPr lang="en" sz="2400"/>
                        <a:t>Evaluate Curriculums with data</a:t>
                      </a:r>
                      <a:endParaRPr sz="2400"/>
                    </a:p>
                    <a:p>
                      <a:pPr marL="457200" lvl="0" indent="-317500" algn="l" rtl="0">
                        <a:spcBef>
                          <a:spcPts val="0"/>
                        </a:spcBef>
                        <a:spcAft>
                          <a:spcPts val="0"/>
                        </a:spcAft>
                        <a:buSzPts val="1400"/>
                        <a:buChar char="●"/>
                      </a:pPr>
                      <a:r>
                        <a:rPr lang="en" sz="2400"/>
                        <a:t>Instructional Coaches</a:t>
                      </a:r>
                      <a:endParaRPr sz="2400"/>
                    </a:p>
                    <a:p>
                      <a:pPr marL="457200" lvl="0" indent="-317500" algn="l" rtl="0">
                        <a:spcBef>
                          <a:spcPts val="0"/>
                        </a:spcBef>
                        <a:spcAft>
                          <a:spcPts val="0"/>
                        </a:spcAft>
                        <a:buSzPts val="1400"/>
                        <a:buChar char="●"/>
                      </a:pPr>
                      <a:r>
                        <a:rPr lang="en" sz="2400"/>
                        <a:t>Focus on early intervention</a:t>
                      </a:r>
                      <a:endParaRPr sz="24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317500" algn="l" rtl="0">
                        <a:spcBef>
                          <a:spcPts val="0"/>
                        </a:spcBef>
                        <a:spcAft>
                          <a:spcPts val="0"/>
                        </a:spcAft>
                        <a:buSzPts val="1400"/>
                        <a:buChar char="●"/>
                      </a:pPr>
                      <a:r>
                        <a:rPr lang="en" sz="2400"/>
                        <a:t>Implementation of a WIN block</a:t>
                      </a:r>
                      <a:endParaRPr sz="2400"/>
                    </a:p>
                    <a:p>
                      <a:pPr marL="457200" lvl="0" indent="-317500" algn="l" rtl="0">
                        <a:spcBef>
                          <a:spcPts val="0"/>
                        </a:spcBef>
                        <a:spcAft>
                          <a:spcPts val="0"/>
                        </a:spcAft>
                        <a:buSzPts val="1400"/>
                        <a:buChar char="●"/>
                      </a:pPr>
                      <a:r>
                        <a:rPr lang="en" sz="2400"/>
                        <a:t>Support/Train teachers to deliver Tier 2 interventions</a:t>
                      </a:r>
                      <a:endParaRPr sz="2400"/>
                    </a:p>
                    <a:p>
                      <a:pPr marL="457200" lvl="0" indent="-317500" algn="l" rtl="0">
                        <a:spcBef>
                          <a:spcPts val="0"/>
                        </a:spcBef>
                        <a:spcAft>
                          <a:spcPts val="0"/>
                        </a:spcAft>
                        <a:buSzPts val="1400"/>
                        <a:buChar char="●"/>
                      </a:pPr>
                      <a:r>
                        <a:rPr lang="en" sz="2400"/>
                        <a:t>ACT teams</a:t>
                      </a:r>
                      <a:endParaRPr sz="2400"/>
                    </a:p>
                    <a:p>
                      <a:pPr marL="457200" lvl="0" indent="-317500" algn="l" rtl="0">
                        <a:spcBef>
                          <a:spcPts val="0"/>
                        </a:spcBef>
                        <a:spcAft>
                          <a:spcPts val="0"/>
                        </a:spcAft>
                        <a:buSzPts val="1400"/>
                        <a:buChar char="●"/>
                      </a:pPr>
                      <a:r>
                        <a:rPr lang="en" sz="2400"/>
                        <a:t>Scheduled Time to review data</a:t>
                      </a:r>
                      <a:endParaRPr sz="24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317500" algn="l" rtl="0">
                        <a:spcBef>
                          <a:spcPts val="0"/>
                        </a:spcBef>
                        <a:spcAft>
                          <a:spcPts val="0"/>
                        </a:spcAft>
                        <a:buSzPts val="1400"/>
                        <a:buChar char="●"/>
                      </a:pPr>
                      <a:r>
                        <a:rPr lang="en" sz="2400"/>
                        <a:t>Create an Action Plan as a team</a:t>
                      </a:r>
                      <a:endParaRPr sz="2400"/>
                    </a:p>
                    <a:p>
                      <a:pPr marL="457200" lvl="0" indent="-317500" algn="l" rtl="0">
                        <a:spcBef>
                          <a:spcPts val="0"/>
                        </a:spcBef>
                        <a:spcAft>
                          <a:spcPts val="0"/>
                        </a:spcAft>
                        <a:buSzPts val="1400"/>
                        <a:buChar char="●"/>
                      </a:pPr>
                      <a:r>
                        <a:rPr lang="en" sz="2400"/>
                        <a:t>Weekly Data Meetings</a:t>
                      </a:r>
                      <a:endParaRPr sz="2400"/>
                    </a:p>
                    <a:p>
                      <a:pPr marL="457200" lvl="0" indent="-317500" algn="l" rtl="0">
                        <a:spcBef>
                          <a:spcPts val="0"/>
                        </a:spcBef>
                        <a:spcAft>
                          <a:spcPts val="0"/>
                        </a:spcAft>
                        <a:buSzPts val="1400"/>
                        <a:buChar char="●"/>
                      </a:pPr>
                      <a:r>
                        <a:rPr lang="en" sz="2400"/>
                        <a:t>Data Tracking</a:t>
                      </a:r>
                      <a:endParaRPr sz="2400"/>
                    </a:p>
                    <a:p>
                      <a:pPr marL="457200" lvl="0" indent="0" algn="l" rtl="0">
                        <a:spcBef>
                          <a:spcPts val="0"/>
                        </a:spcBef>
                        <a:spcAft>
                          <a:spcPts val="0"/>
                        </a:spcAft>
                        <a:buNone/>
                      </a:pPr>
                      <a:endParaRPr sz="24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317500" algn="l" rtl="0">
                        <a:spcBef>
                          <a:spcPts val="0"/>
                        </a:spcBef>
                        <a:spcAft>
                          <a:spcPts val="0"/>
                        </a:spcAft>
                        <a:buSzPts val="1400"/>
                        <a:buChar char="●"/>
                      </a:pPr>
                      <a:r>
                        <a:rPr lang="en" sz="2400"/>
                        <a:t>Benchmark Assessments</a:t>
                      </a:r>
                      <a:endParaRPr sz="2400"/>
                    </a:p>
                    <a:p>
                      <a:pPr marL="457200" lvl="0" indent="-317500" algn="l" rtl="0">
                        <a:spcBef>
                          <a:spcPts val="0"/>
                        </a:spcBef>
                        <a:spcAft>
                          <a:spcPts val="0"/>
                        </a:spcAft>
                        <a:buSzPts val="1400"/>
                        <a:buChar char="●"/>
                      </a:pPr>
                      <a:r>
                        <a:rPr lang="en" sz="2400"/>
                        <a:t>Diagnostic Assessments </a:t>
                      </a:r>
                      <a:endParaRPr sz="2400"/>
                    </a:p>
                    <a:p>
                      <a:pPr marL="457200" lvl="0" indent="-317500" algn="l" rtl="0">
                        <a:spcBef>
                          <a:spcPts val="0"/>
                        </a:spcBef>
                        <a:spcAft>
                          <a:spcPts val="0"/>
                        </a:spcAft>
                        <a:buSzPts val="1400"/>
                        <a:buChar char="●"/>
                      </a:pPr>
                      <a:r>
                        <a:rPr lang="en" sz="2400"/>
                        <a:t>Tier 2 and 3 Interventions</a:t>
                      </a:r>
                      <a:endParaRPr sz="2400"/>
                    </a:p>
                    <a:p>
                      <a:pPr marL="457200" lvl="0" indent="-317500" algn="l" rtl="0">
                        <a:spcBef>
                          <a:spcPts val="0"/>
                        </a:spcBef>
                        <a:spcAft>
                          <a:spcPts val="0"/>
                        </a:spcAft>
                        <a:buSzPts val="1400"/>
                        <a:buChar char="●"/>
                      </a:pPr>
                      <a:r>
                        <a:rPr lang="en" sz="2400"/>
                        <a:t>Increasing time for Tier 3</a:t>
                      </a:r>
                      <a:endParaRPr sz="2400"/>
                    </a:p>
                    <a:p>
                      <a:pPr marL="457200" lvl="0" indent="-317500" algn="l" rtl="0">
                        <a:spcBef>
                          <a:spcPts val="0"/>
                        </a:spcBef>
                        <a:spcAft>
                          <a:spcPts val="0"/>
                        </a:spcAft>
                        <a:buSzPts val="1400"/>
                        <a:buChar char="●"/>
                      </a:pPr>
                      <a:r>
                        <a:rPr lang="en" sz="2400"/>
                        <a:t>Data Tracking</a:t>
                      </a:r>
                      <a:endParaRPr sz="2400"/>
                    </a:p>
                    <a:p>
                      <a:pPr marL="457200" lvl="0" indent="-317500" algn="l" rtl="0">
                        <a:spcBef>
                          <a:spcPts val="0"/>
                        </a:spcBef>
                        <a:spcAft>
                          <a:spcPts val="0"/>
                        </a:spcAft>
                        <a:buSzPts val="1400"/>
                        <a:buChar char="●"/>
                      </a:pPr>
                      <a:r>
                        <a:rPr lang="en" sz="2400"/>
                        <a:t>Goal Setting/CST</a:t>
                      </a:r>
                      <a:endParaRPr sz="2400"/>
                    </a:p>
                    <a:p>
                      <a:pPr marL="457200" lvl="0" indent="0" algn="l" rtl="0">
                        <a:spcBef>
                          <a:spcPts val="0"/>
                        </a:spcBef>
                        <a:spcAft>
                          <a:spcPts val="0"/>
                        </a:spcAft>
                        <a:buNone/>
                      </a:pPr>
                      <a:endParaRPr sz="24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78" name="Google Shape;78;p16"/>
          <p:cNvPicPr preferRelativeResize="0"/>
          <p:nvPr/>
        </p:nvPicPr>
        <p:blipFill>
          <a:blip r:embed="rId3">
            <a:alphaModFix/>
          </a:blip>
          <a:stretch>
            <a:fillRect/>
          </a:stretch>
        </p:blipFill>
        <p:spPr>
          <a:xfrm>
            <a:off x="7909133" y="1"/>
            <a:ext cx="2223200" cy="2223233"/>
          </a:xfrm>
          <a:prstGeom prst="rect">
            <a:avLst/>
          </a:prstGeom>
          <a:noFill/>
          <a:ln>
            <a:noFill/>
          </a:ln>
        </p:spPr>
      </p:pic>
      <p:sp>
        <p:nvSpPr>
          <p:cNvPr id="2" name="Slide Number Placeholder 1">
            <a:extLst>
              <a:ext uri="{FF2B5EF4-FFF2-40B4-BE49-F238E27FC236}">
                <a16:creationId xmlns:a16="http://schemas.microsoft.com/office/drawing/2014/main" id="{1A52D274-0812-38A3-D4E6-D9744F328B62}"/>
              </a:ext>
            </a:extLst>
          </p:cNvPr>
          <p:cNvSpPr>
            <a:spLocks noGrp="1"/>
          </p:cNvSpPr>
          <p:nvPr>
            <p:ph type="sldNum" idx="12"/>
          </p:nvPr>
        </p:nvSpPr>
        <p:spPr/>
        <p:txBody>
          <a:bodyPr/>
          <a:lstStyle/>
          <a:p>
            <a:fld id="{00000000-1234-1234-1234-123412341234}" type="slidenum">
              <a:rPr lang="en" smtClean="0"/>
              <a:pPr/>
              <a:t>51</a:t>
            </a:fld>
            <a:endParaRPr lang="en"/>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170672" y="330296"/>
            <a:ext cx="11605728" cy="908743"/>
          </a:xfrm>
          <a:prstGeom prst="rect">
            <a:avLst/>
          </a:prstGeom>
        </p:spPr>
        <p:txBody>
          <a:bodyPr spcFirstLastPara="1" vert="horz" wrap="square" lIns="121900" tIns="121900" rIns="121900" bIns="121900" rtlCol="0" anchor="t" anchorCtr="0">
            <a:normAutofit/>
          </a:bodyPr>
          <a:lstStyle/>
          <a:p>
            <a:r>
              <a:rPr lang="en" b="1" dirty="0">
                <a:latin typeface="Arial Nova"/>
                <a:cs typeface="Arial"/>
              </a:rPr>
              <a:t>Planning at the District Level</a:t>
            </a:r>
            <a:endParaRPr lang="en-US" dirty="0">
              <a:latin typeface="Arial Nova"/>
              <a:cs typeface="Arial"/>
            </a:endParaRPr>
          </a:p>
        </p:txBody>
      </p:sp>
      <p:pic>
        <p:nvPicPr>
          <p:cNvPr id="84" name="Google Shape;84;p17"/>
          <p:cNvPicPr preferRelativeResize="0"/>
          <p:nvPr/>
        </p:nvPicPr>
        <p:blipFill>
          <a:blip r:embed="rId3">
            <a:alphaModFix/>
          </a:blip>
          <a:stretch>
            <a:fillRect/>
          </a:stretch>
        </p:blipFill>
        <p:spPr>
          <a:xfrm>
            <a:off x="2628000" y="1921500"/>
            <a:ext cx="7107533" cy="3337067"/>
          </a:xfrm>
          <a:prstGeom prst="rect">
            <a:avLst/>
          </a:prstGeom>
          <a:noFill/>
          <a:ln>
            <a:noFill/>
          </a:ln>
        </p:spPr>
      </p:pic>
      <p:sp>
        <p:nvSpPr>
          <p:cNvPr id="2" name="Slide Number Placeholder 1">
            <a:extLst>
              <a:ext uri="{FF2B5EF4-FFF2-40B4-BE49-F238E27FC236}">
                <a16:creationId xmlns:a16="http://schemas.microsoft.com/office/drawing/2014/main" id="{34D5F208-07E3-FBFD-76D3-D5D212C97BBB}"/>
              </a:ext>
            </a:extLst>
          </p:cNvPr>
          <p:cNvSpPr>
            <a:spLocks noGrp="1"/>
          </p:cNvSpPr>
          <p:nvPr>
            <p:ph type="sldNum" idx="12"/>
          </p:nvPr>
        </p:nvSpPr>
        <p:spPr/>
        <p:txBody>
          <a:bodyPr/>
          <a:lstStyle/>
          <a:p>
            <a:fld id="{00000000-1234-1234-1234-123412341234}" type="slidenum">
              <a:rPr lang="en" smtClean="0"/>
              <a:pPr/>
              <a:t>52</a:t>
            </a:fld>
            <a:endParaRPr lang="en"/>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415600" y="348439"/>
            <a:ext cx="11360800" cy="1008528"/>
          </a:xfrm>
          <a:prstGeom prst="rect">
            <a:avLst/>
          </a:prstGeom>
        </p:spPr>
        <p:txBody>
          <a:bodyPr spcFirstLastPara="1" vert="horz" wrap="square" lIns="121900" tIns="121900" rIns="121900" bIns="121900" rtlCol="0" anchor="t" anchorCtr="0">
            <a:normAutofit/>
          </a:bodyPr>
          <a:lstStyle/>
          <a:p>
            <a:r>
              <a:rPr lang="en" b="1" dirty="0">
                <a:latin typeface="Arial Nova"/>
                <a:cs typeface="Arial"/>
              </a:rPr>
              <a:t>District Level Planning</a:t>
            </a:r>
            <a:endParaRPr b="1" dirty="0">
              <a:latin typeface="Arial Nova"/>
              <a:cs typeface="Arial"/>
            </a:endParaRPr>
          </a:p>
        </p:txBody>
      </p:sp>
      <p:sp>
        <p:nvSpPr>
          <p:cNvPr id="90" name="Google Shape;90;p18"/>
          <p:cNvSpPr txBox="1">
            <a:spLocks noGrp="1"/>
          </p:cNvSpPr>
          <p:nvPr>
            <p:ph type="body" idx="1"/>
          </p:nvPr>
        </p:nvSpPr>
        <p:spPr>
          <a:xfrm>
            <a:off x="415600" y="1137491"/>
            <a:ext cx="11360800" cy="5197986"/>
          </a:xfrm>
          <a:prstGeom prst="rect">
            <a:avLst/>
          </a:prstGeom>
        </p:spPr>
        <p:txBody>
          <a:bodyPr spcFirstLastPara="1" vert="horz" wrap="square" lIns="121900" tIns="121900" rIns="121900" bIns="121900" rtlCol="0" anchor="t" anchorCtr="0">
            <a:noAutofit/>
          </a:bodyPr>
          <a:lstStyle/>
          <a:p>
            <a:pPr marL="0" indent="0">
              <a:lnSpc>
                <a:spcPct val="100000"/>
              </a:lnSpc>
              <a:buClr>
                <a:schemeClr val="dk1"/>
              </a:buClr>
              <a:buSzPct val="55000"/>
              <a:buNone/>
            </a:pPr>
            <a:r>
              <a:rPr lang="en" sz="2400" dirty="0">
                <a:latin typeface="Arial"/>
                <a:cs typeface="Arial"/>
              </a:rPr>
              <a:t>Assessment Calendar</a:t>
            </a:r>
            <a:endParaRPr lang="en-US" sz="2400" dirty="0">
              <a:latin typeface="Arial"/>
              <a:cs typeface="Arial"/>
            </a:endParaRPr>
          </a:p>
          <a:p>
            <a:pPr marL="608965" indent="-398145">
              <a:lnSpc>
                <a:spcPct val="100000"/>
              </a:lnSpc>
              <a:buClr>
                <a:schemeClr val="dk1"/>
              </a:buClr>
              <a:buSzPct val="60000"/>
            </a:pPr>
            <a:r>
              <a:rPr lang="en" sz="2400" dirty="0">
                <a:latin typeface="Arial"/>
                <a:cs typeface="Arial"/>
              </a:rPr>
              <a:t>Universal Screener (Acadience Reading and Math)</a:t>
            </a:r>
            <a:endParaRPr sz="2400" dirty="0">
              <a:latin typeface="Arial"/>
              <a:cs typeface="Arial"/>
            </a:endParaRPr>
          </a:p>
          <a:p>
            <a:pPr marL="608965" indent="-398145">
              <a:lnSpc>
                <a:spcPct val="100000"/>
              </a:lnSpc>
              <a:buClr>
                <a:schemeClr val="dk1"/>
              </a:buClr>
              <a:buSzPct val="60000"/>
            </a:pPr>
            <a:r>
              <a:rPr lang="en" sz="2400" dirty="0">
                <a:latin typeface="Arial"/>
                <a:cs typeface="Arial"/>
              </a:rPr>
              <a:t>Phonemic Awareness (Heggerty - k/1, PAST - 2)</a:t>
            </a:r>
            <a:endParaRPr sz="2400" dirty="0">
              <a:latin typeface="Arial"/>
              <a:cs typeface="Arial"/>
            </a:endParaRPr>
          </a:p>
          <a:p>
            <a:pPr marL="608965" indent="-398145">
              <a:lnSpc>
                <a:spcPct val="100000"/>
              </a:lnSpc>
              <a:buClr>
                <a:schemeClr val="dk1"/>
              </a:buClr>
              <a:buSzPct val="60000"/>
            </a:pPr>
            <a:r>
              <a:rPr lang="en" sz="2400" dirty="0">
                <a:latin typeface="Arial"/>
                <a:cs typeface="Arial"/>
              </a:rPr>
              <a:t>Writing</a:t>
            </a:r>
            <a:endParaRPr sz="2400" dirty="0">
              <a:latin typeface="Arial"/>
              <a:cs typeface="Arial"/>
            </a:endParaRPr>
          </a:p>
          <a:p>
            <a:pPr marL="608965" indent="-398145">
              <a:lnSpc>
                <a:spcPct val="100000"/>
              </a:lnSpc>
              <a:buClr>
                <a:schemeClr val="dk1"/>
              </a:buClr>
              <a:buSzPct val="60000"/>
            </a:pPr>
            <a:r>
              <a:rPr lang="en" sz="2400" dirty="0">
                <a:latin typeface="Arial"/>
                <a:cs typeface="Arial"/>
              </a:rPr>
              <a:t>Spelling - Test of Written Spelling-5 (spring)</a:t>
            </a:r>
            <a:endParaRPr sz="2400" dirty="0">
              <a:latin typeface="Arial"/>
              <a:cs typeface="Arial"/>
            </a:endParaRPr>
          </a:p>
          <a:p>
            <a:pPr marL="608965" indent="-398145">
              <a:lnSpc>
                <a:spcPct val="100000"/>
              </a:lnSpc>
              <a:buClr>
                <a:schemeClr val="dk1"/>
              </a:buClr>
              <a:buSzPct val="60000"/>
            </a:pPr>
            <a:r>
              <a:rPr lang="en" sz="2400" dirty="0">
                <a:latin typeface="Arial"/>
                <a:cs typeface="Arial"/>
              </a:rPr>
              <a:t>Universal and norm-referenced Kindergarten Screener prior to the start of K</a:t>
            </a:r>
            <a:endParaRPr sz="2400" dirty="0">
              <a:latin typeface="Arial"/>
              <a:cs typeface="Arial"/>
            </a:endParaRPr>
          </a:p>
          <a:p>
            <a:pPr marL="0" indent="0">
              <a:lnSpc>
                <a:spcPct val="100000"/>
              </a:lnSpc>
              <a:buClr>
                <a:schemeClr val="dk1"/>
              </a:buClr>
              <a:buSzPct val="55000"/>
              <a:buNone/>
            </a:pPr>
            <a:endParaRPr sz="2400" dirty="0"/>
          </a:p>
          <a:p>
            <a:pPr marL="0" indent="0">
              <a:lnSpc>
                <a:spcPct val="100000"/>
              </a:lnSpc>
              <a:buClr>
                <a:schemeClr val="dk1"/>
              </a:buClr>
              <a:buSzPct val="55000"/>
              <a:buNone/>
            </a:pPr>
            <a:r>
              <a:rPr lang="en" sz="2400" dirty="0">
                <a:latin typeface="Arial"/>
                <a:cs typeface="Arial"/>
              </a:rPr>
              <a:t>Training</a:t>
            </a:r>
            <a:endParaRPr sz="2400" dirty="0">
              <a:latin typeface="Arial"/>
              <a:cs typeface="Arial"/>
            </a:endParaRPr>
          </a:p>
          <a:p>
            <a:pPr marL="608965" indent="-398145">
              <a:lnSpc>
                <a:spcPct val="100000"/>
              </a:lnSpc>
              <a:buClr>
                <a:schemeClr val="dk1"/>
              </a:buClr>
              <a:buSzPct val="60000"/>
            </a:pPr>
            <a:r>
              <a:rPr lang="en" sz="2400" dirty="0">
                <a:latin typeface="Arial"/>
                <a:cs typeface="Arial"/>
              </a:rPr>
              <a:t>LETRS for all teachers</a:t>
            </a:r>
            <a:endParaRPr sz="2400" dirty="0">
              <a:latin typeface="Arial"/>
              <a:cs typeface="Arial"/>
            </a:endParaRPr>
          </a:p>
          <a:p>
            <a:pPr marL="608965" indent="-398145">
              <a:lnSpc>
                <a:spcPct val="100000"/>
              </a:lnSpc>
              <a:buClr>
                <a:schemeClr val="dk1"/>
              </a:buClr>
              <a:buSzPct val="60000"/>
            </a:pPr>
            <a:r>
              <a:rPr lang="en" sz="2400" dirty="0">
                <a:latin typeface="Arial"/>
                <a:cs typeface="Arial"/>
              </a:rPr>
              <a:t>Any curriculum/intervention that is taught = highly qualified</a:t>
            </a:r>
            <a:endParaRPr sz="2400" dirty="0">
              <a:latin typeface="Arial"/>
              <a:cs typeface="Arial"/>
            </a:endParaRPr>
          </a:p>
          <a:p>
            <a:pPr marL="608965" indent="-398145">
              <a:lnSpc>
                <a:spcPct val="100000"/>
              </a:lnSpc>
              <a:buClr>
                <a:schemeClr val="dk1"/>
              </a:buClr>
              <a:buSzPct val="60000"/>
            </a:pPr>
            <a:r>
              <a:rPr lang="en" sz="2400" dirty="0">
                <a:latin typeface="Arial"/>
                <a:cs typeface="Arial"/>
              </a:rPr>
              <a:t>Build capacity for training in buildings/district (Heggerty, </a:t>
            </a:r>
            <a:r>
              <a:rPr lang="en" sz="2400" err="1">
                <a:latin typeface="Arial"/>
                <a:cs typeface="Arial"/>
              </a:rPr>
              <a:t>Acadience</a:t>
            </a:r>
            <a:r>
              <a:rPr lang="en" sz="2400" dirty="0">
                <a:latin typeface="Arial"/>
                <a:cs typeface="Arial"/>
              </a:rPr>
              <a:t>, LETRS, Wilson Fundations Facilitators and Level 1 certified interventionists)</a:t>
            </a:r>
            <a:endParaRPr sz="2400" dirty="0">
              <a:latin typeface="Arial"/>
              <a:cs typeface="Arial"/>
            </a:endParaRPr>
          </a:p>
          <a:p>
            <a:pPr marL="0" indent="0">
              <a:lnSpc>
                <a:spcPct val="100000"/>
              </a:lnSpc>
              <a:buNone/>
            </a:pPr>
            <a:endParaRPr sz="2400" dirty="0"/>
          </a:p>
          <a:p>
            <a:pPr marL="0" indent="0">
              <a:lnSpc>
                <a:spcPct val="100000"/>
              </a:lnSpc>
              <a:buNone/>
            </a:pPr>
            <a:r>
              <a:rPr lang="en" sz="2400" dirty="0">
                <a:latin typeface="Arial"/>
                <a:cs typeface="Arial"/>
              </a:rPr>
              <a:t>Curriculum Evaluations and Changes</a:t>
            </a:r>
            <a:endParaRPr sz="2400" dirty="0">
              <a:latin typeface="Arial"/>
              <a:cs typeface="Arial"/>
            </a:endParaRPr>
          </a:p>
          <a:p>
            <a:pPr marL="0" indent="0">
              <a:spcAft>
                <a:spcPts val="1600"/>
              </a:spcAft>
              <a:buNone/>
            </a:pPr>
            <a:endParaRPr/>
          </a:p>
        </p:txBody>
      </p:sp>
      <p:sp>
        <p:nvSpPr>
          <p:cNvPr id="2" name="Slide Number Placeholder 1">
            <a:extLst>
              <a:ext uri="{FF2B5EF4-FFF2-40B4-BE49-F238E27FC236}">
                <a16:creationId xmlns:a16="http://schemas.microsoft.com/office/drawing/2014/main" id="{2491A3D2-3D7A-AAE6-03CD-12913EE8E074}"/>
              </a:ext>
            </a:extLst>
          </p:cNvPr>
          <p:cNvSpPr>
            <a:spLocks noGrp="1"/>
          </p:cNvSpPr>
          <p:nvPr>
            <p:ph type="sldNum" idx="12"/>
          </p:nvPr>
        </p:nvSpPr>
        <p:spPr/>
        <p:txBody>
          <a:bodyPr/>
          <a:lstStyle/>
          <a:p>
            <a:fld id="{00000000-1234-1234-1234-123412341234}" type="slidenum">
              <a:rPr lang="en" smtClean="0"/>
              <a:pPr/>
              <a:t>53</a:t>
            </a:fld>
            <a:endParaRPr lang="en"/>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415600" y="158800"/>
            <a:ext cx="11360800" cy="763600"/>
          </a:xfrm>
          <a:prstGeom prst="rect">
            <a:avLst/>
          </a:prstGeom>
        </p:spPr>
        <p:txBody>
          <a:bodyPr spcFirstLastPara="1" vert="horz" wrap="square" lIns="121900" tIns="121900" rIns="121900" bIns="121900" rtlCol="0" anchor="t" anchorCtr="0">
            <a:normAutofit fontScale="90000"/>
          </a:bodyPr>
          <a:lstStyle/>
          <a:p>
            <a:r>
              <a:rPr lang="en" b="1" dirty="0">
                <a:latin typeface="Arial Nova"/>
                <a:cs typeface="Arial"/>
              </a:rPr>
              <a:t>District Level Planning/Changes</a:t>
            </a:r>
            <a:endParaRPr b="1" dirty="0">
              <a:latin typeface="Arial Nova"/>
              <a:cs typeface="Arial"/>
            </a:endParaRPr>
          </a:p>
        </p:txBody>
      </p:sp>
      <p:graphicFrame>
        <p:nvGraphicFramePr>
          <p:cNvPr id="96" name="Google Shape;96;p19"/>
          <p:cNvGraphicFramePr/>
          <p:nvPr/>
        </p:nvGraphicFramePr>
        <p:xfrm>
          <a:off x="333233" y="922400"/>
          <a:ext cx="11767665" cy="5852000"/>
        </p:xfrm>
        <a:graphic>
          <a:graphicData uri="http://schemas.openxmlformats.org/drawingml/2006/table">
            <a:tbl>
              <a:tblPr>
                <a:noFill/>
              </a:tblPr>
              <a:tblGrid>
                <a:gridCol w="2353533">
                  <a:extLst>
                    <a:ext uri="{9D8B030D-6E8A-4147-A177-3AD203B41FA5}">
                      <a16:colId xmlns:a16="http://schemas.microsoft.com/office/drawing/2014/main" val="20000"/>
                    </a:ext>
                  </a:extLst>
                </a:gridCol>
                <a:gridCol w="2353533">
                  <a:extLst>
                    <a:ext uri="{9D8B030D-6E8A-4147-A177-3AD203B41FA5}">
                      <a16:colId xmlns:a16="http://schemas.microsoft.com/office/drawing/2014/main" val="20001"/>
                    </a:ext>
                  </a:extLst>
                </a:gridCol>
                <a:gridCol w="2353533">
                  <a:extLst>
                    <a:ext uri="{9D8B030D-6E8A-4147-A177-3AD203B41FA5}">
                      <a16:colId xmlns:a16="http://schemas.microsoft.com/office/drawing/2014/main" val="20002"/>
                    </a:ext>
                  </a:extLst>
                </a:gridCol>
                <a:gridCol w="2353533">
                  <a:extLst>
                    <a:ext uri="{9D8B030D-6E8A-4147-A177-3AD203B41FA5}">
                      <a16:colId xmlns:a16="http://schemas.microsoft.com/office/drawing/2014/main" val="20003"/>
                    </a:ext>
                  </a:extLst>
                </a:gridCol>
                <a:gridCol w="2353533">
                  <a:extLst>
                    <a:ext uri="{9D8B030D-6E8A-4147-A177-3AD203B41FA5}">
                      <a16:colId xmlns:a16="http://schemas.microsoft.com/office/drawing/2014/main" val="20004"/>
                    </a:ext>
                  </a:extLst>
                </a:gridCol>
              </a:tblGrid>
              <a:tr h="508000">
                <a:tc>
                  <a:txBody>
                    <a:bodyPr/>
                    <a:lstStyle/>
                    <a:p>
                      <a:pPr marL="0" lvl="0" indent="0" algn="ctr" rtl="0">
                        <a:spcBef>
                          <a:spcPts val="0"/>
                        </a:spcBef>
                        <a:spcAft>
                          <a:spcPts val="0"/>
                        </a:spcAft>
                        <a:buNone/>
                      </a:pPr>
                      <a:endParaRPr sz="1300" b="1"/>
                    </a:p>
                  </a:txBody>
                  <a:tcPr marL="121900" marR="121900" marT="121900" marB="121900"/>
                </a:tc>
                <a:tc>
                  <a:txBody>
                    <a:bodyPr/>
                    <a:lstStyle/>
                    <a:p>
                      <a:pPr marL="0" lvl="0" indent="0" algn="ctr" rtl="0">
                        <a:spcBef>
                          <a:spcPts val="0"/>
                        </a:spcBef>
                        <a:spcAft>
                          <a:spcPts val="0"/>
                        </a:spcAft>
                        <a:buNone/>
                      </a:pPr>
                      <a:r>
                        <a:rPr lang="en" sz="1300" b="1"/>
                        <a:t>Start</a:t>
                      </a:r>
                      <a:endParaRPr sz="1300" b="1"/>
                    </a:p>
                  </a:txBody>
                  <a:tcPr marL="121900" marR="121900" marT="121900" marB="121900"/>
                </a:tc>
                <a:tc>
                  <a:txBody>
                    <a:bodyPr/>
                    <a:lstStyle/>
                    <a:p>
                      <a:pPr marL="0" lvl="0" indent="0" algn="l" rtl="0">
                        <a:spcBef>
                          <a:spcPts val="0"/>
                        </a:spcBef>
                        <a:spcAft>
                          <a:spcPts val="0"/>
                        </a:spcAft>
                        <a:buNone/>
                      </a:pPr>
                      <a:r>
                        <a:rPr lang="en" sz="1300" b="1"/>
                        <a:t>Improved</a:t>
                      </a:r>
                      <a:endParaRPr sz="1300" b="1"/>
                    </a:p>
                  </a:txBody>
                  <a:tcPr marL="121900" marR="121900" marT="121900" marB="121900"/>
                </a:tc>
                <a:tc>
                  <a:txBody>
                    <a:bodyPr/>
                    <a:lstStyle/>
                    <a:p>
                      <a:pPr marL="0" lvl="0" indent="0" algn="l" rtl="0">
                        <a:spcBef>
                          <a:spcPts val="0"/>
                        </a:spcBef>
                        <a:spcAft>
                          <a:spcPts val="0"/>
                        </a:spcAft>
                        <a:buNone/>
                      </a:pPr>
                      <a:r>
                        <a:rPr lang="en" sz="1300" b="1"/>
                        <a:t>Continued to Improve</a:t>
                      </a:r>
                      <a:endParaRPr sz="1300" b="1"/>
                    </a:p>
                  </a:txBody>
                  <a:tcPr marL="121900" marR="121900" marT="121900" marB="121900"/>
                </a:tc>
                <a:tc>
                  <a:txBody>
                    <a:bodyPr/>
                    <a:lstStyle/>
                    <a:p>
                      <a:pPr marL="0" lvl="0" indent="0" algn="l" rtl="0">
                        <a:spcBef>
                          <a:spcPts val="0"/>
                        </a:spcBef>
                        <a:spcAft>
                          <a:spcPts val="0"/>
                        </a:spcAft>
                        <a:buNone/>
                      </a:pPr>
                      <a:r>
                        <a:rPr lang="en" sz="1300" b="1"/>
                        <a:t>Today</a:t>
                      </a:r>
                      <a:endParaRPr sz="1300" b="1"/>
                    </a:p>
                  </a:txBody>
                  <a:tcPr marL="121900" marR="121900" marT="121900" marB="121900"/>
                </a:tc>
                <a:extLst>
                  <a:ext uri="{0D108BD9-81ED-4DB2-BD59-A6C34878D82A}">
                    <a16:rowId xmlns:a16="http://schemas.microsoft.com/office/drawing/2014/main" val="10000"/>
                  </a:ext>
                </a:extLst>
              </a:tr>
              <a:tr h="1259800">
                <a:tc>
                  <a:txBody>
                    <a:bodyPr/>
                    <a:lstStyle/>
                    <a:p>
                      <a:pPr marL="0" lvl="0" indent="0" algn="l" rtl="0">
                        <a:spcBef>
                          <a:spcPts val="0"/>
                        </a:spcBef>
                        <a:spcAft>
                          <a:spcPts val="0"/>
                        </a:spcAft>
                        <a:buNone/>
                      </a:pPr>
                      <a:r>
                        <a:rPr lang="en" sz="1300"/>
                        <a:t>Phonemic Awareness</a:t>
                      </a:r>
                      <a:endParaRPr sz="1300"/>
                    </a:p>
                  </a:txBody>
                  <a:tcPr marL="121900" marR="121900" marT="121900" marB="121900"/>
                </a:tc>
                <a:tc>
                  <a:txBody>
                    <a:bodyPr/>
                    <a:lstStyle/>
                    <a:p>
                      <a:pPr marL="0" lvl="0" indent="0" algn="l" rtl="0">
                        <a:spcBef>
                          <a:spcPts val="0"/>
                        </a:spcBef>
                        <a:spcAft>
                          <a:spcPts val="0"/>
                        </a:spcAft>
                        <a:buNone/>
                      </a:pPr>
                      <a:endParaRPr sz="1300"/>
                    </a:p>
                  </a:txBody>
                  <a:tcPr marL="121900" marR="121900" marT="121900" marB="121900"/>
                </a:tc>
                <a:tc>
                  <a:txBody>
                    <a:bodyPr/>
                    <a:lstStyle/>
                    <a:p>
                      <a:pPr marL="0" lvl="0" indent="0" algn="l" rtl="0">
                        <a:spcBef>
                          <a:spcPts val="0"/>
                        </a:spcBef>
                        <a:spcAft>
                          <a:spcPts val="0"/>
                        </a:spcAft>
                        <a:buNone/>
                      </a:pPr>
                      <a:r>
                        <a:rPr lang="en" sz="1300"/>
                        <a:t>Sporadically implemented phonemic awareness activities</a:t>
                      </a:r>
                      <a:endParaRPr sz="1300"/>
                    </a:p>
                  </a:txBody>
                  <a:tcPr marL="121900" marR="121900" marT="121900" marB="121900"/>
                </a:tc>
                <a:tc>
                  <a:txBody>
                    <a:bodyPr/>
                    <a:lstStyle/>
                    <a:p>
                      <a:pPr marL="0" lvl="0" indent="0" algn="l" rtl="0">
                        <a:spcBef>
                          <a:spcPts val="0"/>
                        </a:spcBef>
                        <a:spcAft>
                          <a:spcPts val="0"/>
                        </a:spcAft>
                        <a:buNone/>
                      </a:pPr>
                      <a:r>
                        <a:rPr lang="en" sz="1300"/>
                        <a:t>Heggerty k-2</a:t>
                      </a:r>
                      <a:endParaRPr sz="1300"/>
                    </a:p>
                  </a:txBody>
                  <a:tcPr marL="121900" marR="121900" marT="121900" marB="121900"/>
                </a:tc>
                <a:tc>
                  <a:txBody>
                    <a:bodyPr/>
                    <a:lstStyle/>
                    <a:p>
                      <a:pPr marL="0" lvl="0" indent="0" algn="l" rtl="0">
                        <a:spcBef>
                          <a:spcPts val="0"/>
                        </a:spcBef>
                        <a:spcAft>
                          <a:spcPts val="0"/>
                        </a:spcAft>
                        <a:buNone/>
                      </a:pPr>
                      <a:r>
                        <a:rPr lang="en" sz="1300"/>
                        <a:t>Heggerty k-1</a:t>
                      </a:r>
                      <a:endParaRPr sz="1300"/>
                    </a:p>
                    <a:p>
                      <a:pPr marL="0" lvl="0" indent="0" algn="l" rtl="0">
                        <a:spcBef>
                          <a:spcPts val="0"/>
                        </a:spcBef>
                        <a:spcAft>
                          <a:spcPts val="0"/>
                        </a:spcAft>
                        <a:buNone/>
                      </a:pPr>
                      <a:r>
                        <a:rPr lang="en" sz="1300"/>
                        <a:t>PAST/Equipped for Reading Success grade 2</a:t>
                      </a:r>
                      <a:endParaRPr sz="1300"/>
                    </a:p>
                    <a:p>
                      <a:pPr marL="0" lvl="0" indent="0" algn="l" rtl="0">
                        <a:spcBef>
                          <a:spcPts val="0"/>
                        </a:spcBef>
                        <a:spcAft>
                          <a:spcPts val="0"/>
                        </a:spcAft>
                        <a:buNone/>
                      </a:pPr>
                      <a:r>
                        <a:rPr lang="en" sz="1300"/>
                        <a:t>Embedded in daily writing and phonics lessons</a:t>
                      </a:r>
                      <a:endParaRPr sz="1300"/>
                    </a:p>
                  </a:txBody>
                  <a:tcPr marL="121900" marR="121900" marT="121900" marB="121900"/>
                </a:tc>
                <a:extLst>
                  <a:ext uri="{0D108BD9-81ED-4DB2-BD59-A6C34878D82A}">
                    <a16:rowId xmlns:a16="http://schemas.microsoft.com/office/drawing/2014/main" val="10001"/>
                  </a:ext>
                </a:extLst>
              </a:tr>
              <a:tr h="508000">
                <a:tc>
                  <a:txBody>
                    <a:bodyPr/>
                    <a:lstStyle/>
                    <a:p>
                      <a:pPr marL="0" lvl="0" indent="0" algn="l" rtl="0">
                        <a:spcBef>
                          <a:spcPts val="0"/>
                        </a:spcBef>
                        <a:spcAft>
                          <a:spcPts val="0"/>
                        </a:spcAft>
                        <a:buNone/>
                      </a:pPr>
                      <a:r>
                        <a:rPr lang="en" sz="1300"/>
                        <a:t>Encoding/Decoding</a:t>
                      </a:r>
                      <a:endParaRPr sz="1300"/>
                    </a:p>
                  </a:txBody>
                  <a:tcPr marL="121900" marR="121900" marT="121900" marB="121900">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Words Their Way</a:t>
                      </a:r>
                      <a:endParaRPr sz="1300"/>
                    </a:p>
                  </a:txBody>
                  <a:tcPr marL="121900" marR="121900" marT="121900" marB="121900">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Fundation k-3</a:t>
                      </a:r>
                      <a:endParaRPr sz="1300"/>
                    </a:p>
                  </a:txBody>
                  <a:tcPr marL="121900" marR="121900" marT="121900" marB="121900">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121900" marR="121900" marT="121900" marB="121900">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95% Core Phonics k-3</a:t>
                      </a:r>
                      <a:endParaRPr sz="1300"/>
                    </a:p>
                  </a:txBody>
                  <a:tcPr marL="121900" marR="121900" marT="121900" marB="121900">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853400">
                <a:tc>
                  <a:txBody>
                    <a:bodyPr/>
                    <a:lstStyle/>
                    <a:p>
                      <a:pPr marL="0" lvl="0" indent="0" algn="l" rtl="0">
                        <a:spcBef>
                          <a:spcPts val="0"/>
                        </a:spcBef>
                        <a:spcAft>
                          <a:spcPts val="0"/>
                        </a:spcAft>
                        <a:buNone/>
                      </a:pPr>
                      <a:r>
                        <a:rPr lang="en" sz="1300"/>
                        <a:t>Advanced Decoding</a:t>
                      </a:r>
                      <a:endParaRPr sz="1300"/>
                    </a:p>
                  </a:txBody>
                  <a:tcPr marL="121900" marR="121900" marT="121900" marB="1219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Journeys</a:t>
                      </a:r>
                      <a:endParaRPr sz="1300"/>
                    </a:p>
                  </a:txBody>
                  <a:tcPr marL="121900" marR="121900" marT="121900" marB="1219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Noticed incorrect instruction and stopped teaching it</a:t>
                      </a:r>
                      <a:endParaRPr sz="1300"/>
                    </a:p>
                  </a:txBody>
                  <a:tcPr marL="121900" marR="121900" marT="121900" marB="1219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95% MSR 3-5</a:t>
                      </a:r>
                      <a:endParaRPr sz="1300"/>
                    </a:p>
                    <a:p>
                      <a:pPr marL="0" lvl="0" indent="0" algn="l" rtl="0">
                        <a:spcBef>
                          <a:spcPts val="0"/>
                        </a:spcBef>
                        <a:spcAft>
                          <a:spcPts val="0"/>
                        </a:spcAft>
                        <a:buNone/>
                      </a:pPr>
                      <a:r>
                        <a:rPr lang="en" sz="1300"/>
                        <a:t>REWARDS 4-5</a:t>
                      </a:r>
                      <a:endParaRPr sz="1300"/>
                    </a:p>
                    <a:p>
                      <a:pPr marL="0" lvl="0" indent="0" algn="l" rtl="0">
                        <a:spcBef>
                          <a:spcPts val="0"/>
                        </a:spcBef>
                        <a:spcAft>
                          <a:spcPts val="0"/>
                        </a:spcAft>
                        <a:buNone/>
                      </a:pPr>
                      <a:endParaRPr sz="1300"/>
                    </a:p>
                  </a:txBody>
                  <a:tcPr marL="121900" marR="121900" marT="121900" marB="1219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Rewards when applicable</a:t>
                      </a:r>
                      <a:endParaRPr sz="1300"/>
                    </a:p>
                  </a:txBody>
                  <a:tcPr marL="121900" marR="121900" marT="121900" marB="1219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1056600">
                <a:tc>
                  <a:txBody>
                    <a:bodyPr/>
                    <a:lstStyle/>
                    <a:p>
                      <a:pPr marL="0" lvl="0" indent="0" algn="l" rtl="0">
                        <a:spcBef>
                          <a:spcPts val="0"/>
                        </a:spcBef>
                        <a:spcAft>
                          <a:spcPts val="0"/>
                        </a:spcAft>
                        <a:buNone/>
                      </a:pPr>
                      <a:r>
                        <a:rPr lang="en" sz="1300"/>
                        <a:t>HIgh-Frequency Words</a:t>
                      </a:r>
                      <a:endParaRPr sz="1300"/>
                    </a:p>
                  </a:txBody>
                  <a:tcPr marL="121900" marR="121900" marT="121900" marB="1219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Memorize with flashcards and rainbow writing</a:t>
                      </a:r>
                      <a:endParaRPr sz="1300"/>
                    </a:p>
                  </a:txBody>
                  <a:tcPr marL="121900" marR="121900" marT="121900" marB="1219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121900" marR="121900" marT="121900" marB="1219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Heart Word Routine</a:t>
                      </a:r>
                      <a:endParaRPr sz="1300"/>
                    </a:p>
                  </a:txBody>
                  <a:tcPr marL="121900" marR="121900" marT="121900" marB="1219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Daily systematic and explicit instruction with the Heart Word Routine aligned to phonics skills</a:t>
                      </a:r>
                      <a:endParaRPr sz="1300"/>
                    </a:p>
                  </a:txBody>
                  <a:tcPr marL="121900" marR="121900" marT="121900" marB="1219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1666200">
                <a:tc>
                  <a:txBody>
                    <a:bodyPr/>
                    <a:lstStyle/>
                    <a:p>
                      <a:pPr marL="0" lvl="0" indent="0" algn="l" rtl="0">
                        <a:spcBef>
                          <a:spcPts val="0"/>
                        </a:spcBef>
                        <a:spcAft>
                          <a:spcPts val="0"/>
                        </a:spcAft>
                        <a:buNone/>
                      </a:pPr>
                      <a:r>
                        <a:rPr lang="en" sz="1300"/>
                        <a:t>Writing</a:t>
                      </a:r>
                      <a:endParaRPr sz="1300"/>
                    </a:p>
                  </a:txBody>
                  <a:tcPr marL="121900" marR="121900" marT="121900" marB="1219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Kidwriting k/1</a:t>
                      </a:r>
                      <a:endParaRPr sz="1300"/>
                    </a:p>
                    <a:p>
                      <a:pPr marL="0" lvl="0" indent="0" algn="l" rtl="0">
                        <a:spcBef>
                          <a:spcPts val="0"/>
                        </a:spcBef>
                        <a:spcAft>
                          <a:spcPts val="0"/>
                        </a:spcAft>
                        <a:buNone/>
                      </a:pPr>
                      <a:r>
                        <a:rPr lang="en" sz="1300"/>
                        <a:t>Journeys grades 2-5</a:t>
                      </a:r>
                      <a:endParaRPr sz="1300"/>
                    </a:p>
                  </a:txBody>
                  <a:tcPr marL="121900" marR="121900" marT="121900" marB="1219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121900" marR="121900" marT="121900" marB="1219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292100" algn="l" rtl="0">
                        <a:spcBef>
                          <a:spcPts val="0"/>
                        </a:spcBef>
                        <a:spcAft>
                          <a:spcPts val="0"/>
                        </a:spcAft>
                        <a:buSzPts val="1000"/>
                        <a:buChar char="●"/>
                      </a:pPr>
                      <a:r>
                        <a:rPr lang="en" sz="1300"/>
                        <a:t>Tried to move away from Kidwriting, but had no outlined scope or sequence</a:t>
                      </a:r>
                      <a:endParaRPr sz="1300"/>
                    </a:p>
                    <a:p>
                      <a:pPr marL="457200" lvl="0" indent="-292100" algn="l" rtl="0">
                        <a:spcBef>
                          <a:spcPts val="0"/>
                        </a:spcBef>
                        <a:spcAft>
                          <a:spcPts val="0"/>
                        </a:spcAft>
                        <a:buSzPts val="1000"/>
                        <a:buChar char="●"/>
                      </a:pPr>
                      <a:r>
                        <a:rPr lang="en" sz="1300"/>
                        <a:t>TDA writing in grades 3-5 based on Journeys texts</a:t>
                      </a:r>
                      <a:endParaRPr sz="1300"/>
                    </a:p>
                  </a:txBody>
                  <a:tcPr marL="121900" marR="121900" marT="121900" marB="1219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292100" algn="l" rtl="0">
                        <a:spcBef>
                          <a:spcPts val="0"/>
                        </a:spcBef>
                        <a:spcAft>
                          <a:spcPts val="0"/>
                        </a:spcAft>
                        <a:buSzPts val="1000"/>
                        <a:buChar char="●"/>
                      </a:pPr>
                      <a:r>
                        <a:rPr lang="en" sz="1300"/>
                        <a:t>Wrote our own K writing curriculum</a:t>
                      </a:r>
                      <a:endParaRPr sz="1300"/>
                    </a:p>
                    <a:p>
                      <a:pPr marL="457200" lvl="0" indent="-292100" algn="l" rtl="0">
                        <a:spcBef>
                          <a:spcPts val="0"/>
                        </a:spcBef>
                        <a:spcAft>
                          <a:spcPts val="0"/>
                        </a:spcAft>
                        <a:buSzPts val="1000"/>
                        <a:buChar char="●"/>
                      </a:pPr>
                      <a:r>
                        <a:rPr lang="en" sz="1300"/>
                        <a:t>Integrated daily writing throughout the literacy block that is systematic and sequential</a:t>
                      </a:r>
                      <a:endParaRPr sz="1300"/>
                    </a:p>
                  </a:txBody>
                  <a:tcPr marL="121900" marR="121900" marT="121900" marB="1219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 name="Slide Number Placeholder 1">
            <a:extLst>
              <a:ext uri="{FF2B5EF4-FFF2-40B4-BE49-F238E27FC236}">
                <a16:creationId xmlns:a16="http://schemas.microsoft.com/office/drawing/2014/main" id="{DEAE7D32-09B1-07B7-FCB5-5323F29F0C24}"/>
              </a:ext>
            </a:extLst>
          </p:cNvPr>
          <p:cNvSpPr>
            <a:spLocks noGrp="1"/>
          </p:cNvSpPr>
          <p:nvPr>
            <p:ph type="sldNum" idx="12"/>
          </p:nvPr>
        </p:nvSpPr>
        <p:spPr/>
        <p:txBody>
          <a:bodyPr/>
          <a:lstStyle/>
          <a:p>
            <a:fld id="{00000000-1234-1234-1234-123412341234}" type="slidenum">
              <a:rPr lang="en" smtClean="0"/>
              <a:pPr/>
              <a:t>54</a:t>
            </a:fld>
            <a:endParaRPr lang="en"/>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aphicFrame>
        <p:nvGraphicFramePr>
          <p:cNvPr id="101" name="Google Shape;101;p20"/>
          <p:cNvGraphicFramePr/>
          <p:nvPr/>
        </p:nvGraphicFramePr>
        <p:xfrm>
          <a:off x="285418" y="1020267"/>
          <a:ext cx="11621165" cy="5463667"/>
        </p:xfrm>
        <a:graphic>
          <a:graphicData uri="http://schemas.openxmlformats.org/drawingml/2006/table">
            <a:tbl>
              <a:tblPr>
                <a:noFill/>
              </a:tblPr>
              <a:tblGrid>
                <a:gridCol w="2324233">
                  <a:extLst>
                    <a:ext uri="{9D8B030D-6E8A-4147-A177-3AD203B41FA5}">
                      <a16:colId xmlns:a16="http://schemas.microsoft.com/office/drawing/2014/main" val="20000"/>
                    </a:ext>
                  </a:extLst>
                </a:gridCol>
                <a:gridCol w="2324233">
                  <a:extLst>
                    <a:ext uri="{9D8B030D-6E8A-4147-A177-3AD203B41FA5}">
                      <a16:colId xmlns:a16="http://schemas.microsoft.com/office/drawing/2014/main" val="20001"/>
                    </a:ext>
                  </a:extLst>
                </a:gridCol>
                <a:gridCol w="2324233">
                  <a:extLst>
                    <a:ext uri="{9D8B030D-6E8A-4147-A177-3AD203B41FA5}">
                      <a16:colId xmlns:a16="http://schemas.microsoft.com/office/drawing/2014/main" val="20002"/>
                    </a:ext>
                  </a:extLst>
                </a:gridCol>
                <a:gridCol w="2324233">
                  <a:extLst>
                    <a:ext uri="{9D8B030D-6E8A-4147-A177-3AD203B41FA5}">
                      <a16:colId xmlns:a16="http://schemas.microsoft.com/office/drawing/2014/main" val="20003"/>
                    </a:ext>
                  </a:extLst>
                </a:gridCol>
                <a:gridCol w="2324233">
                  <a:extLst>
                    <a:ext uri="{9D8B030D-6E8A-4147-A177-3AD203B41FA5}">
                      <a16:colId xmlns:a16="http://schemas.microsoft.com/office/drawing/2014/main" val="20004"/>
                    </a:ext>
                  </a:extLst>
                </a:gridCol>
              </a:tblGrid>
              <a:tr h="822400">
                <a:tc>
                  <a:txBody>
                    <a:bodyPr/>
                    <a:lstStyle/>
                    <a:p>
                      <a:pPr marL="0" lvl="0" indent="0" algn="l" rtl="0">
                        <a:spcBef>
                          <a:spcPts val="0"/>
                        </a:spcBef>
                        <a:spcAft>
                          <a:spcPts val="0"/>
                        </a:spcAft>
                        <a:buNone/>
                      </a:pPr>
                      <a:r>
                        <a:rPr lang="en" sz="1300"/>
                        <a:t>Comprehension</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Journeys</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Reworking Journeys Lessons</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CKLA Knowledge</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1259800">
                <a:tc>
                  <a:txBody>
                    <a:bodyPr/>
                    <a:lstStyle/>
                    <a:p>
                      <a:pPr marL="0" lvl="0" indent="0" algn="l" rtl="0">
                        <a:spcBef>
                          <a:spcPts val="0"/>
                        </a:spcBef>
                        <a:spcAft>
                          <a:spcPts val="0"/>
                        </a:spcAft>
                        <a:buNone/>
                      </a:pPr>
                      <a:r>
                        <a:rPr lang="en" sz="1300"/>
                        <a:t>Vocabulary</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Journeys</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292100" algn="l" rtl="0">
                        <a:spcBef>
                          <a:spcPts val="0"/>
                        </a:spcBef>
                        <a:spcAft>
                          <a:spcPts val="0"/>
                        </a:spcAft>
                        <a:buSzPts val="1000"/>
                        <a:buChar char="●"/>
                      </a:pPr>
                      <a:r>
                        <a:rPr lang="en" sz="1300"/>
                        <a:t>Implemented a Vocabulary Routine with Tier 2 Journeys words</a:t>
                      </a:r>
                      <a:endParaRPr sz="1300"/>
                    </a:p>
                    <a:p>
                      <a:pPr marL="457200" lvl="0" indent="-292100" algn="l" rtl="0">
                        <a:spcBef>
                          <a:spcPts val="0"/>
                        </a:spcBef>
                        <a:spcAft>
                          <a:spcPts val="0"/>
                        </a:spcAft>
                        <a:buSzPts val="1000"/>
                        <a:buChar char="●"/>
                      </a:pPr>
                      <a:r>
                        <a:rPr lang="en" sz="1300"/>
                        <a:t>95% Vocab Surge </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Integrated vocabulary and morpheme instruction with knowledge building</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853400">
                <a:tc>
                  <a:txBody>
                    <a:bodyPr/>
                    <a:lstStyle/>
                    <a:p>
                      <a:pPr marL="0" lvl="0" indent="0" algn="l" rtl="0">
                        <a:spcBef>
                          <a:spcPts val="0"/>
                        </a:spcBef>
                        <a:spcAft>
                          <a:spcPts val="0"/>
                        </a:spcAft>
                        <a:buNone/>
                      </a:pPr>
                      <a:r>
                        <a:rPr lang="en" sz="1300"/>
                        <a:t>Grammar</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Journeys</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Reordered the skills in Journeys to be more systematic</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Integrated into writing and language comprehension</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1463000">
                <a:tc>
                  <a:txBody>
                    <a:bodyPr/>
                    <a:lstStyle/>
                    <a:p>
                      <a:pPr marL="0" lvl="0" indent="0" algn="l" rtl="0">
                        <a:spcBef>
                          <a:spcPts val="0"/>
                        </a:spcBef>
                        <a:spcAft>
                          <a:spcPts val="0"/>
                        </a:spcAft>
                        <a:buNone/>
                      </a:pPr>
                      <a:r>
                        <a:rPr lang="en" sz="1300"/>
                        <a:t>Differentiated Instruction</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Guided Reading</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Skill based groups</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292100" algn="l" rtl="0">
                        <a:spcBef>
                          <a:spcPts val="0"/>
                        </a:spcBef>
                        <a:spcAft>
                          <a:spcPts val="0"/>
                        </a:spcAft>
                        <a:buSzPts val="1000"/>
                        <a:buChar char="●"/>
                      </a:pPr>
                      <a:r>
                        <a:rPr lang="en" sz="1300"/>
                        <a:t>WIN (teachers help with Tier 2 interventions)</a:t>
                      </a:r>
                      <a:endParaRPr sz="1300"/>
                    </a:p>
                    <a:p>
                      <a:pPr marL="457200" lvl="0" indent="-292100" algn="l" rtl="0">
                        <a:spcBef>
                          <a:spcPts val="0"/>
                        </a:spcBef>
                        <a:spcAft>
                          <a:spcPts val="0"/>
                        </a:spcAft>
                        <a:buSzPts val="1000"/>
                        <a:buChar char="●"/>
                      </a:pPr>
                      <a:r>
                        <a:rPr lang="en" sz="1300"/>
                        <a:t>Flexible Skill-Based Instruction </a:t>
                      </a:r>
                      <a:endParaRPr sz="1300"/>
                    </a:p>
                    <a:p>
                      <a:pPr marL="457200" lvl="0" indent="-292100" algn="l" rtl="0">
                        <a:spcBef>
                          <a:spcPts val="0"/>
                        </a:spcBef>
                        <a:spcAft>
                          <a:spcPts val="0"/>
                        </a:spcAft>
                        <a:buSzPts val="1000"/>
                        <a:buChar char="●"/>
                      </a:pPr>
                      <a:r>
                        <a:rPr lang="en" sz="1300"/>
                        <a:t>Lexia Lessons</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1065067">
                <a:tc>
                  <a:txBody>
                    <a:bodyPr/>
                    <a:lstStyle/>
                    <a:p>
                      <a:pPr marL="0" lvl="0" indent="0" algn="l" rtl="0">
                        <a:spcBef>
                          <a:spcPts val="0"/>
                        </a:spcBef>
                        <a:spcAft>
                          <a:spcPts val="0"/>
                        </a:spcAft>
                        <a:buNone/>
                      </a:pPr>
                      <a:r>
                        <a:rPr lang="en" sz="1300"/>
                        <a:t>Interventions</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Reading Recovery/LLI</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Wilson/ Fundations DD Intervention</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Wilson/95% Group PALS/95% Group Chip Kits/95% PLL</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rPr>
                        <a:t>Wilson/95% Group PALS/95% Group Chip Kits/95% PLL/LIPS/95% Comprehension</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02" name="Google Shape;102;p20"/>
          <p:cNvSpPr txBox="1"/>
          <p:nvPr/>
        </p:nvSpPr>
        <p:spPr>
          <a:xfrm>
            <a:off x="285433" y="0"/>
            <a:ext cx="7715200" cy="820633"/>
          </a:xfrm>
          <a:prstGeom prst="rect">
            <a:avLst/>
          </a:prstGeom>
          <a:noFill/>
          <a:ln>
            <a:noFill/>
          </a:ln>
        </p:spPr>
        <p:txBody>
          <a:bodyPr spcFirstLastPara="1" wrap="square" lIns="121900" tIns="121900" rIns="121900" bIns="121900" anchor="t" anchorCtr="0">
            <a:spAutoFit/>
          </a:bodyPr>
          <a:lstStyle/>
          <a:p>
            <a:r>
              <a:rPr lang="en" sz="3700" b="1" dirty="0">
                <a:solidFill>
                  <a:schemeClr val="dk1"/>
                </a:solidFill>
                <a:latin typeface="Arial Nova"/>
              </a:rPr>
              <a:t>District Level Planning/Changes</a:t>
            </a:r>
            <a:endParaRPr sz="3700" b="1" dirty="0">
              <a:solidFill>
                <a:schemeClr val="dk1"/>
              </a:solidFill>
              <a:latin typeface="Arial Nova"/>
            </a:endParaRPr>
          </a:p>
        </p:txBody>
      </p:sp>
      <p:sp>
        <p:nvSpPr>
          <p:cNvPr id="2" name="Slide Number Placeholder 1">
            <a:extLst>
              <a:ext uri="{FF2B5EF4-FFF2-40B4-BE49-F238E27FC236}">
                <a16:creationId xmlns:a16="http://schemas.microsoft.com/office/drawing/2014/main" id="{A59AA214-F2E4-BAAA-1221-05C85971E5F4}"/>
              </a:ext>
            </a:extLst>
          </p:cNvPr>
          <p:cNvSpPr>
            <a:spLocks noGrp="1"/>
          </p:cNvSpPr>
          <p:nvPr>
            <p:ph type="sldNum" idx="12"/>
          </p:nvPr>
        </p:nvSpPr>
        <p:spPr/>
        <p:txBody>
          <a:bodyPr/>
          <a:lstStyle/>
          <a:p>
            <a:fld id="{00000000-1234-1234-1234-123412341234}" type="slidenum">
              <a:rPr lang="en" smtClean="0"/>
              <a:pPr/>
              <a:t>55</a:t>
            </a:fld>
            <a:endParaRPr lang="en"/>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b="1" dirty="0">
                <a:latin typeface="Arial Nova"/>
                <a:cs typeface="Arial"/>
              </a:rPr>
              <a:t>District Level Data</a:t>
            </a:r>
            <a:endParaRPr b="1" dirty="0">
              <a:latin typeface="Arial Nova"/>
              <a:cs typeface="Arial"/>
            </a:endParaRPr>
          </a:p>
        </p:txBody>
      </p:sp>
      <p:pic>
        <p:nvPicPr>
          <p:cNvPr id="108" name="Google Shape;108;p21"/>
          <p:cNvPicPr preferRelativeResize="0"/>
          <p:nvPr/>
        </p:nvPicPr>
        <p:blipFill rotWithShape="1">
          <a:blip r:embed="rId3">
            <a:alphaModFix/>
          </a:blip>
          <a:srcRect t="8071"/>
          <a:stretch/>
        </p:blipFill>
        <p:spPr>
          <a:xfrm>
            <a:off x="205200" y="1356967"/>
            <a:ext cx="8256765" cy="2976167"/>
          </a:xfrm>
          <a:prstGeom prst="rect">
            <a:avLst/>
          </a:prstGeom>
          <a:noFill/>
          <a:ln>
            <a:noFill/>
          </a:ln>
        </p:spPr>
      </p:pic>
      <p:pic>
        <p:nvPicPr>
          <p:cNvPr id="109" name="Google Shape;109;p21"/>
          <p:cNvPicPr preferRelativeResize="0"/>
          <p:nvPr/>
        </p:nvPicPr>
        <p:blipFill rotWithShape="1">
          <a:blip r:embed="rId4">
            <a:alphaModFix/>
          </a:blip>
          <a:srcRect l="2407" t="3437" r="2426"/>
          <a:stretch/>
        </p:blipFill>
        <p:spPr>
          <a:xfrm>
            <a:off x="7660734" y="3759734"/>
            <a:ext cx="4316965" cy="2827532"/>
          </a:xfrm>
          <a:prstGeom prst="rect">
            <a:avLst/>
          </a:prstGeom>
          <a:noFill/>
          <a:ln>
            <a:noFill/>
          </a:ln>
        </p:spPr>
      </p:pic>
      <p:sp>
        <p:nvSpPr>
          <p:cNvPr id="2" name="Slide Number Placeholder 1">
            <a:extLst>
              <a:ext uri="{FF2B5EF4-FFF2-40B4-BE49-F238E27FC236}">
                <a16:creationId xmlns:a16="http://schemas.microsoft.com/office/drawing/2014/main" id="{DC3A67F7-58B8-C7A3-159F-EE332C5D9CBE}"/>
              </a:ext>
            </a:extLst>
          </p:cNvPr>
          <p:cNvSpPr>
            <a:spLocks noGrp="1"/>
          </p:cNvSpPr>
          <p:nvPr>
            <p:ph type="sldNum" idx="12"/>
          </p:nvPr>
        </p:nvSpPr>
        <p:spPr/>
        <p:txBody>
          <a:bodyPr/>
          <a:lstStyle/>
          <a:p>
            <a:fld id="{00000000-1234-1234-1234-123412341234}" type="slidenum">
              <a:rPr lang="en" smtClean="0"/>
              <a:pPr/>
              <a:t>56</a:t>
            </a:fld>
            <a:endParaRPr lang="en"/>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buClr>
                <a:schemeClr val="dk1"/>
              </a:buClr>
              <a:buSzPct val="39285"/>
            </a:pPr>
            <a:r>
              <a:rPr lang="en" b="1" dirty="0">
                <a:latin typeface="Arial Nova"/>
                <a:cs typeface="Arial"/>
              </a:rPr>
              <a:t>District Level Data</a:t>
            </a:r>
            <a:endParaRPr b="1" dirty="0">
              <a:latin typeface="Arial Nova"/>
              <a:cs typeface="Arial"/>
            </a:endParaRPr>
          </a:p>
        </p:txBody>
      </p:sp>
      <p:pic>
        <p:nvPicPr>
          <p:cNvPr id="115" name="Google Shape;115;p22"/>
          <p:cNvPicPr preferRelativeResize="0"/>
          <p:nvPr/>
        </p:nvPicPr>
        <p:blipFill rotWithShape="1">
          <a:blip r:embed="rId3">
            <a:alphaModFix/>
          </a:blip>
          <a:srcRect l="2306" t="6890" r="2790"/>
          <a:stretch/>
        </p:blipFill>
        <p:spPr>
          <a:xfrm>
            <a:off x="171168" y="1356964"/>
            <a:ext cx="8675401" cy="3161733"/>
          </a:xfrm>
          <a:prstGeom prst="rect">
            <a:avLst/>
          </a:prstGeom>
          <a:noFill/>
          <a:ln>
            <a:noFill/>
          </a:ln>
        </p:spPr>
      </p:pic>
      <p:pic>
        <p:nvPicPr>
          <p:cNvPr id="116" name="Google Shape;116;p22"/>
          <p:cNvPicPr preferRelativeResize="0"/>
          <p:nvPr/>
        </p:nvPicPr>
        <p:blipFill rotWithShape="1">
          <a:blip r:embed="rId4">
            <a:alphaModFix/>
          </a:blip>
          <a:srcRect l="3977" t="2505" r="2642"/>
          <a:stretch/>
        </p:blipFill>
        <p:spPr>
          <a:xfrm>
            <a:off x="8037267" y="4060334"/>
            <a:ext cx="3946599" cy="2597433"/>
          </a:xfrm>
          <a:prstGeom prst="rect">
            <a:avLst/>
          </a:prstGeom>
          <a:noFill/>
          <a:ln>
            <a:noFill/>
          </a:ln>
        </p:spPr>
      </p:pic>
      <p:sp>
        <p:nvSpPr>
          <p:cNvPr id="2" name="Slide Number Placeholder 1">
            <a:extLst>
              <a:ext uri="{FF2B5EF4-FFF2-40B4-BE49-F238E27FC236}">
                <a16:creationId xmlns:a16="http://schemas.microsoft.com/office/drawing/2014/main" id="{BA040C71-346F-098C-5CFF-5B2890B22921}"/>
              </a:ext>
            </a:extLst>
          </p:cNvPr>
          <p:cNvSpPr>
            <a:spLocks noGrp="1"/>
          </p:cNvSpPr>
          <p:nvPr>
            <p:ph type="sldNum" idx="12"/>
          </p:nvPr>
        </p:nvSpPr>
        <p:spPr/>
        <p:txBody>
          <a:bodyPr/>
          <a:lstStyle/>
          <a:p>
            <a:fld id="{00000000-1234-1234-1234-123412341234}" type="slidenum">
              <a:rPr lang="en" smtClean="0"/>
              <a:pPr/>
              <a:t>57</a:t>
            </a:fld>
            <a:endParaRPr lang="en"/>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3"/>
          <p:cNvSpPr txBox="1">
            <a:spLocks noGrp="1"/>
          </p:cNvSpPr>
          <p:nvPr>
            <p:ph type="title"/>
          </p:nvPr>
        </p:nvSpPr>
        <p:spPr>
          <a:xfrm>
            <a:off x="510667" y="312100"/>
            <a:ext cx="11360800" cy="763600"/>
          </a:xfrm>
          <a:prstGeom prst="rect">
            <a:avLst/>
          </a:prstGeom>
        </p:spPr>
        <p:txBody>
          <a:bodyPr spcFirstLastPara="1" vert="horz" wrap="square" lIns="121900" tIns="121900" rIns="121900" bIns="121900" rtlCol="0" anchor="t" anchorCtr="0">
            <a:normAutofit fontScale="90000"/>
          </a:bodyPr>
          <a:lstStyle/>
          <a:p>
            <a:r>
              <a:rPr lang="en" b="1" dirty="0">
                <a:latin typeface="Arial Nova"/>
                <a:cs typeface="Arial"/>
              </a:rPr>
              <a:t>Building Level Planning</a:t>
            </a:r>
            <a:endParaRPr b="1" dirty="0">
              <a:latin typeface="Arial Nova"/>
              <a:cs typeface="Arial"/>
            </a:endParaRPr>
          </a:p>
        </p:txBody>
      </p:sp>
      <p:pic>
        <p:nvPicPr>
          <p:cNvPr id="122" name="Google Shape;122;p23"/>
          <p:cNvPicPr preferRelativeResize="0"/>
          <p:nvPr/>
        </p:nvPicPr>
        <p:blipFill>
          <a:blip r:embed="rId3">
            <a:alphaModFix/>
          </a:blip>
          <a:stretch>
            <a:fillRect/>
          </a:stretch>
        </p:blipFill>
        <p:spPr>
          <a:xfrm rot="-709125">
            <a:off x="897931" y="1701403"/>
            <a:ext cx="4661571" cy="3102063"/>
          </a:xfrm>
          <a:prstGeom prst="rect">
            <a:avLst/>
          </a:prstGeom>
          <a:noFill/>
          <a:ln>
            <a:noFill/>
          </a:ln>
        </p:spPr>
      </p:pic>
      <p:pic>
        <p:nvPicPr>
          <p:cNvPr id="123" name="Google Shape;123;p23"/>
          <p:cNvPicPr preferRelativeResize="0"/>
          <p:nvPr/>
        </p:nvPicPr>
        <p:blipFill>
          <a:blip r:embed="rId4">
            <a:alphaModFix/>
          </a:blip>
          <a:stretch>
            <a:fillRect/>
          </a:stretch>
        </p:blipFill>
        <p:spPr>
          <a:xfrm rot="538092">
            <a:off x="6525499" y="1120494"/>
            <a:ext cx="4943504" cy="3284911"/>
          </a:xfrm>
          <a:prstGeom prst="rect">
            <a:avLst/>
          </a:prstGeom>
          <a:noFill/>
          <a:ln>
            <a:noFill/>
          </a:ln>
        </p:spPr>
      </p:pic>
      <p:sp>
        <p:nvSpPr>
          <p:cNvPr id="124" name="Google Shape;124;p23"/>
          <p:cNvSpPr txBox="1"/>
          <p:nvPr/>
        </p:nvSpPr>
        <p:spPr>
          <a:xfrm>
            <a:off x="1590400" y="1415367"/>
            <a:ext cx="3585200" cy="6248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endParaRPr sz="2400">
              <a:solidFill>
                <a:schemeClr val="dk2"/>
              </a:solidFill>
            </a:endParaRPr>
          </a:p>
        </p:txBody>
      </p:sp>
      <p:sp>
        <p:nvSpPr>
          <p:cNvPr id="125" name="Google Shape;125;p23"/>
          <p:cNvSpPr/>
          <p:nvPr/>
        </p:nvSpPr>
        <p:spPr>
          <a:xfrm>
            <a:off x="1762167" y="1605467"/>
            <a:ext cx="3318343" cy="312365"/>
          </a:xfrm>
          <a:prstGeom prst="rect">
            <a:avLst/>
          </a:prstGeom>
        </p:spPr>
        <p:txBody>
          <a:bodyPr>
            <a:prstTxWarp prst="textPlain">
              <a:avLst/>
            </a:prstTxWarp>
          </a:bodyPr>
          <a:lstStyle/>
          <a:p>
            <a:pPr lvl="0" algn="ctr"/>
            <a:r>
              <a:rPr sz="2400">
                <a:ln w="9525" cap="flat" cmpd="sng">
                  <a:solidFill>
                    <a:schemeClr val="dk2"/>
                  </a:solidFill>
                  <a:prstDash val="solid"/>
                  <a:round/>
                  <a:headEnd type="none" w="sm" len="sm"/>
                  <a:tailEnd type="none" w="sm" len="sm"/>
                </a:ln>
                <a:solidFill>
                  <a:schemeClr val="dk1"/>
                </a:solidFill>
                <a:latin typeface="Arial"/>
              </a:rPr>
              <a:t>Franklin Township</a:t>
            </a:r>
          </a:p>
        </p:txBody>
      </p:sp>
      <p:sp>
        <p:nvSpPr>
          <p:cNvPr id="126" name="Google Shape;126;p23"/>
          <p:cNvSpPr txBox="1"/>
          <p:nvPr/>
        </p:nvSpPr>
        <p:spPr>
          <a:xfrm>
            <a:off x="7857067" y="980667"/>
            <a:ext cx="2892800" cy="6248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endParaRPr sz="2400">
              <a:solidFill>
                <a:schemeClr val="dk2"/>
              </a:solidFill>
            </a:endParaRPr>
          </a:p>
        </p:txBody>
      </p:sp>
      <p:sp>
        <p:nvSpPr>
          <p:cNvPr id="127" name="Google Shape;127;p23"/>
          <p:cNvSpPr/>
          <p:nvPr/>
        </p:nvSpPr>
        <p:spPr>
          <a:xfrm>
            <a:off x="8513183" y="1075716"/>
            <a:ext cx="1580568" cy="434701"/>
          </a:xfrm>
          <a:prstGeom prst="rect">
            <a:avLst/>
          </a:prstGeom>
        </p:spPr>
        <p:txBody>
          <a:bodyPr>
            <a:prstTxWarp prst="textPlain">
              <a:avLst/>
            </a:prstTxWarp>
          </a:bodyPr>
          <a:lstStyle/>
          <a:p>
            <a:pPr lvl="0" algn="ctr"/>
            <a:r>
              <a:rPr sz="2400">
                <a:ln w="9525" cap="flat" cmpd="sng">
                  <a:solidFill>
                    <a:schemeClr val="dk2"/>
                  </a:solidFill>
                  <a:prstDash val="solid"/>
                  <a:round/>
                  <a:headEnd type="none" w="sm" len="sm"/>
                  <a:tailEnd type="none" w="sm" len="sm"/>
                </a:ln>
                <a:solidFill>
                  <a:schemeClr val="dk1"/>
                </a:solidFill>
                <a:latin typeface="Arial"/>
              </a:rPr>
              <a:t>Lincoln</a:t>
            </a:r>
          </a:p>
        </p:txBody>
      </p:sp>
      <p:pic>
        <p:nvPicPr>
          <p:cNvPr id="128" name="Google Shape;128;p23"/>
          <p:cNvPicPr preferRelativeResize="0"/>
          <p:nvPr/>
        </p:nvPicPr>
        <p:blipFill>
          <a:blip r:embed="rId5">
            <a:alphaModFix/>
          </a:blip>
          <a:stretch>
            <a:fillRect/>
          </a:stretch>
        </p:blipFill>
        <p:spPr>
          <a:xfrm>
            <a:off x="5275933" y="3905467"/>
            <a:ext cx="4245432" cy="2749333"/>
          </a:xfrm>
          <a:prstGeom prst="rect">
            <a:avLst/>
          </a:prstGeom>
          <a:noFill/>
          <a:ln>
            <a:noFill/>
          </a:ln>
        </p:spPr>
      </p:pic>
      <p:sp>
        <p:nvSpPr>
          <p:cNvPr id="2" name="Slide Number Placeholder 1">
            <a:extLst>
              <a:ext uri="{FF2B5EF4-FFF2-40B4-BE49-F238E27FC236}">
                <a16:creationId xmlns:a16="http://schemas.microsoft.com/office/drawing/2014/main" id="{F3A63840-D548-9C45-73AA-1279B3BEC92D}"/>
              </a:ext>
            </a:extLst>
          </p:cNvPr>
          <p:cNvSpPr>
            <a:spLocks noGrp="1"/>
          </p:cNvSpPr>
          <p:nvPr>
            <p:ph type="sldNum" idx="12"/>
          </p:nvPr>
        </p:nvSpPr>
        <p:spPr/>
        <p:txBody>
          <a:bodyPr/>
          <a:lstStyle/>
          <a:p>
            <a:fld id="{00000000-1234-1234-1234-123412341234}" type="slidenum">
              <a:rPr lang="en" smtClean="0"/>
              <a:pPr/>
              <a:t>58</a:t>
            </a:fld>
            <a:endParaRPr lang="en"/>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b="1" dirty="0">
                <a:latin typeface="Arial Nova"/>
                <a:cs typeface="Arial"/>
              </a:rPr>
              <a:t>Building Level Planning</a:t>
            </a:r>
            <a:endParaRPr b="1" dirty="0">
              <a:latin typeface="Arial Nova"/>
              <a:cs typeface="Arial"/>
            </a:endParaRPr>
          </a:p>
        </p:txBody>
      </p:sp>
      <p:sp>
        <p:nvSpPr>
          <p:cNvPr id="134" name="Google Shape;134;p24"/>
          <p:cNvSpPr txBox="1">
            <a:spLocks noGrp="1"/>
          </p:cNvSpPr>
          <p:nvPr>
            <p:ph type="body" idx="1"/>
          </p:nvPr>
        </p:nvSpPr>
        <p:spPr>
          <a:xfrm>
            <a:off x="415600" y="1536633"/>
            <a:ext cx="5344000" cy="4555200"/>
          </a:xfrm>
          <a:prstGeom prst="rect">
            <a:avLst/>
          </a:prstGeom>
        </p:spPr>
        <p:txBody>
          <a:bodyPr spcFirstLastPara="1" vert="horz" wrap="square" lIns="121900" tIns="121900" rIns="121900" bIns="121900" rtlCol="0" anchor="t" anchorCtr="0">
            <a:normAutofit/>
          </a:bodyPr>
          <a:lstStyle/>
          <a:p>
            <a:pPr marL="608965" indent="-473710">
              <a:lnSpc>
                <a:spcPct val="100000"/>
              </a:lnSpc>
              <a:buClr>
                <a:srgbClr val="000000"/>
              </a:buClr>
              <a:buSzPts val="2000"/>
              <a:buChar char="•"/>
            </a:pPr>
            <a:r>
              <a:rPr lang="en" sz="2650" dirty="0">
                <a:latin typeface="Arial"/>
                <a:cs typeface="Arial"/>
              </a:rPr>
              <a:t>WIN Block for every grade</a:t>
            </a:r>
            <a:endParaRPr lang="en-US" sz="2650" dirty="0">
              <a:latin typeface="Arial"/>
              <a:cs typeface="Arial"/>
            </a:endParaRPr>
          </a:p>
          <a:p>
            <a:pPr marL="608965" indent="0">
              <a:lnSpc>
                <a:spcPct val="100000"/>
              </a:lnSpc>
              <a:buNone/>
            </a:pPr>
            <a:endParaRPr dirty="0"/>
          </a:p>
          <a:p>
            <a:pPr marL="608965" indent="-473710">
              <a:lnSpc>
                <a:spcPct val="100000"/>
              </a:lnSpc>
              <a:buClr>
                <a:srgbClr val="000000"/>
              </a:buClr>
              <a:buSzPts val="2000"/>
              <a:buChar char="•"/>
            </a:pPr>
            <a:r>
              <a:rPr lang="en" sz="2650" dirty="0">
                <a:latin typeface="Arial"/>
                <a:cs typeface="Arial"/>
              </a:rPr>
              <a:t>Pull out small groups for </a:t>
            </a:r>
            <a:endParaRPr sz="2650" dirty="0"/>
          </a:p>
          <a:p>
            <a:pPr marL="0" indent="608965">
              <a:lnSpc>
                <a:spcPct val="100000"/>
              </a:lnSpc>
              <a:buNone/>
            </a:pPr>
            <a:r>
              <a:rPr lang="en" sz="2650" dirty="0">
                <a:latin typeface="Arial"/>
                <a:cs typeface="Arial"/>
              </a:rPr>
              <a:t>Tier 2 vs specialist push-in</a:t>
            </a:r>
            <a:endParaRPr sz="2650" dirty="0">
              <a:latin typeface="Arial"/>
              <a:cs typeface="Arial"/>
            </a:endParaRPr>
          </a:p>
          <a:p>
            <a:pPr marL="608965" indent="0">
              <a:lnSpc>
                <a:spcPct val="100000"/>
              </a:lnSpc>
              <a:buNone/>
            </a:pPr>
            <a:r>
              <a:rPr lang="en" sz="2650" dirty="0">
                <a:latin typeface="Arial"/>
                <a:cs typeface="Arial"/>
              </a:rPr>
              <a:t>support for class intervention</a:t>
            </a:r>
            <a:endParaRPr sz="2650" dirty="0">
              <a:latin typeface="Arial"/>
              <a:cs typeface="Arial"/>
            </a:endParaRPr>
          </a:p>
          <a:p>
            <a:pPr marL="608965" indent="0">
              <a:lnSpc>
                <a:spcPct val="100000"/>
              </a:lnSpc>
              <a:buNone/>
            </a:pPr>
            <a:endParaRPr sz="2650" dirty="0"/>
          </a:p>
          <a:p>
            <a:pPr marL="608965" indent="-473710">
              <a:lnSpc>
                <a:spcPct val="100000"/>
              </a:lnSpc>
              <a:buClr>
                <a:srgbClr val="000000"/>
              </a:buClr>
              <a:buSzPts val="2000"/>
              <a:buChar char="•"/>
            </a:pPr>
            <a:r>
              <a:rPr lang="en" sz="2650" dirty="0">
                <a:latin typeface="Arial"/>
                <a:cs typeface="Arial"/>
              </a:rPr>
              <a:t>Less support for upper grades to provide more support in early intervention</a:t>
            </a:r>
            <a:endParaRPr sz="2650" dirty="0">
              <a:latin typeface="Arial"/>
              <a:cs typeface="Arial"/>
            </a:endParaRPr>
          </a:p>
          <a:p>
            <a:pPr indent="0">
              <a:lnSpc>
                <a:spcPct val="100000"/>
              </a:lnSpc>
              <a:buNone/>
            </a:pPr>
            <a:endParaRPr>
              <a:solidFill>
                <a:srgbClr val="595959"/>
              </a:solidFill>
            </a:endParaRPr>
          </a:p>
          <a:p>
            <a:pPr marL="0" indent="0">
              <a:spcAft>
                <a:spcPts val="1600"/>
              </a:spcAft>
              <a:buNone/>
            </a:pPr>
            <a:endParaRPr/>
          </a:p>
        </p:txBody>
      </p:sp>
      <p:pic>
        <p:nvPicPr>
          <p:cNvPr id="135" name="Google Shape;135;p24"/>
          <p:cNvPicPr preferRelativeResize="0"/>
          <p:nvPr/>
        </p:nvPicPr>
        <p:blipFill rotWithShape="1">
          <a:blip r:embed="rId3">
            <a:alphaModFix/>
          </a:blip>
          <a:srcRect/>
          <a:stretch/>
        </p:blipFill>
        <p:spPr>
          <a:xfrm>
            <a:off x="6396533" y="184767"/>
            <a:ext cx="5640067" cy="6513732"/>
          </a:xfrm>
          <a:prstGeom prst="rect">
            <a:avLst/>
          </a:prstGeom>
          <a:noFill/>
          <a:ln>
            <a:noFill/>
          </a:ln>
        </p:spPr>
      </p:pic>
      <p:sp>
        <p:nvSpPr>
          <p:cNvPr id="2" name="Slide Number Placeholder 1">
            <a:extLst>
              <a:ext uri="{FF2B5EF4-FFF2-40B4-BE49-F238E27FC236}">
                <a16:creationId xmlns:a16="http://schemas.microsoft.com/office/drawing/2014/main" id="{AFF4731F-0836-76FB-173E-BDF057099243}"/>
              </a:ext>
            </a:extLst>
          </p:cNvPr>
          <p:cNvSpPr>
            <a:spLocks noGrp="1"/>
          </p:cNvSpPr>
          <p:nvPr>
            <p:ph type="sldNum" idx="12"/>
          </p:nvPr>
        </p:nvSpPr>
        <p:spPr/>
        <p:txBody>
          <a:bodyPr/>
          <a:lstStyle/>
          <a:p>
            <a:fld id="{00000000-1234-1234-1234-123412341234}" type="slidenum">
              <a:rPr lang="en" smtClean="0"/>
              <a:pPr/>
              <a:t>59</a:t>
            </a:fld>
            <a:endParaRPr lang="e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C19CB-185A-B744-9523-8B96DBD6ACE0}"/>
              </a:ext>
            </a:extLst>
          </p:cNvPr>
          <p:cNvSpPr>
            <a:spLocks noGrp="1"/>
          </p:cNvSpPr>
          <p:nvPr>
            <p:ph type="title"/>
          </p:nvPr>
        </p:nvSpPr>
        <p:spPr>
          <a:xfrm>
            <a:off x="275303" y="283237"/>
            <a:ext cx="11078497" cy="1040401"/>
          </a:xfrm>
        </p:spPr>
        <p:txBody>
          <a:bodyPr>
            <a:normAutofit/>
          </a:bodyPr>
          <a:lstStyle/>
          <a:p>
            <a:r>
              <a:rPr lang="en-US" sz="4000" dirty="0">
                <a:latin typeface="Arial Nova" panose="020B0504020202020204" pitchFamily="34" charset="0"/>
              </a:rPr>
              <a:t>Who and When?</a:t>
            </a:r>
          </a:p>
        </p:txBody>
      </p:sp>
      <p:sp>
        <p:nvSpPr>
          <p:cNvPr id="3" name="Content Placeholder 2">
            <a:extLst>
              <a:ext uri="{FF2B5EF4-FFF2-40B4-BE49-F238E27FC236}">
                <a16:creationId xmlns:a16="http://schemas.microsoft.com/office/drawing/2014/main" id="{9FC2DDFE-997B-764D-A646-25FA4C962E84}"/>
              </a:ext>
            </a:extLst>
          </p:cNvPr>
          <p:cNvSpPr>
            <a:spLocks noGrp="1"/>
          </p:cNvSpPr>
          <p:nvPr>
            <p:ph idx="1"/>
          </p:nvPr>
        </p:nvSpPr>
        <p:spPr/>
        <p:txBody>
          <a:bodyPr>
            <a:normAutofit/>
          </a:bodyPr>
          <a:lstStyle/>
          <a:p>
            <a:pPr marL="0" algn="ctr" rtl="0" eaLnBrk="1" fontAlgn="ctr" latinLnBrk="0" hangingPunct="1">
              <a:spcBef>
                <a:spcPts val="0"/>
              </a:spcBef>
              <a:spcAft>
                <a:spcPts val="0"/>
              </a:spcAft>
            </a:pPr>
            <a:r>
              <a:rPr lang="en-US" sz="1800" b="1" i="0" u="none" strike="noStrike" kern="1200" dirty="0">
                <a:solidFill>
                  <a:srgbClr val="FFFFFF"/>
                </a:solidFill>
                <a:effectLst/>
                <a:latin typeface="Arial" panose="020B0604020202020204" pitchFamily="34" charset="0"/>
              </a:rPr>
              <a:t>Locally Established, Grade-Based Requirement (LEGBR)</a:t>
            </a:r>
            <a:endParaRPr lang="en-US" sz="1800" b="0" i="0" u="none" strike="noStrike" dirty="0">
              <a:effectLst/>
              <a:latin typeface="Arial" panose="020B0604020202020204" pitchFamily="34" charset="0"/>
            </a:endParaRPr>
          </a:p>
          <a:p>
            <a:pPr marL="0" algn="ctr" rtl="0" eaLnBrk="1" fontAlgn="ctr" latinLnBrk="0" hangingPunct="1">
              <a:spcBef>
                <a:spcPts val="0"/>
              </a:spcBef>
              <a:spcAft>
                <a:spcPts val="0"/>
              </a:spcAft>
            </a:pPr>
            <a:r>
              <a:rPr lang="en-US" sz="1800" b="1" i="0" u="none" strike="noStrike" kern="1200" dirty="0">
                <a:solidFill>
                  <a:srgbClr val="FFFFFF"/>
                </a:solidFill>
                <a:effectLst/>
                <a:latin typeface="Arial" panose="020B0604020202020204" pitchFamily="34" charset="0"/>
              </a:rPr>
              <a:t>Alternative Assessment Pathway: </a:t>
            </a:r>
            <a:endParaRPr lang="en-US" sz="1800" b="0" i="0" u="none" strike="noStrike" dirty="0">
              <a:effectLst/>
              <a:latin typeface="Arial" panose="020B0604020202020204" pitchFamily="34" charset="0"/>
            </a:endParaRPr>
          </a:p>
          <a:p>
            <a:pPr marL="0" algn="ctr" rtl="0" eaLnBrk="1" fontAlgn="ctr" latinLnBrk="0" hangingPunct="1">
              <a:spcBef>
                <a:spcPts val="0"/>
              </a:spcBef>
              <a:spcAft>
                <a:spcPts val="0"/>
              </a:spcAft>
            </a:pPr>
            <a:r>
              <a:rPr lang="en-US" sz="1800" b="1" i="0" u="none" strike="noStrike" kern="1200" dirty="0">
                <a:solidFill>
                  <a:srgbClr val="FFFFFF"/>
                </a:solidFill>
                <a:effectLst/>
                <a:latin typeface="Arial" panose="020B0604020202020204" pitchFamily="34" charset="0"/>
              </a:rPr>
              <a:t>AP Exam Criterion</a:t>
            </a:r>
            <a:endParaRPr lang="en-US" sz="1800" b="0" i="0" u="none" strike="noStrike" dirty="0">
              <a:effectLst/>
              <a:latin typeface="Arial" panose="020B0604020202020204" pitchFamily="34" charset="0"/>
            </a:endParaRPr>
          </a:p>
          <a:p>
            <a:pPr marL="0" indent="0">
              <a:buNone/>
            </a:pPr>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2B3D677A-6D8D-A54A-9E1B-D384F2CF4B62}"/>
              </a:ext>
            </a:extLst>
          </p:cNvPr>
          <p:cNvSpPr>
            <a:spLocks noGrp="1"/>
          </p:cNvSpPr>
          <p:nvPr>
            <p:ph type="sldNum" sz="quarter" idx="12"/>
          </p:nvPr>
        </p:nvSpPr>
        <p:spPr>
          <a:xfrm>
            <a:off x="8610599" y="6356350"/>
            <a:ext cx="3309257" cy="365125"/>
          </a:xfrm>
        </p:spPr>
        <p:txBody>
          <a:bodyPr/>
          <a:lstStyle/>
          <a:p>
            <a:fld id="{B24F5015-3417-4B27-A586-E4CCF4D77832}" type="slidenum">
              <a:rPr lang="en-US" smtClean="0">
                <a:latin typeface="Arial" panose="020B0604020202020204" pitchFamily="34" charset="0"/>
                <a:cs typeface="Arial" panose="020B0604020202020204" pitchFamily="34" charset="0"/>
              </a:rPr>
              <a:t>6</a:t>
            </a:fld>
            <a:endParaRPr lang="en-US"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292F2E25-FDB4-E34A-B996-F24A58A04342}"/>
              </a:ext>
            </a:extLst>
          </p:cNvPr>
          <p:cNvSpPr txBox="1">
            <a:spLocks/>
          </p:cNvSpPr>
          <p:nvPr/>
        </p:nvSpPr>
        <p:spPr>
          <a:xfrm>
            <a:off x="643467" y="1054058"/>
            <a:ext cx="10451252" cy="42943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proxima-nova"/>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proxima-nova"/>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proxima-nova"/>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proxima-nova"/>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proxima-nova"/>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latin typeface="Arial" panose="020B0604020202020204" pitchFamily="34" charset="0"/>
            </a:endParaRPr>
          </a:p>
          <a:p>
            <a:pPr marL="0" indent="0">
              <a:buFont typeface="Arial" panose="020B0604020202020204" pitchFamily="34" charset="0"/>
              <a:buNone/>
            </a:pPr>
            <a:endParaRPr lang="en-US" sz="2000">
              <a:latin typeface="Arial" panose="020B0604020202020204" pitchFamily="34" charset="0"/>
            </a:endParaRPr>
          </a:p>
        </p:txBody>
      </p:sp>
      <p:graphicFrame>
        <p:nvGraphicFramePr>
          <p:cNvPr id="6" name="Table 6">
            <a:extLst>
              <a:ext uri="{FF2B5EF4-FFF2-40B4-BE49-F238E27FC236}">
                <a16:creationId xmlns:a16="http://schemas.microsoft.com/office/drawing/2014/main" id="{DC15D35D-1D49-B844-8336-ABCAA2963179}"/>
              </a:ext>
            </a:extLst>
          </p:cNvPr>
          <p:cNvGraphicFramePr>
            <a:graphicFrameLocks noGrp="1"/>
          </p:cNvGraphicFramePr>
          <p:nvPr>
            <p:extLst>
              <p:ext uri="{D42A27DB-BD31-4B8C-83A1-F6EECF244321}">
                <p14:modId xmlns:p14="http://schemas.microsoft.com/office/powerpoint/2010/main" val="1260509169"/>
              </p:ext>
            </p:extLst>
          </p:nvPr>
        </p:nvGraphicFramePr>
        <p:xfrm>
          <a:off x="560439" y="4218118"/>
          <a:ext cx="10611436" cy="2138231"/>
        </p:xfrm>
        <a:graphic>
          <a:graphicData uri="http://schemas.openxmlformats.org/drawingml/2006/table">
            <a:tbl>
              <a:tblPr firstRow="1" bandRow="1">
                <a:tableStyleId>{5C22544A-7EE6-4342-B048-85BDC9FD1C3A}</a:tableStyleId>
              </a:tblPr>
              <a:tblGrid>
                <a:gridCol w="2362393">
                  <a:extLst>
                    <a:ext uri="{9D8B030D-6E8A-4147-A177-3AD203B41FA5}">
                      <a16:colId xmlns:a16="http://schemas.microsoft.com/office/drawing/2014/main" val="562764909"/>
                    </a:ext>
                  </a:extLst>
                </a:gridCol>
                <a:gridCol w="2749681">
                  <a:extLst>
                    <a:ext uri="{9D8B030D-6E8A-4147-A177-3AD203B41FA5}">
                      <a16:colId xmlns:a16="http://schemas.microsoft.com/office/drawing/2014/main" val="2215557419"/>
                    </a:ext>
                  </a:extLst>
                </a:gridCol>
                <a:gridCol w="2749681">
                  <a:extLst>
                    <a:ext uri="{9D8B030D-6E8A-4147-A177-3AD203B41FA5}">
                      <a16:colId xmlns:a16="http://schemas.microsoft.com/office/drawing/2014/main" val="3774434404"/>
                    </a:ext>
                  </a:extLst>
                </a:gridCol>
                <a:gridCol w="2749681">
                  <a:extLst>
                    <a:ext uri="{9D8B030D-6E8A-4147-A177-3AD203B41FA5}">
                      <a16:colId xmlns:a16="http://schemas.microsoft.com/office/drawing/2014/main" val="3601819408"/>
                    </a:ext>
                  </a:extLst>
                </a:gridCol>
              </a:tblGrid>
              <a:tr h="1220072">
                <a:tc>
                  <a:txBody>
                    <a:bodyPr/>
                    <a:lstStyle/>
                    <a:p>
                      <a:pPr marL="0" marR="0">
                        <a:spcBef>
                          <a:spcPts val="0"/>
                        </a:spcBef>
                        <a:spcAft>
                          <a:spcPts val="0"/>
                        </a:spcAft>
                        <a:buNone/>
                      </a:pPr>
                      <a:r>
                        <a:rPr lang="en-US" sz="1800" b="1" dirty="0">
                          <a:effectLst/>
                          <a:latin typeface="Arial" panose="020B0604020202020204" pitchFamily="34" charset="0"/>
                          <a:ea typeface="Calibri" panose="020F0502020204030204" pitchFamily="34" charset="0"/>
                          <a:cs typeface="Arial" panose="020B0604020202020204" pitchFamily="34" charset="0"/>
                        </a:rPr>
                        <a:t>Competency Program Framework Guidelines</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65000"/>
                      </a:schemeClr>
                    </a:solidFill>
                  </a:tcPr>
                </a:tc>
                <a:tc>
                  <a:txBody>
                    <a:bodyPr/>
                    <a:lstStyle/>
                    <a:p>
                      <a:pPr marL="0" marR="0" algn="ctr">
                        <a:spcBef>
                          <a:spcPts val="0"/>
                        </a:spcBef>
                        <a:spcAft>
                          <a:spcPts val="0"/>
                        </a:spcAft>
                        <a:buNone/>
                      </a:pPr>
                      <a:r>
                        <a:rPr lang="en-US" sz="1800" b="1" dirty="0">
                          <a:effectLst/>
                          <a:latin typeface="Arial" panose="020B0604020202020204" pitchFamily="34" charset="0"/>
                          <a:ea typeface="Calibri" panose="020F0502020204030204" pitchFamily="34" charset="0"/>
                          <a:cs typeface="Arial" panose="020B0604020202020204" pitchFamily="34" charset="0"/>
                        </a:rPr>
                        <a:t>Continuing Professional Development Programs </a:t>
                      </a:r>
                    </a:p>
                  </a:txBody>
                  <a:tcPr marL="68580" marR="68580" marT="0" marB="0" anchor="ctr">
                    <a:lnT w="12700" cap="flat" cmpd="sng" algn="ctr">
                      <a:solidFill>
                        <a:schemeClr val="tx1"/>
                      </a:solidFill>
                      <a:prstDash val="solid"/>
                      <a:round/>
                      <a:headEnd type="none" w="med" len="med"/>
                      <a:tailEnd type="none" w="med" len="med"/>
                    </a:lnT>
                    <a:solidFill>
                      <a:schemeClr val="bg1">
                        <a:lumMod val="65000"/>
                      </a:schemeClr>
                    </a:solidFill>
                  </a:tcPr>
                </a:tc>
                <a:tc>
                  <a:txBody>
                    <a:bodyPr/>
                    <a:lstStyle/>
                    <a:p>
                      <a:pPr marL="0" marR="0" algn="ctr">
                        <a:spcBef>
                          <a:spcPts val="0"/>
                        </a:spcBef>
                        <a:spcAft>
                          <a:spcPts val="0"/>
                        </a:spcAft>
                        <a:buNone/>
                      </a:pPr>
                      <a:r>
                        <a:rPr lang="en-US" sz="1800" b="1" dirty="0">
                          <a:effectLst/>
                          <a:latin typeface="Arial" panose="020B0604020202020204" pitchFamily="34" charset="0"/>
                          <a:ea typeface="Calibri" panose="020F0502020204030204" pitchFamily="34" charset="0"/>
                          <a:cs typeface="Arial" panose="020B0604020202020204" pitchFamily="34" charset="0"/>
                        </a:rPr>
                        <a:t>Induction Programs</a:t>
                      </a:r>
                    </a:p>
                  </a:txBody>
                  <a:tcPr marL="68580" marR="68580" marT="0" marB="0" anchor="ctr">
                    <a:lnT w="12700" cap="flat" cmpd="sng" algn="ctr">
                      <a:solidFill>
                        <a:schemeClr val="tx1"/>
                      </a:solidFill>
                      <a:prstDash val="solid"/>
                      <a:round/>
                      <a:headEnd type="none" w="med" len="med"/>
                      <a:tailEnd type="none" w="med" len="med"/>
                    </a:lnT>
                    <a:solidFill>
                      <a:schemeClr val="bg1">
                        <a:lumMod val="6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Calibri" panose="020F0502020204030204" pitchFamily="34" charset="0"/>
                          <a:cs typeface="Arial" panose="020B0604020202020204" pitchFamily="34" charset="0"/>
                        </a:rPr>
                        <a:t>Ed Prep Programs</a:t>
                      </a:r>
                    </a:p>
                    <a:p>
                      <a:pPr marL="0" marR="0" algn="ctr">
                        <a:spcBef>
                          <a:spcPts val="0"/>
                        </a:spcBef>
                        <a:spcAft>
                          <a:spcPts val="0"/>
                        </a:spcAft>
                        <a:buNone/>
                      </a:pP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65000"/>
                      </a:schemeClr>
                    </a:solidFill>
                  </a:tcPr>
                </a:tc>
                <a:extLst>
                  <a:ext uri="{0D108BD9-81ED-4DB2-BD59-A6C34878D82A}">
                    <a16:rowId xmlns:a16="http://schemas.microsoft.com/office/drawing/2014/main" val="3297103220"/>
                  </a:ext>
                </a:extLst>
              </a:tr>
              <a:tr h="918159">
                <a:tc>
                  <a:txBody>
                    <a:bodyPr/>
                    <a:lstStyle/>
                    <a:p>
                      <a:pPr marL="0" marR="0">
                        <a:spcBef>
                          <a:spcPts val="0"/>
                        </a:spcBef>
                        <a:spcAft>
                          <a:spcPts val="0"/>
                        </a:spcAft>
                        <a:buNone/>
                      </a:pPr>
                      <a:r>
                        <a:rPr lang="en-US" sz="2000" dirty="0">
                          <a:effectLst/>
                          <a:latin typeface="Arial" panose="020B0604020202020204" pitchFamily="34" charset="0"/>
                          <a:ea typeface="Calibri" panose="020F0502020204030204" pitchFamily="34" charset="0"/>
                          <a:cs typeface="Arial" panose="020B0604020202020204" pitchFamily="34" charset="0"/>
                        </a:rPr>
                        <a:t>Structured Literacy</a:t>
                      </a: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buNone/>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2023-24 </a:t>
                      </a:r>
                      <a:b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Academic </a:t>
                      </a:r>
                      <a:b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Year*</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buNone/>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Not </a:t>
                      </a:r>
                      <a:b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applicable</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buNone/>
                      </a:pP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2024-25 </a:t>
                      </a:r>
                      <a:b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Academic </a:t>
                      </a:r>
                      <a:b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Year</a:t>
                      </a: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3424874"/>
                  </a:ext>
                </a:extLst>
              </a:tr>
            </a:tbl>
          </a:graphicData>
        </a:graphic>
      </p:graphicFrame>
      <p:sp>
        <p:nvSpPr>
          <p:cNvPr id="7" name="TextBox 6">
            <a:extLst>
              <a:ext uri="{FF2B5EF4-FFF2-40B4-BE49-F238E27FC236}">
                <a16:creationId xmlns:a16="http://schemas.microsoft.com/office/drawing/2014/main" id="{D3270FC3-76FF-0942-B98B-5E6A7E929605}"/>
              </a:ext>
            </a:extLst>
          </p:cNvPr>
          <p:cNvSpPr txBox="1"/>
          <p:nvPr/>
        </p:nvSpPr>
        <p:spPr>
          <a:xfrm>
            <a:off x="838200" y="1323638"/>
            <a:ext cx="10336304" cy="2677656"/>
          </a:xfrm>
          <a:prstGeom prst="rect">
            <a:avLst/>
          </a:prstGeom>
          <a:noFill/>
        </p:spPr>
        <p:txBody>
          <a:bodyPr wrap="square" rtlCol="0">
            <a:spAutoFit/>
          </a:bodyPr>
          <a:lstStyle/>
          <a:p>
            <a:r>
              <a:rPr lang="en-US" sz="2400" dirty="0">
                <a:latin typeface="Arial Nova" panose="020B0504020202020204" pitchFamily="34" charset="0"/>
                <a:ea typeface="Times New Roman" panose="02020603050405020304" pitchFamily="18" charset="0"/>
              </a:rPr>
              <a:t>T</a:t>
            </a:r>
            <a:r>
              <a:rPr lang="en-US" sz="2400" dirty="0">
                <a:effectLst/>
                <a:latin typeface="Arial Nova" panose="020B0504020202020204" pitchFamily="34" charset="0"/>
                <a:ea typeface="Times New Roman" panose="02020603050405020304" pitchFamily="18" charset="0"/>
              </a:rPr>
              <a:t>raining in structured literacy for educators </a:t>
            </a:r>
            <a:r>
              <a:rPr lang="en-US" sz="2400" b="1" dirty="0">
                <a:effectLst/>
                <a:latin typeface="Arial Nova" panose="020B0504020202020204" pitchFamily="34" charset="0"/>
                <a:ea typeface="Times New Roman" panose="02020603050405020304" pitchFamily="18" charset="0"/>
              </a:rPr>
              <a:t>who hold instructional certificates </a:t>
            </a:r>
            <a:r>
              <a:rPr lang="en-US" sz="2400" dirty="0">
                <a:effectLst/>
                <a:latin typeface="Arial Nova" panose="020B0504020202020204" pitchFamily="34" charset="0"/>
                <a:ea typeface="Times New Roman" panose="02020603050405020304" pitchFamily="18" charset="0"/>
              </a:rPr>
              <a:t>in the following areas:</a:t>
            </a:r>
          </a:p>
          <a:p>
            <a:pPr marL="1206500" indent="-222250">
              <a:buFontTx/>
              <a:buChar char="-"/>
            </a:pPr>
            <a:r>
              <a:rPr lang="en-US" sz="2400" dirty="0">
                <a:effectLst/>
                <a:latin typeface="Arial Nova" panose="020B0504020202020204" pitchFamily="34" charset="0"/>
                <a:ea typeface="Times New Roman" panose="02020603050405020304" pitchFamily="18" charset="0"/>
              </a:rPr>
              <a:t>Early Childhood</a:t>
            </a:r>
            <a:endParaRPr lang="en-US" sz="2400" dirty="0">
              <a:latin typeface="Arial Nova" panose="020B0504020202020204" pitchFamily="34" charset="0"/>
              <a:ea typeface="Times New Roman" panose="02020603050405020304" pitchFamily="18" charset="0"/>
            </a:endParaRPr>
          </a:p>
          <a:p>
            <a:pPr marL="1206500" indent="-222250">
              <a:buFontTx/>
              <a:buChar char="-"/>
            </a:pPr>
            <a:r>
              <a:rPr lang="en-US" sz="2400" dirty="0">
                <a:effectLst/>
                <a:latin typeface="Arial Nova" panose="020B0504020202020204" pitchFamily="34" charset="0"/>
                <a:ea typeface="Times New Roman" panose="02020603050405020304" pitchFamily="18" charset="0"/>
              </a:rPr>
              <a:t>Elementary/Middle</a:t>
            </a:r>
            <a:endParaRPr lang="en-US" sz="2400" dirty="0">
              <a:latin typeface="Arial Nova" panose="020B0504020202020204" pitchFamily="34" charset="0"/>
              <a:ea typeface="Times New Roman" panose="02020603050405020304" pitchFamily="18" charset="0"/>
            </a:endParaRPr>
          </a:p>
          <a:p>
            <a:pPr marL="1206500" indent="-222250">
              <a:buFontTx/>
              <a:buChar char="-"/>
            </a:pPr>
            <a:r>
              <a:rPr lang="en-US" sz="2400" dirty="0">
                <a:effectLst/>
                <a:latin typeface="Arial Nova" panose="020B0504020202020204" pitchFamily="34" charset="0"/>
                <a:ea typeface="Times New Roman" panose="02020603050405020304" pitchFamily="18" charset="0"/>
              </a:rPr>
              <a:t>Special Education PreK—12</a:t>
            </a:r>
            <a:endParaRPr lang="en-US" sz="2400" dirty="0">
              <a:latin typeface="Arial Nova" panose="020B0504020202020204" pitchFamily="34" charset="0"/>
              <a:ea typeface="Times New Roman" panose="02020603050405020304" pitchFamily="18" charset="0"/>
            </a:endParaRPr>
          </a:p>
          <a:p>
            <a:pPr marL="1206500" indent="-222250">
              <a:buFontTx/>
              <a:buChar char="-"/>
            </a:pPr>
            <a:r>
              <a:rPr lang="en-US" sz="2400" dirty="0">
                <a:effectLst/>
                <a:latin typeface="Arial Nova" panose="020B0504020202020204" pitchFamily="34" charset="0"/>
                <a:ea typeface="Times New Roman" panose="02020603050405020304" pitchFamily="18" charset="0"/>
              </a:rPr>
              <a:t>English as a Second Language</a:t>
            </a:r>
          </a:p>
          <a:p>
            <a:pPr marL="1206500" indent="-222250">
              <a:buFontTx/>
              <a:buChar char="-"/>
            </a:pPr>
            <a:r>
              <a:rPr lang="en-US" sz="2400" dirty="0">
                <a:effectLst/>
                <a:latin typeface="Arial Nova" panose="020B0504020202020204" pitchFamily="34" charset="0"/>
                <a:ea typeface="Times New Roman" panose="02020603050405020304" pitchFamily="18" charset="0"/>
              </a:rPr>
              <a:t>Reading Specialist</a:t>
            </a:r>
          </a:p>
        </p:txBody>
      </p:sp>
    </p:spTree>
    <p:extLst>
      <p:ext uri="{BB962C8B-B14F-4D97-AF65-F5344CB8AC3E}">
        <p14:creationId xmlns:p14="http://schemas.microsoft.com/office/powerpoint/2010/main" val="5735432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b="1" dirty="0">
                <a:latin typeface="Arial Nova"/>
                <a:cs typeface="Arial"/>
              </a:rPr>
              <a:t>Building Level Planning</a:t>
            </a:r>
            <a:endParaRPr b="1" dirty="0">
              <a:latin typeface="Arial Nova"/>
              <a:cs typeface="Arial"/>
            </a:endParaRPr>
          </a:p>
        </p:txBody>
      </p:sp>
      <p:sp>
        <p:nvSpPr>
          <p:cNvPr id="141" name="Google Shape;141;p25"/>
          <p:cNvSpPr txBox="1">
            <a:spLocks noGrp="1"/>
          </p:cNvSpPr>
          <p:nvPr>
            <p:ph type="body" idx="1"/>
          </p:nvPr>
        </p:nvSpPr>
        <p:spPr>
          <a:xfrm>
            <a:off x="415600" y="1536633"/>
            <a:ext cx="5333200" cy="4555200"/>
          </a:xfrm>
          <a:prstGeom prst="rect">
            <a:avLst/>
          </a:prstGeom>
          <a:ln w="19050" cap="flat" cmpd="sng">
            <a:solidFill>
              <a:srgbClr val="000000"/>
            </a:solidFill>
            <a:prstDash val="solid"/>
            <a:round/>
            <a:headEnd type="none" w="sm" len="sm"/>
            <a:tailEnd type="none" w="sm" len="sm"/>
          </a:ln>
        </p:spPr>
        <p:txBody>
          <a:bodyPr spcFirstLastPara="1" vert="horz" wrap="square" lIns="121900" tIns="121900" rIns="121900" bIns="121900" rtlCol="0" anchor="t" anchorCtr="0">
            <a:normAutofit/>
          </a:bodyPr>
          <a:lstStyle/>
          <a:p>
            <a:pPr marL="0" indent="0">
              <a:buNone/>
            </a:pPr>
            <a:r>
              <a:rPr lang="en"/>
              <a:t>ACT Teams:</a:t>
            </a:r>
            <a:endParaRPr/>
          </a:p>
          <a:p>
            <a:pPr marL="0" indent="0">
              <a:spcBef>
                <a:spcPts val="1600"/>
              </a:spcBef>
              <a:buNone/>
            </a:pPr>
            <a:r>
              <a:rPr lang="en"/>
              <a:t>Purpose:</a:t>
            </a:r>
            <a:endParaRPr/>
          </a:p>
          <a:p>
            <a:pPr>
              <a:spcBef>
                <a:spcPts val="1600"/>
              </a:spcBef>
            </a:pPr>
            <a:r>
              <a:rPr lang="en"/>
              <a:t>Administer Benchmarks assessments (interrater reliability)</a:t>
            </a:r>
            <a:endParaRPr/>
          </a:p>
          <a:p>
            <a:r>
              <a:rPr lang="en"/>
              <a:t>Support grade levels with data reviews, goal setting, planning, and problem solving </a:t>
            </a:r>
            <a:endParaRPr/>
          </a:p>
          <a:p>
            <a:r>
              <a:rPr lang="en"/>
              <a:t>Meet weekly to discuss and plan for students not making adequate progress</a:t>
            </a:r>
            <a:endParaRPr/>
          </a:p>
          <a:p>
            <a:pPr marL="0" indent="0">
              <a:spcBef>
                <a:spcPts val="1600"/>
              </a:spcBef>
              <a:spcAft>
                <a:spcPts val="1600"/>
              </a:spcAft>
              <a:buNone/>
            </a:pPr>
            <a:endParaRPr/>
          </a:p>
        </p:txBody>
      </p:sp>
      <p:sp>
        <p:nvSpPr>
          <p:cNvPr id="142" name="Google Shape;142;p25"/>
          <p:cNvSpPr txBox="1"/>
          <p:nvPr/>
        </p:nvSpPr>
        <p:spPr>
          <a:xfrm>
            <a:off x="3600267" y="2583267"/>
            <a:ext cx="7822000" cy="615513"/>
          </a:xfrm>
          <a:prstGeom prst="rect">
            <a:avLst/>
          </a:prstGeom>
          <a:noFill/>
          <a:ln>
            <a:noFill/>
          </a:ln>
        </p:spPr>
        <p:txBody>
          <a:bodyPr spcFirstLastPara="1" wrap="square" lIns="121900" tIns="121900" rIns="121900" bIns="121900" anchor="t" anchorCtr="0">
            <a:spAutoFit/>
          </a:bodyPr>
          <a:lstStyle/>
          <a:p>
            <a:endParaRPr sz="2400">
              <a:solidFill>
                <a:schemeClr val="dk2"/>
              </a:solidFill>
            </a:endParaRPr>
          </a:p>
        </p:txBody>
      </p:sp>
      <p:sp>
        <p:nvSpPr>
          <p:cNvPr id="143" name="Google Shape;143;p25"/>
          <p:cNvSpPr txBox="1">
            <a:spLocks noGrp="1"/>
          </p:cNvSpPr>
          <p:nvPr>
            <p:ph type="body" idx="2"/>
          </p:nvPr>
        </p:nvSpPr>
        <p:spPr>
          <a:xfrm>
            <a:off x="6443200" y="1536633"/>
            <a:ext cx="5333200" cy="4555200"/>
          </a:xfrm>
          <a:prstGeom prst="rect">
            <a:avLst/>
          </a:prstGeom>
          <a:ln w="19050" cap="flat" cmpd="sng">
            <a:solidFill>
              <a:srgbClr val="000000"/>
            </a:solidFill>
            <a:prstDash val="solid"/>
            <a:round/>
            <a:headEnd type="none" w="sm" len="sm"/>
            <a:tailEnd type="none" w="sm" len="sm"/>
          </a:ln>
        </p:spPr>
        <p:txBody>
          <a:bodyPr spcFirstLastPara="1" vert="horz" wrap="square" lIns="121900" tIns="121900" rIns="121900" bIns="121900" rtlCol="0" anchor="t" anchorCtr="0">
            <a:normAutofit/>
          </a:bodyPr>
          <a:lstStyle/>
          <a:p>
            <a:pPr marL="0" indent="0">
              <a:buNone/>
            </a:pPr>
            <a:r>
              <a:rPr lang="en"/>
              <a:t>Members:</a:t>
            </a:r>
            <a:endParaRPr/>
          </a:p>
          <a:p>
            <a:pPr>
              <a:spcBef>
                <a:spcPts val="1600"/>
              </a:spcBef>
            </a:pPr>
            <a:r>
              <a:rPr lang="en"/>
              <a:t>Principal</a:t>
            </a:r>
            <a:endParaRPr/>
          </a:p>
          <a:p>
            <a:r>
              <a:rPr lang="en"/>
              <a:t>Psychologist</a:t>
            </a:r>
            <a:endParaRPr/>
          </a:p>
          <a:p>
            <a:r>
              <a:rPr lang="en"/>
              <a:t>Reading Specialists</a:t>
            </a:r>
            <a:endParaRPr/>
          </a:p>
          <a:p>
            <a:r>
              <a:rPr lang="en"/>
              <a:t>Learning Support Teachers</a:t>
            </a:r>
            <a:endParaRPr/>
          </a:p>
          <a:p>
            <a:r>
              <a:rPr lang="en"/>
              <a:t>ESL Teacher</a:t>
            </a:r>
            <a:endParaRPr/>
          </a:p>
          <a:p>
            <a:r>
              <a:rPr lang="en"/>
              <a:t>Speech and Language Pathologist</a:t>
            </a:r>
            <a:endParaRPr/>
          </a:p>
          <a:p>
            <a:r>
              <a:rPr lang="en"/>
              <a:t>Literacy Coach and Math Coach</a:t>
            </a:r>
            <a:endParaRPr/>
          </a:p>
          <a:p>
            <a:r>
              <a:rPr lang="en"/>
              <a:t>Anyone involved with an individual student that is a meeting focus (classroom teachers, OT, nurse, Fine Arts teacher, Guidance Counselor)</a:t>
            </a:r>
            <a:endParaRPr/>
          </a:p>
        </p:txBody>
      </p:sp>
      <p:pic>
        <p:nvPicPr>
          <p:cNvPr id="144" name="Google Shape;144;p25"/>
          <p:cNvPicPr preferRelativeResize="0"/>
          <p:nvPr/>
        </p:nvPicPr>
        <p:blipFill rotWithShape="1">
          <a:blip r:embed="rId3">
            <a:alphaModFix/>
          </a:blip>
          <a:srcRect l="3697" t="10344" b="11168"/>
          <a:stretch/>
        </p:blipFill>
        <p:spPr>
          <a:xfrm>
            <a:off x="8468600" y="-1482"/>
            <a:ext cx="3674832" cy="2207411"/>
          </a:xfrm>
          <a:prstGeom prst="rect">
            <a:avLst/>
          </a:prstGeom>
          <a:noFill/>
          <a:ln>
            <a:noFill/>
          </a:ln>
        </p:spPr>
      </p:pic>
      <p:sp>
        <p:nvSpPr>
          <p:cNvPr id="2" name="Slide Number Placeholder 1">
            <a:extLst>
              <a:ext uri="{FF2B5EF4-FFF2-40B4-BE49-F238E27FC236}">
                <a16:creationId xmlns:a16="http://schemas.microsoft.com/office/drawing/2014/main" id="{583E9B0F-6813-290D-240B-3680F5C1E748}"/>
              </a:ext>
            </a:extLst>
          </p:cNvPr>
          <p:cNvSpPr>
            <a:spLocks noGrp="1"/>
          </p:cNvSpPr>
          <p:nvPr>
            <p:ph type="sldNum" idx="12"/>
          </p:nvPr>
        </p:nvSpPr>
        <p:spPr/>
        <p:txBody>
          <a:bodyPr/>
          <a:lstStyle/>
          <a:p>
            <a:fld id="{00000000-1234-1234-1234-123412341234}" type="slidenum">
              <a:rPr lang="en" smtClean="0"/>
              <a:pPr/>
              <a:t>60</a:t>
            </a:fld>
            <a:endParaRPr lang="en"/>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b="1" dirty="0">
                <a:latin typeface="Arial Nova"/>
                <a:cs typeface="Arial"/>
              </a:rPr>
              <a:t>Grade Level Planning</a:t>
            </a:r>
            <a:endParaRPr b="1" dirty="0">
              <a:latin typeface="Arial Nova"/>
              <a:cs typeface="Arial"/>
            </a:endParaRPr>
          </a:p>
        </p:txBody>
      </p:sp>
      <p:sp>
        <p:nvSpPr>
          <p:cNvPr id="150" name="Google Shape;150;p2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608965" indent="-481965">
              <a:lnSpc>
                <a:spcPct val="100000"/>
              </a:lnSpc>
              <a:buClr>
                <a:schemeClr val="dk1"/>
              </a:buClr>
              <a:buSzPts val="2100"/>
              <a:buChar char="•"/>
            </a:pPr>
            <a:r>
              <a:rPr lang="en" dirty="0">
                <a:latin typeface="Arial Nova"/>
                <a:cs typeface="Arial"/>
              </a:rPr>
              <a:t>Goal Setting: Identify grade level needs and work towards a common goal to impact student outcomes</a:t>
            </a:r>
            <a:endParaRPr lang="en-US">
              <a:latin typeface="Arial Nova"/>
              <a:cs typeface="Arial"/>
            </a:endParaRPr>
          </a:p>
          <a:p>
            <a:pPr marL="608965" indent="-414655">
              <a:lnSpc>
                <a:spcPct val="100000"/>
              </a:lnSpc>
              <a:buClr>
                <a:schemeClr val="dk1"/>
              </a:buClr>
              <a:buSzPts val="1300"/>
              <a:buChar char="•"/>
            </a:pPr>
            <a:r>
              <a:rPr lang="en" dirty="0">
                <a:latin typeface="Arial Nova"/>
                <a:cs typeface="Arial"/>
              </a:rPr>
              <a:t>Weekly meetings alternate between reading and math data</a:t>
            </a:r>
            <a:endParaRPr>
              <a:latin typeface="Arial Nova"/>
              <a:cs typeface="Arial"/>
            </a:endParaRPr>
          </a:p>
          <a:p>
            <a:pPr marL="608965" indent="-414655">
              <a:lnSpc>
                <a:spcPct val="100000"/>
              </a:lnSpc>
              <a:buClr>
                <a:schemeClr val="dk1"/>
              </a:buClr>
              <a:buSzPts val="1300"/>
              <a:buChar char="•"/>
            </a:pPr>
            <a:r>
              <a:rPr lang="en" dirty="0">
                <a:latin typeface="Arial Nova"/>
                <a:cs typeface="Arial"/>
              </a:rPr>
              <a:t>Collaborative</a:t>
            </a:r>
            <a:endParaRPr>
              <a:latin typeface="Arial Nova"/>
              <a:cs typeface="Arial"/>
            </a:endParaRPr>
          </a:p>
          <a:p>
            <a:pPr marL="608965" indent="-414655">
              <a:lnSpc>
                <a:spcPct val="100000"/>
              </a:lnSpc>
              <a:buClr>
                <a:schemeClr val="dk1"/>
              </a:buClr>
              <a:buSzPts val="1300"/>
              <a:buChar char="•"/>
            </a:pPr>
            <a:r>
              <a:rPr lang="en" dirty="0">
                <a:latin typeface="Arial Nova"/>
                <a:cs typeface="Arial"/>
              </a:rPr>
              <a:t>Teachers have support of specialists and grade level colleagues</a:t>
            </a:r>
            <a:endParaRPr>
              <a:latin typeface="Arial Nova"/>
              <a:cs typeface="Arial"/>
            </a:endParaRPr>
          </a:p>
          <a:p>
            <a:pPr marL="608965" indent="-414655">
              <a:lnSpc>
                <a:spcPct val="100000"/>
              </a:lnSpc>
              <a:buClr>
                <a:schemeClr val="dk1"/>
              </a:buClr>
              <a:buSzPts val="1300"/>
              <a:buChar char="•"/>
            </a:pPr>
            <a:r>
              <a:rPr lang="en" dirty="0">
                <a:latin typeface="Arial Nova"/>
                <a:cs typeface="Arial"/>
              </a:rPr>
              <a:t>Celebrate success and problem-solve students that need supports</a:t>
            </a:r>
            <a:endParaRPr>
              <a:latin typeface="Arial Nova"/>
              <a:cs typeface="Arial"/>
            </a:endParaRPr>
          </a:p>
          <a:p>
            <a:pPr marL="608965" indent="-481965">
              <a:lnSpc>
                <a:spcPct val="100000"/>
              </a:lnSpc>
              <a:buClr>
                <a:schemeClr val="dk1"/>
              </a:buClr>
              <a:buSzPts val="2100"/>
              <a:buChar char="•"/>
            </a:pPr>
            <a:r>
              <a:rPr lang="en" dirty="0">
                <a:latin typeface="Arial Nova"/>
                <a:cs typeface="Arial"/>
              </a:rPr>
              <a:t>Teachers progress monitor students in the classroom</a:t>
            </a:r>
            <a:endParaRPr dirty="0">
              <a:latin typeface="Arial Nova"/>
              <a:cs typeface="Arial"/>
            </a:endParaRPr>
          </a:p>
          <a:p>
            <a:pPr marL="0" indent="0">
              <a:spcAft>
                <a:spcPts val="1600"/>
              </a:spcAft>
              <a:buNone/>
            </a:pPr>
            <a:endParaRPr dirty="0"/>
          </a:p>
        </p:txBody>
      </p:sp>
      <p:sp>
        <p:nvSpPr>
          <p:cNvPr id="2" name="Slide Number Placeholder 1">
            <a:extLst>
              <a:ext uri="{FF2B5EF4-FFF2-40B4-BE49-F238E27FC236}">
                <a16:creationId xmlns:a16="http://schemas.microsoft.com/office/drawing/2014/main" id="{01D92300-2633-54C8-1507-AF1737EE199F}"/>
              </a:ext>
            </a:extLst>
          </p:cNvPr>
          <p:cNvSpPr>
            <a:spLocks noGrp="1"/>
          </p:cNvSpPr>
          <p:nvPr>
            <p:ph type="sldNum" idx="12"/>
          </p:nvPr>
        </p:nvSpPr>
        <p:spPr/>
        <p:txBody>
          <a:bodyPr/>
          <a:lstStyle/>
          <a:p>
            <a:fld id="{00000000-1234-1234-1234-123412341234}" type="slidenum">
              <a:rPr lang="en" smtClean="0"/>
              <a:pPr/>
              <a:t>61</a:t>
            </a:fld>
            <a:endParaRPr lang="en"/>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7"/>
          <p:cNvPicPr preferRelativeResize="0"/>
          <p:nvPr/>
        </p:nvPicPr>
        <p:blipFill rotWithShape="1">
          <a:blip r:embed="rId3">
            <a:alphaModFix/>
          </a:blip>
          <a:srcRect t="1845"/>
          <a:stretch/>
        </p:blipFill>
        <p:spPr>
          <a:xfrm>
            <a:off x="333267" y="199267"/>
            <a:ext cx="5341600" cy="6459468"/>
          </a:xfrm>
          <a:prstGeom prst="rect">
            <a:avLst/>
          </a:prstGeom>
          <a:noFill/>
          <a:ln>
            <a:noFill/>
          </a:ln>
        </p:spPr>
      </p:pic>
      <p:pic>
        <p:nvPicPr>
          <p:cNvPr id="156" name="Google Shape;156;p27"/>
          <p:cNvPicPr preferRelativeResize="0"/>
          <p:nvPr/>
        </p:nvPicPr>
        <p:blipFill>
          <a:blip r:embed="rId4">
            <a:alphaModFix/>
          </a:blip>
          <a:stretch>
            <a:fillRect/>
          </a:stretch>
        </p:blipFill>
        <p:spPr>
          <a:xfrm>
            <a:off x="6191034" y="199267"/>
            <a:ext cx="5526335" cy="6298867"/>
          </a:xfrm>
          <a:prstGeom prst="rect">
            <a:avLst/>
          </a:prstGeom>
          <a:noFill/>
          <a:ln>
            <a:noFill/>
          </a:ln>
        </p:spPr>
      </p:pic>
      <p:sp>
        <p:nvSpPr>
          <p:cNvPr id="2" name="Slide Number Placeholder 1">
            <a:extLst>
              <a:ext uri="{FF2B5EF4-FFF2-40B4-BE49-F238E27FC236}">
                <a16:creationId xmlns:a16="http://schemas.microsoft.com/office/drawing/2014/main" id="{3C633D4B-E9A4-B3BF-87AE-18518BFB7B66}"/>
              </a:ext>
            </a:extLst>
          </p:cNvPr>
          <p:cNvSpPr>
            <a:spLocks noGrp="1"/>
          </p:cNvSpPr>
          <p:nvPr>
            <p:ph type="sldNum" sz="quarter" idx="12"/>
          </p:nvPr>
        </p:nvSpPr>
        <p:spPr/>
        <p:txBody>
          <a:bodyPr/>
          <a:lstStyle/>
          <a:p>
            <a:fld id="{B24F5015-3417-4B27-A586-E4CCF4D77832}" type="slidenum">
              <a:rPr lang="en-US" smtClean="0"/>
              <a:t>62</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b="1" dirty="0">
                <a:latin typeface="Arial Nova"/>
                <a:cs typeface="Arial"/>
              </a:rPr>
              <a:t>Student Level Planning</a:t>
            </a:r>
            <a:endParaRPr lang="en-US" dirty="0">
              <a:latin typeface="Arial Nova"/>
              <a:cs typeface="Arial"/>
            </a:endParaRPr>
          </a:p>
        </p:txBody>
      </p:sp>
      <p:sp>
        <p:nvSpPr>
          <p:cNvPr id="162" name="Google Shape;162;p28"/>
          <p:cNvSpPr txBox="1">
            <a:spLocks noGrp="1"/>
          </p:cNvSpPr>
          <p:nvPr>
            <p:ph type="body" idx="1"/>
          </p:nvPr>
        </p:nvSpPr>
        <p:spPr>
          <a:xfrm>
            <a:off x="415600" y="1536633"/>
            <a:ext cx="5680400" cy="5118000"/>
          </a:xfrm>
          <a:prstGeom prst="rect">
            <a:avLst/>
          </a:prstGeom>
        </p:spPr>
        <p:txBody>
          <a:bodyPr spcFirstLastPara="1" vert="horz" wrap="square" lIns="121900" tIns="121900" rIns="121900" bIns="121900" rtlCol="0" anchor="t" anchorCtr="0">
            <a:noAutofit/>
          </a:bodyPr>
          <a:lstStyle/>
          <a:p>
            <a:pPr marL="608965" indent="-422910">
              <a:lnSpc>
                <a:spcPct val="95000"/>
              </a:lnSpc>
              <a:buClr>
                <a:schemeClr val="dk1"/>
              </a:buClr>
              <a:buSzPts val="1403"/>
              <a:buChar char="•"/>
            </a:pPr>
            <a:r>
              <a:rPr lang="en" dirty="0">
                <a:latin typeface="Arial"/>
                <a:cs typeface="Arial"/>
              </a:rPr>
              <a:t>Diagnostics to confirm need for support and identify where support should begin</a:t>
            </a:r>
            <a:endParaRPr lang="en-US" dirty="0">
              <a:latin typeface="Arial"/>
              <a:cs typeface="Arial"/>
            </a:endParaRPr>
          </a:p>
          <a:p>
            <a:pPr marL="608965" indent="0">
              <a:lnSpc>
                <a:spcPct val="95000"/>
              </a:lnSpc>
              <a:buSzPts val="1018"/>
              <a:buNone/>
            </a:pPr>
            <a:endParaRPr dirty="0"/>
          </a:p>
          <a:p>
            <a:pPr marL="608965" indent="-422910">
              <a:lnSpc>
                <a:spcPct val="95000"/>
              </a:lnSpc>
              <a:buClr>
                <a:schemeClr val="dk1"/>
              </a:buClr>
              <a:buSzPts val="1403"/>
              <a:buChar char="•"/>
            </a:pPr>
            <a:r>
              <a:rPr lang="en" dirty="0">
                <a:latin typeface="Arial"/>
                <a:cs typeface="Arial"/>
              </a:rPr>
              <a:t>Frequent review of individual data to ensure progress is adequate and make changes to instruction when needed (ACT meetings or grade level meetings)</a:t>
            </a:r>
            <a:endParaRPr dirty="0">
              <a:latin typeface="Arial"/>
              <a:cs typeface="Arial"/>
            </a:endParaRPr>
          </a:p>
          <a:p>
            <a:pPr marL="0" indent="0">
              <a:lnSpc>
                <a:spcPct val="95000"/>
              </a:lnSpc>
              <a:spcAft>
                <a:spcPts val="1600"/>
              </a:spcAft>
              <a:buSzPts val="1018"/>
              <a:buNone/>
            </a:pPr>
            <a:endParaRPr sz="2220"/>
          </a:p>
        </p:txBody>
      </p:sp>
      <p:pic>
        <p:nvPicPr>
          <p:cNvPr id="163" name="Google Shape;163;p28"/>
          <p:cNvPicPr preferRelativeResize="0"/>
          <p:nvPr/>
        </p:nvPicPr>
        <p:blipFill>
          <a:blip r:embed="rId3">
            <a:alphaModFix/>
          </a:blip>
          <a:stretch>
            <a:fillRect/>
          </a:stretch>
        </p:blipFill>
        <p:spPr>
          <a:xfrm>
            <a:off x="7075101" y="231567"/>
            <a:ext cx="4701300" cy="6394867"/>
          </a:xfrm>
          <a:prstGeom prst="rect">
            <a:avLst/>
          </a:prstGeom>
          <a:noFill/>
          <a:ln>
            <a:noFill/>
          </a:ln>
        </p:spPr>
      </p:pic>
      <p:sp>
        <p:nvSpPr>
          <p:cNvPr id="2" name="Slide Number Placeholder 1">
            <a:extLst>
              <a:ext uri="{FF2B5EF4-FFF2-40B4-BE49-F238E27FC236}">
                <a16:creationId xmlns:a16="http://schemas.microsoft.com/office/drawing/2014/main" id="{748B9DC8-17DA-A9AB-D9E0-13D89F47E637}"/>
              </a:ext>
            </a:extLst>
          </p:cNvPr>
          <p:cNvSpPr>
            <a:spLocks noGrp="1"/>
          </p:cNvSpPr>
          <p:nvPr>
            <p:ph type="sldNum" idx="12"/>
          </p:nvPr>
        </p:nvSpPr>
        <p:spPr/>
        <p:txBody>
          <a:bodyPr/>
          <a:lstStyle/>
          <a:p>
            <a:fld id="{00000000-1234-1234-1234-123412341234}" type="slidenum">
              <a:rPr lang="en" smtClean="0"/>
              <a:pPr/>
              <a:t>63</a:t>
            </a:fld>
            <a:endParaRPr lang="en"/>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b="1" dirty="0">
                <a:latin typeface="Arial Nova"/>
                <a:cs typeface="Arial"/>
              </a:rPr>
              <a:t>Student Level Planning</a:t>
            </a:r>
            <a:endParaRPr b="1" dirty="0">
              <a:latin typeface="Arial Nova"/>
              <a:cs typeface="Arial"/>
            </a:endParaRPr>
          </a:p>
        </p:txBody>
      </p:sp>
      <p:sp>
        <p:nvSpPr>
          <p:cNvPr id="169" name="Google Shape;169;p29"/>
          <p:cNvSpPr txBox="1">
            <a:spLocks noGrp="1"/>
          </p:cNvSpPr>
          <p:nvPr>
            <p:ph type="body" idx="1"/>
          </p:nvPr>
        </p:nvSpPr>
        <p:spPr>
          <a:xfrm>
            <a:off x="415600" y="1509419"/>
            <a:ext cx="4641600" cy="4833214"/>
          </a:xfrm>
          <a:prstGeom prst="rect">
            <a:avLst/>
          </a:prstGeom>
        </p:spPr>
        <p:txBody>
          <a:bodyPr spcFirstLastPara="1" vert="horz" wrap="square" lIns="121900" tIns="121900" rIns="121900" bIns="121900" rtlCol="0" anchor="t" anchorCtr="0">
            <a:noAutofit/>
          </a:bodyPr>
          <a:lstStyle/>
          <a:p>
            <a:pPr marL="608965" indent="-473710">
              <a:lnSpc>
                <a:spcPct val="100000"/>
              </a:lnSpc>
              <a:buClr>
                <a:schemeClr val="dk1"/>
              </a:buClr>
              <a:buSzPts val="2000"/>
              <a:buChar char="•"/>
            </a:pPr>
            <a:r>
              <a:rPr lang="en" dirty="0">
                <a:latin typeface="Arial Nova"/>
                <a:cs typeface="Arial"/>
              </a:rPr>
              <a:t>Increase time and/or intensity with systematic and explicit instruction; decrease group sizes</a:t>
            </a:r>
            <a:endParaRPr lang="en-US">
              <a:latin typeface="Arial Nova"/>
              <a:cs typeface="Arial"/>
            </a:endParaRPr>
          </a:p>
          <a:p>
            <a:pPr marL="608965" indent="0">
              <a:lnSpc>
                <a:spcPct val="100000"/>
              </a:lnSpc>
              <a:buClr>
                <a:schemeClr val="dk1"/>
              </a:buClr>
              <a:buSzPts val="1100"/>
              <a:buNone/>
            </a:pPr>
            <a:endParaRPr dirty="0">
              <a:latin typeface="Arial Nova"/>
            </a:endParaRPr>
          </a:p>
          <a:p>
            <a:pPr marL="608965" indent="-473710">
              <a:lnSpc>
                <a:spcPct val="100000"/>
              </a:lnSpc>
              <a:buClr>
                <a:schemeClr val="dk1"/>
              </a:buClr>
              <a:buSzPts val="2000"/>
              <a:buChar char="•"/>
            </a:pPr>
            <a:r>
              <a:rPr lang="en" dirty="0">
                <a:latin typeface="Arial Nova"/>
                <a:cs typeface="Arial"/>
              </a:rPr>
              <a:t>Move students sequentially and systematically through a scope and sequence to avoid gaps in skills</a:t>
            </a:r>
            <a:endParaRPr dirty="0">
              <a:latin typeface="Arial Nova"/>
              <a:cs typeface="Arial"/>
            </a:endParaRPr>
          </a:p>
        </p:txBody>
      </p:sp>
      <p:pic>
        <p:nvPicPr>
          <p:cNvPr id="170" name="Google Shape;170;p29"/>
          <p:cNvPicPr preferRelativeResize="0"/>
          <p:nvPr/>
        </p:nvPicPr>
        <p:blipFill rotWithShape="1">
          <a:blip r:embed="rId3">
            <a:alphaModFix/>
          </a:blip>
          <a:srcRect l="3063"/>
          <a:stretch/>
        </p:blipFill>
        <p:spPr>
          <a:xfrm>
            <a:off x="5344886" y="1356967"/>
            <a:ext cx="6729679" cy="5324532"/>
          </a:xfrm>
          <a:prstGeom prst="rect">
            <a:avLst/>
          </a:prstGeom>
          <a:noFill/>
          <a:ln>
            <a:noFill/>
          </a:ln>
        </p:spPr>
      </p:pic>
      <p:sp>
        <p:nvSpPr>
          <p:cNvPr id="2" name="Slide Number Placeholder 1">
            <a:extLst>
              <a:ext uri="{FF2B5EF4-FFF2-40B4-BE49-F238E27FC236}">
                <a16:creationId xmlns:a16="http://schemas.microsoft.com/office/drawing/2014/main" id="{C0635E5A-7BE0-AC60-E588-EF877B1FAE5E}"/>
              </a:ext>
            </a:extLst>
          </p:cNvPr>
          <p:cNvSpPr>
            <a:spLocks noGrp="1"/>
          </p:cNvSpPr>
          <p:nvPr>
            <p:ph type="sldNum" idx="12"/>
          </p:nvPr>
        </p:nvSpPr>
        <p:spPr/>
        <p:txBody>
          <a:bodyPr/>
          <a:lstStyle/>
          <a:p>
            <a:fld id="{00000000-1234-1234-1234-123412341234}" type="slidenum">
              <a:rPr lang="en" smtClean="0"/>
              <a:pPr/>
              <a:t>64</a:t>
            </a:fld>
            <a:endParaRPr lang="en"/>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0"/>
          <p:cNvSpPr txBox="1"/>
          <p:nvPr/>
        </p:nvSpPr>
        <p:spPr>
          <a:xfrm>
            <a:off x="1434905" y="365125"/>
            <a:ext cx="10339600" cy="1325600"/>
          </a:xfrm>
          <a:prstGeom prst="rect">
            <a:avLst/>
          </a:prstGeom>
          <a:noFill/>
          <a:ln>
            <a:noFill/>
          </a:ln>
        </p:spPr>
        <p:txBody>
          <a:bodyPr spcFirstLastPara="1" wrap="square" lIns="91433" tIns="45700" rIns="91433" bIns="45700" anchor="ctr" anchorCtr="0">
            <a:noAutofit/>
          </a:bodyPr>
          <a:lstStyle/>
          <a:p>
            <a:r>
              <a:rPr lang="en" sz="4000" b="1" dirty="0">
                <a:solidFill>
                  <a:srgbClr val="000000"/>
                </a:solidFill>
                <a:latin typeface="Arial Nova"/>
              </a:rPr>
              <a:t>What’s Next?</a:t>
            </a:r>
            <a:endParaRPr sz="4000" b="1" dirty="0">
              <a:solidFill>
                <a:srgbClr val="000000"/>
              </a:solidFill>
              <a:latin typeface="Arial Nova"/>
            </a:endParaRPr>
          </a:p>
        </p:txBody>
      </p:sp>
      <p:grpSp>
        <p:nvGrpSpPr>
          <p:cNvPr id="176" name="Google Shape;176;p30"/>
          <p:cNvGrpSpPr/>
          <p:nvPr/>
        </p:nvGrpSpPr>
        <p:grpSpPr>
          <a:xfrm>
            <a:off x="3895695" y="1222755"/>
            <a:ext cx="5130276" cy="4828844"/>
            <a:chOff x="2820225" y="891450"/>
            <a:chExt cx="3175200" cy="3175200"/>
          </a:xfrm>
        </p:grpSpPr>
        <p:sp>
          <p:nvSpPr>
            <p:cNvPr id="177" name="Google Shape;177;p30"/>
            <p:cNvSpPr/>
            <p:nvPr/>
          </p:nvSpPr>
          <p:spPr>
            <a:xfrm rot="10800000">
              <a:off x="2820225" y="891450"/>
              <a:ext cx="3175200" cy="3175200"/>
            </a:xfrm>
            <a:prstGeom prst="blockArc">
              <a:avLst>
                <a:gd name="adj1" fmla="val 5399801"/>
                <a:gd name="adj2" fmla="val 3012680"/>
                <a:gd name="adj3" fmla="val 6939"/>
              </a:avLst>
            </a:prstGeom>
            <a:solidFill>
              <a:srgbClr val="83E3D9"/>
            </a:solidFill>
            <a:ln>
              <a:noFill/>
            </a:ln>
          </p:spPr>
          <p:txBody>
            <a:bodyPr spcFirstLastPara="1" wrap="square" lIns="121900" tIns="121900" rIns="121900" bIns="121900" anchor="ctr" anchorCtr="0">
              <a:noAutofit/>
            </a:bodyPr>
            <a:lstStyle/>
            <a:p>
              <a:endParaRPr sz="2400"/>
            </a:p>
          </p:txBody>
        </p:sp>
        <p:sp>
          <p:nvSpPr>
            <p:cNvPr id="178" name="Google Shape;178;p30"/>
            <p:cNvSpPr/>
            <p:nvPr/>
          </p:nvSpPr>
          <p:spPr>
            <a:xfrm rot="10800000">
              <a:off x="3175023" y="1179900"/>
              <a:ext cx="450600" cy="450600"/>
            </a:xfrm>
            <a:prstGeom prst="rtTriangle">
              <a:avLst/>
            </a:prstGeom>
            <a:solidFill>
              <a:srgbClr val="83E3D9"/>
            </a:solidFill>
            <a:ln>
              <a:noFill/>
            </a:ln>
          </p:spPr>
          <p:txBody>
            <a:bodyPr spcFirstLastPara="1" wrap="square" lIns="121900" tIns="121900" rIns="121900" bIns="121900" anchor="ctr" anchorCtr="0">
              <a:noAutofit/>
            </a:bodyPr>
            <a:lstStyle/>
            <a:p>
              <a:endParaRPr sz="2400"/>
            </a:p>
          </p:txBody>
        </p:sp>
      </p:grpSp>
      <p:grpSp>
        <p:nvGrpSpPr>
          <p:cNvPr id="179" name="Google Shape;179;p30"/>
          <p:cNvGrpSpPr/>
          <p:nvPr/>
        </p:nvGrpSpPr>
        <p:grpSpPr>
          <a:xfrm>
            <a:off x="7884216" y="2941638"/>
            <a:ext cx="2152641" cy="1391076"/>
            <a:chOff x="5130375" y="2422675"/>
            <a:chExt cx="1332300" cy="914700"/>
          </a:xfrm>
        </p:grpSpPr>
        <p:sp>
          <p:nvSpPr>
            <p:cNvPr id="180" name="Google Shape;180;p30"/>
            <p:cNvSpPr/>
            <p:nvPr/>
          </p:nvSpPr>
          <p:spPr>
            <a:xfrm>
              <a:off x="5130375" y="2707675"/>
              <a:ext cx="1332300" cy="629700"/>
            </a:xfrm>
            <a:prstGeom prst="rect">
              <a:avLst/>
            </a:prstGeom>
            <a:solidFill>
              <a:srgbClr val="1B786E"/>
            </a:solidFill>
            <a:ln>
              <a:noFill/>
            </a:ln>
          </p:spPr>
          <p:txBody>
            <a:bodyPr spcFirstLastPara="1" wrap="square" lIns="121900" tIns="121900" rIns="121900" bIns="121900" anchor="t" anchorCtr="0">
              <a:noAutofit/>
            </a:bodyPr>
            <a:lstStyle/>
            <a:p>
              <a:pPr marL="609585" indent="-372524">
                <a:buClr>
                  <a:srgbClr val="FFFFFF"/>
                </a:buClr>
                <a:buSzPts val="800"/>
                <a:buFont typeface="Roboto"/>
                <a:buChar char="●"/>
              </a:pPr>
              <a:r>
                <a:rPr lang="en" sz="1067">
                  <a:solidFill>
                    <a:srgbClr val="FFFFFF"/>
                  </a:solidFill>
                  <a:latin typeface="Roboto"/>
                  <a:ea typeface="Roboto"/>
                  <a:cs typeface="Roboto"/>
                  <a:sym typeface="Roboto"/>
                </a:rPr>
                <a:t>Implementation</a:t>
              </a:r>
              <a:endParaRPr sz="1067">
                <a:solidFill>
                  <a:srgbClr val="FFFFFF"/>
                </a:solidFill>
                <a:latin typeface="Roboto"/>
                <a:ea typeface="Roboto"/>
                <a:cs typeface="Roboto"/>
                <a:sym typeface="Roboto"/>
              </a:endParaRPr>
            </a:p>
            <a:p>
              <a:pPr marL="609585" indent="-372524">
                <a:buClr>
                  <a:srgbClr val="FFFFFF"/>
                </a:buClr>
                <a:buSzPts val="800"/>
                <a:buFont typeface="Roboto"/>
                <a:buChar char="●"/>
              </a:pPr>
              <a:r>
                <a:rPr lang="en" sz="1067">
                  <a:solidFill>
                    <a:srgbClr val="FFFFFF"/>
                  </a:solidFill>
                  <a:latin typeface="Roboto"/>
                  <a:ea typeface="Roboto"/>
                  <a:cs typeface="Roboto"/>
                  <a:sym typeface="Roboto"/>
                </a:rPr>
                <a:t>Training</a:t>
              </a:r>
              <a:endParaRPr sz="1067">
                <a:solidFill>
                  <a:srgbClr val="FFFFFF"/>
                </a:solidFill>
                <a:latin typeface="Roboto"/>
                <a:ea typeface="Roboto"/>
                <a:cs typeface="Roboto"/>
                <a:sym typeface="Roboto"/>
              </a:endParaRPr>
            </a:p>
            <a:p>
              <a:pPr marL="609585" indent="-372524">
                <a:buClr>
                  <a:srgbClr val="FFFFFF"/>
                </a:buClr>
                <a:buSzPts val="800"/>
                <a:buFont typeface="Roboto"/>
                <a:buChar char="●"/>
              </a:pPr>
              <a:r>
                <a:rPr lang="en" sz="1067">
                  <a:solidFill>
                    <a:srgbClr val="FFFFFF"/>
                  </a:solidFill>
                  <a:latin typeface="Roboto"/>
                  <a:ea typeface="Roboto"/>
                  <a:cs typeface="Roboto"/>
                  <a:sym typeface="Roboto"/>
                </a:rPr>
                <a:t>Interventions </a:t>
              </a:r>
              <a:endParaRPr sz="1067">
                <a:solidFill>
                  <a:srgbClr val="FFFFFF"/>
                </a:solidFill>
                <a:latin typeface="Roboto"/>
                <a:ea typeface="Roboto"/>
                <a:cs typeface="Roboto"/>
                <a:sym typeface="Roboto"/>
              </a:endParaRPr>
            </a:p>
          </p:txBody>
        </p:sp>
        <p:sp>
          <p:nvSpPr>
            <p:cNvPr id="181" name="Google Shape;181;p30"/>
            <p:cNvSpPr/>
            <p:nvPr/>
          </p:nvSpPr>
          <p:spPr>
            <a:xfrm>
              <a:off x="5130375" y="2422675"/>
              <a:ext cx="1332300" cy="2850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r>
                <a:rPr lang="en" sz="2667">
                  <a:solidFill>
                    <a:srgbClr val="FFFFFF"/>
                  </a:solidFill>
                  <a:latin typeface="Roboto"/>
                  <a:ea typeface="Roboto"/>
                  <a:cs typeface="Roboto"/>
                  <a:sym typeface="Roboto"/>
                </a:rPr>
                <a:t>Plan</a:t>
              </a:r>
              <a:endParaRPr sz="2667">
                <a:solidFill>
                  <a:srgbClr val="FFFFFF"/>
                </a:solidFill>
              </a:endParaRPr>
            </a:p>
          </p:txBody>
        </p:sp>
      </p:grpSp>
      <p:grpSp>
        <p:nvGrpSpPr>
          <p:cNvPr id="182" name="Google Shape;182;p30"/>
          <p:cNvGrpSpPr/>
          <p:nvPr/>
        </p:nvGrpSpPr>
        <p:grpSpPr>
          <a:xfrm>
            <a:off x="5475641" y="945665"/>
            <a:ext cx="2152641" cy="1391076"/>
            <a:chOff x="3798075" y="709250"/>
            <a:chExt cx="1332300" cy="914700"/>
          </a:xfrm>
        </p:grpSpPr>
        <p:sp>
          <p:nvSpPr>
            <p:cNvPr id="183" name="Google Shape;183;p30"/>
            <p:cNvSpPr/>
            <p:nvPr/>
          </p:nvSpPr>
          <p:spPr>
            <a:xfrm>
              <a:off x="3798075" y="994250"/>
              <a:ext cx="1332300" cy="629700"/>
            </a:xfrm>
            <a:prstGeom prst="rect">
              <a:avLst/>
            </a:prstGeom>
            <a:solidFill>
              <a:srgbClr val="1B786E"/>
            </a:solidFill>
            <a:ln>
              <a:noFill/>
            </a:ln>
          </p:spPr>
          <p:txBody>
            <a:bodyPr spcFirstLastPara="1" wrap="square" lIns="121900" tIns="121900" rIns="121900" bIns="121900" anchor="t" anchorCtr="0">
              <a:noAutofit/>
            </a:bodyPr>
            <a:lstStyle/>
            <a:p>
              <a:r>
                <a:rPr lang="en" sz="1067">
                  <a:solidFill>
                    <a:srgbClr val="FFFFFF"/>
                  </a:solidFill>
                  <a:latin typeface="Roboto"/>
                  <a:ea typeface="Roboto"/>
                  <a:cs typeface="Roboto"/>
                  <a:sym typeface="Roboto"/>
                </a:rPr>
                <a:t>Needs</a:t>
              </a:r>
              <a:endParaRPr sz="1067">
                <a:solidFill>
                  <a:srgbClr val="FFFFFF"/>
                </a:solidFill>
                <a:latin typeface="Roboto"/>
                <a:ea typeface="Roboto"/>
                <a:cs typeface="Roboto"/>
                <a:sym typeface="Roboto"/>
              </a:endParaRPr>
            </a:p>
            <a:p>
              <a:pPr marL="609585" indent="-372524">
                <a:buClr>
                  <a:srgbClr val="FFFFFF"/>
                </a:buClr>
                <a:buSzPts val="800"/>
                <a:buFont typeface="Roboto"/>
                <a:buChar char="●"/>
              </a:pPr>
              <a:r>
                <a:rPr lang="en" sz="1067">
                  <a:solidFill>
                    <a:srgbClr val="FFFFFF"/>
                  </a:solidFill>
                  <a:latin typeface="Roboto"/>
                  <a:ea typeface="Roboto"/>
                  <a:cs typeface="Roboto"/>
                  <a:sym typeface="Roboto"/>
                </a:rPr>
                <a:t>Curricular</a:t>
              </a:r>
              <a:endParaRPr sz="1067">
                <a:solidFill>
                  <a:srgbClr val="FFFFFF"/>
                </a:solidFill>
                <a:latin typeface="Roboto"/>
                <a:ea typeface="Roboto"/>
                <a:cs typeface="Roboto"/>
                <a:sym typeface="Roboto"/>
              </a:endParaRPr>
            </a:p>
            <a:p>
              <a:pPr marL="609585" indent="-372524">
                <a:buClr>
                  <a:srgbClr val="FFFFFF"/>
                </a:buClr>
                <a:buSzPts val="800"/>
                <a:buFont typeface="Roboto"/>
                <a:buChar char="●"/>
              </a:pPr>
              <a:r>
                <a:rPr lang="en" sz="1067">
                  <a:solidFill>
                    <a:srgbClr val="FFFFFF"/>
                  </a:solidFill>
                  <a:latin typeface="Roboto"/>
                  <a:ea typeface="Roboto"/>
                  <a:cs typeface="Roboto"/>
                  <a:sym typeface="Roboto"/>
                </a:rPr>
                <a:t>Teacher</a:t>
              </a:r>
              <a:endParaRPr sz="1067">
                <a:solidFill>
                  <a:srgbClr val="FFFFFF"/>
                </a:solidFill>
                <a:latin typeface="Roboto"/>
                <a:ea typeface="Roboto"/>
                <a:cs typeface="Roboto"/>
                <a:sym typeface="Roboto"/>
              </a:endParaRPr>
            </a:p>
            <a:p>
              <a:pPr marL="609585" indent="-372524">
                <a:buClr>
                  <a:srgbClr val="FFFFFF"/>
                </a:buClr>
                <a:buSzPts val="800"/>
                <a:buFont typeface="Roboto"/>
                <a:buChar char="●"/>
              </a:pPr>
              <a:r>
                <a:rPr lang="en" sz="1067">
                  <a:solidFill>
                    <a:srgbClr val="FFFFFF"/>
                  </a:solidFill>
                  <a:latin typeface="Roboto"/>
                  <a:ea typeface="Roboto"/>
                  <a:cs typeface="Roboto"/>
                  <a:sym typeface="Roboto"/>
                </a:rPr>
                <a:t>Grade Level</a:t>
              </a:r>
              <a:endParaRPr sz="1067">
                <a:solidFill>
                  <a:srgbClr val="FFFFFF"/>
                </a:solidFill>
                <a:latin typeface="Roboto"/>
                <a:ea typeface="Roboto"/>
                <a:cs typeface="Roboto"/>
                <a:sym typeface="Roboto"/>
              </a:endParaRPr>
            </a:p>
            <a:p>
              <a:pPr marL="609585" indent="-372524">
                <a:buClr>
                  <a:srgbClr val="FFFFFF"/>
                </a:buClr>
                <a:buSzPts val="800"/>
                <a:buFont typeface="Roboto"/>
                <a:buChar char="●"/>
              </a:pPr>
              <a:r>
                <a:rPr lang="en" sz="1067">
                  <a:solidFill>
                    <a:srgbClr val="FFFFFF"/>
                  </a:solidFill>
                  <a:latin typeface="Roboto"/>
                  <a:ea typeface="Roboto"/>
                  <a:cs typeface="Roboto"/>
                  <a:sym typeface="Roboto"/>
                </a:rPr>
                <a:t>Student</a:t>
              </a:r>
              <a:endParaRPr sz="1067">
                <a:solidFill>
                  <a:srgbClr val="FFFFFF"/>
                </a:solidFill>
                <a:latin typeface="Roboto"/>
                <a:ea typeface="Roboto"/>
                <a:cs typeface="Roboto"/>
                <a:sym typeface="Roboto"/>
              </a:endParaRPr>
            </a:p>
          </p:txBody>
        </p:sp>
        <p:sp>
          <p:nvSpPr>
            <p:cNvPr id="184" name="Google Shape;184;p30"/>
            <p:cNvSpPr/>
            <p:nvPr/>
          </p:nvSpPr>
          <p:spPr>
            <a:xfrm>
              <a:off x="3798075" y="709250"/>
              <a:ext cx="1332300" cy="2850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r>
                <a:rPr lang="en" sz="2667">
                  <a:solidFill>
                    <a:srgbClr val="FFFFFF"/>
                  </a:solidFill>
                  <a:latin typeface="Roboto"/>
                  <a:ea typeface="Roboto"/>
                  <a:cs typeface="Roboto"/>
                  <a:sym typeface="Roboto"/>
                </a:rPr>
                <a:t>Identify</a:t>
              </a:r>
              <a:endParaRPr sz="2667">
                <a:solidFill>
                  <a:srgbClr val="FFFFFF"/>
                </a:solidFill>
              </a:endParaRPr>
            </a:p>
          </p:txBody>
        </p:sp>
      </p:grpSp>
      <p:grpSp>
        <p:nvGrpSpPr>
          <p:cNvPr id="185" name="Google Shape;185;p30"/>
          <p:cNvGrpSpPr/>
          <p:nvPr/>
        </p:nvGrpSpPr>
        <p:grpSpPr>
          <a:xfrm>
            <a:off x="3120952" y="2676678"/>
            <a:ext cx="2152641" cy="1391076"/>
            <a:chOff x="2340725" y="1847475"/>
            <a:chExt cx="1332300" cy="914700"/>
          </a:xfrm>
        </p:grpSpPr>
        <p:sp>
          <p:nvSpPr>
            <p:cNvPr id="186" name="Google Shape;186;p30"/>
            <p:cNvSpPr/>
            <p:nvPr/>
          </p:nvSpPr>
          <p:spPr>
            <a:xfrm>
              <a:off x="2340725" y="2132475"/>
              <a:ext cx="1332300" cy="629700"/>
            </a:xfrm>
            <a:prstGeom prst="rect">
              <a:avLst/>
            </a:prstGeom>
            <a:solidFill>
              <a:srgbClr val="1B786E"/>
            </a:solidFill>
            <a:ln>
              <a:noFill/>
            </a:ln>
          </p:spPr>
          <p:txBody>
            <a:bodyPr spcFirstLastPara="1" wrap="square" lIns="121900" tIns="121900" rIns="121900" bIns="121900" anchor="t" anchorCtr="0">
              <a:noAutofit/>
            </a:bodyPr>
            <a:lstStyle/>
            <a:p>
              <a:r>
                <a:rPr lang="en" sz="1467">
                  <a:solidFill>
                    <a:srgbClr val="FFFFFF"/>
                  </a:solidFill>
                </a:rPr>
                <a:t>Don’t get discouraged! Change takes time.</a:t>
              </a:r>
              <a:endParaRPr sz="1467">
                <a:solidFill>
                  <a:srgbClr val="FFFFFF"/>
                </a:solidFill>
              </a:endParaRPr>
            </a:p>
          </p:txBody>
        </p:sp>
        <p:sp>
          <p:nvSpPr>
            <p:cNvPr id="187" name="Google Shape;187;p30"/>
            <p:cNvSpPr/>
            <p:nvPr/>
          </p:nvSpPr>
          <p:spPr>
            <a:xfrm>
              <a:off x="2340725" y="1847475"/>
              <a:ext cx="1332300" cy="2850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r>
                <a:rPr lang="en" sz="2667">
                  <a:solidFill>
                    <a:srgbClr val="FFFFFF"/>
                  </a:solidFill>
                  <a:latin typeface="Roboto"/>
                  <a:ea typeface="Roboto"/>
                  <a:cs typeface="Roboto"/>
                  <a:sym typeface="Roboto"/>
                </a:rPr>
                <a:t>Review</a:t>
              </a:r>
              <a:endParaRPr sz="2667">
                <a:solidFill>
                  <a:srgbClr val="FFFFFF"/>
                </a:solidFill>
              </a:endParaRPr>
            </a:p>
          </p:txBody>
        </p:sp>
      </p:grpSp>
      <p:grpSp>
        <p:nvGrpSpPr>
          <p:cNvPr id="188" name="Google Shape;188;p30"/>
          <p:cNvGrpSpPr/>
          <p:nvPr/>
        </p:nvGrpSpPr>
        <p:grpSpPr>
          <a:xfrm>
            <a:off x="5543026" y="5101750"/>
            <a:ext cx="2152641" cy="1391076"/>
            <a:chOff x="2340725" y="1847475"/>
            <a:chExt cx="1332300" cy="914700"/>
          </a:xfrm>
        </p:grpSpPr>
        <p:sp>
          <p:nvSpPr>
            <p:cNvPr id="189" name="Google Shape;189;p30"/>
            <p:cNvSpPr/>
            <p:nvPr/>
          </p:nvSpPr>
          <p:spPr>
            <a:xfrm>
              <a:off x="2340725" y="2132475"/>
              <a:ext cx="1332300" cy="629700"/>
            </a:xfrm>
            <a:prstGeom prst="rect">
              <a:avLst/>
            </a:prstGeom>
            <a:solidFill>
              <a:srgbClr val="1B786E"/>
            </a:solidFill>
            <a:ln>
              <a:noFill/>
            </a:ln>
          </p:spPr>
          <p:txBody>
            <a:bodyPr spcFirstLastPara="1" wrap="square" lIns="121900" tIns="121900" rIns="121900" bIns="121900" anchor="t" anchorCtr="0">
              <a:noAutofit/>
            </a:bodyPr>
            <a:lstStyle/>
            <a:p>
              <a:r>
                <a:rPr lang="en" sz="1333">
                  <a:solidFill>
                    <a:srgbClr val="FFFFFF"/>
                  </a:solidFill>
                  <a:latin typeface="Roboto"/>
                  <a:ea typeface="Roboto"/>
                  <a:cs typeface="Roboto"/>
                  <a:sym typeface="Roboto"/>
                </a:rPr>
                <a:t>-It’s not always easy and requires lots of flexibility!</a:t>
              </a:r>
              <a:endParaRPr sz="1333">
                <a:solidFill>
                  <a:srgbClr val="FFFFFF"/>
                </a:solidFill>
                <a:latin typeface="Roboto"/>
                <a:ea typeface="Roboto"/>
                <a:cs typeface="Roboto"/>
                <a:sym typeface="Roboto"/>
              </a:endParaRPr>
            </a:p>
            <a:p>
              <a:r>
                <a:rPr lang="en" sz="1333">
                  <a:solidFill>
                    <a:srgbClr val="FFFFFF"/>
                  </a:solidFill>
                  <a:latin typeface="Roboto"/>
                  <a:ea typeface="Roboto"/>
                  <a:cs typeface="Roboto"/>
                  <a:sym typeface="Roboto"/>
                </a:rPr>
                <a:t>-Power of positivity</a:t>
              </a:r>
              <a:endParaRPr sz="1333">
                <a:solidFill>
                  <a:srgbClr val="FFFFFF"/>
                </a:solidFill>
                <a:latin typeface="Roboto"/>
                <a:ea typeface="Roboto"/>
                <a:cs typeface="Roboto"/>
                <a:sym typeface="Roboto"/>
              </a:endParaRPr>
            </a:p>
            <a:p>
              <a:r>
                <a:rPr lang="en" sz="1333">
                  <a:solidFill>
                    <a:srgbClr val="FFFFFF"/>
                  </a:solidFill>
                  <a:latin typeface="Roboto"/>
                  <a:ea typeface="Roboto"/>
                  <a:cs typeface="Roboto"/>
                  <a:sym typeface="Roboto"/>
                </a:rPr>
                <a:t>-Lift each other up!</a:t>
              </a:r>
              <a:endParaRPr sz="1333">
                <a:solidFill>
                  <a:srgbClr val="FFFFFF"/>
                </a:solidFill>
                <a:latin typeface="Roboto"/>
                <a:ea typeface="Roboto"/>
                <a:cs typeface="Roboto"/>
                <a:sym typeface="Roboto"/>
              </a:endParaRPr>
            </a:p>
          </p:txBody>
        </p:sp>
        <p:sp>
          <p:nvSpPr>
            <p:cNvPr id="190" name="Google Shape;190;p30"/>
            <p:cNvSpPr/>
            <p:nvPr/>
          </p:nvSpPr>
          <p:spPr>
            <a:xfrm>
              <a:off x="2340725" y="1847475"/>
              <a:ext cx="1332300" cy="2850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r>
                <a:rPr lang="en" sz="2667">
                  <a:solidFill>
                    <a:srgbClr val="FFFFFF"/>
                  </a:solidFill>
                  <a:latin typeface="Roboto"/>
                  <a:ea typeface="Roboto"/>
                  <a:cs typeface="Roboto"/>
                  <a:sym typeface="Roboto"/>
                </a:rPr>
                <a:t>Implement</a:t>
              </a:r>
              <a:endParaRPr sz="2667">
                <a:solidFill>
                  <a:srgbClr val="FFFFFF"/>
                </a:solidFill>
              </a:endParaRPr>
            </a:p>
          </p:txBody>
        </p:sp>
      </p:grpSp>
      <p:sp>
        <p:nvSpPr>
          <p:cNvPr id="2" name="Slide Number Placeholder 1">
            <a:extLst>
              <a:ext uri="{FF2B5EF4-FFF2-40B4-BE49-F238E27FC236}">
                <a16:creationId xmlns:a16="http://schemas.microsoft.com/office/drawing/2014/main" id="{B6488CA1-42F5-618F-C0B2-B963498A4858}"/>
              </a:ext>
            </a:extLst>
          </p:cNvPr>
          <p:cNvSpPr>
            <a:spLocks noGrp="1"/>
          </p:cNvSpPr>
          <p:nvPr>
            <p:ph type="sldNum" idx="12"/>
          </p:nvPr>
        </p:nvSpPr>
        <p:spPr/>
        <p:txBody>
          <a:bodyPr/>
          <a:lstStyle/>
          <a:p>
            <a:fld id="{00000000-1234-1234-1234-123412341234}" type="slidenum">
              <a:rPr lang="en" smtClean="0"/>
              <a:pPr/>
              <a:t>65</a:t>
            </a:fld>
            <a:endParaRPr lang="en"/>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b="1" dirty="0">
                <a:latin typeface="Arial Nova"/>
                <a:cs typeface="Arial"/>
              </a:rPr>
              <a:t>Candid Accounts from GASD Teachers</a:t>
            </a:r>
            <a:endParaRPr b="1" dirty="0">
              <a:latin typeface="Arial Nova"/>
              <a:cs typeface="Arial"/>
            </a:endParaRPr>
          </a:p>
        </p:txBody>
      </p:sp>
      <p:sp>
        <p:nvSpPr>
          <p:cNvPr id="196" name="Google Shape;196;p31"/>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r>
              <a:rPr lang="en-US" sz="1800" u="sng" kern="0" dirty="0">
                <a:solidFill>
                  <a:srgbClr val="0000FF"/>
                </a:solidFill>
                <a:effectLst/>
                <a:latin typeface="Calibri" panose="020F0502020204030204" pitchFamily="34" charset="0"/>
                <a:ea typeface="Calibri" panose="020F0502020204030204" pitchFamily="34" charset="0"/>
                <a:hlinkClick r:id="rId3"/>
              </a:rPr>
              <a:t>video</a:t>
            </a:r>
            <a:endParaRPr dirty="0"/>
          </a:p>
        </p:txBody>
      </p:sp>
      <p:pic>
        <p:nvPicPr>
          <p:cNvPr id="3" name="Picture 2">
            <a:extLst>
              <a:ext uri="{FF2B5EF4-FFF2-40B4-BE49-F238E27FC236}">
                <a16:creationId xmlns:a16="http://schemas.microsoft.com/office/drawing/2014/main" id="{2DA85211-69E9-0385-E387-023E1AF5A959}"/>
              </a:ext>
            </a:extLst>
          </p:cNvPr>
          <p:cNvPicPr>
            <a:picLocks noChangeAspect="1"/>
          </p:cNvPicPr>
          <p:nvPr/>
        </p:nvPicPr>
        <p:blipFill rotWithShape="1">
          <a:blip r:embed="rId4"/>
          <a:srcRect l="13750" t="28254" r="16250" b="24603"/>
          <a:stretch/>
        </p:blipFill>
        <p:spPr>
          <a:xfrm>
            <a:off x="1578428" y="2264229"/>
            <a:ext cx="8534400" cy="3233058"/>
          </a:xfrm>
          <a:prstGeom prst="rect">
            <a:avLst/>
          </a:prstGeom>
        </p:spPr>
      </p:pic>
      <p:sp>
        <p:nvSpPr>
          <p:cNvPr id="2" name="Slide Number Placeholder 1">
            <a:extLst>
              <a:ext uri="{FF2B5EF4-FFF2-40B4-BE49-F238E27FC236}">
                <a16:creationId xmlns:a16="http://schemas.microsoft.com/office/drawing/2014/main" id="{AE8D4043-0947-6A07-0A87-BF96996ABAB7}"/>
              </a:ext>
            </a:extLst>
          </p:cNvPr>
          <p:cNvSpPr>
            <a:spLocks noGrp="1"/>
          </p:cNvSpPr>
          <p:nvPr>
            <p:ph type="sldNum" idx="12"/>
          </p:nvPr>
        </p:nvSpPr>
        <p:spPr/>
        <p:txBody>
          <a:bodyPr/>
          <a:lstStyle/>
          <a:p>
            <a:fld id="{00000000-1234-1234-1234-123412341234}" type="slidenum">
              <a:rPr lang="en" smtClean="0"/>
              <a:pPr/>
              <a:t>66</a:t>
            </a:fld>
            <a:endParaRPr lang="en"/>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EB900-9E0F-9D49-B098-507F1551A80F}"/>
              </a:ext>
            </a:extLst>
          </p:cNvPr>
          <p:cNvSpPr>
            <a:spLocks noGrp="1"/>
          </p:cNvSpPr>
          <p:nvPr>
            <p:ph type="ctrTitle"/>
          </p:nvPr>
        </p:nvSpPr>
        <p:spPr>
          <a:xfrm>
            <a:off x="1332986" y="639549"/>
            <a:ext cx="9144000" cy="1607458"/>
          </a:xfrm>
        </p:spPr>
        <p:txBody>
          <a:bodyPr>
            <a:normAutofit fontScale="90000"/>
          </a:bodyPr>
          <a:lstStyle/>
          <a:p>
            <a:r>
              <a:rPr lang="en-US" b="1" dirty="0">
                <a:latin typeface="Arial Nova"/>
                <a:cs typeface="Arial"/>
              </a:rPr>
              <a:t>Our Journey at </a:t>
            </a:r>
            <a:br>
              <a:rPr lang="en-US" b="1" dirty="0">
                <a:latin typeface="Arial Nova"/>
              </a:rPr>
            </a:br>
            <a:r>
              <a:rPr lang="en-US" b="1" dirty="0">
                <a:latin typeface="Arial Nova"/>
                <a:cs typeface="Arial"/>
              </a:rPr>
              <a:t>Halifax Elementary</a:t>
            </a:r>
          </a:p>
        </p:txBody>
      </p:sp>
      <p:sp>
        <p:nvSpPr>
          <p:cNvPr id="3" name="Subtitle 2">
            <a:extLst>
              <a:ext uri="{FF2B5EF4-FFF2-40B4-BE49-F238E27FC236}">
                <a16:creationId xmlns:a16="http://schemas.microsoft.com/office/drawing/2014/main" id="{15094ACE-D2BB-3540-8348-DB521C9ACBC2}"/>
              </a:ext>
            </a:extLst>
          </p:cNvPr>
          <p:cNvSpPr>
            <a:spLocks noGrp="1"/>
          </p:cNvSpPr>
          <p:nvPr>
            <p:ph type="subTitle" idx="1"/>
          </p:nvPr>
        </p:nvSpPr>
        <p:spPr>
          <a:xfrm>
            <a:off x="5904986" y="2869281"/>
            <a:ext cx="5085257" cy="3484995"/>
          </a:xfrm>
        </p:spPr>
        <p:txBody>
          <a:bodyPr vert="horz" lIns="91440" tIns="45720" rIns="91440" bIns="45720" rtlCol="0" anchor="t">
            <a:normAutofit/>
          </a:bodyPr>
          <a:lstStyle/>
          <a:p>
            <a:endParaRPr lang="en-US" sz="2000" dirty="0">
              <a:latin typeface="Arial Nova"/>
              <a:cs typeface="Arial"/>
            </a:endParaRPr>
          </a:p>
          <a:p>
            <a:r>
              <a:rPr lang="en-US" sz="2000" dirty="0">
                <a:latin typeface="Arial Nova"/>
                <a:cs typeface="Arial"/>
              </a:rPr>
              <a:t>Rural Community</a:t>
            </a:r>
            <a:endParaRPr lang="en-US" dirty="0">
              <a:latin typeface="Arial Nova"/>
              <a:cs typeface="Arial"/>
            </a:endParaRPr>
          </a:p>
          <a:p>
            <a:r>
              <a:rPr lang="en-US" sz="2000" dirty="0">
                <a:latin typeface="Arial Nova"/>
                <a:cs typeface="Arial"/>
              </a:rPr>
              <a:t>15 miles north of Harrisburg</a:t>
            </a:r>
          </a:p>
          <a:p>
            <a:r>
              <a:rPr lang="en-US" sz="2000" dirty="0">
                <a:latin typeface="Arial Nova"/>
                <a:cs typeface="Arial"/>
              </a:rPr>
              <a:t>901 PreK-12</a:t>
            </a:r>
          </a:p>
          <a:p>
            <a:r>
              <a:rPr lang="en-US" sz="2000" dirty="0">
                <a:latin typeface="Arial Nova"/>
                <a:cs typeface="Arial"/>
              </a:rPr>
              <a:t>91 teachers and 67 support staff</a:t>
            </a:r>
          </a:p>
          <a:p>
            <a:r>
              <a:rPr lang="en-US" sz="2000" dirty="0">
                <a:latin typeface="Arial Nova"/>
                <a:cs typeface="Arial"/>
              </a:rPr>
              <a:t>$22 million district budget</a:t>
            </a:r>
          </a:p>
          <a:p>
            <a:endParaRPr lang="en-US" dirty="0"/>
          </a:p>
        </p:txBody>
      </p:sp>
      <p:sp>
        <p:nvSpPr>
          <p:cNvPr id="4" name="TextBox 3">
            <a:extLst>
              <a:ext uri="{FF2B5EF4-FFF2-40B4-BE49-F238E27FC236}">
                <a16:creationId xmlns:a16="http://schemas.microsoft.com/office/drawing/2014/main" id="{D5A72CFB-5413-2A4F-8B9A-AEBADE2F653E}"/>
              </a:ext>
            </a:extLst>
          </p:cNvPr>
          <p:cNvSpPr txBox="1"/>
          <p:nvPr/>
        </p:nvSpPr>
        <p:spPr>
          <a:xfrm>
            <a:off x="250371" y="2866889"/>
            <a:ext cx="5393685" cy="3634841"/>
          </a:xfrm>
          <a:prstGeom prst="rect">
            <a:avLst/>
          </a:prstGeom>
          <a:noFill/>
        </p:spPr>
        <p:txBody>
          <a:bodyPr wrap="square" lIns="91440" tIns="45720" rIns="91440" bIns="45720" rtlCol="0" anchor="t">
            <a:spAutoFit/>
          </a:bodyPr>
          <a:lstStyle/>
          <a:p>
            <a:pPr algn="ctr">
              <a:lnSpc>
                <a:spcPct val="107000"/>
              </a:lnSpc>
              <a:spcAft>
                <a:spcPts val="800"/>
              </a:spcAft>
            </a:pPr>
            <a:r>
              <a:rPr lang="en-US" sz="2400" b="1" kern="100" dirty="0">
                <a:effectLst/>
                <a:latin typeface="Arial Nova"/>
                <a:ea typeface="Calibri" panose="020F0502020204030204" pitchFamily="34" charset="0"/>
                <a:cs typeface="Times New Roman"/>
              </a:rPr>
              <a:t>Carla Sauer</a:t>
            </a:r>
            <a:r>
              <a:rPr lang="en-US" sz="2400" kern="100" dirty="0">
                <a:effectLst/>
                <a:latin typeface="Arial Nova"/>
                <a:ea typeface="Calibri" panose="020F0502020204030204" pitchFamily="34" charset="0"/>
                <a:cs typeface="Times New Roman"/>
              </a:rPr>
              <a:t>, Director of Curriculum</a:t>
            </a:r>
            <a:r>
              <a:rPr lang="en-US" sz="2400" kern="100" dirty="0">
                <a:latin typeface="Arial Nova"/>
                <a:ea typeface="Calibri" panose="020F0502020204030204" pitchFamily="34" charset="0"/>
                <a:cs typeface="Times New Roman"/>
              </a:rPr>
              <a:t>, Assessment, and Instruction</a:t>
            </a:r>
            <a:endParaRPr lang="en-US" sz="2400" kern="100" dirty="0">
              <a:effectLst/>
              <a:latin typeface="Arial Nova"/>
              <a:ea typeface="Calibri" panose="020F0502020204030204" pitchFamily="34" charset="0"/>
              <a:cs typeface="Times New Roman"/>
            </a:endParaRPr>
          </a:p>
          <a:p>
            <a:pPr marL="0" marR="0" algn="ctr">
              <a:lnSpc>
                <a:spcPct val="107000"/>
              </a:lnSpc>
              <a:spcBef>
                <a:spcPts val="0"/>
              </a:spcBef>
              <a:spcAft>
                <a:spcPts val="800"/>
              </a:spcAft>
            </a:pPr>
            <a:r>
              <a:rPr lang="en-US" sz="2400" b="1" kern="100" dirty="0">
                <a:effectLst/>
                <a:latin typeface="Arial Nova"/>
                <a:ea typeface="Calibri" panose="020F0502020204030204" pitchFamily="34" charset="0"/>
                <a:cs typeface="Times New Roman"/>
              </a:rPr>
              <a:t>Amelia Bellis</a:t>
            </a:r>
            <a:r>
              <a:rPr lang="en-US" sz="2400" kern="100" dirty="0">
                <a:effectLst/>
                <a:latin typeface="Arial Nova"/>
                <a:ea typeface="Calibri" panose="020F0502020204030204" pitchFamily="34" charset="0"/>
                <a:cs typeface="Times New Roman"/>
              </a:rPr>
              <a:t>, K-4 Elementary Principal</a:t>
            </a:r>
          </a:p>
          <a:p>
            <a:pPr marL="0" marR="0" algn="ctr">
              <a:lnSpc>
                <a:spcPct val="107000"/>
              </a:lnSpc>
              <a:spcBef>
                <a:spcPts val="0"/>
              </a:spcBef>
              <a:spcAft>
                <a:spcPts val="800"/>
              </a:spcAft>
            </a:pPr>
            <a:r>
              <a:rPr lang="en-US" sz="2400" b="1" kern="100" dirty="0">
                <a:effectLst/>
                <a:latin typeface="Arial Nova"/>
                <a:ea typeface="Calibri" panose="020F0502020204030204" pitchFamily="34" charset="0"/>
                <a:cs typeface="Times New Roman"/>
              </a:rPr>
              <a:t>Michaela Geyer</a:t>
            </a:r>
            <a:r>
              <a:rPr lang="en-US" sz="2400" kern="100" dirty="0">
                <a:effectLst/>
                <a:latin typeface="Arial Nova"/>
                <a:ea typeface="Calibri" panose="020F0502020204030204" pitchFamily="34" charset="0"/>
                <a:cs typeface="Times New Roman"/>
              </a:rPr>
              <a:t>, Regular Education Teacher</a:t>
            </a:r>
          </a:p>
          <a:p>
            <a:pPr marL="0" marR="0" algn="ctr">
              <a:lnSpc>
                <a:spcPct val="107000"/>
              </a:lnSpc>
              <a:spcBef>
                <a:spcPts val="0"/>
              </a:spcBef>
              <a:spcAft>
                <a:spcPts val="800"/>
              </a:spcAft>
            </a:pPr>
            <a:r>
              <a:rPr lang="en-US" sz="2400" b="1" dirty="0">
                <a:effectLst/>
                <a:latin typeface="Arial Nova"/>
                <a:ea typeface="Calibri" panose="020F0502020204030204" pitchFamily="34" charset="0"/>
                <a:cs typeface="Times New Roman"/>
              </a:rPr>
              <a:t>Tricia Bowman</a:t>
            </a:r>
            <a:r>
              <a:rPr lang="en-US" sz="2400" dirty="0">
                <a:effectLst/>
                <a:latin typeface="Arial Nova"/>
                <a:ea typeface="Calibri" panose="020F0502020204030204" pitchFamily="34" charset="0"/>
                <a:cs typeface="Times New Roman"/>
              </a:rPr>
              <a:t>, Reading Specialist</a:t>
            </a:r>
          </a:p>
          <a:p>
            <a:pPr algn="ctr">
              <a:lnSpc>
                <a:spcPct val="107000"/>
              </a:lnSpc>
              <a:spcAft>
                <a:spcPts val="800"/>
              </a:spcAft>
            </a:pPr>
            <a:r>
              <a:rPr lang="en-US" sz="2400" b="1" dirty="0">
                <a:latin typeface="Arial Nova"/>
                <a:cs typeface="Calibri"/>
              </a:rPr>
              <a:t>Doddy Ochs</a:t>
            </a:r>
            <a:r>
              <a:rPr lang="en-US" sz="2400" dirty="0">
                <a:latin typeface="Arial Nova"/>
                <a:cs typeface="Calibri"/>
              </a:rPr>
              <a:t>, Interventionist </a:t>
            </a:r>
            <a:endParaRPr lang="en-US" sz="2400" dirty="0">
              <a:latin typeface="Arial Nova"/>
            </a:endParaRPr>
          </a:p>
        </p:txBody>
      </p:sp>
      <p:sp>
        <p:nvSpPr>
          <p:cNvPr id="5" name="Slide Number Placeholder 4">
            <a:extLst>
              <a:ext uri="{FF2B5EF4-FFF2-40B4-BE49-F238E27FC236}">
                <a16:creationId xmlns:a16="http://schemas.microsoft.com/office/drawing/2014/main" id="{F936301A-EFE1-5700-21F4-FB113048E0A7}"/>
              </a:ext>
            </a:extLst>
          </p:cNvPr>
          <p:cNvSpPr>
            <a:spLocks noGrp="1"/>
          </p:cNvSpPr>
          <p:nvPr>
            <p:ph type="sldNum" sz="quarter" idx="12"/>
          </p:nvPr>
        </p:nvSpPr>
        <p:spPr/>
        <p:txBody>
          <a:bodyPr/>
          <a:lstStyle/>
          <a:p>
            <a:fld id="{B24F5015-3417-4B27-A586-E4CCF4D77832}" type="slidenum">
              <a:rPr lang="en-US" smtClean="0"/>
              <a:t>67</a:t>
            </a:fld>
            <a:endParaRPr lang="en-US"/>
          </a:p>
        </p:txBody>
      </p:sp>
    </p:spTree>
    <p:extLst>
      <p:ext uri="{BB962C8B-B14F-4D97-AF65-F5344CB8AC3E}">
        <p14:creationId xmlns:p14="http://schemas.microsoft.com/office/powerpoint/2010/main" val="15893144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2F6AD-8865-3D43-9BCC-2662DB0F7DDE}"/>
              </a:ext>
            </a:extLst>
          </p:cNvPr>
          <p:cNvSpPr>
            <a:spLocks noGrp="1"/>
          </p:cNvSpPr>
          <p:nvPr>
            <p:ph type="title"/>
          </p:nvPr>
        </p:nvSpPr>
        <p:spPr>
          <a:xfrm>
            <a:off x="411843" y="365125"/>
            <a:ext cx="10941957" cy="862921"/>
          </a:xfrm>
        </p:spPr>
        <p:txBody>
          <a:bodyPr>
            <a:normAutofit/>
          </a:bodyPr>
          <a:lstStyle/>
          <a:p>
            <a:r>
              <a:rPr lang="en-US" sz="4000" dirty="0">
                <a:latin typeface="Arial Nova"/>
                <a:cs typeface="Arial"/>
              </a:rPr>
              <a:t>Something is not working…</a:t>
            </a:r>
          </a:p>
        </p:txBody>
      </p:sp>
      <p:sp>
        <p:nvSpPr>
          <p:cNvPr id="3" name="Content Placeholder 2">
            <a:extLst>
              <a:ext uri="{FF2B5EF4-FFF2-40B4-BE49-F238E27FC236}">
                <a16:creationId xmlns:a16="http://schemas.microsoft.com/office/drawing/2014/main" id="{69FB4331-1E8A-B943-B5F3-85470E688B2A}"/>
              </a:ext>
            </a:extLst>
          </p:cNvPr>
          <p:cNvSpPr>
            <a:spLocks noGrp="1"/>
          </p:cNvSpPr>
          <p:nvPr>
            <p:ph idx="1"/>
          </p:nvPr>
        </p:nvSpPr>
        <p:spPr/>
        <p:txBody>
          <a:bodyPr vert="horz" lIns="91440" tIns="45720" rIns="91440" bIns="45720" rtlCol="0" anchor="t">
            <a:normAutofit/>
          </a:bodyPr>
          <a:lstStyle/>
          <a:p>
            <a:pPr>
              <a:lnSpc>
                <a:spcPct val="120000"/>
              </a:lnSpc>
            </a:pPr>
            <a:r>
              <a:rPr lang="en-US" dirty="0">
                <a:latin typeface="Arial Nova"/>
                <a:cs typeface="Arial"/>
              </a:rPr>
              <a:t>Students who started receiving Title I supports continued with support throughout their elementary career</a:t>
            </a:r>
            <a:endParaRPr lang="en-US" dirty="0"/>
          </a:p>
          <a:p>
            <a:pPr>
              <a:lnSpc>
                <a:spcPct val="120000"/>
              </a:lnSpc>
            </a:pPr>
            <a:r>
              <a:rPr lang="en-US" dirty="0">
                <a:latin typeface="Arial Nova"/>
                <a:cs typeface="Arial"/>
              </a:rPr>
              <a:t>Universal Screener Data was showing 65-70% building wide proficiency on benchmark assessments</a:t>
            </a:r>
          </a:p>
          <a:p>
            <a:pPr>
              <a:lnSpc>
                <a:spcPct val="120000"/>
              </a:lnSpc>
            </a:pPr>
            <a:r>
              <a:rPr lang="en-US" dirty="0">
                <a:latin typeface="Arial Nova"/>
                <a:cs typeface="Arial"/>
              </a:rPr>
              <a:t>Students appeared to read fluently but weren’t comprehending text, OR students were not able to decode text</a:t>
            </a:r>
          </a:p>
          <a:p>
            <a:pPr>
              <a:lnSpc>
                <a:spcPct val="120000"/>
              </a:lnSpc>
            </a:pPr>
            <a:r>
              <a:rPr lang="en-US" dirty="0">
                <a:latin typeface="Arial Nova"/>
                <a:cs typeface="Arial"/>
              </a:rPr>
              <a:t>Not making AYP on PSSA assessments</a:t>
            </a:r>
          </a:p>
          <a:p>
            <a:endParaRPr lang="en-US"/>
          </a:p>
        </p:txBody>
      </p:sp>
      <p:sp>
        <p:nvSpPr>
          <p:cNvPr id="4" name="Slide Number Placeholder 3">
            <a:extLst>
              <a:ext uri="{FF2B5EF4-FFF2-40B4-BE49-F238E27FC236}">
                <a16:creationId xmlns:a16="http://schemas.microsoft.com/office/drawing/2014/main" id="{144EBCAE-66D4-80D0-C665-C148138669FF}"/>
              </a:ext>
            </a:extLst>
          </p:cNvPr>
          <p:cNvSpPr>
            <a:spLocks noGrp="1"/>
          </p:cNvSpPr>
          <p:nvPr>
            <p:ph type="sldNum" sz="quarter" idx="12"/>
          </p:nvPr>
        </p:nvSpPr>
        <p:spPr/>
        <p:txBody>
          <a:bodyPr/>
          <a:lstStyle/>
          <a:p>
            <a:fld id="{B24F5015-3417-4B27-A586-E4CCF4D77832}" type="slidenum">
              <a:rPr lang="en-US" smtClean="0"/>
              <a:t>68</a:t>
            </a:fld>
            <a:endParaRPr lang="en-US"/>
          </a:p>
        </p:txBody>
      </p:sp>
    </p:spTree>
    <p:extLst>
      <p:ext uri="{BB962C8B-B14F-4D97-AF65-F5344CB8AC3E}">
        <p14:creationId xmlns:p14="http://schemas.microsoft.com/office/powerpoint/2010/main" val="18749856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B689-53FD-0F43-BD72-14ACB52951DA}"/>
              </a:ext>
            </a:extLst>
          </p:cNvPr>
          <p:cNvSpPr>
            <a:spLocks noGrp="1"/>
          </p:cNvSpPr>
          <p:nvPr>
            <p:ph type="title"/>
          </p:nvPr>
        </p:nvSpPr>
        <p:spPr>
          <a:xfrm>
            <a:off x="542474" y="301775"/>
            <a:ext cx="10354124" cy="1204082"/>
          </a:xfrm>
        </p:spPr>
        <p:txBody>
          <a:bodyPr>
            <a:normAutofit/>
          </a:bodyPr>
          <a:lstStyle/>
          <a:p>
            <a:r>
              <a:rPr lang="en-US" sz="4000" dirty="0">
                <a:latin typeface="Arial Nova"/>
                <a:cs typeface="Arial"/>
              </a:rPr>
              <a:t>Professional Development…</a:t>
            </a:r>
            <a:br>
              <a:rPr lang="en-US" sz="4000" dirty="0">
                <a:latin typeface="Arial Nova"/>
                <a:cs typeface="Arial"/>
              </a:rPr>
            </a:br>
            <a:endParaRPr lang="en-US" sz="4000" dirty="0">
              <a:latin typeface="Arial Nova"/>
              <a:cs typeface="Arial"/>
            </a:endParaRPr>
          </a:p>
        </p:txBody>
      </p:sp>
      <p:sp>
        <p:nvSpPr>
          <p:cNvPr id="3" name="Content Placeholder 2">
            <a:extLst>
              <a:ext uri="{FF2B5EF4-FFF2-40B4-BE49-F238E27FC236}">
                <a16:creationId xmlns:a16="http://schemas.microsoft.com/office/drawing/2014/main" id="{1832D366-D356-3347-8B11-113B7C31DD44}"/>
              </a:ext>
            </a:extLst>
          </p:cNvPr>
          <p:cNvSpPr>
            <a:spLocks noGrp="1"/>
          </p:cNvSpPr>
          <p:nvPr>
            <p:ph idx="1"/>
          </p:nvPr>
        </p:nvSpPr>
        <p:spPr>
          <a:xfrm>
            <a:off x="1295402" y="1413932"/>
            <a:ext cx="6256866" cy="4461936"/>
          </a:xfrm>
        </p:spPr>
        <p:txBody>
          <a:bodyPr vert="horz" lIns="91440" tIns="45720" rIns="91440" bIns="45720" rtlCol="0" anchor="t">
            <a:noAutofit/>
          </a:bodyPr>
          <a:lstStyle/>
          <a:p>
            <a:pPr>
              <a:lnSpc>
                <a:spcPct val="100000"/>
              </a:lnSpc>
            </a:pPr>
            <a:r>
              <a:rPr lang="en-US" sz="2400" dirty="0">
                <a:latin typeface="Arial Nova"/>
                <a:cs typeface="Arial"/>
              </a:rPr>
              <a:t>2019-2020 Title I teachers attended CAIU Reading Network meetings and started sharing what they were hearing</a:t>
            </a:r>
            <a:endParaRPr lang="en-US" sz="2400"/>
          </a:p>
          <a:p>
            <a:pPr>
              <a:lnSpc>
                <a:spcPct val="100000"/>
              </a:lnSpc>
            </a:pPr>
            <a:r>
              <a:rPr lang="en-US" sz="2400" dirty="0">
                <a:latin typeface="Arial Nova"/>
                <a:cs typeface="Arial"/>
              </a:rPr>
              <a:t>Fellow Administrators began sharing information</a:t>
            </a:r>
          </a:p>
          <a:p>
            <a:pPr>
              <a:lnSpc>
                <a:spcPct val="100000"/>
              </a:lnSpc>
            </a:pPr>
            <a:r>
              <a:rPr lang="en-US" sz="2400" dirty="0">
                <a:latin typeface="Arial Nova"/>
                <a:cs typeface="Arial"/>
              </a:rPr>
              <a:t>Everything we were hearing was contradictory to everything that we believed for YEARS.</a:t>
            </a:r>
          </a:p>
          <a:p>
            <a:pPr>
              <a:lnSpc>
                <a:spcPct val="100000"/>
              </a:lnSpc>
            </a:pPr>
            <a:r>
              <a:rPr lang="en-US" sz="2400" dirty="0">
                <a:latin typeface="Arial Nova"/>
                <a:cs typeface="Arial"/>
              </a:rPr>
              <a:t>We were using research-based programs… and even got new programs every so often…. Research based on what?…</a:t>
            </a:r>
          </a:p>
        </p:txBody>
      </p:sp>
      <p:pic>
        <p:nvPicPr>
          <p:cNvPr id="4" name="Picture 3">
            <a:extLst>
              <a:ext uri="{FF2B5EF4-FFF2-40B4-BE49-F238E27FC236}">
                <a16:creationId xmlns:a16="http://schemas.microsoft.com/office/drawing/2014/main" id="{9FAF28D5-35A7-68C9-0893-6EB2B32D384B}"/>
              </a:ext>
            </a:extLst>
          </p:cNvPr>
          <p:cNvPicPr>
            <a:picLocks noChangeAspect="1"/>
          </p:cNvPicPr>
          <p:nvPr/>
        </p:nvPicPr>
        <p:blipFill rotWithShape="1">
          <a:blip r:embed="rId2"/>
          <a:srcRect t="4469" r="-3" b="-3"/>
          <a:stretch/>
        </p:blipFill>
        <p:spPr>
          <a:xfrm>
            <a:off x="8184085" y="1933736"/>
            <a:ext cx="3147942" cy="2979640"/>
          </a:xfrm>
          <a:prstGeom prst="rect">
            <a:avLst/>
          </a:prstGeom>
          <a:ln w="57150" cmpd="thickThin">
            <a:solidFill>
              <a:schemeClr val="tx1">
                <a:lumMod val="50000"/>
                <a:lumOff val="50000"/>
              </a:schemeClr>
            </a:solidFill>
            <a:miter lim="800000"/>
          </a:ln>
        </p:spPr>
      </p:pic>
      <p:sp>
        <p:nvSpPr>
          <p:cNvPr id="5" name="Slide Number Placeholder 4">
            <a:extLst>
              <a:ext uri="{FF2B5EF4-FFF2-40B4-BE49-F238E27FC236}">
                <a16:creationId xmlns:a16="http://schemas.microsoft.com/office/drawing/2014/main" id="{209513CB-E43E-E365-AEF6-856A59E5D3E6}"/>
              </a:ext>
            </a:extLst>
          </p:cNvPr>
          <p:cNvSpPr>
            <a:spLocks noGrp="1"/>
          </p:cNvSpPr>
          <p:nvPr>
            <p:ph type="sldNum" sz="quarter" idx="12"/>
          </p:nvPr>
        </p:nvSpPr>
        <p:spPr/>
        <p:txBody>
          <a:bodyPr/>
          <a:lstStyle/>
          <a:p>
            <a:fld id="{B24F5015-3417-4B27-A586-E4CCF4D77832}" type="slidenum">
              <a:rPr lang="en-US" smtClean="0"/>
              <a:t>69</a:t>
            </a:fld>
            <a:endParaRPr lang="en-US"/>
          </a:p>
        </p:txBody>
      </p:sp>
    </p:spTree>
    <p:extLst>
      <p:ext uri="{BB962C8B-B14F-4D97-AF65-F5344CB8AC3E}">
        <p14:creationId xmlns:p14="http://schemas.microsoft.com/office/powerpoint/2010/main" val="1858002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2DBF0-90CE-F149-903E-EA235E17285B}"/>
              </a:ext>
            </a:extLst>
          </p:cNvPr>
          <p:cNvSpPr>
            <a:spLocks noGrp="1"/>
          </p:cNvSpPr>
          <p:nvPr>
            <p:ph type="title"/>
          </p:nvPr>
        </p:nvSpPr>
        <p:spPr>
          <a:xfrm>
            <a:off x="285135" y="183184"/>
            <a:ext cx="11256771" cy="1325563"/>
          </a:xfrm>
        </p:spPr>
        <p:txBody>
          <a:bodyPr>
            <a:normAutofit/>
          </a:bodyPr>
          <a:lstStyle/>
          <a:p>
            <a:r>
              <a:rPr lang="en-US" sz="4000" dirty="0">
                <a:latin typeface="Arial Nova" panose="020B0504020202020204" pitchFamily="34" charset="0"/>
              </a:rPr>
              <a:t>Comprehensive Plan</a:t>
            </a:r>
          </a:p>
        </p:txBody>
      </p:sp>
      <p:sp>
        <p:nvSpPr>
          <p:cNvPr id="3" name="Content Placeholder 2">
            <a:extLst>
              <a:ext uri="{FF2B5EF4-FFF2-40B4-BE49-F238E27FC236}">
                <a16:creationId xmlns:a16="http://schemas.microsoft.com/office/drawing/2014/main" id="{12BEEA52-7E0B-F64A-94D0-FA38AB711C80}"/>
              </a:ext>
            </a:extLst>
          </p:cNvPr>
          <p:cNvSpPr>
            <a:spLocks noGrp="1"/>
          </p:cNvSpPr>
          <p:nvPr>
            <p:ph idx="1"/>
          </p:nvPr>
        </p:nvSpPr>
        <p:spPr>
          <a:xfrm>
            <a:off x="5281500" y="1821902"/>
            <a:ext cx="5581650" cy="2836862"/>
          </a:xfrm>
        </p:spPr>
        <p:txBody>
          <a:bodyPr>
            <a:noAutofit/>
          </a:bodyPr>
          <a:lstStyle/>
          <a:p>
            <a:pPr marL="0" indent="0">
              <a:buNone/>
            </a:pPr>
            <a:r>
              <a:rPr lang="en-US" dirty="0">
                <a:effectLst/>
                <a:latin typeface="Arial" panose="020B0604020202020204" pitchFamily="34" charset="0"/>
              </a:rPr>
              <a:t>A school entity shall submit to the Secretary for approval a </a:t>
            </a:r>
            <a:r>
              <a:rPr lang="en-US" b="1" dirty="0">
                <a:solidFill>
                  <a:srgbClr val="155A7F"/>
                </a:solidFill>
                <a:effectLst/>
                <a:latin typeface="Arial" panose="020B0604020202020204" pitchFamily="34" charset="0"/>
              </a:rPr>
              <a:t>3-year professional education plan </a:t>
            </a:r>
            <a:r>
              <a:rPr lang="en-US" dirty="0">
                <a:effectLst/>
                <a:latin typeface="Arial" panose="020B0604020202020204" pitchFamily="34" charset="0"/>
              </a:rPr>
              <a:t>every 3 years in accordance with the professional education guidelines established by the Secretary</a:t>
            </a:r>
            <a:r>
              <a:rPr lang="en-US" dirty="0">
                <a:latin typeface="Arial" panose="020B0604020202020204" pitchFamily="34" charset="0"/>
              </a:rPr>
              <a:t>.</a:t>
            </a:r>
          </a:p>
        </p:txBody>
      </p:sp>
      <p:sp>
        <p:nvSpPr>
          <p:cNvPr id="5" name="Slide Number Placeholder 4">
            <a:extLst>
              <a:ext uri="{FF2B5EF4-FFF2-40B4-BE49-F238E27FC236}">
                <a16:creationId xmlns:a16="http://schemas.microsoft.com/office/drawing/2014/main" id="{F9763D8A-06C0-924D-9930-A914E3A850D9}"/>
              </a:ext>
            </a:extLst>
          </p:cNvPr>
          <p:cNvSpPr>
            <a:spLocks noGrp="1"/>
          </p:cNvSpPr>
          <p:nvPr>
            <p:ph type="sldNum" sz="quarter" idx="12"/>
          </p:nvPr>
        </p:nvSpPr>
        <p:spPr>
          <a:xfrm>
            <a:off x="8610599" y="6356350"/>
            <a:ext cx="3331029" cy="365125"/>
          </a:xfrm>
        </p:spPr>
        <p:txBody>
          <a:bodyPr/>
          <a:lstStyle/>
          <a:p>
            <a:fld id="{B24F5015-3417-4B27-A586-E4CCF4D77832}" type="slidenum">
              <a:rPr lang="en-US" smtClean="0">
                <a:latin typeface="Arial" panose="020B0604020202020204" pitchFamily="34" charset="0"/>
                <a:cs typeface="Arial" panose="020B0604020202020204" pitchFamily="34" charset="0"/>
              </a:rPr>
              <a:t>7</a:t>
            </a:fld>
            <a:endParaRPr lang="en-US"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C38AD907-D96D-19E2-F109-1A64CFC06D7F}"/>
              </a:ext>
            </a:extLst>
          </p:cNvPr>
          <p:cNvGrpSpPr/>
          <p:nvPr/>
        </p:nvGrpSpPr>
        <p:grpSpPr>
          <a:xfrm>
            <a:off x="588887" y="701305"/>
            <a:ext cx="5007767" cy="5307780"/>
            <a:chOff x="573414" y="1413695"/>
            <a:chExt cx="5007767" cy="5007767"/>
          </a:xfrm>
        </p:grpSpPr>
        <p:pic>
          <p:nvPicPr>
            <p:cNvPr id="9" name="Graphic 8" descr="Arrow circle with solid fill">
              <a:extLst>
                <a:ext uri="{FF2B5EF4-FFF2-40B4-BE49-F238E27FC236}">
                  <a16:creationId xmlns:a16="http://schemas.microsoft.com/office/drawing/2014/main" id="{2E52B9B6-8739-B92A-AD65-E448859123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63870">
              <a:off x="573414" y="1413695"/>
              <a:ext cx="5007767" cy="5007767"/>
            </a:xfrm>
            <a:prstGeom prst="rect">
              <a:avLst/>
            </a:prstGeom>
          </p:spPr>
        </p:pic>
        <p:pic>
          <p:nvPicPr>
            <p:cNvPr id="11" name="Graphic 10" descr="Single gear with solid fill">
              <a:extLst>
                <a:ext uri="{FF2B5EF4-FFF2-40B4-BE49-F238E27FC236}">
                  <a16:creationId xmlns:a16="http://schemas.microsoft.com/office/drawing/2014/main" id="{3411B2ED-331A-8A9E-76CD-FB9B00BD78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67000" y="2624793"/>
              <a:ext cx="914400" cy="914400"/>
            </a:xfrm>
            <a:prstGeom prst="rect">
              <a:avLst/>
            </a:prstGeom>
          </p:spPr>
        </p:pic>
        <p:pic>
          <p:nvPicPr>
            <p:cNvPr id="15" name="Graphic 14" descr="User with solid fill">
              <a:extLst>
                <a:ext uri="{FF2B5EF4-FFF2-40B4-BE49-F238E27FC236}">
                  <a16:creationId xmlns:a16="http://schemas.microsoft.com/office/drawing/2014/main" id="{36D44250-2F4B-2411-DE00-055C988DFC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20097" y="4082614"/>
              <a:ext cx="914400" cy="914400"/>
            </a:xfrm>
            <a:prstGeom prst="rect">
              <a:avLst/>
            </a:prstGeom>
          </p:spPr>
        </p:pic>
        <p:pic>
          <p:nvPicPr>
            <p:cNvPr id="17" name="Graphic 16" descr="Lightbulb with solid fill">
              <a:extLst>
                <a:ext uri="{FF2B5EF4-FFF2-40B4-BE49-F238E27FC236}">
                  <a16:creationId xmlns:a16="http://schemas.microsoft.com/office/drawing/2014/main" id="{A842CE11-5BCE-BCFE-7F5D-69C61A06EBC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57767" y="3523383"/>
              <a:ext cx="788392" cy="788392"/>
            </a:xfrm>
            <a:prstGeom prst="rect">
              <a:avLst/>
            </a:prstGeom>
          </p:spPr>
        </p:pic>
        <p:pic>
          <p:nvPicPr>
            <p:cNvPr id="19" name="Graphic 18" descr="Open book with solid fill">
              <a:extLst>
                <a:ext uri="{FF2B5EF4-FFF2-40B4-BE49-F238E27FC236}">
                  <a16:creationId xmlns:a16="http://schemas.microsoft.com/office/drawing/2014/main" id="{EB37DAEF-E842-41EC-C279-D740B3DEAC3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455392" y="3460378"/>
              <a:ext cx="914400" cy="914400"/>
            </a:xfrm>
            <a:prstGeom prst="rect">
              <a:avLst/>
            </a:prstGeom>
          </p:spPr>
        </p:pic>
      </p:grpSp>
      <p:sp>
        <p:nvSpPr>
          <p:cNvPr id="4" name="Rectangle 3">
            <a:extLst>
              <a:ext uri="{FF2B5EF4-FFF2-40B4-BE49-F238E27FC236}">
                <a16:creationId xmlns:a16="http://schemas.microsoft.com/office/drawing/2014/main" id="{0BA31B63-4650-9CC0-0823-91ED56A73E2F}"/>
              </a:ext>
            </a:extLst>
          </p:cNvPr>
          <p:cNvSpPr/>
          <p:nvPr/>
        </p:nvSpPr>
        <p:spPr>
          <a:xfrm>
            <a:off x="1957767" y="5608949"/>
            <a:ext cx="9004187" cy="800273"/>
          </a:xfrm>
          <a:prstGeom prst="rect">
            <a:avLst/>
          </a:prstGeom>
          <a:solidFill>
            <a:schemeClr val="bg1"/>
          </a:solidFill>
          <a:ln>
            <a:solidFill>
              <a:schemeClr val="bg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lnSpc>
                <a:spcPct val="90000"/>
              </a:lnSpc>
              <a:spcBef>
                <a:spcPts val="500"/>
              </a:spcBef>
              <a:spcAft>
                <a:spcPts val="1800"/>
              </a:spcAft>
              <a:defRPr/>
            </a:pP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ectangle: Folded Corner 7">
            <a:extLst>
              <a:ext uri="{FF2B5EF4-FFF2-40B4-BE49-F238E27FC236}">
                <a16:creationId xmlns:a16="http://schemas.microsoft.com/office/drawing/2014/main" id="{8FE8835B-FEE3-C69F-DA9E-F536839308FE}"/>
              </a:ext>
            </a:extLst>
          </p:cNvPr>
          <p:cNvSpPr/>
          <p:nvPr/>
        </p:nvSpPr>
        <p:spPr>
          <a:xfrm rot="10800000">
            <a:off x="588887" y="5548239"/>
            <a:ext cx="1282318" cy="860983"/>
          </a:xfrm>
          <a:prstGeom prst="foldedCorner">
            <a:avLst/>
          </a:prstGeom>
          <a:solidFill>
            <a:srgbClr val="145372"/>
          </a:solidFill>
          <a:ln>
            <a:solidFill>
              <a:schemeClr val="bg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7" name="Graphic 6" descr="Books with solid fill">
            <a:extLst>
              <a:ext uri="{FF2B5EF4-FFF2-40B4-BE49-F238E27FC236}">
                <a16:creationId xmlns:a16="http://schemas.microsoft.com/office/drawing/2014/main" id="{047B1C3B-1F66-5E3D-B6EB-4D07E485C36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65336" y="5574280"/>
            <a:ext cx="782070" cy="782070"/>
          </a:xfrm>
          <a:prstGeom prst="rect">
            <a:avLst/>
          </a:prstGeom>
        </p:spPr>
      </p:pic>
      <p:sp>
        <p:nvSpPr>
          <p:cNvPr id="14" name="TextBox 13">
            <a:extLst>
              <a:ext uri="{FF2B5EF4-FFF2-40B4-BE49-F238E27FC236}">
                <a16:creationId xmlns:a16="http://schemas.microsoft.com/office/drawing/2014/main" id="{87B9A2D3-E77D-F9C6-BA9E-64FBE8CF9EC4}"/>
              </a:ext>
            </a:extLst>
          </p:cNvPr>
          <p:cNvSpPr txBox="1"/>
          <p:nvPr/>
        </p:nvSpPr>
        <p:spPr>
          <a:xfrm>
            <a:off x="2333981" y="5627151"/>
            <a:ext cx="7900251" cy="757130"/>
          </a:xfrm>
          <a:prstGeom prst="rect">
            <a:avLst/>
          </a:prstGeom>
          <a:noFill/>
        </p:spPr>
        <p:txBody>
          <a:bodyPr wrap="square">
            <a:spAutoFit/>
          </a:bodyPr>
          <a:lstStyle/>
          <a:p>
            <a:pPr>
              <a:lnSpc>
                <a:spcPct val="90000"/>
              </a:lnSpc>
              <a:spcBef>
                <a:spcPts val="500"/>
              </a:spcBef>
              <a:spcAft>
                <a:spcPts val="1800"/>
              </a:spcAft>
              <a:defRPr/>
            </a:pPr>
            <a:r>
              <a:rPr kumimoji="0" lang="en-US" sz="24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Language and Literacy Acquisition, </a:t>
            </a:r>
            <a:r>
              <a:rPr lang="en-US" sz="2400" dirty="0">
                <a:solidFill>
                  <a:prstClr val="black"/>
                </a:solidFill>
                <a:latin typeface="Arial" panose="020B0604020202020204" pitchFamily="34" charset="0"/>
                <a:cs typeface="Arial" panose="020B0604020202020204" pitchFamily="34" charset="0"/>
              </a:rPr>
              <a:t>including</a:t>
            </a:r>
            <a:r>
              <a:rPr kumimoji="0" lang="en-US" sz="24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Structured Literacy </a:t>
            </a:r>
            <a:r>
              <a:rPr lang="en-US" sz="2400" dirty="0">
                <a:solidFill>
                  <a:schemeClr val="tx1"/>
                </a:solidFill>
                <a:latin typeface="Arial" panose="020B0604020202020204" pitchFamily="34" charset="0"/>
                <a:cs typeface="Arial" panose="020B0604020202020204" pitchFamily="34" charset="0"/>
              </a:rPr>
              <a:t>Program Framework Guidelines</a:t>
            </a:r>
            <a:endParaRPr kumimoji="0" lang="en-US" sz="24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06049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B3F03-3192-DA43-9ACD-D1EC4784179E}"/>
              </a:ext>
            </a:extLst>
          </p:cNvPr>
          <p:cNvSpPr>
            <a:spLocks noGrp="1"/>
          </p:cNvSpPr>
          <p:nvPr>
            <p:ph type="title"/>
          </p:nvPr>
        </p:nvSpPr>
        <p:spPr>
          <a:xfrm>
            <a:off x="469903" y="256418"/>
            <a:ext cx="10435766" cy="1022654"/>
          </a:xfrm>
        </p:spPr>
        <p:txBody>
          <a:bodyPr>
            <a:normAutofit/>
          </a:bodyPr>
          <a:lstStyle/>
          <a:p>
            <a:r>
              <a:rPr lang="en-US" sz="4000" dirty="0">
                <a:solidFill>
                  <a:srgbClr val="262626"/>
                </a:solidFill>
                <a:latin typeface="Arial Nova"/>
                <a:cs typeface="Arial"/>
              </a:rPr>
              <a:t>Professional Development…</a:t>
            </a:r>
          </a:p>
        </p:txBody>
      </p:sp>
      <p:pic>
        <p:nvPicPr>
          <p:cNvPr id="4" name="Picture 3">
            <a:extLst>
              <a:ext uri="{FF2B5EF4-FFF2-40B4-BE49-F238E27FC236}">
                <a16:creationId xmlns:a16="http://schemas.microsoft.com/office/drawing/2014/main" id="{420F9195-7920-9A4B-88D5-E3BB0D0810A4}"/>
              </a:ext>
            </a:extLst>
          </p:cNvPr>
          <p:cNvPicPr>
            <a:picLocks noChangeAspect="1"/>
          </p:cNvPicPr>
          <p:nvPr/>
        </p:nvPicPr>
        <p:blipFill>
          <a:blip r:embed="rId2"/>
          <a:stretch>
            <a:fillRect/>
          </a:stretch>
        </p:blipFill>
        <p:spPr>
          <a:xfrm>
            <a:off x="948488" y="2211323"/>
            <a:ext cx="3230504" cy="3678139"/>
          </a:xfrm>
          <a:prstGeom prst="rect">
            <a:avLst/>
          </a:prstGeom>
          <a:ln w="57150" cmpd="thickThin">
            <a:solidFill>
              <a:srgbClr val="7F7F7F"/>
            </a:solidFill>
            <a:miter lim="800000"/>
          </a:ln>
        </p:spPr>
      </p:pic>
      <p:sp>
        <p:nvSpPr>
          <p:cNvPr id="3" name="Content Placeholder 2">
            <a:extLst>
              <a:ext uri="{FF2B5EF4-FFF2-40B4-BE49-F238E27FC236}">
                <a16:creationId xmlns:a16="http://schemas.microsoft.com/office/drawing/2014/main" id="{4FFB9E1C-BB87-FA48-85AF-1C2899D61F8A}"/>
              </a:ext>
            </a:extLst>
          </p:cNvPr>
          <p:cNvSpPr>
            <a:spLocks noGrp="1"/>
          </p:cNvSpPr>
          <p:nvPr>
            <p:ph idx="1"/>
          </p:nvPr>
        </p:nvSpPr>
        <p:spPr>
          <a:xfrm>
            <a:off x="4639732" y="1767718"/>
            <a:ext cx="6256863" cy="4452864"/>
          </a:xfrm>
        </p:spPr>
        <p:txBody>
          <a:bodyPr vert="horz" lIns="91440" tIns="45720" rIns="91440" bIns="45720" rtlCol="0" anchor="t">
            <a:normAutofit/>
          </a:bodyPr>
          <a:lstStyle/>
          <a:p>
            <a:pPr>
              <a:lnSpc>
                <a:spcPct val="90000"/>
              </a:lnSpc>
            </a:pPr>
            <a:r>
              <a:rPr lang="en-US" sz="2400" dirty="0">
                <a:solidFill>
                  <a:srgbClr val="262626"/>
                </a:solidFill>
                <a:latin typeface="Arial Nova"/>
                <a:cs typeface="Arial"/>
              </a:rPr>
              <a:t>As we began to learn more about the Science of Reading research and the Reading Rope….things began to click</a:t>
            </a:r>
          </a:p>
          <a:p>
            <a:endParaRPr lang="en-US" sz="2400" dirty="0">
              <a:solidFill>
                <a:srgbClr val="262626"/>
              </a:solidFill>
              <a:latin typeface="Arial Nova"/>
              <a:cs typeface="Arial"/>
            </a:endParaRPr>
          </a:p>
          <a:p>
            <a:r>
              <a:rPr lang="en-US" sz="2400" dirty="0">
                <a:solidFill>
                  <a:srgbClr val="262626"/>
                </a:solidFill>
                <a:latin typeface="Arial Nova"/>
                <a:cs typeface="Arial"/>
              </a:rPr>
              <a:t>Enhancing Early Literacy Outcomes Cohort (EELO) </a:t>
            </a:r>
            <a:endParaRPr lang="en-US" sz="2400">
              <a:solidFill>
                <a:srgbClr val="262626"/>
              </a:solidFill>
              <a:latin typeface="Arial Nova"/>
            </a:endParaRPr>
          </a:p>
          <a:p>
            <a:pPr lvl="1"/>
            <a:r>
              <a:rPr lang="en-US" dirty="0">
                <a:solidFill>
                  <a:srgbClr val="262626"/>
                </a:solidFill>
                <a:latin typeface="Arial Nova"/>
                <a:cs typeface="Arial"/>
              </a:rPr>
              <a:t>ECRI </a:t>
            </a:r>
            <a:endParaRPr lang="en-US" dirty="0">
              <a:solidFill>
                <a:srgbClr val="262626"/>
              </a:solidFill>
              <a:latin typeface="Arial Nova"/>
            </a:endParaRPr>
          </a:p>
          <a:p>
            <a:pPr lvl="1">
              <a:lnSpc>
                <a:spcPct val="90000"/>
              </a:lnSpc>
            </a:pPr>
            <a:r>
              <a:rPr lang="en-US" dirty="0">
                <a:solidFill>
                  <a:srgbClr val="262626"/>
                </a:solidFill>
                <a:latin typeface="Arial Nova"/>
                <a:cs typeface="Arial"/>
              </a:rPr>
              <a:t>Heggerty</a:t>
            </a:r>
          </a:p>
          <a:p>
            <a:pPr marL="457200" lvl="1" indent="0">
              <a:buNone/>
            </a:pPr>
            <a:endParaRPr lang="en-US" dirty="0">
              <a:solidFill>
                <a:srgbClr val="262626"/>
              </a:solidFill>
              <a:latin typeface="Arial Nova"/>
              <a:cs typeface="Arial"/>
            </a:endParaRPr>
          </a:p>
          <a:p>
            <a:pPr>
              <a:lnSpc>
                <a:spcPct val="90000"/>
              </a:lnSpc>
            </a:pPr>
            <a:r>
              <a:rPr lang="en-US" sz="2400" dirty="0">
                <a:solidFill>
                  <a:srgbClr val="262626"/>
                </a:solidFill>
                <a:latin typeface="Arial Nova"/>
                <a:cs typeface="Arial"/>
              </a:rPr>
              <a:t>Most K-2 teachers already had LETRS training</a:t>
            </a:r>
          </a:p>
          <a:p>
            <a:pPr marL="0" indent="0">
              <a:lnSpc>
                <a:spcPct val="90000"/>
              </a:lnSpc>
              <a:buNone/>
            </a:pPr>
            <a:endParaRPr lang="en-US">
              <a:solidFill>
                <a:srgbClr val="262626"/>
              </a:solidFill>
            </a:endParaRPr>
          </a:p>
        </p:txBody>
      </p:sp>
      <p:sp>
        <p:nvSpPr>
          <p:cNvPr id="5" name="Slide Number Placeholder 4">
            <a:extLst>
              <a:ext uri="{FF2B5EF4-FFF2-40B4-BE49-F238E27FC236}">
                <a16:creationId xmlns:a16="http://schemas.microsoft.com/office/drawing/2014/main" id="{A9226AEC-5A79-32D8-309A-96E412C136D5}"/>
              </a:ext>
            </a:extLst>
          </p:cNvPr>
          <p:cNvSpPr>
            <a:spLocks noGrp="1"/>
          </p:cNvSpPr>
          <p:nvPr>
            <p:ph type="sldNum" sz="quarter" idx="12"/>
          </p:nvPr>
        </p:nvSpPr>
        <p:spPr/>
        <p:txBody>
          <a:bodyPr/>
          <a:lstStyle/>
          <a:p>
            <a:fld id="{B24F5015-3417-4B27-A586-E4CCF4D77832}" type="slidenum">
              <a:rPr lang="en-US" smtClean="0"/>
              <a:t>70</a:t>
            </a:fld>
            <a:endParaRPr lang="en-US"/>
          </a:p>
        </p:txBody>
      </p:sp>
    </p:spTree>
    <p:extLst>
      <p:ext uri="{BB962C8B-B14F-4D97-AF65-F5344CB8AC3E}">
        <p14:creationId xmlns:p14="http://schemas.microsoft.com/office/powerpoint/2010/main" val="20213484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E7345-926F-7E59-505D-A7F9205D0A36}"/>
              </a:ext>
            </a:extLst>
          </p:cNvPr>
          <p:cNvSpPr>
            <a:spLocks noGrp="1"/>
          </p:cNvSpPr>
          <p:nvPr>
            <p:ph type="title"/>
          </p:nvPr>
        </p:nvSpPr>
        <p:spPr>
          <a:xfrm>
            <a:off x="261260" y="265490"/>
            <a:ext cx="11506195" cy="1204082"/>
          </a:xfrm>
        </p:spPr>
        <p:txBody>
          <a:bodyPr>
            <a:normAutofit/>
          </a:bodyPr>
          <a:lstStyle/>
          <a:p>
            <a:r>
              <a:rPr lang="en-US" sz="4000" dirty="0">
                <a:solidFill>
                  <a:srgbClr val="262626"/>
                </a:solidFill>
                <a:latin typeface="Arial Nova"/>
                <a:cs typeface="Arial"/>
              </a:rPr>
              <a:t>From Guided Reading Groups to Skill Groups</a:t>
            </a:r>
          </a:p>
        </p:txBody>
      </p:sp>
      <p:sp>
        <p:nvSpPr>
          <p:cNvPr id="3" name="Content Placeholder 2">
            <a:extLst>
              <a:ext uri="{FF2B5EF4-FFF2-40B4-BE49-F238E27FC236}">
                <a16:creationId xmlns:a16="http://schemas.microsoft.com/office/drawing/2014/main" id="{2BD28A2E-C429-A4D5-A495-9A1EA3D978DF}"/>
              </a:ext>
            </a:extLst>
          </p:cNvPr>
          <p:cNvSpPr>
            <a:spLocks noGrp="1"/>
          </p:cNvSpPr>
          <p:nvPr>
            <p:ph idx="1"/>
          </p:nvPr>
        </p:nvSpPr>
        <p:spPr>
          <a:xfrm>
            <a:off x="1295402" y="1550004"/>
            <a:ext cx="6256866" cy="4924578"/>
          </a:xfrm>
        </p:spPr>
        <p:txBody>
          <a:bodyPr vert="horz" lIns="91440" tIns="45720" rIns="91440" bIns="45720" rtlCol="0" anchor="t">
            <a:normAutofit/>
          </a:bodyPr>
          <a:lstStyle/>
          <a:p>
            <a:pPr>
              <a:lnSpc>
                <a:spcPct val="90000"/>
              </a:lnSpc>
            </a:pPr>
            <a:r>
              <a:rPr lang="en-US" sz="2400" dirty="0">
                <a:solidFill>
                  <a:srgbClr val="262626"/>
                </a:solidFill>
                <a:latin typeface="Arial Nova"/>
                <a:cs typeface="Arial"/>
              </a:rPr>
              <a:t>Shift from using above level, on level, and below level text.</a:t>
            </a:r>
          </a:p>
          <a:p>
            <a:pPr>
              <a:lnSpc>
                <a:spcPct val="90000"/>
              </a:lnSpc>
            </a:pPr>
            <a:r>
              <a:rPr lang="en-US" sz="2400" dirty="0">
                <a:solidFill>
                  <a:srgbClr val="262626"/>
                </a:solidFill>
                <a:latin typeface="Arial Nova"/>
                <a:cs typeface="Arial"/>
              </a:rPr>
              <a:t>Using diagnostic tools to identify student needs </a:t>
            </a:r>
          </a:p>
          <a:p>
            <a:pPr>
              <a:lnSpc>
                <a:spcPct val="90000"/>
              </a:lnSpc>
              <a:buSzPct val="114999"/>
            </a:pPr>
            <a:r>
              <a:rPr lang="en-US" sz="2400" dirty="0">
                <a:solidFill>
                  <a:srgbClr val="262626"/>
                </a:solidFill>
                <a:latin typeface="Arial Nova"/>
                <a:cs typeface="Arial"/>
              </a:rPr>
              <a:t>Project Read training summer of 2021 to support classroom teachers' phonics instruction</a:t>
            </a:r>
          </a:p>
          <a:p>
            <a:pPr>
              <a:lnSpc>
                <a:spcPct val="90000"/>
              </a:lnSpc>
            </a:pPr>
            <a:r>
              <a:rPr lang="en-US" sz="2400" dirty="0">
                <a:solidFill>
                  <a:srgbClr val="262626"/>
                </a:solidFill>
                <a:latin typeface="Arial Nova"/>
                <a:cs typeface="Arial"/>
              </a:rPr>
              <a:t>K-2 decodable text (many decodable sets were purchased) </a:t>
            </a:r>
          </a:p>
          <a:p>
            <a:pPr>
              <a:lnSpc>
                <a:spcPct val="90000"/>
              </a:lnSpc>
              <a:buSzPct val="114999"/>
            </a:pPr>
            <a:r>
              <a:rPr lang="en-US" sz="2400" dirty="0">
                <a:solidFill>
                  <a:srgbClr val="262626"/>
                </a:solidFill>
                <a:latin typeface="Arial Nova"/>
                <a:cs typeface="Arial"/>
              </a:rPr>
              <a:t>Bookroom organized by phonics skills, leveled readers organized by theme</a:t>
            </a:r>
          </a:p>
          <a:p>
            <a:pPr>
              <a:lnSpc>
                <a:spcPct val="90000"/>
              </a:lnSpc>
              <a:buSzPct val="114999"/>
            </a:pPr>
            <a:r>
              <a:rPr lang="en-US" sz="2400" dirty="0">
                <a:solidFill>
                  <a:srgbClr val="262626"/>
                </a:solidFill>
                <a:latin typeface="Arial Nova"/>
                <a:cs typeface="Arial"/>
              </a:rPr>
              <a:t>Sonday implemented in grades 3 &amp; 4</a:t>
            </a:r>
            <a:r>
              <a:rPr lang="en-US" sz="2000" dirty="0">
                <a:solidFill>
                  <a:srgbClr val="262626"/>
                </a:solidFill>
                <a:cs typeface="Arial"/>
              </a:rPr>
              <a:t> </a:t>
            </a:r>
          </a:p>
        </p:txBody>
      </p:sp>
      <p:pic>
        <p:nvPicPr>
          <p:cNvPr id="8" name="Picture 7" descr="A person writing on a typewriter&#10;&#10;Description automatically generated">
            <a:extLst>
              <a:ext uri="{FF2B5EF4-FFF2-40B4-BE49-F238E27FC236}">
                <a16:creationId xmlns:a16="http://schemas.microsoft.com/office/drawing/2014/main" id="{BEBDB72E-F175-5A8F-9F14-41730F05601B}"/>
              </a:ext>
            </a:extLst>
          </p:cNvPr>
          <p:cNvPicPr>
            <a:picLocks noChangeAspect="1"/>
          </p:cNvPicPr>
          <p:nvPr/>
        </p:nvPicPr>
        <p:blipFill rotWithShape="1">
          <a:blip r:embed="rId2"/>
          <a:srcRect t="479" r="-2" b="-2"/>
          <a:stretch/>
        </p:blipFill>
        <p:spPr>
          <a:xfrm>
            <a:off x="8085026" y="2079383"/>
            <a:ext cx="3347513" cy="3370520"/>
          </a:xfrm>
          <a:prstGeom prst="rect">
            <a:avLst/>
          </a:prstGeom>
          <a:ln w="57150" cmpd="thickThin">
            <a:solidFill>
              <a:srgbClr val="7F7F7F"/>
            </a:solidFill>
            <a:miter lim="800000"/>
          </a:ln>
        </p:spPr>
      </p:pic>
      <p:sp>
        <p:nvSpPr>
          <p:cNvPr id="4" name="Slide Number Placeholder 3">
            <a:extLst>
              <a:ext uri="{FF2B5EF4-FFF2-40B4-BE49-F238E27FC236}">
                <a16:creationId xmlns:a16="http://schemas.microsoft.com/office/drawing/2014/main" id="{6D4B17EB-971D-8F82-3DF0-F19D5E07321B}"/>
              </a:ext>
            </a:extLst>
          </p:cNvPr>
          <p:cNvSpPr>
            <a:spLocks noGrp="1"/>
          </p:cNvSpPr>
          <p:nvPr>
            <p:ph type="sldNum" sz="quarter" idx="12"/>
          </p:nvPr>
        </p:nvSpPr>
        <p:spPr/>
        <p:txBody>
          <a:bodyPr/>
          <a:lstStyle/>
          <a:p>
            <a:fld id="{B24F5015-3417-4B27-A586-E4CCF4D77832}" type="slidenum">
              <a:rPr lang="en-US" smtClean="0"/>
              <a:t>71</a:t>
            </a:fld>
            <a:endParaRPr lang="en-US"/>
          </a:p>
        </p:txBody>
      </p:sp>
    </p:spTree>
    <p:extLst>
      <p:ext uri="{BB962C8B-B14F-4D97-AF65-F5344CB8AC3E}">
        <p14:creationId xmlns:p14="http://schemas.microsoft.com/office/powerpoint/2010/main" val="13956805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helf with white bins with different items on it&#10;&#10;Description automatically generated">
            <a:extLst>
              <a:ext uri="{FF2B5EF4-FFF2-40B4-BE49-F238E27FC236}">
                <a16:creationId xmlns:a16="http://schemas.microsoft.com/office/drawing/2014/main" id="{FE6BF9EE-8227-0A9C-5108-0370389A7350}"/>
              </a:ext>
            </a:extLst>
          </p:cNvPr>
          <p:cNvPicPr>
            <a:picLocks noChangeAspect="1"/>
          </p:cNvPicPr>
          <p:nvPr/>
        </p:nvPicPr>
        <p:blipFill rotWithShape="1">
          <a:blip r:embed="rId2"/>
          <a:srcRect t="18960" r="-1" b="2361"/>
          <a:stretch/>
        </p:blipFill>
        <p:spPr>
          <a:xfrm>
            <a:off x="486138" y="488137"/>
            <a:ext cx="5608274" cy="5883295"/>
          </a:xfrm>
          <a:prstGeom prst="rect">
            <a:avLst/>
          </a:prstGeom>
        </p:spPr>
      </p:pic>
      <p:pic>
        <p:nvPicPr>
          <p:cNvPr id="2" name="Picture 1" descr="A shelf with boxes and papers&#10;&#10;Description automatically generated">
            <a:extLst>
              <a:ext uri="{FF2B5EF4-FFF2-40B4-BE49-F238E27FC236}">
                <a16:creationId xmlns:a16="http://schemas.microsoft.com/office/drawing/2014/main" id="{9FF0C6DD-6414-9B42-D762-C429F9779E19}"/>
              </a:ext>
            </a:extLst>
          </p:cNvPr>
          <p:cNvPicPr>
            <a:picLocks noChangeAspect="1"/>
          </p:cNvPicPr>
          <p:nvPr/>
        </p:nvPicPr>
        <p:blipFill rotWithShape="1">
          <a:blip r:embed="rId3"/>
          <a:srcRect r="-1" b="21321"/>
          <a:stretch/>
        </p:blipFill>
        <p:spPr>
          <a:xfrm>
            <a:off x="6094412" y="488137"/>
            <a:ext cx="5608274" cy="5883295"/>
          </a:xfrm>
          <a:prstGeom prst="rect">
            <a:avLst/>
          </a:prstGeom>
        </p:spPr>
      </p:pic>
      <p:sp>
        <p:nvSpPr>
          <p:cNvPr id="4" name="Slide Number Placeholder 3">
            <a:extLst>
              <a:ext uri="{FF2B5EF4-FFF2-40B4-BE49-F238E27FC236}">
                <a16:creationId xmlns:a16="http://schemas.microsoft.com/office/drawing/2014/main" id="{F55CC6BC-2412-8D1F-45AC-638C774956C5}"/>
              </a:ext>
            </a:extLst>
          </p:cNvPr>
          <p:cNvSpPr>
            <a:spLocks noGrp="1"/>
          </p:cNvSpPr>
          <p:nvPr>
            <p:ph type="sldNum" sz="quarter" idx="12"/>
          </p:nvPr>
        </p:nvSpPr>
        <p:spPr/>
        <p:txBody>
          <a:bodyPr/>
          <a:lstStyle/>
          <a:p>
            <a:fld id="{B24F5015-3417-4B27-A586-E4CCF4D77832}" type="slidenum">
              <a:rPr lang="en-US" smtClean="0"/>
              <a:t>72</a:t>
            </a:fld>
            <a:endParaRPr lang="en-US"/>
          </a:p>
        </p:txBody>
      </p:sp>
    </p:spTree>
    <p:extLst>
      <p:ext uri="{BB962C8B-B14F-4D97-AF65-F5344CB8AC3E}">
        <p14:creationId xmlns:p14="http://schemas.microsoft.com/office/powerpoint/2010/main" val="38041728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teacher helping students with writing&#10;&#10;Description automatically generated">
            <a:extLst>
              <a:ext uri="{FF2B5EF4-FFF2-40B4-BE49-F238E27FC236}">
                <a16:creationId xmlns:a16="http://schemas.microsoft.com/office/drawing/2014/main" id="{1D49F8D5-281D-C0BD-623F-F9EE9EC03C17}"/>
              </a:ext>
            </a:extLst>
          </p:cNvPr>
          <p:cNvPicPr>
            <a:picLocks noChangeAspect="1"/>
          </p:cNvPicPr>
          <p:nvPr/>
        </p:nvPicPr>
        <p:blipFill rotWithShape="1">
          <a:blip r:embed="rId2">
            <a:alphaModFix amt="25000"/>
          </a:blip>
          <a:srcRect l="12343" r="5597" b="-1"/>
          <a:stretch/>
        </p:blipFill>
        <p:spPr>
          <a:xfrm>
            <a:off x="486138" y="486568"/>
            <a:ext cx="11227442" cy="5883295"/>
          </a:xfrm>
          <a:prstGeom prst="rect">
            <a:avLst/>
          </a:prstGeom>
        </p:spPr>
      </p:pic>
      <p:sp>
        <p:nvSpPr>
          <p:cNvPr id="2" name="Title 1">
            <a:extLst>
              <a:ext uri="{FF2B5EF4-FFF2-40B4-BE49-F238E27FC236}">
                <a16:creationId xmlns:a16="http://schemas.microsoft.com/office/drawing/2014/main" id="{3D8C2F24-FAAB-8D75-9BB6-B60AE9C314D1}"/>
              </a:ext>
            </a:extLst>
          </p:cNvPr>
          <p:cNvSpPr>
            <a:spLocks noGrp="1"/>
          </p:cNvSpPr>
          <p:nvPr>
            <p:ph type="title"/>
          </p:nvPr>
        </p:nvSpPr>
        <p:spPr>
          <a:xfrm>
            <a:off x="615045" y="247347"/>
            <a:ext cx="10281553" cy="1167795"/>
          </a:xfrm>
        </p:spPr>
        <p:txBody>
          <a:bodyPr>
            <a:normAutofit/>
          </a:bodyPr>
          <a:lstStyle/>
          <a:p>
            <a:r>
              <a:rPr lang="en-US" sz="4000" dirty="0">
                <a:latin typeface="Arial Nova"/>
                <a:cs typeface="Arial"/>
              </a:rPr>
              <a:t>Tier I…</a:t>
            </a:r>
          </a:p>
        </p:txBody>
      </p:sp>
      <p:sp>
        <p:nvSpPr>
          <p:cNvPr id="3" name="Content Placeholder 2">
            <a:extLst>
              <a:ext uri="{FF2B5EF4-FFF2-40B4-BE49-F238E27FC236}">
                <a16:creationId xmlns:a16="http://schemas.microsoft.com/office/drawing/2014/main" id="{1899E455-7E96-4FE3-6C95-35FDADABC2D8}"/>
              </a:ext>
            </a:extLst>
          </p:cNvPr>
          <p:cNvSpPr>
            <a:spLocks noGrp="1"/>
          </p:cNvSpPr>
          <p:nvPr>
            <p:ph idx="1"/>
          </p:nvPr>
        </p:nvSpPr>
        <p:spPr>
          <a:xfrm>
            <a:off x="1295401" y="2556932"/>
            <a:ext cx="9601196" cy="3318936"/>
          </a:xfrm>
        </p:spPr>
        <p:txBody>
          <a:bodyPr vert="horz" lIns="91440" tIns="45720" rIns="91440" bIns="45720" rtlCol="0" anchor="t">
            <a:normAutofit/>
          </a:bodyPr>
          <a:lstStyle/>
          <a:p>
            <a:pPr>
              <a:lnSpc>
                <a:spcPct val="90000"/>
              </a:lnSpc>
            </a:pPr>
            <a:r>
              <a:rPr lang="en-US" sz="2400" dirty="0">
                <a:latin typeface="Arial Nova"/>
                <a:cs typeface="Arial"/>
              </a:rPr>
              <a:t>Set the stage for the why and shared with teachers- Fall 2019</a:t>
            </a:r>
          </a:p>
          <a:p>
            <a:pPr>
              <a:lnSpc>
                <a:spcPct val="90000"/>
              </a:lnSpc>
            </a:pPr>
            <a:r>
              <a:rPr lang="en-US" sz="2400" dirty="0">
                <a:latin typeface="Arial Nova"/>
                <a:cs typeface="Arial"/>
              </a:rPr>
              <a:t>Began to supplement our current program</a:t>
            </a:r>
          </a:p>
          <a:p>
            <a:pPr lvl="1">
              <a:lnSpc>
                <a:spcPct val="90000"/>
              </a:lnSpc>
            </a:pPr>
            <a:r>
              <a:rPr lang="en-US" dirty="0">
                <a:latin typeface="Arial Nova"/>
                <a:cs typeface="Arial"/>
              </a:rPr>
              <a:t>2020-21 ECRI grades K and 1</a:t>
            </a:r>
          </a:p>
          <a:p>
            <a:pPr lvl="1">
              <a:lnSpc>
                <a:spcPct val="90000"/>
              </a:lnSpc>
            </a:pPr>
            <a:r>
              <a:rPr lang="en-US" dirty="0">
                <a:latin typeface="Arial Nova"/>
                <a:cs typeface="Arial"/>
              </a:rPr>
              <a:t>2021-22 </a:t>
            </a:r>
            <a:r>
              <a:rPr lang="en-US" dirty="0">
                <a:latin typeface="Arial Nova"/>
                <a:cs typeface="Times"/>
              </a:rPr>
              <a:t> </a:t>
            </a:r>
          </a:p>
          <a:p>
            <a:pPr lvl="2">
              <a:lnSpc>
                <a:spcPct val="90000"/>
              </a:lnSpc>
            </a:pPr>
            <a:r>
              <a:rPr lang="en-US" sz="2400" dirty="0">
                <a:latin typeface="Arial Nova"/>
                <a:cs typeface="Arial"/>
              </a:rPr>
              <a:t>ECRI grade 2</a:t>
            </a:r>
          </a:p>
          <a:p>
            <a:pPr lvl="2">
              <a:lnSpc>
                <a:spcPct val="90000"/>
              </a:lnSpc>
            </a:pPr>
            <a:r>
              <a:rPr lang="en-US" sz="2400" dirty="0">
                <a:latin typeface="Arial Nova"/>
                <a:cs typeface="Arial"/>
              </a:rPr>
              <a:t>Heggerty grades K-2</a:t>
            </a:r>
          </a:p>
        </p:txBody>
      </p:sp>
      <p:sp>
        <p:nvSpPr>
          <p:cNvPr id="5" name="Slide Number Placeholder 4">
            <a:extLst>
              <a:ext uri="{FF2B5EF4-FFF2-40B4-BE49-F238E27FC236}">
                <a16:creationId xmlns:a16="http://schemas.microsoft.com/office/drawing/2014/main" id="{3AF0E2AE-F7C9-2550-047C-B70B60FEBA66}"/>
              </a:ext>
            </a:extLst>
          </p:cNvPr>
          <p:cNvSpPr>
            <a:spLocks noGrp="1"/>
          </p:cNvSpPr>
          <p:nvPr>
            <p:ph type="sldNum" sz="quarter" idx="12"/>
          </p:nvPr>
        </p:nvSpPr>
        <p:spPr/>
        <p:txBody>
          <a:bodyPr/>
          <a:lstStyle/>
          <a:p>
            <a:fld id="{B24F5015-3417-4B27-A586-E4CCF4D77832}" type="slidenum">
              <a:rPr lang="en-US" smtClean="0"/>
              <a:t>73</a:t>
            </a:fld>
            <a:endParaRPr lang="en-US"/>
          </a:p>
        </p:txBody>
      </p:sp>
    </p:spTree>
    <p:extLst>
      <p:ext uri="{BB962C8B-B14F-4D97-AF65-F5344CB8AC3E}">
        <p14:creationId xmlns:p14="http://schemas.microsoft.com/office/powerpoint/2010/main" val="20795469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teacher helping students with writing&#10;&#10;Description automatically generated">
            <a:extLst>
              <a:ext uri="{FF2B5EF4-FFF2-40B4-BE49-F238E27FC236}">
                <a16:creationId xmlns:a16="http://schemas.microsoft.com/office/drawing/2014/main" id="{1D49F8D5-281D-C0BD-623F-F9EE9EC03C17}"/>
              </a:ext>
            </a:extLst>
          </p:cNvPr>
          <p:cNvPicPr>
            <a:picLocks noChangeAspect="1"/>
          </p:cNvPicPr>
          <p:nvPr/>
        </p:nvPicPr>
        <p:blipFill rotWithShape="1">
          <a:blip r:embed="rId2">
            <a:alphaModFix amt="25000"/>
          </a:blip>
          <a:srcRect l="12343" r="5597" b="-1"/>
          <a:stretch/>
        </p:blipFill>
        <p:spPr>
          <a:xfrm>
            <a:off x="486138" y="486568"/>
            <a:ext cx="11227442" cy="5883295"/>
          </a:xfrm>
          <a:prstGeom prst="rect">
            <a:avLst/>
          </a:prstGeom>
        </p:spPr>
      </p:pic>
      <p:sp>
        <p:nvSpPr>
          <p:cNvPr id="2" name="Title 1">
            <a:extLst>
              <a:ext uri="{FF2B5EF4-FFF2-40B4-BE49-F238E27FC236}">
                <a16:creationId xmlns:a16="http://schemas.microsoft.com/office/drawing/2014/main" id="{3D8C2F24-FAAB-8D75-9BB6-B60AE9C314D1}"/>
              </a:ext>
            </a:extLst>
          </p:cNvPr>
          <p:cNvSpPr>
            <a:spLocks noGrp="1"/>
          </p:cNvSpPr>
          <p:nvPr>
            <p:ph type="title"/>
          </p:nvPr>
        </p:nvSpPr>
        <p:spPr>
          <a:xfrm>
            <a:off x="424545" y="374347"/>
            <a:ext cx="10472053" cy="931938"/>
          </a:xfrm>
        </p:spPr>
        <p:txBody>
          <a:bodyPr>
            <a:normAutofit/>
          </a:bodyPr>
          <a:lstStyle/>
          <a:p>
            <a:r>
              <a:rPr lang="en-US" sz="4000" dirty="0">
                <a:latin typeface="Arial Nova"/>
                <a:cs typeface="Arial"/>
              </a:rPr>
              <a:t>Tier I…</a:t>
            </a:r>
          </a:p>
        </p:txBody>
      </p:sp>
      <p:sp>
        <p:nvSpPr>
          <p:cNvPr id="3" name="Content Placeholder 2">
            <a:extLst>
              <a:ext uri="{FF2B5EF4-FFF2-40B4-BE49-F238E27FC236}">
                <a16:creationId xmlns:a16="http://schemas.microsoft.com/office/drawing/2014/main" id="{1899E455-7E96-4FE3-6C95-35FDADABC2D8}"/>
              </a:ext>
            </a:extLst>
          </p:cNvPr>
          <p:cNvSpPr>
            <a:spLocks noGrp="1"/>
          </p:cNvSpPr>
          <p:nvPr>
            <p:ph idx="1"/>
          </p:nvPr>
        </p:nvSpPr>
        <p:spPr>
          <a:xfrm>
            <a:off x="1295401" y="1804004"/>
            <a:ext cx="9601196" cy="4071864"/>
          </a:xfrm>
        </p:spPr>
        <p:txBody>
          <a:bodyPr vert="horz" lIns="91440" tIns="45720" rIns="91440" bIns="45720" rtlCol="0" anchor="t">
            <a:normAutofit/>
          </a:bodyPr>
          <a:lstStyle/>
          <a:p>
            <a:pPr>
              <a:lnSpc>
                <a:spcPct val="90000"/>
              </a:lnSpc>
            </a:pPr>
            <a:endParaRPr lang="en-US" sz="1800" dirty="0">
              <a:solidFill>
                <a:schemeClr val="tx1"/>
              </a:solidFill>
            </a:endParaRPr>
          </a:p>
          <a:p>
            <a:pPr>
              <a:lnSpc>
                <a:spcPct val="90000"/>
              </a:lnSpc>
              <a:buSzPct val="114999"/>
            </a:pPr>
            <a:r>
              <a:rPr lang="en-US" sz="2400" dirty="0">
                <a:latin typeface="Arial Nova"/>
                <a:cs typeface="Arial"/>
              </a:rPr>
              <a:t>Began to supplement our current program</a:t>
            </a:r>
          </a:p>
          <a:p>
            <a:pPr lvl="1">
              <a:lnSpc>
                <a:spcPct val="90000"/>
              </a:lnSpc>
            </a:pPr>
            <a:r>
              <a:rPr lang="en-US" dirty="0">
                <a:latin typeface="Arial Nova"/>
                <a:cs typeface="Arial"/>
              </a:rPr>
              <a:t>2022-23 Sound walls grades K-2 (reference grades 3 and 4)</a:t>
            </a:r>
          </a:p>
          <a:p>
            <a:pPr lvl="2">
              <a:lnSpc>
                <a:spcPct val="90000"/>
              </a:lnSpc>
            </a:pPr>
            <a:r>
              <a:rPr lang="en-US" sz="2400" dirty="0">
                <a:latin typeface="Arial Nova"/>
                <a:cs typeface="Arial"/>
              </a:rPr>
              <a:t>Spelling – no more traditional lists from series</a:t>
            </a:r>
          </a:p>
          <a:p>
            <a:pPr marL="742950" lvl="2">
              <a:lnSpc>
                <a:spcPct val="90000"/>
              </a:lnSpc>
              <a:buSzPct val="114999"/>
            </a:pPr>
            <a:r>
              <a:rPr lang="en-US" sz="2400" dirty="0">
                <a:latin typeface="Arial Nova"/>
                <a:cs typeface="Arial"/>
              </a:rPr>
              <a:t>2022-23</a:t>
            </a:r>
            <a:r>
              <a:rPr lang="en-US" sz="2400" dirty="0">
                <a:latin typeface="Arial Nova"/>
                <a:ea typeface="+mn-lt"/>
                <a:cs typeface="+mn-lt"/>
              </a:rPr>
              <a:t> Sonday System Whole Group (grades 3 and 4)</a:t>
            </a:r>
            <a:endParaRPr lang="en-US" sz="2400">
              <a:latin typeface="Arial Nova"/>
            </a:endParaRPr>
          </a:p>
          <a:p>
            <a:pPr>
              <a:lnSpc>
                <a:spcPct val="90000"/>
              </a:lnSpc>
            </a:pPr>
            <a:r>
              <a:rPr lang="en-US" sz="2400" dirty="0">
                <a:latin typeface="Arial Nova"/>
                <a:cs typeface="Arial"/>
              </a:rPr>
              <a:t>Continuous reflection and PD</a:t>
            </a:r>
          </a:p>
          <a:p>
            <a:pPr>
              <a:lnSpc>
                <a:spcPct val="90000"/>
              </a:lnSpc>
            </a:pPr>
            <a:r>
              <a:rPr lang="en-US" sz="2400" dirty="0">
                <a:latin typeface="Arial Nova"/>
                <a:cs typeface="Arial"/>
              </a:rPr>
              <a:t>“Change is a process not an event.” (</a:t>
            </a:r>
            <a:r>
              <a:rPr lang="en-US" sz="2400" err="1">
                <a:latin typeface="Arial Nova"/>
                <a:cs typeface="Arial"/>
              </a:rPr>
              <a:t>Fullon</a:t>
            </a:r>
            <a:r>
              <a:rPr lang="en-US" sz="2400" dirty="0">
                <a:latin typeface="Arial Nova"/>
                <a:cs typeface="Arial"/>
              </a:rPr>
              <a:t>, 2001)</a:t>
            </a:r>
          </a:p>
        </p:txBody>
      </p:sp>
      <p:sp>
        <p:nvSpPr>
          <p:cNvPr id="5" name="Slide Number Placeholder 4">
            <a:extLst>
              <a:ext uri="{FF2B5EF4-FFF2-40B4-BE49-F238E27FC236}">
                <a16:creationId xmlns:a16="http://schemas.microsoft.com/office/drawing/2014/main" id="{485BE6EC-7128-B0DB-8F2B-9863D3B7B64E}"/>
              </a:ext>
            </a:extLst>
          </p:cNvPr>
          <p:cNvSpPr>
            <a:spLocks noGrp="1"/>
          </p:cNvSpPr>
          <p:nvPr>
            <p:ph type="sldNum" sz="quarter" idx="12"/>
          </p:nvPr>
        </p:nvSpPr>
        <p:spPr/>
        <p:txBody>
          <a:bodyPr/>
          <a:lstStyle/>
          <a:p>
            <a:fld id="{B24F5015-3417-4B27-A586-E4CCF4D77832}" type="slidenum">
              <a:rPr lang="en-US" smtClean="0"/>
              <a:t>74</a:t>
            </a:fld>
            <a:endParaRPr lang="en-US"/>
          </a:p>
        </p:txBody>
      </p:sp>
    </p:spTree>
    <p:extLst>
      <p:ext uri="{BB962C8B-B14F-4D97-AF65-F5344CB8AC3E}">
        <p14:creationId xmlns:p14="http://schemas.microsoft.com/office/powerpoint/2010/main" val="37696536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60070-85C7-D7DE-5C4F-D186324B67B6}"/>
              </a:ext>
            </a:extLst>
          </p:cNvPr>
          <p:cNvSpPr>
            <a:spLocks noGrp="1"/>
          </p:cNvSpPr>
          <p:nvPr>
            <p:ph type="title"/>
          </p:nvPr>
        </p:nvSpPr>
        <p:spPr>
          <a:xfrm>
            <a:off x="270331" y="338061"/>
            <a:ext cx="10635338" cy="959153"/>
          </a:xfrm>
        </p:spPr>
        <p:txBody>
          <a:bodyPr>
            <a:normAutofit/>
          </a:bodyPr>
          <a:lstStyle/>
          <a:p>
            <a:r>
              <a:rPr lang="en-US" sz="4000" dirty="0">
                <a:latin typeface="Arial Nova"/>
                <a:cs typeface="Arial"/>
              </a:rPr>
              <a:t>Providing the Structure</a:t>
            </a:r>
          </a:p>
        </p:txBody>
      </p:sp>
      <p:pic>
        <p:nvPicPr>
          <p:cNvPr id="4" name="Picture 3" descr="A group of children sitting on the ground drawing on paper&#10;&#10;Description automatically generated">
            <a:extLst>
              <a:ext uri="{FF2B5EF4-FFF2-40B4-BE49-F238E27FC236}">
                <a16:creationId xmlns:a16="http://schemas.microsoft.com/office/drawing/2014/main" id="{F842BB1D-CD4B-D199-824F-44E194319CB8}"/>
              </a:ext>
            </a:extLst>
          </p:cNvPr>
          <p:cNvPicPr>
            <a:picLocks noChangeAspect="1"/>
          </p:cNvPicPr>
          <p:nvPr/>
        </p:nvPicPr>
        <p:blipFill rotWithShape="1">
          <a:blip r:embed="rId2"/>
          <a:srcRect t="1763" r="2" b="17545"/>
          <a:stretch/>
        </p:blipFill>
        <p:spPr>
          <a:xfrm>
            <a:off x="880912" y="2247609"/>
            <a:ext cx="3293085" cy="3306211"/>
          </a:xfrm>
          <a:prstGeom prst="rect">
            <a:avLst/>
          </a:prstGeom>
          <a:ln w="57150" cmpd="thickThin">
            <a:solidFill>
              <a:schemeClr val="tx1">
                <a:lumMod val="50000"/>
                <a:lumOff val="50000"/>
              </a:schemeClr>
            </a:solidFill>
            <a:miter lim="800000"/>
          </a:ln>
        </p:spPr>
      </p:pic>
      <p:sp>
        <p:nvSpPr>
          <p:cNvPr id="3" name="Content Placeholder 2">
            <a:extLst>
              <a:ext uri="{FF2B5EF4-FFF2-40B4-BE49-F238E27FC236}">
                <a16:creationId xmlns:a16="http://schemas.microsoft.com/office/drawing/2014/main" id="{1B44AE48-D9EE-9556-49C3-B0C588185FC0}"/>
              </a:ext>
            </a:extLst>
          </p:cNvPr>
          <p:cNvSpPr>
            <a:spLocks noGrp="1"/>
          </p:cNvSpPr>
          <p:nvPr>
            <p:ph idx="1"/>
          </p:nvPr>
        </p:nvSpPr>
        <p:spPr>
          <a:xfrm>
            <a:off x="4639732" y="1613504"/>
            <a:ext cx="6256863" cy="4670578"/>
          </a:xfrm>
        </p:spPr>
        <p:txBody>
          <a:bodyPr vert="horz" lIns="91440" tIns="45720" rIns="91440" bIns="45720" rtlCol="0" anchor="t">
            <a:noAutofit/>
          </a:bodyPr>
          <a:lstStyle/>
          <a:p>
            <a:pPr>
              <a:lnSpc>
                <a:spcPct val="100000"/>
              </a:lnSpc>
            </a:pPr>
            <a:r>
              <a:rPr lang="en-US" sz="2400" dirty="0">
                <a:latin typeface="Arial Nova"/>
                <a:cs typeface="Arial"/>
              </a:rPr>
              <a:t>Create time in the building schedule</a:t>
            </a:r>
            <a:endParaRPr lang="en-US"/>
          </a:p>
          <a:p>
            <a:pPr lvl="1">
              <a:lnSpc>
                <a:spcPct val="100000"/>
              </a:lnSpc>
            </a:pPr>
            <a:r>
              <a:rPr lang="en-US" dirty="0">
                <a:latin typeface="Arial Nova"/>
                <a:cs typeface="Arial"/>
              </a:rPr>
              <a:t>Non-negotiable – needs to occur every day</a:t>
            </a:r>
          </a:p>
          <a:p>
            <a:pPr>
              <a:lnSpc>
                <a:spcPct val="100000"/>
              </a:lnSpc>
            </a:pPr>
            <a:r>
              <a:rPr lang="en-US" sz="2400" dirty="0">
                <a:latin typeface="Arial Nova"/>
                <a:cs typeface="Arial"/>
              </a:rPr>
              <a:t>Intervention/WIN time</a:t>
            </a:r>
          </a:p>
          <a:p>
            <a:pPr lvl="1">
              <a:lnSpc>
                <a:spcPct val="100000"/>
              </a:lnSpc>
            </a:pPr>
            <a:r>
              <a:rPr lang="en-US" dirty="0">
                <a:latin typeface="Arial Nova"/>
                <a:cs typeface="Arial"/>
              </a:rPr>
              <a:t>Non-negotiable – needs to occur every day</a:t>
            </a:r>
          </a:p>
          <a:p>
            <a:pPr marL="457200" lvl="1" indent="0">
              <a:lnSpc>
                <a:spcPct val="100000"/>
              </a:lnSpc>
              <a:buSzPct val="114999"/>
              <a:buNone/>
            </a:pPr>
            <a:endParaRPr lang="en-US" dirty="0">
              <a:latin typeface="Arial Nova"/>
            </a:endParaRPr>
          </a:p>
          <a:p>
            <a:pPr>
              <a:lnSpc>
                <a:spcPct val="100000"/>
              </a:lnSpc>
            </a:pPr>
            <a:r>
              <a:rPr lang="en-US" sz="2400" dirty="0">
                <a:latin typeface="Arial Nova"/>
                <a:cs typeface="Arial"/>
              </a:rPr>
              <a:t>Importance placed on progress monitoring data to drive instruction</a:t>
            </a:r>
          </a:p>
          <a:p>
            <a:pPr>
              <a:lnSpc>
                <a:spcPct val="100000"/>
              </a:lnSpc>
            </a:pPr>
            <a:r>
              <a:rPr lang="en-US" sz="2400" dirty="0">
                <a:latin typeface="Arial Nova"/>
                <a:cs typeface="Arial"/>
              </a:rPr>
              <a:t>New position created at the elementary level- Data and Instruction Specialist </a:t>
            </a:r>
          </a:p>
        </p:txBody>
      </p:sp>
      <p:sp>
        <p:nvSpPr>
          <p:cNvPr id="5" name="Slide Number Placeholder 4">
            <a:extLst>
              <a:ext uri="{FF2B5EF4-FFF2-40B4-BE49-F238E27FC236}">
                <a16:creationId xmlns:a16="http://schemas.microsoft.com/office/drawing/2014/main" id="{E03B5733-141A-8907-6362-3007C5B624CF}"/>
              </a:ext>
            </a:extLst>
          </p:cNvPr>
          <p:cNvSpPr>
            <a:spLocks noGrp="1"/>
          </p:cNvSpPr>
          <p:nvPr>
            <p:ph type="sldNum" sz="quarter" idx="12"/>
          </p:nvPr>
        </p:nvSpPr>
        <p:spPr/>
        <p:txBody>
          <a:bodyPr/>
          <a:lstStyle/>
          <a:p>
            <a:fld id="{B24F5015-3417-4B27-A586-E4CCF4D77832}" type="slidenum">
              <a:rPr lang="en-US" smtClean="0"/>
              <a:t>75</a:t>
            </a:fld>
            <a:endParaRPr lang="en-US"/>
          </a:p>
        </p:txBody>
      </p:sp>
    </p:spTree>
    <p:extLst>
      <p:ext uri="{BB962C8B-B14F-4D97-AF65-F5344CB8AC3E}">
        <p14:creationId xmlns:p14="http://schemas.microsoft.com/office/powerpoint/2010/main" val="39918313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C3D70-9FC8-2CB7-DBDD-767045AD29A5}"/>
              </a:ext>
            </a:extLst>
          </p:cNvPr>
          <p:cNvSpPr>
            <a:spLocks noGrp="1"/>
          </p:cNvSpPr>
          <p:nvPr>
            <p:ph type="title"/>
          </p:nvPr>
        </p:nvSpPr>
        <p:spPr>
          <a:xfrm>
            <a:off x="370117" y="374347"/>
            <a:ext cx="10526481" cy="877510"/>
          </a:xfrm>
        </p:spPr>
        <p:txBody>
          <a:bodyPr>
            <a:normAutofit/>
          </a:bodyPr>
          <a:lstStyle/>
          <a:p>
            <a:r>
              <a:rPr lang="en-US" sz="4000" dirty="0">
                <a:solidFill>
                  <a:srgbClr val="262626"/>
                </a:solidFill>
                <a:latin typeface="Arial Nova"/>
                <a:cs typeface="Arial"/>
              </a:rPr>
              <a:t>Tier II...</a:t>
            </a:r>
          </a:p>
        </p:txBody>
      </p:sp>
      <p:sp>
        <p:nvSpPr>
          <p:cNvPr id="3" name="Content Placeholder 2">
            <a:extLst>
              <a:ext uri="{FF2B5EF4-FFF2-40B4-BE49-F238E27FC236}">
                <a16:creationId xmlns:a16="http://schemas.microsoft.com/office/drawing/2014/main" id="{4E6013A3-7F11-3BF9-A188-94F33B767EEA}"/>
              </a:ext>
            </a:extLst>
          </p:cNvPr>
          <p:cNvSpPr>
            <a:spLocks noGrp="1"/>
          </p:cNvSpPr>
          <p:nvPr>
            <p:ph idx="1"/>
          </p:nvPr>
        </p:nvSpPr>
        <p:spPr>
          <a:xfrm>
            <a:off x="1295402" y="2556932"/>
            <a:ext cx="6256866" cy="3772507"/>
          </a:xfrm>
        </p:spPr>
        <p:txBody>
          <a:bodyPr vert="horz" lIns="91440" tIns="45720" rIns="91440" bIns="45720" rtlCol="0" anchor="t">
            <a:normAutofit/>
          </a:bodyPr>
          <a:lstStyle/>
          <a:p>
            <a:r>
              <a:rPr lang="en-US" sz="2400" dirty="0">
                <a:solidFill>
                  <a:srgbClr val="262626"/>
                </a:solidFill>
                <a:latin typeface="Arial Nova"/>
                <a:cs typeface="Arial"/>
              </a:rPr>
              <a:t>Skill specific and explicit instruction groups formed from Acadience data</a:t>
            </a:r>
          </a:p>
          <a:p>
            <a:endParaRPr lang="en-US" dirty="0">
              <a:solidFill>
                <a:srgbClr val="262626"/>
              </a:solidFill>
              <a:latin typeface="Arial Nova"/>
              <a:cs typeface="Arial"/>
            </a:endParaRPr>
          </a:p>
          <a:p>
            <a:pPr lvl="1">
              <a:buSzPct val="114999"/>
            </a:pPr>
            <a:r>
              <a:rPr lang="en-US" dirty="0">
                <a:solidFill>
                  <a:srgbClr val="262626"/>
                </a:solidFill>
                <a:latin typeface="Arial Nova"/>
                <a:cs typeface="Arial"/>
              </a:rPr>
              <a:t>Sonday System intervention groups in 3rd &amp; 4th grade </a:t>
            </a:r>
          </a:p>
          <a:p>
            <a:pPr lvl="1">
              <a:buSzPct val="114999"/>
            </a:pPr>
            <a:r>
              <a:rPr lang="en-US" dirty="0">
                <a:solidFill>
                  <a:srgbClr val="262626"/>
                </a:solidFill>
                <a:latin typeface="Arial Nova"/>
                <a:cs typeface="Arial"/>
              </a:rPr>
              <a:t>WIN Time to target skill deficits utilizing grade level classroom teachers, Title I Reading teachers, special education teachers, and intervention teacher </a:t>
            </a:r>
          </a:p>
        </p:txBody>
      </p:sp>
      <p:pic>
        <p:nvPicPr>
          <p:cNvPr id="4" name="Picture 3" descr="A group of kids sitting around a table with green objects&#10;&#10;Description automatically generated">
            <a:extLst>
              <a:ext uri="{FF2B5EF4-FFF2-40B4-BE49-F238E27FC236}">
                <a16:creationId xmlns:a16="http://schemas.microsoft.com/office/drawing/2014/main" id="{A3A71FCF-7061-3406-C7BB-03DBD3BFB8D7}"/>
              </a:ext>
            </a:extLst>
          </p:cNvPr>
          <p:cNvPicPr>
            <a:picLocks noChangeAspect="1"/>
          </p:cNvPicPr>
          <p:nvPr/>
        </p:nvPicPr>
        <p:blipFill>
          <a:blip r:embed="rId2"/>
          <a:stretch>
            <a:fillRect/>
          </a:stretch>
        </p:blipFill>
        <p:spPr>
          <a:xfrm>
            <a:off x="7885380" y="1828978"/>
            <a:ext cx="3547159" cy="3661562"/>
          </a:xfrm>
          <a:prstGeom prst="rect">
            <a:avLst/>
          </a:prstGeom>
          <a:ln w="57150" cmpd="thickThin">
            <a:solidFill>
              <a:srgbClr val="7F7F7F"/>
            </a:solidFill>
            <a:miter lim="800000"/>
          </a:ln>
        </p:spPr>
      </p:pic>
      <p:sp>
        <p:nvSpPr>
          <p:cNvPr id="5" name="Slide Number Placeholder 4">
            <a:extLst>
              <a:ext uri="{FF2B5EF4-FFF2-40B4-BE49-F238E27FC236}">
                <a16:creationId xmlns:a16="http://schemas.microsoft.com/office/drawing/2014/main" id="{D8595F02-4698-73B1-1A85-322DAF8EC963}"/>
              </a:ext>
            </a:extLst>
          </p:cNvPr>
          <p:cNvSpPr>
            <a:spLocks noGrp="1"/>
          </p:cNvSpPr>
          <p:nvPr>
            <p:ph type="sldNum" sz="quarter" idx="12"/>
          </p:nvPr>
        </p:nvSpPr>
        <p:spPr/>
        <p:txBody>
          <a:bodyPr/>
          <a:lstStyle/>
          <a:p>
            <a:fld id="{B24F5015-3417-4B27-A586-E4CCF4D77832}" type="slidenum">
              <a:rPr lang="en-US" smtClean="0"/>
              <a:t>76</a:t>
            </a:fld>
            <a:endParaRPr lang="en-US"/>
          </a:p>
        </p:txBody>
      </p:sp>
    </p:spTree>
    <p:extLst>
      <p:ext uri="{BB962C8B-B14F-4D97-AF65-F5344CB8AC3E}">
        <p14:creationId xmlns:p14="http://schemas.microsoft.com/office/powerpoint/2010/main" val="23682424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D4229-88D1-C6CC-F1DA-5C9DEEFC24E1}"/>
              </a:ext>
            </a:extLst>
          </p:cNvPr>
          <p:cNvSpPr>
            <a:spLocks noGrp="1"/>
          </p:cNvSpPr>
          <p:nvPr>
            <p:ph type="title"/>
          </p:nvPr>
        </p:nvSpPr>
        <p:spPr>
          <a:xfrm>
            <a:off x="488045" y="220133"/>
            <a:ext cx="10408553" cy="950081"/>
          </a:xfrm>
        </p:spPr>
        <p:txBody>
          <a:bodyPr>
            <a:normAutofit/>
          </a:bodyPr>
          <a:lstStyle/>
          <a:p>
            <a:r>
              <a:rPr lang="en-US" sz="4000" dirty="0">
                <a:solidFill>
                  <a:srgbClr val="262626"/>
                </a:solidFill>
                <a:latin typeface="Arial Nova"/>
                <a:cs typeface="Arial"/>
              </a:rPr>
              <a:t>Using Data</a:t>
            </a:r>
          </a:p>
        </p:txBody>
      </p:sp>
      <p:pic>
        <p:nvPicPr>
          <p:cNvPr id="4" name="Picture 3" descr="A graph with different colored lines&#10;&#10;Description automatically generated">
            <a:extLst>
              <a:ext uri="{FF2B5EF4-FFF2-40B4-BE49-F238E27FC236}">
                <a16:creationId xmlns:a16="http://schemas.microsoft.com/office/drawing/2014/main" id="{C4F904CD-EE61-5D1B-99FE-2E23E04B3CFC}"/>
              </a:ext>
            </a:extLst>
          </p:cNvPr>
          <p:cNvPicPr>
            <a:picLocks noChangeAspect="1"/>
          </p:cNvPicPr>
          <p:nvPr/>
        </p:nvPicPr>
        <p:blipFill>
          <a:blip r:embed="rId2"/>
          <a:stretch>
            <a:fillRect/>
          </a:stretch>
        </p:blipFill>
        <p:spPr>
          <a:xfrm rot="21060000">
            <a:off x="545369" y="3144560"/>
            <a:ext cx="3646869" cy="1435977"/>
          </a:xfrm>
          <a:prstGeom prst="rect">
            <a:avLst/>
          </a:prstGeom>
          <a:ln w="57150" cmpd="thickThin">
            <a:solidFill>
              <a:srgbClr val="7F7F7F"/>
            </a:solidFill>
            <a:miter lim="800000"/>
          </a:ln>
        </p:spPr>
      </p:pic>
      <p:sp>
        <p:nvSpPr>
          <p:cNvPr id="3" name="Content Placeholder 2">
            <a:extLst>
              <a:ext uri="{FF2B5EF4-FFF2-40B4-BE49-F238E27FC236}">
                <a16:creationId xmlns:a16="http://schemas.microsoft.com/office/drawing/2014/main" id="{F47AFC49-3C90-2653-24C5-26F5EAB83D75}"/>
              </a:ext>
            </a:extLst>
          </p:cNvPr>
          <p:cNvSpPr>
            <a:spLocks noGrp="1"/>
          </p:cNvSpPr>
          <p:nvPr>
            <p:ph idx="1"/>
          </p:nvPr>
        </p:nvSpPr>
        <p:spPr>
          <a:xfrm>
            <a:off x="4639732" y="1967291"/>
            <a:ext cx="7309149" cy="4570791"/>
          </a:xfrm>
        </p:spPr>
        <p:txBody>
          <a:bodyPr vert="horz" lIns="91440" tIns="45720" rIns="91440" bIns="45720" rtlCol="0" anchor="t">
            <a:normAutofit lnSpcReduction="10000"/>
          </a:bodyPr>
          <a:lstStyle/>
          <a:p>
            <a:pPr>
              <a:lnSpc>
                <a:spcPct val="90000"/>
              </a:lnSpc>
            </a:pPr>
            <a:r>
              <a:rPr lang="en-US" sz="2400" dirty="0">
                <a:solidFill>
                  <a:srgbClr val="262626"/>
                </a:solidFill>
                <a:latin typeface="Arial Nova"/>
                <a:cs typeface="Arial"/>
              </a:rPr>
              <a:t>After identifying needs </a:t>
            </a:r>
          </a:p>
          <a:p>
            <a:pPr lvl="1">
              <a:lnSpc>
                <a:spcPct val="90000"/>
              </a:lnSpc>
            </a:pPr>
            <a:r>
              <a:rPr lang="en-US" dirty="0">
                <a:solidFill>
                  <a:srgbClr val="262626"/>
                </a:solidFill>
                <a:latin typeface="Arial Nova"/>
                <a:cs typeface="Arial"/>
              </a:rPr>
              <a:t>Screener more in depth diagnostic (PAST, PSI)</a:t>
            </a:r>
          </a:p>
          <a:p>
            <a:pPr lvl="1"/>
            <a:endParaRPr lang="en-US" dirty="0">
              <a:solidFill>
                <a:srgbClr val="262626"/>
              </a:solidFill>
              <a:latin typeface="Arial Nova"/>
              <a:cs typeface="Arial"/>
            </a:endParaRPr>
          </a:p>
          <a:p>
            <a:pPr>
              <a:lnSpc>
                <a:spcPct val="90000"/>
              </a:lnSpc>
            </a:pPr>
            <a:r>
              <a:rPr lang="en-US" sz="2400" dirty="0">
                <a:solidFill>
                  <a:srgbClr val="262626"/>
                </a:solidFill>
                <a:latin typeface="Arial Nova"/>
                <a:cs typeface="Arial"/>
              </a:rPr>
              <a:t>Progress monitoring</a:t>
            </a:r>
          </a:p>
          <a:p>
            <a:endParaRPr lang="en-US" sz="2400" dirty="0">
              <a:solidFill>
                <a:srgbClr val="262626"/>
              </a:solidFill>
              <a:latin typeface="Arial Nova"/>
              <a:cs typeface="Arial"/>
            </a:endParaRPr>
          </a:p>
          <a:p>
            <a:pPr>
              <a:lnSpc>
                <a:spcPct val="90000"/>
              </a:lnSpc>
            </a:pPr>
            <a:r>
              <a:rPr lang="en-US" sz="2400" dirty="0">
                <a:solidFill>
                  <a:srgbClr val="262626"/>
                </a:solidFill>
                <a:latin typeface="Arial Nova"/>
                <a:cs typeface="Arial"/>
              </a:rPr>
              <a:t>Grade level data teams </a:t>
            </a:r>
          </a:p>
          <a:p>
            <a:endParaRPr lang="en-US" sz="2400" dirty="0">
              <a:solidFill>
                <a:srgbClr val="262626"/>
              </a:solidFill>
              <a:latin typeface="Arial Nova"/>
              <a:cs typeface="Arial"/>
            </a:endParaRPr>
          </a:p>
          <a:p>
            <a:pPr>
              <a:lnSpc>
                <a:spcPct val="90000"/>
              </a:lnSpc>
            </a:pPr>
            <a:r>
              <a:rPr lang="en-US" sz="2400" dirty="0">
                <a:solidFill>
                  <a:srgbClr val="262626"/>
                </a:solidFill>
                <a:latin typeface="Arial Nova"/>
                <a:cs typeface="Arial"/>
              </a:rPr>
              <a:t>Data teams/MTSS (tracking measurable goals for student outcomes)</a:t>
            </a:r>
          </a:p>
          <a:p>
            <a:endParaRPr lang="en-US" sz="2400" dirty="0">
              <a:solidFill>
                <a:srgbClr val="262626"/>
              </a:solidFill>
              <a:latin typeface="Arial Nova"/>
              <a:cs typeface="Arial"/>
            </a:endParaRPr>
          </a:p>
          <a:p>
            <a:pPr>
              <a:lnSpc>
                <a:spcPct val="90000"/>
              </a:lnSpc>
            </a:pPr>
            <a:r>
              <a:rPr lang="en-US" sz="2400" dirty="0">
                <a:solidFill>
                  <a:srgbClr val="262626"/>
                </a:solidFill>
                <a:latin typeface="Arial Nova"/>
                <a:cs typeface="Arial"/>
              </a:rPr>
              <a:t>Cyclical process</a:t>
            </a:r>
          </a:p>
          <a:p>
            <a:pPr>
              <a:lnSpc>
                <a:spcPct val="90000"/>
              </a:lnSpc>
            </a:pPr>
            <a:endParaRPr lang="en-US">
              <a:solidFill>
                <a:srgbClr val="262626"/>
              </a:solidFill>
            </a:endParaRPr>
          </a:p>
        </p:txBody>
      </p:sp>
      <p:sp>
        <p:nvSpPr>
          <p:cNvPr id="5" name="Slide Number Placeholder 4">
            <a:extLst>
              <a:ext uri="{FF2B5EF4-FFF2-40B4-BE49-F238E27FC236}">
                <a16:creationId xmlns:a16="http://schemas.microsoft.com/office/drawing/2014/main" id="{7558E08F-9C95-D873-CEAA-925A37BFB800}"/>
              </a:ext>
            </a:extLst>
          </p:cNvPr>
          <p:cNvSpPr>
            <a:spLocks noGrp="1"/>
          </p:cNvSpPr>
          <p:nvPr>
            <p:ph type="sldNum" sz="quarter" idx="12"/>
          </p:nvPr>
        </p:nvSpPr>
        <p:spPr/>
        <p:txBody>
          <a:bodyPr/>
          <a:lstStyle/>
          <a:p>
            <a:fld id="{B24F5015-3417-4B27-A586-E4CCF4D77832}" type="slidenum">
              <a:rPr lang="en-US" smtClean="0"/>
              <a:t>77</a:t>
            </a:fld>
            <a:endParaRPr lang="en-US"/>
          </a:p>
        </p:txBody>
      </p:sp>
    </p:spTree>
    <p:extLst>
      <p:ext uri="{BB962C8B-B14F-4D97-AF65-F5344CB8AC3E}">
        <p14:creationId xmlns:p14="http://schemas.microsoft.com/office/powerpoint/2010/main" val="7541752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5D8E5-41B4-0644-B1B1-EE5134311554}"/>
              </a:ext>
            </a:extLst>
          </p:cNvPr>
          <p:cNvSpPr>
            <a:spLocks noGrp="1"/>
          </p:cNvSpPr>
          <p:nvPr>
            <p:ph type="title"/>
          </p:nvPr>
        </p:nvSpPr>
        <p:spPr>
          <a:xfrm>
            <a:off x="357415" y="365125"/>
            <a:ext cx="10996385" cy="989921"/>
          </a:xfrm>
        </p:spPr>
        <p:txBody>
          <a:bodyPr>
            <a:normAutofit/>
          </a:bodyPr>
          <a:lstStyle/>
          <a:p>
            <a:r>
              <a:rPr lang="en-US" sz="4000" dirty="0">
                <a:latin typeface="Arial Nova"/>
                <a:cs typeface="Arial"/>
              </a:rPr>
              <a:t>Reflection…</a:t>
            </a:r>
          </a:p>
        </p:txBody>
      </p:sp>
      <p:sp>
        <p:nvSpPr>
          <p:cNvPr id="3" name="Content Placeholder 2">
            <a:extLst>
              <a:ext uri="{FF2B5EF4-FFF2-40B4-BE49-F238E27FC236}">
                <a16:creationId xmlns:a16="http://schemas.microsoft.com/office/drawing/2014/main" id="{C005FDDB-9425-304B-9AF0-CA7970B25B55}"/>
              </a:ext>
            </a:extLst>
          </p:cNvPr>
          <p:cNvSpPr>
            <a:spLocks noGrp="1"/>
          </p:cNvSpPr>
          <p:nvPr>
            <p:ph idx="1"/>
          </p:nvPr>
        </p:nvSpPr>
        <p:spPr>
          <a:xfrm>
            <a:off x="575129" y="1825625"/>
            <a:ext cx="11078028" cy="4351338"/>
          </a:xfrm>
        </p:spPr>
        <p:txBody>
          <a:bodyPr vert="horz" lIns="91440" tIns="45720" rIns="91440" bIns="45720" rtlCol="0" anchor="t">
            <a:normAutofit/>
          </a:bodyPr>
          <a:lstStyle/>
          <a:p>
            <a:pPr marL="0" indent="0">
              <a:buNone/>
            </a:pPr>
            <a:r>
              <a:rPr lang="en-US" dirty="0">
                <a:latin typeface="Arial Nova"/>
                <a:cs typeface="Arial"/>
              </a:rPr>
              <a:t>Our programs are only as good as those who are implementing them</a:t>
            </a:r>
            <a:endParaRPr lang="en-US"/>
          </a:p>
          <a:p>
            <a:endParaRPr lang="en-US" dirty="0">
              <a:latin typeface="Arial Nova"/>
              <a:cs typeface="Arial"/>
            </a:endParaRPr>
          </a:p>
          <a:p>
            <a:pPr lvl="1"/>
            <a:r>
              <a:rPr lang="en-US" dirty="0">
                <a:latin typeface="Arial Nova"/>
                <a:cs typeface="Arial"/>
              </a:rPr>
              <a:t>Teachers need to understand and have continuous PD in the Science of Reading and Structured Literacy </a:t>
            </a:r>
          </a:p>
          <a:p>
            <a:pPr marL="457200" lvl="1" indent="0">
              <a:buNone/>
            </a:pPr>
            <a:endParaRPr lang="en-US" dirty="0">
              <a:latin typeface="Arial Nova"/>
              <a:cs typeface="Arial"/>
            </a:endParaRPr>
          </a:p>
          <a:p>
            <a:pPr lvl="1">
              <a:buSzPct val="114999"/>
            </a:pPr>
            <a:r>
              <a:rPr lang="en-US" dirty="0">
                <a:latin typeface="Arial Nova"/>
                <a:cs typeface="Arial"/>
              </a:rPr>
              <a:t>Evaluating the student data in depth, rather than surface level is necessary to target specific student deficit</a:t>
            </a:r>
          </a:p>
          <a:p>
            <a:pPr lvl="1"/>
            <a:endParaRPr lang="en-US" dirty="0">
              <a:latin typeface="Arial Nova"/>
            </a:endParaRPr>
          </a:p>
          <a:p>
            <a:endParaRPr lang="en-US" sz="2400" dirty="0">
              <a:latin typeface="Arial Nova"/>
            </a:endParaRPr>
          </a:p>
          <a:p>
            <a:endParaRPr lang="en-US"/>
          </a:p>
        </p:txBody>
      </p:sp>
      <p:sp>
        <p:nvSpPr>
          <p:cNvPr id="4" name="Slide Number Placeholder 3">
            <a:extLst>
              <a:ext uri="{FF2B5EF4-FFF2-40B4-BE49-F238E27FC236}">
                <a16:creationId xmlns:a16="http://schemas.microsoft.com/office/drawing/2014/main" id="{53C779A1-88D0-5919-7EC9-3D190FCF0F62}"/>
              </a:ext>
            </a:extLst>
          </p:cNvPr>
          <p:cNvSpPr>
            <a:spLocks noGrp="1"/>
          </p:cNvSpPr>
          <p:nvPr>
            <p:ph type="sldNum" sz="quarter" idx="12"/>
          </p:nvPr>
        </p:nvSpPr>
        <p:spPr/>
        <p:txBody>
          <a:bodyPr/>
          <a:lstStyle/>
          <a:p>
            <a:fld id="{B24F5015-3417-4B27-A586-E4CCF4D77832}" type="slidenum">
              <a:rPr lang="en-US" smtClean="0"/>
              <a:t>78</a:t>
            </a:fld>
            <a:endParaRPr lang="en-US"/>
          </a:p>
        </p:txBody>
      </p:sp>
    </p:spTree>
    <p:extLst>
      <p:ext uri="{BB962C8B-B14F-4D97-AF65-F5344CB8AC3E}">
        <p14:creationId xmlns:p14="http://schemas.microsoft.com/office/powerpoint/2010/main" val="39524288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2902857"/>
            <a:ext cx="8229600" cy="2573111"/>
          </a:xfrm>
        </p:spPr>
        <p:txBody>
          <a:bodyPr>
            <a:noAutofit/>
          </a:bodyPr>
          <a:lstStyle/>
          <a:p>
            <a:br>
              <a:rPr lang="en-US" sz="4800" b="1" kern="100" dirty="0">
                <a:latin typeface="Arial Nova"/>
                <a:ea typeface="Calibri" panose="020F0502020204030204" pitchFamily="34" charset="0"/>
                <a:cs typeface="Times New Roman" panose="02020603050405020304" pitchFamily="18" charset="0"/>
              </a:rPr>
            </a:br>
            <a:r>
              <a:rPr lang="en-US" sz="4800" b="1" kern="100" dirty="0">
                <a:latin typeface="Arial Nova"/>
                <a:ea typeface="Calibri" panose="020F0502020204030204" pitchFamily="34" charset="0"/>
                <a:cs typeface="Times New Roman"/>
              </a:rPr>
              <a:t>Structured Literacy Tools for the Journey</a:t>
            </a:r>
            <a:br>
              <a:rPr lang="en-US" sz="4800" b="1" kern="100" dirty="0">
                <a:latin typeface="Arial Nova"/>
                <a:ea typeface="Calibri" panose="020F0502020204030204" pitchFamily="34" charset="0"/>
                <a:cs typeface="Times New Roman" panose="02020603050405020304" pitchFamily="18" charset="0"/>
              </a:rPr>
            </a:br>
            <a:br>
              <a:rPr lang="en-US" sz="4800" b="1" kern="100" dirty="0">
                <a:latin typeface="Arial Nova"/>
                <a:ea typeface="Calibri" panose="020F0502020204030204" pitchFamily="34" charset="0"/>
                <a:cs typeface="Times New Roman" panose="02020603050405020304" pitchFamily="18" charset="0"/>
              </a:rPr>
            </a:br>
            <a:br>
              <a:rPr lang="en-US" sz="3200" i="1" dirty="0"/>
            </a:br>
            <a:br>
              <a:rPr lang="en-US" sz="3200" i="1" dirty="0"/>
            </a:br>
            <a:r>
              <a:rPr lang="en-US" sz="2800" i="1" dirty="0">
                <a:latin typeface="Arial Nova"/>
                <a:cs typeface="Arial"/>
              </a:rPr>
              <a:t>Dr. Pam Kastner</a:t>
            </a:r>
            <a:br>
              <a:rPr lang="en-US" sz="2800" i="1" dirty="0">
                <a:latin typeface="Arial Nova"/>
              </a:rPr>
            </a:br>
            <a:r>
              <a:rPr lang="en-US" sz="2800" i="1" err="1">
                <a:latin typeface="Arial Nova"/>
                <a:cs typeface="Arial"/>
              </a:rPr>
              <a:t>PaTTAN</a:t>
            </a:r>
            <a:r>
              <a:rPr lang="en-US" sz="2800" i="1" dirty="0">
                <a:latin typeface="Arial Nova"/>
                <a:cs typeface="Arial"/>
              </a:rPr>
              <a:t> State Lead for Literacy</a:t>
            </a:r>
            <a:br>
              <a:rPr lang="en-US" sz="2800" i="1" dirty="0">
                <a:latin typeface="Arial Nova"/>
              </a:rPr>
            </a:br>
            <a:br>
              <a:rPr lang="en-US" sz="3200" i="1" dirty="0"/>
            </a:br>
            <a:endParaRPr lang="en-US" sz="3200" i="1" dirty="0"/>
          </a:p>
        </p:txBody>
      </p:sp>
      <p:sp>
        <p:nvSpPr>
          <p:cNvPr id="3" name="Slide Number Placeholder 2">
            <a:extLst>
              <a:ext uri="{FF2B5EF4-FFF2-40B4-BE49-F238E27FC236}">
                <a16:creationId xmlns:a16="http://schemas.microsoft.com/office/drawing/2014/main" id="{8CB15216-3718-71BB-211D-26E25299E437}"/>
              </a:ext>
            </a:extLst>
          </p:cNvPr>
          <p:cNvSpPr>
            <a:spLocks noGrp="1"/>
          </p:cNvSpPr>
          <p:nvPr>
            <p:ph type="sldNum" sz="quarter" idx="12"/>
          </p:nvPr>
        </p:nvSpPr>
        <p:spPr/>
        <p:txBody>
          <a:bodyPr/>
          <a:lstStyle/>
          <a:p>
            <a:fld id="{B24F5015-3417-4B27-A586-E4CCF4D77832}" type="slidenum">
              <a:rPr lang="en-US" smtClean="0"/>
              <a:t>79</a:t>
            </a:fld>
            <a:endParaRPr lang="en-US"/>
          </a:p>
        </p:txBody>
      </p:sp>
    </p:spTree>
    <p:extLst>
      <p:ext uri="{BB962C8B-B14F-4D97-AF65-F5344CB8AC3E}">
        <p14:creationId xmlns:p14="http://schemas.microsoft.com/office/powerpoint/2010/main" val="365034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2B2272-538F-9F95-5E7B-6603C41A6561}"/>
              </a:ext>
            </a:extLst>
          </p:cNvPr>
          <p:cNvPicPr>
            <a:picLocks noChangeAspect="1"/>
          </p:cNvPicPr>
          <p:nvPr/>
        </p:nvPicPr>
        <p:blipFill rotWithShape="1">
          <a:blip r:embed="rId3"/>
          <a:srcRect t="1569" r="2" b="12088"/>
          <a:stretch/>
        </p:blipFill>
        <p:spPr>
          <a:xfrm>
            <a:off x="5442011" y="-1"/>
            <a:ext cx="6312024" cy="6721475"/>
          </a:xfrm>
          <a:prstGeom prst="rect">
            <a:avLst/>
          </a:prstGeom>
          <a:ln w="57150">
            <a:solidFill>
              <a:schemeClr val="accent1"/>
            </a:solidFill>
          </a:ln>
        </p:spPr>
      </p:pic>
      <p:sp>
        <p:nvSpPr>
          <p:cNvPr id="4" name="Slide Number Placeholder 3">
            <a:extLst>
              <a:ext uri="{FF2B5EF4-FFF2-40B4-BE49-F238E27FC236}">
                <a16:creationId xmlns:a16="http://schemas.microsoft.com/office/drawing/2014/main" id="{12A69394-1AE1-FBCB-8F8D-01013CC31B76}"/>
              </a:ext>
            </a:extLst>
          </p:cNvPr>
          <p:cNvSpPr>
            <a:spLocks noGrp="1"/>
          </p:cNvSpPr>
          <p:nvPr>
            <p:ph type="sldNum" sz="quarter" idx="12"/>
          </p:nvPr>
        </p:nvSpPr>
        <p:spPr/>
        <p:txBody>
          <a:bodyPr/>
          <a:lstStyle/>
          <a:p>
            <a:fld id="{B24F5015-3417-4B27-A586-E4CCF4D77832}" type="slidenum">
              <a:rPr lang="en-US" smtClean="0"/>
              <a:t>8</a:t>
            </a:fld>
            <a:endParaRPr lang="en-US"/>
          </a:p>
        </p:txBody>
      </p:sp>
      <p:sp>
        <p:nvSpPr>
          <p:cNvPr id="3" name="TextBox 2">
            <a:extLst>
              <a:ext uri="{FF2B5EF4-FFF2-40B4-BE49-F238E27FC236}">
                <a16:creationId xmlns:a16="http://schemas.microsoft.com/office/drawing/2014/main" id="{B4B88477-D9E1-B101-E13F-9487995BC9FE}"/>
              </a:ext>
            </a:extLst>
          </p:cNvPr>
          <p:cNvSpPr txBox="1"/>
          <p:nvPr/>
        </p:nvSpPr>
        <p:spPr>
          <a:xfrm>
            <a:off x="932156" y="3076982"/>
            <a:ext cx="3346882" cy="830997"/>
          </a:xfrm>
          <a:prstGeom prst="rect">
            <a:avLst/>
          </a:prstGeom>
          <a:noFill/>
        </p:spPr>
        <p:txBody>
          <a:bodyPr wrap="square">
            <a:spAutoFit/>
          </a:bodyPr>
          <a:lstStyle/>
          <a:p>
            <a:r>
              <a:rPr lang="en-US" sz="2400" b="1" dirty="0">
                <a:latin typeface="Arial Nova" panose="020B0504020202020204" pitchFamily="34" charset="0"/>
                <a:hlinkClick r:id="rId4"/>
              </a:rPr>
              <a:t>PDE Introduction to Structured Literacy</a:t>
            </a:r>
            <a:endParaRPr lang="en-US" sz="2400" b="1" dirty="0">
              <a:latin typeface="Arial Nova" panose="020B0504020202020204" pitchFamily="34" charset="0"/>
            </a:endParaRPr>
          </a:p>
        </p:txBody>
      </p:sp>
    </p:spTree>
    <p:extLst>
      <p:ext uri="{BB962C8B-B14F-4D97-AF65-F5344CB8AC3E}">
        <p14:creationId xmlns:p14="http://schemas.microsoft.com/office/powerpoint/2010/main" val="4801656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8DC7D-98EC-B8CD-F4CE-56CA909C4A17}"/>
              </a:ext>
            </a:extLst>
          </p:cNvPr>
          <p:cNvSpPr>
            <a:spLocks noGrp="1"/>
          </p:cNvSpPr>
          <p:nvPr>
            <p:ph type="title"/>
          </p:nvPr>
        </p:nvSpPr>
        <p:spPr>
          <a:xfrm>
            <a:off x="235974" y="365125"/>
            <a:ext cx="11117826" cy="1325563"/>
          </a:xfrm>
        </p:spPr>
        <p:txBody>
          <a:bodyPr>
            <a:normAutofit/>
          </a:bodyPr>
          <a:lstStyle/>
          <a:p>
            <a:r>
              <a:rPr lang="en-US" sz="4400" dirty="0" err="1">
                <a:latin typeface="Arial Nova" panose="020B0504020202020204" pitchFamily="34" charset="0"/>
              </a:rPr>
              <a:t>PaTTAN</a:t>
            </a:r>
            <a:r>
              <a:rPr lang="en-US" sz="4400" dirty="0">
                <a:latin typeface="Arial Nova" panose="020B0504020202020204" pitchFamily="34" charset="0"/>
              </a:rPr>
              <a:t> Structured Literacy Course </a:t>
            </a:r>
          </a:p>
        </p:txBody>
      </p:sp>
      <p:pic>
        <p:nvPicPr>
          <p:cNvPr id="1026" name="Picture 2" descr="No photo description available.">
            <a:extLst>
              <a:ext uri="{FF2B5EF4-FFF2-40B4-BE49-F238E27FC236}">
                <a16:creationId xmlns:a16="http://schemas.microsoft.com/office/drawing/2014/main" id="{C33168EB-E34F-AC34-FB10-34A3326D4E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2730" y="1518083"/>
            <a:ext cx="6187735" cy="525631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837BAC1-8EEE-EA9A-9F63-1CF4352AA0B9}"/>
              </a:ext>
            </a:extLst>
          </p:cNvPr>
          <p:cNvSpPr>
            <a:spLocks noGrp="1"/>
          </p:cNvSpPr>
          <p:nvPr>
            <p:ph type="sldNum" sz="quarter" idx="12"/>
          </p:nvPr>
        </p:nvSpPr>
        <p:spPr/>
        <p:txBody>
          <a:bodyPr/>
          <a:lstStyle/>
          <a:p>
            <a:fld id="{B24F5015-3417-4B27-A586-E4CCF4D77832}" type="slidenum">
              <a:rPr lang="en-US" smtClean="0"/>
              <a:t>80</a:t>
            </a:fld>
            <a:endParaRPr lang="en-US"/>
          </a:p>
        </p:txBody>
      </p:sp>
      <p:sp>
        <p:nvSpPr>
          <p:cNvPr id="5" name="TextBox 4">
            <a:extLst>
              <a:ext uri="{FF2B5EF4-FFF2-40B4-BE49-F238E27FC236}">
                <a16:creationId xmlns:a16="http://schemas.microsoft.com/office/drawing/2014/main" id="{774EEE33-195B-D4D9-77FB-05DEEB5973D9}"/>
              </a:ext>
            </a:extLst>
          </p:cNvPr>
          <p:cNvSpPr txBox="1"/>
          <p:nvPr/>
        </p:nvSpPr>
        <p:spPr>
          <a:xfrm>
            <a:off x="1473692" y="3196830"/>
            <a:ext cx="1899823" cy="1477328"/>
          </a:xfrm>
          <a:prstGeom prst="rect">
            <a:avLst/>
          </a:prstGeom>
          <a:noFill/>
        </p:spPr>
        <p:txBody>
          <a:bodyPr wrap="square">
            <a:spAutoFit/>
          </a:bodyPr>
          <a:lstStyle/>
          <a:p>
            <a:r>
              <a:rPr lang="en-US" sz="2400" b="1" dirty="0">
                <a:latin typeface="Arial Nova" panose="020B0504020202020204" pitchFamily="34" charset="0"/>
                <a:hlinkClick r:id="rId4"/>
              </a:rPr>
              <a:t>PA Science of Reading Course </a:t>
            </a:r>
            <a:endParaRPr lang="en-US" sz="2400" b="1" dirty="0">
              <a:latin typeface="Arial Nova" panose="020B0504020202020204" pitchFamily="34" charset="0"/>
            </a:endParaRPr>
          </a:p>
          <a:p>
            <a:endParaRPr lang="en-US" dirty="0"/>
          </a:p>
        </p:txBody>
      </p:sp>
    </p:spTree>
    <p:extLst>
      <p:ext uri="{BB962C8B-B14F-4D97-AF65-F5344CB8AC3E}">
        <p14:creationId xmlns:p14="http://schemas.microsoft.com/office/powerpoint/2010/main" val="240974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25CE0C6-F652-1351-58E5-6EC6F7663510}"/>
              </a:ext>
            </a:extLst>
          </p:cNvPr>
          <p:cNvPicPr>
            <a:picLocks noGrp="1" noChangeAspect="1"/>
          </p:cNvPicPr>
          <p:nvPr>
            <p:ph idx="1"/>
          </p:nvPr>
        </p:nvPicPr>
        <p:blipFill>
          <a:blip r:embed="rId3"/>
          <a:stretch>
            <a:fillRect/>
          </a:stretch>
        </p:blipFill>
        <p:spPr>
          <a:xfrm>
            <a:off x="-346664" y="894"/>
            <a:ext cx="12613257" cy="6611039"/>
          </a:xfrm>
        </p:spPr>
      </p:pic>
      <p:sp>
        <p:nvSpPr>
          <p:cNvPr id="2" name="Slide Number Placeholder 1">
            <a:extLst>
              <a:ext uri="{FF2B5EF4-FFF2-40B4-BE49-F238E27FC236}">
                <a16:creationId xmlns:a16="http://schemas.microsoft.com/office/drawing/2014/main" id="{104816D6-7092-17D9-8CCA-47E2B39DF943}"/>
              </a:ext>
            </a:extLst>
          </p:cNvPr>
          <p:cNvSpPr>
            <a:spLocks noGrp="1"/>
          </p:cNvSpPr>
          <p:nvPr>
            <p:ph type="sldNum" sz="quarter" idx="12"/>
          </p:nvPr>
        </p:nvSpPr>
        <p:spPr/>
        <p:txBody>
          <a:bodyPr/>
          <a:lstStyle/>
          <a:p>
            <a:fld id="{B24F5015-3417-4B27-A586-E4CCF4D77832}" type="slidenum">
              <a:rPr lang="en-US" smtClean="0"/>
              <a:t>81</a:t>
            </a:fld>
            <a:endParaRPr lang="en-US"/>
          </a:p>
        </p:txBody>
      </p:sp>
    </p:spTree>
    <p:extLst>
      <p:ext uri="{BB962C8B-B14F-4D97-AF65-F5344CB8AC3E}">
        <p14:creationId xmlns:p14="http://schemas.microsoft.com/office/powerpoint/2010/main" val="415546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D049C1-D501-F066-9928-56D2582E1A07}"/>
              </a:ext>
            </a:extLst>
          </p:cNvPr>
          <p:cNvSpPr>
            <a:spLocks noGrp="1"/>
          </p:cNvSpPr>
          <p:nvPr>
            <p:ph type="title"/>
          </p:nvPr>
        </p:nvSpPr>
        <p:spPr>
          <a:xfrm>
            <a:off x="417250" y="365125"/>
            <a:ext cx="10936550" cy="1325563"/>
          </a:xfrm>
        </p:spPr>
        <p:txBody>
          <a:bodyPr>
            <a:normAutofit/>
          </a:bodyPr>
          <a:lstStyle/>
          <a:p>
            <a:r>
              <a:rPr lang="en-US" sz="4000" dirty="0"/>
              <a:t>Course Sessions</a:t>
            </a:r>
          </a:p>
        </p:txBody>
      </p:sp>
      <p:sp>
        <p:nvSpPr>
          <p:cNvPr id="22531" name="Content Placeholder 2">
            <a:extLst>
              <a:ext uri="{FF2B5EF4-FFF2-40B4-BE49-F238E27FC236}">
                <a16:creationId xmlns:a16="http://schemas.microsoft.com/office/drawing/2014/main" id="{29646022-EFFB-4E88-ACC3-184501DFBBB9}"/>
              </a:ext>
            </a:extLst>
          </p:cNvPr>
          <p:cNvSpPr>
            <a:spLocks noGrp="1" noChangeArrowheads="1"/>
          </p:cNvSpPr>
          <p:nvPr>
            <p:ph idx="1"/>
          </p:nvPr>
        </p:nvSpPr>
        <p:spPr/>
        <p:txBody>
          <a:bodyPr>
            <a:normAutofit fontScale="92500"/>
          </a:bodyPr>
          <a:lstStyle/>
          <a:p>
            <a:pPr marL="0" indent="0">
              <a:buNone/>
            </a:pPr>
            <a:endParaRPr lang="en-US" altLang="en-US" sz="3599" dirty="0"/>
          </a:p>
          <a:p>
            <a:pPr marL="742727" indent="-742727">
              <a:buFont typeface="+mj-lt"/>
              <a:buAutoNum type="arabicPeriod"/>
            </a:pPr>
            <a:r>
              <a:rPr lang="en-US" altLang="en-US" sz="3599" dirty="0"/>
              <a:t>Introduction to the Science of Reading</a:t>
            </a:r>
          </a:p>
          <a:p>
            <a:pPr marL="742727" indent="-742727">
              <a:buFont typeface="+mj-lt"/>
              <a:buAutoNum type="arabicPeriod"/>
            </a:pPr>
            <a:r>
              <a:rPr lang="en-US" altLang="en-US" sz="3599" dirty="0"/>
              <a:t>Introduction to the What and How of Reading</a:t>
            </a:r>
          </a:p>
          <a:p>
            <a:pPr marL="742727" indent="-742727">
              <a:buFont typeface="+mj-lt"/>
              <a:buAutoNum type="arabicPeriod"/>
            </a:pPr>
            <a:r>
              <a:rPr lang="en-US" altLang="en-US" sz="3599" dirty="0"/>
              <a:t>Assessment Within a Science of Reading Framework</a:t>
            </a:r>
          </a:p>
          <a:p>
            <a:pPr marL="742727" indent="-742727">
              <a:buFont typeface="+mj-lt"/>
              <a:buAutoNum type="arabicPeriod"/>
            </a:pPr>
            <a:r>
              <a:rPr lang="en-US" altLang="en-US" sz="3599" dirty="0"/>
              <a:t>Introduction to Language Comprehension</a:t>
            </a:r>
          </a:p>
          <a:p>
            <a:pPr marL="742727" indent="-742727">
              <a:buFont typeface="+mj-lt"/>
              <a:buAutoNum type="arabicPeriod"/>
            </a:pPr>
            <a:r>
              <a:rPr lang="en-US" altLang="en-US" sz="3599" dirty="0"/>
              <a:t>Introduction to Word Recognition</a:t>
            </a:r>
          </a:p>
          <a:p>
            <a:pPr marL="742727" indent="-742727">
              <a:buFont typeface="+mj-lt"/>
              <a:buAutoNum type="arabicPeriod"/>
            </a:pPr>
            <a:r>
              <a:rPr lang="en-US" altLang="en-US" sz="3599" dirty="0"/>
              <a:t>Applying Science to Instruction</a:t>
            </a:r>
          </a:p>
          <a:p>
            <a:pPr marL="742727" indent="-742727">
              <a:buFont typeface="+mj-lt"/>
              <a:buAutoNum type="arabicPeriod"/>
            </a:pPr>
            <a:endParaRPr lang="en-US" altLang="en-US" sz="3599" dirty="0"/>
          </a:p>
          <a:p>
            <a:pPr marL="0" indent="0">
              <a:buNone/>
            </a:pPr>
            <a:endParaRPr lang="en-US" altLang="en-US" sz="3599" dirty="0"/>
          </a:p>
        </p:txBody>
      </p:sp>
      <p:sp>
        <p:nvSpPr>
          <p:cNvPr id="2" name="Slide Number Placeholder 1">
            <a:extLst>
              <a:ext uri="{FF2B5EF4-FFF2-40B4-BE49-F238E27FC236}">
                <a16:creationId xmlns:a16="http://schemas.microsoft.com/office/drawing/2014/main" id="{6A1352DF-03C3-0A41-8D22-70B7EA8F532E}"/>
              </a:ext>
            </a:extLst>
          </p:cNvPr>
          <p:cNvSpPr>
            <a:spLocks noGrp="1"/>
          </p:cNvSpPr>
          <p:nvPr>
            <p:ph type="sldNum" sz="quarter" idx="12"/>
          </p:nvPr>
        </p:nvSpPr>
        <p:spPr/>
        <p:txBody>
          <a:bodyPr/>
          <a:lstStyle/>
          <a:p>
            <a:fld id="{B24F5015-3417-4B27-A586-E4CCF4D77832}" type="slidenum">
              <a:rPr lang="en-US" smtClean="0"/>
              <a:t>82</a:t>
            </a:fld>
            <a:endParaRPr lang="en-US"/>
          </a:p>
        </p:txBody>
      </p:sp>
    </p:spTree>
    <p:custDataLst>
      <p:tags r:id="rId1"/>
    </p:custDataLst>
    <p:extLst>
      <p:ext uri="{BB962C8B-B14F-4D97-AF65-F5344CB8AC3E}">
        <p14:creationId xmlns:p14="http://schemas.microsoft.com/office/powerpoint/2010/main" val="1674956547"/>
      </p:ext>
    </p:extLst>
  </p:cSld>
  <p:clrMapOvr>
    <a:masterClrMapping/>
  </p:clrMapOvr>
  <mc:AlternateContent xmlns:mc="http://schemas.openxmlformats.org/markup-compatibility/2006" xmlns:p14="http://schemas.microsoft.com/office/powerpoint/2010/main">
    <mc:Choice Requires="p14">
      <p:transition spd="slow" p14:dur="2000" advTm="76500"/>
    </mc:Choice>
    <mc:Fallback xmlns="">
      <p:transition spd="slow" advTm="76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3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5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4044-5CA4-AC9C-4804-E0F20C0E3EEA}"/>
              </a:ext>
            </a:extLst>
          </p:cNvPr>
          <p:cNvSpPr>
            <a:spLocks noGrp="1"/>
          </p:cNvSpPr>
          <p:nvPr>
            <p:ph type="title"/>
          </p:nvPr>
        </p:nvSpPr>
        <p:spPr>
          <a:xfrm>
            <a:off x="304798" y="501505"/>
            <a:ext cx="7782771" cy="1360360"/>
          </a:xfrm>
        </p:spPr>
        <p:txBody>
          <a:bodyPr vert="horz" lIns="91416" tIns="45708" rIns="91416" bIns="45708" rtlCol="0" anchor="ctr">
            <a:normAutofit/>
          </a:bodyPr>
          <a:lstStyle/>
          <a:p>
            <a:r>
              <a:rPr lang="en-US" sz="4000" dirty="0"/>
              <a:t>What You WILL Learn</a:t>
            </a:r>
          </a:p>
        </p:txBody>
      </p:sp>
      <p:sp>
        <p:nvSpPr>
          <p:cNvPr id="29" name="Text Placeholder 3">
            <a:extLst>
              <a:ext uri="{FF2B5EF4-FFF2-40B4-BE49-F238E27FC236}">
                <a16:creationId xmlns:a16="http://schemas.microsoft.com/office/drawing/2014/main" id="{0C99143C-4557-9FF9-22EF-383109C32F1A}"/>
              </a:ext>
            </a:extLst>
          </p:cNvPr>
          <p:cNvSpPr>
            <a:spLocks noGrp="1"/>
          </p:cNvSpPr>
          <p:nvPr>
            <p:ph type="body" sz="half" idx="2"/>
          </p:nvPr>
        </p:nvSpPr>
        <p:spPr>
          <a:xfrm>
            <a:off x="228601" y="1524001"/>
            <a:ext cx="11658601" cy="5334000"/>
          </a:xfrm>
        </p:spPr>
        <p:txBody>
          <a:bodyPr vert="horz" lIns="91416" tIns="45708" rIns="91416" bIns="45708" rtlCol="0" anchor="ctr">
            <a:normAutofit/>
          </a:bodyPr>
          <a:lstStyle/>
          <a:p>
            <a:pPr marL="342797" indent="-342797">
              <a:buFont typeface="Arial"/>
              <a:buChar char="•"/>
            </a:pPr>
            <a:r>
              <a:rPr lang="en-US" altLang="en-US" sz="2800" dirty="0"/>
              <a:t>What the data says about national and Pennsylvania reading outcomes and why there is so much urgency to improve outcomes and close reading gaps. </a:t>
            </a:r>
          </a:p>
          <a:p>
            <a:endParaRPr lang="en-US" altLang="en-US" sz="2800" dirty="0"/>
          </a:p>
          <a:p>
            <a:pPr marL="342797" indent="-342797">
              <a:buFont typeface="Arial"/>
              <a:buChar char="•"/>
            </a:pPr>
            <a:r>
              <a:rPr lang="en-US" altLang="en-US" sz="2800" dirty="0"/>
              <a:t>How the science of reading, as a knowledge base determined by the scientific process, can inform what and how we teach.</a:t>
            </a:r>
          </a:p>
          <a:p>
            <a:endParaRPr lang="en-US" altLang="en-US" sz="2800" dirty="0"/>
          </a:p>
          <a:p>
            <a:pPr marL="342797" indent="-342797">
              <a:buFont typeface="Arial"/>
              <a:buChar char="•"/>
            </a:pPr>
            <a:r>
              <a:rPr lang="en-US" altLang="en-US" sz="2800" dirty="0"/>
              <a:t>How the science of reading informs what we know about reading development.</a:t>
            </a:r>
          </a:p>
          <a:p>
            <a:endParaRPr lang="en-US" altLang="en-US" sz="2800" dirty="0"/>
          </a:p>
          <a:p>
            <a:pPr marL="342797" indent="-342797">
              <a:buFont typeface="Arial"/>
              <a:buChar char="•"/>
            </a:pPr>
            <a:r>
              <a:rPr lang="en-US" altLang="en-US" sz="2800" dirty="0"/>
              <a:t>How the science of reading informs how we teach reading.</a:t>
            </a:r>
          </a:p>
          <a:p>
            <a:pPr>
              <a:buFont typeface="Arial"/>
              <a:buChar char="•"/>
            </a:pPr>
            <a:endParaRPr lang="en-US" dirty="0"/>
          </a:p>
        </p:txBody>
      </p:sp>
      <p:sp>
        <p:nvSpPr>
          <p:cNvPr id="3" name="Slide Number Placeholder 2">
            <a:extLst>
              <a:ext uri="{FF2B5EF4-FFF2-40B4-BE49-F238E27FC236}">
                <a16:creationId xmlns:a16="http://schemas.microsoft.com/office/drawing/2014/main" id="{9388B0BD-F0E3-4C7F-A2FE-6BC79BCD5441}"/>
              </a:ext>
            </a:extLst>
          </p:cNvPr>
          <p:cNvSpPr>
            <a:spLocks noGrp="1"/>
          </p:cNvSpPr>
          <p:nvPr>
            <p:ph type="sldNum" sz="quarter" idx="12"/>
          </p:nvPr>
        </p:nvSpPr>
        <p:spPr/>
        <p:txBody>
          <a:bodyPr/>
          <a:lstStyle/>
          <a:p>
            <a:fld id="{B24F5015-3417-4B27-A586-E4CCF4D77832}" type="slidenum">
              <a:rPr lang="en-US" smtClean="0"/>
              <a:t>83</a:t>
            </a:fld>
            <a:endParaRPr lang="en-US"/>
          </a:p>
        </p:txBody>
      </p:sp>
    </p:spTree>
    <p:extLst>
      <p:ext uri="{BB962C8B-B14F-4D97-AF65-F5344CB8AC3E}">
        <p14:creationId xmlns:p14="http://schemas.microsoft.com/office/powerpoint/2010/main" val="238947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4044-5CA4-AC9C-4804-E0F20C0E3EEA}"/>
              </a:ext>
            </a:extLst>
          </p:cNvPr>
          <p:cNvSpPr>
            <a:spLocks noGrp="1"/>
          </p:cNvSpPr>
          <p:nvPr>
            <p:ph type="title"/>
          </p:nvPr>
        </p:nvSpPr>
        <p:spPr>
          <a:xfrm>
            <a:off x="310718" y="501505"/>
            <a:ext cx="7776851" cy="1360360"/>
          </a:xfrm>
        </p:spPr>
        <p:txBody>
          <a:bodyPr vert="horz" lIns="91416" tIns="45708" rIns="91416" bIns="45708" rtlCol="0" anchor="ctr">
            <a:normAutofit/>
          </a:bodyPr>
          <a:lstStyle/>
          <a:p>
            <a:r>
              <a:rPr lang="en-US" sz="4000" dirty="0"/>
              <a:t>What You WILL do</a:t>
            </a:r>
          </a:p>
        </p:txBody>
      </p:sp>
      <p:sp>
        <p:nvSpPr>
          <p:cNvPr id="29" name="Text Placeholder 3">
            <a:extLst>
              <a:ext uri="{FF2B5EF4-FFF2-40B4-BE49-F238E27FC236}">
                <a16:creationId xmlns:a16="http://schemas.microsoft.com/office/drawing/2014/main" id="{1CF90FF6-8DD4-12D3-0280-148756A6E505}"/>
              </a:ext>
            </a:extLst>
          </p:cNvPr>
          <p:cNvSpPr>
            <a:spLocks noGrp="1"/>
          </p:cNvSpPr>
          <p:nvPr>
            <p:ph type="body" sz="half" idx="2"/>
          </p:nvPr>
        </p:nvSpPr>
        <p:spPr>
          <a:xfrm>
            <a:off x="381001" y="1861866"/>
            <a:ext cx="11658600" cy="4919935"/>
          </a:xfrm>
        </p:spPr>
        <p:txBody>
          <a:bodyPr vert="horz" lIns="91416" tIns="45708" rIns="91416" bIns="45708" rtlCol="0" anchor="ctr">
            <a:noAutofit/>
          </a:bodyPr>
          <a:lstStyle/>
          <a:p>
            <a:pPr marL="971259" lvl="1" indent="-514196" fontAlgn="base">
              <a:buFont typeface="Arial"/>
              <a:buChar char="•"/>
              <a:defRPr/>
            </a:pPr>
            <a:r>
              <a:rPr lang="en-US" altLang="en-US" sz="2800" dirty="0"/>
              <a:t>Interact with research and evidence-supported content relevant to the science of reading.</a:t>
            </a:r>
          </a:p>
          <a:p>
            <a:pPr marL="971259" lvl="1" indent="-514196" fontAlgn="base">
              <a:buFont typeface="Arial"/>
              <a:buChar char="•"/>
              <a:defRPr/>
            </a:pPr>
            <a:r>
              <a:rPr lang="en-US" altLang="en-US" sz="2800" dirty="0"/>
              <a:t>Explore resources that guide reading instruction and program selection based on the science of reading.</a:t>
            </a:r>
          </a:p>
          <a:p>
            <a:pPr marL="971259" lvl="1" indent="-514196" fontAlgn="base">
              <a:buFont typeface="Arial"/>
              <a:buChar char="•"/>
              <a:defRPr/>
            </a:pPr>
            <a:r>
              <a:rPr lang="en-US" altLang="en-US" sz="2800" dirty="0"/>
              <a:t>Interact with a model of the reading brain and understand its connections to reading science.</a:t>
            </a:r>
          </a:p>
          <a:p>
            <a:pPr marL="971259" lvl="1" indent="-514196" fontAlgn="base">
              <a:buFont typeface="Arial"/>
              <a:buChar char="•"/>
              <a:defRPr/>
            </a:pPr>
            <a:r>
              <a:rPr lang="en-US" altLang="en-US" sz="2800" dirty="0"/>
              <a:t>View instructional videos and examples that demonstrate what science of reading-based instruction looks like.</a:t>
            </a:r>
          </a:p>
          <a:p>
            <a:pPr marL="971259" lvl="1" indent="-514196" fontAlgn="base">
              <a:buFont typeface="Arial"/>
              <a:buChar char="•"/>
              <a:defRPr/>
            </a:pPr>
            <a:r>
              <a:rPr lang="en-US" altLang="en-US" sz="2800" dirty="0"/>
              <a:t>Reflect on new learning through embedded checks for understanding.</a:t>
            </a:r>
            <a:endParaRPr lang="en-US" sz="2800" dirty="0"/>
          </a:p>
        </p:txBody>
      </p:sp>
      <p:sp>
        <p:nvSpPr>
          <p:cNvPr id="3" name="Slide Number Placeholder 2">
            <a:extLst>
              <a:ext uri="{FF2B5EF4-FFF2-40B4-BE49-F238E27FC236}">
                <a16:creationId xmlns:a16="http://schemas.microsoft.com/office/drawing/2014/main" id="{ABD969ED-3D62-4485-86D5-C608BD2EA926}"/>
              </a:ext>
            </a:extLst>
          </p:cNvPr>
          <p:cNvSpPr>
            <a:spLocks noGrp="1"/>
          </p:cNvSpPr>
          <p:nvPr>
            <p:ph type="sldNum" sz="quarter" idx="12"/>
          </p:nvPr>
        </p:nvSpPr>
        <p:spPr/>
        <p:txBody>
          <a:bodyPr/>
          <a:lstStyle/>
          <a:p>
            <a:fld id="{B24F5015-3417-4B27-A586-E4CCF4D77832}" type="slidenum">
              <a:rPr lang="en-US" smtClean="0"/>
              <a:t>84</a:t>
            </a:fld>
            <a:endParaRPr lang="en-US"/>
          </a:p>
        </p:txBody>
      </p:sp>
    </p:spTree>
    <p:extLst>
      <p:ext uri="{BB962C8B-B14F-4D97-AF65-F5344CB8AC3E}">
        <p14:creationId xmlns:p14="http://schemas.microsoft.com/office/powerpoint/2010/main" val="298017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9E995-7904-D146-B1C6-B476DE129B24}"/>
              </a:ext>
            </a:extLst>
          </p:cNvPr>
          <p:cNvSpPr>
            <a:spLocks noGrp="1"/>
          </p:cNvSpPr>
          <p:nvPr>
            <p:ph type="title"/>
          </p:nvPr>
        </p:nvSpPr>
        <p:spPr>
          <a:xfrm>
            <a:off x="285135" y="365125"/>
            <a:ext cx="11068665" cy="1029723"/>
          </a:xfrm>
        </p:spPr>
        <p:txBody>
          <a:bodyPr>
            <a:normAutofit/>
          </a:bodyPr>
          <a:lstStyle/>
          <a:p>
            <a:endParaRPr lang="en-US" sz="4000" dirty="0">
              <a:latin typeface="Arial Nova" panose="020B0504020202020204" pitchFamily="34" charset="0"/>
            </a:endParaRPr>
          </a:p>
        </p:txBody>
      </p:sp>
      <p:sp>
        <p:nvSpPr>
          <p:cNvPr id="3" name="Content Placeholder 2">
            <a:extLst>
              <a:ext uri="{FF2B5EF4-FFF2-40B4-BE49-F238E27FC236}">
                <a16:creationId xmlns:a16="http://schemas.microsoft.com/office/drawing/2014/main" id="{6D1D1F03-5889-1349-856A-F6DD938F3C12}"/>
              </a:ext>
            </a:extLst>
          </p:cNvPr>
          <p:cNvSpPr>
            <a:spLocks noGrp="1"/>
          </p:cNvSpPr>
          <p:nvPr>
            <p:ph idx="1"/>
          </p:nvPr>
        </p:nvSpPr>
        <p:spPr>
          <a:xfrm>
            <a:off x="1759974" y="1759973"/>
            <a:ext cx="9363411" cy="4596377"/>
          </a:xfrm>
        </p:spPr>
        <p:txBody>
          <a:bodyPr vert="horz" lIns="91440" tIns="45720" rIns="91440" bIns="45720" rtlCol="0" anchor="t">
            <a:normAutofit/>
          </a:bodyPr>
          <a:lstStyle/>
          <a:p>
            <a:pPr marL="0" indent="0">
              <a:lnSpc>
                <a:spcPct val="110000"/>
              </a:lnSpc>
              <a:buNone/>
            </a:pPr>
            <a:r>
              <a:rPr lang="en-US" dirty="0">
                <a:latin typeface="Arial Nova"/>
                <a:cs typeface="Arial"/>
                <a:hlinkClick r:id="rId3"/>
              </a:rPr>
              <a:t> </a:t>
            </a:r>
            <a:endParaRPr lang="en-US" dirty="0">
              <a:latin typeface="Arial Nova"/>
              <a:cs typeface="Arial"/>
            </a:endParaRPr>
          </a:p>
          <a:p>
            <a:pPr marL="0" indent="0">
              <a:buNone/>
            </a:pPr>
            <a:endParaRPr lang="en-US" dirty="0">
              <a:latin typeface="Arial" panose="020B0604020202020204" pitchFamily="34" charset="0"/>
            </a:endParaRPr>
          </a:p>
          <a:p>
            <a:pPr marL="0" indent="0">
              <a:buNone/>
            </a:pPr>
            <a:endParaRPr lang="en-US" dirty="0">
              <a:latin typeface="Arial" panose="020B0604020202020204" pitchFamily="34" charset="0"/>
            </a:endParaRPr>
          </a:p>
          <a:p>
            <a:pPr marL="0" indent="0">
              <a:buNone/>
            </a:pPr>
            <a:r>
              <a:rPr lang="en-US" sz="3200" dirty="0" err="1">
                <a:latin typeface="Arial" panose="020B0604020202020204" pitchFamily="34" charset="0"/>
              </a:rPr>
              <a:t>PaTTAN</a:t>
            </a:r>
            <a:r>
              <a:rPr lang="en-US" sz="3200" dirty="0">
                <a:latin typeface="Arial" panose="020B0604020202020204" pitchFamily="34" charset="0"/>
              </a:rPr>
              <a:t> Resources</a:t>
            </a:r>
          </a:p>
          <a:p>
            <a:pPr marL="0" indent="0">
              <a:buNone/>
            </a:pPr>
            <a:endParaRPr lang="en-US" sz="1200" dirty="0">
              <a:latin typeface="Arial" panose="020B0604020202020204" pitchFamily="34" charset="0"/>
            </a:endParaRPr>
          </a:p>
          <a:p>
            <a:pPr marL="800100" marR="0" lvl="1" indent="-342900">
              <a:spcBef>
                <a:spcPts val="0"/>
              </a:spcBef>
              <a:spcAft>
                <a:spcPts val="0"/>
              </a:spcAft>
              <a:buFont typeface="Symbol" panose="05050102010706020507" pitchFamily="18" charset="2"/>
              <a:buChar char=""/>
            </a:pPr>
            <a:r>
              <a:rPr lang="en-US" sz="2800" u="sng" dirty="0">
                <a:solidFill>
                  <a:srgbClr val="0563C1"/>
                </a:solidFill>
                <a:effectLst/>
                <a:latin typeface="Calibri"/>
                <a:ea typeface="Times New Roman" panose="02020603050405020304" pitchFamily="18" charset="0"/>
                <a:cs typeface="Arial"/>
                <a:hlinkClick r:id="rId4"/>
              </a:rPr>
              <a:t>PATTAN Literacy Hub</a:t>
            </a:r>
            <a:endParaRPr lang="en-US" sz="2800" dirty="0">
              <a:effectLst/>
              <a:latin typeface="Calibri"/>
              <a:ea typeface="Calibri" panose="020F0502020204030204" pitchFamily="34" charset="0"/>
              <a:cs typeface="Arial"/>
            </a:endParaRPr>
          </a:p>
          <a:p>
            <a:pPr marL="800100" marR="0" lvl="1" indent="-342900">
              <a:spcBef>
                <a:spcPts val="0"/>
              </a:spcBef>
              <a:spcAft>
                <a:spcPts val="0"/>
              </a:spcAft>
              <a:buFont typeface="Symbol" panose="05050102010706020507" pitchFamily="18" charset="2"/>
              <a:buChar char=""/>
            </a:pPr>
            <a:r>
              <a:rPr lang="en-US" sz="2800" u="sng" dirty="0">
                <a:solidFill>
                  <a:srgbClr val="0563C1"/>
                </a:solidFill>
                <a:effectLst/>
                <a:latin typeface="Calibri"/>
                <a:ea typeface="Times New Roman" panose="02020603050405020304" pitchFamily="18" charset="0"/>
                <a:cs typeface="Arial"/>
                <a:hlinkClick r:id="rId5"/>
              </a:rPr>
              <a:t>PATTAN Literacy-Resources-for-Practitioners</a:t>
            </a:r>
            <a:endParaRPr lang="en-US" sz="2800" dirty="0">
              <a:effectLst/>
              <a:latin typeface="Times New Roman"/>
              <a:ea typeface="Calibri" panose="020F0502020204030204" pitchFamily="34" charset="0"/>
              <a:cs typeface="Arial"/>
            </a:endParaRPr>
          </a:p>
          <a:p>
            <a:pPr marL="800100" marR="0" lvl="1" indent="-342900">
              <a:spcBef>
                <a:spcPts val="0"/>
              </a:spcBef>
              <a:spcAft>
                <a:spcPts val="0"/>
              </a:spcAft>
              <a:buFont typeface="Symbol" panose="05050102010706020507" pitchFamily="18" charset="2"/>
              <a:buChar char=""/>
            </a:pPr>
            <a:r>
              <a:rPr lang="en-US" sz="2800" u="sng" dirty="0">
                <a:solidFill>
                  <a:srgbClr val="0563C1"/>
                </a:solidFill>
                <a:effectLst/>
                <a:latin typeface="Calibri"/>
                <a:ea typeface="Times New Roman" panose="02020603050405020304" pitchFamily="18" charset="0"/>
                <a:cs typeface="Arial"/>
                <a:hlinkClick r:id="rId6"/>
              </a:rPr>
              <a:t>PATTAN Literacy</a:t>
            </a:r>
            <a:endParaRPr lang="en-US" sz="2800" dirty="0">
              <a:effectLst/>
              <a:latin typeface="Times New Roman"/>
              <a:ea typeface="Calibri" panose="020F0502020204030204" pitchFamily="34" charset="0"/>
              <a:cs typeface="Arial"/>
            </a:endParaRPr>
          </a:p>
          <a:p>
            <a:endParaRPr lang="en-US" dirty="0">
              <a:latin typeface="Arial" panose="020B0604020202020204" pitchFamily="34" charset="0"/>
            </a:endParaRPr>
          </a:p>
          <a:p>
            <a:pPr marL="0" indent="0">
              <a:buNone/>
            </a:pPr>
            <a:endParaRPr lang="en-US" dirty="0">
              <a:latin typeface="Arial" panose="020B0604020202020204" pitchFamily="34" charset="0"/>
            </a:endParaRPr>
          </a:p>
          <a:p>
            <a:pPr marL="0" indent="0">
              <a:buNone/>
            </a:pPr>
            <a:endParaRPr lang="en-US" dirty="0">
              <a:latin typeface="Arial" panose="020B0604020202020204" pitchFamily="34" charset="0"/>
            </a:endParaRPr>
          </a:p>
          <a:p>
            <a:pPr marL="0" indent="0">
              <a:buNone/>
            </a:pPr>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0857C557-B7DA-0A4E-80B4-C084ADD2A9F7}"/>
              </a:ext>
            </a:extLst>
          </p:cNvPr>
          <p:cNvSpPr>
            <a:spLocks noGrp="1"/>
          </p:cNvSpPr>
          <p:nvPr>
            <p:ph type="sldNum" sz="quarter" idx="12"/>
          </p:nvPr>
        </p:nvSpPr>
        <p:spPr>
          <a:xfrm>
            <a:off x="8610599" y="6356350"/>
            <a:ext cx="3254829" cy="365125"/>
          </a:xfrm>
        </p:spPr>
        <p:txBody>
          <a:bodyPr/>
          <a:lstStyle/>
          <a:p>
            <a:fld id="{B24F5015-3417-4B27-A586-E4CCF4D77832}" type="slidenum">
              <a:rPr lang="en-US" smtClean="0">
                <a:latin typeface="Arial" panose="020B0604020202020204" pitchFamily="34" charset="0"/>
                <a:cs typeface="Arial" panose="020B0604020202020204" pitchFamily="34" charset="0"/>
              </a:rPr>
              <a:t>85</a:t>
            </a:fld>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4EB7307-7C89-B242-C67C-50CF55D4A647}"/>
              </a:ext>
            </a:extLst>
          </p:cNvPr>
          <p:cNvPicPr>
            <a:picLocks noChangeAspect="1"/>
          </p:cNvPicPr>
          <p:nvPr/>
        </p:nvPicPr>
        <p:blipFill rotWithShape="1">
          <a:blip r:embed="rId7"/>
          <a:srcRect t="8412" r="2" b="25803"/>
          <a:stretch/>
        </p:blipFill>
        <p:spPr>
          <a:xfrm>
            <a:off x="0" y="136525"/>
            <a:ext cx="12192000" cy="2724662"/>
          </a:xfrm>
          <a:prstGeom prst="rect">
            <a:avLst/>
          </a:prstGeom>
          <a:noFill/>
        </p:spPr>
      </p:pic>
    </p:spTree>
    <p:extLst>
      <p:ext uri="{BB962C8B-B14F-4D97-AF65-F5344CB8AC3E}">
        <p14:creationId xmlns:p14="http://schemas.microsoft.com/office/powerpoint/2010/main" val="22945730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84915-3BEF-6B50-81F6-7F0A2A5E37BA}"/>
              </a:ext>
            </a:extLst>
          </p:cNvPr>
          <p:cNvSpPr>
            <a:spLocks noGrp="1"/>
          </p:cNvSpPr>
          <p:nvPr>
            <p:ph type="title"/>
          </p:nvPr>
        </p:nvSpPr>
        <p:spPr>
          <a:xfrm>
            <a:off x="827282" y="914401"/>
            <a:ext cx="5268719" cy="1452985"/>
          </a:xfrm>
        </p:spPr>
        <p:txBody>
          <a:bodyPr vert="horz" lIns="91416" tIns="45708" rIns="91416" bIns="45708" rtlCol="0" anchor="ctr">
            <a:normAutofit fontScale="90000"/>
          </a:bodyPr>
          <a:lstStyle/>
          <a:p>
            <a:r>
              <a:rPr lang="en-US" sz="3599" dirty="0"/>
              <a:t>PA Higher Education Summit</a:t>
            </a:r>
            <a:br>
              <a:rPr lang="en-US" sz="3599" dirty="0"/>
            </a:br>
            <a:r>
              <a:rPr lang="en-US" sz="3599" dirty="0"/>
              <a:t>was held May 2023</a:t>
            </a:r>
            <a:br>
              <a:rPr lang="en-US" sz="3599" dirty="0"/>
            </a:br>
            <a:br>
              <a:rPr lang="en-US" sz="3599" dirty="0"/>
            </a:br>
            <a:r>
              <a:rPr lang="en-US" sz="3599" dirty="0"/>
              <a:t>Communities of Practice</a:t>
            </a:r>
          </a:p>
        </p:txBody>
      </p:sp>
      <p:sp>
        <p:nvSpPr>
          <p:cNvPr id="4" name="Text Placeholder 3">
            <a:extLst>
              <a:ext uri="{FF2B5EF4-FFF2-40B4-BE49-F238E27FC236}">
                <a16:creationId xmlns:a16="http://schemas.microsoft.com/office/drawing/2014/main" id="{AEBB5FB9-637A-B1E6-26DE-4F16A382D181}"/>
              </a:ext>
            </a:extLst>
          </p:cNvPr>
          <p:cNvSpPr>
            <a:spLocks noGrp="1"/>
          </p:cNvSpPr>
          <p:nvPr>
            <p:ph type="body" sz="half" idx="2"/>
          </p:nvPr>
        </p:nvSpPr>
        <p:spPr>
          <a:xfrm>
            <a:off x="685800" y="3133606"/>
            <a:ext cx="6019800" cy="3636988"/>
          </a:xfrm>
        </p:spPr>
        <p:txBody>
          <a:bodyPr vert="horz" lIns="91416" tIns="45708" rIns="91416" bIns="45708" rtlCol="0" anchor="ctr">
            <a:normAutofit/>
          </a:bodyPr>
          <a:lstStyle/>
          <a:p>
            <a:pPr>
              <a:buFont typeface="Arial"/>
              <a:buChar char="•"/>
            </a:pPr>
            <a:r>
              <a:rPr lang="en-US" sz="2800" dirty="0"/>
              <a:t>Goal: To build the capacity of PA Institutes of Higher Education for Structured Literacy Teacher Preparation </a:t>
            </a:r>
          </a:p>
          <a:p>
            <a:pPr>
              <a:buFont typeface="Arial"/>
              <a:buChar char="•"/>
            </a:pPr>
            <a:endParaRPr lang="en-US" sz="2800" dirty="0"/>
          </a:p>
          <a:p>
            <a:pPr>
              <a:buFont typeface="Arial"/>
              <a:buChar char="•"/>
            </a:pPr>
            <a:r>
              <a:rPr lang="en-US" sz="2800" dirty="0"/>
              <a:t>Sponsored by: Literacy Organizations throughout the state and the Treiman Foundation </a:t>
            </a:r>
          </a:p>
        </p:txBody>
      </p:sp>
      <p:pic>
        <p:nvPicPr>
          <p:cNvPr id="8" name="Picture Placeholder 7">
            <a:extLst>
              <a:ext uri="{FF2B5EF4-FFF2-40B4-BE49-F238E27FC236}">
                <a16:creationId xmlns:a16="http://schemas.microsoft.com/office/drawing/2014/main" id="{3D49934B-82B3-82C0-0E5E-96A7418E22F1}"/>
              </a:ext>
            </a:extLst>
          </p:cNvPr>
          <p:cNvPicPr>
            <a:picLocks noGrp="1" noChangeAspect="1"/>
          </p:cNvPicPr>
          <p:nvPr>
            <p:ph type="pic" idx="1"/>
          </p:nvPr>
        </p:nvPicPr>
        <p:blipFill rotWithShape="1">
          <a:blip r:embed="rId3"/>
          <a:srcRect l="3862" r="3862"/>
          <a:stretch/>
        </p:blipFill>
        <p:spPr>
          <a:xfrm>
            <a:off x="7011099" y="381001"/>
            <a:ext cx="4495102" cy="6265427"/>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Slide Number Placeholder 2">
            <a:extLst>
              <a:ext uri="{FF2B5EF4-FFF2-40B4-BE49-F238E27FC236}">
                <a16:creationId xmlns:a16="http://schemas.microsoft.com/office/drawing/2014/main" id="{5575E617-1F9B-94D7-B49D-F34A23745BC2}"/>
              </a:ext>
            </a:extLst>
          </p:cNvPr>
          <p:cNvSpPr>
            <a:spLocks noGrp="1"/>
          </p:cNvSpPr>
          <p:nvPr>
            <p:ph type="sldNum" sz="quarter" idx="12"/>
          </p:nvPr>
        </p:nvSpPr>
        <p:spPr/>
        <p:txBody>
          <a:bodyPr/>
          <a:lstStyle/>
          <a:p>
            <a:fld id="{B24F5015-3417-4B27-A586-E4CCF4D77832}" type="slidenum">
              <a:rPr lang="en-US" smtClean="0"/>
              <a:t>86</a:t>
            </a:fld>
            <a:endParaRPr lang="en-US"/>
          </a:p>
        </p:txBody>
      </p:sp>
    </p:spTree>
    <p:extLst>
      <p:ext uri="{BB962C8B-B14F-4D97-AF65-F5344CB8AC3E}">
        <p14:creationId xmlns:p14="http://schemas.microsoft.com/office/powerpoint/2010/main" val="253457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331D5-2F66-5932-AAF0-B4691D91FFFC}"/>
              </a:ext>
            </a:extLst>
          </p:cNvPr>
          <p:cNvSpPr>
            <a:spLocks noGrp="1"/>
          </p:cNvSpPr>
          <p:nvPr>
            <p:ph type="title"/>
          </p:nvPr>
        </p:nvSpPr>
        <p:spPr>
          <a:xfrm>
            <a:off x="275303" y="215462"/>
            <a:ext cx="11036008" cy="1397000"/>
          </a:xfrm>
        </p:spPr>
        <p:txBody>
          <a:bodyPr>
            <a:normAutofit/>
          </a:bodyPr>
          <a:lstStyle/>
          <a:p>
            <a:r>
              <a:rPr lang="en-US" sz="4000" dirty="0">
                <a:latin typeface="Arial Nova" panose="020B0504020202020204" pitchFamily="34" charset="0"/>
              </a:rPr>
              <a:t>PaTTAN Secondary Literacy Summit</a:t>
            </a:r>
          </a:p>
        </p:txBody>
      </p:sp>
      <p:sp>
        <p:nvSpPr>
          <p:cNvPr id="3" name="Content Placeholder 2">
            <a:extLst>
              <a:ext uri="{FF2B5EF4-FFF2-40B4-BE49-F238E27FC236}">
                <a16:creationId xmlns:a16="http://schemas.microsoft.com/office/drawing/2014/main" id="{64A37BDE-D2D7-4397-3238-3E717B33FFF7}"/>
              </a:ext>
            </a:extLst>
          </p:cNvPr>
          <p:cNvSpPr>
            <a:spLocks noGrp="1"/>
          </p:cNvSpPr>
          <p:nvPr>
            <p:ph idx="1"/>
          </p:nvPr>
        </p:nvSpPr>
        <p:spPr>
          <a:xfrm>
            <a:off x="1017323" y="1317523"/>
            <a:ext cx="10157354" cy="5038827"/>
          </a:xfrm>
        </p:spPr>
        <p:txBody>
          <a:bodyPr vert="horz" lIns="91440" tIns="45720" rIns="91440" bIns="45720" rtlCol="0" anchor="t">
            <a:noAutofit/>
          </a:bodyPr>
          <a:lstStyle/>
          <a:p>
            <a:pPr marL="0" indent="0">
              <a:buNone/>
            </a:pPr>
            <a:r>
              <a:rPr lang="en-US" b="1" i="1" dirty="0">
                <a:highlight>
                  <a:srgbClr val="00FF00"/>
                </a:highlight>
                <a:cs typeface="Arial"/>
              </a:rPr>
              <a:t>Save the Date:  May 29, 2024  </a:t>
            </a:r>
            <a:r>
              <a:rPr lang="en-US" b="1" i="1" dirty="0" err="1">
                <a:highlight>
                  <a:srgbClr val="00FF00"/>
                </a:highlight>
                <a:cs typeface="Arial"/>
              </a:rPr>
              <a:t>PaTTAN</a:t>
            </a:r>
            <a:r>
              <a:rPr lang="en-US" b="1" i="1" dirty="0">
                <a:highlight>
                  <a:srgbClr val="00FF00"/>
                </a:highlight>
                <a:cs typeface="Arial"/>
              </a:rPr>
              <a:t> Harrisburg</a:t>
            </a:r>
          </a:p>
          <a:p>
            <a:pPr marL="0" indent="0">
              <a:buNone/>
            </a:pPr>
            <a:r>
              <a:rPr lang="en-US" sz="2400" b="1" dirty="0" err="1">
                <a:latin typeface="Arial Nova" panose="020B0504020202020204" pitchFamily="34" charset="0"/>
                <a:hlinkClick r:id="rId3"/>
              </a:rPr>
              <a:t>PaTTAN</a:t>
            </a:r>
            <a:r>
              <a:rPr lang="en-US" sz="2400" b="1" dirty="0">
                <a:latin typeface="Arial Nova" panose="020B0504020202020204" pitchFamily="34" charset="0"/>
                <a:hlinkClick r:id="rId3"/>
              </a:rPr>
              <a:t> – Conferences</a:t>
            </a:r>
            <a:endParaRPr lang="en-US" sz="2400" b="1" dirty="0">
              <a:latin typeface="Arial Nova" panose="020B0504020202020204" pitchFamily="34" charset="0"/>
            </a:endParaRPr>
          </a:p>
          <a:p>
            <a:endParaRPr lang="en-US" dirty="0"/>
          </a:p>
          <a:p>
            <a:r>
              <a:rPr lang="en-US" dirty="0"/>
              <a:t>Dr. Sharon Vaughn</a:t>
            </a:r>
          </a:p>
          <a:p>
            <a:r>
              <a:rPr lang="en-US" dirty="0"/>
              <a:t>Dr. Anita Archer</a:t>
            </a:r>
          </a:p>
          <a:p>
            <a:r>
              <a:rPr lang="en-US" dirty="0"/>
              <a:t>Dr. Kim St. Martin</a:t>
            </a:r>
          </a:p>
          <a:p>
            <a:r>
              <a:rPr lang="en-US" dirty="0"/>
              <a:t>Dr. Louise Spear-Swerling</a:t>
            </a:r>
          </a:p>
          <a:p>
            <a:r>
              <a:rPr lang="en-US" dirty="0"/>
              <a:t>Dr. Mitchell Brookins</a:t>
            </a:r>
          </a:p>
          <a:p>
            <a:r>
              <a:rPr lang="en-US" dirty="0"/>
              <a:t>PaTTAN &amp; IU Literacy Consultants</a:t>
            </a:r>
          </a:p>
          <a:p>
            <a:r>
              <a:rPr lang="en-US" dirty="0"/>
              <a:t>PA Secondary Practitioners</a:t>
            </a:r>
          </a:p>
        </p:txBody>
      </p:sp>
      <p:sp>
        <p:nvSpPr>
          <p:cNvPr id="4" name="Slide Number Placeholder 3">
            <a:extLst>
              <a:ext uri="{FF2B5EF4-FFF2-40B4-BE49-F238E27FC236}">
                <a16:creationId xmlns:a16="http://schemas.microsoft.com/office/drawing/2014/main" id="{748721CC-8B63-FE12-8100-1095F761AD84}"/>
              </a:ext>
            </a:extLst>
          </p:cNvPr>
          <p:cNvSpPr>
            <a:spLocks noGrp="1"/>
          </p:cNvSpPr>
          <p:nvPr>
            <p:ph type="sldNum" sz="quarter" idx="12"/>
          </p:nvPr>
        </p:nvSpPr>
        <p:spPr/>
        <p:txBody>
          <a:bodyPr/>
          <a:lstStyle/>
          <a:p>
            <a:fld id="{B24F5015-3417-4B27-A586-E4CCF4D77832}" type="slidenum">
              <a:rPr lang="en-US" smtClean="0"/>
              <a:t>87</a:t>
            </a:fld>
            <a:endParaRPr lang="en-US"/>
          </a:p>
        </p:txBody>
      </p:sp>
    </p:spTree>
    <p:extLst>
      <p:ext uri="{BB962C8B-B14F-4D97-AF65-F5344CB8AC3E}">
        <p14:creationId xmlns:p14="http://schemas.microsoft.com/office/powerpoint/2010/main" val="36399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EFC33F-BD23-7903-8BFD-FA037BD196C5}"/>
              </a:ext>
            </a:extLst>
          </p:cNvPr>
          <p:cNvSpPr>
            <a:spLocks noGrp="1"/>
          </p:cNvSpPr>
          <p:nvPr>
            <p:ph idx="1"/>
          </p:nvPr>
        </p:nvSpPr>
        <p:spPr>
          <a:xfrm>
            <a:off x="838200" y="1825625"/>
            <a:ext cx="3743632" cy="2058117"/>
          </a:xfrm>
        </p:spPr>
        <p:txBody>
          <a:bodyPr/>
          <a:lstStyle/>
          <a:p>
            <a:r>
              <a:rPr lang="en-US" sz="3200" b="1" dirty="0" err="1">
                <a:latin typeface="Arial Nova" panose="020B0504020202020204" pitchFamily="34" charset="0"/>
                <a:hlinkClick r:id="rId2"/>
              </a:rPr>
              <a:t>PaTTAN</a:t>
            </a:r>
            <a:r>
              <a:rPr lang="en-US" sz="3200" b="1" dirty="0">
                <a:latin typeface="Arial Nova" panose="020B0504020202020204" pitchFamily="34" charset="0"/>
                <a:hlinkClick r:id="rId2"/>
              </a:rPr>
              <a:t> – Conferences</a:t>
            </a:r>
            <a:endParaRPr lang="en-US" sz="3200" b="1" dirty="0">
              <a:latin typeface="Arial Nova" panose="020B0504020202020204" pitchFamily="34" charset="0"/>
            </a:endParaRPr>
          </a:p>
          <a:p>
            <a:pPr marL="0" indent="0">
              <a:buNone/>
            </a:pPr>
            <a:br>
              <a:rPr lang="en-US" dirty="0"/>
            </a:br>
            <a:endParaRPr lang="en-US" dirty="0"/>
          </a:p>
          <a:p>
            <a:endParaRPr lang="en-US" dirty="0"/>
          </a:p>
        </p:txBody>
      </p:sp>
      <p:pic>
        <p:nvPicPr>
          <p:cNvPr id="5" name="Picture 4">
            <a:extLst>
              <a:ext uri="{FF2B5EF4-FFF2-40B4-BE49-F238E27FC236}">
                <a16:creationId xmlns:a16="http://schemas.microsoft.com/office/drawing/2014/main" id="{49717B0F-EF90-3AB9-8912-381F942ED08F}"/>
              </a:ext>
            </a:extLst>
          </p:cNvPr>
          <p:cNvPicPr>
            <a:picLocks noChangeAspect="1"/>
          </p:cNvPicPr>
          <p:nvPr/>
        </p:nvPicPr>
        <p:blipFill>
          <a:blip r:embed="rId3"/>
          <a:stretch>
            <a:fillRect/>
          </a:stretch>
        </p:blipFill>
        <p:spPr>
          <a:xfrm>
            <a:off x="5646198" y="0"/>
            <a:ext cx="6545802" cy="6857999"/>
          </a:xfrm>
          <a:prstGeom prst="rect">
            <a:avLst/>
          </a:prstGeom>
          <a:ln w="57150">
            <a:solidFill>
              <a:schemeClr val="tx1"/>
            </a:solidFill>
          </a:ln>
        </p:spPr>
      </p:pic>
      <p:sp>
        <p:nvSpPr>
          <p:cNvPr id="4" name="Slide Number Placeholder 3">
            <a:extLst>
              <a:ext uri="{FF2B5EF4-FFF2-40B4-BE49-F238E27FC236}">
                <a16:creationId xmlns:a16="http://schemas.microsoft.com/office/drawing/2014/main" id="{2B7796D2-5A8C-C01F-1AC3-E2DE78F04130}"/>
              </a:ext>
            </a:extLst>
          </p:cNvPr>
          <p:cNvSpPr>
            <a:spLocks noGrp="1"/>
          </p:cNvSpPr>
          <p:nvPr>
            <p:ph type="sldNum" sz="quarter" idx="12"/>
          </p:nvPr>
        </p:nvSpPr>
        <p:spPr/>
        <p:txBody>
          <a:bodyPr/>
          <a:lstStyle/>
          <a:p>
            <a:fld id="{B24F5015-3417-4B27-A586-E4CCF4D77832}" type="slidenum">
              <a:rPr lang="en-US" smtClean="0"/>
              <a:t>88</a:t>
            </a:fld>
            <a:endParaRPr lang="en-US"/>
          </a:p>
        </p:txBody>
      </p:sp>
    </p:spTree>
    <p:extLst>
      <p:ext uri="{BB962C8B-B14F-4D97-AF65-F5344CB8AC3E}">
        <p14:creationId xmlns:p14="http://schemas.microsoft.com/office/powerpoint/2010/main" val="304827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29476-35BF-EBCC-040E-2FAAF80E70FE}"/>
              </a:ext>
            </a:extLst>
          </p:cNvPr>
          <p:cNvSpPr>
            <a:spLocks noGrp="1"/>
          </p:cNvSpPr>
          <p:nvPr>
            <p:ph type="title"/>
          </p:nvPr>
        </p:nvSpPr>
        <p:spPr>
          <a:xfrm>
            <a:off x="196645" y="365125"/>
            <a:ext cx="11157155" cy="1325563"/>
          </a:xfrm>
        </p:spPr>
        <p:txBody>
          <a:bodyPr>
            <a:normAutofit/>
          </a:bodyPr>
          <a:lstStyle/>
          <a:p>
            <a:r>
              <a:rPr lang="en-US" sz="4000" dirty="0">
                <a:latin typeface="Arial Nova" panose="020B0504020202020204" pitchFamily="34" charset="0"/>
              </a:rPr>
              <a:t>The Reading League: Defining Guide</a:t>
            </a:r>
          </a:p>
        </p:txBody>
      </p:sp>
      <p:pic>
        <p:nvPicPr>
          <p:cNvPr id="5" name="Content Placeholder 4">
            <a:extLst>
              <a:ext uri="{FF2B5EF4-FFF2-40B4-BE49-F238E27FC236}">
                <a16:creationId xmlns:a16="http://schemas.microsoft.com/office/drawing/2014/main" id="{8CF119D1-F438-8AD2-9558-737A73D7C4C4}"/>
              </a:ext>
            </a:extLst>
          </p:cNvPr>
          <p:cNvPicPr>
            <a:picLocks noGrp="1" noChangeAspect="1"/>
          </p:cNvPicPr>
          <p:nvPr>
            <p:ph idx="1"/>
          </p:nvPr>
        </p:nvPicPr>
        <p:blipFill>
          <a:blip r:embed="rId2"/>
          <a:stretch>
            <a:fillRect/>
          </a:stretch>
        </p:blipFill>
        <p:spPr>
          <a:xfrm>
            <a:off x="5763290" y="1597034"/>
            <a:ext cx="6428710" cy="5260966"/>
          </a:xfrm>
          <a:ln w="57150">
            <a:solidFill>
              <a:schemeClr val="tx1"/>
            </a:solidFill>
          </a:ln>
        </p:spPr>
      </p:pic>
      <p:sp>
        <p:nvSpPr>
          <p:cNvPr id="3" name="Slide Number Placeholder 2">
            <a:extLst>
              <a:ext uri="{FF2B5EF4-FFF2-40B4-BE49-F238E27FC236}">
                <a16:creationId xmlns:a16="http://schemas.microsoft.com/office/drawing/2014/main" id="{56057ECE-C8FF-469D-E635-806F069FD5C4}"/>
              </a:ext>
            </a:extLst>
          </p:cNvPr>
          <p:cNvSpPr>
            <a:spLocks noGrp="1"/>
          </p:cNvSpPr>
          <p:nvPr>
            <p:ph type="sldNum" sz="quarter" idx="12"/>
          </p:nvPr>
        </p:nvSpPr>
        <p:spPr/>
        <p:txBody>
          <a:bodyPr/>
          <a:lstStyle/>
          <a:p>
            <a:fld id="{B24F5015-3417-4B27-A586-E4CCF4D77832}" type="slidenum">
              <a:rPr lang="en-US" smtClean="0"/>
              <a:t>89</a:t>
            </a:fld>
            <a:endParaRPr lang="en-US"/>
          </a:p>
        </p:txBody>
      </p:sp>
      <p:sp>
        <p:nvSpPr>
          <p:cNvPr id="6" name="TextBox 5">
            <a:extLst>
              <a:ext uri="{FF2B5EF4-FFF2-40B4-BE49-F238E27FC236}">
                <a16:creationId xmlns:a16="http://schemas.microsoft.com/office/drawing/2014/main" id="{5AB3587E-7732-04E5-A9A7-49A4DA214F9B}"/>
              </a:ext>
            </a:extLst>
          </p:cNvPr>
          <p:cNvSpPr txBox="1"/>
          <p:nvPr/>
        </p:nvSpPr>
        <p:spPr>
          <a:xfrm>
            <a:off x="786582" y="3246792"/>
            <a:ext cx="3952566" cy="1569660"/>
          </a:xfrm>
          <a:prstGeom prst="rect">
            <a:avLst/>
          </a:prstGeom>
          <a:noFill/>
        </p:spPr>
        <p:txBody>
          <a:bodyPr wrap="square">
            <a:spAutoFit/>
          </a:bodyPr>
          <a:lstStyle/>
          <a:p>
            <a:r>
              <a:rPr lang="en-US" sz="3200" b="1" dirty="0">
                <a:latin typeface="Arial Nova" panose="020B0504020202020204" pitchFamily="34" charset="0"/>
                <a:hlinkClick r:id="rId3"/>
              </a:rPr>
              <a:t>Defining Guide eBook - The Reading League</a:t>
            </a:r>
            <a:endParaRPr lang="en-US" sz="3200" b="1" dirty="0">
              <a:latin typeface="Arial Nova" panose="020B0504020202020204" pitchFamily="34" charset="0"/>
            </a:endParaRPr>
          </a:p>
        </p:txBody>
      </p:sp>
    </p:spTree>
    <p:extLst>
      <p:ext uri="{BB962C8B-B14F-4D97-AF65-F5344CB8AC3E}">
        <p14:creationId xmlns:p14="http://schemas.microsoft.com/office/powerpoint/2010/main" val="194648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3452B70-F470-AA43-8CC4-317D5729617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09117" y="1361504"/>
            <a:ext cx="6472909" cy="5212080"/>
          </a:xfrm>
          <a:ln w="38100">
            <a:solidFill>
              <a:schemeClr val="accent1">
                <a:lumMod val="50000"/>
              </a:schemeClr>
            </a:solidFill>
          </a:ln>
        </p:spPr>
      </p:pic>
      <p:sp>
        <p:nvSpPr>
          <p:cNvPr id="5" name="Slide Number Placeholder 4">
            <a:extLst>
              <a:ext uri="{FF2B5EF4-FFF2-40B4-BE49-F238E27FC236}">
                <a16:creationId xmlns:a16="http://schemas.microsoft.com/office/drawing/2014/main" id="{380359DB-0ADF-0042-94E6-F94809FB74BF}"/>
              </a:ext>
            </a:extLst>
          </p:cNvPr>
          <p:cNvSpPr>
            <a:spLocks noGrp="1"/>
          </p:cNvSpPr>
          <p:nvPr>
            <p:ph type="sldNum" sz="quarter" idx="12"/>
          </p:nvPr>
        </p:nvSpPr>
        <p:spPr>
          <a:xfrm>
            <a:off x="8610600" y="6356350"/>
            <a:ext cx="3200400" cy="365125"/>
          </a:xfrm>
        </p:spPr>
        <p:txBody>
          <a:bodyPr/>
          <a:lstStyle/>
          <a:p>
            <a:fld id="{B24F5015-3417-4B27-A586-E4CCF4D77832}" type="slidenum">
              <a:rPr lang="en-US" smtClean="0"/>
              <a:t>9</a:t>
            </a:fld>
            <a:endParaRPr lang="en-US" dirty="0"/>
          </a:p>
        </p:txBody>
      </p:sp>
      <p:sp>
        <p:nvSpPr>
          <p:cNvPr id="9" name="Title 1">
            <a:extLst>
              <a:ext uri="{FF2B5EF4-FFF2-40B4-BE49-F238E27FC236}">
                <a16:creationId xmlns:a16="http://schemas.microsoft.com/office/drawing/2014/main" id="{538204FA-5D9F-634E-A399-D595EE9B38BA}"/>
              </a:ext>
            </a:extLst>
          </p:cNvPr>
          <p:cNvSpPr>
            <a:spLocks noGrp="1"/>
          </p:cNvSpPr>
          <p:nvPr>
            <p:ph type="title"/>
          </p:nvPr>
        </p:nvSpPr>
        <p:spPr>
          <a:xfrm>
            <a:off x="196645" y="103861"/>
            <a:ext cx="11157155" cy="1325563"/>
          </a:xfrm>
        </p:spPr>
        <p:txBody>
          <a:bodyPr>
            <a:normAutofit/>
          </a:bodyPr>
          <a:lstStyle/>
          <a:p>
            <a:r>
              <a:rPr lang="en-US" sz="4000" dirty="0">
                <a:latin typeface="Arial Nova" panose="020B0504020202020204" pitchFamily="34" charset="0"/>
              </a:rPr>
              <a:t>SAS Structured Literacy Course </a:t>
            </a:r>
          </a:p>
        </p:txBody>
      </p:sp>
    </p:spTree>
    <p:extLst>
      <p:ext uri="{BB962C8B-B14F-4D97-AF65-F5344CB8AC3E}">
        <p14:creationId xmlns:p14="http://schemas.microsoft.com/office/powerpoint/2010/main" val="7833894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E8B5D8-C61C-5921-1337-908613F93239}"/>
              </a:ext>
            </a:extLst>
          </p:cNvPr>
          <p:cNvPicPr>
            <a:picLocks noChangeAspect="1"/>
          </p:cNvPicPr>
          <p:nvPr/>
        </p:nvPicPr>
        <p:blipFill>
          <a:blip r:embed="rId3"/>
          <a:stretch>
            <a:fillRect/>
          </a:stretch>
        </p:blipFill>
        <p:spPr>
          <a:xfrm>
            <a:off x="4768645" y="1"/>
            <a:ext cx="7575755" cy="6069106"/>
          </a:xfrm>
          <a:prstGeom prst="rect">
            <a:avLst/>
          </a:prstGeom>
          <a:noFill/>
        </p:spPr>
      </p:pic>
      <p:sp>
        <p:nvSpPr>
          <p:cNvPr id="2" name="Slide Number Placeholder 1">
            <a:extLst>
              <a:ext uri="{FF2B5EF4-FFF2-40B4-BE49-F238E27FC236}">
                <a16:creationId xmlns:a16="http://schemas.microsoft.com/office/drawing/2014/main" id="{30DD2CA9-36F2-56E0-84A8-00B432A9C405}"/>
              </a:ext>
            </a:extLst>
          </p:cNvPr>
          <p:cNvSpPr>
            <a:spLocks noGrp="1"/>
          </p:cNvSpPr>
          <p:nvPr>
            <p:ph type="sldNum" sz="quarter" idx="12"/>
          </p:nvPr>
        </p:nvSpPr>
        <p:spPr/>
        <p:txBody>
          <a:bodyPr/>
          <a:lstStyle/>
          <a:p>
            <a:fld id="{B24F5015-3417-4B27-A586-E4CCF4D77832}" type="slidenum">
              <a:rPr lang="en-US" smtClean="0"/>
              <a:t>90</a:t>
            </a:fld>
            <a:endParaRPr lang="en-US"/>
          </a:p>
        </p:txBody>
      </p:sp>
      <p:sp>
        <p:nvSpPr>
          <p:cNvPr id="4" name="TextBox 3">
            <a:extLst>
              <a:ext uri="{FF2B5EF4-FFF2-40B4-BE49-F238E27FC236}">
                <a16:creationId xmlns:a16="http://schemas.microsoft.com/office/drawing/2014/main" id="{3F186119-5958-AE1E-52B3-DFE270293396}"/>
              </a:ext>
            </a:extLst>
          </p:cNvPr>
          <p:cNvSpPr txBox="1"/>
          <p:nvPr/>
        </p:nvSpPr>
        <p:spPr>
          <a:xfrm>
            <a:off x="1" y="491613"/>
            <a:ext cx="6095999" cy="6309420"/>
          </a:xfrm>
          <a:prstGeom prst="rect">
            <a:avLst/>
          </a:prstGeom>
          <a:noFill/>
        </p:spPr>
        <p:txBody>
          <a:bodyPr wrap="square">
            <a:spAutoFit/>
          </a:bodyPr>
          <a:lstStyle/>
          <a:p>
            <a:pPr algn="l"/>
            <a:r>
              <a:rPr lang="en-US" sz="2400" b="0" i="0" dirty="0">
                <a:solidFill>
                  <a:srgbClr val="081522"/>
                </a:solidFill>
                <a:effectLst/>
                <a:latin typeface="Open Sans" panose="020B0606030504020204" pitchFamily="34" charset="0"/>
              </a:rPr>
              <a:t>When reviewing curricula for Tier I instruction, it is essential to ensure they do not include instructional practices that are not aligned with the scientific evidence base of how children learn to read.</a:t>
            </a:r>
          </a:p>
          <a:p>
            <a:pPr algn="l"/>
            <a:r>
              <a:rPr lang="en-US" sz="2400" b="0" i="0" dirty="0">
                <a:solidFill>
                  <a:srgbClr val="081522"/>
                </a:solidFill>
                <a:effectLst/>
                <a:latin typeface="Open Sans" panose="020B0606030504020204" pitchFamily="34" charset="0"/>
              </a:rPr>
              <a:t>The Curriculum Evaluation Guidelines are designed to highlight any non-aligned practices, or “red flags,” that may be present in the areas of:</a:t>
            </a:r>
          </a:p>
          <a:p>
            <a:pPr algn="l"/>
            <a:endParaRPr lang="en-US" sz="2400" b="0" i="0" dirty="0">
              <a:solidFill>
                <a:srgbClr val="081522"/>
              </a:solidFill>
              <a:effectLst/>
              <a:latin typeface="Open Sans" panose="020B0606030504020204" pitchFamily="34" charset="0"/>
            </a:endParaRPr>
          </a:p>
          <a:p>
            <a:pPr algn="l">
              <a:buFont typeface="Arial" panose="020B0604020202020204" pitchFamily="34" charset="0"/>
              <a:buChar char="•"/>
            </a:pPr>
            <a:r>
              <a:rPr lang="en-US" sz="2400" b="0" i="0" dirty="0">
                <a:solidFill>
                  <a:srgbClr val="081522"/>
                </a:solidFill>
                <a:effectLst/>
                <a:latin typeface="Open Sans" panose="020B0606030504020204" pitchFamily="34" charset="0"/>
              </a:rPr>
              <a:t>Word Recognition</a:t>
            </a:r>
          </a:p>
          <a:p>
            <a:pPr algn="l">
              <a:buFont typeface="Arial" panose="020B0604020202020204" pitchFamily="34" charset="0"/>
              <a:buChar char="•"/>
            </a:pPr>
            <a:r>
              <a:rPr lang="en-US" sz="2400" b="0" i="0" dirty="0">
                <a:solidFill>
                  <a:srgbClr val="081522"/>
                </a:solidFill>
                <a:effectLst/>
                <a:latin typeface="Open Sans" panose="020B0606030504020204" pitchFamily="34" charset="0"/>
              </a:rPr>
              <a:t>Language Comprehension</a:t>
            </a:r>
          </a:p>
          <a:p>
            <a:pPr algn="l">
              <a:buFont typeface="Arial" panose="020B0604020202020204" pitchFamily="34" charset="0"/>
              <a:buChar char="•"/>
            </a:pPr>
            <a:r>
              <a:rPr lang="en-US" sz="2400" b="0" i="0" dirty="0">
                <a:solidFill>
                  <a:srgbClr val="081522"/>
                </a:solidFill>
                <a:effectLst/>
                <a:latin typeface="Open Sans" panose="020B0606030504020204" pitchFamily="34" charset="0"/>
              </a:rPr>
              <a:t>Reading Comprehension</a:t>
            </a:r>
          </a:p>
          <a:p>
            <a:pPr algn="l">
              <a:buFont typeface="Arial" panose="020B0604020202020204" pitchFamily="34" charset="0"/>
              <a:buChar char="•"/>
            </a:pPr>
            <a:r>
              <a:rPr lang="en-US" sz="2400" b="0" i="0" dirty="0">
                <a:solidFill>
                  <a:srgbClr val="081522"/>
                </a:solidFill>
                <a:effectLst/>
                <a:latin typeface="Open Sans" panose="020B0606030504020204" pitchFamily="34" charset="0"/>
              </a:rPr>
              <a:t>Writing</a:t>
            </a:r>
          </a:p>
          <a:p>
            <a:pPr algn="l">
              <a:buFont typeface="Arial" panose="020B0604020202020204" pitchFamily="34" charset="0"/>
              <a:buChar char="•"/>
            </a:pPr>
            <a:r>
              <a:rPr lang="en-US" sz="2400" b="0" i="0" dirty="0">
                <a:solidFill>
                  <a:srgbClr val="081522"/>
                </a:solidFill>
                <a:effectLst/>
                <a:latin typeface="Open Sans" panose="020B0606030504020204" pitchFamily="34" charset="0"/>
              </a:rPr>
              <a:t>Assessment</a:t>
            </a:r>
          </a:p>
          <a:p>
            <a:r>
              <a:rPr lang="en-US" sz="2000" b="1" dirty="0">
                <a:hlinkClick r:id="rId4"/>
              </a:rPr>
              <a:t>Curriculum Evaluation Guidelines - The Reading League</a:t>
            </a:r>
            <a:endParaRPr lang="en-US" sz="2000" b="1" dirty="0">
              <a:latin typeface="Arial Nova" panose="020B0504020202020204" pitchFamily="34" charset="0"/>
            </a:endParaRPr>
          </a:p>
        </p:txBody>
      </p:sp>
    </p:spTree>
    <p:extLst>
      <p:ext uri="{BB962C8B-B14F-4D97-AF65-F5344CB8AC3E}">
        <p14:creationId xmlns:p14="http://schemas.microsoft.com/office/powerpoint/2010/main" val="368226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B8A4-106A-9356-542C-A1CD0CC8306F}"/>
              </a:ext>
            </a:extLst>
          </p:cNvPr>
          <p:cNvSpPr>
            <a:spLocks noGrp="1"/>
          </p:cNvSpPr>
          <p:nvPr>
            <p:ph type="title"/>
          </p:nvPr>
        </p:nvSpPr>
        <p:spPr>
          <a:xfrm>
            <a:off x="255639" y="365125"/>
            <a:ext cx="11098161" cy="1325563"/>
          </a:xfrm>
        </p:spPr>
        <p:txBody>
          <a:bodyPr>
            <a:normAutofit/>
          </a:bodyPr>
          <a:lstStyle/>
          <a:p>
            <a:r>
              <a:rPr lang="en-US" sz="4000" dirty="0">
                <a:latin typeface="Arial Nova" panose="020B0504020202020204" pitchFamily="34" charset="0"/>
              </a:rPr>
              <a:t>R-TFI: Reading Tiered Fidelity Inventory</a:t>
            </a:r>
          </a:p>
        </p:txBody>
      </p:sp>
      <p:sp>
        <p:nvSpPr>
          <p:cNvPr id="3" name="Content Placeholder 2">
            <a:extLst>
              <a:ext uri="{FF2B5EF4-FFF2-40B4-BE49-F238E27FC236}">
                <a16:creationId xmlns:a16="http://schemas.microsoft.com/office/drawing/2014/main" id="{4E41A423-64F7-9F2F-BB30-8C55929EC371}"/>
              </a:ext>
            </a:extLst>
          </p:cNvPr>
          <p:cNvSpPr>
            <a:spLocks noGrp="1"/>
          </p:cNvSpPr>
          <p:nvPr>
            <p:ph idx="1"/>
          </p:nvPr>
        </p:nvSpPr>
        <p:spPr>
          <a:xfrm>
            <a:off x="838200" y="1474839"/>
            <a:ext cx="10515600" cy="4702123"/>
          </a:xfrm>
        </p:spPr>
        <p:txBody>
          <a:bodyPr>
            <a:normAutofit/>
          </a:bodyPr>
          <a:lstStyle/>
          <a:p>
            <a:pPr marL="0" indent="0">
              <a:buNone/>
            </a:pPr>
            <a:endParaRPr lang="en-US" sz="2799" dirty="0">
              <a:highlight>
                <a:srgbClr val="FFFF00"/>
              </a:highlight>
            </a:endParaRPr>
          </a:p>
          <a:p>
            <a:pPr marL="0" indent="0">
              <a:buNone/>
            </a:pPr>
            <a:endParaRPr lang="en-US" sz="2799" dirty="0">
              <a:highlight>
                <a:srgbClr val="FFFF00"/>
              </a:highlight>
            </a:endParaRPr>
          </a:p>
        </p:txBody>
      </p:sp>
      <p:pic>
        <p:nvPicPr>
          <p:cNvPr id="5" name="Picture 4">
            <a:extLst>
              <a:ext uri="{FF2B5EF4-FFF2-40B4-BE49-F238E27FC236}">
                <a16:creationId xmlns:a16="http://schemas.microsoft.com/office/drawing/2014/main" id="{23739C80-4ECB-C1CB-3134-9F05AD1AA1AC}"/>
              </a:ext>
            </a:extLst>
          </p:cNvPr>
          <p:cNvPicPr>
            <a:picLocks noChangeAspect="1"/>
          </p:cNvPicPr>
          <p:nvPr/>
        </p:nvPicPr>
        <p:blipFill>
          <a:blip r:embed="rId3"/>
          <a:stretch>
            <a:fillRect/>
          </a:stretch>
        </p:blipFill>
        <p:spPr>
          <a:xfrm>
            <a:off x="8828361" y="3038415"/>
            <a:ext cx="3129823" cy="3683060"/>
          </a:xfrm>
          <a:prstGeom prst="rect">
            <a:avLst/>
          </a:prstGeom>
          <a:ln w="28575">
            <a:solidFill>
              <a:schemeClr val="tx1"/>
            </a:solidFill>
          </a:ln>
        </p:spPr>
      </p:pic>
      <p:pic>
        <p:nvPicPr>
          <p:cNvPr id="7" name="Picture 6">
            <a:extLst>
              <a:ext uri="{FF2B5EF4-FFF2-40B4-BE49-F238E27FC236}">
                <a16:creationId xmlns:a16="http://schemas.microsoft.com/office/drawing/2014/main" id="{D982D084-61DA-E55B-E565-B30F0EB45763}"/>
              </a:ext>
            </a:extLst>
          </p:cNvPr>
          <p:cNvPicPr>
            <a:picLocks noChangeAspect="1"/>
          </p:cNvPicPr>
          <p:nvPr/>
        </p:nvPicPr>
        <p:blipFill>
          <a:blip r:embed="rId4"/>
          <a:stretch>
            <a:fillRect/>
          </a:stretch>
        </p:blipFill>
        <p:spPr>
          <a:xfrm>
            <a:off x="5847028" y="1576493"/>
            <a:ext cx="3129824" cy="3949235"/>
          </a:xfrm>
          <a:prstGeom prst="rect">
            <a:avLst/>
          </a:prstGeom>
          <a:ln w="28575">
            <a:solidFill>
              <a:schemeClr val="tx1"/>
            </a:solidFill>
          </a:ln>
        </p:spPr>
      </p:pic>
      <p:sp>
        <p:nvSpPr>
          <p:cNvPr id="4" name="Slide Number Placeholder 3">
            <a:extLst>
              <a:ext uri="{FF2B5EF4-FFF2-40B4-BE49-F238E27FC236}">
                <a16:creationId xmlns:a16="http://schemas.microsoft.com/office/drawing/2014/main" id="{967C397A-B4FB-C02C-0CA5-AECCEF5F25D8}"/>
              </a:ext>
            </a:extLst>
          </p:cNvPr>
          <p:cNvSpPr>
            <a:spLocks noGrp="1"/>
          </p:cNvSpPr>
          <p:nvPr>
            <p:ph type="sldNum" sz="quarter" idx="12"/>
          </p:nvPr>
        </p:nvSpPr>
        <p:spPr/>
        <p:txBody>
          <a:bodyPr/>
          <a:lstStyle/>
          <a:p>
            <a:fld id="{B24F5015-3417-4B27-A586-E4CCF4D77832}" type="slidenum">
              <a:rPr lang="en-US" smtClean="0"/>
              <a:t>91</a:t>
            </a:fld>
            <a:endParaRPr lang="en-US"/>
          </a:p>
        </p:txBody>
      </p:sp>
      <p:sp>
        <p:nvSpPr>
          <p:cNvPr id="8" name="TextBox 7">
            <a:extLst>
              <a:ext uri="{FF2B5EF4-FFF2-40B4-BE49-F238E27FC236}">
                <a16:creationId xmlns:a16="http://schemas.microsoft.com/office/drawing/2014/main" id="{96E4ADE2-22A7-F47A-8BD4-7528516DD863}"/>
              </a:ext>
            </a:extLst>
          </p:cNvPr>
          <p:cNvSpPr txBox="1"/>
          <p:nvPr/>
        </p:nvSpPr>
        <p:spPr>
          <a:xfrm>
            <a:off x="838200" y="3039714"/>
            <a:ext cx="4109884" cy="3046988"/>
          </a:xfrm>
          <a:prstGeom prst="rect">
            <a:avLst/>
          </a:prstGeom>
          <a:noFill/>
        </p:spPr>
        <p:txBody>
          <a:bodyPr wrap="square">
            <a:spAutoFit/>
          </a:bodyPr>
          <a:lstStyle/>
          <a:p>
            <a:r>
              <a:rPr lang="en-US" sz="2400" b="1" dirty="0" err="1">
                <a:latin typeface="Arial Nova" panose="020B0504020202020204" pitchFamily="34" charset="0"/>
                <a:hlinkClick r:id="rId5"/>
              </a:rPr>
              <a:t>MiMTSS</a:t>
            </a:r>
            <a:r>
              <a:rPr lang="en-US" sz="2400" b="1" dirty="0">
                <a:latin typeface="Arial Nova" panose="020B0504020202020204" pitchFamily="34" charset="0"/>
                <a:hlinkClick r:id="rId5"/>
              </a:rPr>
              <a:t> Reading Tiered Fidelity Inventory - Elementary Level Edition </a:t>
            </a:r>
            <a:endParaRPr lang="en-US" sz="2400" b="1" dirty="0">
              <a:latin typeface="Arial Nova" panose="020B0504020202020204" pitchFamily="34" charset="0"/>
            </a:endParaRPr>
          </a:p>
          <a:p>
            <a:endParaRPr lang="en-US" sz="2400" b="1" dirty="0">
              <a:latin typeface="Arial Nova" panose="020B0504020202020204" pitchFamily="34" charset="0"/>
            </a:endParaRPr>
          </a:p>
          <a:p>
            <a:endParaRPr lang="en-US" sz="2400" b="1" dirty="0">
              <a:latin typeface="Arial Nova" panose="020B0504020202020204" pitchFamily="34" charset="0"/>
            </a:endParaRPr>
          </a:p>
          <a:p>
            <a:r>
              <a:rPr lang="en-US" sz="2400" b="1" dirty="0" err="1">
                <a:latin typeface="Arial Nova" panose="020B0504020202020204" pitchFamily="34" charset="0"/>
                <a:hlinkClick r:id="rId6"/>
              </a:rPr>
              <a:t>MiMTSS</a:t>
            </a:r>
            <a:r>
              <a:rPr lang="en-US" sz="2400" b="1" dirty="0">
                <a:latin typeface="Arial Nova" panose="020B0504020202020204" pitchFamily="34" charset="0"/>
                <a:hlinkClick r:id="rId6"/>
              </a:rPr>
              <a:t> Reading Tiered Fidelity Inventory - Secondary Level Edition </a:t>
            </a:r>
            <a:endParaRPr lang="en-US" sz="2400" b="1" dirty="0">
              <a:latin typeface="Arial Nova" panose="020B0504020202020204" pitchFamily="34" charset="0"/>
            </a:endParaRPr>
          </a:p>
        </p:txBody>
      </p:sp>
    </p:spTree>
    <p:extLst>
      <p:ext uri="{BB962C8B-B14F-4D97-AF65-F5344CB8AC3E}">
        <p14:creationId xmlns:p14="http://schemas.microsoft.com/office/powerpoint/2010/main" val="360607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CFECF9F-A6B4-A2C3-5105-CADB3DBC39D6}"/>
              </a:ext>
            </a:extLst>
          </p:cNvPr>
          <p:cNvSpPr>
            <a:spLocks noGrp="1"/>
          </p:cNvSpPr>
          <p:nvPr>
            <p:ph type="title"/>
          </p:nvPr>
        </p:nvSpPr>
        <p:spPr>
          <a:xfrm>
            <a:off x="-4090219" y="76200"/>
            <a:ext cx="16358419" cy="1397000"/>
          </a:xfrm>
        </p:spPr>
        <p:txBody>
          <a:bodyPr/>
          <a:lstStyle/>
          <a:p>
            <a:pPr algn="ctr"/>
            <a:r>
              <a:rPr lang="en-US" dirty="0">
                <a:latin typeface="Arial Nova" panose="020B0504020202020204" pitchFamily="34" charset="0"/>
              </a:rPr>
              <a:t>		</a:t>
            </a:r>
            <a:r>
              <a:rPr lang="en-US" sz="4000" dirty="0">
                <a:latin typeface="Arial Nova" panose="020B0504020202020204" pitchFamily="34" charset="0"/>
              </a:rPr>
              <a:t>Literacy Look-Fors Walkthrough Guide</a:t>
            </a:r>
          </a:p>
        </p:txBody>
      </p:sp>
      <p:pic>
        <p:nvPicPr>
          <p:cNvPr id="3" name="Picture 2">
            <a:extLst>
              <a:ext uri="{FF2B5EF4-FFF2-40B4-BE49-F238E27FC236}">
                <a16:creationId xmlns:a16="http://schemas.microsoft.com/office/drawing/2014/main" id="{1274DD20-D300-8045-A3F9-C28589C34B22}"/>
              </a:ext>
            </a:extLst>
          </p:cNvPr>
          <p:cNvPicPr>
            <a:picLocks noChangeAspect="1"/>
          </p:cNvPicPr>
          <p:nvPr/>
        </p:nvPicPr>
        <p:blipFill>
          <a:blip r:embed="rId2"/>
          <a:stretch>
            <a:fillRect/>
          </a:stretch>
        </p:blipFill>
        <p:spPr>
          <a:xfrm>
            <a:off x="5782234" y="1649506"/>
            <a:ext cx="6393453" cy="5208496"/>
          </a:xfrm>
          <a:prstGeom prst="rect">
            <a:avLst/>
          </a:prstGeom>
          <a:ln w="57150">
            <a:solidFill>
              <a:schemeClr val="tx1"/>
            </a:solidFill>
          </a:ln>
        </p:spPr>
      </p:pic>
      <p:sp>
        <p:nvSpPr>
          <p:cNvPr id="2" name="Slide Number Placeholder 1">
            <a:extLst>
              <a:ext uri="{FF2B5EF4-FFF2-40B4-BE49-F238E27FC236}">
                <a16:creationId xmlns:a16="http://schemas.microsoft.com/office/drawing/2014/main" id="{CBAC55A1-3A83-F9B0-6AED-B6983565182D}"/>
              </a:ext>
            </a:extLst>
          </p:cNvPr>
          <p:cNvSpPr>
            <a:spLocks noGrp="1"/>
          </p:cNvSpPr>
          <p:nvPr>
            <p:ph type="sldNum" sz="quarter" idx="12"/>
          </p:nvPr>
        </p:nvSpPr>
        <p:spPr/>
        <p:txBody>
          <a:bodyPr/>
          <a:lstStyle/>
          <a:p>
            <a:fld id="{B24F5015-3417-4B27-A586-E4CCF4D77832}" type="slidenum">
              <a:rPr lang="en-US" smtClean="0"/>
              <a:t>92</a:t>
            </a:fld>
            <a:endParaRPr lang="en-US"/>
          </a:p>
        </p:txBody>
      </p:sp>
      <p:sp>
        <p:nvSpPr>
          <p:cNvPr id="5" name="TextBox 4">
            <a:extLst>
              <a:ext uri="{FF2B5EF4-FFF2-40B4-BE49-F238E27FC236}">
                <a16:creationId xmlns:a16="http://schemas.microsoft.com/office/drawing/2014/main" id="{FEC8773D-8206-E67A-6FFF-F6B97D49A350}"/>
              </a:ext>
            </a:extLst>
          </p:cNvPr>
          <p:cNvSpPr txBox="1"/>
          <p:nvPr/>
        </p:nvSpPr>
        <p:spPr>
          <a:xfrm>
            <a:off x="824753" y="3244334"/>
            <a:ext cx="3774141" cy="3662541"/>
          </a:xfrm>
          <a:prstGeom prst="rect">
            <a:avLst/>
          </a:prstGeom>
          <a:noFill/>
        </p:spPr>
        <p:txBody>
          <a:bodyPr wrap="square">
            <a:spAutoFit/>
          </a:bodyPr>
          <a:lstStyle/>
          <a:p>
            <a:r>
              <a:rPr lang="en-US" sz="3200" b="1" dirty="0">
                <a:latin typeface="Arial Nova" panose="020B0504020202020204" pitchFamily="34" charset="0"/>
                <a:hlinkClick r:id="rId3"/>
              </a:rPr>
              <a:t>The Science of Reading - Literacy Look-Fors Walkthrough Guide </a:t>
            </a:r>
            <a:endParaRPr lang="en-US" sz="3200" b="1" dirty="0">
              <a:latin typeface="Arial Nova" panose="020B0504020202020204" pitchFamily="34" charset="0"/>
            </a:endParaRPr>
          </a:p>
          <a:p>
            <a:endParaRPr lang="en-US" sz="2400" b="1" dirty="0">
              <a:latin typeface="Arial Nova" panose="020B0504020202020204" pitchFamily="34" charset="0"/>
            </a:endParaRPr>
          </a:p>
          <a:p>
            <a:endParaRPr lang="en-US" sz="2400" b="1" dirty="0">
              <a:latin typeface="Arial Nova" panose="020B0504020202020204" pitchFamily="34" charset="0"/>
            </a:endParaRPr>
          </a:p>
          <a:p>
            <a:endParaRPr lang="en-US" sz="2400" b="1" dirty="0">
              <a:latin typeface="Arial Nova" panose="020B0504020202020204" pitchFamily="34" charset="0"/>
            </a:endParaRPr>
          </a:p>
        </p:txBody>
      </p:sp>
    </p:spTree>
    <p:extLst>
      <p:ext uri="{BB962C8B-B14F-4D97-AF65-F5344CB8AC3E}">
        <p14:creationId xmlns:p14="http://schemas.microsoft.com/office/powerpoint/2010/main" val="378505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BFFE165-9155-BFF6-CE1C-F57D7086A3D2}"/>
              </a:ext>
            </a:extLst>
          </p:cNvPr>
          <p:cNvSpPr>
            <a:spLocks noGrp="1"/>
          </p:cNvSpPr>
          <p:nvPr>
            <p:ph type="title"/>
          </p:nvPr>
        </p:nvSpPr>
        <p:spPr>
          <a:xfrm>
            <a:off x="301841" y="76200"/>
            <a:ext cx="10974410" cy="1397000"/>
          </a:xfrm>
        </p:spPr>
        <p:txBody>
          <a:bodyPr>
            <a:normAutofit/>
          </a:bodyPr>
          <a:lstStyle/>
          <a:p>
            <a:r>
              <a:rPr lang="en-US" sz="4000" dirty="0">
                <a:latin typeface="Arial Nova" panose="020B0504020202020204" pitchFamily="34" charset="0"/>
              </a:rPr>
              <a:t>District Literacy Scan</a:t>
            </a:r>
          </a:p>
        </p:txBody>
      </p:sp>
      <p:pic>
        <p:nvPicPr>
          <p:cNvPr id="5" name="Picture 4">
            <a:extLst>
              <a:ext uri="{FF2B5EF4-FFF2-40B4-BE49-F238E27FC236}">
                <a16:creationId xmlns:a16="http://schemas.microsoft.com/office/drawing/2014/main" id="{2D504132-E385-E386-15C6-269498F0ED2C}"/>
              </a:ext>
            </a:extLst>
          </p:cNvPr>
          <p:cNvPicPr>
            <a:picLocks noChangeAspect="1"/>
          </p:cNvPicPr>
          <p:nvPr/>
        </p:nvPicPr>
        <p:blipFill rotWithShape="1">
          <a:blip r:embed="rId2"/>
          <a:srcRect t="33316" r="-2" b="-2"/>
          <a:stretch/>
        </p:blipFill>
        <p:spPr>
          <a:xfrm>
            <a:off x="6096000" y="1473201"/>
            <a:ext cx="6096000" cy="5412420"/>
          </a:xfrm>
          <a:prstGeom prst="rect">
            <a:avLst/>
          </a:prstGeom>
          <a:noFill/>
          <a:ln w="38100">
            <a:solidFill>
              <a:schemeClr val="tx1"/>
            </a:solidFill>
          </a:ln>
        </p:spPr>
      </p:pic>
      <p:sp>
        <p:nvSpPr>
          <p:cNvPr id="2" name="Slide Number Placeholder 1">
            <a:extLst>
              <a:ext uri="{FF2B5EF4-FFF2-40B4-BE49-F238E27FC236}">
                <a16:creationId xmlns:a16="http://schemas.microsoft.com/office/drawing/2014/main" id="{DBE4D0FB-37F2-4A62-E606-A10CA73A6961}"/>
              </a:ext>
            </a:extLst>
          </p:cNvPr>
          <p:cNvSpPr>
            <a:spLocks noGrp="1"/>
          </p:cNvSpPr>
          <p:nvPr>
            <p:ph type="sldNum" sz="quarter" idx="12"/>
          </p:nvPr>
        </p:nvSpPr>
        <p:spPr/>
        <p:txBody>
          <a:bodyPr/>
          <a:lstStyle/>
          <a:p>
            <a:fld id="{B24F5015-3417-4B27-A586-E4CCF4D77832}" type="slidenum">
              <a:rPr lang="en-US" smtClean="0"/>
              <a:t>93</a:t>
            </a:fld>
            <a:endParaRPr lang="en-US"/>
          </a:p>
        </p:txBody>
      </p:sp>
      <p:sp>
        <p:nvSpPr>
          <p:cNvPr id="4" name="TextBox 3">
            <a:extLst>
              <a:ext uri="{FF2B5EF4-FFF2-40B4-BE49-F238E27FC236}">
                <a16:creationId xmlns:a16="http://schemas.microsoft.com/office/drawing/2014/main" id="{411A4F2E-93E8-9CA6-51C3-40A506F71B0C}"/>
              </a:ext>
            </a:extLst>
          </p:cNvPr>
          <p:cNvSpPr txBox="1"/>
          <p:nvPr/>
        </p:nvSpPr>
        <p:spPr>
          <a:xfrm>
            <a:off x="2299318" y="3246553"/>
            <a:ext cx="1908698" cy="1569660"/>
          </a:xfrm>
          <a:prstGeom prst="rect">
            <a:avLst/>
          </a:prstGeom>
          <a:noFill/>
        </p:spPr>
        <p:txBody>
          <a:bodyPr wrap="square">
            <a:spAutoFit/>
          </a:bodyPr>
          <a:lstStyle/>
          <a:p>
            <a:r>
              <a:rPr lang="en-US" sz="3200" b="1" u="sng" dirty="0">
                <a:solidFill>
                  <a:srgbClr val="0563C1"/>
                </a:solidFill>
                <a:effectLst/>
                <a:latin typeface="Arial Nova" panose="020B0504020202020204" pitchFamily="34" charset="0"/>
                <a:ea typeface="Calibri" panose="020F0502020204030204" pitchFamily="34" charset="0"/>
                <a:hlinkClick r:id="rId3"/>
              </a:rPr>
              <a:t>District Literacy Scan </a:t>
            </a:r>
            <a:endParaRPr lang="en-US" sz="3200" b="1" dirty="0">
              <a:latin typeface="Arial Nova" panose="020B0504020202020204" pitchFamily="34" charset="0"/>
            </a:endParaRPr>
          </a:p>
        </p:txBody>
      </p:sp>
    </p:spTree>
    <p:extLst>
      <p:ext uri="{BB962C8B-B14F-4D97-AF65-F5344CB8AC3E}">
        <p14:creationId xmlns:p14="http://schemas.microsoft.com/office/powerpoint/2010/main" val="406253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BFCD-34FA-C14E-00B5-C568BA8FF840}"/>
              </a:ext>
            </a:extLst>
          </p:cNvPr>
          <p:cNvSpPr>
            <a:spLocks noGrp="1"/>
          </p:cNvSpPr>
          <p:nvPr>
            <p:ph type="title"/>
          </p:nvPr>
        </p:nvSpPr>
        <p:spPr>
          <a:xfrm>
            <a:off x="115613" y="745724"/>
            <a:ext cx="11948567" cy="745809"/>
          </a:xfrm>
        </p:spPr>
        <p:txBody>
          <a:bodyPr>
            <a:normAutofit fontScale="90000"/>
          </a:bodyPr>
          <a:lstStyle/>
          <a:p>
            <a:br>
              <a:rPr lang="en-US" dirty="0"/>
            </a:br>
            <a:br>
              <a:rPr lang="en-US" dirty="0">
                <a:latin typeface="Arial Nova" panose="020B0504020202020204" pitchFamily="34" charset="0"/>
              </a:rPr>
            </a:br>
            <a:r>
              <a:rPr lang="en-US" dirty="0">
                <a:latin typeface="Arial Nova" panose="020B0504020202020204" pitchFamily="34" charset="0"/>
              </a:rPr>
              <a:t>International Dyslexia Association– Structured Literacy</a:t>
            </a:r>
            <a:br>
              <a:rPr lang="en-US" dirty="0"/>
            </a:br>
            <a:r>
              <a:rPr lang="en-US" sz="27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IDA infographics</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2700" dirty="0">
                <a:latin typeface="Arial Nova" panose="020B0504020202020204" pitchFamily="34" charset="0"/>
              </a:rPr>
            </a:br>
            <a:br>
              <a:rPr lang="en-US" dirty="0"/>
            </a:br>
            <a:br>
              <a:rPr lang="en-US" dirty="0"/>
            </a:br>
            <a:r>
              <a:rPr lang="en-US" dirty="0"/>
              <a:t>         </a:t>
            </a:r>
          </a:p>
        </p:txBody>
      </p:sp>
      <p:pic>
        <p:nvPicPr>
          <p:cNvPr id="7" name="Picture 6">
            <a:extLst>
              <a:ext uri="{FF2B5EF4-FFF2-40B4-BE49-F238E27FC236}">
                <a16:creationId xmlns:a16="http://schemas.microsoft.com/office/drawing/2014/main" id="{6736C8D7-8AA2-5AA3-C029-AA4E6A642FBA}"/>
              </a:ext>
            </a:extLst>
          </p:cNvPr>
          <p:cNvPicPr>
            <a:picLocks noChangeAspect="1"/>
          </p:cNvPicPr>
          <p:nvPr/>
        </p:nvPicPr>
        <p:blipFill>
          <a:blip r:embed="rId3"/>
          <a:stretch>
            <a:fillRect/>
          </a:stretch>
        </p:blipFill>
        <p:spPr>
          <a:xfrm>
            <a:off x="7258958" y="1841185"/>
            <a:ext cx="4933042" cy="5019566"/>
          </a:xfrm>
          <a:prstGeom prst="rect">
            <a:avLst/>
          </a:prstGeom>
        </p:spPr>
      </p:pic>
      <p:sp>
        <p:nvSpPr>
          <p:cNvPr id="4" name="Slide Number Placeholder 3">
            <a:extLst>
              <a:ext uri="{FF2B5EF4-FFF2-40B4-BE49-F238E27FC236}">
                <a16:creationId xmlns:a16="http://schemas.microsoft.com/office/drawing/2014/main" id="{3FF44B9C-A284-53BD-EE98-DCFA8BA34515}"/>
              </a:ext>
            </a:extLst>
          </p:cNvPr>
          <p:cNvSpPr>
            <a:spLocks noGrp="1"/>
          </p:cNvSpPr>
          <p:nvPr>
            <p:ph type="sldNum" sz="quarter" idx="12"/>
          </p:nvPr>
        </p:nvSpPr>
        <p:spPr/>
        <p:txBody>
          <a:bodyPr/>
          <a:lstStyle/>
          <a:p>
            <a:fld id="{B24F5015-3417-4B27-A586-E4CCF4D77832}" type="slidenum">
              <a:rPr lang="en-US" smtClean="0"/>
              <a:t>94</a:t>
            </a:fld>
            <a:endParaRPr lang="en-US"/>
          </a:p>
        </p:txBody>
      </p:sp>
      <p:pic>
        <p:nvPicPr>
          <p:cNvPr id="6" name="Content Placeholder 5">
            <a:extLst>
              <a:ext uri="{FF2B5EF4-FFF2-40B4-BE49-F238E27FC236}">
                <a16:creationId xmlns:a16="http://schemas.microsoft.com/office/drawing/2014/main" id="{BEDB31A5-FA51-1713-5DA3-00C700B05F38}"/>
              </a:ext>
            </a:extLst>
          </p:cNvPr>
          <p:cNvPicPr>
            <a:picLocks noGrp="1" noChangeAspect="1"/>
          </p:cNvPicPr>
          <p:nvPr>
            <p:ph idx="1"/>
          </p:nvPr>
        </p:nvPicPr>
        <p:blipFill>
          <a:blip r:embed="rId4"/>
          <a:stretch>
            <a:fillRect/>
          </a:stretch>
        </p:blipFill>
        <p:spPr>
          <a:xfrm>
            <a:off x="115614" y="1608084"/>
            <a:ext cx="7143345" cy="5249916"/>
          </a:xfrm>
          <a:prstGeom prst="rect">
            <a:avLst/>
          </a:prstGeom>
        </p:spPr>
      </p:pic>
    </p:spTree>
    <p:extLst>
      <p:ext uri="{BB962C8B-B14F-4D97-AF65-F5344CB8AC3E}">
        <p14:creationId xmlns:p14="http://schemas.microsoft.com/office/powerpoint/2010/main" val="268313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2A4235-8E60-6205-1630-DDFD3D5DA983}"/>
              </a:ext>
            </a:extLst>
          </p:cNvPr>
          <p:cNvSpPr>
            <a:spLocks noGrp="1"/>
          </p:cNvSpPr>
          <p:nvPr>
            <p:ph type="title"/>
          </p:nvPr>
        </p:nvSpPr>
        <p:spPr>
          <a:xfrm>
            <a:off x="855406" y="1701800"/>
            <a:ext cx="4434349" cy="2844800"/>
          </a:xfrm>
        </p:spPr>
        <p:txBody>
          <a:bodyPr>
            <a:normAutofit/>
          </a:bodyPr>
          <a:lstStyle/>
          <a:p>
            <a:r>
              <a:rPr lang="en-US" dirty="0">
                <a:hlinkClick r:id="rId2"/>
              </a:rPr>
              <a:t>Louise Spear-Swerling Structured Literacy and Typical Literacy Practices</a:t>
            </a:r>
            <a:br>
              <a:rPr lang="en-US" dirty="0"/>
            </a:br>
            <a:endParaRPr lang="en-US" dirty="0"/>
          </a:p>
        </p:txBody>
      </p:sp>
      <p:pic>
        <p:nvPicPr>
          <p:cNvPr id="9" name="Picture 8">
            <a:extLst>
              <a:ext uri="{FF2B5EF4-FFF2-40B4-BE49-F238E27FC236}">
                <a16:creationId xmlns:a16="http://schemas.microsoft.com/office/drawing/2014/main" id="{77F978E8-678C-ECAF-6C10-CCF24736C745}"/>
              </a:ext>
            </a:extLst>
          </p:cNvPr>
          <p:cNvPicPr>
            <a:picLocks noChangeAspect="1"/>
          </p:cNvPicPr>
          <p:nvPr/>
        </p:nvPicPr>
        <p:blipFill>
          <a:blip r:embed="rId3"/>
          <a:stretch>
            <a:fillRect/>
          </a:stretch>
        </p:blipFill>
        <p:spPr>
          <a:xfrm>
            <a:off x="5801032" y="-22359"/>
            <a:ext cx="6390968" cy="6743834"/>
          </a:xfrm>
          <a:prstGeom prst="rect">
            <a:avLst/>
          </a:prstGeom>
          <a:ln w="57150">
            <a:solidFill>
              <a:schemeClr val="tx1"/>
            </a:solidFill>
          </a:ln>
        </p:spPr>
      </p:pic>
      <p:sp>
        <p:nvSpPr>
          <p:cNvPr id="2" name="Slide Number Placeholder 1">
            <a:extLst>
              <a:ext uri="{FF2B5EF4-FFF2-40B4-BE49-F238E27FC236}">
                <a16:creationId xmlns:a16="http://schemas.microsoft.com/office/drawing/2014/main" id="{3B7E370D-49F8-BC7E-5A23-15165EA1FA6D}"/>
              </a:ext>
            </a:extLst>
          </p:cNvPr>
          <p:cNvSpPr>
            <a:spLocks noGrp="1"/>
          </p:cNvSpPr>
          <p:nvPr>
            <p:ph type="sldNum" sz="quarter" idx="12"/>
          </p:nvPr>
        </p:nvSpPr>
        <p:spPr/>
        <p:txBody>
          <a:bodyPr/>
          <a:lstStyle/>
          <a:p>
            <a:fld id="{B24F5015-3417-4B27-A586-E4CCF4D77832}" type="slidenum">
              <a:rPr lang="en-US" smtClean="0"/>
              <a:t>95</a:t>
            </a:fld>
            <a:endParaRPr lang="en-US"/>
          </a:p>
        </p:txBody>
      </p:sp>
    </p:spTree>
    <p:extLst>
      <p:ext uri="{BB962C8B-B14F-4D97-AF65-F5344CB8AC3E}">
        <p14:creationId xmlns:p14="http://schemas.microsoft.com/office/powerpoint/2010/main" val="106142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A168B0D-E19F-B55E-918F-E7B51113A8AD}"/>
              </a:ext>
            </a:extLst>
          </p:cNvPr>
          <p:cNvSpPr>
            <a:spLocks noGrp="1"/>
          </p:cNvSpPr>
          <p:nvPr>
            <p:ph type="title"/>
          </p:nvPr>
        </p:nvSpPr>
        <p:spPr>
          <a:xfrm>
            <a:off x="1644869" y="1127235"/>
            <a:ext cx="8891752" cy="1397000"/>
          </a:xfrm>
        </p:spPr>
        <p:txBody>
          <a:bodyPr>
            <a:noAutofit/>
          </a:bodyPr>
          <a:lstStyle/>
          <a:p>
            <a:pPr algn="ctr"/>
            <a:r>
              <a:rPr lang="en-US" dirty="0"/>
              <a:t>Pending Legislation</a:t>
            </a:r>
            <a:br>
              <a:rPr lang="en-US" dirty="0"/>
            </a:br>
            <a:r>
              <a:rPr lang="en-US" dirty="0"/>
              <a:t>Representative Jason Ortitay (House Bill 998) </a:t>
            </a:r>
            <a:br>
              <a:rPr lang="en-US" dirty="0"/>
            </a:br>
            <a:r>
              <a:rPr lang="en-US" dirty="0"/>
              <a:t>Senator Ryan Aument (Senate Bill 801)</a:t>
            </a:r>
          </a:p>
        </p:txBody>
      </p:sp>
      <p:pic>
        <p:nvPicPr>
          <p:cNvPr id="5" name="Picture 4">
            <a:extLst>
              <a:ext uri="{FF2B5EF4-FFF2-40B4-BE49-F238E27FC236}">
                <a16:creationId xmlns:a16="http://schemas.microsoft.com/office/drawing/2014/main" id="{67C6A779-E31D-D58D-0462-07930FE70937}"/>
              </a:ext>
            </a:extLst>
          </p:cNvPr>
          <p:cNvPicPr>
            <a:picLocks noChangeAspect="1"/>
          </p:cNvPicPr>
          <p:nvPr/>
        </p:nvPicPr>
        <p:blipFill rotWithShape="1">
          <a:blip r:embed="rId2"/>
          <a:srcRect t="8785" r="-2" b="-2"/>
          <a:stretch/>
        </p:blipFill>
        <p:spPr>
          <a:xfrm>
            <a:off x="1839310" y="2953406"/>
            <a:ext cx="8502870" cy="3218793"/>
          </a:xfrm>
          <a:prstGeom prst="rect">
            <a:avLst/>
          </a:prstGeom>
          <a:noFill/>
        </p:spPr>
      </p:pic>
      <p:sp>
        <p:nvSpPr>
          <p:cNvPr id="2" name="Slide Number Placeholder 1">
            <a:extLst>
              <a:ext uri="{FF2B5EF4-FFF2-40B4-BE49-F238E27FC236}">
                <a16:creationId xmlns:a16="http://schemas.microsoft.com/office/drawing/2014/main" id="{8F07D180-EFCF-639F-2F6F-8E776D6B5C46}"/>
              </a:ext>
            </a:extLst>
          </p:cNvPr>
          <p:cNvSpPr>
            <a:spLocks noGrp="1"/>
          </p:cNvSpPr>
          <p:nvPr>
            <p:ph type="sldNum" sz="quarter" idx="12"/>
          </p:nvPr>
        </p:nvSpPr>
        <p:spPr/>
        <p:txBody>
          <a:bodyPr/>
          <a:lstStyle/>
          <a:p>
            <a:fld id="{B24F5015-3417-4B27-A586-E4CCF4D77832}" type="slidenum">
              <a:rPr lang="en-US" smtClean="0"/>
              <a:t>96</a:t>
            </a:fld>
            <a:endParaRPr lang="en-US"/>
          </a:p>
        </p:txBody>
      </p:sp>
    </p:spTree>
    <p:extLst>
      <p:ext uri="{BB962C8B-B14F-4D97-AF65-F5344CB8AC3E}">
        <p14:creationId xmlns:p14="http://schemas.microsoft.com/office/powerpoint/2010/main" val="366645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5F93D9-1403-33AA-07DA-E1D64942DF6C}"/>
              </a:ext>
            </a:extLst>
          </p:cNvPr>
          <p:cNvSpPr>
            <a:spLocks noGrp="1"/>
          </p:cNvSpPr>
          <p:nvPr>
            <p:ph idx="1"/>
          </p:nvPr>
        </p:nvSpPr>
        <p:spPr>
          <a:xfrm>
            <a:off x="304800" y="990600"/>
            <a:ext cx="11658600" cy="5181600"/>
          </a:xfrm>
        </p:spPr>
        <p:txBody>
          <a:bodyPr>
            <a:normAutofit fontScale="70000" lnSpcReduction="20000"/>
          </a:bodyPr>
          <a:lstStyle/>
          <a:p>
            <a:pPr marL="0" indent="0" algn="ctr">
              <a:buNone/>
            </a:pPr>
            <a:r>
              <a:rPr lang="en-US" sz="5700" b="1" dirty="0">
                <a:latin typeface="Google Sans"/>
              </a:rPr>
              <a:t>“When you’re working on something </a:t>
            </a:r>
          </a:p>
          <a:p>
            <a:pPr marL="0" indent="0" algn="ctr">
              <a:buNone/>
            </a:pPr>
            <a:r>
              <a:rPr lang="en-US" sz="5700" b="1" dirty="0">
                <a:latin typeface="Google Sans"/>
              </a:rPr>
              <a:t>that’s so critical to a life- to a child’s life- </a:t>
            </a:r>
          </a:p>
          <a:p>
            <a:pPr marL="0" indent="0" algn="ctr">
              <a:buNone/>
            </a:pPr>
            <a:r>
              <a:rPr lang="en-US" sz="5700" b="1" dirty="0">
                <a:latin typeface="Google Sans"/>
              </a:rPr>
              <a:t>belief systems don’t cut it.</a:t>
            </a:r>
          </a:p>
          <a:p>
            <a:pPr marL="0" indent="0" algn="ctr">
              <a:buNone/>
            </a:pPr>
            <a:r>
              <a:rPr lang="en-US" sz="5700" b="1" dirty="0">
                <a:latin typeface="Google Sans"/>
              </a:rPr>
              <a:t>Evidence cuts it.”</a:t>
            </a:r>
          </a:p>
          <a:p>
            <a:pPr marL="0" indent="0" algn="ctr">
              <a:buNone/>
            </a:pPr>
            <a:endParaRPr lang="en-US" sz="4800" dirty="0">
              <a:latin typeface="Google Sans"/>
            </a:endParaRPr>
          </a:p>
          <a:p>
            <a:pPr marL="0" indent="0" algn="ctr">
              <a:buNone/>
            </a:pPr>
            <a:r>
              <a:rPr lang="en-US" sz="4800" dirty="0">
                <a:latin typeface="Google Sans"/>
              </a:rPr>
              <a:t>Dr. Reid Lyon</a:t>
            </a:r>
          </a:p>
          <a:p>
            <a:pPr marL="0" indent="0" algn="ctr">
              <a:buNone/>
            </a:pPr>
            <a:r>
              <a:rPr lang="en-US" sz="4800" dirty="0">
                <a:latin typeface="Google Sans"/>
              </a:rPr>
              <a:t>September 28, 2023</a:t>
            </a:r>
          </a:p>
          <a:p>
            <a:pPr marL="0" indent="0" algn="ctr">
              <a:buNone/>
            </a:pPr>
            <a:endParaRPr lang="en-US" sz="4800" dirty="0">
              <a:solidFill>
                <a:schemeClr val="tx1">
                  <a:lumMod val="60000"/>
                  <a:lumOff val="40000"/>
                </a:schemeClr>
              </a:solidFill>
              <a:latin typeface="Google Sans"/>
            </a:endParaRPr>
          </a:p>
          <a:p>
            <a:pPr marL="0" indent="0" algn="ctr">
              <a:buNone/>
            </a:pPr>
            <a:r>
              <a:rPr lang="en-US" sz="2800" dirty="0">
                <a:hlinkClick r:id="rId2"/>
              </a:rPr>
              <a:t>Dr. </a:t>
            </a:r>
            <a:r>
              <a:rPr lang="en-US" sz="2800">
                <a:hlinkClick r:id="rId2"/>
              </a:rPr>
              <a:t>Pam Kastner: SAS Structured Literacy Tools for the Journey (padlet.com)</a:t>
            </a:r>
            <a:br>
              <a:rPr lang="en-US" sz="4000" dirty="0">
                <a:solidFill>
                  <a:schemeClr val="tx1">
                    <a:lumMod val="60000"/>
                    <a:lumOff val="40000"/>
                  </a:schemeClr>
                </a:solidFill>
                <a:latin typeface="Play"/>
              </a:rPr>
            </a:br>
            <a:endParaRPr lang="en-US" sz="4800" dirty="0">
              <a:solidFill>
                <a:schemeClr val="tx1">
                  <a:lumMod val="60000"/>
                  <a:lumOff val="40000"/>
                </a:schemeClr>
              </a:solidFill>
            </a:endParaRPr>
          </a:p>
        </p:txBody>
      </p:sp>
      <p:sp>
        <p:nvSpPr>
          <p:cNvPr id="2" name="Slide Number Placeholder 1">
            <a:extLst>
              <a:ext uri="{FF2B5EF4-FFF2-40B4-BE49-F238E27FC236}">
                <a16:creationId xmlns:a16="http://schemas.microsoft.com/office/drawing/2014/main" id="{8394CEEB-33CB-ED0F-9730-8E54C624167F}"/>
              </a:ext>
            </a:extLst>
          </p:cNvPr>
          <p:cNvSpPr>
            <a:spLocks noGrp="1"/>
          </p:cNvSpPr>
          <p:nvPr>
            <p:ph type="sldNum" sz="quarter" idx="12"/>
          </p:nvPr>
        </p:nvSpPr>
        <p:spPr/>
        <p:txBody>
          <a:bodyPr/>
          <a:lstStyle/>
          <a:p>
            <a:fld id="{B24F5015-3417-4B27-A586-E4CCF4D77832}" type="slidenum">
              <a:rPr lang="en-US" smtClean="0"/>
              <a:t>97</a:t>
            </a:fld>
            <a:endParaRPr lang="en-US"/>
          </a:p>
        </p:txBody>
      </p:sp>
    </p:spTree>
    <p:extLst>
      <p:ext uri="{BB962C8B-B14F-4D97-AF65-F5344CB8AC3E}">
        <p14:creationId xmlns:p14="http://schemas.microsoft.com/office/powerpoint/2010/main" val="138086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3EDBD-4B50-45B9-71BB-2B42F781F61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1A8D178-DDE2-7CB2-0E70-CDCBA62DC255}"/>
              </a:ext>
            </a:extLst>
          </p:cNvPr>
          <p:cNvSpPr>
            <a:spLocks noGrp="1"/>
          </p:cNvSpPr>
          <p:nvPr>
            <p:ph idx="1"/>
          </p:nvPr>
        </p:nvSpPr>
        <p:spPr>
          <a:xfrm>
            <a:off x="1" y="1852285"/>
            <a:ext cx="12192000" cy="5333512"/>
          </a:xfrm>
        </p:spPr>
        <p:txBody>
          <a:bodyPr/>
          <a:lstStyle/>
          <a:p>
            <a:endParaRPr lang="en-US" dirty="0"/>
          </a:p>
        </p:txBody>
      </p:sp>
      <p:sp>
        <p:nvSpPr>
          <p:cNvPr id="4" name="Slide Number Placeholder 3">
            <a:extLst>
              <a:ext uri="{FF2B5EF4-FFF2-40B4-BE49-F238E27FC236}">
                <a16:creationId xmlns:a16="http://schemas.microsoft.com/office/drawing/2014/main" id="{A5900F7F-6E6C-3AA0-AA06-CB6784960EDD}"/>
              </a:ext>
            </a:extLst>
          </p:cNvPr>
          <p:cNvSpPr>
            <a:spLocks noGrp="1"/>
          </p:cNvSpPr>
          <p:nvPr>
            <p:ph type="sldNum" sz="quarter" idx="12"/>
          </p:nvPr>
        </p:nvSpPr>
        <p:spPr/>
        <p:txBody>
          <a:bodyPr/>
          <a:lstStyle/>
          <a:p>
            <a:fld id="{B24F5015-3417-4B27-A586-E4CCF4D77832}" type="slidenum">
              <a:rPr lang="en-US" smtClean="0"/>
              <a:t>98</a:t>
            </a:fld>
            <a:endParaRPr lang="en-US"/>
          </a:p>
        </p:txBody>
      </p:sp>
      <p:pic>
        <p:nvPicPr>
          <p:cNvPr id="1027" name="Picture 2">
            <a:extLst>
              <a:ext uri="{FF2B5EF4-FFF2-40B4-BE49-F238E27FC236}">
                <a16:creationId xmlns:a16="http://schemas.microsoft.com/office/drawing/2014/main" id="{9097B436-E699-EFE2-B4E5-6F5D63F23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421"/>
            <a:ext cx="12192000" cy="606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
            <a:extLst>
              <a:ext uri="{FF2B5EF4-FFF2-40B4-BE49-F238E27FC236}">
                <a16:creationId xmlns:a16="http://schemas.microsoft.com/office/drawing/2014/main" id="{41982955-FF39-7E50-D4CE-F5CFDEDB2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188404"/>
            <a:ext cx="8092966" cy="66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43089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73DB3-E204-F4ED-2806-0CEF188C8E81}"/>
              </a:ext>
            </a:extLst>
          </p:cNvPr>
          <p:cNvSpPr>
            <a:spLocks noGrp="1"/>
          </p:cNvSpPr>
          <p:nvPr>
            <p:ph type="title"/>
          </p:nvPr>
        </p:nvSpPr>
        <p:spPr>
          <a:xfrm>
            <a:off x="1606342" y="491021"/>
            <a:ext cx="14464857" cy="2051269"/>
          </a:xfrm>
        </p:spPr>
        <p:txBody>
          <a:bodyPr/>
          <a:lstStyle/>
          <a:p>
            <a:endParaRPr lang="en-US" dirty="0"/>
          </a:p>
        </p:txBody>
      </p:sp>
      <p:sp>
        <p:nvSpPr>
          <p:cNvPr id="3" name="Content Placeholder 2">
            <a:extLst>
              <a:ext uri="{FF2B5EF4-FFF2-40B4-BE49-F238E27FC236}">
                <a16:creationId xmlns:a16="http://schemas.microsoft.com/office/drawing/2014/main" id="{0B9322D2-FF4C-7DF5-43CC-AB77AC93788E}"/>
              </a:ext>
            </a:extLst>
          </p:cNvPr>
          <p:cNvSpPr>
            <a:spLocks noGrp="1"/>
          </p:cNvSpPr>
          <p:nvPr>
            <p:ph idx="1"/>
          </p:nvPr>
        </p:nvSpPr>
        <p:spPr>
          <a:xfrm>
            <a:off x="1" y="1825624"/>
            <a:ext cx="12191998" cy="5032376"/>
          </a:xfrm>
        </p:spPr>
        <p:txBody>
          <a:bodyPr/>
          <a:lstStyle/>
          <a:p>
            <a:endParaRPr lang="en-US" dirty="0"/>
          </a:p>
        </p:txBody>
      </p:sp>
      <p:sp>
        <p:nvSpPr>
          <p:cNvPr id="4" name="Slide Number Placeholder 3">
            <a:extLst>
              <a:ext uri="{FF2B5EF4-FFF2-40B4-BE49-F238E27FC236}">
                <a16:creationId xmlns:a16="http://schemas.microsoft.com/office/drawing/2014/main" id="{1B6CF6D0-29C9-A630-1DA5-1C4A5FC5B512}"/>
              </a:ext>
            </a:extLst>
          </p:cNvPr>
          <p:cNvSpPr>
            <a:spLocks noGrp="1"/>
          </p:cNvSpPr>
          <p:nvPr>
            <p:ph type="sldNum" sz="quarter" idx="12"/>
          </p:nvPr>
        </p:nvSpPr>
        <p:spPr/>
        <p:txBody>
          <a:bodyPr/>
          <a:lstStyle/>
          <a:p>
            <a:fld id="{B24F5015-3417-4B27-A586-E4CCF4D77832}" type="slidenum">
              <a:rPr lang="en-US" smtClean="0"/>
              <a:t>99</a:t>
            </a:fld>
            <a:endParaRPr lang="en-US"/>
          </a:p>
        </p:txBody>
      </p:sp>
      <p:pic>
        <p:nvPicPr>
          <p:cNvPr id="2050" name="Picture 1">
            <a:extLst>
              <a:ext uri="{FF2B5EF4-FFF2-40B4-BE49-F238E27FC236}">
                <a16:creationId xmlns:a16="http://schemas.microsoft.com/office/drawing/2014/main" id="{5AC092E0-8755-45F7-6137-22196E8EE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6525"/>
            <a:ext cx="12192000" cy="590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3">
            <a:extLst>
              <a:ext uri="{FF2B5EF4-FFF2-40B4-BE49-F238E27FC236}">
                <a16:creationId xmlns:a16="http://schemas.microsoft.com/office/drawing/2014/main" id="{5DF914A5-398D-AC24-1CEB-4AB454D53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2" y="5900737"/>
            <a:ext cx="78009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1075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7|16|10.7|5.8"/>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5745096E880943ACB0FE4084512437" ma:contentTypeVersion="13" ma:contentTypeDescription="Create a new document." ma:contentTypeScope="" ma:versionID="60aa1b27530aed6876dc73b340de09e3">
  <xsd:schema xmlns:xsd="http://www.w3.org/2001/XMLSchema" xmlns:xs="http://www.w3.org/2001/XMLSchema" xmlns:p="http://schemas.microsoft.com/office/2006/metadata/properties" xmlns:ns2="f1c7bf0e-1cb0-48f8-99df-6e3f20f315ba" targetNamespace="http://schemas.microsoft.com/office/2006/metadata/properties" ma:root="true" ma:fieldsID="c2e208f0d06b82c83284b9b87c653362" ns2:_="">
    <xsd:import namespace="f1c7bf0e-1cb0-48f8-99df-6e3f20f315ba"/>
    <xsd:element name="properties">
      <xsd:complexType>
        <xsd:sequence>
          <xsd:element name="documentManagement">
            <xsd:complexType>
              <xsd:all>
                <xsd:element ref="ns2:Group"/>
                <xsd:element ref="ns2:Document_x0020_Type" minOccurs="0"/>
                <xsd:element ref="ns2:Document_x0020_Type_x0020_II" minOccurs="0"/>
                <xsd:element ref="ns2:Category" minOccurs="0"/>
                <xsd:element ref="ns2:Month" minOccurs="0"/>
                <xsd:element ref="ns2:Author0" minOccurs="0"/>
                <xsd:element ref="ns2:Year" minOccurs="0"/>
                <xsd:element ref="ns2:To_x0020_Be_x0020_Deleted_x003f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c7bf0e-1cb0-48f8-99df-6e3f20f315ba" elementFormDefault="qualified">
    <xsd:import namespace="http://schemas.microsoft.com/office/2006/documentManagement/types"/>
    <xsd:import namespace="http://schemas.microsoft.com/office/infopath/2007/PartnerControls"/>
    <xsd:element name="Group" ma:index="2" ma:displayName="Group" ma:default="Select..." ma:format="Dropdown" ma:internalName="Group">
      <xsd:simpleType>
        <xsd:restriction base="dms:Choice">
          <xsd:enumeration value="Select..."/>
          <xsd:enumeration value="PDE Highlights"/>
          <xsd:enumeration value="Transition"/>
          <xsd:enumeration value="COVID-19"/>
          <xsd:enumeration value="Getting My Job Done"/>
          <xsd:enumeration value="Internal Controls"/>
          <xsd:enumeration value="My Professional Growth"/>
          <xsd:enumeration value="My Personal Stuff"/>
          <xsd:enumeration value="My Work Place"/>
          <xsd:enumeration value="Health Safety and Security"/>
          <xsd:enumeration value="Management Services"/>
          <xsd:enumeration value="Penn Link"/>
          <xsd:enumeration value="Accessibility"/>
        </xsd:restriction>
      </xsd:simpleType>
    </xsd:element>
    <xsd:element name="Document_x0020_Type" ma:index="3" nillable="true" ma:displayName="Document Type I" ma:default="Select..." ma:format="Dropdown" ma:internalName="Document_x0020_Type">
      <xsd:simpleType>
        <xsd:restriction base="dms:Choice">
          <xsd:enumeration value="Select..."/>
          <xsd:enumeration value="COVID-HR"/>
          <xsd:enumeration value="COVID-IT"/>
          <xsd:enumeration value="COVID-Budget"/>
          <xsd:enumeration value="COVID-Resources"/>
          <xsd:enumeration value="Accessibility"/>
          <xsd:enumeration value="Admin Policies"/>
          <xsd:enumeration value="Electronic Personnel Action Request (ePAR)"/>
          <xsd:enumeration value="Emergency Evacuation Plan"/>
          <xsd:enumeration value="Employee"/>
          <xsd:enumeration value="Health, Safety &amp; Security"/>
          <xsd:enumeration value="HR Transition"/>
          <xsd:enumeration value="IT Transition"/>
          <xsd:enumeration value="Leave/AWS"/>
          <xsd:enumeration value="Miscellaneous"/>
          <xsd:enumeration value="Parking"/>
          <xsd:enumeration value="Pay and Benefits"/>
          <xsd:enumeration value="PDE Academy"/>
          <xsd:enumeration value="Supervisor"/>
        </xsd:restriction>
      </xsd:simpleType>
    </xsd:element>
    <xsd:element name="Document_x0020_Type_x0020_II" ma:index="4" nillable="true" ma:displayName="Document Type II" ma:default="Select..." ma:format="Dropdown" ma:internalName="Document_x0020_Type_x0020_II">
      <xsd:simpleType>
        <xsd:restriction base="dms:Choice">
          <xsd:enumeration value="Select..."/>
          <xsd:enumeration value="Accessibility"/>
          <xsd:enumeration value="Admin Policies"/>
          <xsd:enumeration value="Electronic Personnel Action Request (ePAR)"/>
          <xsd:enumeration value="Emergency Evacuation Plan"/>
          <xsd:enumeration value="Employee"/>
          <xsd:enumeration value="Health, Safety &amp; Security"/>
          <xsd:enumeration value="HR Transition"/>
          <xsd:enumeration value="IT Transition"/>
          <xsd:enumeration value="Leave/AWS"/>
          <xsd:enumeration value="Miscellaneous"/>
          <xsd:enumeration value="Parking"/>
          <xsd:enumeration value="Pay and Benefits"/>
          <xsd:enumeration value="PDE Academy"/>
          <xsd:enumeration value="Supervisor"/>
          <xsd:enumeration value="Zoom"/>
        </xsd:restriction>
      </xsd:simpleType>
    </xsd:element>
    <xsd:element name="Category" ma:index="5" nillable="true" ma:displayName="Category" ma:default="Select..." ma:format="Dropdown" ma:internalName="Category">
      <xsd:simpleType>
        <xsd:restriction base="dms:Choice">
          <xsd:enumeration value="Select..."/>
          <xsd:enumeration value="1. Active Shooter"/>
          <xsd:enumeration value="2. AED/Medical Emergencies"/>
          <xsd:enumeration value="3. Emergency Evacuation/Emergency Preparedness"/>
          <xsd:enumeration value="4. Accidents"/>
          <xsd:enumeration value="5. Safety Goals /Personal Safety"/>
          <xsd:enumeration value="6. Health, Wellness and Fitness"/>
          <xsd:enumeration value="7. Security/ID Badge"/>
          <xsd:enumeration value="8. Worker's Compensation"/>
          <xsd:enumeration value="9. Additional Resources"/>
          <xsd:enumeration value="Employee"/>
          <xsd:enumeration value="Supervisor"/>
          <xsd:enumeration value="Year 2022"/>
          <xsd:enumeration value="Year 2021"/>
          <xsd:enumeration value="Year 2020"/>
          <xsd:enumeration value="Year 2019"/>
          <xsd:enumeration value="Year 2018"/>
          <xsd:enumeration value="Year 2017"/>
          <xsd:enumeration value="Year 2016"/>
          <xsd:enumeration value="Year 2015"/>
          <xsd:enumeration value="Year 2014"/>
          <xsd:enumeration value="Year 2013"/>
          <xsd:enumeration value="Year 2012"/>
          <xsd:enumeration value="Year 2011"/>
        </xsd:restriction>
      </xsd:simpleType>
    </xsd:element>
    <xsd:element name="Month" ma:index="12" nillable="true" ma:displayName="Month" ma:default="Select..." ma:format="Dropdown" ma:internalName="Month">
      <xsd:simpleType>
        <xsd:restriction base="dms:Choice">
          <xsd:enumeration value="Select..."/>
          <xsd:enumeration value="01 - January"/>
          <xsd:enumeration value="02 - February"/>
          <xsd:enumeration value="03 - March"/>
          <xsd:enumeration value="04 - April"/>
          <xsd:enumeration value="05 - May"/>
          <xsd:enumeration value="06 - June"/>
          <xsd:enumeration value="07 - July"/>
          <xsd:enumeration value="08 - August"/>
          <xsd:enumeration value="09 - September"/>
          <xsd:enumeration value="10 - October"/>
          <xsd:enumeration value="11 - November"/>
          <xsd:enumeration value="12 - December"/>
        </xsd:restriction>
      </xsd:simpleType>
    </xsd:element>
    <xsd:element name="Author0" ma:index="13" nillable="true" ma:displayName="Sent By" ma:description="The name in the column reflect the name of the Penn Link message creator/submitter." ma:internalName="Author0">
      <xsd:simpleType>
        <xsd:restriction base="dms:Text">
          <xsd:maxLength value="255"/>
        </xsd:restriction>
      </xsd:simpleType>
    </xsd:element>
    <xsd:element name="Year" ma:index="14" nillable="true" ma:displayName="Year" ma:default="2021" ma:format="Dropdown" ma:internalName="Year">
      <xsd:simpleType>
        <xsd:restriction base="dms:Choice">
          <xsd:enumeration value="2022"/>
          <xsd:enumeration value="2021"/>
          <xsd:enumeration value="2020"/>
          <xsd:enumeration value="2019"/>
          <xsd:enumeration value="2018"/>
          <xsd:enumeration value="2017"/>
          <xsd:enumeration value="2016"/>
          <xsd:enumeration value="2015"/>
          <xsd:enumeration value="2014"/>
          <xsd:enumeration value="2013"/>
          <xsd:enumeration value="2012"/>
          <xsd:enumeration value="2011"/>
          <xsd:enumeration value="2010"/>
        </xsd:restriction>
      </xsd:simpleType>
    </xsd:element>
    <xsd:element name="To_x0020_Be_x0020_Deleted_x003f_" ma:index="15" ma:displayName="To Be Deleted?" ma:default="NO" ma:description="Identify if this Document needs to be removed from this Inside PDE site?" ma:format="Dropdown" ma:internalName="To_x0020_Be_x0020_Deleted_x003f_">
      <xsd:simpleType>
        <xsd:restriction base="dms:Choice">
          <xsd:enumeration value="NO"/>
          <xsd:enumeration value="Y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o_x0020_Be_x0020_Deleted_x003f_ xmlns="f1c7bf0e-1cb0-48f8-99df-6e3f20f315ba">NO</To_x0020_Be_x0020_Deleted_x003f_>
    <Document_x0020_Type_x0020_II xmlns="f1c7bf0e-1cb0-48f8-99df-6e3f20f315ba" xsi:nil="true"/>
    <Category xmlns="f1c7bf0e-1cb0-48f8-99df-6e3f20f315ba" xsi:nil="true"/>
    <Group xmlns="f1c7bf0e-1cb0-48f8-99df-6e3f20f315ba">Select...</Group>
    <Year xmlns="f1c7bf0e-1cb0-48f8-99df-6e3f20f315ba" xsi:nil="true"/>
    <Month xmlns="f1c7bf0e-1cb0-48f8-99df-6e3f20f315ba" xsi:nil="true"/>
    <Document_x0020_Type xmlns="f1c7bf0e-1cb0-48f8-99df-6e3f20f315ba" xsi:nil="true"/>
    <Author0 xmlns="f1c7bf0e-1cb0-48f8-99df-6e3f20f315ba" xsi:nil="true"/>
  </documentManagement>
</p:properties>
</file>

<file path=customXml/itemProps1.xml><?xml version="1.0" encoding="utf-8"?>
<ds:datastoreItem xmlns:ds="http://schemas.openxmlformats.org/officeDocument/2006/customXml" ds:itemID="{BB4B3DE0-A293-416A-8B30-8A82F0158D59}">
  <ds:schemaRefs>
    <ds:schemaRef ds:uri="f1c7bf0e-1cb0-48f8-99df-6e3f20f315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14C1FC7-4E50-493F-BCB4-8C1A73F486B8}">
  <ds:schemaRefs>
    <ds:schemaRef ds:uri="http://schemas.microsoft.com/sharepoint/v3/contenttype/forms"/>
  </ds:schemaRefs>
</ds:datastoreItem>
</file>

<file path=customXml/itemProps3.xml><?xml version="1.0" encoding="utf-8"?>
<ds:datastoreItem xmlns:ds="http://schemas.openxmlformats.org/officeDocument/2006/customXml" ds:itemID="{B8CB3FC7-B59E-40D5-A9DE-932E9E5BECE3}">
  <ds:schemaRefs>
    <ds:schemaRef ds:uri="http://schemas.microsoft.com/office/2006/documentManagement/types"/>
    <ds:schemaRef ds:uri="http://schemas.microsoft.com/office/infopath/2007/PartnerControls"/>
    <ds:schemaRef ds:uri="http://purl.org/dc/elements/1.1/"/>
    <ds:schemaRef ds:uri="f1c7bf0e-1cb0-48f8-99df-6e3f20f315ba"/>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25955</TotalTime>
  <Words>5302</Words>
  <Application>Microsoft Office PowerPoint</Application>
  <PresentationFormat>Widescreen</PresentationFormat>
  <Paragraphs>894</Paragraphs>
  <Slides>101</Slides>
  <Notes>76</Notes>
  <HiddenSlides>0</HiddenSlides>
  <MMClips>0</MMClip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Office Theme</vt:lpstr>
      <vt:lpstr>  </vt:lpstr>
      <vt:lpstr>  </vt:lpstr>
      <vt:lpstr>Structured Literacy</vt:lpstr>
      <vt:lpstr>Structured Literacy Training</vt:lpstr>
      <vt:lpstr>  Pennsylvania Educator Certification Preparation</vt:lpstr>
      <vt:lpstr>Who and When?</vt:lpstr>
      <vt:lpstr>Comprehensive Plan</vt:lpstr>
      <vt:lpstr>PowerPoint Presentation</vt:lpstr>
      <vt:lpstr>SAS Structured Literacy Course </vt:lpstr>
      <vt:lpstr>Structured Literacy Support</vt:lpstr>
      <vt:lpstr>West Shore School District</vt:lpstr>
      <vt:lpstr>PowerPoint Presentation</vt:lpstr>
      <vt:lpstr>Where do we begin?</vt:lpstr>
      <vt:lpstr>PowerPoint Presentation</vt:lpstr>
      <vt:lpstr>Classroom Data</vt:lpstr>
      <vt:lpstr>PowerPoint Presentation</vt:lpstr>
      <vt:lpstr>WHAT IS STRUCTURED LITERACY? </vt:lpstr>
      <vt:lpstr>Tier 1 - Check Ins on Grade Level</vt:lpstr>
      <vt:lpstr>Tiers 2 &amp; 3 - Provide More Intensive Support</vt:lpstr>
      <vt:lpstr>Group Students of All Tiers</vt:lpstr>
      <vt:lpstr>Guided Reading Group     vs.         Skill Group  </vt:lpstr>
      <vt:lpstr>What does a small skill group look like? </vt:lpstr>
      <vt:lpstr>Tier Resources</vt:lpstr>
      <vt:lpstr>Follow-Up: MTSS, Leadership, and Data Meetings (on-going)</vt:lpstr>
      <vt:lpstr>How do I know it’s working?</vt:lpstr>
      <vt:lpstr>What Does Structured Literacy Look Like in Action?</vt:lpstr>
      <vt:lpstr>Classrooms in Action!</vt:lpstr>
      <vt:lpstr>What Does Structured Literacy Look Like in Action?</vt:lpstr>
      <vt:lpstr>What Does Structured Literacy Look Like in Action?</vt:lpstr>
      <vt:lpstr>PowerPoint Presentation</vt:lpstr>
      <vt:lpstr>What Does Structured Literacy Look Like in Action?</vt:lpstr>
      <vt:lpstr>Just Remember-    Structured Literacy is for ALL students!</vt:lpstr>
      <vt:lpstr>Journey of a Thousand Miles</vt:lpstr>
      <vt:lpstr>Who we are</vt:lpstr>
      <vt:lpstr>PowerPoint Presentation</vt:lpstr>
      <vt:lpstr>Universal Screeners  </vt:lpstr>
      <vt:lpstr>Our Journey - Where we were</vt:lpstr>
      <vt:lpstr>Our Journey - Where We Are Now &amp; Headed</vt:lpstr>
      <vt:lpstr>Journey of Tier 2 &amp; Tier 3</vt:lpstr>
      <vt:lpstr>Progress Monitoring</vt:lpstr>
      <vt:lpstr>Progress Monitoring</vt:lpstr>
      <vt:lpstr>Data, Data, Data - Reading Data/Data Team Forms</vt:lpstr>
      <vt:lpstr>Data Team Essential Components </vt:lpstr>
      <vt:lpstr>Data Team Essentials  </vt:lpstr>
      <vt:lpstr>Tier 3 Intervention Plans</vt:lpstr>
      <vt:lpstr>What’s Driving Success</vt:lpstr>
      <vt:lpstr>Current Challenges and Future Goals</vt:lpstr>
      <vt:lpstr>Gettysburg Area School District</vt:lpstr>
      <vt:lpstr>Overview</vt:lpstr>
      <vt:lpstr>Where We Started</vt:lpstr>
      <vt:lpstr>System of Change</vt:lpstr>
      <vt:lpstr>Planning at the District Level</vt:lpstr>
      <vt:lpstr>District Level Planning</vt:lpstr>
      <vt:lpstr>District Level Planning/Changes</vt:lpstr>
      <vt:lpstr>PowerPoint Presentation</vt:lpstr>
      <vt:lpstr>District Level Data</vt:lpstr>
      <vt:lpstr>District Level Data</vt:lpstr>
      <vt:lpstr>Building Level Planning</vt:lpstr>
      <vt:lpstr>Building Level Planning</vt:lpstr>
      <vt:lpstr>Building Level Planning</vt:lpstr>
      <vt:lpstr>Grade Level Planning</vt:lpstr>
      <vt:lpstr>PowerPoint Presentation</vt:lpstr>
      <vt:lpstr>Student Level Planning</vt:lpstr>
      <vt:lpstr>Student Level Planning</vt:lpstr>
      <vt:lpstr>PowerPoint Presentation</vt:lpstr>
      <vt:lpstr>Candid Accounts from GASD Teachers</vt:lpstr>
      <vt:lpstr>Our Journey at  Halifax Elementary</vt:lpstr>
      <vt:lpstr>Something is not working…</vt:lpstr>
      <vt:lpstr>Professional Development… </vt:lpstr>
      <vt:lpstr>Professional Development…</vt:lpstr>
      <vt:lpstr>From Guided Reading Groups to Skill Groups</vt:lpstr>
      <vt:lpstr>PowerPoint Presentation</vt:lpstr>
      <vt:lpstr>Tier I…</vt:lpstr>
      <vt:lpstr>Tier I…</vt:lpstr>
      <vt:lpstr>Providing the Structure</vt:lpstr>
      <vt:lpstr>Tier II...</vt:lpstr>
      <vt:lpstr>Using Data</vt:lpstr>
      <vt:lpstr>Reflection…</vt:lpstr>
      <vt:lpstr> Structured Literacy Tools for the Journey    Dr. Pam Kastner PaTTAN State Lead for Literacy  </vt:lpstr>
      <vt:lpstr>PaTTAN Structured Literacy Course </vt:lpstr>
      <vt:lpstr>PowerPoint Presentation</vt:lpstr>
      <vt:lpstr>Course Sessions</vt:lpstr>
      <vt:lpstr>What You WILL Learn</vt:lpstr>
      <vt:lpstr>What You WILL do</vt:lpstr>
      <vt:lpstr>PowerPoint Presentation</vt:lpstr>
      <vt:lpstr>PA Higher Education Summit was held May 2023  Communities of Practice</vt:lpstr>
      <vt:lpstr>PaTTAN Secondary Literacy Summit</vt:lpstr>
      <vt:lpstr>PowerPoint Presentation</vt:lpstr>
      <vt:lpstr>The Reading League: Defining Guide</vt:lpstr>
      <vt:lpstr>PowerPoint Presentation</vt:lpstr>
      <vt:lpstr>R-TFI: Reading Tiered Fidelity Inventory</vt:lpstr>
      <vt:lpstr>  Literacy Look-Fors Walkthrough Guide</vt:lpstr>
      <vt:lpstr>District Literacy Scan</vt:lpstr>
      <vt:lpstr>  International Dyslexia Association– Structured Literacy IDA infographics             </vt:lpstr>
      <vt:lpstr>Louise Spear-Swerling Structured Literacy and Typical Literacy Practices </vt:lpstr>
      <vt:lpstr>Pending Legislation Representative Jason Ortitay (House Bill 998)  Senator Ryan Aument (Senate Bill 801)</vt:lpstr>
      <vt:lpstr>PowerPoint Presentation</vt:lpstr>
      <vt:lpstr>PowerPoint Presentation</vt:lpstr>
      <vt:lpstr>PowerPoint Presentation</vt:lpstr>
      <vt:lpstr>QUESTIONS BREAKOUT</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subject/>
  <dc:creator>PDE</dc:creator>
  <cp:keywords/>
  <dc:description/>
  <cp:lastModifiedBy>Wicht, Jennifer</cp:lastModifiedBy>
  <cp:revision>638</cp:revision>
  <dcterms:created xsi:type="dcterms:W3CDTF">2022-07-06T18:28:13Z</dcterms:created>
  <dcterms:modified xsi:type="dcterms:W3CDTF">2023-12-11T20:11:07Z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0x010100545745096E880943ACB0FE4084512437</vt:lpwstr>
  </property>
</Properties>
</file>