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7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384" y="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AEDD1C5-44DA-CA26-CC95-35D509C4B07D}"/>
              </a:ext>
            </a:extLst>
          </p:cNvPr>
          <p:cNvSpPr txBox="1"/>
          <p:nvPr/>
        </p:nvSpPr>
        <p:spPr>
          <a:xfrm>
            <a:off x="1663262" y="296894"/>
            <a:ext cx="8429297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0" dirty="0">
                <a:solidFill>
                  <a:srgbClr val="FFC000"/>
                </a:solidFill>
                <a:latin typeface="Enchanted Land" panose="02000500000000000000" pitchFamily="2" charset="0"/>
              </a:rPr>
              <a:t>Knight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A81803-0B61-DAC8-894F-14D2A44D44E8}"/>
              </a:ext>
            </a:extLst>
          </p:cNvPr>
          <p:cNvSpPr txBox="1"/>
          <p:nvPr/>
        </p:nvSpPr>
        <p:spPr>
          <a:xfrm>
            <a:off x="1051035" y="172925"/>
            <a:ext cx="197594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600" dirty="0">
                <a:solidFill>
                  <a:srgbClr val="FFC000"/>
                </a:solidFill>
                <a:latin typeface="Enchanted Land" panose="02000500000000000000" pitchFamily="2" charset="0"/>
              </a:rPr>
              <a:t>The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412555-4F58-ACA3-4E92-3A03A9635C51}"/>
              </a:ext>
            </a:extLst>
          </p:cNvPr>
          <p:cNvSpPr txBox="1"/>
          <p:nvPr/>
        </p:nvSpPr>
        <p:spPr>
          <a:xfrm>
            <a:off x="4327634" y="2918460"/>
            <a:ext cx="4997668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5000" dirty="0">
                <a:solidFill>
                  <a:srgbClr val="FFC000"/>
                </a:solidFill>
                <a:latin typeface="Enchanted Land" panose="02000500000000000000" pitchFamily="2" charset="0"/>
              </a:rPr>
              <a:t>Code</a:t>
            </a:r>
            <a:endParaRPr lang="en-US" sz="25000" dirty="0">
              <a:solidFill>
                <a:srgbClr val="FFC000"/>
              </a:solidFill>
            </a:endParaRPr>
          </a:p>
        </p:txBody>
      </p:sp>
      <p:pic>
        <p:nvPicPr>
          <p:cNvPr id="12" name="Picture 11" descr="A person in a garment&#10;&#10;AI-generated content may be incorrect.">
            <a:extLst>
              <a:ext uri="{FF2B5EF4-FFF2-40B4-BE49-F238E27FC236}">
                <a16:creationId xmlns:a16="http://schemas.microsoft.com/office/drawing/2014/main" id="{0C937659-B676-AEC0-5CD7-B49631EC83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8670" y="1618616"/>
            <a:ext cx="4001063" cy="49424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17012D-F26B-ACE7-5593-D5828E59E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14A1F29-74FB-1558-CA3C-60FB99E32010}"/>
              </a:ext>
            </a:extLst>
          </p:cNvPr>
          <p:cNvSpPr txBox="1"/>
          <p:nvPr/>
        </p:nvSpPr>
        <p:spPr>
          <a:xfrm>
            <a:off x="643023" y="-281370"/>
            <a:ext cx="7857954" cy="3154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9900" dirty="0">
                <a:solidFill>
                  <a:srgbClr val="FFC000"/>
                </a:solidFill>
                <a:latin typeface="Enchanted Land" panose="02000500000000000000" pitchFamily="2" charset="0"/>
              </a:rPr>
              <a:t>Respect</a:t>
            </a:r>
          </a:p>
        </p:txBody>
      </p:sp>
      <p:pic>
        <p:nvPicPr>
          <p:cNvPr id="5" name="Picture 4" descr="A yellow helmet with black lines&#10;&#10;AI-generated content may be incorrect.">
            <a:extLst>
              <a:ext uri="{FF2B5EF4-FFF2-40B4-BE49-F238E27FC236}">
                <a16:creationId xmlns:a16="http://schemas.microsoft.com/office/drawing/2014/main" id="{282330E8-509D-990E-CED2-0D9A75E5C85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86710" y="218383"/>
            <a:ext cx="6251028" cy="673722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B3E55C3-D904-0613-1436-FFE676594AD0}"/>
              </a:ext>
            </a:extLst>
          </p:cNvPr>
          <p:cNvSpPr txBox="1"/>
          <p:nvPr/>
        </p:nvSpPr>
        <p:spPr>
          <a:xfrm>
            <a:off x="320565" y="2591985"/>
            <a:ext cx="850286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32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I will treat every person as a child of God — with kindness, fairness and dignity.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9E7BED-0347-74EA-5F74-195F656C05AE}"/>
              </a:ext>
            </a:extLst>
          </p:cNvPr>
          <p:cNvSpPr txBox="1"/>
          <p:nvPr/>
        </p:nvSpPr>
        <p:spPr>
          <a:xfrm>
            <a:off x="451945" y="4630992"/>
            <a:ext cx="850286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2800" dirty="0">
                <a:solidFill>
                  <a:srgbClr val="FFC000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EXAMPLE: I listen when others are talking and wait for my turn to speak.</a:t>
            </a:r>
          </a:p>
        </p:txBody>
      </p:sp>
    </p:spTree>
    <p:extLst>
      <p:ext uri="{BB962C8B-B14F-4D97-AF65-F5344CB8AC3E}">
        <p14:creationId xmlns:p14="http://schemas.microsoft.com/office/powerpoint/2010/main" val="2838671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999DC0-D024-0E82-EB71-BF2894B32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D047D37-C20C-925D-59A7-B1729EB29A9E}"/>
              </a:ext>
            </a:extLst>
          </p:cNvPr>
          <p:cNvSpPr txBox="1"/>
          <p:nvPr/>
        </p:nvSpPr>
        <p:spPr>
          <a:xfrm>
            <a:off x="643023" y="-281370"/>
            <a:ext cx="7857954" cy="3154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9900" dirty="0">
                <a:solidFill>
                  <a:srgbClr val="FFC000"/>
                </a:solidFill>
                <a:latin typeface="Enchanted Land" panose="02000500000000000000" pitchFamily="2" charset="0"/>
              </a:rPr>
              <a:t>Courage</a:t>
            </a:r>
          </a:p>
        </p:txBody>
      </p:sp>
      <p:pic>
        <p:nvPicPr>
          <p:cNvPr id="5" name="Picture 4" descr="A yellow helmet with black lines&#10;&#10;AI-generated content may be incorrect.">
            <a:extLst>
              <a:ext uri="{FF2B5EF4-FFF2-40B4-BE49-F238E27FC236}">
                <a16:creationId xmlns:a16="http://schemas.microsoft.com/office/drawing/2014/main" id="{787CDE90-83E1-9445-4425-99AF01F0971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86710" y="218383"/>
            <a:ext cx="6251028" cy="673722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78DEE6D-1170-7164-8AE7-B07C06FBEE68}"/>
              </a:ext>
            </a:extLst>
          </p:cNvPr>
          <p:cNvSpPr txBox="1"/>
          <p:nvPr/>
        </p:nvSpPr>
        <p:spPr>
          <a:xfrm>
            <a:off x="320565" y="2591985"/>
            <a:ext cx="850286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32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I will face challenges with strength and perseverance and stand up for what is right.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A63879-2BDC-C6D4-DFB8-1FC16F19C8D0}"/>
              </a:ext>
            </a:extLst>
          </p:cNvPr>
          <p:cNvSpPr txBox="1"/>
          <p:nvPr/>
        </p:nvSpPr>
        <p:spPr>
          <a:xfrm>
            <a:off x="451945" y="4630992"/>
            <a:ext cx="850286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2800" dirty="0">
                <a:solidFill>
                  <a:srgbClr val="FFC000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EXAMPLE: I raise my hand to answer even if I’m not 100% sure, because trying is brave.</a:t>
            </a:r>
          </a:p>
        </p:txBody>
      </p:sp>
    </p:spTree>
    <p:extLst>
      <p:ext uri="{BB962C8B-B14F-4D97-AF65-F5344CB8AC3E}">
        <p14:creationId xmlns:p14="http://schemas.microsoft.com/office/powerpoint/2010/main" val="1295734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04D426-9235-82F4-48CE-3D0D81AE5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5DD36A8-F250-3EB7-0EA3-0535C093C134}"/>
              </a:ext>
            </a:extLst>
          </p:cNvPr>
          <p:cNvSpPr txBox="1"/>
          <p:nvPr/>
        </p:nvSpPr>
        <p:spPr>
          <a:xfrm>
            <a:off x="643023" y="-281370"/>
            <a:ext cx="7857954" cy="3154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9900" dirty="0">
                <a:solidFill>
                  <a:srgbClr val="FFC000"/>
                </a:solidFill>
                <a:latin typeface="Enchanted Land" panose="02000500000000000000" pitchFamily="2" charset="0"/>
              </a:rPr>
              <a:t>Excellence</a:t>
            </a:r>
          </a:p>
        </p:txBody>
      </p:sp>
      <p:pic>
        <p:nvPicPr>
          <p:cNvPr id="5" name="Picture 4" descr="A yellow helmet with black lines&#10;&#10;AI-generated content may be incorrect.">
            <a:extLst>
              <a:ext uri="{FF2B5EF4-FFF2-40B4-BE49-F238E27FC236}">
                <a16:creationId xmlns:a16="http://schemas.microsoft.com/office/drawing/2014/main" id="{2BACACB1-7F0D-9BA9-2384-58B2B7E1699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86710" y="218383"/>
            <a:ext cx="6251028" cy="673722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3155472-3405-20A4-0179-837DCDCEBD63}"/>
              </a:ext>
            </a:extLst>
          </p:cNvPr>
          <p:cNvSpPr txBox="1"/>
          <p:nvPr/>
        </p:nvSpPr>
        <p:spPr>
          <a:xfrm>
            <a:off x="320565" y="2591985"/>
            <a:ext cx="850286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28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I will always try my best — on the field, in the classroom and in my faith — and never give up.</a:t>
            </a:r>
            <a:endParaRPr lang="en-US" sz="3200" dirty="0">
              <a:solidFill>
                <a:schemeClr val="bg1"/>
              </a:solidFill>
              <a:latin typeface="Lato Semibold" panose="020F0502020204030203" pitchFamily="34" charset="0"/>
              <a:ea typeface="Lato Semibold" panose="020F0502020204030203" pitchFamily="34" charset="0"/>
              <a:cs typeface="Lato Semibold" panose="020F050202020403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08BBFC-0BD3-E34E-A878-C7AF8A044BDC}"/>
              </a:ext>
            </a:extLst>
          </p:cNvPr>
          <p:cNvSpPr txBox="1"/>
          <p:nvPr/>
        </p:nvSpPr>
        <p:spPr>
          <a:xfrm>
            <a:off x="451945" y="4630992"/>
            <a:ext cx="850286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2800" dirty="0">
                <a:solidFill>
                  <a:srgbClr val="FFC000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EXAMPLE: I keep working on a tough math problem instead of giving up right away.</a:t>
            </a:r>
          </a:p>
        </p:txBody>
      </p:sp>
    </p:spTree>
    <p:extLst>
      <p:ext uri="{BB962C8B-B14F-4D97-AF65-F5344CB8AC3E}">
        <p14:creationId xmlns:p14="http://schemas.microsoft.com/office/powerpoint/2010/main" val="3154608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258E7E-7685-E408-D5FF-57A93F889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6DA8FFD-281E-D369-9283-A65921027FC0}"/>
              </a:ext>
            </a:extLst>
          </p:cNvPr>
          <p:cNvSpPr txBox="1"/>
          <p:nvPr/>
        </p:nvSpPr>
        <p:spPr>
          <a:xfrm>
            <a:off x="643023" y="-281370"/>
            <a:ext cx="7857954" cy="3154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9900" dirty="0">
                <a:solidFill>
                  <a:srgbClr val="FFC000"/>
                </a:solidFill>
                <a:latin typeface="Enchanted Land" panose="02000500000000000000" pitchFamily="2" charset="0"/>
              </a:rPr>
              <a:t>Loyalty</a:t>
            </a:r>
          </a:p>
        </p:txBody>
      </p:sp>
      <p:pic>
        <p:nvPicPr>
          <p:cNvPr id="5" name="Picture 4" descr="A yellow helmet with black lines&#10;&#10;AI-generated content may be incorrect.">
            <a:extLst>
              <a:ext uri="{FF2B5EF4-FFF2-40B4-BE49-F238E27FC236}">
                <a16:creationId xmlns:a16="http://schemas.microsoft.com/office/drawing/2014/main" id="{3138CC5B-85B4-FF9C-41A9-07AA9BABE9D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86710" y="218383"/>
            <a:ext cx="6251028" cy="673722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675F0F5-D30B-C89A-3252-E001A6644E73}"/>
              </a:ext>
            </a:extLst>
          </p:cNvPr>
          <p:cNvSpPr txBox="1"/>
          <p:nvPr/>
        </p:nvSpPr>
        <p:spPr>
          <a:xfrm>
            <a:off x="320565" y="2591985"/>
            <a:ext cx="850286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32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I will stand by my team, my school and my faith community, leading by example.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C59063-D3D7-31A3-0A9E-7AA13988AE48}"/>
              </a:ext>
            </a:extLst>
          </p:cNvPr>
          <p:cNvSpPr txBox="1"/>
          <p:nvPr/>
        </p:nvSpPr>
        <p:spPr>
          <a:xfrm>
            <a:off x="451945" y="4630992"/>
            <a:ext cx="850286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2800" dirty="0">
                <a:solidFill>
                  <a:srgbClr val="FFC000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EXAMPLE: I cheer for my classmates during a game, even if my team doesn’t win.</a:t>
            </a:r>
          </a:p>
        </p:txBody>
      </p:sp>
    </p:spTree>
    <p:extLst>
      <p:ext uri="{BB962C8B-B14F-4D97-AF65-F5344CB8AC3E}">
        <p14:creationId xmlns:p14="http://schemas.microsoft.com/office/powerpoint/2010/main" val="2362606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A11C6B-86AF-CAF9-6988-05DD00786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41E9468-0AB8-7CA5-E2E6-DD2D7119268A}"/>
              </a:ext>
            </a:extLst>
          </p:cNvPr>
          <p:cNvSpPr txBox="1"/>
          <p:nvPr/>
        </p:nvSpPr>
        <p:spPr>
          <a:xfrm>
            <a:off x="643023" y="-281370"/>
            <a:ext cx="7857954" cy="3154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9900" dirty="0">
                <a:solidFill>
                  <a:srgbClr val="FFC000"/>
                </a:solidFill>
                <a:latin typeface="Enchanted Land" panose="02000500000000000000" pitchFamily="2" charset="0"/>
              </a:rPr>
              <a:t>Justice</a:t>
            </a:r>
          </a:p>
        </p:txBody>
      </p:sp>
      <p:pic>
        <p:nvPicPr>
          <p:cNvPr id="5" name="Picture 4" descr="A yellow helmet with black lines&#10;&#10;AI-generated content may be incorrect.">
            <a:extLst>
              <a:ext uri="{FF2B5EF4-FFF2-40B4-BE49-F238E27FC236}">
                <a16:creationId xmlns:a16="http://schemas.microsoft.com/office/drawing/2014/main" id="{068752FD-C9A6-339D-4E33-CB45DD339DF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86710" y="218383"/>
            <a:ext cx="6251028" cy="673722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7C55D07-9700-A078-FE38-01EC3453C0CF}"/>
              </a:ext>
            </a:extLst>
          </p:cNvPr>
          <p:cNvSpPr txBox="1"/>
          <p:nvPr/>
        </p:nvSpPr>
        <p:spPr>
          <a:xfrm>
            <a:off x="320565" y="2591985"/>
            <a:ext cx="850286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32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I will seek what is right and stand up for those who cannot stand for themselves.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E8635C-6859-F7D6-7D39-37514ACE4C3B}"/>
              </a:ext>
            </a:extLst>
          </p:cNvPr>
          <p:cNvSpPr txBox="1"/>
          <p:nvPr/>
        </p:nvSpPr>
        <p:spPr>
          <a:xfrm>
            <a:off x="451945" y="4630992"/>
            <a:ext cx="850286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2800" dirty="0">
                <a:solidFill>
                  <a:srgbClr val="FFC000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EXAMPLE: If I see someone being left out of a game, I invite them to join.</a:t>
            </a:r>
          </a:p>
        </p:txBody>
      </p:sp>
    </p:spTree>
    <p:extLst>
      <p:ext uri="{BB962C8B-B14F-4D97-AF65-F5344CB8AC3E}">
        <p14:creationId xmlns:p14="http://schemas.microsoft.com/office/powerpoint/2010/main" val="2308702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6A685B-3D9E-A5AE-FC92-B060E98CDB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B7F2F59-67E0-A317-BB67-14A7D9B1D07E}"/>
              </a:ext>
            </a:extLst>
          </p:cNvPr>
          <p:cNvSpPr txBox="1"/>
          <p:nvPr/>
        </p:nvSpPr>
        <p:spPr>
          <a:xfrm>
            <a:off x="643023" y="-281370"/>
            <a:ext cx="7857954" cy="3154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9900" dirty="0">
                <a:solidFill>
                  <a:srgbClr val="FFC000"/>
                </a:solidFill>
                <a:latin typeface="Enchanted Land" panose="02000500000000000000" pitchFamily="2" charset="0"/>
              </a:rPr>
              <a:t>Gratitude</a:t>
            </a:r>
          </a:p>
        </p:txBody>
      </p:sp>
      <p:pic>
        <p:nvPicPr>
          <p:cNvPr id="5" name="Picture 4" descr="A yellow helmet with black lines&#10;&#10;AI-generated content may be incorrect.">
            <a:extLst>
              <a:ext uri="{FF2B5EF4-FFF2-40B4-BE49-F238E27FC236}">
                <a16:creationId xmlns:a16="http://schemas.microsoft.com/office/drawing/2014/main" id="{E0069827-10F6-438B-536B-E549E9C1DDE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86710" y="218383"/>
            <a:ext cx="6251028" cy="673722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67B0FDA-64F0-1830-2FB4-5415E664D92C}"/>
              </a:ext>
            </a:extLst>
          </p:cNvPr>
          <p:cNvSpPr txBox="1"/>
          <p:nvPr/>
        </p:nvSpPr>
        <p:spPr>
          <a:xfrm>
            <a:off x="320565" y="2591985"/>
            <a:ext cx="850286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32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I will give thanks for my blessings and recognize that all good things come from God.</a:t>
            </a:r>
            <a:endParaRPr lang="en-US" sz="3600" dirty="0">
              <a:solidFill>
                <a:schemeClr val="bg1"/>
              </a:solidFill>
              <a:latin typeface="Lato Semibold" panose="020F0502020204030203" pitchFamily="34" charset="0"/>
              <a:ea typeface="Lato Semibold" panose="020F0502020204030203" pitchFamily="34" charset="0"/>
              <a:cs typeface="Lato Semibold" panose="020F050202020403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DA911C-ABB7-9572-B2B4-56FFECA9A469}"/>
              </a:ext>
            </a:extLst>
          </p:cNvPr>
          <p:cNvSpPr txBox="1"/>
          <p:nvPr/>
        </p:nvSpPr>
        <p:spPr>
          <a:xfrm>
            <a:off x="451945" y="4630992"/>
            <a:ext cx="850286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2800" dirty="0">
                <a:solidFill>
                  <a:srgbClr val="FFC000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EXAMPLE: I say ‘thank you’ when someone shares or helps me, even for small things.</a:t>
            </a:r>
          </a:p>
        </p:txBody>
      </p:sp>
    </p:spTree>
    <p:extLst>
      <p:ext uri="{BB962C8B-B14F-4D97-AF65-F5344CB8AC3E}">
        <p14:creationId xmlns:p14="http://schemas.microsoft.com/office/powerpoint/2010/main" val="2682311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EB97E6-C58B-E99F-BEB6-038FCE831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7C27E4E-4CBF-E7EA-F05C-D8770883D13F}"/>
              </a:ext>
            </a:extLst>
          </p:cNvPr>
          <p:cNvSpPr txBox="1"/>
          <p:nvPr/>
        </p:nvSpPr>
        <p:spPr>
          <a:xfrm>
            <a:off x="643023" y="-281370"/>
            <a:ext cx="7857954" cy="3154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9900" dirty="0">
                <a:solidFill>
                  <a:srgbClr val="FFC000"/>
                </a:solidFill>
                <a:latin typeface="Enchanted Land" panose="02000500000000000000" pitchFamily="2" charset="0"/>
              </a:rPr>
              <a:t>Peace</a:t>
            </a:r>
          </a:p>
        </p:txBody>
      </p:sp>
      <p:pic>
        <p:nvPicPr>
          <p:cNvPr id="5" name="Picture 4" descr="A yellow helmet with black lines&#10;&#10;AI-generated content may be incorrect.">
            <a:extLst>
              <a:ext uri="{FF2B5EF4-FFF2-40B4-BE49-F238E27FC236}">
                <a16:creationId xmlns:a16="http://schemas.microsoft.com/office/drawing/2014/main" id="{3554042A-EA40-1F7F-F9FB-0A52080B2D3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86710" y="218383"/>
            <a:ext cx="6251028" cy="673722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935676E-C1FD-0FAB-ABEC-183B39608D0B}"/>
              </a:ext>
            </a:extLst>
          </p:cNvPr>
          <p:cNvSpPr txBox="1"/>
          <p:nvPr/>
        </p:nvSpPr>
        <p:spPr>
          <a:xfrm>
            <a:off x="320565" y="2591985"/>
            <a:ext cx="850286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32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I will be a peacemaker, working together to create kindness and calm in our school.</a:t>
            </a:r>
            <a:endParaRPr lang="en-US" sz="4000" dirty="0">
              <a:solidFill>
                <a:schemeClr val="bg1"/>
              </a:solidFill>
              <a:latin typeface="Lato Semibold" panose="020F0502020204030203" pitchFamily="34" charset="0"/>
              <a:ea typeface="Lato Semibold" panose="020F0502020204030203" pitchFamily="34" charset="0"/>
              <a:cs typeface="Lato Semibold" panose="020F050202020403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5EBE31-939E-D494-DE8C-4CA97596580E}"/>
              </a:ext>
            </a:extLst>
          </p:cNvPr>
          <p:cNvSpPr txBox="1"/>
          <p:nvPr/>
        </p:nvSpPr>
        <p:spPr>
          <a:xfrm>
            <a:off x="451945" y="4630992"/>
            <a:ext cx="850286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2800" dirty="0">
                <a:solidFill>
                  <a:srgbClr val="FFC000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EXAMPLE: If two friends are arguing, I help them talk it out instead of taking sides.</a:t>
            </a:r>
          </a:p>
        </p:txBody>
      </p:sp>
    </p:spTree>
    <p:extLst>
      <p:ext uri="{BB962C8B-B14F-4D97-AF65-F5344CB8AC3E}">
        <p14:creationId xmlns:p14="http://schemas.microsoft.com/office/powerpoint/2010/main" val="3709486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F9C346-AAF2-3053-A9DF-EA72C01A1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41E921A-ACBD-8396-0E3C-FF2245E3D34D}"/>
              </a:ext>
            </a:extLst>
          </p:cNvPr>
          <p:cNvSpPr txBox="1"/>
          <p:nvPr/>
        </p:nvSpPr>
        <p:spPr>
          <a:xfrm>
            <a:off x="94593" y="160064"/>
            <a:ext cx="897583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600" dirty="0">
                <a:solidFill>
                  <a:srgbClr val="FFC000"/>
                </a:solidFill>
                <a:latin typeface="Enchanted Land" panose="02000500000000000000" pitchFamily="2" charset="0"/>
              </a:rPr>
              <a:t>Why should I follow the Knight Code?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64372B-1AB9-A9D4-1AE0-99728D603A25}"/>
              </a:ext>
            </a:extLst>
          </p:cNvPr>
          <p:cNvSpPr txBox="1"/>
          <p:nvPr/>
        </p:nvSpPr>
        <p:spPr>
          <a:xfrm>
            <a:off x="709447" y="4975253"/>
            <a:ext cx="78932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44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Helps you grow into leaders.</a:t>
            </a:r>
          </a:p>
        </p:txBody>
      </p:sp>
      <p:pic>
        <p:nvPicPr>
          <p:cNvPr id="4" name="Picture 3" descr="A yellow helmet with black lines&#10;&#10;AI-generated content may be incorrect.">
            <a:extLst>
              <a:ext uri="{FF2B5EF4-FFF2-40B4-BE49-F238E27FC236}">
                <a16:creationId xmlns:a16="http://schemas.microsoft.com/office/drawing/2014/main" id="{5D539033-1F8B-D88E-5DF2-6976299E739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86710" y="218383"/>
            <a:ext cx="6251028" cy="673722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92F439A-95A1-F403-C454-12354971381B}"/>
              </a:ext>
            </a:extLst>
          </p:cNvPr>
          <p:cNvSpPr txBox="1"/>
          <p:nvPr/>
        </p:nvSpPr>
        <p:spPr>
          <a:xfrm>
            <a:off x="719958" y="3346150"/>
            <a:ext cx="78932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44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Makes our school a place where everyone feels included.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BF8444-A2BF-9776-39A2-7978FCECC5CF}"/>
              </a:ext>
            </a:extLst>
          </p:cNvPr>
          <p:cNvSpPr txBox="1"/>
          <p:nvPr/>
        </p:nvSpPr>
        <p:spPr>
          <a:xfrm>
            <a:off x="252248" y="5900163"/>
            <a:ext cx="86605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44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Earn dress down days and more!</a:t>
            </a:r>
          </a:p>
        </p:txBody>
      </p:sp>
    </p:spTree>
    <p:extLst>
      <p:ext uri="{BB962C8B-B14F-4D97-AF65-F5344CB8AC3E}">
        <p14:creationId xmlns:p14="http://schemas.microsoft.com/office/powerpoint/2010/main" val="24644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0810F0-E1D0-D0AB-A398-4517021B4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C46036D-E665-85CD-D080-D24C8F1AB96C}"/>
              </a:ext>
            </a:extLst>
          </p:cNvPr>
          <p:cNvSpPr txBox="1"/>
          <p:nvPr/>
        </p:nvSpPr>
        <p:spPr>
          <a:xfrm>
            <a:off x="1663262" y="296894"/>
            <a:ext cx="8429297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0" dirty="0">
                <a:solidFill>
                  <a:srgbClr val="FFC000"/>
                </a:solidFill>
                <a:latin typeface="Enchanted Land" panose="02000500000000000000" pitchFamily="2" charset="0"/>
              </a:rPr>
              <a:t>Knight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F8A758-14B4-411B-3402-6CF77D1BD35A}"/>
              </a:ext>
            </a:extLst>
          </p:cNvPr>
          <p:cNvSpPr txBox="1"/>
          <p:nvPr/>
        </p:nvSpPr>
        <p:spPr>
          <a:xfrm>
            <a:off x="1051035" y="172925"/>
            <a:ext cx="197594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600" dirty="0">
                <a:solidFill>
                  <a:srgbClr val="FFC000"/>
                </a:solidFill>
                <a:latin typeface="Enchanted Land" panose="02000500000000000000" pitchFamily="2" charset="0"/>
              </a:rPr>
              <a:t>The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5C83B6-F60A-4E36-ADBA-40C2B8DB8D81}"/>
              </a:ext>
            </a:extLst>
          </p:cNvPr>
          <p:cNvSpPr txBox="1"/>
          <p:nvPr/>
        </p:nvSpPr>
        <p:spPr>
          <a:xfrm>
            <a:off x="4327634" y="2918460"/>
            <a:ext cx="4997668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5000" dirty="0">
                <a:solidFill>
                  <a:srgbClr val="FFC000"/>
                </a:solidFill>
                <a:latin typeface="Enchanted Land" panose="02000500000000000000" pitchFamily="2" charset="0"/>
              </a:rPr>
              <a:t>Code</a:t>
            </a:r>
            <a:endParaRPr lang="en-US" sz="25000" dirty="0">
              <a:solidFill>
                <a:srgbClr val="FFC000"/>
              </a:solidFill>
            </a:endParaRPr>
          </a:p>
        </p:txBody>
      </p:sp>
      <p:pic>
        <p:nvPicPr>
          <p:cNvPr id="12" name="Picture 11" descr="A person in a garment&#10;&#10;AI-generated content may be incorrect.">
            <a:extLst>
              <a:ext uri="{FF2B5EF4-FFF2-40B4-BE49-F238E27FC236}">
                <a16:creationId xmlns:a16="http://schemas.microsoft.com/office/drawing/2014/main" id="{539404A9-036F-0249-70A6-502F6A8B0D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8670" y="1618616"/>
            <a:ext cx="4001063" cy="4942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625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D2B41F-83B5-0EBB-9B8B-6B4FFA90A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C9C9213-EBBA-BB27-6156-6D26CE5F5482}"/>
              </a:ext>
            </a:extLst>
          </p:cNvPr>
          <p:cNvSpPr txBox="1"/>
          <p:nvPr/>
        </p:nvSpPr>
        <p:spPr>
          <a:xfrm>
            <a:off x="94593" y="160064"/>
            <a:ext cx="897583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600" dirty="0">
                <a:solidFill>
                  <a:srgbClr val="FFC000"/>
                </a:solidFill>
                <a:latin typeface="Enchanted Land" panose="02000500000000000000" pitchFamily="2" charset="0"/>
              </a:rPr>
              <a:t>What is the Knight Code?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06AAAF2-CA09-75ED-5E83-398DF31BC712}"/>
              </a:ext>
            </a:extLst>
          </p:cNvPr>
          <p:cNvSpPr txBox="1"/>
          <p:nvPr/>
        </p:nvSpPr>
        <p:spPr>
          <a:xfrm>
            <a:off x="-177585" y="1997221"/>
            <a:ext cx="789326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Long ago, Knights followed special rules called a 'code.'</a:t>
            </a:r>
          </a:p>
          <a:p>
            <a:pPr algn="ctr"/>
            <a:endParaRPr lang="en-US" sz="4400" dirty="0">
              <a:solidFill>
                <a:schemeClr val="bg1"/>
              </a:solidFill>
              <a:latin typeface="Lato Semibold" panose="020F0502020204030203" pitchFamily="34" charset="0"/>
              <a:ea typeface="Lato Semibold" panose="020F0502020204030203" pitchFamily="34" charset="0"/>
              <a:cs typeface="Lato Semibold" panose="020F050202020403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6E3396-297E-1C0A-5A4E-11CD5D51DBB8}"/>
              </a:ext>
            </a:extLst>
          </p:cNvPr>
          <p:cNvSpPr txBox="1"/>
          <p:nvPr/>
        </p:nvSpPr>
        <p:spPr>
          <a:xfrm>
            <a:off x="719958" y="4498967"/>
            <a:ext cx="789326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This code included ways to live to prove they were worthy to become a Knight. </a:t>
            </a:r>
          </a:p>
          <a:p>
            <a:pPr algn="ctr"/>
            <a:endParaRPr lang="en-US" sz="4400" dirty="0">
              <a:solidFill>
                <a:schemeClr val="bg1"/>
              </a:solidFill>
              <a:latin typeface="Lato Semibold" panose="020F0502020204030203" pitchFamily="34" charset="0"/>
              <a:ea typeface="Lato Semibold" panose="020F0502020204030203" pitchFamily="34" charset="0"/>
              <a:cs typeface="Lato Semibold" panose="020F0502020204030203" pitchFamily="34" charset="0"/>
            </a:endParaRPr>
          </a:p>
        </p:txBody>
      </p:sp>
      <p:pic>
        <p:nvPicPr>
          <p:cNvPr id="1026" name="Picture 2" descr="Medieval knights code">
            <a:extLst>
              <a:ext uri="{FF2B5EF4-FFF2-40B4-BE49-F238E27FC236}">
                <a16:creationId xmlns:a16="http://schemas.microsoft.com/office/drawing/2014/main" id="{EE7F2498-994B-3827-7809-C2930B40E5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2649" y="2087828"/>
            <a:ext cx="1492470" cy="2300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yellow helmet with black lines&#10;&#10;AI-generated content may be incorrect.">
            <a:extLst>
              <a:ext uri="{FF2B5EF4-FFF2-40B4-BE49-F238E27FC236}">
                <a16:creationId xmlns:a16="http://schemas.microsoft.com/office/drawing/2014/main" id="{62C04F23-9A84-E081-E1AE-355670FAB08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18000"/>
          </a:blip>
          <a:stretch>
            <a:fillRect/>
          </a:stretch>
        </p:blipFill>
        <p:spPr>
          <a:xfrm>
            <a:off x="86710" y="218383"/>
            <a:ext cx="6251028" cy="6737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907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B4529B-C1FA-B03D-3E10-5516D8CAB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63B724-FED2-7012-5E25-D9D232A5741E}"/>
              </a:ext>
            </a:extLst>
          </p:cNvPr>
          <p:cNvSpPr txBox="1"/>
          <p:nvPr/>
        </p:nvSpPr>
        <p:spPr>
          <a:xfrm>
            <a:off x="344095" y="859065"/>
            <a:ext cx="8455809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Our </a:t>
            </a:r>
            <a:r>
              <a:rPr lang="en-US" sz="8800" dirty="0">
                <a:solidFill>
                  <a:srgbClr val="FFC000"/>
                </a:solidFill>
                <a:latin typeface="Enchanted Land" panose="02000500000000000000" pitchFamily="2" charset="0"/>
                <a:ea typeface="Lato Semibold" panose="020F0502020204030203" pitchFamily="34" charset="0"/>
                <a:cs typeface="Lato Semibold" panose="020F0502020204030203" pitchFamily="34" charset="0"/>
              </a:rPr>
              <a:t>Knight Code </a:t>
            </a:r>
            <a:r>
              <a:rPr lang="en-US" sz="60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shows us ways that we can show kindness, courage and respect in our community. </a:t>
            </a:r>
          </a:p>
        </p:txBody>
      </p:sp>
      <p:pic>
        <p:nvPicPr>
          <p:cNvPr id="4" name="Picture 3" descr="A yellow helmet with black lines&#10;&#10;AI-generated content may be incorrect.">
            <a:extLst>
              <a:ext uri="{FF2B5EF4-FFF2-40B4-BE49-F238E27FC236}">
                <a16:creationId xmlns:a16="http://schemas.microsoft.com/office/drawing/2014/main" id="{9515FDB2-6D6F-81B4-6372-0CC38DF7317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86710" y="218383"/>
            <a:ext cx="6251028" cy="6737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235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258E6C-5F16-23E5-C58C-3BC7A6910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8F4B924-1AB4-875F-02B2-FF1103C2F214}"/>
              </a:ext>
            </a:extLst>
          </p:cNvPr>
          <p:cNvSpPr txBox="1"/>
          <p:nvPr/>
        </p:nvSpPr>
        <p:spPr>
          <a:xfrm>
            <a:off x="94593" y="160064"/>
            <a:ext cx="897583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600" dirty="0">
                <a:solidFill>
                  <a:srgbClr val="FFC000"/>
                </a:solidFill>
                <a:latin typeface="Enchanted Land" panose="02000500000000000000" pitchFamily="2" charset="0"/>
              </a:rPr>
              <a:t>How does it work?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76B866-D879-1872-1A8C-EE7103F1DF69}"/>
              </a:ext>
            </a:extLst>
          </p:cNvPr>
          <p:cNvSpPr txBox="1"/>
          <p:nvPr/>
        </p:nvSpPr>
        <p:spPr>
          <a:xfrm>
            <a:off x="799877" y="1729724"/>
            <a:ext cx="789326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44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Teachers and staff will watch for students showing </a:t>
            </a:r>
            <a:br>
              <a:rPr lang="en-US" sz="44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</a:br>
            <a:r>
              <a:rPr lang="en-US" sz="44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Knight Code values.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6D9BA0-FF45-18C7-E22F-39B61505676B}"/>
              </a:ext>
            </a:extLst>
          </p:cNvPr>
          <p:cNvSpPr txBox="1"/>
          <p:nvPr/>
        </p:nvSpPr>
        <p:spPr>
          <a:xfrm>
            <a:off x="719958" y="4498967"/>
            <a:ext cx="789326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When someone sees you showing those values, you will get </a:t>
            </a:r>
            <a:r>
              <a:rPr lang="en-US" sz="6600" dirty="0">
                <a:solidFill>
                  <a:srgbClr val="FFC000"/>
                </a:solidFill>
                <a:latin typeface="Enchanted Land" panose="02000500000000000000" pitchFamily="2" charset="0"/>
                <a:ea typeface="Lato Semibold" panose="020F0502020204030203" pitchFamily="34" charset="0"/>
                <a:cs typeface="Lato Semibold" panose="020F0502020204030203" pitchFamily="34" charset="0"/>
              </a:rPr>
              <a:t>Code Cash</a:t>
            </a:r>
            <a:r>
              <a:rPr lang="en-US" sz="44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!</a:t>
            </a:r>
          </a:p>
          <a:p>
            <a:pPr algn="ctr"/>
            <a:endParaRPr lang="en-US" sz="4400" dirty="0">
              <a:solidFill>
                <a:schemeClr val="bg1"/>
              </a:solidFill>
              <a:latin typeface="Lato Semibold" panose="020F0502020204030203" pitchFamily="34" charset="0"/>
              <a:ea typeface="Lato Semibold" panose="020F0502020204030203" pitchFamily="34" charset="0"/>
              <a:cs typeface="Lato Semibold" panose="020F0502020204030203" pitchFamily="34" charset="0"/>
            </a:endParaRPr>
          </a:p>
        </p:txBody>
      </p:sp>
      <p:pic>
        <p:nvPicPr>
          <p:cNvPr id="4" name="Picture 3" descr="A yellow helmet with black lines&#10;&#10;AI-generated content may be incorrect.">
            <a:extLst>
              <a:ext uri="{FF2B5EF4-FFF2-40B4-BE49-F238E27FC236}">
                <a16:creationId xmlns:a16="http://schemas.microsoft.com/office/drawing/2014/main" id="{3748CD5C-6BEA-023B-453A-87D21C319B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86710" y="218383"/>
            <a:ext cx="6251028" cy="6737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562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F07322-7BE4-2F62-EAFB-4FD42E054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F2CCC27-FFEA-AEB1-33DF-DD752F182A61}"/>
              </a:ext>
            </a:extLst>
          </p:cNvPr>
          <p:cNvSpPr txBox="1"/>
          <p:nvPr/>
        </p:nvSpPr>
        <p:spPr>
          <a:xfrm>
            <a:off x="94593" y="160064"/>
            <a:ext cx="897583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600" dirty="0">
                <a:solidFill>
                  <a:srgbClr val="FFC000"/>
                </a:solidFill>
                <a:latin typeface="Enchanted Land" panose="02000500000000000000" pitchFamily="2" charset="0"/>
              </a:rPr>
              <a:t>What do I do with my </a:t>
            </a:r>
            <a:br>
              <a:rPr lang="en-US" sz="9600" dirty="0">
                <a:solidFill>
                  <a:srgbClr val="FFC000"/>
                </a:solidFill>
                <a:latin typeface="Enchanted Land" panose="02000500000000000000" pitchFamily="2" charset="0"/>
              </a:rPr>
            </a:br>
            <a:r>
              <a:rPr lang="en-US" sz="9600" dirty="0">
                <a:solidFill>
                  <a:srgbClr val="FFC000"/>
                </a:solidFill>
                <a:latin typeface="Enchanted Land" panose="02000500000000000000" pitchFamily="2" charset="0"/>
              </a:rPr>
              <a:t>Code Cash?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43645CB-8667-F510-3EF9-054991E603EB}"/>
              </a:ext>
            </a:extLst>
          </p:cNvPr>
          <p:cNvSpPr txBox="1"/>
          <p:nvPr/>
        </p:nvSpPr>
        <p:spPr>
          <a:xfrm>
            <a:off x="635875" y="3429000"/>
            <a:ext cx="789326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44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When you earn 5 Code Cash, you can turn them into </a:t>
            </a:r>
            <a:br>
              <a:rPr lang="en-US" sz="44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</a:br>
            <a:r>
              <a:rPr lang="en-US" sz="44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Mrs. Pauley for a Dress Down Day coupon! </a:t>
            </a:r>
          </a:p>
        </p:txBody>
      </p:sp>
      <p:pic>
        <p:nvPicPr>
          <p:cNvPr id="4" name="Picture 3" descr="A yellow helmet with black lines&#10;&#10;AI-generated content may be incorrect.">
            <a:extLst>
              <a:ext uri="{FF2B5EF4-FFF2-40B4-BE49-F238E27FC236}">
                <a16:creationId xmlns:a16="http://schemas.microsoft.com/office/drawing/2014/main" id="{950F90F8-C5D8-6808-C522-919975DB897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86710" y="218383"/>
            <a:ext cx="6251028" cy="6737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48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50B4A7-D03B-AE9B-E72E-F625031B2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F892D5D-2CD4-950B-E321-4CF97241A832}"/>
              </a:ext>
            </a:extLst>
          </p:cNvPr>
          <p:cNvSpPr txBox="1"/>
          <p:nvPr/>
        </p:nvSpPr>
        <p:spPr>
          <a:xfrm>
            <a:off x="94593" y="160064"/>
            <a:ext cx="8975834" cy="6217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9900" dirty="0">
                <a:solidFill>
                  <a:srgbClr val="FFC000"/>
                </a:solidFill>
                <a:latin typeface="Enchanted Land" panose="02000500000000000000" pitchFamily="2" charset="0"/>
              </a:rPr>
              <a:t>Knight Code</a:t>
            </a:r>
          </a:p>
          <a:p>
            <a:pPr algn="ctr"/>
            <a:r>
              <a:rPr lang="en-US" sz="19900" dirty="0">
                <a:solidFill>
                  <a:srgbClr val="FFC000"/>
                </a:solidFill>
                <a:latin typeface="Enchanted Land" panose="02000500000000000000" pitchFamily="2" charset="0"/>
              </a:rPr>
              <a:t>Virtues</a:t>
            </a:r>
          </a:p>
        </p:txBody>
      </p:sp>
      <p:pic>
        <p:nvPicPr>
          <p:cNvPr id="3" name="Picture 2" descr="A yellow helmet with black lines&#10;&#10;AI-generated content may be incorrect.">
            <a:extLst>
              <a:ext uri="{FF2B5EF4-FFF2-40B4-BE49-F238E27FC236}">
                <a16:creationId xmlns:a16="http://schemas.microsoft.com/office/drawing/2014/main" id="{1F905766-DC96-3AC4-703A-FF5C069A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86710" y="218383"/>
            <a:ext cx="6251028" cy="6737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454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D76080-9440-AEC9-C167-048D65B10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37DD4CE-F58E-23A8-35A6-829EBA727994}"/>
              </a:ext>
            </a:extLst>
          </p:cNvPr>
          <p:cNvSpPr txBox="1"/>
          <p:nvPr/>
        </p:nvSpPr>
        <p:spPr>
          <a:xfrm>
            <a:off x="643023" y="-281370"/>
            <a:ext cx="7857954" cy="3154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9900" dirty="0">
                <a:solidFill>
                  <a:srgbClr val="FFC000"/>
                </a:solidFill>
                <a:latin typeface="Enchanted Land" panose="02000500000000000000" pitchFamily="2" charset="0"/>
              </a:rPr>
              <a:t>Faith</a:t>
            </a:r>
          </a:p>
        </p:txBody>
      </p:sp>
      <p:pic>
        <p:nvPicPr>
          <p:cNvPr id="5" name="Picture 4" descr="A yellow helmet with black lines&#10;&#10;AI-generated content may be incorrect.">
            <a:extLst>
              <a:ext uri="{FF2B5EF4-FFF2-40B4-BE49-F238E27FC236}">
                <a16:creationId xmlns:a16="http://schemas.microsoft.com/office/drawing/2014/main" id="{66883F7A-5957-44AB-3AEE-E44BBB71785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86710" y="218383"/>
            <a:ext cx="6251028" cy="673722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9030C34-D1B7-9E60-2663-396BECF43EB7}"/>
              </a:ext>
            </a:extLst>
          </p:cNvPr>
          <p:cNvSpPr txBox="1"/>
          <p:nvPr/>
        </p:nvSpPr>
        <p:spPr>
          <a:xfrm>
            <a:off x="388883" y="2287185"/>
            <a:ext cx="850286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32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I will honor God in all I do, keeping Christ at the center of my words, actions and decisions.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5CCC7B-E33D-26F4-9EE3-B5AC1F1B912E}"/>
              </a:ext>
            </a:extLst>
          </p:cNvPr>
          <p:cNvSpPr txBox="1"/>
          <p:nvPr/>
        </p:nvSpPr>
        <p:spPr>
          <a:xfrm>
            <a:off x="451945" y="4630992"/>
            <a:ext cx="850286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3200" dirty="0">
                <a:solidFill>
                  <a:srgbClr val="FFC000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EXAMPLE: I will follow the example of Jesus in how I act toward others and pray every day.</a:t>
            </a:r>
          </a:p>
        </p:txBody>
      </p:sp>
    </p:spTree>
    <p:extLst>
      <p:ext uri="{BB962C8B-B14F-4D97-AF65-F5344CB8AC3E}">
        <p14:creationId xmlns:p14="http://schemas.microsoft.com/office/powerpoint/2010/main" val="997383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030534-917A-298C-5EC1-551799CD0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5EE8878-96E9-53A0-9FA0-74B9985852C0}"/>
              </a:ext>
            </a:extLst>
          </p:cNvPr>
          <p:cNvSpPr txBox="1"/>
          <p:nvPr/>
        </p:nvSpPr>
        <p:spPr>
          <a:xfrm>
            <a:off x="643023" y="-281370"/>
            <a:ext cx="7857954" cy="3154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9900" dirty="0">
                <a:solidFill>
                  <a:srgbClr val="FFC000"/>
                </a:solidFill>
                <a:latin typeface="Enchanted Land" panose="02000500000000000000" pitchFamily="2" charset="0"/>
              </a:rPr>
              <a:t>Honor</a:t>
            </a:r>
          </a:p>
        </p:txBody>
      </p:sp>
      <p:pic>
        <p:nvPicPr>
          <p:cNvPr id="5" name="Picture 4" descr="A yellow helmet with black lines&#10;&#10;AI-generated content may be incorrect.">
            <a:extLst>
              <a:ext uri="{FF2B5EF4-FFF2-40B4-BE49-F238E27FC236}">
                <a16:creationId xmlns:a16="http://schemas.microsoft.com/office/drawing/2014/main" id="{CA365361-D06A-CB6E-E122-C3822E0CB97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86710" y="218383"/>
            <a:ext cx="6251028" cy="673722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3D25B21-F586-5D01-EF32-EA6257CC1A82}"/>
              </a:ext>
            </a:extLst>
          </p:cNvPr>
          <p:cNvSpPr txBox="1"/>
          <p:nvPr/>
        </p:nvSpPr>
        <p:spPr>
          <a:xfrm>
            <a:off x="388883" y="2287185"/>
            <a:ext cx="850286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32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I will tell the truth, do what is right—</a:t>
            </a:r>
            <a:br>
              <a:rPr lang="en-US" sz="32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</a:br>
            <a:r>
              <a:rPr lang="en-US" sz="32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even when no one is watching.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8F61A6-2E82-A1EF-BE40-9587562D2EF1}"/>
              </a:ext>
            </a:extLst>
          </p:cNvPr>
          <p:cNvSpPr txBox="1"/>
          <p:nvPr/>
        </p:nvSpPr>
        <p:spPr>
          <a:xfrm>
            <a:off x="451945" y="4630992"/>
            <a:ext cx="850286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2800" dirty="0">
                <a:solidFill>
                  <a:srgbClr val="FFC000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EXAMPLE: If I accidentally break something or spill water, I tell the teacher right away instead of hiding it.</a:t>
            </a:r>
          </a:p>
        </p:txBody>
      </p:sp>
    </p:spTree>
    <p:extLst>
      <p:ext uri="{BB962C8B-B14F-4D97-AF65-F5344CB8AC3E}">
        <p14:creationId xmlns:p14="http://schemas.microsoft.com/office/powerpoint/2010/main" val="585865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22C3D2-AC8E-C97F-72A9-A62161D91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5422F95-0C72-7DF1-B967-25A40220D032}"/>
              </a:ext>
            </a:extLst>
          </p:cNvPr>
          <p:cNvSpPr txBox="1"/>
          <p:nvPr/>
        </p:nvSpPr>
        <p:spPr>
          <a:xfrm>
            <a:off x="643023" y="-281370"/>
            <a:ext cx="7857954" cy="3154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9900" dirty="0">
                <a:solidFill>
                  <a:srgbClr val="FFC000"/>
                </a:solidFill>
                <a:latin typeface="Enchanted Land" panose="02000500000000000000" pitchFamily="2" charset="0"/>
              </a:rPr>
              <a:t>Servitude</a:t>
            </a:r>
          </a:p>
        </p:txBody>
      </p:sp>
      <p:pic>
        <p:nvPicPr>
          <p:cNvPr id="5" name="Picture 4" descr="A yellow helmet with black lines&#10;&#10;AI-generated content may be incorrect.">
            <a:extLst>
              <a:ext uri="{FF2B5EF4-FFF2-40B4-BE49-F238E27FC236}">
                <a16:creationId xmlns:a16="http://schemas.microsoft.com/office/drawing/2014/main" id="{2C3AEC3B-2F99-21EF-5313-7785D8E6DE2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8000"/>
          </a:blip>
          <a:stretch>
            <a:fillRect/>
          </a:stretch>
        </p:blipFill>
        <p:spPr>
          <a:xfrm>
            <a:off x="86710" y="218383"/>
            <a:ext cx="6251028" cy="673722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6242B5A-0F0D-EF38-81FA-14CA702B5258}"/>
              </a:ext>
            </a:extLst>
          </p:cNvPr>
          <p:cNvSpPr txBox="1"/>
          <p:nvPr/>
        </p:nvSpPr>
        <p:spPr>
          <a:xfrm>
            <a:off x="388883" y="2287185"/>
            <a:ext cx="850286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3200" dirty="0">
                <a:solidFill>
                  <a:schemeClr val="bg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I will place the needs of others before my own and expect nothing in return.</a:t>
            </a:r>
            <a:endParaRPr lang="en-US" sz="3600" dirty="0">
              <a:solidFill>
                <a:schemeClr val="bg1"/>
              </a:solidFill>
              <a:latin typeface="Lato Semibold" panose="020F0502020204030203" pitchFamily="34" charset="0"/>
              <a:ea typeface="Lato Semibold" panose="020F0502020204030203" pitchFamily="34" charset="0"/>
              <a:cs typeface="Lato Semibold" panose="020F050202020403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7363FD-6465-40EE-9C26-747FCE9DB233}"/>
              </a:ext>
            </a:extLst>
          </p:cNvPr>
          <p:cNvSpPr txBox="1"/>
          <p:nvPr/>
        </p:nvSpPr>
        <p:spPr>
          <a:xfrm>
            <a:off x="451945" y="4630992"/>
            <a:ext cx="850286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400"/>
              </a:spcAft>
              <a:defRPr sz="2800">
                <a:solidFill>
                  <a:srgbClr val="000000"/>
                </a:solidFill>
              </a:defRPr>
            </a:pPr>
            <a:r>
              <a:rPr lang="en-US" sz="2800" dirty="0">
                <a:solidFill>
                  <a:srgbClr val="FFC000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EXAMPLE: I hold the door open for classmates, even if I’m in a hurry.</a:t>
            </a:r>
          </a:p>
        </p:txBody>
      </p:sp>
    </p:spTree>
    <p:extLst>
      <p:ext uri="{BB962C8B-B14F-4D97-AF65-F5344CB8AC3E}">
        <p14:creationId xmlns:p14="http://schemas.microsoft.com/office/powerpoint/2010/main" val="214583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</TotalTime>
  <Words>540</Words>
  <Application>Microsoft Macintosh PowerPoint</Application>
  <PresentationFormat>On-screen Show (4:3)</PresentationFormat>
  <Paragraphs>51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Enchanted Land</vt:lpstr>
      <vt:lpstr>Lato 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Margaret Crotty</cp:lastModifiedBy>
  <cp:revision>6</cp:revision>
  <dcterms:created xsi:type="dcterms:W3CDTF">2013-01-27T09:14:16Z</dcterms:created>
  <dcterms:modified xsi:type="dcterms:W3CDTF">2025-09-05T14:25:37Z</dcterms:modified>
  <cp:category/>
</cp:coreProperties>
</file>