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41" r:id="rId2"/>
    <p:sldId id="256" r:id="rId3"/>
    <p:sldId id="436" r:id="rId4"/>
    <p:sldId id="408" r:id="rId5"/>
    <p:sldId id="406" r:id="rId6"/>
    <p:sldId id="440" r:id="rId7"/>
    <p:sldId id="437" r:id="rId8"/>
    <p:sldId id="463" r:id="rId9"/>
    <p:sldId id="425" r:id="rId10"/>
    <p:sldId id="448" r:id="rId11"/>
    <p:sldId id="449" r:id="rId12"/>
    <p:sldId id="450" r:id="rId13"/>
    <p:sldId id="452" r:id="rId14"/>
    <p:sldId id="453" r:id="rId15"/>
    <p:sldId id="451" r:id="rId16"/>
    <p:sldId id="464" r:id="rId17"/>
    <p:sldId id="454" r:id="rId18"/>
    <p:sldId id="455" r:id="rId19"/>
    <p:sldId id="456" r:id="rId20"/>
    <p:sldId id="465" r:id="rId21"/>
    <p:sldId id="457" r:id="rId22"/>
    <p:sldId id="468" r:id="rId23"/>
    <p:sldId id="387" r:id="rId24"/>
    <p:sldId id="462" r:id="rId25"/>
    <p:sldId id="458" r:id="rId26"/>
    <p:sldId id="459" r:id="rId27"/>
    <p:sldId id="460" r:id="rId28"/>
    <p:sldId id="461" r:id="rId29"/>
    <p:sldId id="466" r:id="rId30"/>
    <p:sldId id="386" r:id="rId31"/>
    <p:sldId id="445" r:id="rId32"/>
    <p:sldId id="444" r:id="rId33"/>
    <p:sldId id="446" r:id="rId34"/>
    <p:sldId id="442" r:id="rId35"/>
    <p:sldId id="467" r:id="rId36"/>
    <p:sldId id="443"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AC"/>
    <a:srgbClr val="0075BF"/>
    <a:srgbClr val="009BFA"/>
    <a:srgbClr val="005D96"/>
    <a:srgbClr val="00629E"/>
    <a:srgbClr val="02AE12"/>
    <a:srgbClr val="B6B6F4"/>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595" autoAdjust="0"/>
  </p:normalViewPr>
  <p:slideViewPr>
    <p:cSldViewPr showGuides="1">
      <p:cViewPr varScale="1">
        <p:scale>
          <a:sx n="95" d="100"/>
          <a:sy n="95" d="100"/>
        </p:scale>
        <p:origin x="-90" y="-16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D2A9904B-068A-4AE5-91CF-4B65258A29C2}" type="datetimeFigureOut">
              <a:rPr lang="en-US" smtClean="0"/>
              <a:pPr/>
              <a:t>3/2/2018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8975FB2-0E51-4984-8D0F-3BF0D2AD0A94}" type="slidenum">
              <a:rPr lang="en-US" smtClean="0"/>
              <a:pPr/>
              <a:t>‹#›</a:t>
            </a:fld>
            <a:endParaRPr lang="en-US" dirty="0"/>
          </a:p>
        </p:txBody>
      </p:sp>
    </p:spTree>
    <p:extLst>
      <p:ext uri="{BB962C8B-B14F-4D97-AF65-F5344CB8AC3E}">
        <p14:creationId xmlns:p14="http://schemas.microsoft.com/office/powerpoint/2010/main" val="46358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8021F3A-CB4B-4411-B1DD-CFFFE55FBA05}" type="datetimeFigureOut">
              <a:rPr lang="en-US" smtClean="0"/>
              <a:pPr/>
              <a:t>3/2/2018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9032100-7BEE-4E3C-8255-8E2C4CC635C3}" type="slidenum">
              <a:rPr lang="en-US" smtClean="0"/>
              <a:pPr/>
              <a:t>‹#›</a:t>
            </a:fld>
            <a:endParaRPr lang="en-US" dirty="0"/>
          </a:p>
        </p:txBody>
      </p:sp>
    </p:spTree>
    <p:extLst>
      <p:ext uri="{BB962C8B-B14F-4D97-AF65-F5344CB8AC3E}">
        <p14:creationId xmlns:p14="http://schemas.microsoft.com/office/powerpoint/2010/main" val="208483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term=Harada%20CN%5bAuthor%5d&amp;cauthor=true&amp;cauthor_uid=24094294"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aarp.org/bulletin/" TargetMode="External"/><Relationship Id="rId5" Type="http://schemas.openxmlformats.org/officeDocument/2006/relationships/hyperlink" Target="https://www.ncbi.nlm.nih.gov/pubmed/?term=Triebel%20K%5bAuthor%5d&amp;cauthor=true&amp;cauthor_uid=24094294" TargetMode="External"/><Relationship Id="rId4" Type="http://schemas.openxmlformats.org/officeDocument/2006/relationships/hyperlink" Target="https://www.ncbi.nlm.nih.gov/pubmed/?term=Natelson%20Love%20MC%5bAuthor%5d&amp;cauthor=true&amp;cauthor_uid=2409429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b="0" dirty="0" smtClean="0">
                <a:latin typeface="+mn-lt"/>
              </a:rPr>
              <a:t>Technically, she was doing this particular pose at 93, but most of us weren’t doing it at 16.</a:t>
            </a:r>
          </a:p>
          <a:p>
            <a:pPr algn="l"/>
            <a:endParaRPr lang="en-US" sz="1400" b="0" dirty="0" smtClean="0">
              <a:latin typeface="+mn-lt"/>
            </a:endParaRPr>
          </a:p>
          <a:p>
            <a:pPr algn="l"/>
            <a:r>
              <a:rPr lang="en-US" sz="1400" b="0" baseline="0" dirty="0" smtClean="0">
                <a:latin typeface="+mn-lt"/>
              </a:rPr>
              <a:t>Mr. Faukja Singh, who holds a number of world records for long distance running—just 5 weeks shy of his 102</a:t>
            </a:r>
            <a:r>
              <a:rPr lang="en-US" sz="1400" b="0" baseline="30000" dirty="0" smtClean="0">
                <a:latin typeface="+mn-lt"/>
              </a:rPr>
              <a:t>nd</a:t>
            </a:r>
            <a:r>
              <a:rPr lang="en-US" sz="1400" b="0" baseline="0" dirty="0" smtClean="0">
                <a:latin typeface="+mn-lt"/>
              </a:rPr>
              <a:t> birthday, completed the Hong Kong marathon.</a:t>
            </a:r>
          </a:p>
          <a:p>
            <a:pPr algn="l"/>
            <a:endParaRPr lang="en-US" sz="1400" b="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rPr>
              <a:t>And of course, there was Yuichiro Miura, 80, the oldest person to climb Mount Everest (granted, he wasn’t able to get back down and they might have had to air lift</a:t>
            </a:r>
            <a:r>
              <a:rPr lang="en-US" sz="1400" b="0" baseline="0" dirty="0" smtClean="0">
                <a:latin typeface="+mn-lt"/>
              </a:rPr>
              <a:t> him, but—just saying!)</a:t>
            </a:r>
            <a:endParaRPr lang="en-US" sz="1400" b="0" dirty="0" smtClean="0">
              <a:latin typeface="+mn-lt"/>
            </a:endParaRPr>
          </a:p>
          <a:p>
            <a:pPr algn="l"/>
            <a:endParaRPr lang="en-US" sz="1200" b="1" dirty="0" smtClean="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10</a:t>
            </a:fld>
            <a:endParaRPr lang="en-US" dirty="0"/>
          </a:p>
        </p:txBody>
      </p:sp>
    </p:spTree>
    <p:extLst>
      <p:ext uri="{BB962C8B-B14F-4D97-AF65-F5344CB8AC3E}">
        <p14:creationId xmlns:p14="http://schemas.microsoft.com/office/powerpoint/2010/main" val="124448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effectLst/>
                <a:latin typeface="Arial" pitchFamily="34" charset="0"/>
                <a:cs typeface="Arial" pitchFamily="34" charset="0"/>
              </a:rPr>
              <a:t>Allie B. Latimer was the first woman and the first African American to serve as General Counsel of a major United States federal agency</a:t>
            </a:r>
            <a:r>
              <a:rPr lang="en-US" sz="1400" b="0" i="0" kern="1200" baseline="0" dirty="0" smtClean="0">
                <a:solidFill>
                  <a:schemeClr val="tx1"/>
                </a:solidFill>
                <a:effectLst/>
                <a:latin typeface="Arial" pitchFamily="34" charset="0"/>
                <a:cs typeface="Arial" pitchFamily="34" charset="0"/>
              </a:rPr>
              <a:t>.  Her achievements continue.</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9032100-7BEE-4E3C-8255-8E2C4CC635C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4448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4448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Unfortunately,</a:t>
            </a:r>
            <a:r>
              <a:rPr lang="en-US" sz="1400" baseline="0" dirty="0" smtClean="0"/>
              <a:t> regardless of the categories, there ARE some givens about becoming older.</a:t>
            </a:r>
          </a:p>
          <a:p>
            <a:endParaRPr lang="en-US" sz="1400" baseline="0" dirty="0" smtClean="0"/>
          </a:p>
          <a:p>
            <a:r>
              <a:rPr lang="en-US" sz="1400" baseline="0" dirty="0" smtClean="0"/>
              <a:t>I’d like to show you probably the most common and most important ones, physically and mentally because these inevitably influence how we will relate in serving this population.  </a:t>
            </a:r>
            <a:endParaRPr lang="en-US" sz="1400"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smtClean="0"/>
              <a:t>This is a VERY</a:t>
            </a:r>
            <a:r>
              <a:rPr lang="en-US" sz="1400" baseline="0" dirty="0" smtClean="0"/>
              <a:t> simple slide to illustrate that aging affects 1) all of us and b) every system in the body.  G</a:t>
            </a:r>
            <a:r>
              <a:rPr lang="en-US" sz="1400" dirty="0" smtClean="0"/>
              <a:t>ranted,</a:t>
            </a:r>
            <a:r>
              <a:rPr lang="en-US" sz="1400" baseline="0" dirty="0" smtClean="0"/>
              <a:t> the rate and sequence for ANY of these things will vary widely.  But this is the sad truth—these are givens for every single one of us.  And we have to consider that these are whatever else we’ve been dealing with physically over our lifetimes.  For example, someone who has a messed up immune system to begin with might not do as well as someone else his age as he grows older and has a lowered immune response.</a:t>
            </a:r>
          </a:p>
          <a:p>
            <a:endParaRPr lang="en-US" sz="1400" baseline="0" dirty="0" smtClean="0"/>
          </a:p>
          <a:p>
            <a:r>
              <a:rPr lang="en-US" sz="1400" baseline="0" dirty="0" smtClean="0"/>
              <a:t>A huge key is how to manage them—not that we can control these, specifically, but because they are so interdependent, and we certainly DO have some control over whether or not they give us more problems.  Take, for example, the person who has a reduced bladder capacity and hates having to urinate more often so reduces fluid intake and eventually isn’t drinking much water at all.   Frequent urination is more of an annoyance than anything, but rejecting fluids has potentially catastrophic results for every other body system you see here, and more.  Dehydration is only one example of the many things that can happen to put someone at increased risk for injury.</a:t>
            </a:r>
          </a:p>
          <a:p>
            <a:r>
              <a:rPr lang="en-US" sz="1400" baseline="0" dirty="0" smtClean="0"/>
              <a:t>	Brain is about ¾ water</a:t>
            </a:r>
          </a:p>
          <a:p>
            <a:endParaRPr lang="en-US" sz="1400" baseline="0" dirty="0" smtClean="0"/>
          </a:p>
          <a:p>
            <a:r>
              <a:rPr lang="en-US" sz="1400" baseline="0" dirty="0" smtClean="0"/>
              <a:t>Eriopoulos, Charlotte:  </a:t>
            </a:r>
            <a:r>
              <a:rPr lang="en-US" sz="1400" baseline="0" dirty="0" err="1" smtClean="0"/>
              <a:t>Gerontological</a:t>
            </a:r>
            <a:r>
              <a:rPr lang="en-US" sz="1400" baseline="0" dirty="0" smtClean="0"/>
              <a:t> Nursing, 8</a:t>
            </a:r>
            <a:r>
              <a:rPr lang="en-US" sz="1400" baseline="30000" dirty="0" smtClean="0"/>
              <a:t>th</a:t>
            </a:r>
            <a:r>
              <a:rPr lang="en-US" sz="1400" baseline="0" dirty="0" smtClean="0"/>
              <a:t> ed.  Philadelphia, PA: Lippincott Williams &amp; Wilkins, 2014.</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b="0" dirty="0" smtClean="0"/>
              <a:t>For</a:t>
            </a:r>
            <a:r>
              <a:rPr lang="en-US" sz="1400" b="0" baseline="0" dirty="0" smtClean="0"/>
              <a:t> the purposes of this discussion, I’m mentioning only some of the normal cognitive changes we can expect to see in anyone as he/she grows older—and they would be those that have implications for your purposes in serving this population.  </a:t>
            </a:r>
          </a:p>
          <a:p>
            <a:endParaRPr lang="en-US" sz="1400" b="0" baseline="0" dirty="0" smtClean="0"/>
          </a:p>
          <a:p>
            <a:r>
              <a:rPr lang="en-US" sz="1400" b="0" baseline="0" dirty="0" smtClean="0"/>
              <a:t>PROCESSING SPEED   </a:t>
            </a:r>
            <a:r>
              <a:rPr lang="en-US" sz="1400" b="0" dirty="0" smtClean="0">
                <a:latin typeface="+mn-lt"/>
                <a:ea typeface="Calibri"/>
                <a:cs typeface="Times New Roman"/>
              </a:rPr>
              <a:t>(begins to decline in the THIRD DECADE of life and continues throughout the lifespan)</a:t>
            </a:r>
          </a:p>
          <a:p>
            <a:r>
              <a:rPr lang="en-US" sz="1400" b="0" dirty="0" smtClean="0">
                <a:latin typeface="+mn-lt"/>
                <a:ea typeface="Calibri"/>
                <a:cs typeface="Times New Roman"/>
              </a:rPr>
              <a:t>ATTENTION</a:t>
            </a:r>
          </a:p>
          <a:p>
            <a:pPr marL="1200150" lvl="1" indent="-285750" algn="l">
              <a:spcBef>
                <a:spcPts val="0"/>
              </a:spcBef>
              <a:spcAft>
                <a:spcPts val="0"/>
              </a:spcAft>
              <a:buFont typeface="Wingdings" pitchFamily="2" charset="2"/>
              <a:buNone/>
              <a:tabLst>
                <a:tab pos="2514600" algn="l"/>
                <a:tab pos="2681288" algn="l"/>
              </a:tabLst>
            </a:pPr>
            <a:r>
              <a:rPr lang="en-US" sz="1400" b="0" u="sng" dirty="0" smtClean="0">
                <a:latin typeface="+mn-lt"/>
                <a:ea typeface="Calibri"/>
                <a:cs typeface="Times New Roman"/>
              </a:rPr>
              <a:t>Auditory</a:t>
            </a:r>
            <a:r>
              <a:rPr lang="en-US" sz="1400" b="0" dirty="0" smtClean="0">
                <a:latin typeface="+mn-lt"/>
                <a:ea typeface="Calibri"/>
                <a:cs typeface="Times New Roman"/>
              </a:rPr>
              <a:t> attention declines </a:t>
            </a:r>
            <a:r>
              <a:rPr lang="en-US" sz="1400" b="0" i="1" dirty="0" smtClean="0">
                <a:latin typeface="+mn-lt"/>
                <a:ea typeface="Calibri"/>
                <a:cs typeface="Times New Roman"/>
              </a:rPr>
              <a:t>only slightly</a:t>
            </a:r>
          </a:p>
          <a:p>
            <a:pPr marL="1200150" lvl="1" indent="-285750" algn="l">
              <a:spcBef>
                <a:spcPts val="0"/>
              </a:spcBef>
              <a:spcAft>
                <a:spcPts val="0"/>
              </a:spcAft>
              <a:buFont typeface="Wingdings" pitchFamily="2" charset="2"/>
              <a:buNone/>
              <a:tabLst>
                <a:tab pos="2514600" algn="l"/>
                <a:tab pos="2681288" algn="l"/>
              </a:tabLst>
            </a:pPr>
            <a:r>
              <a:rPr lang="en-US" sz="1400" b="0" u="sng" dirty="0" smtClean="0">
                <a:latin typeface="+mn-lt"/>
                <a:ea typeface="Calibri"/>
                <a:cs typeface="Times New Roman"/>
              </a:rPr>
              <a:t>Selective</a:t>
            </a:r>
            <a:r>
              <a:rPr lang="en-US" sz="1400" b="0" dirty="0" smtClean="0">
                <a:latin typeface="+mn-lt"/>
                <a:ea typeface="Calibri"/>
                <a:cs typeface="Times New Roman"/>
              </a:rPr>
              <a:t> attention – ability to sort for the important</a:t>
            </a:r>
            <a:r>
              <a:rPr lang="en-US" sz="1400" b="0" baseline="0" dirty="0" smtClean="0">
                <a:latin typeface="+mn-lt"/>
                <a:ea typeface="Calibri"/>
                <a:cs typeface="Times New Roman"/>
              </a:rPr>
              <a:t> </a:t>
            </a:r>
            <a:r>
              <a:rPr lang="en-US" sz="1400" b="0" dirty="0" smtClean="0">
                <a:latin typeface="+mn-lt"/>
                <a:ea typeface="Calibri"/>
                <a:cs typeface="Times New Roman"/>
              </a:rPr>
              <a:t>while ignoring the irrelevant, e.g. driving or conversing)</a:t>
            </a:r>
          </a:p>
          <a:p>
            <a:pPr marL="742950" lvl="1" indent="-57150" algn="l">
              <a:spcBef>
                <a:spcPts val="0"/>
              </a:spcBef>
              <a:spcAft>
                <a:spcPts val="0"/>
              </a:spcAft>
              <a:buFont typeface="Arial" pitchFamily="34" charset="0"/>
              <a:buNone/>
              <a:tabLst>
                <a:tab pos="2514600" algn="l"/>
                <a:tab pos="2681288" algn="l"/>
              </a:tabLst>
            </a:pPr>
            <a:r>
              <a:rPr lang="en-US" sz="1400" b="0" u="none" dirty="0" smtClean="0">
                <a:latin typeface="+mn-lt"/>
                <a:ea typeface="Calibri"/>
                <a:cs typeface="Times New Roman"/>
              </a:rPr>
              <a:t>     </a:t>
            </a:r>
            <a:r>
              <a:rPr lang="en-US" sz="1400" b="0" u="sng" dirty="0" smtClean="0">
                <a:latin typeface="+mn-lt"/>
                <a:ea typeface="Calibri"/>
                <a:cs typeface="Times New Roman"/>
              </a:rPr>
              <a:t>Divided</a:t>
            </a:r>
            <a:r>
              <a:rPr lang="en-US" sz="1400" b="0" dirty="0" smtClean="0">
                <a:latin typeface="+mn-lt"/>
                <a:ea typeface="Calibri"/>
                <a:cs typeface="Times New Roman"/>
              </a:rPr>
              <a:t> attention – multitasking </a:t>
            </a:r>
          </a:p>
          <a:p>
            <a:pPr marL="1200150" lvl="1" indent="-742950" algn="l">
              <a:spcBef>
                <a:spcPts val="0"/>
              </a:spcBef>
              <a:spcAft>
                <a:spcPts val="600"/>
              </a:spcAft>
              <a:buFont typeface="Arial" pitchFamily="34" charset="0"/>
              <a:buNone/>
              <a:tabLst>
                <a:tab pos="2514600" algn="l"/>
                <a:tab pos="2681288" algn="l"/>
              </a:tabLst>
            </a:pPr>
            <a:r>
              <a:rPr lang="en-US" sz="1400" b="0" dirty="0" smtClean="0">
                <a:latin typeface="+mn-lt"/>
                <a:ea typeface="Calibri"/>
                <a:cs typeface="Times New Roman"/>
              </a:rPr>
              <a:t> (Selective &amp; Divided attention changes may be noticeable)</a:t>
            </a:r>
          </a:p>
          <a:p>
            <a:endParaRPr lang="en-US" sz="1400" b="0" dirty="0" smtClean="0">
              <a:latin typeface="+mn-lt"/>
              <a:ea typeface="Calibri"/>
              <a:cs typeface="Times New Roman"/>
            </a:endParaRPr>
          </a:p>
          <a:p>
            <a:pPr lvl="0">
              <a:spcBef>
                <a:spcPts val="600"/>
              </a:spcBef>
              <a:spcAft>
                <a:spcPts val="600"/>
              </a:spcAft>
              <a:tabLst>
                <a:tab pos="2514600" algn="l"/>
                <a:tab pos="2681288" algn="l"/>
              </a:tabLst>
            </a:pPr>
            <a:r>
              <a:rPr lang="en-US" sz="1400" b="0" dirty="0" smtClean="0">
                <a:latin typeface="+mn-lt"/>
                <a:ea typeface="Calibri"/>
                <a:cs typeface="Times New Roman"/>
              </a:rPr>
              <a:t>Language OVERALL LANGUAGE ABILITY REMAINS</a:t>
            </a:r>
            <a:r>
              <a:rPr lang="en-US" sz="1400" b="0" baseline="0" dirty="0" smtClean="0">
                <a:latin typeface="+mn-lt"/>
                <a:ea typeface="Calibri"/>
                <a:cs typeface="Times New Roman"/>
              </a:rPr>
              <a:t> INTACT WITH AGING, AND VOCABULARY REMAINS STABLE AND EVEN IMPROVES OVER TIME. </a:t>
            </a:r>
            <a:r>
              <a:rPr lang="en-US" sz="1400" b="0" dirty="0" smtClean="0">
                <a:latin typeface="+mn-lt"/>
                <a:ea typeface="Calibri"/>
                <a:cs typeface="Times New Roman"/>
              </a:rPr>
              <a:t>remains mostly intact, with a few minor exceptions.  For example, the ability to see a common object and name it remains about the same until age 70 and then starts to decline.  </a:t>
            </a:r>
          </a:p>
          <a:p>
            <a:pPr lvl="0">
              <a:spcBef>
                <a:spcPts val="600"/>
              </a:spcBef>
              <a:spcAft>
                <a:spcPts val="600"/>
              </a:spcAft>
              <a:tabLst>
                <a:tab pos="2514600" algn="l"/>
                <a:tab pos="2681288" algn="l"/>
              </a:tabLst>
            </a:pPr>
            <a:r>
              <a:rPr lang="en-US" sz="1400" b="0" u="sng" dirty="0" smtClean="0">
                <a:latin typeface="+mn-lt"/>
                <a:ea typeface="Calibri"/>
                <a:cs typeface="Times New Roman"/>
              </a:rPr>
              <a:t>And</a:t>
            </a:r>
            <a:r>
              <a:rPr lang="en-US" sz="1400" b="0" u="sng" baseline="0" dirty="0" smtClean="0">
                <a:latin typeface="+mn-lt"/>
                <a:ea typeface="Calibri"/>
                <a:cs typeface="Times New Roman"/>
              </a:rPr>
              <a:t> verbal fluency, which is the ability to perform a word search and generate words for a certain category—like animal names, or whatever, in a CERTAIN AMOUNT OF TIME also shows decline with aging.</a:t>
            </a:r>
          </a:p>
          <a:p>
            <a:pPr lvl="0">
              <a:spcBef>
                <a:spcPts val="600"/>
              </a:spcBef>
              <a:spcAft>
                <a:spcPts val="600"/>
              </a:spcAft>
              <a:tabLst>
                <a:tab pos="2514600" algn="l"/>
                <a:tab pos="2681288" algn="l"/>
              </a:tabLst>
            </a:pPr>
            <a:endParaRPr lang="en-US" sz="1400" b="0" dirty="0" smtClean="0">
              <a:latin typeface="+mn-lt"/>
              <a:ea typeface="Calibri"/>
              <a:cs typeface="Times New Roman"/>
            </a:endParaRPr>
          </a:p>
          <a:p>
            <a:pPr lvl="0">
              <a:spcBef>
                <a:spcPts val="0"/>
              </a:spcBef>
              <a:spcAft>
                <a:spcPts val="600"/>
              </a:spcAft>
              <a:tabLst>
                <a:tab pos="2514600" algn="l"/>
                <a:tab pos="2681288" algn="l"/>
              </a:tabLst>
            </a:pPr>
            <a:r>
              <a:rPr lang="en-US" sz="1400" b="0" dirty="0" smtClean="0">
                <a:latin typeface="+mn-lt"/>
                <a:ea typeface="Calibri"/>
                <a:cs typeface="Times New Roman"/>
              </a:rPr>
              <a:t>Memory – may be due to decline in one of the above other areas, e.g. decline in processing speed or attention span</a:t>
            </a:r>
          </a:p>
          <a:p>
            <a:endParaRPr lang="en-US" sz="1400" b="0" dirty="0" smtClean="0"/>
          </a:p>
          <a:p>
            <a:r>
              <a:rPr lang="en-US" sz="1400" b="0" dirty="0" smtClean="0"/>
              <a:t>https://www.ncbi.nlm.nih.gov/pmc/articles/PMC4015335/ </a:t>
            </a:r>
          </a:p>
          <a:p>
            <a:endParaRPr lang="en-US" sz="1400" b="0" dirty="0" smtClean="0"/>
          </a:p>
          <a:p>
            <a:r>
              <a:rPr lang="en-US" sz="1400" b="0" i="0" kern="1200" dirty="0" smtClean="0">
                <a:solidFill>
                  <a:schemeClr val="tx1"/>
                </a:solidFill>
                <a:latin typeface="+mn-lt"/>
                <a:ea typeface="+mn-ea"/>
                <a:cs typeface="+mn-cs"/>
              </a:rPr>
              <a:t>Normal Cognitive Aging</a:t>
            </a:r>
          </a:p>
          <a:p>
            <a:r>
              <a:rPr lang="en-US" sz="1400" b="0" i="0" kern="1200" dirty="0" smtClean="0">
                <a:solidFill>
                  <a:schemeClr val="tx1"/>
                </a:solidFill>
                <a:latin typeface="+mn-lt"/>
                <a:ea typeface="+mn-ea"/>
                <a:cs typeface="+mn-cs"/>
                <a:hlinkClick r:id="rId3"/>
              </a:rPr>
              <a:t>Caroline N. </a:t>
            </a:r>
            <a:r>
              <a:rPr lang="en-US" sz="1400" b="0" i="0" kern="1200" dirty="0" err="1" smtClean="0">
                <a:solidFill>
                  <a:schemeClr val="tx1"/>
                </a:solidFill>
                <a:latin typeface="+mn-lt"/>
                <a:ea typeface="+mn-ea"/>
                <a:cs typeface="+mn-cs"/>
                <a:hlinkClick r:id="rId3"/>
              </a:rPr>
              <a:t>Harada</a:t>
            </a:r>
            <a:r>
              <a:rPr lang="en-US" sz="1400" b="0" i="0" kern="1200" dirty="0" err="1" smtClean="0">
                <a:solidFill>
                  <a:schemeClr val="tx1"/>
                </a:solidFill>
                <a:latin typeface="+mn-lt"/>
                <a:ea typeface="+mn-ea"/>
                <a:cs typeface="+mn-cs"/>
              </a:rPr>
              <a:t>,</a:t>
            </a:r>
            <a:r>
              <a:rPr lang="en-US" sz="1400" b="0" i="0" kern="1200" baseline="30000" dirty="0" err="1" smtClean="0">
                <a:solidFill>
                  <a:schemeClr val="tx1"/>
                </a:solidFill>
                <a:latin typeface="+mn-lt"/>
                <a:ea typeface="+mn-ea"/>
                <a:cs typeface="+mn-cs"/>
              </a:rPr>
              <a:t>a,b</a:t>
            </a:r>
            <a:r>
              <a:rPr lang="en-US" sz="1400" b="0" i="0" kern="1200" dirty="0" smtClean="0">
                <a:solidFill>
                  <a:schemeClr val="tx1"/>
                </a:solidFill>
                <a:latin typeface="+mn-lt"/>
                <a:ea typeface="+mn-ea"/>
                <a:cs typeface="+mn-cs"/>
              </a:rPr>
              <a:t> </a:t>
            </a:r>
            <a:r>
              <a:rPr lang="en-US" sz="1400" b="0" i="0" kern="1200" dirty="0" smtClean="0">
                <a:solidFill>
                  <a:schemeClr val="tx1"/>
                </a:solidFill>
                <a:latin typeface="+mn-lt"/>
                <a:ea typeface="+mn-ea"/>
                <a:cs typeface="+mn-cs"/>
                <a:hlinkClick r:id="rId4"/>
              </a:rPr>
              <a:t>Marissa C. </a:t>
            </a:r>
            <a:r>
              <a:rPr lang="en-US" sz="1400" b="0" i="0" kern="1200" dirty="0" err="1" smtClean="0">
                <a:solidFill>
                  <a:schemeClr val="tx1"/>
                </a:solidFill>
                <a:latin typeface="+mn-lt"/>
                <a:ea typeface="+mn-ea"/>
                <a:cs typeface="+mn-cs"/>
                <a:hlinkClick r:id="rId4"/>
              </a:rPr>
              <a:t>Natelson</a:t>
            </a:r>
            <a:r>
              <a:rPr lang="en-US" sz="1400" b="0" i="0" kern="1200" dirty="0" smtClean="0">
                <a:solidFill>
                  <a:schemeClr val="tx1"/>
                </a:solidFill>
                <a:latin typeface="+mn-lt"/>
                <a:ea typeface="+mn-ea"/>
                <a:cs typeface="+mn-cs"/>
                <a:hlinkClick r:id="rId4"/>
              </a:rPr>
              <a:t> </a:t>
            </a:r>
            <a:r>
              <a:rPr lang="en-US" sz="1400" b="0" i="0" kern="1200" dirty="0" err="1" smtClean="0">
                <a:solidFill>
                  <a:schemeClr val="tx1"/>
                </a:solidFill>
                <a:latin typeface="+mn-lt"/>
                <a:ea typeface="+mn-ea"/>
                <a:cs typeface="+mn-cs"/>
                <a:hlinkClick r:id="rId4"/>
              </a:rPr>
              <a:t>Love</a:t>
            </a:r>
            <a:r>
              <a:rPr lang="en-US" sz="1400" b="0" i="0" kern="1200" dirty="0" err="1" smtClean="0">
                <a:solidFill>
                  <a:schemeClr val="tx1"/>
                </a:solidFill>
                <a:latin typeface="+mn-lt"/>
                <a:ea typeface="+mn-ea"/>
                <a:cs typeface="+mn-cs"/>
              </a:rPr>
              <a:t>,</a:t>
            </a:r>
            <a:r>
              <a:rPr lang="en-US" sz="1400" b="0" i="0" kern="1200" baseline="30000" dirty="0" err="1" smtClean="0">
                <a:solidFill>
                  <a:schemeClr val="tx1"/>
                </a:solidFill>
                <a:latin typeface="+mn-lt"/>
                <a:ea typeface="+mn-ea"/>
                <a:cs typeface="+mn-cs"/>
              </a:rPr>
              <a:t>c</a:t>
            </a:r>
            <a:r>
              <a:rPr lang="en-US" sz="1400" b="0" i="0" kern="1200" dirty="0" smtClean="0">
                <a:solidFill>
                  <a:schemeClr val="tx1"/>
                </a:solidFill>
                <a:latin typeface="+mn-lt"/>
                <a:ea typeface="+mn-ea"/>
                <a:cs typeface="+mn-cs"/>
              </a:rPr>
              <a:t> and </a:t>
            </a:r>
            <a:r>
              <a:rPr lang="en-US" sz="1400" b="0" i="0" kern="1200" dirty="0" smtClean="0">
                <a:solidFill>
                  <a:schemeClr val="tx1"/>
                </a:solidFill>
                <a:latin typeface="+mn-lt"/>
                <a:ea typeface="+mn-ea"/>
                <a:cs typeface="+mn-cs"/>
                <a:hlinkClick r:id="rId5"/>
              </a:rPr>
              <a:t>Kristen </a:t>
            </a:r>
            <a:r>
              <a:rPr lang="en-US" sz="1400" b="0" i="0" kern="1200" dirty="0" err="1" smtClean="0">
                <a:solidFill>
                  <a:schemeClr val="tx1"/>
                </a:solidFill>
                <a:latin typeface="+mn-lt"/>
                <a:ea typeface="+mn-ea"/>
                <a:cs typeface="+mn-cs"/>
                <a:hlinkClick r:id="rId5"/>
              </a:rPr>
              <a:t>Triebel</a:t>
            </a:r>
            <a:r>
              <a:rPr lang="en-US" sz="1400" b="0" i="0" kern="1200" baseline="30000" dirty="0" err="1" smtClean="0">
                <a:solidFill>
                  <a:schemeClr val="tx1"/>
                </a:solidFill>
                <a:latin typeface="+mn-lt"/>
                <a:ea typeface="+mn-ea"/>
                <a:cs typeface="+mn-cs"/>
              </a:rPr>
              <a:t>dTW</a:t>
            </a:r>
            <a:r>
              <a:rPr lang="en-US" sz="1400" b="0" i="0" kern="1200" baseline="30000" dirty="0" smtClean="0">
                <a:solidFill>
                  <a:schemeClr val="tx1"/>
                </a:solidFill>
                <a:latin typeface="+mn-lt"/>
                <a:ea typeface="+mn-ea"/>
                <a:cs typeface="+mn-cs"/>
              </a:rPr>
              <a:t>, </a:t>
            </a:r>
          </a:p>
          <a:p>
            <a:r>
              <a:rPr lang="en-US" sz="1400" b="0" i="0" kern="1200" baseline="0" dirty="0" smtClean="0">
                <a:solidFill>
                  <a:schemeClr val="tx1"/>
                </a:solidFill>
                <a:latin typeface="+mn-lt"/>
                <a:ea typeface="+mn-ea"/>
                <a:cs typeface="+mn-cs"/>
              </a:rPr>
              <a:t>Harada, Caroline N., et al:  “Normal Cognitive Functioning.”  Elsevier:  </a:t>
            </a:r>
            <a:r>
              <a:rPr lang="en-US" sz="1400" b="0" i="1" kern="1200" baseline="0" dirty="0" smtClean="0">
                <a:solidFill>
                  <a:schemeClr val="tx1"/>
                </a:solidFill>
                <a:latin typeface="+mn-lt"/>
                <a:ea typeface="+mn-ea"/>
                <a:cs typeface="+mn-cs"/>
              </a:rPr>
              <a:t>Clinics in Geriatric Medicine, </a:t>
            </a:r>
            <a:r>
              <a:rPr lang="en-US" sz="1400" b="0" i="0" kern="1200" baseline="0" dirty="0" smtClean="0">
                <a:solidFill>
                  <a:schemeClr val="tx1"/>
                </a:solidFill>
                <a:latin typeface="+mn-lt"/>
                <a:ea typeface="+mn-ea"/>
                <a:cs typeface="+mn-cs"/>
              </a:rPr>
              <a:t>Nov 2013, 29(4):737-752.</a:t>
            </a:r>
            <a:endParaRPr lang="en-US" sz="1400" b="0" i="1" kern="1200" baseline="0" dirty="0" smtClean="0">
              <a:solidFill>
                <a:schemeClr val="tx1"/>
              </a:solidFill>
              <a:latin typeface="+mn-lt"/>
              <a:ea typeface="+mn-ea"/>
              <a:cs typeface="+mn-cs"/>
            </a:endParaRPr>
          </a:p>
          <a:p>
            <a:endParaRPr lang="en-US" sz="1400" b="0" i="0" kern="1200" baseline="0" dirty="0" smtClean="0">
              <a:solidFill>
                <a:schemeClr val="tx1"/>
              </a:solidFill>
              <a:latin typeface="+mn-lt"/>
              <a:ea typeface="+mn-ea"/>
              <a:cs typeface="+mn-cs"/>
            </a:endParaRPr>
          </a:p>
          <a:p>
            <a:r>
              <a:rPr lang="en-US" sz="1400" b="0" i="0" kern="1200" dirty="0" smtClean="0">
                <a:solidFill>
                  <a:schemeClr val="tx1"/>
                </a:solidFill>
                <a:latin typeface="+mn-lt"/>
                <a:ea typeface="+mn-ea"/>
                <a:cs typeface="+mn-cs"/>
              </a:rPr>
              <a:t>AARP reports that in a test involving the recall of random numbers, those who were chewing gum responded more quickly and accurately than those who were not.  This was from a</a:t>
            </a:r>
            <a:r>
              <a:rPr lang="en-US" sz="1400" b="0" i="0" kern="1200" baseline="0" dirty="0" smtClean="0">
                <a:solidFill>
                  <a:schemeClr val="tx1"/>
                </a:solidFill>
                <a:latin typeface="+mn-lt"/>
                <a:ea typeface="+mn-ea"/>
                <a:cs typeface="+mn-cs"/>
              </a:rPr>
              <a:t> study at</a:t>
            </a:r>
            <a:r>
              <a:rPr lang="en-US" sz="1400" b="0" i="0" kern="1200" dirty="0" smtClean="0">
                <a:solidFill>
                  <a:schemeClr val="tx1"/>
                </a:solidFill>
                <a:latin typeface="+mn-lt"/>
                <a:ea typeface="+mn-ea"/>
                <a:cs typeface="+mn-cs"/>
              </a:rPr>
              <a:t> Cardiff University in Wales. </a:t>
            </a:r>
          </a:p>
          <a:p>
            <a:r>
              <a:rPr lang="en-US" sz="1400" b="0" i="0" kern="1200" dirty="0" smtClean="0">
                <a:solidFill>
                  <a:schemeClr val="tx1"/>
                </a:solidFill>
                <a:latin typeface="+mn-lt"/>
                <a:ea typeface="+mn-ea"/>
                <a:cs typeface="+mn-cs"/>
              </a:rPr>
              <a:t>Keep Your Mental Focus</a:t>
            </a:r>
          </a:p>
          <a:p>
            <a:r>
              <a:rPr lang="en-US" sz="1400" b="0" i="0" kern="1200" dirty="0" smtClean="0">
                <a:solidFill>
                  <a:schemeClr val="tx1"/>
                </a:solidFill>
                <a:latin typeface="+mn-lt"/>
                <a:ea typeface="+mn-ea"/>
                <a:cs typeface="+mn-cs"/>
              </a:rPr>
              <a:t>Older Americans have superior attention spans</a:t>
            </a:r>
          </a:p>
          <a:p>
            <a:r>
              <a:rPr lang="en-US" sz="1400" b="0" i="0" kern="1200" dirty="0" smtClean="0">
                <a:solidFill>
                  <a:schemeClr val="tx1"/>
                </a:solidFill>
                <a:latin typeface="+mn-lt"/>
                <a:ea typeface="+mn-ea"/>
                <a:cs typeface="+mn-cs"/>
              </a:rPr>
              <a:t>by Ken Budd, </a:t>
            </a:r>
            <a:r>
              <a:rPr lang="en-US" sz="1400" b="0" i="0" u="none" strike="noStrike" kern="1200" dirty="0" smtClean="0">
                <a:solidFill>
                  <a:schemeClr val="tx1"/>
                </a:solidFill>
                <a:latin typeface="+mn-lt"/>
                <a:ea typeface="+mn-ea"/>
                <a:cs typeface="+mn-cs"/>
                <a:hlinkClick r:id="rId6"/>
              </a:rPr>
              <a:t>AARP Bulletin</a:t>
            </a:r>
            <a:r>
              <a:rPr lang="en-US" sz="1400" b="0" i="0" kern="1200" dirty="0" smtClean="0">
                <a:solidFill>
                  <a:schemeClr val="tx1"/>
                </a:solidFill>
                <a:latin typeface="+mn-lt"/>
                <a:ea typeface="+mn-ea"/>
                <a:cs typeface="+mn-cs"/>
              </a:rPr>
              <a:t>, December 2017</a:t>
            </a:r>
          </a:p>
          <a:p>
            <a:endParaRPr lang="en-US" sz="1400" b="0" i="0" kern="1200" dirty="0" smtClean="0">
              <a:solidFill>
                <a:schemeClr val="tx1"/>
              </a:solidFill>
              <a:latin typeface="+mn-lt"/>
              <a:ea typeface="+mn-ea"/>
              <a:cs typeface="+mn-cs"/>
            </a:endParaRPr>
          </a:p>
          <a:p>
            <a:r>
              <a:rPr lang="en-US" sz="1400" b="0" i="0" kern="1200" dirty="0" smtClean="0">
                <a:solidFill>
                  <a:schemeClr val="tx1"/>
                </a:solidFill>
                <a:latin typeface="+mn-lt"/>
                <a:ea typeface="+mn-ea"/>
                <a:cs typeface="+mn-cs"/>
              </a:rPr>
              <a:t>https://www.aarp.org/health/brain-health/info-2017/mental-focus-smartphone-use.html</a:t>
            </a:r>
          </a:p>
          <a:p>
            <a:endParaRPr lang="en-US" sz="1400" b="0" i="0" kern="1200" dirty="0" smtClean="0">
              <a:solidFill>
                <a:schemeClr val="tx1"/>
              </a:solidFill>
              <a:latin typeface="+mn-lt"/>
              <a:ea typeface="+mn-ea"/>
              <a:cs typeface="+mn-cs"/>
            </a:endParaRPr>
          </a:p>
          <a:p>
            <a:r>
              <a:rPr lang="en-US" sz="1400" b="0" i="0" kern="1200" dirty="0" smtClean="0">
                <a:solidFill>
                  <a:schemeClr val="tx1"/>
                </a:solidFill>
                <a:latin typeface="+mn-lt"/>
                <a:ea typeface="+mn-ea"/>
                <a:cs typeface="+mn-cs"/>
              </a:rPr>
              <a:t> </a:t>
            </a:r>
            <a:endParaRPr lang="en-US" sz="1400" b="0" i="0" kern="1200" baseline="30000" dirty="0" smtClean="0">
              <a:solidFill>
                <a:schemeClr val="tx1"/>
              </a:solidFill>
              <a:latin typeface="+mn-lt"/>
              <a:ea typeface="+mn-ea"/>
              <a:cs typeface="+mn-cs"/>
            </a:endParaRPr>
          </a:p>
          <a:p>
            <a:endParaRPr lang="en-US" sz="1400" b="0" i="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16</a:t>
            </a:fld>
            <a:endParaRPr lang="en-US" dirty="0"/>
          </a:p>
        </p:txBody>
      </p:sp>
    </p:spTree>
    <p:extLst>
      <p:ext uri="{BB962C8B-B14F-4D97-AF65-F5344CB8AC3E}">
        <p14:creationId xmlns:p14="http://schemas.microsoft.com/office/powerpoint/2010/main" val="324292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sz="1400" dirty="0" smtClean="0"/>
              <a:t>Ball, M. Scott:</a:t>
            </a:r>
            <a:r>
              <a:rPr lang="en-US" sz="1400" baseline="0" dirty="0" smtClean="0"/>
              <a:t>  “</a:t>
            </a:r>
            <a:r>
              <a:rPr lang="en-US" sz="1400" dirty="0" smtClean="0"/>
              <a:t>Aging in Place: A Toolkit for Local Governments.”</a:t>
            </a:r>
          </a:p>
          <a:p>
            <a:r>
              <a:rPr lang="en-US" sz="1400" dirty="0" smtClean="0"/>
              <a:t>https://www.aarp.org/content/dam/aarp/livable-communities/plan/planning/aging-in-place-a-toolkit-for-local-governments-aarp.pdf retrieved</a:t>
            </a:r>
            <a:r>
              <a:rPr lang="en-US" sz="1400" baseline="0" dirty="0" smtClean="0"/>
              <a:t> Feb. 2018.</a:t>
            </a: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sz="1400" dirty="0" smtClean="0"/>
              <a:t>Ball, M. Scott:</a:t>
            </a:r>
            <a:r>
              <a:rPr lang="en-US" sz="1400" baseline="0" dirty="0" smtClean="0"/>
              <a:t>  “</a:t>
            </a:r>
            <a:r>
              <a:rPr lang="en-US" sz="1400" dirty="0" smtClean="0"/>
              <a:t>Aging in Place: A Toolkit for Local Governments.”</a:t>
            </a:r>
            <a:r>
              <a:rPr lang="en-US" sz="1400" baseline="0" dirty="0" smtClean="0"/>
              <a:t>  </a:t>
            </a:r>
            <a:r>
              <a:rPr lang="en-US" sz="1400" dirty="0" smtClean="0"/>
              <a:t>Retrieved from https://www.aarp.org/content/dam/aarp/livable-communities/plan/planning/aging-in-place-a-toolkit-for-local-governments-aarp.pdf  </a:t>
            </a:r>
            <a:r>
              <a:rPr lang="en-US" sz="1400" baseline="0" dirty="0" smtClean="0"/>
              <a:t>Feb. 2018.</a:t>
            </a: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sz="1400" dirty="0" smtClean="0"/>
              <a:t>Ball, M. Scott:</a:t>
            </a:r>
            <a:r>
              <a:rPr lang="en-US" sz="1400" baseline="0" dirty="0" smtClean="0"/>
              <a:t>  “</a:t>
            </a:r>
            <a:r>
              <a:rPr lang="en-US" sz="1400" dirty="0" smtClean="0"/>
              <a:t>Aging in Place: A Toolkit for Local Governments.”</a:t>
            </a:r>
          </a:p>
          <a:p>
            <a:r>
              <a:rPr lang="en-US" sz="1400" dirty="0" smtClean="0"/>
              <a:t>https://www.aarp.org/content/dam/aarp/livable-communities/plan/planning/aging-in-place-a-toolkit-for-local-governments-aarp.pdf retrieved</a:t>
            </a:r>
            <a:r>
              <a:rPr lang="en-US" sz="1400" baseline="0" dirty="0" smtClean="0"/>
              <a:t> Feb. 2018.</a:t>
            </a: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20</a:t>
            </a:fld>
            <a:endParaRPr lang="en-US" dirty="0"/>
          </a:p>
        </p:txBody>
      </p:sp>
    </p:spTree>
    <p:extLst>
      <p:ext uri="{BB962C8B-B14F-4D97-AF65-F5344CB8AC3E}">
        <p14:creationId xmlns:p14="http://schemas.microsoft.com/office/powerpoint/2010/main" val="55897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Whether for data collection or other types of assessment, assuming you need to find some things out</a:t>
            </a:r>
            <a:r>
              <a:rPr lang="en-US" sz="1400" baseline="0" dirty="0" smtClean="0"/>
              <a:t> about your client or patient’s situation before you can help him or her, one way or another you’re probably going to be asking some questions.  The things we mention here are just common sense; maybe some of you haven’t been conscious of them before, and for others, they’re what you already know, in which case these are just reminders.</a:t>
            </a:r>
          </a:p>
          <a:p>
            <a:endParaRPr lang="en-US" sz="1400" baseline="0" dirty="0" smtClean="0"/>
          </a:p>
          <a:p>
            <a:r>
              <a:rPr lang="en-US" sz="1400" baseline="0" dirty="0" smtClean="0"/>
              <a:t>#2 In some cultures…</a:t>
            </a:r>
          </a:p>
          <a:p>
            <a:pPr>
              <a:buFont typeface="Arial" pitchFamily="34" charset="0"/>
              <a:buChar char="•"/>
            </a:pPr>
            <a:r>
              <a:rPr lang="en-US" sz="1400" baseline="0" dirty="0" smtClean="0">
                <a:latin typeface="Arial" pitchFamily="34" charset="0"/>
                <a:cs typeface="Arial" pitchFamily="34" charset="0"/>
              </a:rPr>
              <a:t>men do not look a woman of any age in the eye unless she is his wife</a:t>
            </a:r>
          </a:p>
          <a:p>
            <a:pPr>
              <a:buFont typeface="Arial" pitchFamily="34" charset="0"/>
              <a:buChar char="•"/>
            </a:pPr>
            <a:r>
              <a:rPr lang="en-US" sz="1400" baseline="0" dirty="0" smtClean="0">
                <a:latin typeface="Arial" pitchFamily="34" charset="0"/>
                <a:cs typeface="Arial" pitchFamily="34" charset="0"/>
              </a:rPr>
              <a:t>one must ask permission to ask questions of another person</a:t>
            </a:r>
            <a:endParaRPr lang="en-US" sz="1400" dirty="0" smtClean="0">
              <a:latin typeface="Arial" pitchFamily="34" charset="0"/>
              <a:cs typeface="Arial" pitchFamily="34" charset="0"/>
            </a:endParaRPr>
          </a:p>
          <a:p>
            <a:r>
              <a:rPr lang="en-US" sz="1400" baseline="0" dirty="0" smtClean="0"/>
              <a:t>And</a:t>
            </a:r>
          </a:p>
          <a:p>
            <a:pPr lvl="1">
              <a:buFont typeface="Courier New" panose="02070309020205020404" pitchFamily="49" charset="0"/>
              <a:buChar char="o"/>
            </a:pPr>
            <a:r>
              <a:rPr lang="en-US" sz="1400" dirty="0" smtClean="0"/>
              <a:t>Never arbitrarily assign nicknames such as “Dear,” “Sweetie,” or “Hon.”</a:t>
            </a:r>
          </a:p>
          <a:p>
            <a:pPr lvl="1">
              <a:buFont typeface="Courier New" panose="02070309020205020404" pitchFamily="49" charset="0"/>
              <a:buChar char="o"/>
            </a:pPr>
            <a:r>
              <a:rPr lang="en-US" sz="1400" dirty="0" smtClean="0"/>
              <a:t>Older people are not babies. </a:t>
            </a:r>
          </a:p>
          <a:p>
            <a:endParaRPr lang="en-US" sz="1400" baseline="0" dirty="0" smtClean="0"/>
          </a:p>
          <a:p>
            <a:r>
              <a:rPr lang="en-US" sz="1400" baseline="0" dirty="0" smtClean="0"/>
              <a:t>Eriopoulos, Charlotte:  </a:t>
            </a:r>
            <a:r>
              <a:rPr lang="en-US" sz="1400" baseline="0" dirty="0" err="1" smtClean="0"/>
              <a:t>Gerontological</a:t>
            </a:r>
            <a:r>
              <a:rPr lang="en-US" sz="1400" baseline="0" dirty="0" smtClean="0"/>
              <a:t> Nursing, 8</a:t>
            </a:r>
            <a:r>
              <a:rPr lang="en-US" sz="1400" baseline="30000" dirty="0" smtClean="0"/>
              <a:t>th</a:t>
            </a:r>
            <a:r>
              <a:rPr lang="en-US" sz="1400" baseline="0" dirty="0" smtClean="0"/>
              <a:t> ed.  Philadelphia, PA: Lippincott Williams &amp; Wilkins, 2014.</a:t>
            </a:r>
          </a:p>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5897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endParaRPr lang="en-US" sz="1200" b="0" dirty="0" smtClean="0"/>
          </a:p>
        </p:txBody>
      </p:sp>
      <p:sp>
        <p:nvSpPr>
          <p:cNvPr id="4" name="Slide Number Placeholder 3"/>
          <p:cNvSpPr>
            <a:spLocks noGrp="1"/>
          </p:cNvSpPr>
          <p:nvPr>
            <p:ph type="sldNum" sz="quarter" idx="10"/>
          </p:nvPr>
        </p:nvSpPr>
        <p:spPr/>
        <p:txBody>
          <a:bodyPr/>
          <a:lstStyle/>
          <a:p>
            <a:fld id="{59032100-7BEE-4E3C-8255-8E2C4CC635C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r>
              <a:rPr lang="en-US" sz="1400" b="0" dirty="0" smtClean="0"/>
              <a:t>We’re all aware that we live in a very fast-paced</a:t>
            </a:r>
            <a:r>
              <a:rPr lang="en-US" sz="1400" b="0" baseline="0" dirty="0" smtClean="0"/>
              <a:t> world.  People who do not have or use a computer really aren’t that rare in our business, but I can only imagine how some of them feel when I have to ask them if they are able to receive email and they have to say no.  There’s a certain amount of </a:t>
            </a:r>
            <a:r>
              <a:rPr lang="en-US" sz="1400" b="0" baseline="0" dirty="0" err="1" smtClean="0"/>
              <a:t>lostness</a:t>
            </a:r>
            <a:r>
              <a:rPr lang="en-US" sz="1400" b="0" baseline="0" dirty="0" smtClean="0"/>
              <a:t> or less than to that, if you know what I mean.</a:t>
            </a:r>
            <a:endParaRPr lang="en-US" sz="1400" b="0" dirty="0" smtClean="0"/>
          </a:p>
        </p:txBody>
      </p:sp>
      <p:sp>
        <p:nvSpPr>
          <p:cNvPr id="4" name="Slide Number Placeholder 3"/>
          <p:cNvSpPr>
            <a:spLocks noGrp="1"/>
          </p:cNvSpPr>
          <p:nvPr>
            <p:ph type="sldNum" sz="quarter" idx="10"/>
          </p:nvPr>
        </p:nvSpPr>
        <p:spPr/>
        <p:txBody>
          <a:bodyPr/>
          <a:lstStyle/>
          <a:p>
            <a:fld id="{59032100-7BEE-4E3C-8255-8E2C4CC635C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r>
              <a:rPr lang="en-US" sz="1400" b="0" dirty="0" smtClean="0"/>
              <a:t>We have a long way to go to</a:t>
            </a:r>
            <a:r>
              <a:rPr lang="en-US" sz="1400" b="0" baseline="0" dirty="0" smtClean="0"/>
              <a:t> eradicate the stigma of aging in this country.</a:t>
            </a:r>
            <a:endParaRPr lang="en-US" sz="1400" b="0" dirty="0" smtClean="0"/>
          </a:p>
        </p:txBody>
      </p:sp>
      <p:sp>
        <p:nvSpPr>
          <p:cNvPr id="4" name="Slide Number Placeholder 3"/>
          <p:cNvSpPr>
            <a:spLocks noGrp="1"/>
          </p:cNvSpPr>
          <p:nvPr>
            <p:ph type="sldNum" sz="quarter" idx="10"/>
          </p:nvPr>
        </p:nvSpPr>
        <p:spPr/>
        <p:txBody>
          <a:bodyPr/>
          <a:lstStyle/>
          <a:p>
            <a:fld id="{59032100-7BEE-4E3C-8255-8E2C4CC635C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Char char="§"/>
            </a:pPr>
            <a:r>
              <a:rPr lang="en-US" sz="1400" dirty="0" smtClean="0">
                <a:latin typeface="Arial Narrow" pitchFamily="34" charset="0"/>
              </a:rPr>
              <a:t>We hear indications of stereotypes </a:t>
            </a:r>
            <a:r>
              <a:rPr lang="en-US" sz="1400" b="1" u="sng" dirty="0" smtClean="0">
                <a:latin typeface="Arial Narrow" pitchFamily="34" charset="0"/>
              </a:rPr>
              <a:t>constantly</a:t>
            </a:r>
            <a:r>
              <a:rPr lang="en-US" sz="1400" dirty="0" smtClean="0">
                <a:latin typeface="Arial Narrow" pitchFamily="34" charset="0"/>
              </a:rPr>
              <a:t> from an early age.</a:t>
            </a:r>
          </a:p>
          <a:p>
            <a:pPr marL="0" indent="0">
              <a:buNone/>
            </a:pPr>
            <a:endParaRPr lang="en-US" sz="1400" dirty="0" smtClean="0">
              <a:latin typeface="Arial Narrow" pitchFamily="34" charset="0"/>
            </a:endParaRPr>
          </a:p>
          <a:p>
            <a:pPr>
              <a:buFont typeface="Wingdings" panose="05000000000000000000" pitchFamily="2" charset="2"/>
              <a:buChar char="§"/>
            </a:pPr>
            <a:r>
              <a:rPr lang="en-US" sz="1400" dirty="0" smtClean="0">
                <a:latin typeface="Arial Narrow" pitchFamily="34" charset="0"/>
              </a:rPr>
              <a:t>Here’s an interesting study.</a:t>
            </a:r>
            <a:r>
              <a:rPr lang="en-US" sz="1400" baseline="0" dirty="0" smtClean="0">
                <a:latin typeface="Arial Narrow" pitchFamily="34" charset="0"/>
              </a:rPr>
              <a:t>  C</a:t>
            </a:r>
            <a:r>
              <a:rPr lang="en-US" sz="1400" dirty="0" smtClean="0">
                <a:latin typeface="Arial Narrow" pitchFamily="34" charset="0"/>
              </a:rPr>
              <a:t>hildren, ranging from preschool to 6</a:t>
            </a:r>
            <a:r>
              <a:rPr lang="en-US" sz="1400" baseline="30000" dirty="0" smtClean="0">
                <a:latin typeface="Arial Narrow" pitchFamily="34" charset="0"/>
              </a:rPr>
              <a:t>th</a:t>
            </a:r>
            <a:r>
              <a:rPr lang="en-US" sz="1400" dirty="0" smtClean="0">
                <a:latin typeface="Arial Narrow" pitchFamily="34" charset="0"/>
              </a:rPr>
              <a:t> grade, were shown drawings that depicted a man at four stages of life. </a:t>
            </a:r>
            <a:r>
              <a:rPr lang="en-US" sz="1400" b="1" dirty="0" smtClean="0">
                <a:latin typeface="Arial Narrow" pitchFamily="34" charset="0"/>
              </a:rPr>
              <a:t>Even the three year-olds could pick out the oldest man’s photo</a:t>
            </a:r>
            <a:r>
              <a:rPr lang="en-US" sz="1400" dirty="0" smtClean="0">
                <a:latin typeface="Arial Narrow" pitchFamily="34" charset="0"/>
              </a:rPr>
              <a:t>. </a:t>
            </a:r>
          </a:p>
          <a:p>
            <a:pPr marL="0" indent="0">
              <a:buNone/>
            </a:pPr>
            <a:endParaRPr lang="en-US" sz="1400" dirty="0" smtClean="0">
              <a:latin typeface="Arial Narrow" pitchFamily="34" charset="0"/>
            </a:endParaRPr>
          </a:p>
          <a:p>
            <a:pPr marL="347663" indent="0">
              <a:buNone/>
            </a:pPr>
            <a:r>
              <a:rPr lang="en-US" sz="1400" u="sng" dirty="0" smtClean="0">
                <a:latin typeface="Arial Narrow" pitchFamily="34" charset="0"/>
              </a:rPr>
              <a:t>67% of all the children</a:t>
            </a:r>
            <a:r>
              <a:rPr lang="en-US" sz="1400" dirty="0" smtClean="0">
                <a:latin typeface="Arial Narrow" pitchFamily="34" charset="0"/>
              </a:rPr>
              <a:t> considered the oldest man to be ‘‘helpless, incapable of caring for himself, and generally passive.’’  HOW SAD IS THAT?</a:t>
            </a:r>
            <a:endParaRPr lang="en-US" sz="1400" baseline="30000" dirty="0" smtClean="0">
              <a:latin typeface="Arial Narrow" pitchFamily="34" charset="0"/>
            </a:endParaRPr>
          </a:p>
          <a:p>
            <a:endParaRPr lang="en-US" sz="1400" dirty="0">
              <a:latin typeface="Arial Narrow" pitchFamily="34" charset="0"/>
            </a:endParaRPr>
          </a:p>
        </p:txBody>
      </p:sp>
      <p:sp>
        <p:nvSpPr>
          <p:cNvPr id="4" name="Slide Number Placeholder 3"/>
          <p:cNvSpPr>
            <a:spLocks noGrp="1"/>
          </p:cNvSpPr>
          <p:nvPr>
            <p:ph type="sldNum" sz="quarter" idx="10"/>
          </p:nvPr>
        </p:nvSpPr>
        <p:spPr/>
        <p:txBody>
          <a:bodyPr/>
          <a:lstStyle/>
          <a:p>
            <a:fld id="{59032100-7BEE-4E3C-8255-8E2C4CC635C3}" type="slidenum">
              <a:rPr lang="en-US" smtClean="0"/>
              <a:pPr/>
              <a:t>26</a:t>
            </a:fld>
            <a:endParaRPr lang="en-US" dirty="0"/>
          </a:p>
        </p:txBody>
      </p:sp>
    </p:spTree>
    <p:extLst>
      <p:ext uri="{BB962C8B-B14F-4D97-AF65-F5344CB8AC3E}">
        <p14:creationId xmlns:p14="http://schemas.microsoft.com/office/powerpoint/2010/main" val="3231248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27</a:t>
            </a:fld>
            <a:endParaRPr lang="en-US" dirty="0"/>
          </a:p>
        </p:txBody>
      </p:sp>
    </p:spTree>
    <p:extLst>
      <p:ext uri="{BB962C8B-B14F-4D97-AF65-F5344CB8AC3E}">
        <p14:creationId xmlns:p14="http://schemas.microsoft.com/office/powerpoint/2010/main" val="3231248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Narrow" pitchFamily="34" charset="0"/>
              </a:rPr>
              <a:t>ON THE OTHER HAND, HERE’S WHAT WE REALLY NEED TO KNOW:</a:t>
            </a:r>
          </a:p>
          <a:p>
            <a:pPr marL="228600" indent="-228600">
              <a:buAutoNum type="arabicPeriod"/>
            </a:pPr>
            <a:r>
              <a:rPr lang="en-US" sz="1400" dirty="0" smtClean="0">
                <a:latin typeface="Arial Narrow" pitchFamily="34" charset="0"/>
              </a:rPr>
              <a:t>Imagine that!  You can live 7.5 years longer just by having good feelings about who you are and the age you are.  </a:t>
            </a:r>
          </a:p>
          <a:p>
            <a:pPr marL="228600" indent="-228600">
              <a:buAutoNum type="arabicPeriod"/>
            </a:pPr>
            <a:r>
              <a:rPr lang="en-US" sz="1400" dirty="0" smtClean="0">
                <a:latin typeface="Arial Narrow" pitchFamily="34" charset="0"/>
              </a:rPr>
              <a:t>YOUR ATTITUDE</a:t>
            </a:r>
            <a:r>
              <a:rPr lang="en-US" sz="1400" baseline="0" dirty="0" smtClean="0">
                <a:latin typeface="Arial Narrow" pitchFamily="34" charset="0"/>
              </a:rPr>
              <a:t> AND WORDS TOWARD ANOTHER PERSON CAN FACILITATE </a:t>
            </a:r>
            <a:r>
              <a:rPr lang="en-US" sz="1400" b="1" baseline="0" dirty="0" smtClean="0">
                <a:latin typeface="Arial Narrow" pitchFamily="34" charset="0"/>
              </a:rPr>
              <a:t>THEIR</a:t>
            </a:r>
            <a:r>
              <a:rPr lang="en-US" sz="1400" baseline="0" dirty="0" smtClean="0">
                <a:latin typeface="Arial Narrow" pitchFamily="34" charset="0"/>
              </a:rPr>
              <a:t> LIVING AN AVERAGE OF AN ADDITIONAL 7.5 YEARS.</a:t>
            </a:r>
          </a:p>
          <a:p>
            <a:pPr marL="228600" indent="-228600">
              <a:buAutoNum type="arabicPeriod"/>
            </a:pPr>
            <a:r>
              <a:rPr lang="en-US" sz="1400" baseline="0" dirty="0" smtClean="0">
                <a:latin typeface="Arial Narrow" pitchFamily="34" charset="0"/>
              </a:rPr>
              <a:t>All of us as older persons can think better and fall less just by getting rid of the bad stereotypes about the older population.</a:t>
            </a:r>
          </a:p>
          <a:p>
            <a:pPr marL="228600" indent="-228600">
              <a:buAutoNum type="arabicPeriod"/>
            </a:pPr>
            <a:r>
              <a:rPr lang="en-US" sz="1400" baseline="0" dirty="0" smtClean="0">
                <a:latin typeface="Arial Narrow" pitchFamily="34" charset="0"/>
              </a:rPr>
              <a:t>Want to improve your memory and get rid of feelings of worthlessness?  Have a positive attitude about yourself and those around you!</a:t>
            </a:r>
            <a:endParaRPr lang="en-US" sz="1400" dirty="0">
              <a:latin typeface="Arial Narrow" pitchFamily="34" charset="0"/>
            </a:endParaRPr>
          </a:p>
        </p:txBody>
      </p:sp>
      <p:sp>
        <p:nvSpPr>
          <p:cNvPr id="4" name="Slide Number Placeholder 3"/>
          <p:cNvSpPr>
            <a:spLocks noGrp="1"/>
          </p:cNvSpPr>
          <p:nvPr>
            <p:ph type="sldNum" sz="quarter" idx="10"/>
          </p:nvPr>
        </p:nvSpPr>
        <p:spPr/>
        <p:txBody>
          <a:bodyPr/>
          <a:lstStyle/>
          <a:p>
            <a:fld id="{59032100-7BEE-4E3C-8255-8E2C4CC635C3}" type="slidenum">
              <a:rPr lang="en-US" smtClean="0"/>
              <a:pPr/>
              <a:t>28</a:t>
            </a:fld>
            <a:endParaRPr lang="en-US" dirty="0"/>
          </a:p>
        </p:txBody>
      </p:sp>
    </p:spTree>
    <p:extLst>
      <p:ext uri="{BB962C8B-B14F-4D97-AF65-F5344CB8AC3E}">
        <p14:creationId xmlns:p14="http://schemas.microsoft.com/office/powerpoint/2010/main" val="323124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29</a:t>
            </a:fld>
            <a:endParaRPr lang="en-US" dirty="0"/>
          </a:p>
        </p:txBody>
      </p:sp>
    </p:spTree>
    <p:extLst>
      <p:ext uri="{BB962C8B-B14F-4D97-AF65-F5344CB8AC3E}">
        <p14:creationId xmlns:p14="http://schemas.microsoft.com/office/powerpoint/2010/main" val="68364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52F753-99F0-4AED-A38F-D3C694CE9C82}" type="slidenum">
              <a:rPr lang="en-US" smtClean="0">
                <a:latin typeface="Arial" charset="0"/>
              </a:rPr>
              <a:pPr/>
              <a:t>3</a:t>
            </a:fld>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31</a:t>
            </a:fld>
            <a:endParaRPr lang="en-US" dirty="0"/>
          </a:p>
        </p:txBody>
      </p:sp>
    </p:spTree>
    <p:extLst>
      <p:ext uri="{BB962C8B-B14F-4D97-AF65-F5344CB8AC3E}">
        <p14:creationId xmlns:p14="http://schemas.microsoft.com/office/powerpoint/2010/main" val="366629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32</a:t>
            </a:fld>
            <a:endParaRPr lang="en-US" dirty="0"/>
          </a:p>
        </p:txBody>
      </p:sp>
    </p:spTree>
    <p:extLst>
      <p:ext uri="{BB962C8B-B14F-4D97-AF65-F5344CB8AC3E}">
        <p14:creationId xmlns:p14="http://schemas.microsoft.com/office/powerpoint/2010/main" val="663060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673A8-1ED2-4668-A8F2-E5B28704EF78}" type="slidenum">
              <a:rPr lang="en-US" smtClean="0">
                <a:solidFill>
                  <a:srgbClr val="000000"/>
                </a:solidFill>
                <a:latin typeface="Arial" pitchFamily="34" charset="0"/>
              </a:rPr>
              <a:pPr/>
              <a:t>36</a:t>
            </a:fld>
            <a:endParaRPr lang="en-US" dirty="0"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endParaRPr lang="en-US" sz="1400" spc="20" dirty="0" smtClean="0">
              <a:latin typeface="Arial Narrow" pitchFamily="34" charset="0"/>
            </a:endParaRPr>
          </a:p>
        </p:txBody>
      </p:sp>
      <p:sp>
        <p:nvSpPr>
          <p:cNvPr id="4" name="Slide Number Placeholder 3"/>
          <p:cNvSpPr>
            <a:spLocks noGrp="1"/>
          </p:cNvSpPr>
          <p:nvPr>
            <p:ph type="sldNum" sz="quarter" idx="10"/>
          </p:nvPr>
        </p:nvSpPr>
        <p:spPr/>
        <p:txBody>
          <a:bodyPr/>
          <a:lstStyle/>
          <a:p>
            <a:fld id="{05B2EB19-99E0-4123-B1FC-9A9FECA39E0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lvl="0" indent="-514350">
              <a:buFont typeface="+mj-lt"/>
              <a:buAutoNum type="arabicPeriod"/>
            </a:pPr>
            <a:r>
              <a:rPr lang="en-US" sz="1400" dirty="0" smtClean="0"/>
              <a:t>Discuss the chronological stages of aging and the various changes that are typically associated with the aging process (distinguishing fact</a:t>
            </a:r>
            <a:r>
              <a:rPr lang="en-US" sz="1400" baseline="0" dirty="0" smtClean="0"/>
              <a:t> from myth)</a:t>
            </a:r>
            <a:r>
              <a:rPr lang="en-US" sz="1400" dirty="0" smtClean="0"/>
              <a:t>.</a:t>
            </a:r>
          </a:p>
          <a:p>
            <a:pPr marL="514350" lvl="0" indent="-514350">
              <a:buFont typeface="+mj-lt"/>
              <a:buAutoNum type="arabicPeriod"/>
            </a:pPr>
            <a:r>
              <a:rPr lang="en-US" sz="1400" dirty="0" smtClean="0"/>
              <a:t>Explain the physical, psychosocial and economic benefits of aging in place as an alternative to institutionalization.</a:t>
            </a:r>
          </a:p>
          <a:p>
            <a:pPr marL="514350" lvl="0" indent="-514350">
              <a:buFont typeface="+mj-lt"/>
              <a:buAutoNum type="arabicPeriod"/>
            </a:pPr>
            <a:r>
              <a:rPr lang="en-US" sz="1400" dirty="0" smtClean="0"/>
              <a:t>Articulate the role of assessment in working with older individuals and cite at least six adaptations to environment or lifestyle that may be necessary for successful aging in place to occur.</a:t>
            </a:r>
          </a:p>
          <a:p>
            <a:pPr marL="514350" lvl="0" indent="-514350">
              <a:buFont typeface="+mj-lt"/>
              <a:buAutoNum type="arabicPeriod"/>
            </a:pPr>
            <a:r>
              <a:rPr lang="en-US" sz="1400" dirty="0" smtClean="0"/>
              <a:t>Identify the most common obstacles in serving the older population and discuss best practices for overcoming them—assisting individuals to achieve optimal independence, dignity and quality of life.    </a:t>
            </a:r>
          </a:p>
          <a:p>
            <a:endParaRPr lang="en-US" sz="1400"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“Increased public awareness of the services available, and our ability to</a:t>
            </a:r>
            <a:r>
              <a:rPr lang="en-US" sz="1400" baseline="0" dirty="0" smtClean="0"/>
              <a:t> facilitate these services, will quite naturally translate to  a </a:t>
            </a:r>
            <a:r>
              <a:rPr lang="en-US" sz="1400" u="sng" baseline="0" dirty="0" smtClean="0"/>
              <a:t>reduction</a:t>
            </a:r>
            <a:r>
              <a:rPr lang="en-US" sz="1400" baseline="0" dirty="0" smtClean="0"/>
              <a:t> in some things that are highly undesirable, such as preventable injuries, costly hospital readmissions, and diminished quality of life.  And reductions like those you see here can certainly then result in improved MORALE, PRODUCTIVITY AND QUALITY OF LIFE for ALL of us because of the domino effect to literally every other segment of society.”</a:t>
            </a:r>
            <a:endParaRPr lang="en-US" sz="1400"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32100-7BEE-4E3C-8255-8E2C4CC635C3}" type="slidenum">
              <a:rPr lang="en-US" smtClean="0"/>
              <a:pPr/>
              <a:t>8</a:t>
            </a:fld>
            <a:endParaRPr lang="en-US" dirty="0"/>
          </a:p>
        </p:txBody>
      </p:sp>
    </p:spTree>
    <p:extLst>
      <p:ext uri="{BB962C8B-B14F-4D97-AF65-F5344CB8AC3E}">
        <p14:creationId xmlns:p14="http://schemas.microsoft.com/office/powerpoint/2010/main" val="266241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32100-7BEE-4E3C-8255-8E2C4CC635C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smtClean="0"/>
              <a:t>Click to edit Master title style</a:t>
            </a:r>
            <a:endParaRPr lang="en-US"/>
          </a:p>
        </p:txBody>
      </p:sp>
      <p:sp>
        <p:nvSpPr>
          <p:cNvPr id="3081" name="Text Box 9"/>
          <p:cNvSpPr txBox="1">
            <a:spLocks noChangeArrowheads="1"/>
          </p:cNvSpPr>
          <p:nvPr/>
        </p:nvSpPr>
        <p:spPr bwMode="auto">
          <a:xfrm>
            <a:off x="5992813" y="6040438"/>
            <a:ext cx="2611437" cy="457200"/>
          </a:xfrm>
          <a:prstGeom prst="rect">
            <a:avLst/>
          </a:prstGeom>
          <a:noFill/>
          <a:ln w="9525">
            <a:noFill/>
            <a:miter lim="800000"/>
            <a:headEnd/>
            <a:tailEnd/>
          </a:ln>
          <a:effectLst/>
        </p:spPr>
        <p:txBody>
          <a:bodyPr anchor="b">
            <a:spAutoFit/>
          </a:bodyPr>
          <a:lstStyle/>
          <a:p>
            <a:pPr algn="ctr" eaLnBrk="0" hangingPunct="0">
              <a:spcBef>
                <a:spcPct val="50000"/>
              </a:spcBef>
            </a:pPr>
            <a:r>
              <a:rPr lang="en-US" sz="2400" b="1" dirty="0">
                <a:solidFill>
                  <a:schemeClr val="folHlink"/>
                </a:solidFill>
                <a:latin typeface="Frutiger LT Std 55 Roman" pitchFamily="34" charset="0"/>
              </a:rPr>
              <a:t>www.cicoa.org</a:t>
            </a:r>
          </a:p>
        </p:txBody>
      </p:sp>
      <p:pic>
        <p:nvPicPr>
          <p:cNvPr id="3086" name="Picture 14" descr="CICOA_2cLogo_rgb"/>
          <p:cNvPicPr>
            <a:picLocks noChangeAspect="1" noChangeArrowheads="1"/>
          </p:cNvPicPr>
          <p:nvPr/>
        </p:nvPicPr>
        <p:blipFill>
          <a:blip r:embed="rId2" cstate="print"/>
          <a:srcRect/>
          <a:stretch>
            <a:fillRect/>
          </a:stretch>
        </p:blipFill>
        <p:spPr bwMode="auto">
          <a:xfrm>
            <a:off x="609600" y="457200"/>
            <a:ext cx="2590800" cy="966788"/>
          </a:xfrm>
          <a:prstGeom prst="rect">
            <a:avLst/>
          </a:prstGeom>
          <a:noFill/>
        </p:spPr>
      </p:pic>
      <p:pic>
        <p:nvPicPr>
          <p:cNvPr id="3091" name="Picture 19" descr="ppt cover art"/>
          <p:cNvPicPr>
            <a:picLocks noChangeAspect="1" noChangeArrowheads="1"/>
          </p:cNvPicPr>
          <p:nvPr/>
        </p:nvPicPr>
        <p:blipFill>
          <a:blip r:embed="rId3" cstate="print"/>
          <a:srcRect l="996" b="11194"/>
          <a:stretch>
            <a:fillRect/>
          </a:stretch>
        </p:blipFill>
        <p:spPr bwMode="auto">
          <a:xfrm>
            <a:off x="0" y="2028825"/>
            <a:ext cx="9144000" cy="365283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75FF924-E59F-44AA-93C9-2BB2BAD365A3}" type="datetimeFigureOut">
              <a:rPr lang="en-US" smtClean="0">
                <a:solidFill>
                  <a:prstClr val="black">
                    <a:tint val="75000"/>
                  </a:prstClr>
                </a:solidFill>
              </a:rPr>
              <a:pPr/>
              <a:t>3/2/2018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6E1453-AC38-43AB-97E2-F61E16782212}"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457200" y="1600201"/>
            <a:ext cx="8229600" cy="3810000"/>
          </a:xfrm>
          <a:prstGeom prst="rect">
            <a:avLst/>
          </a:prstGeom>
        </p:spPr>
        <p:txBody>
          <a:bodyPr/>
          <a:lstStyle>
            <a:lvl1pPr marL="342900" indent="-342900">
              <a:buFont typeface="Wingdings" panose="05000000000000000000" pitchFamily="2" charset="2"/>
              <a:buNone/>
              <a:defRPr sz="2800" b="1">
                <a:latin typeface="Arial Narrow" panose="020B0606020202030204" pitchFamily="34" charset="0"/>
              </a:defRPr>
            </a:lvl1pPr>
            <a:lvl2pPr>
              <a:buFont typeface="Arial" pitchFamily="34" charset="0"/>
              <a:buNone/>
              <a:defRPr sz="2600" b="1">
                <a:latin typeface="Arial Narrow" panose="020B0606020202030204" pitchFamily="34" charset="0"/>
              </a:defRPr>
            </a:lvl2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0" y="76200"/>
            <a:ext cx="9144000" cy="990600"/>
          </a:xfrm>
          <a:prstGeom prst="rect">
            <a:avLst/>
          </a:prstGeom>
        </p:spPr>
        <p:txBody>
          <a:bodyPr>
            <a:normAutofit/>
          </a:bodyPr>
          <a:lstStyle>
            <a:lvl1pPr>
              <a:defRPr sz="3300" b="1">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70261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75FF924-E59F-44AA-93C9-2BB2BAD365A3}" type="datetimeFigureOut">
              <a:rPr lang="en-US" smtClean="0"/>
              <a:pPr/>
              <a:t>3/2/2018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6E1453-AC38-43AB-97E2-F61E16782212}" type="slidenum">
              <a:rPr lang="en-US" smtClean="0"/>
              <a:pPr/>
              <a:t>‹#›</a:t>
            </a:fld>
            <a:endParaRPr lang="en-US" dirty="0"/>
          </a:p>
        </p:txBody>
      </p:sp>
      <p:sp>
        <p:nvSpPr>
          <p:cNvPr id="9" name="Content Placeholder 2"/>
          <p:cNvSpPr>
            <a:spLocks noGrp="1"/>
          </p:cNvSpPr>
          <p:nvPr>
            <p:ph idx="1"/>
          </p:nvPr>
        </p:nvSpPr>
        <p:spPr>
          <a:xfrm>
            <a:off x="457200" y="1600201"/>
            <a:ext cx="8229600" cy="3810000"/>
          </a:xfrm>
          <a:prstGeom prst="rect">
            <a:avLst/>
          </a:prstGeom>
        </p:spPr>
        <p:txBody>
          <a:bodyPr/>
          <a:lstStyle>
            <a:lvl1pPr marL="342900" indent="-342900">
              <a:buFont typeface="Wingdings" panose="05000000000000000000" pitchFamily="2" charset="2"/>
              <a:buNone/>
              <a:defRPr sz="2800" b="1">
                <a:latin typeface="Arial Narrow" panose="020B0606020202030204" pitchFamily="34" charset="0"/>
              </a:defRPr>
            </a:lvl1pPr>
            <a:lvl2pPr>
              <a:buFont typeface="Arial" pitchFamily="34" charset="0"/>
              <a:buNone/>
              <a:defRPr sz="2600" b="1">
                <a:latin typeface="Arial Narrow" panose="020B0606020202030204" pitchFamily="34" charset="0"/>
              </a:defRPr>
            </a:lvl2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0" y="0"/>
            <a:ext cx="9144000" cy="1143000"/>
          </a:xfrm>
          <a:prstGeom prst="rect">
            <a:avLst/>
          </a:prstGeom>
        </p:spPr>
        <p:txBody>
          <a:bodyPr>
            <a:normAutofit/>
          </a:bodyPr>
          <a:lstStyle>
            <a:lvl1pPr>
              <a:defRPr sz="3300" b="1">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81232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CIC_Footer"/>
          <p:cNvPicPr>
            <a:picLocks noChangeAspect="1" noChangeArrowheads="1"/>
          </p:cNvPicPr>
          <p:nvPr/>
        </p:nvPicPr>
        <p:blipFill>
          <a:blip r:embed="rId15" cstate="print"/>
          <a:srcRect t="29984" b="31119"/>
          <a:stretch>
            <a:fillRect/>
          </a:stretch>
        </p:blipFill>
        <p:spPr bwMode="auto">
          <a:xfrm>
            <a:off x="0" y="6096000"/>
            <a:ext cx="9144000" cy="762000"/>
          </a:xfrm>
          <a:prstGeom prst="rect">
            <a:avLst/>
          </a:prstGeom>
          <a:noFill/>
        </p:spPr>
      </p:pic>
      <p:sp>
        <p:nvSpPr>
          <p:cNvPr id="1031" name="Line 7"/>
          <p:cNvSpPr>
            <a:spLocks noChangeShapeType="1"/>
          </p:cNvSpPr>
          <p:nvPr/>
        </p:nvSpPr>
        <p:spPr bwMode="auto">
          <a:xfrm>
            <a:off x="0" y="887413"/>
            <a:ext cx="9144000" cy="20637"/>
          </a:xfrm>
          <a:prstGeom prst="line">
            <a:avLst/>
          </a:prstGeom>
          <a:noFill/>
          <a:ln w="57150">
            <a:solidFill>
              <a:schemeClr val="folHlink"/>
            </a:solidFill>
            <a:round/>
            <a:headEnd/>
            <a:tailEnd/>
          </a:ln>
          <a:effectLst/>
        </p:spPr>
        <p:txBody>
          <a:bodyPr/>
          <a:lstStyle/>
          <a:p>
            <a:endParaRPr lang="en-US" dirty="0"/>
          </a:p>
        </p:txBody>
      </p:sp>
      <p:pic>
        <p:nvPicPr>
          <p:cNvPr id="1032" name="Picture 8" descr="CICOA_2cLogoMark"/>
          <p:cNvPicPr>
            <a:picLocks noChangeAspect="1" noChangeArrowheads="1"/>
          </p:cNvPicPr>
          <p:nvPr/>
        </p:nvPicPr>
        <p:blipFill>
          <a:blip r:embed="rId16" cstate="print"/>
          <a:srcRect/>
          <a:stretch>
            <a:fillRect/>
          </a:stretch>
        </p:blipFill>
        <p:spPr bwMode="auto">
          <a:xfrm>
            <a:off x="423863" y="407988"/>
            <a:ext cx="914400" cy="908050"/>
          </a:xfrm>
          <a:prstGeom prst="rect">
            <a:avLst/>
          </a:prstGeom>
          <a:noFill/>
        </p:spPr>
      </p:pic>
      <p:sp>
        <p:nvSpPr>
          <p:cNvPr id="1034" name="Text Box 10"/>
          <p:cNvSpPr txBox="1">
            <a:spLocks noChangeArrowheads="1"/>
          </p:cNvSpPr>
          <p:nvPr/>
        </p:nvSpPr>
        <p:spPr bwMode="auto">
          <a:xfrm>
            <a:off x="5340350" y="6326188"/>
            <a:ext cx="3417888" cy="304800"/>
          </a:xfrm>
          <a:prstGeom prst="rect">
            <a:avLst/>
          </a:prstGeom>
          <a:noFill/>
          <a:ln w="9525">
            <a:noFill/>
            <a:miter lim="800000"/>
            <a:headEnd/>
            <a:tailEnd/>
          </a:ln>
          <a:effectLst/>
        </p:spPr>
        <p:txBody>
          <a:bodyPr anchor="b">
            <a:spAutoFit/>
          </a:bodyPr>
          <a:lstStyle/>
          <a:p>
            <a:pPr algn="r" eaLnBrk="0" hangingPunct="0">
              <a:spcBef>
                <a:spcPct val="50000"/>
              </a:spcBef>
            </a:pPr>
            <a:r>
              <a:rPr lang="en-US" sz="1400" b="1" dirty="0">
                <a:solidFill>
                  <a:schemeClr val="folHlink"/>
                </a:solidFill>
                <a:latin typeface="Frutiger LT Std 55 Roman" pitchFamily="34" charset="0"/>
              </a:rPr>
              <a:t>www.cicoa.org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1" fontAlgn="base" hangingPunct="1">
        <a:spcBef>
          <a:spcPct val="0"/>
        </a:spcBef>
        <a:spcAft>
          <a:spcPct val="0"/>
        </a:spcAft>
        <a:defRPr sz="3600" b="1">
          <a:solidFill>
            <a:srgbClr val="0075BF"/>
          </a:solidFill>
          <a:latin typeface="+mj-lt"/>
          <a:ea typeface="+mj-ea"/>
          <a:cs typeface="+mj-cs"/>
        </a:defRPr>
      </a:lvl1pPr>
      <a:lvl2pPr algn="ctr" rtl="0" eaLnBrk="1" fontAlgn="base" hangingPunct="1">
        <a:spcBef>
          <a:spcPct val="0"/>
        </a:spcBef>
        <a:spcAft>
          <a:spcPct val="0"/>
        </a:spcAft>
        <a:defRPr sz="3600" b="1">
          <a:solidFill>
            <a:srgbClr val="0075BF"/>
          </a:solidFill>
          <a:latin typeface="Arial" charset="0"/>
        </a:defRPr>
      </a:lvl2pPr>
      <a:lvl3pPr algn="ctr" rtl="0" eaLnBrk="1" fontAlgn="base" hangingPunct="1">
        <a:spcBef>
          <a:spcPct val="0"/>
        </a:spcBef>
        <a:spcAft>
          <a:spcPct val="0"/>
        </a:spcAft>
        <a:defRPr sz="3600" b="1">
          <a:solidFill>
            <a:srgbClr val="0075BF"/>
          </a:solidFill>
          <a:latin typeface="Arial" charset="0"/>
        </a:defRPr>
      </a:lvl3pPr>
      <a:lvl4pPr algn="ctr" rtl="0" eaLnBrk="1" fontAlgn="base" hangingPunct="1">
        <a:spcBef>
          <a:spcPct val="0"/>
        </a:spcBef>
        <a:spcAft>
          <a:spcPct val="0"/>
        </a:spcAft>
        <a:defRPr sz="3600" b="1">
          <a:solidFill>
            <a:srgbClr val="0075BF"/>
          </a:solidFill>
          <a:latin typeface="Arial" charset="0"/>
        </a:defRPr>
      </a:lvl4pPr>
      <a:lvl5pPr algn="ctr" rtl="0" eaLnBrk="1" fontAlgn="base" hangingPunct="1">
        <a:spcBef>
          <a:spcPct val="0"/>
        </a:spcBef>
        <a:spcAft>
          <a:spcPct val="0"/>
        </a:spcAft>
        <a:defRPr sz="3600" b="1">
          <a:solidFill>
            <a:srgbClr val="0075BF"/>
          </a:solidFill>
          <a:latin typeface="Arial" charset="0"/>
        </a:defRPr>
      </a:lvl5pPr>
      <a:lvl6pPr marL="457200" algn="ctr" rtl="0" eaLnBrk="1" fontAlgn="base" hangingPunct="1">
        <a:spcBef>
          <a:spcPct val="0"/>
        </a:spcBef>
        <a:spcAft>
          <a:spcPct val="0"/>
        </a:spcAft>
        <a:defRPr sz="3600" b="1">
          <a:solidFill>
            <a:srgbClr val="0075BF"/>
          </a:solidFill>
          <a:latin typeface="Arial" charset="0"/>
        </a:defRPr>
      </a:lvl6pPr>
      <a:lvl7pPr marL="914400" algn="ctr" rtl="0" eaLnBrk="1" fontAlgn="base" hangingPunct="1">
        <a:spcBef>
          <a:spcPct val="0"/>
        </a:spcBef>
        <a:spcAft>
          <a:spcPct val="0"/>
        </a:spcAft>
        <a:defRPr sz="3600" b="1">
          <a:solidFill>
            <a:srgbClr val="0075BF"/>
          </a:solidFill>
          <a:latin typeface="Arial" charset="0"/>
        </a:defRPr>
      </a:lvl7pPr>
      <a:lvl8pPr marL="1371600" algn="ctr" rtl="0" eaLnBrk="1" fontAlgn="base" hangingPunct="1">
        <a:spcBef>
          <a:spcPct val="0"/>
        </a:spcBef>
        <a:spcAft>
          <a:spcPct val="0"/>
        </a:spcAft>
        <a:defRPr sz="3600" b="1">
          <a:solidFill>
            <a:srgbClr val="0075BF"/>
          </a:solidFill>
          <a:latin typeface="Arial" charset="0"/>
        </a:defRPr>
      </a:lvl8pPr>
      <a:lvl9pPr marL="1828800" algn="ctr" rtl="0" eaLnBrk="1" fontAlgn="base" hangingPunct="1">
        <a:spcBef>
          <a:spcPct val="0"/>
        </a:spcBef>
        <a:spcAft>
          <a:spcPct val="0"/>
        </a:spcAft>
        <a:defRPr sz="3600" b="1">
          <a:solidFill>
            <a:srgbClr val="0075BF"/>
          </a:solidFill>
          <a:latin typeface="Arial"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placeformom.com/blog/wp-content/uploads/2012/08/yoga4.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cicoa.org/services/aging-disability/referra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apa.org/monitor/may03/fighting.aspx" TargetMode="External"/><Relationship Id="rId3" Type="http://schemas.openxmlformats.org/officeDocument/2006/relationships/hyperlink" Target="http://www.aplaceformom.com/blog/5-amazing-elderly-athletes/" TargetMode="External"/><Relationship Id="rId7" Type="http://schemas.openxmlformats.org/officeDocument/2006/relationships/hyperlink" Target="https://www.giaging.org/documents/A_Profile_of_Older_Americans__2016.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nia.nih.gov/health/featured/memory-cognitive-health" TargetMode="External"/><Relationship Id="rId5" Type="http://schemas.openxmlformats.org/officeDocument/2006/relationships/hyperlink" Target="http://www.healthworkscollective.com/ecaring/42746/ageism-america-questions-answers" TargetMode="External"/><Relationship Id="rId10" Type="http://schemas.openxmlformats.org/officeDocument/2006/relationships/hyperlink" Target="http://www.iub.edu/~ltcmgt/module1/unit2/pdf/levy.pdf" TargetMode="External"/><Relationship Id="rId4" Type="http://schemas.openxmlformats.org/officeDocument/2006/relationships/hyperlink" Target="https://www.aarp.org/content/dam/aarp/livable-communities/plan/planning/aging-in-place-a-toolkit-for-local-governments-aarp.pdf" TargetMode="External"/><Relationship Id="rId9" Type="http://schemas.openxmlformats.org/officeDocument/2006/relationships/hyperlink" Target="http://www.apa.org/pubs/journals/releases/psp-832261.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placeformom.com/blog/wp-content/uploads/2012/08/banana12.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057400"/>
            <a:ext cx="5943600" cy="2590800"/>
          </a:xfrm>
        </p:spPr>
        <p:txBody>
          <a:bodyPr/>
          <a:lstStyle/>
          <a:p>
            <a:pPr marL="106363" algn="l">
              <a:spcAft>
                <a:spcPts val="1200"/>
              </a:spcAft>
            </a:pPr>
            <a:r>
              <a:rPr lang="en-US" sz="1800" b="0" spc="50" dirty="0" smtClean="0">
                <a:ln w="18415" cmpd="sng">
                  <a:noFill/>
                  <a:prstDash val="solid"/>
                </a:ln>
                <a:solidFill>
                  <a:schemeClr val="bg1"/>
                </a:solidFill>
                <a:latin typeface="+mn-lt"/>
                <a:cs typeface="Calibri" pitchFamily="34" charset="0"/>
              </a:rPr>
              <a:t>I am an employee of CICOA Aging &amp; In-Home Solutions (Indiana’s Area 8 Agency on Aging). I have no Relevant Financial Relationships or Relevant Non-Financial Relationship to disclose.   	                                            - Kate Kunk                      </a:t>
            </a:r>
            <a:endParaRPr lang="en-US" sz="1800" b="0" dirty="0">
              <a:ln w="18415" cmpd="sng">
                <a:noFill/>
                <a:prstDash val="solid"/>
              </a:ln>
              <a:solidFill>
                <a:schemeClr val="bg1"/>
              </a:solidFill>
              <a:latin typeface="+mn-lt"/>
              <a:cs typeface="Calibri" pitchFamily="34" charset="0"/>
            </a:endParaRPr>
          </a:p>
        </p:txBody>
      </p:sp>
      <p:pic>
        <p:nvPicPr>
          <p:cNvPr id="5" name="Picture 3" descr="CALogo_3c.jpg"/>
          <p:cNvPicPr>
            <a:picLocks noChangeAspect="1"/>
          </p:cNvPicPr>
          <p:nvPr/>
        </p:nvPicPr>
        <p:blipFill>
          <a:blip r:embed="rId3" cstate="print"/>
          <a:srcRect/>
          <a:stretch>
            <a:fillRect/>
          </a:stretch>
        </p:blipFill>
        <p:spPr bwMode="auto">
          <a:xfrm>
            <a:off x="633412" y="5638800"/>
            <a:ext cx="3328988" cy="642288"/>
          </a:xfrm>
          <a:prstGeom prst="rect">
            <a:avLst/>
          </a:prstGeom>
          <a:noFill/>
          <a:ln w="9525">
            <a:noFill/>
            <a:miter lim="800000"/>
            <a:headEnd/>
            <a:tailEnd/>
          </a:ln>
        </p:spPr>
      </p:pic>
      <p:sp>
        <p:nvSpPr>
          <p:cNvPr id="8" name="TextBox 7"/>
          <p:cNvSpPr txBox="1"/>
          <p:nvPr/>
        </p:nvSpPr>
        <p:spPr>
          <a:xfrm>
            <a:off x="5181600" y="533400"/>
            <a:ext cx="3276600" cy="400110"/>
          </a:xfrm>
          <a:prstGeom prst="rect">
            <a:avLst/>
          </a:prstGeom>
          <a:noFill/>
          <a:ln>
            <a:noFill/>
          </a:ln>
        </p:spPr>
        <p:txBody>
          <a:bodyPr wrap="square" rtlCol="0">
            <a:spAutoFit/>
          </a:bodyPr>
          <a:lstStyle/>
          <a:p>
            <a:r>
              <a:rPr lang="en-US" sz="2000" b="1" dirty="0" smtClean="0"/>
              <a:t>                    DISCLOSURE</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ldest yoga teacher">
            <a:hlinkClick r:id="rId3"/>
          </p:cNvPr>
          <p:cNvPicPr/>
          <p:nvPr/>
        </p:nvPicPr>
        <p:blipFill>
          <a:blip r:embed="rId4" cstate="print"/>
          <a:srcRect/>
          <a:stretch>
            <a:fillRect/>
          </a:stretch>
        </p:blipFill>
        <p:spPr bwMode="auto">
          <a:xfrm>
            <a:off x="2286000" y="1219200"/>
            <a:ext cx="4552950" cy="3190874"/>
          </a:xfrm>
          <a:prstGeom prst="rect">
            <a:avLst/>
          </a:prstGeom>
          <a:noFill/>
          <a:ln w="9525">
            <a:noFill/>
            <a:miter lim="800000"/>
            <a:headEnd/>
            <a:tailEnd/>
          </a:ln>
        </p:spPr>
      </p:pic>
      <p:sp>
        <p:nvSpPr>
          <p:cNvPr id="12" name="Rectangle 11"/>
          <p:cNvSpPr/>
          <p:nvPr/>
        </p:nvSpPr>
        <p:spPr>
          <a:xfrm>
            <a:off x="2209800" y="5257800"/>
            <a:ext cx="5181600" cy="769441"/>
          </a:xfrm>
          <a:prstGeom prst="rect">
            <a:avLst/>
          </a:prstGeom>
        </p:spPr>
        <p:txBody>
          <a:bodyPr wrap="square">
            <a:spAutoFit/>
          </a:bodyPr>
          <a:lstStyle/>
          <a:p>
            <a:r>
              <a:rPr lang="en-US" sz="2200" dirty="0" smtClean="0">
                <a:latin typeface="+mn-lt"/>
              </a:rPr>
              <a:t>“In my head, I’m still in my 20’s, and I have no intention of ever growing up”</a:t>
            </a:r>
          </a:p>
        </p:txBody>
      </p:sp>
      <p:sp>
        <p:nvSpPr>
          <p:cNvPr id="6" name="Rectangle 5"/>
          <p:cNvSpPr/>
          <p:nvPr/>
        </p:nvSpPr>
        <p:spPr>
          <a:xfrm>
            <a:off x="2362200" y="4495800"/>
            <a:ext cx="4114800" cy="677108"/>
          </a:xfrm>
          <a:prstGeom prst="rect">
            <a:avLst/>
          </a:prstGeom>
        </p:spPr>
        <p:txBody>
          <a:bodyPr wrap="square">
            <a:spAutoFit/>
          </a:bodyPr>
          <a:lstStyle/>
          <a:p>
            <a:pPr algn="ctr"/>
            <a:r>
              <a:rPr lang="en-US" sz="2600" b="1" dirty="0" smtClean="0">
                <a:latin typeface="Arial Narrow" pitchFamily="34" charset="0"/>
              </a:rPr>
              <a:t>       Tao Porchon-Lynch, </a:t>
            </a:r>
            <a:r>
              <a:rPr lang="en-US" sz="3800" b="1" dirty="0" smtClean="0">
                <a:latin typeface="Arial Narrow" pitchFamily="34" charset="0"/>
              </a:rPr>
              <a:t>99</a:t>
            </a:r>
          </a:p>
        </p:txBody>
      </p:sp>
      <p:sp>
        <p:nvSpPr>
          <p:cNvPr id="7" name="Title 1"/>
          <p:cNvSpPr>
            <a:spLocks noGrp="1"/>
          </p:cNvSpPr>
          <p:nvPr>
            <p:ph type="title"/>
          </p:nvPr>
        </p:nvSpPr>
        <p:spPr>
          <a:xfrm>
            <a:off x="685800" y="304800"/>
            <a:ext cx="8305800" cy="1143000"/>
          </a:xfrm>
        </p:spPr>
        <p:txBody>
          <a:bodyPr/>
          <a:lstStyle/>
          <a:p>
            <a:r>
              <a:rPr lang="en-US" sz="3300" dirty="0" smtClean="0">
                <a:latin typeface="Arial Narrow" pitchFamily="34" charset="0"/>
              </a:rPr>
              <a:t>The dilemma with staging chronologically</a:t>
            </a:r>
            <a:endParaRPr lang="en-US" sz="3300" dirty="0">
              <a:latin typeface="Arial Narrow" pitchFamily="34" charset="0"/>
            </a:endParaRPr>
          </a:p>
        </p:txBody>
      </p:sp>
    </p:spTree>
    <p:extLst>
      <p:ext uri="{BB962C8B-B14F-4D97-AF65-F5344CB8AC3E}">
        <p14:creationId xmlns:p14="http://schemas.microsoft.com/office/powerpoint/2010/main" val="1806281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09800" y="4982893"/>
            <a:ext cx="4953000" cy="1107996"/>
          </a:xfrm>
          <a:prstGeom prst="rect">
            <a:avLst/>
          </a:prstGeom>
        </p:spPr>
        <p:txBody>
          <a:bodyPr wrap="square">
            <a:spAutoFit/>
          </a:bodyPr>
          <a:lstStyle/>
          <a:p>
            <a:pPr algn="ctr"/>
            <a:r>
              <a:rPr lang="en-US" sz="2600" b="1" dirty="0" smtClean="0">
                <a:solidFill>
                  <a:srgbClr val="000000"/>
                </a:solidFill>
                <a:latin typeface="Arial Narrow" pitchFamily="34" charset="0"/>
              </a:rPr>
              <a:t>Allie B. Latimer,</a:t>
            </a:r>
            <a:r>
              <a:rPr lang="en-US" sz="2800" b="1" dirty="0" smtClean="0">
                <a:solidFill>
                  <a:srgbClr val="000000"/>
                </a:solidFill>
                <a:latin typeface="Arial Narrow" pitchFamily="34" charset="0"/>
              </a:rPr>
              <a:t> </a:t>
            </a:r>
            <a:r>
              <a:rPr lang="en-US" sz="3800" b="1" dirty="0" smtClean="0">
                <a:solidFill>
                  <a:srgbClr val="000000"/>
                </a:solidFill>
                <a:latin typeface="Arial Narrow" pitchFamily="34" charset="0"/>
              </a:rPr>
              <a:t>89 </a:t>
            </a:r>
          </a:p>
          <a:p>
            <a:pPr algn="ctr"/>
            <a:r>
              <a:rPr lang="en-US" sz="2600" b="1" dirty="0" smtClean="0">
                <a:solidFill>
                  <a:srgbClr val="000000"/>
                </a:solidFill>
                <a:latin typeface="Arial Narrow" pitchFamily="34" charset="0"/>
              </a:rPr>
              <a:t>Champion for Social Justice</a:t>
            </a:r>
            <a:endParaRPr lang="en-US" sz="2600" b="1" dirty="0">
              <a:solidFill>
                <a:srgbClr val="000000"/>
              </a:solidFill>
              <a:latin typeface="Arial Narrow"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5755" y="983664"/>
            <a:ext cx="3821090" cy="403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5800" y="304800"/>
            <a:ext cx="8305800" cy="1143000"/>
          </a:xfrm>
        </p:spPr>
        <p:txBody>
          <a:bodyPr/>
          <a:lstStyle/>
          <a:p>
            <a:r>
              <a:rPr lang="en-US" sz="3300" dirty="0" smtClean="0">
                <a:latin typeface="Arial Narrow" pitchFamily="34" charset="0"/>
              </a:rPr>
              <a:t>The dilemma with staging chronologically</a:t>
            </a:r>
            <a:endParaRPr lang="en-US" sz="3300" dirty="0">
              <a:latin typeface="Arial Narrow" pitchFamily="34" charset="0"/>
            </a:endParaRPr>
          </a:p>
        </p:txBody>
      </p:sp>
    </p:spTree>
    <p:extLst>
      <p:ext uri="{BB962C8B-B14F-4D97-AF65-F5344CB8AC3E}">
        <p14:creationId xmlns:p14="http://schemas.microsoft.com/office/powerpoint/2010/main" val="391255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0200" y="5029200"/>
            <a:ext cx="6248400" cy="1077218"/>
          </a:xfrm>
          <a:prstGeom prst="rect">
            <a:avLst/>
          </a:prstGeom>
        </p:spPr>
        <p:txBody>
          <a:bodyPr wrap="square">
            <a:spAutoFit/>
          </a:bodyPr>
          <a:lstStyle/>
          <a:p>
            <a:pPr algn="ctr"/>
            <a:r>
              <a:rPr lang="en-US" sz="2600" b="1" dirty="0" smtClean="0">
                <a:solidFill>
                  <a:srgbClr val="000000"/>
                </a:solidFill>
                <a:latin typeface="Arial Narrow" pitchFamily="34" charset="0"/>
              </a:rPr>
              <a:t>Former First Lady Rosalynn Carter,</a:t>
            </a:r>
            <a:r>
              <a:rPr lang="en-US" sz="2800" b="1" dirty="0" smtClean="0">
                <a:solidFill>
                  <a:srgbClr val="000000"/>
                </a:solidFill>
                <a:latin typeface="Arial Narrow" pitchFamily="34" charset="0"/>
              </a:rPr>
              <a:t> </a:t>
            </a:r>
            <a:r>
              <a:rPr lang="en-US" sz="3800" b="1" dirty="0" smtClean="0">
                <a:solidFill>
                  <a:srgbClr val="000000"/>
                </a:solidFill>
                <a:latin typeface="Arial Narrow" pitchFamily="34" charset="0"/>
              </a:rPr>
              <a:t>90 </a:t>
            </a:r>
          </a:p>
          <a:p>
            <a:pPr algn="ctr"/>
            <a:r>
              <a:rPr lang="en-US" sz="2600" b="1" dirty="0" smtClean="0">
                <a:solidFill>
                  <a:srgbClr val="000000"/>
                </a:solidFill>
                <a:latin typeface="Arial Narrow" pitchFamily="34" charset="0"/>
              </a:rPr>
              <a:t>Champion for Caregivers and Mental Health</a:t>
            </a:r>
            <a:endParaRPr lang="en-US" sz="2600" b="1" dirty="0">
              <a:solidFill>
                <a:srgbClr val="000000"/>
              </a:solidFill>
              <a:latin typeface="Arial Narrow" pitchFamily="34" charset="0"/>
            </a:endParaRPr>
          </a:p>
        </p:txBody>
      </p:sp>
      <p:pic>
        <p:nvPicPr>
          <p:cNvPr id="3" name="Picture 2" descr="C:\Users\KLL\AppData\Local\Microsoft\Windows\Temporary Internet Files\Content.Outlook\LK0YP329\With Roselynn Carter.jpg"/>
          <p:cNvPicPr>
            <a:picLocks noChangeAspect="1" noChangeArrowheads="1"/>
          </p:cNvPicPr>
          <p:nvPr/>
        </p:nvPicPr>
        <p:blipFill>
          <a:blip r:embed="rId3" cstate="print"/>
          <a:srcRect/>
          <a:stretch>
            <a:fillRect/>
          </a:stretch>
        </p:blipFill>
        <p:spPr bwMode="auto">
          <a:xfrm>
            <a:off x="2667000" y="990600"/>
            <a:ext cx="3962400" cy="4146384"/>
          </a:xfrm>
          <a:prstGeom prst="rect">
            <a:avLst/>
          </a:prstGeom>
          <a:noFill/>
        </p:spPr>
      </p:pic>
      <p:sp>
        <p:nvSpPr>
          <p:cNvPr id="5" name="Title 1"/>
          <p:cNvSpPr>
            <a:spLocks noGrp="1"/>
          </p:cNvSpPr>
          <p:nvPr>
            <p:ph type="title"/>
          </p:nvPr>
        </p:nvSpPr>
        <p:spPr>
          <a:xfrm>
            <a:off x="685800" y="304800"/>
            <a:ext cx="8305800" cy="1143000"/>
          </a:xfrm>
        </p:spPr>
        <p:txBody>
          <a:bodyPr/>
          <a:lstStyle/>
          <a:p>
            <a:r>
              <a:rPr lang="en-US" sz="3300" dirty="0" smtClean="0">
                <a:latin typeface="Arial Narrow" pitchFamily="34" charset="0"/>
              </a:rPr>
              <a:t>The dilemma with staging chronologically</a:t>
            </a:r>
            <a:endParaRPr lang="en-US" sz="3300" dirty="0">
              <a:latin typeface="Arial Narrow" pitchFamily="34" charset="0"/>
            </a:endParaRPr>
          </a:p>
        </p:txBody>
      </p:sp>
    </p:spTree>
    <p:extLst>
      <p:ext uri="{BB962C8B-B14F-4D97-AF65-F5344CB8AC3E}">
        <p14:creationId xmlns:p14="http://schemas.microsoft.com/office/powerpoint/2010/main" val="391255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1143000"/>
          </a:xfrm>
        </p:spPr>
        <p:txBody>
          <a:bodyPr/>
          <a:lstStyle/>
          <a:p>
            <a:r>
              <a:rPr lang="en-US" sz="3300" dirty="0" smtClean="0">
                <a:latin typeface="Arial Narrow" pitchFamily="34" charset="0"/>
              </a:rPr>
              <a:t>Chronological “stages”</a:t>
            </a:r>
            <a:endParaRPr lang="en-US" sz="3300" dirty="0">
              <a:latin typeface="Arial Narrow" pitchFamily="34" charset="0"/>
            </a:endParaRPr>
          </a:p>
        </p:txBody>
      </p:sp>
      <p:sp>
        <p:nvSpPr>
          <p:cNvPr id="3" name="Content Placeholder 2"/>
          <p:cNvSpPr>
            <a:spLocks noGrp="1"/>
          </p:cNvSpPr>
          <p:nvPr>
            <p:ph idx="1"/>
          </p:nvPr>
        </p:nvSpPr>
        <p:spPr>
          <a:xfrm>
            <a:off x="2133600" y="1981200"/>
            <a:ext cx="5410200" cy="2895600"/>
          </a:xfrm>
        </p:spPr>
        <p:txBody>
          <a:bodyPr/>
          <a:lstStyle/>
          <a:p>
            <a:pPr marL="288925" indent="-288925">
              <a:lnSpc>
                <a:spcPct val="150000"/>
              </a:lnSpc>
              <a:spcBef>
                <a:spcPts val="0"/>
              </a:spcBef>
              <a:buFont typeface="Wingdings" panose="05000000000000000000" pitchFamily="2" charset="2"/>
              <a:buChar char="§"/>
            </a:pPr>
            <a:r>
              <a:rPr lang="en-US" sz="2400" b="0" dirty="0" smtClean="0"/>
              <a:t>Young-old:   	65 to 74 years</a:t>
            </a:r>
          </a:p>
          <a:p>
            <a:pPr marL="288925" indent="-288925">
              <a:lnSpc>
                <a:spcPct val="150000"/>
              </a:lnSpc>
              <a:spcBef>
                <a:spcPts val="0"/>
              </a:spcBef>
              <a:buFont typeface="Wingdings" panose="05000000000000000000" pitchFamily="2" charset="2"/>
              <a:buChar char="§"/>
            </a:pPr>
            <a:r>
              <a:rPr lang="en-US" sz="2400" b="0" dirty="0" smtClean="0"/>
              <a:t>Old-old:  		75 to 84 years</a:t>
            </a:r>
          </a:p>
          <a:p>
            <a:pPr marL="288925" indent="-288925">
              <a:lnSpc>
                <a:spcPct val="150000"/>
              </a:lnSpc>
              <a:spcBef>
                <a:spcPts val="0"/>
              </a:spcBef>
              <a:buFont typeface="Wingdings" panose="05000000000000000000" pitchFamily="2" charset="2"/>
              <a:buChar char="§"/>
            </a:pPr>
            <a:r>
              <a:rPr lang="en-US" sz="2400" b="0" dirty="0" smtClean="0"/>
              <a:t>Oldest-old: 	85 years</a:t>
            </a:r>
            <a:r>
              <a:rPr lang="en-US" sz="2400" b="0" baseline="30000" dirty="0" smtClean="0"/>
              <a:t>+</a:t>
            </a:r>
            <a:r>
              <a:rPr lang="en-US" sz="2400" baseline="30000" dirty="0" smtClean="0"/>
              <a:t>			 </a:t>
            </a:r>
          </a:p>
          <a:p>
            <a:pPr marL="111125" indent="-111125" algn="ctr">
              <a:buNone/>
              <a:defRPr/>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143000"/>
          </a:xfrm>
        </p:spPr>
        <p:txBody>
          <a:bodyPr/>
          <a:lstStyle/>
          <a:p>
            <a:r>
              <a:rPr lang="en-US" sz="3300" dirty="0" smtClean="0">
                <a:latin typeface="Arial Narrow" pitchFamily="34" charset="0"/>
              </a:rPr>
              <a:t>Physical changes for everyone!</a:t>
            </a:r>
            <a:r>
              <a:rPr lang="en-US" sz="2800" baseline="30000" dirty="0" smtClean="0">
                <a:solidFill>
                  <a:schemeClr val="tx1"/>
                </a:solidFill>
                <a:latin typeface="Arial Narrow" pitchFamily="34" charset="0"/>
              </a:rPr>
              <a:t>3</a:t>
            </a:r>
            <a:endParaRPr lang="en-US" sz="2800" dirty="0">
              <a:solidFill>
                <a:schemeClr val="tx1"/>
              </a:solidFill>
              <a:latin typeface="Arial Narrow" pitchFamily="34" charset="0"/>
            </a:endParaRPr>
          </a:p>
        </p:txBody>
      </p:sp>
      <p:sp>
        <p:nvSpPr>
          <p:cNvPr id="8" name="TextBox 7"/>
          <p:cNvSpPr txBox="1"/>
          <p:nvPr/>
        </p:nvSpPr>
        <p:spPr>
          <a:xfrm>
            <a:off x="228600" y="1219200"/>
            <a:ext cx="8763000" cy="4632037"/>
          </a:xfrm>
          <a:prstGeom prst="rect">
            <a:avLst/>
          </a:prstGeom>
          <a:noFill/>
        </p:spPr>
        <p:txBody>
          <a:bodyPr wrap="square" rtlCol="0">
            <a:spAutoFit/>
          </a:bodyPr>
          <a:lstStyle/>
          <a:p>
            <a:pPr marL="0" marR="0">
              <a:spcBef>
                <a:spcPts val="0"/>
              </a:spcBef>
              <a:spcAft>
                <a:spcPts val="600"/>
              </a:spcAft>
              <a:tabLst>
                <a:tab pos="2514600" algn="l"/>
                <a:tab pos="2681288" algn="l"/>
              </a:tabLst>
            </a:pPr>
            <a:r>
              <a:rPr lang="en-US" sz="2200" b="1" dirty="0" smtClean="0">
                <a:latin typeface="+mn-lt"/>
                <a:ea typeface="Calibri"/>
                <a:cs typeface="Times New Roman"/>
              </a:rPr>
              <a:t>Cardiovascular</a:t>
            </a:r>
            <a:r>
              <a:rPr lang="en-US" sz="2200" dirty="0" smtClean="0">
                <a:latin typeface="+mn-lt"/>
                <a:ea typeface="Calibri"/>
                <a:cs typeface="Times New Roman"/>
              </a:rPr>
              <a:t>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latin typeface="+mn-lt"/>
                <a:ea typeface="Calibri"/>
                <a:cs typeface="Times New Roman"/>
              </a:rPr>
              <a:t>elasticity &amp; lumen of vessels, thick/rigid valves </a:t>
            </a:r>
          </a:p>
          <a:p>
            <a:pPr marL="0" marR="0">
              <a:spcBef>
                <a:spcPts val="0"/>
              </a:spcBef>
              <a:spcAft>
                <a:spcPts val="600"/>
              </a:spcAft>
              <a:tabLst>
                <a:tab pos="2514600" algn="l"/>
                <a:tab pos="2576513" algn="l"/>
              </a:tabLst>
            </a:pPr>
            <a:r>
              <a:rPr lang="en-US" sz="2200" b="1" dirty="0" smtClean="0">
                <a:latin typeface="+mn-lt"/>
                <a:ea typeface="Calibri"/>
                <a:cs typeface="Times New Roman"/>
              </a:rPr>
              <a:t>Endocrine</a:t>
            </a:r>
            <a:r>
              <a:rPr lang="en-US" sz="2200" dirty="0" smtClean="0">
                <a:latin typeface="+mn-lt"/>
                <a:ea typeface="Calibri"/>
                <a:cs typeface="Times New Roman"/>
              </a:rPr>
              <a:t>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latin typeface="+mn-lt"/>
                <a:ea typeface="Calibri"/>
                <a:cs typeface="Times New Roman"/>
              </a:rPr>
              <a:t>hormone production, (thyroid, insulin, et al)</a:t>
            </a:r>
          </a:p>
          <a:p>
            <a:pPr marL="0" marR="0">
              <a:spcBef>
                <a:spcPts val="0"/>
              </a:spcBef>
              <a:spcAft>
                <a:spcPts val="600"/>
              </a:spcAft>
              <a:tabLst>
                <a:tab pos="2286000" algn="l"/>
                <a:tab pos="2576513" algn="l"/>
              </a:tabLst>
            </a:pPr>
            <a:r>
              <a:rPr lang="en-US" sz="2200" b="1" dirty="0" smtClean="0">
                <a:latin typeface="+mn-lt"/>
                <a:ea typeface="Calibri"/>
                <a:cs typeface="Times New Roman"/>
              </a:rPr>
              <a:t>Gastrointestinal </a:t>
            </a:r>
            <a:r>
              <a:rPr lang="en-US" sz="2200" dirty="0" smtClean="0">
                <a:latin typeface="+mn-lt"/>
                <a:ea typeface="Calibri"/>
                <a:cs typeface="Times New Roman"/>
              </a:rPr>
              <a:t>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ea typeface="Calibri"/>
                <a:cs typeface="Times New Roman"/>
              </a:rPr>
              <a:t>taste;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a:t>
            </a:r>
            <a:r>
              <a:rPr lang="en-US" sz="24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ea typeface="Calibri"/>
                <a:cs typeface="Times New Roman"/>
              </a:rPr>
              <a:t>risk for aspiration, indigestion, constipation</a:t>
            </a:r>
            <a:endParaRPr lang="en-US" sz="2000" b="1" dirty="0" smtClean="0">
              <a:effectLst>
                <a:outerShdw blurRad="38100" dist="38100" dir="2700000" algn="tl">
                  <a:srgbClr val="000000">
                    <a:alpha val="43137"/>
                  </a:srgbClr>
                </a:outerShdw>
              </a:effectLst>
              <a:latin typeface="Arial Black" pitchFamily="34" charset="0"/>
              <a:ea typeface="Calibri"/>
              <a:cs typeface="Times New Roman"/>
            </a:endParaRPr>
          </a:p>
          <a:p>
            <a:pPr marL="0" marR="0">
              <a:spcBef>
                <a:spcPts val="0"/>
              </a:spcBef>
              <a:spcAft>
                <a:spcPts val="600"/>
              </a:spcAft>
            </a:pPr>
            <a:r>
              <a:rPr lang="en-US" sz="2200" b="1" dirty="0" smtClean="0">
                <a:latin typeface="+mn-lt"/>
                <a:ea typeface="Calibri"/>
                <a:cs typeface="Times New Roman"/>
              </a:rPr>
              <a:t>Genitourinary</a:t>
            </a:r>
            <a:r>
              <a:rPr lang="en-US" sz="2200" dirty="0" smtClean="0">
                <a:latin typeface="+mn-lt"/>
                <a:ea typeface="Calibri"/>
                <a:cs typeface="Times New Roman"/>
              </a:rPr>
              <a:t>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latin typeface="+mn-lt"/>
                <a:ea typeface="Calibri"/>
                <a:cs typeface="Times New Roman"/>
              </a:rPr>
              <a:t>renal filtration and bladder capacity</a:t>
            </a:r>
          </a:p>
          <a:p>
            <a:pPr>
              <a:spcBef>
                <a:spcPts val="0"/>
              </a:spcBef>
              <a:spcAft>
                <a:spcPts val="600"/>
              </a:spcAft>
              <a:tabLst>
                <a:tab pos="2286000" algn="l"/>
              </a:tabLst>
            </a:pPr>
            <a:r>
              <a:rPr lang="en-US" sz="2200" b="1" dirty="0" smtClean="0">
                <a:latin typeface="+mn-lt"/>
                <a:ea typeface="Calibri"/>
                <a:cs typeface="Times New Roman"/>
              </a:rPr>
              <a:t>Immune </a:t>
            </a:r>
            <a:r>
              <a:rPr lang="en-US" sz="2200" dirty="0" smtClean="0">
                <a:latin typeface="+mn-lt"/>
                <a:ea typeface="Calibri"/>
                <a:cs typeface="Times New Roman"/>
              </a:rPr>
              <a:t>              </a:t>
            </a:r>
            <a:r>
              <a:rPr lang="en-US" sz="25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solidFill>
                  <a:srgbClr val="000000"/>
                </a:solidFill>
                <a:latin typeface="Arial"/>
                <a:ea typeface="Calibri"/>
                <a:cs typeface="Times New Roman"/>
              </a:rPr>
              <a:t>immune response</a:t>
            </a:r>
            <a:endParaRPr lang="en-US" sz="2500" dirty="0" smtClean="0">
              <a:latin typeface="+mn-lt"/>
              <a:ea typeface="Calibri"/>
              <a:cs typeface="Times New Roman"/>
            </a:endParaRPr>
          </a:p>
          <a:p>
            <a:pPr>
              <a:spcBef>
                <a:spcPts val="0"/>
              </a:spcBef>
              <a:spcAft>
                <a:spcPts val="600"/>
              </a:spcAft>
              <a:tabLst>
                <a:tab pos="2286000" algn="l"/>
              </a:tabLst>
            </a:pPr>
            <a:r>
              <a:rPr lang="en-US" sz="2200" b="1" dirty="0" smtClean="0">
                <a:latin typeface="+mn-lt"/>
                <a:ea typeface="Calibri"/>
                <a:cs typeface="Times New Roman"/>
              </a:rPr>
              <a:t>Integumentary</a:t>
            </a:r>
            <a:r>
              <a:rPr lang="en-US" sz="2400" b="1" dirty="0" smtClean="0">
                <a:effectLst>
                  <a:outerShdw blurRad="38100" dist="38100" dir="2700000" algn="tl">
                    <a:srgbClr val="000000">
                      <a:alpha val="43137"/>
                    </a:srgbClr>
                  </a:outerShdw>
                </a:effectLst>
                <a:latin typeface="Arial Black" pitchFamily="34" charset="0"/>
                <a:ea typeface="Calibri"/>
                <a:cs typeface="Times New Roman"/>
              </a:rPr>
              <a:t>   </a:t>
            </a:r>
            <a:r>
              <a:rPr lang="en-US" sz="2500" b="1" dirty="0" smtClean="0">
                <a:solidFill>
                  <a:srgbClr val="000000"/>
                </a:solidFill>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solidFill>
                  <a:srgbClr val="000000"/>
                </a:solidFill>
                <a:latin typeface="Arial"/>
                <a:ea typeface="Calibri"/>
                <a:cs typeface="Times New Roman"/>
              </a:rPr>
              <a:t>elasticity; skin becomes thinner, drier, more fragile</a:t>
            </a:r>
            <a:r>
              <a:rPr lang="en-US" sz="2400" b="1" dirty="0" smtClean="0">
                <a:effectLst>
                  <a:outerShdw blurRad="38100" dist="38100" dir="2700000" algn="tl">
                    <a:srgbClr val="000000">
                      <a:alpha val="43137"/>
                    </a:srgbClr>
                  </a:outerShdw>
                </a:effectLst>
                <a:latin typeface="Arial Black" pitchFamily="34" charset="0"/>
                <a:ea typeface="Calibri"/>
                <a:cs typeface="Times New Roman"/>
              </a:rPr>
              <a:t> </a:t>
            </a:r>
            <a:endParaRPr lang="en-US" sz="2200" dirty="0" smtClean="0">
              <a:latin typeface="+mn-lt"/>
              <a:ea typeface="Calibri"/>
              <a:cs typeface="Times New Roman"/>
            </a:endParaRPr>
          </a:p>
          <a:p>
            <a:pPr>
              <a:spcBef>
                <a:spcPts val="0"/>
              </a:spcBef>
              <a:spcAft>
                <a:spcPts val="600"/>
              </a:spcAft>
              <a:tabLst>
                <a:tab pos="2286000" algn="l"/>
                <a:tab pos="2343150" algn="l"/>
              </a:tabLst>
            </a:pPr>
            <a:r>
              <a:rPr lang="en-US" sz="2200" b="1" dirty="0" smtClean="0">
                <a:latin typeface="+mn-lt"/>
                <a:ea typeface="Calibri"/>
                <a:cs typeface="Times New Roman"/>
              </a:rPr>
              <a:t>Musculoskeletal</a:t>
            </a:r>
            <a:r>
              <a:rPr lang="en-US" sz="2200" dirty="0" smtClean="0">
                <a:latin typeface="+mn-lt"/>
                <a:ea typeface="Calibri"/>
                <a:cs typeface="Times New Roman"/>
              </a:rPr>
              <a:t> </a:t>
            </a:r>
            <a:r>
              <a:rPr lang="en-US" sz="2500" b="1" dirty="0" smtClean="0">
                <a:solidFill>
                  <a:srgbClr val="000000"/>
                </a:solidFill>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solidFill>
                  <a:srgbClr val="000000"/>
                </a:solidFill>
                <a:latin typeface="Arial"/>
                <a:ea typeface="Calibri"/>
                <a:cs typeface="Times New Roman"/>
              </a:rPr>
              <a:t>bone and mineral mass; tendons shrink/harden</a:t>
            </a:r>
            <a:endParaRPr lang="en-US" sz="2200" dirty="0" smtClean="0">
              <a:latin typeface="+mn-lt"/>
              <a:ea typeface="Calibri"/>
              <a:cs typeface="Times New Roman"/>
            </a:endParaRPr>
          </a:p>
          <a:p>
            <a:pPr>
              <a:spcBef>
                <a:spcPts val="0"/>
              </a:spcBef>
              <a:spcAft>
                <a:spcPts val="600"/>
              </a:spcAft>
            </a:pPr>
            <a:r>
              <a:rPr lang="en-US" sz="2200" b="1" dirty="0" smtClean="0">
                <a:latin typeface="+mn-lt"/>
                <a:ea typeface="Calibri"/>
                <a:cs typeface="Times New Roman"/>
              </a:rPr>
              <a:t>Nervous</a:t>
            </a:r>
            <a:r>
              <a:rPr lang="en-US" sz="2200" dirty="0" smtClean="0">
                <a:latin typeface="+mn-lt"/>
                <a:ea typeface="Calibri"/>
                <a:cs typeface="Times New Roman"/>
              </a:rPr>
              <a:t>	</a:t>
            </a:r>
            <a:r>
              <a:rPr lang="en-US" sz="2500" b="1" dirty="0" smtClean="0">
                <a:solidFill>
                  <a:srgbClr val="000000"/>
                </a:solidFill>
                <a:effectLst>
                  <a:outerShdw blurRad="38100" dist="38100" dir="2700000" algn="tl">
                    <a:srgbClr val="000000">
                      <a:alpha val="43137"/>
                    </a:srgbClr>
                  </a:outerShdw>
                </a:effectLst>
                <a:latin typeface="Arial Black" pitchFamily="34" charset="0"/>
                <a:ea typeface="Calibri"/>
                <a:cs typeface="Times New Roman"/>
              </a:rPr>
              <a:t>    ↓ </a:t>
            </a:r>
            <a:r>
              <a:rPr lang="en-US" sz="2000" dirty="0" smtClean="0">
                <a:solidFill>
                  <a:srgbClr val="000000"/>
                </a:solidFill>
                <a:latin typeface="Arial"/>
                <a:ea typeface="Calibri"/>
                <a:cs typeface="Times New Roman"/>
              </a:rPr>
              <a:t>reflexes; delayed responses</a:t>
            </a:r>
            <a:endParaRPr lang="en-US" sz="2200" dirty="0" smtClean="0">
              <a:latin typeface="+mn-lt"/>
              <a:ea typeface="Calibri"/>
              <a:cs typeface="Times New Roman"/>
            </a:endParaRPr>
          </a:p>
          <a:p>
            <a:pPr defTabSz="514350">
              <a:spcBef>
                <a:spcPts val="0"/>
              </a:spcBef>
              <a:spcAft>
                <a:spcPts val="600"/>
              </a:spcAft>
              <a:tabLst>
                <a:tab pos="2057400" algn="l"/>
                <a:tab pos="2286000" algn="l"/>
              </a:tabLst>
            </a:pPr>
            <a:r>
              <a:rPr lang="en-US" sz="2200" b="1" dirty="0" smtClean="0">
                <a:latin typeface="+mn-lt"/>
                <a:ea typeface="Calibri"/>
                <a:cs typeface="Times New Roman"/>
              </a:rPr>
              <a:t>Respiratory</a:t>
            </a:r>
            <a:r>
              <a:rPr lang="en-US" sz="2200" dirty="0" smtClean="0">
                <a:latin typeface="+mn-lt"/>
                <a:ea typeface="Calibri"/>
                <a:cs typeface="Times New Roman"/>
              </a:rPr>
              <a:t>	  </a:t>
            </a:r>
            <a:r>
              <a:rPr lang="en-US" sz="2500" b="1" dirty="0" smtClean="0">
                <a:solidFill>
                  <a:srgbClr val="000000"/>
                </a:solidFill>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solidFill>
                  <a:srgbClr val="000000"/>
                </a:solidFill>
                <a:latin typeface="Arial"/>
                <a:ea typeface="Calibri"/>
                <a:cs typeface="Times New Roman"/>
              </a:rPr>
              <a:t>breathing capacity &amp; elasticity; lungs more rigid</a:t>
            </a:r>
            <a:endParaRPr lang="en-US" sz="2200" dirty="0" smtClean="0">
              <a:latin typeface="+mn-lt"/>
              <a:ea typeface="Calibri"/>
              <a:cs typeface="Times New Roman"/>
            </a:endParaRPr>
          </a:p>
          <a:p>
            <a:pPr>
              <a:spcBef>
                <a:spcPts val="0"/>
              </a:spcBef>
              <a:spcAft>
                <a:spcPts val="600"/>
              </a:spcAft>
            </a:pPr>
            <a:r>
              <a:rPr lang="en-US" sz="2200" b="1" dirty="0" smtClean="0">
                <a:latin typeface="+mn-lt"/>
                <a:ea typeface="Calibri"/>
                <a:cs typeface="Times New Roman"/>
              </a:rPr>
              <a:t>Sensory organs</a:t>
            </a:r>
            <a:r>
              <a:rPr lang="en-US" sz="2200" dirty="0" smtClean="0">
                <a:latin typeface="+mn-lt"/>
                <a:ea typeface="Calibri"/>
                <a:cs typeface="Times New Roman"/>
              </a:rPr>
              <a:t>  </a:t>
            </a:r>
            <a:r>
              <a:rPr lang="en-US" sz="2500" b="1" dirty="0" smtClean="0">
                <a:solidFill>
                  <a:srgbClr val="000000"/>
                </a:solidFill>
                <a:effectLst>
                  <a:outerShdw blurRad="38100" dist="38100" dir="2700000" algn="tl">
                    <a:srgbClr val="000000">
                      <a:alpha val="43137"/>
                    </a:srgbClr>
                  </a:outerShdw>
                </a:effectLst>
                <a:latin typeface="Arial Black" pitchFamily="34" charset="0"/>
                <a:ea typeface="Calibri"/>
                <a:cs typeface="Times New Roman"/>
              </a:rPr>
              <a:t>↓ </a:t>
            </a:r>
            <a:r>
              <a:rPr lang="en-US" sz="2000" dirty="0" smtClean="0">
                <a:solidFill>
                  <a:srgbClr val="000000"/>
                </a:solidFill>
                <a:latin typeface="Arial"/>
                <a:ea typeface="Calibri"/>
                <a:cs typeface="Times New Roman"/>
              </a:rPr>
              <a:t>taste </a:t>
            </a:r>
            <a:r>
              <a:rPr lang="en-US" dirty="0" smtClean="0">
                <a:solidFill>
                  <a:srgbClr val="000000"/>
                </a:solidFill>
                <a:latin typeface="Arial"/>
                <a:ea typeface="Calibri"/>
                <a:cs typeface="Times New Roman"/>
              </a:rPr>
              <a:t>(</a:t>
            </a:r>
            <a:r>
              <a:rPr lang="en-US" spc="-100" dirty="0" smtClean="0">
                <a:solidFill>
                  <a:srgbClr val="000000"/>
                </a:solidFill>
                <a:latin typeface="Arial"/>
                <a:ea typeface="Calibri"/>
                <a:cs typeface="Times New Roman"/>
              </a:rPr>
              <a:t>80% fewer taste buds</a:t>
            </a:r>
            <a:r>
              <a:rPr lang="en-US" dirty="0" smtClean="0">
                <a:solidFill>
                  <a:srgbClr val="000000"/>
                </a:solidFill>
                <a:latin typeface="Arial"/>
                <a:ea typeface="Calibri"/>
                <a:cs typeface="Times New Roman"/>
              </a:rPr>
              <a:t>)</a:t>
            </a:r>
            <a:r>
              <a:rPr lang="en-US" sz="2000" dirty="0" smtClean="0">
                <a:solidFill>
                  <a:srgbClr val="000000"/>
                </a:solidFill>
                <a:latin typeface="Arial"/>
                <a:ea typeface="Calibri"/>
                <a:cs typeface="Times New Roman"/>
              </a:rPr>
              <a:t>, vision, hearing, touch, smell</a:t>
            </a:r>
            <a:endParaRPr lang="en-US" sz="22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143000"/>
          </a:xfrm>
        </p:spPr>
        <p:txBody>
          <a:bodyPr/>
          <a:lstStyle/>
          <a:p>
            <a:r>
              <a:rPr lang="en-US" sz="3300" dirty="0" smtClean="0">
                <a:latin typeface="Arial Narrow" pitchFamily="34" charset="0"/>
              </a:rPr>
              <a:t>Normal cognitive changes</a:t>
            </a:r>
            <a:r>
              <a:rPr lang="en-US" sz="2800" baseline="30000" dirty="0" smtClean="0">
                <a:solidFill>
                  <a:schemeClr val="tx1"/>
                </a:solidFill>
                <a:latin typeface="Arial Narrow" pitchFamily="34" charset="0"/>
              </a:rPr>
              <a:t>4</a:t>
            </a:r>
            <a:endParaRPr lang="en-US" sz="2800" dirty="0">
              <a:solidFill>
                <a:schemeClr val="tx1"/>
              </a:solidFill>
              <a:latin typeface="Arial Narrow" pitchFamily="34" charset="0"/>
            </a:endParaRPr>
          </a:p>
        </p:txBody>
      </p:sp>
      <p:sp>
        <p:nvSpPr>
          <p:cNvPr id="10" name="TextBox 9"/>
          <p:cNvSpPr txBox="1"/>
          <p:nvPr/>
        </p:nvSpPr>
        <p:spPr>
          <a:xfrm>
            <a:off x="228600" y="1219200"/>
            <a:ext cx="8763000" cy="5370701"/>
          </a:xfrm>
          <a:prstGeom prst="rect">
            <a:avLst/>
          </a:prstGeom>
          <a:noFill/>
        </p:spPr>
        <p:txBody>
          <a:bodyPr wrap="square" rtlCol="0">
            <a:spAutoFit/>
          </a:bodyPr>
          <a:lstStyle/>
          <a:p>
            <a:pPr marL="0" marR="0" algn="ctr">
              <a:spcBef>
                <a:spcPts val="0"/>
              </a:spcBef>
              <a:spcAft>
                <a:spcPts val="600"/>
              </a:spcAft>
              <a:tabLst>
                <a:tab pos="2514600" algn="l"/>
                <a:tab pos="2681288" algn="l"/>
              </a:tabLst>
            </a:pPr>
            <a:r>
              <a:rPr lang="en-US" sz="2200" dirty="0" smtClean="0">
                <a:latin typeface="+mn-lt"/>
                <a:ea typeface="Calibri"/>
                <a:cs typeface="Times New Roman"/>
              </a:rPr>
              <a:t>Some of the specific domains of cognitive ability:</a:t>
            </a:r>
          </a:p>
          <a:p>
            <a:pPr>
              <a:spcBef>
                <a:spcPts val="0"/>
              </a:spcBef>
              <a:spcAft>
                <a:spcPts val="600"/>
              </a:spcAft>
              <a:tabLst>
                <a:tab pos="2514600" algn="l"/>
                <a:tab pos="2681288" algn="l"/>
              </a:tabLst>
            </a:pPr>
            <a:r>
              <a:rPr lang="en-US" sz="2200" b="1" dirty="0" smtClean="0">
                <a:latin typeface="+mn-lt"/>
                <a:ea typeface="Calibri"/>
                <a:cs typeface="Times New Roman"/>
              </a:rPr>
              <a:t>Processing speed</a:t>
            </a:r>
            <a:r>
              <a:rPr lang="en-US" sz="2200" dirty="0" smtClean="0">
                <a:latin typeface="+mn-lt"/>
                <a:ea typeface="Calibri"/>
                <a:cs typeface="Times New Roman"/>
              </a:rPr>
              <a:t> – speed with which cognitive activities are </a:t>
            </a:r>
          </a:p>
          <a:p>
            <a:pPr>
              <a:spcBef>
                <a:spcPts val="0"/>
              </a:spcBef>
              <a:spcAft>
                <a:spcPts val="600"/>
              </a:spcAft>
              <a:tabLst>
                <a:tab pos="2514600" algn="l"/>
                <a:tab pos="2681288" algn="l"/>
              </a:tabLst>
            </a:pPr>
            <a:r>
              <a:rPr lang="en-US" sz="2200" dirty="0" smtClean="0">
                <a:latin typeface="+mn-lt"/>
                <a:ea typeface="Calibri"/>
                <a:cs typeface="Times New Roman"/>
              </a:rPr>
              <a:t>performed and the speed of motor responses </a:t>
            </a:r>
            <a:r>
              <a:rPr lang="en-US" sz="2200" i="1" dirty="0" smtClean="0">
                <a:latin typeface="+mn-lt"/>
                <a:ea typeface="Calibri"/>
                <a:cs typeface="Times New Roman"/>
              </a:rPr>
              <a:t>(decline starts in 30’s)</a:t>
            </a:r>
          </a:p>
          <a:p>
            <a:pPr>
              <a:spcBef>
                <a:spcPts val="0"/>
              </a:spcBef>
              <a:spcAft>
                <a:spcPts val="600"/>
              </a:spcAft>
              <a:tabLst>
                <a:tab pos="2514600" algn="l"/>
                <a:tab pos="2681288" algn="l"/>
              </a:tabLst>
            </a:pPr>
            <a:r>
              <a:rPr lang="en-US" sz="2200" b="1" dirty="0" smtClean="0">
                <a:latin typeface="+mn-lt"/>
                <a:ea typeface="Calibri"/>
                <a:cs typeface="Times New Roman"/>
              </a:rPr>
              <a:t>Attention</a:t>
            </a:r>
          </a:p>
          <a:p>
            <a:pPr marL="742950" indent="-285750">
              <a:spcBef>
                <a:spcPts val="0"/>
              </a:spcBef>
              <a:spcAft>
                <a:spcPts val="0"/>
              </a:spcAft>
              <a:buFont typeface="Wingdings" pitchFamily="2" charset="2"/>
              <a:buChar char="§"/>
              <a:tabLst>
                <a:tab pos="2514600" algn="l"/>
                <a:tab pos="2681288" algn="l"/>
              </a:tabLst>
            </a:pPr>
            <a:r>
              <a:rPr lang="en-US" sz="2200" u="sng" dirty="0" smtClean="0">
                <a:latin typeface="+mn-lt"/>
                <a:ea typeface="Calibri"/>
                <a:cs typeface="Times New Roman"/>
              </a:rPr>
              <a:t>Auditory</a:t>
            </a:r>
            <a:r>
              <a:rPr lang="en-US" sz="2200" dirty="0" smtClean="0">
                <a:latin typeface="+mn-lt"/>
                <a:ea typeface="Calibri"/>
                <a:cs typeface="Times New Roman"/>
              </a:rPr>
              <a:t> attention </a:t>
            </a:r>
            <a:r>
              <a:rPr lang="en-US" sz="2200" i="1" dirty="0" smtClean="0">
                <a:latin typeface="+mn-lt"/>
                <a:ea typeface="Calibri"/>
                <a:cs typeface="Times New Roman"/>
              </a:rPr>
              <a:t>(slight decline)</a:t>
            </a:r>
          </a:p>
          <a:p>
            <a:pPr marL="742950" indent="-285750">
              <a:spcBef>
                <a:spcPts val="0"/>
              </a:spcBef>
              <a:spcAft>
                <a:spcPts val="0"/>
              </a:spcAft>
              <a:buFont typeface="Wingdings" pitchFamily="2" charset="2"/>
              <a:buChar char="§"/>
              <a:tabLst>
                <a:tab pos="2514600" algn="l"/>
                <a:tab pos="2681288" algn="l"/>
              </a:tabLst>
            </a:pPr>
            <a:r>
              <a:rPr lang="en-US" sz="2200" u="sng" dirty="0" smtClean="0">
                <a:latin typeface="+mn-lt"/>
                <a:ea typeface="Calibri"/>
                <a:cs typeface="Times New Roman"/>
              </a:rPr>
              <a:t>Selective</a:t>
            </a:r>
            <a:r>
              <a:rPr lang="en-US" sz="2200" dirty="0" smtClean="0">
                <a:latin typeface="+mn-lt"/>
                <a:ea typeface="Calibri"/>
                <a:cs typeface="Times New Roman"/>
              </a:rPr>
              <a:t> attention </a:t>
            </a:r>
            <a:r>
              <a:rPr lang="en-US" sz="2200" i="1" dirty="0" smtClean="0">
                <a:latin typeface="+mn-lt"/>
                <a:ea typeface="Calibri"/>
                <a:cs typeface="Times New Roman"/>
              </a:rPr>
              <a:t>(change may be noticeable)</a:t>
            </a:r>
            <a:endParaRPr lang="en-US" sz="2200" dirty="0" smtClean="0">
              <a:latin typeface="+mn-lt"/>
              <a:ea typeface="Calibri"/>
              <a:cs typeface="Times New Roman"/>
            </a:endParaRPr>
          </a:p>
          <a:p>
            <a:pPr marL="742950" indent="-285750">
              <a:spcBef>
                <a:spcPts val="0"/>
              </a:spcBef>
              <a:spcAft>
                <a:spcPts val="0"/>
              </a:spcAft>
              <a:buFont typeface="Wingdings" pitchFamily="2" charset="2"/>
              <a:buChar char="§"/>
              <a:tabLst>
                <a:tab pos="2514600" algn="l"/>
                <a:tab pos="2681288" algn="l"/>
              </a:tabLst>
            </a:pPr>
            <a:r>
              <a:rPr lang="en-US" sz="2200" u="sng" dirty="0" smtClean="0">
                <a:latin typeface="+mn-lt"/>
                <a:ea typeface="Calibri"/>
                <a:cs typeface="Times New Roman"/>
              </a:rPr>
              <a:t>Divided</a:t>
            </a:r>
            <a:r>
              <a:rPr lang="en-US" sz="2200" dirty="0" smtClean="0">
                <a:latin typeface="+mn-lt"/>
                <a:ea typeface="Calibri"/>
                <a:cs typeface="Times New Roman"/>
              </a:rPr>
              <a:t> attention </a:t>
            </a:r>
            <a:r>
              <a:rPr lang="en-US" sz="2200" i="1" dirty="0" smtClean="0">
                <a:ea typeface="Calibri"/>
                <a:cs typeface="Times New Roman"/>
              </a:rPr>
              <a:t>(change may be noticeable)</a:t>
            </a:r>
            <a:endParaRPr lang="en-US" sz="2200" dirty="0" smtClean="0">
              <a:latin typeface="+mn-lt"/>
              <a:ea typeface="Calibri"/>
              <a:cs typeface="Times New Roman"/>
            </a:endParaRPr>
          </a:p>
          <a:p>
            <a:pPr>
              <a:spcBef>
                <a:spcPts val="600"/>
              </a:spcBef>
              <a:spcAft>
                <a:spcPts val="600"/>
              </a:spcAft>
              <a:tabLst>
                <a:tab pos="2514600" algn="l"/>
                <a:tab pos="2681288" algn="l"/>
              </a:tabLst>
            </a:pPr>
            <a:r>
              <a:rPr lang="en-US" sz="2200" b="1" dirty="0" smtClean="0">
                <a:latin typeface="+mn-lt"/>
                <a:ea typeface="Calibri"/>
                <a:cs typeface="Times New Roman"/>
              </a:rPr>
              <a:t>Language </a:t>
            </a:r>
            <a:r>
              <a:rPr lang="en-US" sz="2200" dirty="0" smtClean="0">
                <a:latin typeface="+mn-lt"/>
                <a:ea typeface="Calibri"/>
                <a:cs typeface="Times New Roman"/>
              </a:rPr>
              <a:t>– overall remains intact; vocabulary is stable</a:t>
            </a:r>
          </a:p>
          <a:p>
            <a:pPr marL="742950" indent="-285750">
              <a:spcBef>
                <a:spcPts val="0"/>
              </a:spcBef>
              <a:spcAft>
                <a:spcPts val="0"/>
              </a:spcAft>
              <a:buFont typeface="Wingdings" pitchFamily="2" charset="2"/>
              <a:buChar char="§"/>
              <a:tabLst>
                <a:tab pos="2514600" algn="l"/>
                <a:tab pos="2681288" algn="l"/>
              </a:tabLst>
            </a:pPr>
            <a:r>
              <a:rPr lang="en-US" sz="2200" u="sng" dirty="0" smtClean="0">
                <a:ea typeface="Calibri"/>
                <a:cs typeface="Times New Roman"/>
              </a:rPr>
              <a:t>Visual confrontation naming</a:t>
            </a:r>
            <a:r>
              <a:rPr lang="en-US" sz="2200" dirty="0" smtClean="0">
                <a:ea typeface="Calibri"/>
                <a:cs typeface="Times New Roman"/>
              </a:rPr>
              <a:t> – </a:t>
            </a:r>
            <a:r>
              <a:rPr lang="en-US" sz="2200" i="1" dirty="0" smtClean="0">
                <a:ea typeface="Calibri"/>
                <a:cs typeface="Times New Roman"/>
              </a:rPr>
              <a:t>(unchanged until around 70)</a:t>
            </a:r>
          </a:p>
          <a:p>
            <a:pPr marL="742950" indent="-285750">
              <a:spcBef>
                <a:spcPts val="0"/>
              </a:spcBef>
              <a:spcAft>
                <a:spcPts val="0"/>
              </a:spcAft>
              <a:buFont typeface="Wingdings" pitchFamily="2" charset="2"/>
              <a:buChar char="§"/>
              <a:tabLst>
                <a:tab pos="2514600" algn="l"/>
                <a:tab pos="2681288" algn="l"/>
              </a:tabLst>
            </a:pPr>
            <a:r>
              <a:rPr lang="en-US" sz="2200" u="sng" dirty="0" smtClean="0">
                <a:ea typeface="Calibri"/>
                <a:cs typeface="Times New Roman"/>
              </a:rPr>
              <a:t>Verbal fluency</a:t>
            </a:r>
            <a:r>
              <a:rPr lang="en-US" sz="2200" dirty="0" smtClean="0">
                <a:ea typeface="Calibri"/>
                <a:cs typeface="Times New Roman"/>
              </a:rPr>
              <a:t>  </a:t>
            </a:r>
            <a:r>
              <a:rPr lang="en-US" sz="2200" i="1" dirty="0" smtClean="0">
                <a:ea typeface="Calibri"/>
                <a:cs typeface="Times New Roman"/>
              </a:rPr>
              <a:t>(declines)</a:t>
            </a:r>
          </a:p>
          <a:p>
            <a:pPr indent="-457200">
              <a:spcBef>
                <a:spcPts val="0"/>
              </a:spcBef>
              <a:spcAft>
                <a:spcPts val="600"/>
              </a:spcAft>
              <a:tabLst>
                <a:tab pos="2514600" algn="l"/>
                <a:tab pos="2681288" algn="l"/>
              </a:tabLst>
            </a:pPr>
            <a:r>
              <a:rPr lang="en-US" sz="2200" b="1" dirty="0" smtClean="0">
                <a:latin typeface="+mn-lt"/>
                <a:ea typeface="Calibri"/>
                <a:cs typeface="Times New Roman"/>
              </a:rPr>
              <a:t>Memory</a:t>
            </a:r>
            <a:r>
              <a:rPr lang="en-US" sz="2200" dirty="0" smtClean="0">
                <a:latin typeface="+mn-lt"/>
                <a:ea typeface="Calibri"/>
                <a:cs typeface="Times New Roman"/>
              </a:rPr>
              <a:t> – as a group, older persons do not perform as well on some types of memory tests. (</a:t>
            </a:r>
            <a:r>
              <a:rPr lang="en-US" sz="2200" i="1" dirty="0" smtClean="0">
                <a:latin typeface="+mn-lt"/>
                <a:ea typeface="Calibri"/>
                <a:cs typeface="Times New Roman"/>
              </a:rPr>
              <a:t>However, this may be partially due to the above other declines, e.g. in attention or processing speed.)</a:t>
            </a:r>
          </a:p>
          <a:p>
            <a:pPr lvl="1">
              <a:spcBef>
                <a:spcPts val="0"/>
              </a:spcBef>
              <a:spcAft>
                <a:spcPts val="600"/>
              </a:spcAft>
              <a:tabLst>
                <a:tab pos="2514600" algn="l"/>
                <a:tab pos="2681288" algn="l"/>
              </a:tabLst>
            </a:pPr>
            <a:endParaRPr lang="en-US" sz="2200" b="1" dirty="0" smtClean="0">
              <a:latin typeface="+mn-lt"/>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381071"/>
            <a:ext cx="5105400" cy="1200329"/>
          </a:xfrm>
          <a:prstGeom prst="rect">
            <a:avLst/>
          </a:prstGeom>
          <a:noFill/>
        </p:spPr>
        <p:txBody>
          <a:bodyPr wrap="square" rtlCol="0">
            <a:spAutoFit/>
            <a:scene3d>
              <a:camera prst="orthographicFront">
                <a:rot lat="0" lon="0" rev="0"/>
              </a:camera>
              <a:lightRig rig="threePt" dir="t"/>
            </a:scene3d>
          </a:bodyPr>
          <a:lstStyle/>
          <a:p>
            <a:pPr algn="ctr"/>
            <a:r>
              <a:rPr lang="en-US" sz="3600" b="1" kern="0" dirty="0" smtClean="0">
                <a:solidFill>
                  <a:srgbClr val="0075BF"/>
                </a:solidFill>
                <a:latin typeface="Arial"/>
                <a:ea typeface="+mj-ea"/>
                <a:cs typeface="+mj-cs"/>
              </a:rPr>
              <a:t>Benefits of </a:t>
            </a:r>
          </a:p>
          <a:p>
            <a:pPr algn="ctr"/>
            <a:r>
              <a:rPr lang="en-US" sz="3600" b="1" kern="0" dirty="0" smtClean="0">
                <a:solidFill>
                  <a:srgbClr val="0075BF"/>
                </a:solidFill>
                <a:latin typeface="Arial"/>
                <a:ea typeface="+mj-ea"/>
                <a:cs typeface="+mj-cs"/>
              </a:rPr>
              <a:t>Aging in Place</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305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0" cap="none" spc="0" normalizeH="0" baseline="0" noProof="0" dirty="0" smtClean="0">
                <a:ln>
                  <a:noFill/>
                </a:ln>
                <a:solidFill>
                  <a:srgbClr val="0075BF"/>
                </a:solidFill>
                <a:effectLst/>
                <a:uLnTx/>
                <a:uFillTx/>
                <a:latin typeface="Arial Narrow" pitchFamily="34" charset="0"/>
                <a:ea typeface="+mj-ea"/>
                <a:cs typeface="+mj-cs"/>
              </a:rPr>
              <a:t>Making the case for</a:t>
            </a:r>
            <a:r>
              <a:rPr kumimoji="0" lang="en-US" sz="3300" b="1" i="0" u="none" strike="noStrike" kern="0" cap="none" spc="0" normalizeH="0" noProof="0" dirty="0" smtClean="0">
                <a:ln>
                  <a:noFill/>
                </a:ln>
                <a:solidFill>
                  <a:srgbClr val="0075BF"/>
                </a:solidFill>
                <a:effectLst/>
                <a:uLnTx/>
                <a:uFillTx/>
                <a:latin typeface="Arial Narrow" pitchFamily="34" charset="0"/>
                <a:ea typeface="+mj-ea"/>
                <a:cs typeface="+mj-cs"/>
              </a:rPr>
              <a:t> aging in place</a:t>
            </a:r>
            <a:endParaRPr kumimoji="0" lang="en-US" sz="3300" b="1" i="0" u="none" strike="noStrike" kern="0" cap="none" spc="0" normalizeH="0" baseline="0" noProof="0" dirty="0">
              <a:ln>
                <a:noFill/>
              </a:ln>
              <a:solidFill>
                <a:srgbClr val="0075BF"/>
              </a:solidFill>
              <a:effectLst/>
              <a:uLnTx/>
              <a:uFillTx/>
              <a:latin typeface="Arial Narrow" pitchFamily="34" charset="0"/>
              <a:ea typeface="+mj-ea"/>
              <a:cs typeface="+mj-cs"/>
            </a:endParaRPr>
          </a:p>
        </p:txBody>
      </p:sp>
      <p:sp>
        <p:nvSpPr>
          <p:cNvPr id="4" name="TextBox 3"/>
          <p:cNvSpPr txBox="1"/>
          <p:nvPr/>
        </p:nvSpPr>
        <p:spPr>
          <a:xfrm>
            <a:off x="1219200" y="1828800"/>
            <a:ext cx="7086600" cy="3170099"/>
          </a:xfrm>
          <a:prstGeom prst="rect">
            <a:avLst/>
          </a:prstGeom>
          <a:noFill/>
        </p:spPr>
        <p:txBody>
          <a:bodyPr wrap="square" rtlCol="0">
            <a:spAutoFit/>
          </a:bodyPr>
          <a:lstStyle/>
          <a:p>
            <a:pPr marL="342900" indent="-342900">
              <a:buFont typeface="+mj-lt"/>
              <a:buAutoNum type="arabicPeriod"/>
            </a:pPr>
            <a:r>
              <a:rPr lang="en-US" sz="2000" b="1" dirty="0" smtClean="0"/>
              <a:t>PERSONAL PREFERENCE</a:t>
            </a:r>
            <a:r>
              <a:rPr lang="en-US" sz="2000" dirty="0" smtClean="0"/>
              <a:t>.  90% of Hoosiers surveyed in Central Indiana state that they prefer to age in place.</a:t>
            </a:r>
          </a:p>
          <a:p>
            <a:pPr marL="342900" indent="-342900">
              <a:buFont typeface="+mj-lt"/>
              <a:buAutoNum type="arabicPeriod"/>
            </a:pPr>
            <a:endParaRPr lang="en-US" sz="2000" dirty="0" smtClean="0"/>
          </a:p>
          <a:p>
            <a:pPr marL="342900"/>
            <a:r>
              <a:rPr lang="en-US" sz="2000" dirty="0" smtClean="0"/>
              <a:t>“Aging in place strategies create both healthcare and housing options that provide support at the margin of need, as defined by an individual’s personal desire and ability to live independently. Aging in place works best as part of a comprehensive and holistic approach to the support needs of an aging individual and an aging community.” </a:t>
            </a:r>
            <a:r>
              <a:rPr lang="en-US" sz="2000" baseline="30000" dirty="0" smtClean="0"/>
              <a:t>5</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305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0" cap="none" spc="0" normalizeH="0" baseline="0" noProof="0" dirty="0" smtClean="0">
                <a:ln>
                  <a:noFill/>
                </a:ln>
                <a:solidFill>
                  <a:srgbClr val="0075BF"/>
                </a:solidFill>
                <a:effectLst/>
                <a:uLnTx/>
                <a:uFillTx/>
                <a:latin typeface="Arial Narrow" pitchFamily="34" charset="0"/>
                <a:ea typeface="+mj-ea"/>
                <a:cs typeface="+mj-cs"/>
              </a:rPr>
              <a:t>Making the case for</a:t>
            </a:r>
            <a:r>
              <a:rPr kumimoji="0" lang="en-US" sz="3300" b="1" i="0" u="none" strike="noStrike" kern="0" cap="none" spc="0" normalizeH="0" noProof="0" dirty="0" smtClean="0">
                <a:ln>
                  <a:noFill/>
                </a:ln>
                <a:solidFill>
                  <a:srgbClr val="0075BF"/>
                </a:solidFill>
                <a:effectLst/>
                <a:uLnTx/>
                <a:uFillTx/>
                <a:latin typeface="Arial Narrow" pitchFamily="34" charset="0"/>
                <a:ea typeface="+mj-ea"/>
                <a:cs typeface="+mj-cs"/>
              </a:rPr>
              <a:t> aging in place</a:t>
            </a:r>
            <a:endParaRPr kumimoji="0" lang="en-US" sz="3300" b="1" i="0" u="none" strike="noStrike" kern="0" cap="none" spc="0" normalizeH="0" baseline="0" noProof="0" dirty="0">
              <a:ln>
                <a:noFill/>
              </a:ln>
              <a:solidFill>
                <a:srgbClr val="0075BF"/>
              </a:solidFill>
              <a:effectLst/>
              <a:uLnTx/>
              <a:uFillTx/>
              <a:latin typeface="Arial Narrow" pitchFamily="34" charset="0"/>
              <a:ea typeface="+mj-ea"/>
              <a:cs typeface="+mj-cs"/>
            </a:endParaRPr>
          </a:p>
        </p:txBody>
      </p:sp>
      <p:sp>
        <p:nvSpPr>
          <p:cNvPr id="4" name="TextBox 3"/>
          <p:cNvSpPr txBox="1"/>
          <p:nvPr/>
        </p:nvSpPr>
        <p:spPr>
          <a:xfrm>
            <a:off x="1219200" y="1828800"/>
            <a:ext cx="7086600" cy="2554545"/>
          </a:xfrm>
          <a:prstGeom prst="rect">
            <a:avLst/>
          </a:prstGeom>
          <a:noFill/>
        </p:spPr>
        <p:txBody>
          <a:bodyPr wrap="square" rtlCol="0">
            <a:spAutoFit/>
          </a:bodyPr>
          <a:lstStyle/>
          <a:p>
            <a:pPr marL="457200" indent="-457200">
              <a:buFont typeface="+mj-lt"/>
              <a:buAutoNum type="arabicPeriod" startAt="2"/>
            </a:pPr>
            <a:r>
              <a:rPr lang="en-US" sz="2000" dirty="0" smtClean="0"/>
              <a:t>Aging in place </a:t>
            </a:r>
            <a:r>
              <a:rPr lang="en-US" sz="2000" b="1" dirty="0" smtClean="0"/>
              <a:t>FACILITATES THE PRESERVATION OF VALUABLE NETWORKS</a:t>
            </a:r>
            <a:r>
              <a:rPr lang="en-US" sz="2000" dirty="0" smtClean="0"/>
              <a:t>, particularly social ties.  </a:t>
            </a:r>
          </a:p>
          <a:p>
            <a:pPr marL="457200" indent="-457200"/>
            <a:endParaRPr lang="en-US" sz="2000" dirty="0" smtClean="0"/>
          </a:p>
          <a:p>
            <a:pPr marL="457200"/>
            <a:r>
              <a:rPr lang="en-US" sz="2000" dirty="0" smtClean="0"/>
              <a:t>Research has demonstrated that 'compared with persons who had five or six social ties [living in the community], those who had no social ties were at increased risk for incident cognitive decline after adjusting for a variety of socio-economic and physical factors.’” </a:t>
            </a:r>
            <a:r>
              <a:rPr lang="en-US" sz="2000" baseline="30000" dirty="0" smtClean="0"/>
              <a:t>5</a:t>
            </a: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305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0" cap="none" spc="0" normalizeH="0" baseline="0" noProof="0" dirty="0" smtClean="0">
                <a:ln>
                  <a:noFill/>
                </a:ln>
                <a:solidFill>
                  <a:srgbClr val="0075BF"/>
                </a:solidFill>
                <a:effectLst/>
                <a:uLnTx/>
                <a:uFillTx/>
                <a:latin typeface="Arial Narrow" pitchFamily="34" charset="0"/>
                <a:ea typeface="+mj-ea"/>
                <a:cs typeface="+mj-cs"/>
              </a:rPr>
              <a:t>Making the case for</a:t>
            </a:r>
            <a:r>
              <a:rPr kumimoji="0" lang="en-US" sz="3300" b="1" i="0" u="none" strike="noStrike" kern="0" cap="none" spc="0" normalizeH="0" noProof="0" dirty="0" smtClean="0">
                <a:ln>
                  <a:noFill/>
                </a:ln>
                <a:solidFill>
                  <a:srgbClr val="0075BF"/>
                </a:solidFill>
                <a:effectLst/>
                <a:uLnTx/>
                <a:uFillTx/>
                <a:latin typeface="Arial Narrow" pitchFamily="34" charset="0"/>
                <a:ea typeface="+mj-ea"/>
                <a:cs typeface="+mj-cs"/>
              </a:rPr>
              <a:t> aging in place</a:t>
            </a:r>
            <a:endParaRPr kumimoji="0" lang="en-US" sz="3300" b="1" i="0" u="none" strike="noStrike" kern="0" cap="none" spc="0" normalizeH="0" baseline="0" noProof="0" dirty="0">
              <a:ln>
                <a:noFill/>
              </a:ln>
              <a:solidFill>
                <a:srgbClr val="0075BF"/>
              </a:solidFill>
              <a:effectLst/>
              <a:uLnTx/>
              <a:uFillTx/>
              <a:latin typeface="Arial Narrow" pitchFamily="34" charset="0"/>
              <a:ea typeface="+mj-ea"/>
              <a:cs typeface="+mj-cs"/>
            </a:endParaRPr>
          </a:p>
        </p:txBody>
      </p:sp>
      <p:sp>
        <p:nvSpPr>
          <p:cNvPr id="4" name="TextBox 3"/>
          <p:cNvSpPr txBox="1"/>
          <p:nvPr/>
        </p:nvSpPr>
        <p:spPr>
          <a:xfrm>
            <a:off x="1219200" y="2252008"/>
            <a:ext cx="7086600" cy="2246769"/>
          </a:xfrm>
          <a:prstGeom prst="rect">
            <a:avLst/>
          </a:prstGeom>
          <a:noFill/>
        </p:spPr>
        <p:txBody>
          <a:bodyPr wrap="square" rtlCol="0">
            <a:spAutoFit/>
          </a:bodyPr>
          <a:lstStyle/>
          <a:p>
            <a:pPr marL="457200" indent="-457200">
              <a:buFont typeface="+mj-lt"/>
              <a:buAutoNum type="arabicPeriod" startAt="3"/>
            </a:pPr>
            <a:r>
              <a:rPr lang="en-US" sz="2000" dirty="0" smtClean="0"/>
              <a:t>When appropriate for the individual, aging in place </a:t>
            </a:r>
            <a:r>
              <a:rPr lang="en-US" sz="2000" b="1" dirty="0" smtClean="0"/>
              <a:t>OFFERS SIGNIFICANT COST SAVINGS TO HOOSIERS</a:t>
            </a:r>
            <a:r>
              <a:rPr lang="en-US" sz="2000" dirty="0" smtClean="0"/>
              <a:t> in lieu of institutionalization.</a:t>
            </a:r>
          </a:p>
          <a:p>
            <a:pPr marL="457200" indent="-457200"/>
            <a:endParaRPr lang="en-US" sz="2000" dirty="0" smtClean="0"/>
          </a:p>
          <a:p>
            <a:pPr marL="457200" indent="-457200"/>
            <a:endParaRPr lang="en-US" sz="2000" dirty="0" smtClean="0"/>
          </a:p>
          <a:p>
            <a:pPr marL="457200" indent="-457200"/>
            <a:endParaRPr lang="en-US" sz="2000" dirty="0" smtClean="0"/>
          </a:p>
          <a:p>
            <a:pPr marL="342900" indent="-342900"/>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81000" y="2133600"/>
            <a:ext cx="6477000" cy="2895600"/>
          </a:xfrm>
        </p:spPr>
        <p:txBody>
          <a:bodyPr>
            <a:scene3d>
              <a:camera prst="orthographicFront"/>
              <a:lightRig rig="soft" dir="t">
                <a:rot lat="0" lon="0" rev="10800000"/>
              </a:lightRig>
            </a:scene3d>
            <a:sp3d>
              <a:bevelT w="27940" h="12700"/>
              <a:contourClr>
                <a:srgbClr val="DDDDDD"/>
              </a:contourClr>
            </a:sp3d>
          </a:bodyPr>
          <a:lstStyle/>
          <a:p>
            <a:r>
              <a:rPr lang="en-US" spc="150" dirty="0" smtClean="0">
                <a:ln w="11430"/>
                <a:solidFill>
                  <a:srgbClr val="F8F8F8"/>
                </a:solidFill>
                <a:effectLst>
                  <a:outerShdw blurRad="25400" algn="tl" rotWithShape="0">
                    <a:srgbClr val="000000">
                      <a:alpha val="43000"/>
                    </a:srgbClr>
                  </a:outerShdw>
                </a:effectLst>
              </a:rPr>
              <a:t>    </a:t>
            </a:r>
            <a:br>
              <a:rPr lang="en-US" spc="150" dirty="0" smtClean="0">
                <a:ln w="11430"/>
                <a:solidFill>
                  <a:srgbClr val="F8F8F8"/>
                </a:solidFill>
                <a:effectLst>
                  <a:outerShdw blurRad="25400" algn="tl" rotWithShape="0">
                    <a:srgbClr val="000000">
                      <a:alpha val="43000"/>
                    </a:srgbClr>
                  </a:outerShdw>
                </a:effectLst>
              </a:rPr>
            </a:br>
            <a:r>
              <a:rPr lang="en-US" sz="4800" cap="small" spc="150" dirty="0" smtClean="0">
                <a:ln w="11430"/>
                <a:solidFill>
                  <a:srgbClr val="F8F8F8"/>
                </a:solidFill>
                <a:effectLst>
                  <a:outerShdw blurRad="25400" dist="50800" algn="tl" rotWithShape="0">
                    <a:srgbClr val="000000">
                      <a:alpha val="87000"/>
                    </a:srgbClr>
                  </a:outerShdw>
                </a:effectLst>
              </a:rPr>
              <a:t>Aging in Place</a:t>
            </a: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00" spc="150" dirty="0" smtClean="0">
                <a:ln w="11430"/>
                <a:solidFill>
                  <a:srgbClr val="F8F8F8"/>
                </a:solidFill>
                <a:effectLst>
                  <a:outerShdw blurRad="25400" algn="tl" rotWithShape="0">
                    <a:srgbClr val="000000">
                      <a:alpha val="43000"/>
                    </a:srgbClr>
                  </a:outerShdw>
                </a:effectLst>
              </a:rPr>
              <a:t/>
            </a:r>
            <a:br>
              <a:rPr lang="en-US" sz="200" spc="150" dirty="0" smtClean="0">
                <a:ln w="11430"/>
                <a:solidFill>
                  <a:srgbClr val="F8F8F8"/>
                </a:solidFill>
                <a:effectLst>
                  <a:outerShdw blurRad="25400" algn="tl" rotWithShape="0">
                    <a:srgbClr val="000000">
                      <a:alpha val="43000"/>
                    </a:srgbClr>
                  </a:outerShdw>
                </a:effectLst>
              </a:rPr>
            </a:br>
            <a:r>
              <a:rPr lang="en-US" sz="2800" spc="150" dirty="0" smtClean="0">
                <a:ln w="11430"/>
                <a:solidFill>
                  <a:schemeClr val="bg1"/>
                </a:solidFill>
                <a:effectLst>
                  <a:outerShdw blurRad="25400" dist="50800" algn="tl" rotWithShape="0">
                    <a:srgbClr val="000000">
                      <a:alpha val="43000"/>
                    </a:srgbClr>
                  </a:outerShdw>
                </a:effectLst>
              </a:rPr>
              <a:t>Key Considerations</a:t>
            </a:r>
            <a:r>
              <a:rPr lang="en-US" sz="200" spc="150" dirty="0" smtClean="0">
                <a:ln w="11430"/>
                <a:solidFill>
                  <a:schemeClr val="bg1"/>
                </a:solidFill>
                <a:effectLst>
                  <a:outerShdw blurRad="25400" dist="50800" algn="tl" rotWithShape="0">
                    <a:srgbClr val="000000">
                      <a:alpha val="43000"/>
                    </a:srgbClr>
                  </a:outerShdw>
                </a:effectLst>
              </a:rPr>
              <a:t/>
            </a:r>
            <a:br>
              <a:rPr lang="en-US" sz="200" spc="150" dirty="0" smtClean="0">
                <a:ln w="11430"/>
                <a:solidFill>
                  <a:schemeClr val="bg1"/>
                </a:solidFill>
                <a:effectLst>
                  <a:outerShdw blurRad="25400" dist="50800" algn="tl" rotWithShape="0">
                    <a:srgbClr val="000000">
                      <a:alpha val="43000"/>
                    </a:srgbClr>
                  </a:outerShdw>
                </a:effectLst>
              </a:rPr>
            </a:br>
            <a:r>
              <a:rPr lang="en-US" sz="200" spc="150" dirty="0" smtClean="0">
                <a:ln w="11430"/>
                <a:solidFill>
                  <a:schemeClr val="bg1"/>
                </a:solidFill>
                <a:effectLst>
                  <a:outerShdw blurRad="25400" dist="50800" algn="tl" rotWithShape="0">
                    <a:srgbClr val="000000">
                      <a:alpha val="43000"/>
                    </a:srgbClr>
                  </a:outerShdw>
                </a:effectLst>
              </a:rPr>
              <a:t/>
            </a:r>
            <a:br>
              <a:rPr lang="en-US" sz="200" spc="150" dirty="0" smtClean="0">
                <a:ln w="11430"/>
                <a:solidFill>
                  <a:schemeClr val="bg1"/>
                </a:solidFill>
                <a:effectLst>
                  <a:outerShdw blurRad="25400" dist="50800" algn="tl" rotWithShape="0">
                    <a:srgbClr val="000000">
                      <a:alpha val="43000"/>
                    </a:srgbClr>
                  </a:outerShdw>
                </a:effectLst>
              </a:rPr>
            </a:br>
            <a:r>
              <a:rPr lang="en-US" sz="200" spc="150" dirty="0" smtClean="0">
                <a:ln w="11430"/>
                <a:solidFill>
                  <a:schemeClr val="bg1"/>
                </a:solidFill>
                <a:effectLst>
                  <a:outerShdw blurRad="25400" dist="50800" algn="tl" rotWithShape="0">
                    <a:srgbClr val="000000">
                      <a:alpha val="43000"/>
                    </a:srgbClr>
                  </a:outerShdw>
                </a:effectLst>
              </a:rPr>
              <a:t/>
            </a:r>
            <a:br>
              <a:rPr lang="en-US" sz="200" spc="150" dirty="0" smtClean="0">
                <a:ln w="11430"/>
                <a:solidFill>
                  <a:schemeClr val="bg1"/>
                </a:solidFill>
                <a:effectLst>
                  <a:outerShdw blurRad="25400" dist="50800" algn="tl" rotWithShape="0">
                    <a:srgbClr val="000000">
                      <a:alpha val="43000"/>
                    </a:srgbClr>
                  </a:outerShdw>
                </a:effectLst>
              </a:rPr>
            </a:br>
            <a:r>
              <a:rPr lang="en-US" sz="200" spc="150" dirty="0" smtClean="0">
                <a:ln w="11430"/>
                <a:solidFill>
                  <a:schemeClr val="bg1"/>
                </a:solidFill>
                <a:effectLst>
                  <a:outerShdw blurRad="25400" dist="50800" algn="tl" rotWithShape="0">
                    <a:srgbClr val="000000">
                      <a:alpha val="43000"/>
                    </a:srgbClr>
                  </a:outerShdw>
                </a:effectLst>
              </a:rPr>
              <a:t/>
            </a:r>
            <a:br>
              <a:rPr lang="en-US" sz="200" spc="150" dirty="0" smtClean="0">
                <a:ln w="11430"/>
                <a:solidFill>
                  <a:schemeClr val="bg1"/>
                </a:solidFill>
                <a:effectLst>
                  <a:outerShdw blurRad="25400" dist="50800" algn="tl" rotWithShape="0">
                    <a:srgbClr val="000000">
                      <a:alpha val="43000"/>
                    </a:srgbClr>
                  </a:outerShdw>
                </a:effectLst>
              </a:rPr>
            </a:br>
            <a:r>
              <a:rPr lang="en-US" sz="3200" dirty="0" smtClean="0">
                <a:ln w="18415" cmpd="sng">
                  <a:noFill/>
                  <a:prstDash val="solid"/>
                </a:ln>
                <a:solidFill>
                  <a:schemeClr val="bg1"/>
                </a:solidFill>
                <a:effectLst>
                  <a:outerShdw blurRad="38100" dist="38100" dir="2700000" algn="tl">
                    <a:srgbClr val="000000">
                      <a:alpha val="43137"/>
                    </a:srgbClr>
                  </a:outerShdw>
                </a:effectLst>
                <a:latin typeface="Pristina" pitchFamily="66" charset="0"/>
              </a:rPr>
              <a:t>for</a:t>
            </a:r>
            <a:br>
              <a:rPr lang="en-US" sz="3200" dirty="0" smtClean="0">
                <a:ln w="18415" cmpd="sng">
                  <a:noFill/>
                  <a:prstDash val="solid"/>
                </a:ln>
                <a:solidFill>
                  <a:schemeClr val="bg1"/>
                </a:solidFill>
                <a:effectLst>
                  <a:outerShdw blurRad="38100" dist="38100" dir="2700000" algn="tl">
                    <a:srgbClr val="000000">
                      <a:alpha val="43137"/>
                    </a:srgbClr>
                  </a:outerShdw>
                </a:effectLst>
                <a:latin typeface="Pristina" pitchFamily="66" charset="0"/>
              </a:rPr>
            </a:br>
            <a:r>
              <a:rPr lang="en-US" sz="2800" spc="150" dirty="0" smtClean="0">
                <a:ln w="11430"/>
                <a:solidFill>
                  <a:schemeClr val="bg1"/>
                </a:solidFill>
                <a:effectLst>
                  <a:outerShdw blurRad="25400" dist="50800" algn="tl" rotWithShape="0">
                    <a:srgbClr val="000000">
                      <a:alpha val="43000"/>
                    </a:srgbClr>
                  </a:outerShdw>
                </a:effectLst>
              </a:rPr>
              <a:t>Best Outcomes</a:t>
            </a:r>
            <a:r>
              <a:rPr lang="en-US" sz="3000" spc="150" dirty="0" smtClean="0">
                <a:ln w="11430"/>
                <a:solidFill>
                  <a:srgbClr val="F8F8F8"/>
                </a:solidFill>
                <a:effectLst>
                  <a:outerShdw blurRad="25400" algn="tl" rotWithShape="0">
                    <a:srgbClr val="000000">
                      <a:alpha val="43000"/>
                    </a:srgbClr>
                  </a:outerShdw>
                </a:effectLst>
              </a:rPr>
              <a:t/>
            </a:r>
            <a:br>
              <a:rPr lang="en-US" sz="3000" spc="150" dirty="0" smtClean="0">
                <a:ln w="11430"/>
                <a:solidFill>
                  <a:srgbClr val="F8F8F8"/>
                </a:solidFill>
                <a:effectLst>
                  <a:outerShdw blurRad="25400" algn="tl" rotWithShape="0">
                    <a:srgbClr val="000000">
                      <a:alpha val="43000"/>
                    </a:srgbClr>
                  </a:outerShdw>
                </a:effectLst>
              </a:rPr>
            </a:br>
            <a:r>
              <a:rPr lang="en-US" spc="150" dirty="0" smtClean="0">
                <a:ln w="11430"/>
                <a:solidFill>
                  <a:srgbClr val="F8F8F8"/>
                </a:solidFill>
                <a:effectLst>
                  <a:outerShdw blurRad="25400" algn="tl" rotWithShape="0">
                    <a:srgbClr val="000000">
                      <a:alpha val="43000"/>
                    </a:srgbClr>
                  </a:outerShdw>
                </a:effectLst>
              </a:rPr>
              <a:t/>
            </a:r>
            <a:br>
              <a:rPr lang="en-US" spc="150" dirty="0" smtClean="0">
                <a:ln w="11430"/>
                <a:solidFill>
                  <a:srgbClr val="F8F8F8"/>
                </a:solidFill>
                <a:effectLst>
                  <a:outerShdw blurRad="25400" algn="tl" rotWithShape="0">
                    <a:srgbClr val="000000">
                      <a:alpha val="43000"/>
                    </a:srgbClr>
                  </a:outerShdw>
                </a:effectLst>
              </a:rPr>
            </a:br>
            <a:endParaRPr lang="en-US" sz="3000" spc="150" dirty="0">
              <a:ln w="11430"/>
              <a:solidFill>
                <a:srgbClr val="F8F8F8"/>
              </a:solidFill>
              <a:effectLst>
                <a:outerShdw blurRad="25400" algn="tl" rotWithShape="0">
                  <a:srgbClr val="000000">
                    <a:alpha val="43000"/>
                  </a:srgbClr>
                </a:outerShdw>
              </a:effectLst>
            </a:endParaRPr>
          </a:p>
        </p:txBody>
      </p:sp>
      <p:pic>
        <p:nvPicPr>
          <p:cNvPr id="5" name="Picture 3" descr="CALogo_3c.jpg"/>
          <p:cNvPicPr>
            <a:picLocks noChangeAspect="1"/>
          </p:cNvPicPr>
          <p:nvPr/>
        </p:nvPicPr>
        <p:blipFill>
          <a:blip r:embed="rId3" cstate="print"/>
          <a:srcRect/>
          <a:stretch>
            <a:fillRect/>
          </a:stretch>
        </p:blipFill>
        <p:spPr bwMode="auto">
          <a:xfrm>
            <a:off x="457200" y="5715000"/>
            <a:ext cx="3681412" cy="594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33600"/>
            <a:ext cx="5105400" cy="2462213"/>
          </a:xfrm>
          <a:prstGeom prst="rect">
            <a:avLst/>
          </a:prstGeom>
          <a:noFill/>
        </p:spPr>
        <p:txBody>
          <a:bodyPr wrap="square" rtlCol="0">
            <a:spAutoFit/>
            <a:scene3d>
              <a:camera prst="orthographicFront">
                <a:rot lat="0" lon="0" rev="0"/>
              </a:camera>
              <a:lightRig rig="threePt" dir="t"/>
            </a:scene3d>
          </a:bodyPr>
          <a:lstStyle/>
          <a:p>
            <a:pPr algn="ctr"/>
            <a:r>
              <a:rPr lang="en-US" sz="3600" b="1" kern="0" dirty="0" smtClean="0">
                <a:solidFill>
                  <a:srgbClr val="0075BF"/>
                </a:solidFill>
                <a:latin typeface="Arial"/>
                <a:ea typeface="+mj-ea"/>
                <a:cs typeface="+mj-cs"/>
              </a:rPr>
              <a:t>Assessment</a:t>
            </a:r>
          </a:p>
          <a:p>
            <a:pPr algn="ctr"/>
            <a:r>
              <a:rPr lang="en-US" sz="3600" b="1" kern="0" dirty="0" smtClean="0">
                <a:solidFill>
                  <a:srgbClr val="0075BF"/>
                </a:solidFill>
                <a:effectLst>
                  <a:outerShdw blurRad="38100" dist="38100" dir="2700000" algn="tl">
                    <a:srgbClr val="000000">
                      <a:alpha val="43137"/>
                    </a:srgbClr>
                  </a:outerShdw>
                </a:effectLst>
                <a:latin typeface="Arial Black" pitchFamily="34" charset="0"/>
                <a:ea typeface="+mj-ea"/>
                <a:cs typeface="+mj-cs"/>
              </a:rPr>
              <a:t>↓</a:t>
            </a:r>
          </a:p>
          <a:p>
            <a:pPr algn="ctr"/>
            <a:endParaRPr lang="en-US" sz="200" b="1" kern="0" dirty="0" smtClean="0">
              <a:solidFill>
                <a:srgbClr val="0075BF"/>
              </a:solidFill>
              <a:latin typeface="Arial"/>
              <a:ea typeface="+mj-ea"/>
              <a:cs typeface="+mj-cs"/>
            </a:endParaRPr>
          </a:p>
          <a:p>
            <a:pPr algn="ctr"/>
            <a:endParaRPr lang="en-US" sz="200" b="1" kern="0" dirty="0" smtClean="0">
              <a:solidFill>
                <a:srgbClr val="0075BF"/>
              </a:solidFill>
              <a:latin typeface="Arial"/>
              <a:ea typeface="+mj-ea"/>
              <a:cs typeface="+mj-cs"/>
            </a:endParaRPr>
          </a:p>
          <a:p>
            <a:pPr algn="ctr"/>
            <a:endParaRPr lang="en-US" sz="200" b="1" kern="0" dirty="0" smtClean="0">
              <a:solidFill>
                <a:srgbClr val="0075BF"/>
              </a:solidFill>
              <a:latin typeface="Arial"/>
              <a:ea typeface="+mj-ea"/>
              <a:cs typeface="+mj-cs"/>
            </a:endParaRPr>
          </a:p>
          <a:p>
            <a:pPr algn="ctr"/>
            <a:endParaRPr lang="en-US" sz="200" b="1" kern="0" dirty="0" smtClean="0">
              <a:solidFill>
                <a:srgbClr val="0075BF"/>
              </a:solidFill>
              <a:latin typeface="Arial"/>
              <a:ea typeface="+mj-ea"/>
              <a:cs typeface="+mj-cs"/>
            </a:endParaRPr>
          </a:p>
          <a:p>
            <a:pPr algn="ctr"/>
            <a:endParaRPr lang="en-US" sz="200" b="1" kern="0" dirty="0" smtClean="0">
              <a:solidFill>
                <a:srgbClr val="0075BF"/>
              </a:solidFill>
              <a:latin typeface="Arial"/>
              <a:ea typeface="+mj-ea"/>
              <a:cs typeface="+mj-cs"/>
            </a:endParaRPr>
          </a:p>
          <a:p>
            <a:pPr algn="ctr"/>
            <a:r>
              <a:rPr lang="en-US" sz="3600" b="1" kern="0" dirty="0" smtClean="0">
                <a:solidFill>
                  <a:srgbClr val="0075BF"/>
                </a:solidFill>
                <a:latin typeface="Arial"/>
                <a:ea typeface="+mj-ea"/>
                <a:cs typeface="+mj-cs"/>
              </a:rPr>
              <a:t>reducing risk preventing injury</a:t>
            </a:r>
            <a:endParaRPr lang="en-US" sz="36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81000"/>
            <a:ext cx="8305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300" b="1" kern="0" dirty="0" smtClean="0">
                <a:solidFill>
                  <a:srgbClr val="0075BF"/>
                </a:solidFill>
                <a:latin typeface="Arial Narrow" pitchFamily="34" charset="0"/>
                <a:ea typeface="+mj-ea"/>
                <a:cs typeface="+mj-cs"/>
              </a:rPr>
              <a:t>In professional assessment</a:t>
            </a:r>
            <a:r>
              <a:rPr lang="en-US" sz="2800" b="1" kern="0" baseline="30000" dirty="0" smtClean="0">
                <a:latin typeface="Arial Narrow" pitchFamily="34" charset="0"/>
                <a:ea typeface="+mj-ea"/>
                <a:cs typeface="+mj-cs"/>
              </a:rPr>
              <a:t>3</a:t>
            </a:r>
            <a:endParaRPr lang="en-US" sz="3300" b="1" kern="0" baseline="30000" dirty="0" smtClean="0">
              <a:latin typeface="Arial Narrow" pitchFamily="34" charset="0"/>
              <a:ea typeface="+mj-ea"/>
              <a:cs typeface="+mj-cs"/>
            </a:endParaRPr>
          </a:p>
        </p:txBody>
      </p:sp>
      <p:sp>
        <p:nvSpPr>
          <p:cNvPr id="4" name="TextBox 3"/>
          <p:cNvSpPr txBox="1"/>
          <p:nvPr/>
        </p:nvSpPr>
        <p:spPr>
          <a:xfrm>
            <a:off x="838200" y="1371600"/>
            <a:ext cx="7772400" cy="6863417"/>
          </a:xfrm>
          <a:prstGeom prst="rect">
            <a:avLst/>
          </a:prstGeom>
          <a:noFill/>
        </p:spPr>
        <p:txBody>
          <a:bodyPr wrap="square" rtlCol="0">
            <a:spAutoFit/>
          </a:bodyPr>
          <a:lstStyle/>
          <a:p>
            <a:pPr marL="457200" indent="-457200">
              <a:buFont typeface="+mj-lt"/>
              <a:buAutoNum type="arabicPeriod"/>
            </a:pPr>
            <a:r>
              <a:rPr lang="en-US" sz="2000" dirty="0" smtClean="0"/>
              <a:t>Respect the personal space – try to sit about four feet away (unless there is substantial vision or hearing impairment).</a:t>
            </a:r>
          </a:p>
          <a:p>
            <a:pPr marL="457200" indent="-457200"/>
            <a:endParaRPr lang="en-US" sz="2000" dirty="0" smtClean="0"/>
          </a:p>
          <a:p>
            <a:pPr marL="457200" indent="-457200">
              <a:buFont typeface="+mj-lt"/>
              <a:buAutoNum type="arabicPeriod" startAt="2"/>
            </a:pPr>
            <a:r>
              <a:rPr lang="en-US" sz="2000" dirty="0" smtClean="0"/>
              <a:t>Identify/address any barriers to communication – language, cultural, hearing, cognition, loud surroundings, likelihood for interruptions, etc.  Other communication issues might have to do with our own stereotypes, so be on guard for these, too.</a:t>
            </a:r>
          </a:p>
          <a:p>
            <a:pPr marL="457200" indent="-457200"/>
            <a:endParaRPr lang="en-US" sz="2000" dirty="0" smtClean="0"/>
          </a:p>
          <a:p>
            <a:pPr marL="457200" indent="-457200">
              <a:buFont typeface="+mj-lt"/>
              <a:buAutoNum type="arabicPeriod" startAt="3"/>
            </a:pPr>
            <a:r>
              <a:rPr lang="en-US" sz="2000" dirty="0" smtClean="0"/>
              <a:t>Explain the purpose for the session, about how long it will take, and provide reassurance that all personal information shared is protected.</a:t>
            </a:r>
          </a:p>
          <a:p>
            <a:pPr marL="457200" indent="-457200"/>
            <a:endParaRPr lang="en-US" sz="2000" dirty="0" smtClean="0"/>
          </a:p>
          <a:p>
            <a:pPr marL="457200" indent="-457200">
              <a:buFont typeface="+mj-lt"/>
              <a:buAutoNum type="arabicPeriod" startAt="4"/>
            </a:pPr>
            <a:r>
              <a:rPr lang="en-US" sz="2000" dirty="0" smtClean="0"/>
              <a:t>Be alert to nonverbal cues.  “The interaction of assessment provides an opportunity for identifying new problems or change in status.”</a:t>
            </a:r>
          </a:p>
          <a:p>
            <a:pPr marL="457200" indent="-457200">
              <a:buFont typeface="+mj-lt"/>
              <a:buAutoNum type="arabicPeriod" startAt="4"/>
            </a:pPr>
            <a:endParaRPr lang="en-US" sz="2000" dirty="0" smtClean="0"/>
          </a:p>
          <a:p>
            <a:pPr marL="457200" indent="-457200"/>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54069"/>
            <a:ext cx="5638800" cy="646331"/>
          </a:xfrm>
          <a:prstGeom prst="rect">
            <a:avLst/>
          </a:prstGeom>
          <a:noFill/>
        </p:spPr>
        <p:txBody>
          <a:bodyPr wrap="square" rtlCol="0">
            <a:spAutoFit/>
            <a:scene3d>
              <a:camera prst="orthographicFront">
                <a:rot lat="0" lon="0" rev="0"/>
              </a:camera>
              <a:lightRig rig="threePt" dir="t"/>
            </a:scene3d>
          </a:bodyPr>
          <a:lstStyle/>
          <a:p>
            <a:pPr algn="ctr"/>
            <a:r>
              <a:rPr lang="en-US" sz="3600" b="1" kern="0" dirty="0" smtClean="0">
                <a:solidFill>
                  <a:srgbClr val="0075BF"/>
                </a:solidFill>
                <a:latin typeface="Arial"/>
              </a:rPr>
              <a:t>Obstacles</a:t>
            </a:r>
            <a:endParaRPr lang="en-US" sz="3600" dirty="0">
              <a:solidFill>
                <a:srgbClr val="000000"/>
              </a:solidFill>
              <a:latin typeface="Arial Narrow" pitchFamily="34" charset="0"/>
            </a:endParaRPr>
          </a:p>
        </p:txBody>
      </p:sp>
    </p:spTree>
    <p:extLst>
      <p:ext uri="{BB962C8B-B14F-4D97-AF65-F5344CB8AC3E}">
        <p14:creationId xmlns:p14="http://schemas.microsoft.com/office/powerpoint/2010/main" val="617196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848600" cy="4495800"/>
          </a:xfrm>
        </p:spPr>
        <p:txBody>
          <a:bodyPr/>
          <a:lstStyle/>
          <a:p>
            <a:pPr marL="514350" indent="-514350">
              <a:spcBef>
                <a:spcPts val="0"/>
              </a:spcBef>
              <a:buFont typeface="+mj-lt"/>
              <a:buAutoNum type="arabicPeriod"/>
            </a:pPr>
            <a:r>
              <a:rPr lang="en-US" sz="2000" b="0" dirty="0" smtClean="0"/>
              <a:t>Client’s resistance to care for observed needs…why?</a:t>
            </a:r>
          </a:p>
          <a:p>
            <a:pPr marL="1314450" indent="-285750">
              <a:spcBef>
                <a:spcPts val="0"/>
              </a:spcBef>
            </a:pPr>
            <a:r>
              <a:rPr lang="en-US" sz="2000" b="0" dirty="0" smtClean="0"/>
              <a:t>pride</a:t>
            </a:r>
          </a:p>
          <a:p>
            <a:pPr marL="1314450" indent="-285750">
              <a:spcBef>
                <a:spcPts val="0"/>
              </a:spcBef>
            </a:pPr>
            <a:r>
              <a:rPr lang="en-US" sz="2000" b="0" dirty="0" smtClean="0"/>
              <a:t>fear of what it means to need help (increasing losses)</a:t>
            </a:r>
          </a:p>
          <a:p>
            <a:pPr marL="1314450" indent="-285750">
              <a:spcBef>
                <a:spcPts val="0"/>
              </a:spcBef>
            </a:pPr>
            <a:r>
              <a:rPr lang="en-US" sz="2000" b="0" dirty="0" smtClean="0"/>
              <a:t>denial about the need</a:t>
            </a:r>
          </a:p>
          <a:p>
            <a:pPr marL="1314450" indent="-285750">
              <a:spcBef>
                <a:spcPts val="0"/>
              </a:spcBef>
            </a:pPr>
            <a:r>
              <a:rPr lang="en-US" sz="2000" b="0" dirty="0" smtClean="0"/>
              <a:t>misinformation / preconceived notions</a:t>
            </a:r>
          </a:p>
          <a:p>
            <a:pPr marL="1314450" indent="-285750">
              <a:spcBef>
                <a:spcPts val="0"/>
              </a:spcBef>
            </a:pPr>
            <a:r>
              <a:rPr lang="en-US" sz="2000" b="0" dirty="0" smtClean="0"/>
              <a:t>not wanting to be a burden </a:t>
            </a:r>
          </a:p>
          <a:p>
            <a:pPr marL="1314450" indent="-285750">
              <a:spcBef>
                <a:spcPts val="0"/>
              </a:spcBef>
            </a:pPr>
            <a:r>
              <a:rPr lang="en-US" sz="2000" b="0" dirty="0" smtClean="0"/>
              <a:t>other</a:t>
            </a:r>
          </a:p>
          <a:p>
            <a:pPr marL="1314450" indent="-285750">
              <a:spcBef>
                <a:spcPts val="0"/>
              </a:spcBef>
              <a:buNone/>
            </a:pPr>
            <a:endParaRPr lang="en-US" sz="2000" b="0" dirty="0" smtClean="0"/>
          </a:p>
          <a:p>
            <a:pPr marL="514350" indent="-514350">
              <a:buFont typeface="+mj-lt"/>
              <a:buAutoNum type="arabicPeriod" startAt="2"/>
            </a:pPr>
            <a:r>
              <a:rPr lang="en-US" sz="2000" b="0" dirty="0" smtClean="0"/>
              <a:t>Family/informal supports, when needed are: </a:t>
            </a:r>
          </a:p>
          <a:p>
            <a:pPr marL="1308100" indent="-282575">
              <a:spcBef>
                <a:spcPts val="0"/>
              </a:spcBef>
            </a:pPr>
            <a:r>
              <a:rPr lang="en-US" sz="2000" b="0" dirty="0" smtClean="0"/>
              <a:t>unavailable for support</a:t>
            </a:r>
          </a:p>
          <a:p>
            <a:pPr marL="1308100" indent="-282575">
              <a:spcBef>
                <a:spcPts val="0"/>
              </a:spcBef>
            </a:pPr>
            <a:r>
              <a:rPr lang="en-US" sz="2000" b="0" dirty="0" smtClean="0"/>
              <a:t>uninformed of services/funding </a:t>
            </a:r>
          </a:p>
          <a:p>
            <a:pPr marL="1308100" indent="-282575">
              <a:spcBef>
                <a:spcPts val="0"/>
              </a:spcBef>
            </a:pPr>
            <a:r>
              <a:rPr lang="en-US" sz="2000" b="0" dirty="0" smtClean="0"/>
              <a:t>in denial/unwilling to request help</a:t>
            </a:r>
          </a:p>
          <a:p>
            <a:pPr marL="1308100" indent="-282575">
              <a:spcBef>
                <a:spcPts val="0"/>
              </a:spcBef>
            </a:pPr>
            <a:r>
              <a:rPr lang="en-US" sz="2000" b="0" dirty="0" smtClean="0"/>
              <a:t>in sibling rivalry for control over the elder’s care</a:t>
            </a:r>
          </a:p>
          <a:p>
            <a:pPr marL="514350" indent="-514350">
              <a:buNone/>
            </a:pPr>
            <a:endParaRPr lang="en-US" sz="3000" dirty="0" smtClean="0"/>
          </a:p>
          <a:p>
            <a:pPr marL="514350" indent="-514350">
              <a:buNone/>
            </a:pPr>
            <a:endParaRPr lang="en-US" sz="600" b="0" dirty="0" smtClean="0"/>
          </a:p>
          <a:p>
            <a:pPr marL="514350" indent="-514350">
              <a:buFont typeface="+mj-lt"/>
              <a:buAutoNum type="arabicPeriod"/>
            </a:pPr>
            <a:endParaRPr lang="en-US" sz="600" b="0" dirty="0" smtClean="0"/>
          </a:p>
          <a:p>
            <a:pPr marL="514350" indent="-514350">
              <a:buFont typeface="+mj-lt"/>
              <a:buAutoNum type="arabicPeriod" startAt="3"/>
            </a:pPr>
            <a:endParaRPr lang="en-US" sz="3000" dirty="0" smtClean="0"/>
          </a:p>
          <a:p>
            <a:pPr>
              <a:buNone/>
            </a:pPr>
            <a:endParaRPr lang="en-US" dirty="0"/>
          </a:p>
        </p:txBody>
      </p:sp>
      <p:sp>
        <p:nvSpPr>
          <p:cNvPr id="4" name="Rectangle 2"/>
          <p:cNvSpPr>
            <a:spLocks noGrp="1" noChangeArrowheads="1"/>
          </p:cNvSpPr>
          <p:nvPr>
            <p:ph type="title" idx="4294967295"/>
          </p:nvPr>
        </p:nvSpPr>
        <p:spPr bwMode="auto">
          <a:xfrm>
            <a:off x="914400" y="304800"/>
            <a:ext cx="7848600" cy="685800"/>
          </a:xfrm>
          <a:prstGeom prst="rect">
            <a:avLst/>
          </a:prstGeom>
          <a:ln>
            <a:miter lim="800000"/>
            <a:headEnd/>
            <a:tailEnd/>
          </a:ln>
        </p:spPr>
        <p:txBody>
          <a:bodyPr/>
          <a:lstStyle/>
          <a:p>
            <a:pPr>
              <a:defRPr/>
            </a:pPr>
            <a:r>
              <a:rPr lang="en-US" sz="3300" dirty="0" smtClean="0">
                <a:solidFill>
                  <a:srgbClr val="006AAC"/>
                </a:solidFill>
                <a:latin typeface="Arial Narrow" pitchFamily="34" charset="0"/>
              </a:rPr>
              <a:t>  Potential obstacles in client participation</a:t>
            </a:r>
            <a:br>
              <a:rPr lang="en-US" sz="3300" dirty="0" smtClean="0">
                <a:solidFill>
                  <a:srgbClr val="006AAC"/>
                </a:solidFill>
                <a:latin typeface="Arial Narrow" pitchFamily="34" charset="0"/>
              </a:rPr>
            </a:br>
            <a:endParaRPr lang="en-US" sz="3300" dirty="0" smtClean="0">
              <a:solidFill>
                <a:srgbClr val="006AAC"/>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391400" cy="4495800"/>
          </a:xfrm>
        </p:spPr>
        <p:txBody>
          <a:bodyPr/>
          <a:lstStyle/>
          <a:p>
            <a:pPr marL="514350" indent="-514350">
              <a:spcBef>
                <a:spcPts val="0"/>
              </a:spcBef>
              <a:buFont typeface="+mj-lt"/>
              <a:buAutoNum type="arabicPeriod"/>
            </a:pPr>
            <a:r>
              <a:rPr lang="en-US" sz="2000" b="0" dirty="0" smtClean="0"/>
              <a:t>Client’s physical condition (e.g. pain level, serious diagnosis)</a:t>
            </a:r>
          </a:p>
          <a:p>
            <a:pPr marL="514350" indent="-514350">
              <a:spcBef>
                <a:spcPts val="0"/>
              </a:spcBef>
              <a:buFont typeface="+mj-lt"/>
              <a:buAutoNum type="arabicPeriod"/>
            </a:pPr>
            <a:r>
              <a:rPr lang="en-US" sz="2000" b="0" dirty="0" smtClean="0"/>
              <a:t>Possible significant loss(</a:t>
            </a:r>
            <a:r>
              <a:rPr lang="en-US" sz="2000" b="0" dirty="0" err="1" smtClean="0"/>
              <a:t>es</a:t>
            </a:r>
            <a:r>
              <a:rPr lang="en-US" sz="2000" b="0" dirty="0" smtClean="0"/>
              <a:t>) of spouse, loved ones, friends</a:t>
            </a:r>
          </a:p>
          <a:p>
            <a:pPr marL="514350" indent="-514350">
              <a:spcBef>
                <a:spcPts val="0"/>
              </a:spcBef>
              <a:buFont typeface="+mj-lt"/>
              <a:buAutoNum type="arabicPeriod"/>
            </a:pPr>
            <a:r>
              <a:rPr lang="en-US" sz="2000" b="0" dirty="0" smtClean="0"/>
              <a:t>Fear of the future, fear of dying</a:t>
            </a:r>
          </a:p>
          <a:p>
            <a:pPr marL="514350" indent="-514350">
              <a:spcBef>
                <a:spcPts val="0"/>
              </a:spcBef>
              <a:buFont typeface="+mj-lt"/>
              <a:buAutoNum type="arabicPeriod"/>
            </a:pPr>
            <a:r>
              <a:rPr lang="en-US" sz="2000" b="0" dirty="0" smtClean="0"/>
              <a:t>Depression and sense of worthlessness</a:t>
            </a:r>
          </a:p>
          <a:p>
            <a:pPr marL="514350" indent="-514350">
              <a:spcBef>
                <a:spcPts val="0"/>
              </a:spcBef>
              <a:buFont typeface="+mj-lt"/>
              <a:buAutoNum type="arabicPeriod"/>
            </a:pPr>
            <a:r>
              <a:rPr lang="en-US" sz="2000" b="0" dirty="0" smtClean="0"/>
              <a:t>Response to social stigmas and feeling “left behind,” “useless”</a:t>
            </a:r>
          </a:p>
          <a:p>
            <a:pPr marL="514350" indent="-514350">
              <a:spcBef>
                <a:spcPts val="0"/>
              </a:spcBef>
              <a:buFont typeface="+mj-lt"/>
              <a:buAutoNum type="arabicPeriod"/>
            </a:pPr>
            <a:endParaRPr lang="en-US" sz="2000" b="0" dirty="0" smtClean="0"/>
          </a:p>
          <a:p>
            <a:pPr marL="514350" indent="-514350">
              <a:spcBef>
                <a:spcPts val="0"/>
              </a:spcBef>
              <a:buNone/>
            </a:pPr>
            <a:endParaRPr lang="en-US" sz="3000" dirty="0" smtClean="0"/>
          </a:p>
          <a:p>
            <a:pPr>
              <a:buNone/>
            </a:pPr>
            <a:endParaRPr lang="en-US" dirty="0"/>
          </a:p>
        </p:txBody>
      </p:sp>
      <p:sp>
        <p:nvSpPr>
          <p:cNvPr id="4" name="Rectangle 2"/>
          <p:cNvSpPr>
            <a:spLocks noGrp="1" noChangeArrowheads="1"/>
          </p:cNvSpPr>
          <p:nvPr>
            <p:ph type="title" idx="4294967295"/>
          </p:nvPr>
        </p:nvSpPr>
        <p:spPr bwMode="auto">
          <a:xfrm>
            <a:off x="914400" y="304800"/>
            <a:ext cx="7848600" cy="685800"/>
          </a:xfrm>
          <a:prstGeom prst="rect">
            <a:avLst/>
          </a:prstGeom>
          <a:ln>
            <a:miter lim="800000"/>
            <a:headEnd/>
            <a:tailEnd/>
          </a:ln>
        </p:spPr>
        <p:txBody>
          <a:bodyPr/>
          <a:lstStyle/>
          <a:p>
            <a:pPr>
              <a:defRPr/>
            </a:pPr>
            <a:r>
              <a:rPr lang="en-US" sz="3300" dirty="0" smtClean="0">
                <a:solidFill>
                  <a:srgbClr val="006AAC"/>
                </a:solidFill>
                <a:latin typeface="Arial Narrow" pitchFamily="34" charset="0"/>
              </a:rPr>
              <a:t>  Other considerations in </a:t>
            </a:r>
            <a:br>
              <a:rPr lang="en-US" sz="3300" dirty="0" smtClean="0">
                <a:solidFill>
                  <a:srgbClr val="006AAC"/>
                </a:solidFill>
                <a:latin typeface="Arial Narrow" pitchFamily="34" charset="0"/>
              </a:rPr>
            </a:br>
            <a:r>
              <a:rPr lang="en-US" sz="3300" dirty="0" smtClean="0">
                <a:solidFill>
                  <a:srgbClr val="006AAC"/>
                </a:solidFill>
                <a:latin typeface="Arial Narrow" pitchFamily="34" charset="0"/>
              </a:rPr>
              <a:t>working with an older person</a:t>
            </a:r>
            <a:br>
              <a:rPr lang="en-US" sz="3300" dirty="0" smtClean="0">
                <a:solidFill>
                  <a:srgbClr val="006AAC"/>
                </a:solidFill>
                <a:latin typeface="Arial Narrow" pitchFamily="34" charset="0"/>
              </a:rPr>
            </a:br>
            <a:endParaRPr lang="en-US" sz="3300" dirty="0" smtClean="0">
              <a:solidFill>
                <a:srgbClr val="006AAC"/>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bwMode="auto">
          <a:xfrm>
            <a:off x="381000" y="304800"/>
            <a:ext cx="8458200" cy="685800"/>
          </a:xfrm>
          <a:prstGeom prst="rect">
            <a:avLst/>
          </a:prstGeom>
          <a:ln>
            <a:miter lim="800000"/>
            <a:headEnd/>
            <a:tailEnd/>
          </a:ln>
        </p:spPr>
        <p:txBody>
          <a:bodyPr/>
          <a:lstStyle/>
          <a:p>
            <a:pPr>
              <a:defRPr/>
            </a:pPr>
            <a:r>
              <a:rPr lang="en-US" sz="3300" dirty="0" smtClean="0">
                <a:solidFill>
                  <a:srgbClr val="006AAC"/>
                </a:solidFill>
                <a:latin typeface="Arial Narrow" pitchFamily="34" charset="0"/>
              </a:rPr>
              <a:t>  The insidious social obstacles of ageism</a:t>
            </a:r>
            <a:br>
              <a:rPr lang="en-US" sz="3300" dirty="0" smtClean="0">
                <a:solidFill>
                  <a:srgbClr val="006AAC"/>
                </a:solidFill>
                <a:latin typeface="Arial Narrow" pitchFamily="34" charset="0"/>
              </a:rPr>
            </a:br>
            <a:endParaRPr lang="en-US" sz="3300" dirty="0" smtClean="0">
              <a:solidFill>
                <a:srgbClr val="006AAC"/>
              </a:solidFill>
              <a:latin typeface="Arial Narrow"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499360" y="971550"/>
            <a:ext cx="409956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315200" cy="3200400"/>
          </a:xfrm>
        </p:spPr>
        <p:txBody>
          <a:bodyPr/>
          <a:lstStyle/>
          <a:p>
            <a:pPr marL="347663" indent="0">
              <a:buNone/>
            </a:pPr>
            <a:r>
              <a:rPr lang="en-US" sz="2000" dirty="0" smtClean="0"/>
              <a:t>Preschoolers through 6</a:t>
            </a:r>
            <a:r>
              <a:rPr lang="en-US" sz="2000" baseline="30000" dirty="0" smtClean="0"/>
              <a:t>th</a:t>
            </a:r>
            <a:r>
              <a:rPr lang="en-US" sz="2000" dirty="0" smtClean="0"/>
              <a:t> grade were shown photos of a man at 4 stages of life:</a:t>
            </a:r>
          </a:p>
          <a:p>
            <a:pPr marL="1371600" indent="-339725">
              <a:buFont typeface="Wingdings" pitchFamily="2" charset="2"/>
              <a:buChar char="§"/>
            </a:pPr>
            <a:r>
              <a:rPr lang="en-US" sz="2000" dirty="0" smtClean="0"/>
              <a:t>Even the 3 year-olds could pick out the oldest man.</a:t>
            </a:r>
          </a:p>
          <a:p>
            <a:pPr marL="1371600" indent="-339725">
              <a:buFont typeface="Wingdings" pitchFamily="2" charset="2"/>
              <a:buChar char="§"/>
            </a:pPr>
            <a:r>
              <a:rPr lang="en-US" sz="2000" u="sng" dirty="0" smtClean="0"/>
              <a:t>67</a:t>
            </a:r>
            <a:r>
              <a:rPr lang="en-US" sz="2000" u="sng" dirty="0"/>
              <a:t>% of all the children</a:t>
            </a:r>
            <a:r>
              <a:rPr lang="en-US" sz="2000" dirty="0"/>
              <a:t> considered the oldest man to be </a:t>
            </a:r>
            <a:r>
              <a:rPr lang="en-US" sz="2000" b="0" i="1" dirty="0"/>
              <a:t>‘‘helpless, incapable of caring for himself, and generally </a:t>
            </a:r>
            <a:r>
              <a:rPr lang="en-US" sz="2000" b="0" i="1" dirty="0" smtClean="0"/>
              <a:t>passive.’’</a:t>
            </a:r>
          </a:p>
        </p:txBody>
      </p:sp>
      <p:sp>
        <p:nvSpPr>
          <p:cNvPr id="5" name="TextBox 4"/>
          <p:cNvSpPr txBox="1"/>
          <p:nvPr/>
        </p:nvSpPr>
        <p:spPr>
          <a:xfrm>
            <a:off x="838200" y="319269"/>
            <a:ext cx="7620000" cy="600164"/>
          </a:xfrm>
          <a:prstGeom prst="rect">
            <a:avLst/>
          </a:prstGeom>
          <a:noFill/>
        </p:spPr>
        <p:txBody>
          <a:bodyPr wrap="square" rtlCol="0">
            <a:spAutoFit/>
          </a:bodyPr>
          <a:lstStyle/>
          <a:p>
            <a:pPr algn="ctr"/>
            <a:r>
              <a:rPr lang="en-US" sz="3300" b="1" dirty="0" smtClean="0">
                <a:solidFill>
                  <a:srgbClr val="0075BF"/>
                </a:solidFill>
                <a:latin typeface="Arial Narrow" pitchFamily="34" charset="0"/>
              </a:rPr>
              <a:t>Stereotypes in </a:t>
            </a:r>
            <a:r>
              <a:rPr lang="en-US" sz="3300" b="1" i="1" dirty="0" smtClean="0">
                <a:solidFill>
                  <a:srgbClr val="0075BF"/>
                </a:solidFill>
                <a:latin typeface="Arial Narrow" pitchFamily="34" charset="0"/>
              </a:rPr>
              <a:t>children</a:t>
            </a:r>
            <a:r>
              <a:rPr lang="en-US" sz="3300" b="1" dirty="0" smtClean="0">
                <a:solidFill>
                  <a:srgbClr val="0075BF"/>
                </a:solidFill>
                <a:latin typeface="Arial Narrow" pitchFamily="34" charset="0"/>
              </a:rPr>
              <a:t> RE: Aging</a:t>
            </a:r>
          </a:p>
        </p:txBody>
      </p:sp>
    </p:spTree>
    <p:extLst>
      <p:ext uri="{BB962C8B-B14F-4D97-AF65-F5344CB8AC3E}">
        <p14:creationId xmlns:p14="http://schemas.microsoft.com/office/powerpoint/2010/main" val="3680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010400" cy="4724400"/>
          </a:xfrm>
        </p:spPr>
        <p:txBody>
          <a:bodyPr/>
          <a:lstStyle/>
          <a:p>
            <a:pPr marL="280988" indent="0">
              <a:buNone/>
            </a:pPr>
            <a:r>
              <a:rPr lang="en-US" sz="2000" dirty="0"/>
              <a:t>When asked how they would feel about becoming an elderly </a:t>
            </a:r>
            <a:r>
              <a:rPr lang="en-US" sz="2000" dirty="0" smtClean="0"/>
              <a:t>person:</a:t>
            </a:r>
          </a:p>
          <a:p>
            <a:pPr marL="914400" indent="-280988">
              <a:buFont typeface="Wingdings" pitchFamily="2" charset="2"/>
              <a:buChar char="§"/>
            </a:pPr>
            <a:r>
              <a:rPr lang="en-US" sz="2000" dirty="0" smtClean="0"/>
              <a:t>60</a:t>
            </a:r>
            <a:r>
              <a:rPr lang="en-US" sz="2000" dirty="0"/>
              <a:t>% of these children gave responses rated as negative, including ‘‘I would feel </a:t>
            </a:r>
            <a:r>
              <a:rPr lang="en-US" sz="2000" dirty="0" smtClean="0"/>
              <a:t>awful.’’</a:t>
            </a:r>
          </a:p>
          <a:p>
            <a:pPr marL="914400" indent="-280988">
              <a:buFont typeface="Wingdings" pitchFamily="2" charset="2"/>
              <a:buChar char="§"/>
            </a:pPr>
            <a:r>
              <a:rPr lang="en-US" sz="2000" dirty="0"/>
              <a:t>Another study found that among children aged </a:t>
            </a:r>
            <a:r>
              <a:rPr lang="en-US" sz="2000" dirty="0" smtClean="0"/>
              <a:t>4 to 7—</a:t>
            </a:r>
            <a:r>
              <a:rPr lang="en-US" sz="2000" b="0" i="1" dirty="0" smtClean="0"/>
              <a:t>66</a:t>
            </a:r>
            <a:r>
              <a:rPr lang="en-US" sz="2000" b="0" i="1" dirty="0"/>
              <a:t>% mentioned that they prefer not to become </a:t>
            </a:r>
            <a:r>
              <a:rPr lang="en-US" sz="2000" b="0" i="1" dirty="0" smtClean="0"/>
              <a:t>old</a:t>
            </a:r>
            <a:r>
              <a:rPr lang="en-US" sz="2000" dirty="0" smtClean="0"/>
              <a:t>.</a:t>
            </a:r>
            <a:r>
              <a:rPr lang="en-US" sz="2000" b="0" baseline="30000" dirty="0" smtClean="0"/>
              <a:t> </a:t>
            </a:r>
          </a:p>
          <a:p>
            <a:pPr marL="0" indent="0">
              <a:buNone/>
            </a:pPr>
            <a:endParaRPr lang="en-US" sz="1400" b="0" baseline="30000" dirty="0" smtClean="0"/>
          </a:p>
        </p:txBody>
      </p:sp>
      <p:sp>
        <p:nvSpPr>
          <p:cNvPr id="5" name="TextBox 4"/>
          <p:cNvSpPr txBox="1"/>
          <p:nvPr/>
        </p:nvSpPr>
        <p:spPr>
          <a:xfrm>
            <a:off x="685800" y="319269"/>
            <a:ext cx="7924800" cy="600164"/>
          </a:xfrm>
          <a:prstGeom prst="rect">
            <a:avLst/>
          </a:prstGeom>
          <a:noFill/>
        </p:spPr>
        <p:txBody>
          <a:bodyPr wrap="square" rtlCol="0">
            <a:spAutoFit/>
          </a:bodyPr>
          <a:lstStyle/>
          <a:p>
            <a:pPr algn="ctr"/>
            <a:r>
              <a:rPr lang="en-US" sz="3300" b="1" dirty="0">
                <a:solidFill>
                  <a:srgbClr val="0075BF"/>
                </a:solidFill>
                <a:latin typeface="Arial Narrow" pitchFamily="34" charset="0"/>
              </a:rPr>
              <a:t>Stereotypes </a:t>
            </a:r>
            <a:r>
              <a:rPr lang="en-US" sz="3300" b="1" dirty="0" smtClean="0">
                <a:solidFill>
                  <a:srgbClr val="0075BF"/>
                </a:solidFill>
                <a:latin typeface="Arial Narrow" pitchFamily="34" charset="0"/>
              </a:rPr>
              <a:t>in </a:t>
            </a:r>
            <a:r>
              <a:rPr lang="en-US" sz="3300" b="1" i="1" dirty="0" smtClean="0">
                <a:solidFill>
                  <a:srgbClr val="0075BF"/>
                </a:solidFill>
                <a:latin typeface="Arial Narrow" pitchFamily="34" charset="0"/>
              </a:rPr>
              <a:t>children</a:t>
            </a:r>
            <a:r>
              <a:rPr lang="en-US" sz="3300" b="1" dirty="0" smtClean="0">
                <a:solidFill>
                  <a:srgbClr val="0075BF"/>
                </a:solidFill>
                <a:latin typeface="Arial Narrow" pitchFamily="34" charset="0"/>
              </a:rPr>
              <a:t> RE: Aging</a:t>
            </a:r>
            <a:endParaRPr lang="en-US" sz="3300" b="1" dirty="0">
              <a:solidFill>
                <a:srgbClr val="0075BF"/>
              </a:solidFill>
              <a:latin typeface="Arial Narrow" pitchFamily="34" charset="0"/>
            </a:endParaRPr>
          </a:p>
        </p:txBody>
      </p:sp>
    </p:spTree>
    <p:extLst>
      <p:ext uri="{BB962C8B-B14F-4D97-AF65-F5344CB8AC3E}">
        <p14:creationId xmlns:p14="http://schemas.microsoft.com/office/powerpoint/2010/main" val="68750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7924800" cy="5486400"/>
          </a:xfrm>
        </p:spPr>
        <p:txBody>
          <a:bodyPr/>
          <a:lstStyle/>
          <a:p>
            <a:pPr marL="0" indent="0">
              <a:buNone/>
            </a:pPr>
            <a:r>
              <a:rPr lang="en-US" sz="2000" dirty="0" smtClean="0"/>
              <a:t>In a longitudinal study of </a:t>
            </a:r>
            <a:r>
              <a:rPr lang="en-US" sz="2000" dirty="0"/>
              <a:t>660 people 50 years and </a:t>
            </a:r>
            <a:r>
              <a:rPr lang="en-US" sz="2000" dirty="0" smtClean="0"/>
              <a:t>older revealed that:</a:t>
            </a:r>
            <a:endParaRPr lang="en-US" sz="200" dirty="0" smtClean="0"/>
          </a:p>
          <a:p>
            <a:pPr marL="0" indent="0">
              <a:buNone/>
            </a:pPr>
            <a:endParaRPr lang="en-US" sz="200" dirty="0" smtClean="0"/>
          </a:p>
          <a:p>
            <a:pPr marL="0" indent="0">
              <a:buNone/>
            </a:pPr>
            <a:endParaRPr lang="en-US" sz="200" dirty="0" smtClean="0"/>
          </a:p>
          <a:p>
            <a:pPr marL="0" indent="0">
              <a:buNone/>
            </a:pPr>
            <a:endParaRPr lang="en-US" sz="200" dirty="0" smtClean="0"/>
          </a:p>
          <a:p>
            <a:pPr marL="0" indent="0">
              <a:buNone/>
            </a:pPr>
            <a:endParaRPr lang="en-US" sz="200" dirty="0" smtClean="0"/>
          </a:p>
          <a:p>
            <a:pPr marL="0" indent="0">
              <a:buNone/>
            </a:pPr>
            <a:endParaRPr lang="en-US" sz="200" dirty="0" smtClean="0"/>
          </a:p>
          <a:p>
            <a:pPr marL="742950">
              <a:buFont typeface="Wingdings" panose="05000000000000000000" pitchFamily="2" charset="2"/>
              <a:buChar char="§"/>
            </a:pPr>
            <a:r>
              <a:rPr lang="en-US" sz="2000" u="sng" dirty="0" smtClean="0"/>
              <a:t>Those </a:t>
            </a:r>
            <a:r>
              <a:rPr lang="en-US" sz="2000" u="sng" dirty="0"/>
              <a:t>with more positive self-perceptions of aging lived 7.5 years longer</a:t>
            </a:r>
            <a:r>
              <a:rPr lang="en-US" sz="2000" dirty="0"/>
              <a:t> than those with negative self-perceptions of aging. </a:t>
            </a:r>
            <a:endParaRPr lang="en-US" sz="2000" dirty="0" smtClean="0"/>
          </a:p>
          <a:p>
            <a:pPr marL="742950">
              <a:buNone/>
            </a:pPr>
            <a:endParaRPr lang="en-US" sz="600" dirty="0" smtClean="0"/>
          </a:p>
          <a:p>
            <a:pPr marL="742950">
              <a:buFont typeface="Wingdings" panose="05000000000000000000" pitchFamily="2" charset="2"/>
              <a:buChar char="§"/>
            </a:pPr>
            <a:r>
              <a:rPr lang="en-US" sz="2000" dirty="0" smtClean="0"/>
              <a:t>Older </a:t>
            </a:r>
            <a:r>
              <a:rPr lang="en-US" sz="2000" dirty="0"/>
              <a:t>adults exposed to positive stereotypes have </a:t>
            </a:r>
            <a:r>
              <a:rPr lang="en-US" sz="2000" u="sng" dirty="0"/>
              <a:t>significantly better memory and balance</a:t>
            </a:r>
            <a:r>
              <a:rPr lang="en-US" sz="2000" dirty="0" smtClean="0"/>
              <a:t>.</a:t>
            </a:r>
          </a:p>
          <a:p>
            <a:pPr marL="742950">
              <a:buNone/>
            </a:pPr>
            <a:endParaRPr lang="en-US" sz="600" dirty="0" smtClean="0"/>
          </a:p>
          <a:p>
            <a:pPr marL="742950" lvl="0">
              <a:buFont typeface="Wingdings" panose="05000000000000000000" pitchFamily="2" charset="2"/>
              <a:buChar char="§"/>
            </a:pPr>
            <a:r>
              <a:rPr lang="en-US" sz="2000" dirty="0"/>
              <a:t>Negative self-perceptions contributed to worse memory and feelings of worthlessness.</a:t>
            </a:r>
          </a:p>
          <a:p>
            <a:pPr>
              <a:buFont typeface="Wingdings" panose="05000000000000000000" pitchFamily="2" charset="2"/>
              <a:buChar char="§"/>
            </a:pPr>
            <a:endParaRPr lang="en-US" sz="2800" dirty="0" smtClean="0"/>
          </a:p>
        </p:txBody>
      </p:sp>
      <p:sp>
        <p:nvSpPr>
          <p:cNvPr id="5" name="TextBox 4"/>
          <p:cNvSpPr txBox="1"/>
          <p:nvPr/>
        </p:nvSpPr>
        <p:spPr>
          <a:xfrm>
            <a:off x="762000" y="319269"/>
            <a:ext cx="7696200" cy="600164"/>
          </a:xfrm>
          <a:prstGeom prst="rect">
            <a:avLst/>
          </a:prstGeom>
          <a:noFill/>
        </p:spPr>
        <p:txBody>
          <a:bodyPr wrap="square" rtlCol="0">
            <a:spAutoFit/>
          </a:bodyPr>
          <a:lstStyle/>
          <a:p>
            <a:pPr algn="ctr"/>
            <a:r>
              <a:rPr lang="en-US" sz="3300" b="1" dirty="0" smtClean="0">
                <a:solidFill>
                  <a:srgbClr val="0075BF"/>
                </a:solidFill>
                <a:latin typeface="Arial Narrow" pitchFamily="34" charset="0"/>
              </a:rPr>
              <a:t>Stereotypes in </a:t>
            </a:r>
            <a:r>
              <a:rPr lang="en-US" sz="3300" b="1" i="1" dirty="0" smtClean="0">
                <a:solidFill>
                  <a:srgbClr val="0075BF"/>
                </a:solidFill>
                <a:latin typeface="Arial Narrow" pitchFamily="34" charset="0"/>
              </a:rPr>
              <a:t>adults</a:t>
            </a:r>
            <a:r>
              <a:rPr lang="en-US" sz="3300" b="1" dirty="0" smtClean="0">
                <a:solidFill>
                  <a:srgbClr val="0075BF"/>
                </a:solidFill>
                <a:latin typeface="Arial Narrow" pitchFamily="34" charset="0"/>
              </a:rPr>
              <a:t> RE: Aging</a:t>
            </a:r>
          </a:p>
        </p:txBody>
      </p:sp>
    </p:spTree>
    <p:extLst>
      <p:ext uri="{BB962C8B-B14F-4D97-AF65-F5344CB8AC3E}">
        <p14:creationId xmlns:p14="http://schemas.microsoft.com/office/powerpoint/2010/main" val="23837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pPr marL="0" indent="0" algn="ctr">
              <a:buNone/>
            </a:pPr>
            <a:endParaRPr lang="en-US" sz="2600" dirty="0" smtClean="0"/>
          </a:p>
          <a:p>
            <a:pPr marL="0" indent="0" algn="ctr">
              <a:buNone/>
            </a:pPr>
            <a:r>
              <a:rPr lang="en-US" dirty="0" smtClean="0">
                <a:latin typeface="Segoe Print" panose="02000600000000000000" pitchFamily="2" charset="0"/>
              </a:rPr>
              <a:t>Death </a:t>
            </a:r>
            <a:r>
              <a:rPr lang="en-US" dirty="0">
                <a:latin typeface="Segoe Print" panose="02000600000000000000" pitchFamily="2" charset="0"/>
              </a:rPr>
              <a:t>and </a:t>
            </a:r>
            <a:r>
              <a:rPr lang="en-US" dirty="0" smtClean="0">
                <a:latin typeface="Segoe Print" panose="02000600000000000000" pitchFamily="2" charset="0"/>
              </a:rPr>
              <a:t>life are </a:t>
            </a:r>
          </a:p>
          <a:p>
            <a:pPr marL="0" indent="0" algn="ctr">
              <a:buNone/>
            </a:pPr>
            <a:r>
              <a:rPr lang="en-US" dirty="0" smtClean="0">
                <a:latin typeface="Segoe Print" panose="02000600000000000000" pitchFamily="2" charset="0"/>
              </a:rPr>
              <a:t>in </a:t>
            </a:r>
            <a:r>
              <a:rPr lang="en-US" dirty="0">
                <a:latin typeface="Segoe Print" panose="02000600000000000000" pitchFamily="2" charset="0"/>
              </a:rPr>
              <a:t>the power of the </a:t>
            </a:r>
            <a:r>
              <a:rPr lang="en-US" dirty="0" smtClean="0">
                <a:latin typeface="Segoe Print" panose="02000600000000000000" pitchFamily="2" charset="0"/>
              </a:rPr>
              <a:t>tongue…</a:t>
            </a:r>
          </a:p>
          <a:p>
            <a:pPr marL="0" indent="0" algn="ctr">
              <a:buNone/>
            </a:pPr>
            <a:r>
              <a:rPr lang="en-US" sz="2400" dirty="0" smtClean="0"/>
              <a:t>                           </a:t>
            </a:r>
          </a:p>
          <a:p>
            <a:pPr marL="0" indent="0" algn="ctr">
              <a:buNone/>
            </a:pPr>
            <a:r>
              <a:rPr lang="en-US" sz="2000" b="0" dirty="0"/>
              <a:t> </a:t>
            </a:r>
            <a:r>
              <a:rPr lang="en-US" sz="2000" b="0" dirty="0" smtClean="0"/>
              <a:t>                                         </a:t>
            </a:r>
            <a:r>
              <a:rPr lang="en-US" sz="2000" b="0" i="1" dirty="0" smtClean="0"/>
              <a:t>Ancient proverb  </a:t>
            </a:r>
            <a:endParaRPr lang="en-US" sz="2000" b="0" i="1" dirty="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124831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371600"/>
            <a:ext cx="8229600" cy="4602163"/>
          </a:xfrm>
          <a:prstGeom prst="rect">
            <a:avLst/>
          </a:prstGeom>
          <a:noFill/>
          <a:ln>
            <a:miter lim="800000"/>
            <a:headEnd/>
            <a:tailEnd/>
          </a:ln>
        </p:spPr>
        <p:txBody>
          <a:bodyPr>
            <a:normAutofit/>
          </a:bodyPr>
          <a:lstStyle>
            <a:lvl1pPr marL="342900" indent="-342900" algn="l" defTabSz="914400" rtl="0" eaLnBrk="1" latinLnBrk="0" hangingPunct="1">
              <a:spcBef>
                <a:spcPct val="20000"/>
              </a:spcBef>
              <a:buFont typeface="Wingdings" panose="05000000000000000000" pitchFamily="2" charset="2"/>
              <a:buNone/>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None/>
              <a:defRPr sz="2600" b="1"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defRPr/>
            </a:pPr>
            <a:endParaRPr lang="en-US" sz="3600" dirty="0" smtClean="0"/>
          </a:p>
          <a:p>
            <a:pPr algn="ctr">
              <a:defRPr/>
            </a:pPr>
            <a:endParaRPr lang="en-US" b="0" i="1" u="sng" dirty="0" smtClean="0">
              <a:solidFill>
                <a:srgbClr val="0064A2"/>
              </a:solidFill>
            </a:endParaRPr>
          </a:p>
          <a:p>
            <a:pPr algn="ctr">
              <a:defRPr/>
            </a:pPr>
            <a:endParaRPr lang="en-US" dirty="0" smtClean="0">
              <a:effectLst>
                <a:outerShdw blurRad="50800" dist="38100" algn="l" rotWithShape="0">
                  <a:prstClr val="black">
                    <a:alpha val="40000"/>
                  </a:prstClr>
                </a:outerShdw>
              </a:effectLst>
            </a:endParaRPr>
          </a:p>
          <a:p>
            <a:pPr algn="ctr">
              <a:defRPr/>
            </a:pPr>
            <a:endParaRPr lang="en-US" sz="2000" dirty="0" smtClean="0">
              <a:effectLst>
                <a:outerShdw blurRad="50800" dist="38100" algn="l" rotWithShape="0">
                  <a:prstClr val="black">
                    <a:alpha val="40000"/>
                  </a:prstClr>
                </a:outerShdw>
              </a:effectLst>
            </a:endParaRPr>
          </a:p>
          <a:p>
            <a:pPr algn="ctr">
              <a:defRPr/>
            </a:pPr>
            <a:endParaRPr lang="en-US" dirty="0" smtClean="0">
              <a:effectLst>
                <a:outerShdw blurRad="50800" dist="38100" algn="l" rotWithShape="0">
                  <a:prstClr val="black">
                    <a:alpha val="40000"/>
                  </a:prstClr>
                </a:outerShdw>
              </a:effectLst>
            </a:endParaRPr>
          </a:p>
          <a:p>
            <a:pPr algn="ctr">
              <a:defRPr/>
            </a:pPr>
            <a:endParaRPr lang="en-US" dirty="0" smtClean="0">
              <a:effectLst>
                <a:outerShdw blurRad="50800" dist="38100" algn="l" rotWithShape="0">
                  <a:prstClr val="black">
                    <a:alpha val="40000"/>
                  </a:prstClr>
                </a:outerShdw>
              </a:effectLst>
            </a:endParaRPr>
          </a:p>
          <a:p>
            <a:pPr algn="ctr">
              <a:defRPr/>
            </a:pPr>
            <a:endParaRPr lang="en-US" dirty="0" smtClean="0">
              <a:effectLst>
                <a:outerShdw blurRad="50800" dist="38100" algn="l" rotWithShape="0">
                  <a:prstClr val="black">
                    <a:alpha val="40000"/>
                  </a:prstClr>
                </a:outerShdw>
              </a:effectLst>
            </a:endParaRPr>
          </a:p>
          <a:p>
            <a:pPr algn="ctr">
              <a:defRPr/>
            </a:pPr>
            <a:endParaRPr lang="en-US" dirty="0" smtClean="0">
              <a:effectLst>
                <a:outerShdw blurRad="50800" dist="38100" algn="l" rotWithShape="0">
                  <a:prstClr val="black">
                    <a:alpha val="40000"/>
                  </a:prstClr>
                </a:outerShdw>
              </a:effectLst>
            </a:endParaRPr>
          </a:p>
        </p:txBody>
      </p:sp>
      <p:sp>
        <p:nvSpPr>
          <p:cNvPr id="6147" name="Rectangle 2"/>
          <p:cNvSpPr>
            <a:spLocks noGrp="1" noChangeArrowheads="1"/>
          </p:cNvSpPr>
          <p:nvPr>
            <p:ph type="title"/>
          </p:nvPr>
        </p:nvSpPr>
        <p:spPr bwMode="auto">
          <a:xfrm>
            <a:off x="457200" y="304800"/>
            <a:ext cx="8153400" cy="685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Introductions</a:t>
            </a:r>
          </a:p>
        </p:txBody>
      </p:sp>
      <p:sp>
        <p:nvSpPr>
          <p:cNvPr id="6148" name="TextBox 5"/>
          <p:cNvSpPr txBox="1">
            <a:spLocks noChangeArrowheads="1"/>
          </p:cNvSpPr>
          <p:nvPr/>
        </p:nvSpPr>
        <p:spPr bwMode="auto">
          <a:xfrm>
            <a:off x="304800" y="1143000"/>
            <a:ext cx="4114800" cy="2032000"/>
          </a:xfrm>
          <a:prstGeom prst="rect">
            <a:avLst/>
          </a:prstGeom>
          <a:noFill/>
          <a:ln w="9525">
            <a:noFill/>
            <a:miter lim="800000"/>
            <a:headEnd/>
            <a:tailEnd/>
          </a:ln>
        </p:spPr>
        <p:txBody>
          <a:bodyPr>
            <a:spAutoFit/>
          </a:bodyPr>
          <a:lstStyle/>
          <a:p>
            <a:pPr algn="ctr"/>
            <a:r>
              <a:rPr lang="en-US" sz="2600" b="1" dirty="0"/>
              <a:t>Kate Kunk</a:t>
            </a:r>
          </a:p>
          <a:p>
            <a:pPr algn="ctr"/>
            <a:r>
              <a:rPr lang="en-US" b="1" dirty="0"/>
              <a:t>Caregiver Options Counselor</a:t>
            </a:r>
          </a:p>
          <a:p>
            <a:pPr algn="ctr"/>
            <a:endParaRPr lang="en-US" sz="200" b="1" dirty="0"/>
          </a:p>
          <a:p>
            <a:pPr algn="ctr"/>
            <a:endParaRPr lang="en-US" sz="200" b="1" dirty="0"/>
          </a:p>
          <a:p>
            <a:pPr algn="ctr"/>
            <a:endParaRPr lang="en-US" sz="200" b="1" dirty="0"/>
          </a:p>
          <a:p>
            <a:pPr algn="ctr"/>
            <a:endParaRPr lang="en-US" sz="200" b="1" dirty="0"/>
          </a:p>
          <a:p>
            <a:pPr algn="ctr"/>
            <a:endParaRPr lang="en-US" sz="200" b="1" dirty="0"/>
          </a:p>
          <a:p>
            <a:pPr algn="ctr"/>
            <a:endParaRPr lang="en-US" sz="200" b="1" dirty="0"/>
          </a:p>
          <a:p>
            <a:pPr algn="ctr"/>
            <a:r>
              <a:rPr lang="en-US" sz="2000" b="1" dirty="0">
                <a:solidFill>
                  <a:srgbClr val="00629E"/>
                </a:solidFill>
              </a:rPr>
              <a:t>CareAware Workshops</a:t>
            </a:r>
            <a:endParaRPr lang="en-US" sz="200" b="1" dirty="0"/>
          </a:p>
          <a:p>
            <a:pPr algn="ctr"/>
            <a:endParaRPr lang="en-US" sz="200" b="1" dirty="0"/>
          </a:p>
          <a:p>
            <a:pPr algn="ctr"/>
            <a:endParaRPr lang="en-US" sz="200" b="1" dirty="0"/>
          </a:p>
          <a:p>
            <a:pPr algn="ctr"/>
            <a:endParaRPr lang="en-US" sz="200" b="1" dirty="0"/>
          </a:p>
          <a:p>
            <a:pPr algn="ctr"/>
            <a:endParaRPr lang="en-US" sz="200" b="1" dirty="0"/>
          </a:p>
          <a:p>
            <a:pPr algn="ctr"/>
            <a:r>
              <a:rPr lang="en-US" sz="2000" b="1" dirty="0"/>
              <a:t>(317) 803-6002</a:t>
            </a:r>
            <a:endParaRPr lang="en-US" sz="200" b="1" dirty="0"/>
          </a:p>
          <a:p>
            <a:pPr algn="ctr"/>
            <a:r>
              <a:rPr lang="en-US" sz="2000" b="1" dirty="0"/>
              <a:t>kkunk@cicoa.org </a:t>
            </a:r>
          </a:p>
        </p:txBody>
      </p:sp>
      <p:sp>
        <p:nvSpPr>
          <p:cNvPr id="6149" name="TextBox 6"/>
          <p:cNvSpPr txBox="1">
            <a:spLocks noChangeArrowheads="1"/>
          </p:cNvSpPr>
          <p:nvPr/>
        </p:nvSpPr>
        <p:spPr bwMode="auto">
          <a:xfrm>
            <a:off x="4648200" y="1143000"/>
            <a:ext cx="4038600" cy="1970088"/>
          </a:xfrm>
          <a:prstGeom prst="rect">
            <a:avLst/>
          </a:prstGeom>
          <a:noFill/>
          <a:ln w="9525">
            <a:noFill/>
            <a:miter lim="800000"/>
            <a:headEnd/>
            <a:tailEnd/>
          </a:ln>
        </p:spPr>
        <p:txBody>
          <a:bodyPr>
            <a:spAutoFit/>
          </a:bodyPr>
          <a:lstStyle/>
          <a:p>
            <a:pPr algn="ctr"/>
            <a:r>
              <a:rPr lang="en-US" sz="2600" b="1" dirty="0"/>
              <a:t>Melinda Winnie</a:t>
            </a:r>
          </a:p>
          <a:p>
            <a:pPr algn="ctr"/>
            <a:r>
              <a:rPr lang="en-US" b="1" dirty="0"/>
              <a:t>Caregiver Options Counselor</a:t>
            </a:r>
          </a:p>
          <a:p>
            <a:pPr algn="ctr"/>
            <a:endParaRPr lang="en-US" sz="200" b="1" dirty="0"/>
          </a:p>
          <a:p>
            <a:pPr algn="ctr"/>
            <a:endParaRPr lang="en-US" sz="200" b="1" dirty="0"/>
          </a:p>
          <a:p>
            <a:pPr algn="ctr"/>
            <a:endParaRPr lang="en-US" sz="200" b="1" dirty="0"/>
          </a:p>
          <a:p>
            <a:pPr algn="ctr"/>
            <a:endParaRPr lang="en-US" sz="200" b="1" dirty="0"/>
          </a:p>
          <a:p>
            <a:pPr algn="ctr"/>
            <a:endParaRPr lang="en-US" sz="200" b="1" dirty="0"/>
          </a:p>
          <a:p>
            <a:pPr algn="ctr"/>
            <a:endParaRPr lang="en-US" sz="200" b="1" dirty="0"/>
          </a:p>
          <a:p>
            <a:pPr algn="ctr"/>
            <a:r>
              <a:rPr lang="en-US" sz="2000" b="1" dirty="0">
                <a:solidFill>
                  <a:srgbClr val="00629E"/>
                </a:solidFill>
              </a:rPr>
              <a:t>One-on-One Caregiver Support</a:t>
            </a:r>
            <a:endParaRPr lang="en-US" sz="200" b="1" dirty="0">
              <a:solidFill>
                <a:srgbClr val="00629E"/>
              </a:solidFill>
            </a:endParaRPr>
          </a:p>
          <a:p>
            <a:pPr algn="ctr"/>
            <a:endParaRPr lang="en-US" sz="200" b="1" dirty="0">
              <a:solidFill>
                <a:srgbClr val="00629E"/>
              </a:solidFill>
            </a:endParaRPr>
          </a:p>
          <a:p>
            <a:pPr algn="ctr"/>
            <a:endParaRPr lang="en-US" sz="200" b="1" dirty="0">
              <a:solidFill>
                <a:srgbClr val="00629E"/>
              </a:solidFill>
            </a:endParaRPr>
          </a:p>
          <a:p>
            <a:pPr algn="ctr"/>
            <a:endParaRPr lang="en-US" sz="200" b="1" dirty="0">
              <a:solidFill>
                <a:srgbClr val="00629E"/>
              </a:solidFill>
            </a:endParaRPr>
          </a:p>
          <a:p>
            <a:pPr algn="ctr"/>
            <a:r>
              <a:rPr lang="en-US" sz="2000" b="1" dirty="0"/>
              <a:t>(317) 803-6140</a:t>
            </a:r>
          </a:p>
          <a:p>
            <a:pPr algn="ctr"/>
            <a:r>
              <a:rPr lang="en-US" sz="2000" b="1" dirty="0"/>
              <a:t>mwinnie@cicoa.org </a:t>
            </a:r>
          </a:p>
        </p:txBody>
      </p:sp>
      <p:sp>
        <p:nvSpPr>
          <p:cNvPr id="6150" name="TextBox 7"/>
          <p:cNvSpPr txBox="1">
            <a:spLocks noChangeArrowheads="1"/>
          </p:cNvSpPr>
          <p:nvPr/>
        </p:nvSpPr>
        <p:spPr bwMode="auto">
          <a:xfrm>
            <a:off x="2286000" y="3200400"/>
            <a:ext cx="4495800" cy="1908175"/>
          </a:xfrm>
          <a:prstGeom prst="rect">
            <a:avLst/>
          </a:prstGeom>
          <a:noFill/>
          <a:ln w="9525">
            <a:noFill/>
            <a:miter lim="800000"/>
            <a:headEnd/>
            <a:tailEnd/>
          </a:ln>
        </p:spPr>
        <p:txBody>
          <a:bodyPr>
            <a:spAutoFit/>
          </a:bodyPr>
          <a:lstStyle/>
          <a:p>
            <a:pPr algn="ctr"/>
            <a:r>
              <a:rPr lang="en-US" sz="2600" b="1" dirty="0"/>
              <a:t>Kendra Purvis</a:t>
            </a:r>
          </a:p>
          <a:p>
            <a:pPr algn="ctr"/>
            <a:r>
              <a:rPr lang="en-US" b="1" dirty="0"/>
              <a:t>Outreach Options Counselor</a:t>
            </a:r>
          </a:p>
          <a:p>
            <a:pPr algn="ctr"/>
            <a:endParaRPr lang="en-US" sz="200" b="1" dirty="0"/>
          </a:p>
          <a:p>
            <a:pPr algn="ctr"/>
            <a:endParaRPr lang="en-US" sz="200" b="1" dirty="0"/>
          </a:p>
          <a:p>
            <a:pPr algn="ctr"/>
            <a:endParaRPr lang="en-US" sz="200" b="1" dirty="0"/>
          </a:p>
          <a:p>
            <a:pPr algn="ctr"/>
            <a:endParaRPr lang="en-US" sz="200" b="1" dirty="0"/>
          </a:p>
          <a:p>
            <a:pPr algn="ctr"/>
            <a:r>
              <a:rPr lang="en-US" sz="2000" b="1" dirty="0">
                <a:solidFill>
                  <a:srgbClr val="00629E"/>
                </a:solidFill>
              </a:rPr>
              <a:t>Community Outreach, SHIP, SMP</a:t>
            </a:r>
            <a:endParaRPr lang="en-US" sz="200" b="1" dirty="0">
              <a:solidFill>
                <a:srgbClr val="00629E"/>
              </a:solidFill>
            </a:endParaRPr>
          </a:p>
          <a:p>
            <a:pPr algn="ctr"/>
            <a:endParaRPr lang="en-US" sz="200" b="1" dirty="0">
              <a:solidFill>
                <a:srgbClr val="00629E"/>
              </a:solidFill>
            </a:endParaRPr>
          </a:p>
          <a:p>
            <a:pPr algn="ctr"/>
            <a:endParaRPr lang="en-US" sz="200" b="1" dirty="0">
              <a:solidFill>
                <a:srgbClr val="00629E"/>
              </a:solidFill>
            </a:endParaRPr>
          </a:p>
          <a:p>
            <a:pPr algn="ctr"/>
            <a:endParaRPr lang="en-US" sz="200" b="1" dirty="0">
              <a:solidFill>
                <a:srgbClr val="00629E"/>
              </a:solidFill>
            </a:endParaRPr>
          </a:p>
          <a:p>
            <a:pPr algn="ctr"/>
            <a:r>
              <a:rPr lang="en-US" sz="2000" b="1" dirty="0"/>
              <a:t>(317) 803-6295</a:t>
            </a:r>
          </a:p>
          <a:p>
            <a:pPr algn="ctr"/>
            <a:r>
              <a:rPr lang="en-US" sz="2000" b="1" dirty="0"/>
              <a:t>kpurvis@cicoa.org </a:t>
            </a:r>
          </a:p>
        </p:txBody>
      </p:sp>
      <p:sp>
        <p:nvSpPr>
          <p:cNvPr id="9" name="TextBox 8"/>
          <p:cNvSpPr txBox="1"/>
          <p:nvPr/>
        </p:nvSpPr>
        <p:spPr>
          <a:xfrm>
            <a:off x="0" y="5181600"/>
            <a:ext cx="9144000" cy="954088"/>
          </a:xfrm>
          <a:prstGeom prst="rect">
            <a:avLst/>
          </a:prstGeom>
          <a:noFill/>
          <a:ln>
            <a:solidFill>
              <a:srgbClr val="0075BF"/>
            </a:solidFill>
          </a:ln>
        </p:spPr>
        <p:txBody>
          <a:bodyPr>
            <a:spAutoFit/>
          </a:bodyPr>
          <a:lstStyle/>
          <a:p>
            <a:pPr marL="342900" indent="-342900" algn="ctr">
              <a:spcBef>
                <a:spcPts val="0"/>
              </a:spcBef>
              <a:defRPr/>
            </a:pPr>
            <a:r>
              <a:rPr lang="en-US" sz="2800" b="1" kern="0" dirty="0">
                <a:solidFill>
                  <a:srgbClr val="006AAC"/>
                </a:solidFill>
                <a:latin typeface="Arial Narrow" pitchFamily="34" charset="0"/>
              </a:rPr>
              <a:t>CICOA Aging &amp; In-Home Solutions</a:t>
            </a:r>
          </a:p>
          <a:p>
            <a:pPr marL="342900" indent="-342900" algn="ctr">
              <a:spcBef>
                <a:spcPts val="0"/>
              </a:spcBef>
              <a:defRPr/>
            </a:pPr>
            <a:r>
              <a:rPr lang="en-US" sz="2800" b="1" kern="0" dirty="0">
                <a:solidFill>
                  <a:srgbClr val="006AAC"/>
                </a:solidFill>
                <a:latin typeface="Arial Narrow" pitchFamily="34" charset="0"/>
              </a:rPr>
              <a:t>Indiana Association of Area Agencies on Aging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ALogo_3c.jpg"/>
          <p:cNvPicPr>
            <a:picLocks noChangeAspect="1"/>
          </p:cNvPicPr>
          <p:nvPr/>
        </p:nvPicPr>
        <p:blipFill>
          <a:blip r:embed="rId3" cstate="print"/>
          <a:srcRect/>
          <a:stretch>
            <a:fillRect/>
          </a:stretch>
        </p:blipFill>
        <p:spPr bwMode="auto">
          <a:xfrm>
            <a:off x="457200" y="5715000"/>
            <a:ext cx="3681412" cy="594546"/>
          </a:xfrm>
          <a:prstGeom prst="rect">
            <a:avLst/>
          </a:prstGeom>
          <a:noFill/>
          <a:ln w="9525">
            <a:noFill/>
            <a:miter lim="800000"/>
            <a:headEnd/>
            <a:tailEnd/>
          </a:ln>
        </p:spPr>
      </p:pic>
      <p:sp>
        <p:nvSpPr>
          <p:cNvPr id="6" name="Title 5"/>
          <p:cNvSpPr>
            <a:spLocks noGrp="1"/>
          </p:cNvSpPr>
          <p:nvPr>
            <p:ph type="ctrTitle"/>
          </p:nvPr>
        </p:nvSpPr>
        <p:spPr>
          <a:xfrm>
            <a:off x="152400" y="1981200"/>
            <a:ext cx="5334000" cy="2133600"/>
          </a:xfrm>
        </p:spPr>
        <p:txBody>
          <a:bodyPr/>
          <a:lstStyle/>
          <a:p>
            <a:r>
              <a:rPr lang="en-US" sz="4000" dirty="0" smtClean="0">
                <a:solidFill>
                  <a:schemeClr val="bg1"/>
                </a:solidFill>
              </a:rPr>
              <a:t>                    </a:t>
            </a:r>
            <a:r>
              <a:rPr lang="en-US" sz="4500" dirty="0" smtClean="0">
                <a:solidFill>
                  <a:schemeClr val="bg1"/>
                </a:solidFill>
              </a:rPr>
              <a:t>Programs </a:t>
            </a:r>
            <a:br>
              <a:rPr lang="en-US" sz="4500" dirty="0" smtClean="0">
                <a:solidFill>
                  <a:schemeClr val="bg1"/>
                </a:solidFill>
              </a:rPr>
            </a:br>
            <a:r>
              <a:rPr lang="en-US" sz="5500" b="0" dirty="0" smtClean="0">
                <a:solidFill>
                  <a:schemeClr val="bg1"/>
                </a:solidFill>
                <a:latin typeface="Brush Script MT" pitchFamily="66" charset="0"/>
              </a:rPr>
              <a:t>and</a:t>
            </a:r>
            <a:r>
              <a:rPr lang="en-US" sz="5500" b="0" baseline="30000" dirty="0" smtClean="0">
                <a:solidFill>
                  <a:schemeClr val="bg1"/>
                </a:solidFill>
              </a:rPr>
              <a:t> </a:t>
            </a:r>
            <a:br>
              <a:rPr lang="en-US" sz="5500" b="0" baseline="30000" dirty="0" smtClean="0">
                <a:solidFill>
                  <a:schemeClr val="bg1"/>
                </a:solidFill>
              </a:rPr>
            </a:br>
            <a:r>
              <a:rPr lang="en-US" sz="4500" dirty="0" smtClean="0">
                <a:solidFill>
                  <a:schemeClr val="bg1"/>
                </a:solidFill>
              </a:rPr>
              <a:t>Services</a:t>
            </a:r>
            <a:endParaRPr lang="en-US" sz="45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990600"/>
          </a:xfrm>
        </p:spPr>
        <p:txBody>
          <a:bodyPr>
            <a:normAutofit fontScale="90000"/>
          </a:bodyPr>
          <a:lstStyle/>
          <a:p>
            <a:r>
              <a:rPr lang="en-US" sz="3600" kern="0" dirty="0" smtClean="0">
                <a:latin typeface="Arial"/>
              </a:rPr>
              <a:t> </a:t>
            </a:r>
            <a:r>
              <a:rPr lang="en-US" sz="3700" kern="0" dirty="0" smtClean="0"/>
              <a:t>Mission Statement</a:t>
            </a:r>
            <a:br>
              <a:rPr lang="en-US" sz="3700" kern="0" dirty="0" smtClean="0"/>
            </a:br>
            <a:r>
              <a:rPr lang="en-US" sz="3700" dirty="0" smtClean="0"/>
              <a:t>CICOA Aging &amp; In-Home Solutions</a:t>
            </a:r>
            <a:br>
              <a:rPr lang="en-US" sz="3700" dirty="0" smtClean="0"/>
            </a:br>
            <a:endParaRPr lang="en-US" sz="3700" dirty="0"/>
          </a:p>
        </p:txBody>
      </p:sp>
      <p:sp>
        <p:nvSpPr>
          <p:cNvPr id="5" name="Rectangle 3"/>
          <p:cNvSpPr txBox="1">
            <a:spLocks noChangeArrowheads="1"/>
          </p:cNvSpPr>
          <p:nvPr/>
        </p:nvSpPr>
        <p:spPr bwMode="auto">
          <a:xfrm>
            <a:off x="228600" y="1981200"/>
            <a:ext cx="8382000" cy="3916363"/>
          </a:xfrm>
          <a:prstGeom prst="rect">
            <a:avLst/>
          </a:prstGeom>
          <a:noFill/>
          <a:ln>
            <a:miter lim="800000"/>
            <a:headEnd/>
            <a:tailEnd/>
          </a:ln>
        </p:spPr>
        <p:txBody>
          <a:bodyPr/>
          <a:lstStyle/>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cap="none" spc="0" normalizeH="0" baseline="0" noProof="0" dirty="0" smtClean="0">
                <a:ln>
                  <a:noFill/>
                </a:ln>
                <a:solidFill>
                  <a:srgbClr val="000000"/>
                </a:solidFill>
                <a:effectLst/>
                <a:uLnTx/>
                <a:uFillTx/>
                <a:latin typeface="+mn-lt"/>
              </a:rPr>
              <a:t>CICOA Aging &amp; In-Home Solutions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cap="none" spc="0" normalizeH="0" baseline="0" noProof="0" dirty="0" smtClean="0">
                <a:ln>
                  <a:noFill/>
                </a:ln>
                <a:solidFill>
                  <a:srgbClr val="000000"/>
                </a:solidFill>
                <a:effectLst/>
                <a:uLnTx/>
                <a:uFillTx/>
                <a:latin typeface="+mn-lt"/>
              </a:rPr>
              <a:t>empowers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normalizeH="0" baseline="0" noProof="0" dirty="0" smtClean="0">
                <a:ln w="1905"/>
                <a:solidFill>
                  <a:srgbClr val="0075BF"/>
                </a:solidFill>
                <a:effectLst>
                  <a:innerShdw blurRad="69850" dist="43180" dir="5400000">
                    <a:srgbClr val="000000">
                      <a:alpha val="65000"/>
                    </a:srgbClr>
                  </a:innerShdw>
                </a:effectLst>
                <a:uLnTx/>
                <a:uFillTx/>
                <a:latin typeface="+mn-lt"/>
              </a:rPr>
              <a:t>older adults,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normalizeH="0" baseline="0" noProof="0" dirty="0" smtClean="0">
                <a:ln w="1905"/>
                <a:solidFill>
                  <a:srgbClr val="0075BF"/>
                </a:solidFill>
                <a:effectLst>
                  <a:innerShdw blurRad="69850" dist="43180" dir="5400000">
                    <a:srgbClr val="000000">
                      <a:alpha val="65000"/>
                    </a:srgbClr>
                  </a:innerShdw>
                </a:effectLst>
                <a:uLnTx/>
                <a:uFillTx/>
                <a:latin typeface="+mn-lt"/>
              </a:rPr>
              <a:t>those of any age with a disability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normalizeH="0" baseline="0" noProof="0" dirty="0" smtClean="0">
                <a:ln w="1905"/>
                <a:solidFill>
                  <a:srgbClr val="0075BF"/>
                </a:solidFill>
                <a:effectLst>
                  <a:innerShdw blurRad="69850" dist="43180" dir="5400000">
                    <a:srgbClr val="000000">
                      <a:alpha val="65000"/>
                    </a:srgbClr>
                  </a:innerShdw>
                </a:effectLst>
                <a:uLnTx/>
                <a:uFillTx/>
                <a:latin typeface="+mn-lt"/>
              </a:rPr>
              <a:t>and family caregivers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cap="none" spc="0" normalizeH="0" baseline="0" noProof="0" dirty="0" smtClean="0">
                <a:ln>
                  <a:noFill/>
                </a:ln>
                <a:solidFill>
                  <a:srgbClr val="000000"/>
                </a:solidFill>
                <a:effectLst/>
                <a:uLnTx/>
                <a:uFillTx/>
                <a:latin typeface="+mn-lt"/>
              </a:rPr>
              <a:t>to achieve the greatest possible </a:t>
            </a:r>
          </a:p>
          <a:p>
            <a:pPr marL="342900" marR="0" lvl="0" indent="0" algn="ctr" defTabSz="914400" rtl="0" eaLnBrk="1" fontAlgn="auto" latinLnBrk="0" hangingPunct="1">
              <a:lnSpc>
                <a:spcPct val="100000"/>
              </a:lnSpc>
              <a:spcBef>
                <a:spcPts val="100"/>
              </a:spcBef>
              <a:spcAft>
                <a:spcPts val="100"/>
              </a:spcAft>
              <a:buClrTx/>
              <a:buSzTx/>
              <a:buFont typeface="Arial" panose="020B0604020202020204" pitchFamily="34" charset="0"/>
              <a:buNone/>
              <a:tabLst/>
              <a:defRPr/>
            </a:pPr>
            <a:r>
              <a:rPr kumimoji="0" lang="en-US" sz="2600" i="0" u="none" strike="noStrike" kern="1200" cap="none" spc="0" normalizeH="0" baseline="0" noProof="0" dirty="0" smtClean="0">
                <a:ln>
                  <a:noFill/>
                </a:ln>
                <a:solidFill>
                  <a:srgbClr val="000000"/>
                </a:solidFill>
                <a:effectLst/>
                <a:uLnTx/>
                <a:uFillTx/>
                <a:latin typeface="+mn-lt"/>
              </a:rPr>
              <a:t>independence, dignity and quality of life.</a:t>
            </a:r>
            <a:endParaRPr kumimoji="0" lang="en-US" sz="2600" i="0" u="none" strike="noStrike" kern="1200" cap="none" spc="0" normalizeH="0" baseline="0" noProof="0" dirty="0">
              <a:ln>
                <a:noFill/>
              </a:ln>
              <a:solidFill>
                <a:srgbClr val="000000"/>
              </a:solidFill>
              <a:effectLst/>
              <a:uLnTx/>
              <a:uFillTx/>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unty Map"/>
          <p:cNvPicPr>
            <a:picLocks noChangeAspect="1" noChangeArrowheads="1"/>
          </p:cNvPicPr>
          <p:nvPr/>
        </p:nvPicPr>
        <p:blipFill>
          <a:blip r:embed="rId3" cstate="print"/>
          <a:srcRect/>
          <a:stretch>
            <a:fillRect/>
          </a:stretch>
        </p:blipFill>
        <p:spPr bwMode="auto">
          <a:xfrm>
            <a:off x="5257800" y="1600200"/>
            <a:ext cx="3819525" cy="4014788"/>
          </a:xfrm>
          <a:prstGeom prst="rect">
            <a:avLst/>
          </a:prstGeom>
          <a:noFill/>
          <a:ln w="9525">
            <a:noFill/>
            <a:miter lim="800000"/>
            <a:headEnd/>
            <a:tailEnd/>
          </a:ln>
        </p:spPr>
      </p:pic>
      <p:sp>
        <p:nvSpPr>
          <p:cNvPr id="8" name="Rectangle 3"/>
          <p:cNvSpPr txBox="1">
            <a:spLocks noChangeArrowheads="1"/>
          </p:cNvSpPr>
          <p:nvPr/>
        </p:nvSpPr>
        <p:spPr bwMode="auto">
          <a:xfrm>
            <a:off x="304800" y="1676400"/>
            <a:ext cx="5257800" cy="4495800"/>
          </a:xfrm>
          <a:prstGeom prst="rect">
            <a:avLst/>
          </a:prstGeom>
          <a:extLst/>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r>
              <a:rPr lang="en-US" sz="2400" dirty="0" smtClean="0">
                <a:solidFill>
                  <a:srgbClr val="000000"/>
                </a:solidFill>
                <a:latin typeface="+mn-lt"/>
              </a:rPr>
              <a:t>The Indiana Area Agencies on Aging are Hoosiers’ </a:t>
            </a:r>
            <a:r>
              <a:rPr kumimoji="0" lang="en-US" sz="2400" u="none" strike="noStrike" kern="1200" cap="none" spc="0" normalizeH="0" noProof="0" dirty="0" smtClean="0">
                <a:ln>
                  <a:noFill/>
                </a:ln>
                <a:solidFill>
                  <a:srgbClr val="000000"/>
                </a:solidFill>
                <a:effectLst/>
                <a:uLnTx/>
                <a:uFillTx/>
                <a:latin typeface="+mn-lt"/>
              </a:rPr>
              <a:t>“</a:t>
            </a:r>
            <a:r>
              <a:rPr kumimoji="0" lang="en-US" sz="2400" u="none" strike="noStrike" kern="1200" cap="none" spc="0" normalizeH="0" baseline="0" noProof="0" dirty="0" smtClean="0">
                <a:ln>
                  <a:noFill/>
                </a:ln>
                <a:solidFill>
                  <a:srgbClr val="000000"/>
                </a:solidFill>
                <a:effectLst/>
                <a:uLnTx/>
                <a:uFillTx/>
                <a:latin typeface="+mn-lt"/>
              </a:rPr>
              <a:t>front door” to: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kumimoji="0" lang="en-US" sz="1200" i="0" u="none" strike="noStrike" kern="1200" cap="none" spc="0" normalizeH="0" baseline="0" noProof="0" dirty="0" smtClean="0">
              <a:ln>
                <a:noFill/>
              </a:ln>
              <a:solidFill>
                <a:srgbClr val="000000"/>
              </a:solidFill>
              <a:effectLst/>
              <a:uLnTx/>
              <a:uFillTx/>
              <a:latin typeface="+mn-lt"/>
              <a:ea typeface="+mn-ea"/>
              <a:cs typeface="+mn-cs"/>
            </a:endParaRPr>
          </a:p>
          <a:p>
            <a:pPr marL="747713" marR="0" lvl="0" indent="-519113"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tab pos="346075" algn="l"/>
              </a:tabLst>
              <a:defRPr/>
            </a:pPr>
            <a:r>
              <a:rPr kumimoji="0" lang="en-US" sz="2400" i="0" u="none" strike="noStrike" kern="1200" normalizeH="0" baseline="0" noProof="0" dirty="0" smtClean="0">
                <a:ln w="1905"/>
                <a:solidFill>
                  <a:srgbClr val="0075BF"/>
                </a:solidFill>
                <a:uLnTx/>
                <a:uFillTx/>
                <a:latin typeface="+mn-lt"/>
              </a:rPr>
              <a:t>information and referral</a:t>
            </a:r>
          </a:p>
          <a:p>
            <a:pPr marL="747713" marR="0" lvl="0" indent="-519113"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tab pos="346075" algn="l"/>
              </a:tabLst>
              <a:defRPr/>
            </a:pPr>
            <a:r>
              <a:rPr lang="en-US" sz="2400" dirty="0" smtClean="0">
                <a:ln w="1905"/>
                <a:solidFill>
                  <a:srgbClr val="0075BF"/>
                </a:solidFill>
                <a:latin typeface="+mn-lt"/>
              </a:rPr>
              <a:t>c</a:t>
            </a:r>
            <a:r>
              <a:rPr kumimoji="0" lang="en-US" sz="2400" i="0" u="none" strike="noStrike" kern="1200" normalizeH="0" baseline="0" noProof="0" dirty="0" smtClean="0">
                <a:ln w="1905"/>
                <a:solidFill>
                  <a:srgbClr val="0075BF"/>
                </a:solidFill>
                <a:uLnTx/>
                <a:uFillTx/>
                <a:latin typeface="+mn-lt"/>
              </a:rPr>
              <a:t>ommunity–based </a:t>
            </a:r>
            <a:r>
              <a:rPr kumimoji="0" lang="en-US" sz="2400" i="0" u="none" strike="noStrike" kern="1200" normalizeH="0" noProof="0" dirty="0" smtClean="0">
                <a:ln w="1905"/>
                <a:solidFill>
                  <a:srgbClr val="0075BF"/>
                </a:solidFill>
                <a:uLnTx/>
                <a:uFillTx/>
                <a:latin typeface="+mn-lt"/>
              </a:rPr>
              <a:t>services</a:t>
            </a:r>
            <a:endParaRPr kumimoji="0" lang="en-US" sz="2400" i="0" u="none" strike="noStrike" kern="1200" cap="none" spc="0" normalizeH="0" baseline="0" noProof="0" dirty="0" smtClean="0">
              <a:ln>
                <a:noFill/>
              </a:ln>
              <a:solidFill>
                <a:srgbClr val="006AAC"/>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kumimoji="0" lang="en-US" sz="400" i="0" u="none" strike="noStrike" kern="1200" cap="none" spc="0" normalizeH="0" baseline="0" noProof="0" dirty="0" smtClean="0">
              <a:ln>
                <a:noFill/>
              </a:ln>
              <a:solidFill>
                <a:srgbClr val="000000"/>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US" sz="400" dirty="0" smtClean="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r>
              <a:rPr kumimoji="0" lang="en-US" sz="2400" i="0" u="none" strike="noStrike" kern="1200" cap="none" spc="0" normalizeH="0" baseline="0" noProof="0" dirty="0" smtClean="0">
                <a:ln>
                  <a:noFill/>
                </a:ln>
                <a:solidFill>
                  <a:srgbClr val="000000"/>
                </a:solidFill>
                <a:effectLst/>
                <a:uLnTx/>
                <a:uFillTx/>
                <a:latin typeface="+mn-lt"/>
              </a:rPr>
              <a:t>that can mean the difference  between independence in the community—and preventable or premature institutionalization</a:t>
            </a:r>
            <a:r>
              <a:rPr kumimoji="0" lang="en-US" sz="2400" i="0" u="none" strike="noStrike" kern="1200" cap="none" spc="0" normalizeH="0" noProof="0" dirty="0" smtClean="0">
                <a:ln>
                  <a:noFill/>
                </a:ln>
                <a:solidFill>
                  <a:srgbClr val="000000"/>
                </a:solidFill>
                <a:effectLst/>
                <a:uLnTx/>
                <a:uFillTx/>
                <a:latin typeface="+mn-lt"/>
              </a:rPr>
              <a:t> for long-term care.</a:t>
            </a:r>
            <a:endParaRPr lang="en-US" sz="400" b="1" dirty="0" smtClean="0">
              <a:solidFill>
                <a:srgbClr val="000000"/>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US" sz="400" b="1" dirty="0" smtClean="0">
              <a:solidFill>
                <a:srgbClr val="000000"/>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US" sz="400" b="1" dirty="0" smtClean="0">
              <a:solidFill>
                <a:srgbClr val="000000"/>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US" sz="400" b="1" dirty="0" smtClean="0">
              <a:solidFill>
                <a:srgbClr val="000000"/>
              </a:solidFill>
              <a:latin typeface="Arial Narrow" pitchFamily="34" charset="0"/>
            </a:endParaRPr>
          </a:p>
        </p:txBody>
      </p:sp>
      <p:sp>
        <p:nvSpPr>
          <p:cNvPr id="6" name="Rectangle 5"/>
          <p:cNvSpPr/>
          <p:nvPr/>
        </p:nvSpPr>
        <p:spPr>
          <a:xfrm>
            <a:off x="1676400" y="381000"/>
            <a:ext cx="6096000" cy="1031051"/>
          </a:xfrm>
          <a:prstGeom prst="rect">
            <a:avLst/>
          </a:prstGeom>
        </p:spPr>
        <p:txBody>
          <a:bodyPr wrap="square">
            <a:spAutoFit/>
          </a:bodyPr>
          <a:lstStyle/>
          <a:p>
            <a:r>
              <a:rPr lang="en-US" sz="3300" b="1" dirty="0" smtClean="0">
                <a:solidFill>
                  <a:srgbClr val="0075BF"/>
                </a:solidFill>
                <a:latin typeface="Arial Narrow" panose="020B0606020202030204" pitchFamily="34" charset="0"/>
              </a:rPr>
              <a:t>What’s an “Area Agency on Aging”?</a:t>
            </a:r>
          </a:p>
          <a:p>
            <a:r>
              <a:rPr lang="en-US" sz="2800" b="1" dirty="0" smtClean="0">
                <a:solidFill>
                  <a:prstClr val="black"/>
                </a:solidFill>
                <a:latin typeface="Arial Narrow" panose="020B0606020202030204" pitchFamily="34" charset="0"/>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458200" cy="5257800"/>
          </a:xfrm>
        </p:spPr>
        <p:txBody>
          <a:bodyPr/>
          <a:lstStyle/>
          <a:p>
            <a:pPr marL="0" indent="0" algn="ctr" defTabSz="166688">
              <a:spcBef>
                <a:spcPts val="0"/>
              </a:spcBef>
            </a:pPr>
            <a:r>
              <a:rPr lang="en-US" sz="2600" dirty="0" smtClean="0">
                <a:solidFill>
                  <a:srgbClr val="0075BF"/>
                </a:solidFill>
              </a:rPr>
              <a:t>Aging &amp; Disability Resource Center 	</a:t>
            </a:r>
          </a:p>
          <a:p>
            <a:pPr marL="0" indent="0" algn="ctr" defTabSz="166688">
              <a:spcBef>
                <a:spcPts val="0"/>
              </a:spcBef>
            </a:pPr>
            <a:r>
              <a:rPr lang="en-US" sz="1900" b="0" cap="small" dirty="0" smtClean="0"/>
              <a:t>(information, referral, eligibility assessment for </a:t>
            </a:r>
            <a:r>
              <a:rPr lang="en-US" sz="1900" b="0" cap="small" dirty="0" err="1" smtClean="0"/>
              <a:t>hcbc</a:t>
            </a:r>
            <a:r>
              <a:rPr lang="en-US" sz="1900" b="0" cap="small" dirty="0" smtClean="0"/>
              <a:t>*)</a:t>
            </a:r>
            <a:endParaRPr lang="en-US" sz="200" b="0" cap="small" dirty="0" smtClean="0">
              <a:solidFill>
                <a:srgbClr val="0075BF"/>
              </a:solidFill>
            </a:endParaRPr>
          </a:p>
          <a:p>
            <a:pPr marL="0" indent="0" algn="ctr" defTabSz="166688">
              <a:spcBef>
                <a:spcPts val="0"/>
              </a:spcBef>
            </a:pPr>
            <a:r>
              <a:rPr lang="en-US" sz="2600" dirty="0" err="1" smtClean="0">
                <a:solidFill>
                  <a:srgbClr val="0075BF"/>
                </a:solidFill>
              </a:rPr>
              <a:t>CareAware</a:t>
            </a:r>
            <a:r>
              <a:rPr lang="en-US" sz="2600" dirty="0" smtClean="0"/>
              <a:t>	</a:t>
            </a:r>
          </a:p>
          <a:p>
            <a:pPr marL="0" indent="0" algn="ctr">
              <a:spcBef>
                <a:spcPts val="0"/>
              </a:spcBef>
            </a:pPr>
            <a:r>
              <a:rPr lang="en-US" sz="1900" b="0" cap="small" dirty="0" smtClean="0"/>
              <a:t>(caregiver supports)</a:t>
            </a:r>
          </a:p>
          <a:p>
            <a:pPr marL="0" indent="0" algn="ctr">
              <a:spcBef>
                <a:spcPts val="0"/>
              </a:spcBef>
            </a:pPr>
            <a:endParaRPr lang="en-US" sz="200" dirty="0" smtClean="0"/>
          </a:p>
          <a:p>
            <a:pPr marL="0" indent="0" algn="ctr">
              <a:spcBef>
                <a:spcPts val="0"/>
              </a:spcBef>
            </a:pPr>
            <a:r>
              <a:rPr lang="en-US" sz="2600" dirty="0" smtClean="0">
                <a:solidFill>
                  <a:srgbClr val="0075BF"/>
                </a:solidFill>
              </a:rPr>
              <a:t>Way2Go</a:t>
            </a:r>
          </a:p>
          <a:p>
            <a:pPr algn="ctr">
              <a:spcBef>
                <a:spcPts val="0"/>
              </a:spcBef>
            </a:pPr>
            <a:r>
              <a:rPr lang="en-US" sz="1900" b="0" cap="small" dirty="0" smtClean="0"/>
              <a:t>(transportation)</a:t>
            </a:r>
            <a:endParaRPr lang="en-US" sz="200" dirty="0" smtClean="0"/>
          </a:p>
          <a:p>
            <a:pPr algn="ctr">
              <a:spcBef>
                <a:spcPts val="0"/>
              </a:spcBef>
            </a:pPr>
            <a:endParaRPr lang="en-US" sz="200" dirty="0" smtClean="0"/>
          </a:p>
          <a:p>
            <a:pPr algn="ctr">
              <a:spcBef>
                <a:spcPts val="0"/>
              </a:spcBef>
            </a:pPr>
            <a:endParaRPr lang="en-US" sz="200" dirty="0" smtClean="0"/>
          </a:p>
          <a:p>
            <a:pPr algn="ctr">
              <a:spcBef>
                <a:spcPts val="0"/>
              </a:spcBef>
            </a:pPr>
            <a:r>
              <a:rPr lang="en-US" sz="2600" dirty="0" err="1" smtClean="0">
                <a:solidFill>
                  <a:srgbClr val="0075BF"/>
                </a:solidFill>
              </a:rPr>
              <a:t>Meals&amp;More</a:t>
            </a:r>
            <a:r>
              <a:rPr lang="en-US" sz="2600" dirty="0" smtClean="0">
                <a:solidFill>
                  <a:srgbClr val="0075BF"/>
                </a:solidFill>
              </a:rPr>
              <a:t> </a:t>
            </a:r>
          </a:p>
          <a:p>
            <a:pPr algn="ctr">
              <a:spcBef>
                <a:spcPts val="0"/>
              </a:spcBef>
            </a:pPr>
            <a:r>
              <a:rPr lang="en-US" sz="1900" b="0" cap="small" dirty="0" smtClean="0"/>
              <a:t>(nutrition)</a:t>
            </a:r>
          </a:p>
          <a:p>
            <a:pPr algn="ctr"/>
            <a:endParaRPr lang="en-US" sz="200" cap="small" dirty="0" smtClean="0"/>
          </a:p>
          <a:p>
            <a:pPr algn="ctr">
              <a:spcBef>
                <a:spcPts val="0"/>
              </a:spcBef>
            </a:pPr>
            <a:r>
              <a:rPr lang="en-US" sz="2600" dirty="0" smtClean="0">
                <a:solidFill>
                  <a:srgbClr val="0075BF"/>
                </a:solidFill>
              </a:rPr>
              <a:t>Safe at Home</a:t>
            </a:r>
            <a:r>
              <a:rPr lang="en-US" sz="2600" dirty="0" smtClean="0"/>
              <a:t>	</a:t>
            </a:r>
          </a:p>
          <a:p>
            <a:pPr algn="ctr">
              <a:spcBef>
                <a:spcPts val="0"/>
              </a:spcBef>
            </a:pPr>
            <a:r>
              <a:rPr lang="en-US" sz="1900" b="0" cap="small" dirty="0" smtClean="0"/>
              <a:t>(minor home modifications)</a:t>
            </a:r>
            <a:endParaRPr lang="en-US" sz="200" b="0" cap="small" dirty="0" smtClean="0"/>
          </a:p>
          <a:p>
            <a:pPr algn="ctr">
              <a:spcBef>
                <a:spcPts val="0"/>
              </a:spcBef>
            </a:pPr>
            <a:endParaRPr lang="en-US" sz="200" b="0" cap="small" dirty="0" smtClean="0">
              <a:solidFill>
                <a:srgbClr val="0075BF"/>
              </a:solidFill>
            </a:endParaRPr>
          </a:p>
          <a:p>
            <a:pPr algn="ctr">
              <a:spcBef>
                <a:spcPts val="0"/>
              </a:spcBef>
            </a:pPr>
            <a:endParaRPr lang="en-US" sz="200" b="0" cap="small" dirty="0" smtClean="0">
              <a:solidFill>
                <a:srgbClr val="0075BF"/>
              </a:solidFill>
            </a:endParaRPr>
          </a:p>
          <a:p>
            <a:pPr algn="ctr">
              <a:spcBef>
                <a:spcPts val="0"/>
              </a:spcBef>
            </a:pPr>
            <a:r>
              <a:rPr lang="en-US" sz="2600" dirty="0" smtClean="0">
                <a:solidFill>
                  <a:srgbClr val="0075BF"/>
                </a:solidFill>
              </a:rPr>
              <a:t>CICOA Volunteers</a:t>
            </a:r>
            <a:endParaRPr lang="en-US" sz="200" b="0" cap="small" dirty="0" smtClean="0">
              <a:solidFill>
                <a:srgbClr val="0075BF"/>
              </a:solidFill>
            </a:endParaRPr>
          </a:p>
          <a:p>
            <a:pPr algn="ctr">
              <a:spcBef>
                <a:spcPts val="0"/>
              </a:spcBef>
            </a:pPr>
            <a:r>
              <a:rPr lang="en-US" sz="1900" b="0" cap="small" dirty="0" smtClean="0"/>
              <a:t>(a variety of volunteer services)</a:t>
            </a:r>
            <a:endParaRPr lang="en-US" sz="200" b="0" cap="small" dirty="0" smtClean="0">
              <a:solidFill>
                <a:srgbClr val="0075BF"/>
              </a:solidFill>
            </a:endParaRPr>
          </a:p>
          <a:p>
            <a:pPr algn="ctr">
              <a:spcBef>
                <a:spcPts val="0"/>
              </a:spcBef>
            </a:pPr>
            <a:endParaRPr lang="en-US" sz="200" b="0" cap="small" dirty="0" smtClean="0">
              <a:solidFill>
                <a:srgbClr val="0075BF"/>
              </a:solidFill>
            </a:endParaRPr>
          </a:p>
          <a:p>
            <a:pPr algn="ctr">
              <a:spcBef>
                <a:spcPts val="0"/>
              </a:spcBef>
            </a:pPr>
            <a:r>
              <a:rPr lang="en-US" sz="2600" dirty="0" smtClean="0">
                <a:solidFill>
                  <a:srgbClr val="0075BF"/>
                </a:solidFill>
              </a:rPr>
              <a:t>“In-Home” Services Case Management </a:t>
            </a:r>
            <a:endParaRPr lang="en-US" sz="2600" dirty="0" smtClean="0"/>
          </a:p>
          <a:p>
            <a:pPr marL="0" indent="0" algn="ctr">
              <a:spcBef>
                <a:spcPts val="0"/>
              </a:spcBef>
            </a:pPr>
            <a:r>
              <a:rPr lang="en-US" sz="1900" b="0" cap="small" dirty="0" smtClean="0"/>
              <a:t>(case management of home and community-based care)</a:t>
            </a:r>
          </a:p>
          <a:p>
            <a:pPr algn="ctr"/>
            <a:endParaRPr lang="en-US" dirty="0" smtClean="0"/>
          </a:p>
          <a:p>
            <a:pPr algn="ctr"/>
            <a:endParaRPr lang="en-US" dirty="0" smtClean="0"/>
          </a:p>
          <a:p>
            <a:pPr algn="ctr"/>
            <a:endParaRPr lang="en-US" dirty="0"/>
          </a:p>
        </p:txBody>
      </p:sp>
      <p:sp>
        <p:nvSpPr>
          <p:cNvPr id="3" name="Title 2"/>
          <p:cNvSpPr>
            <a:spLocks noGrp="1"/>
          </p:cNvSpPr>
          <p:nvPr>
            <p:ph type="title"/>
          </p:nvPr>
        </p:nvSpPr>
        <p:spPr>
          <a:xfrm>
            <a:off x="0" y="304800"/>
            <a:ext cx="9144000" cy="838200"/>
          </a:xfrm>
        </p:spPr>
        <p:txBody>
          <a:bodyPr>
            <a:noAutofit/>
          </a:bodyPr>
          <a:lstStyle/>
          <a:p>
            <a:r>
              <a:rPr lang="en-US" dirty="0" smtClean="0"/>
              <a:t>  CICOA Departments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9" end="1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153400" cy="5486400"/>
          </a:xfrm>
        </p:spPr>
        <p:txBody>
          <a:bodyPr/>
          <a:lstStyle/>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200" u="sng" dirty="0" smtClean="0">
              <a:latin typeface="Arial Narrow" pitchFamily="34" charset="0"/>
            </a:endParaRPr>
          </a:p>
          <a:p>
            <a:pPr marL="280988" indent="-280988">
              <a:spcBef>
                <a:spcPts val="0"/>
              </a:spcBef>
              <a:buNone/>
            </a:pPr>
            <a:endParaRPr lang="en-US" sz="400" dirty="0" smtClean="0">
              <a:latin typeface="Arial Narrow" pitchFamily="34" charset="0"/>
            </a:endParaRPr>
          </a:p>
          <a:p>
            <a:pPr marL="280988" indent="-280988">
              <a:spcBef>
                <a:spcPts val="0"/>
              </a:spcBef>
              <a:buFont typeface="Wingdings" pitchFamily="2" charset="2"/>
              <a:buChar char="§"/>
            </a:pPr>
            <a:r>
              <a:rPr lang="en-US" sz="2400" b="0" dirty="0" smtClean="0"/>
              <a:t>Get to know your own local Area Agency on Aging!    </a:t>
            </a:r>
          </a:p>
          <a:p>
            <a:pPr marL="280988" indent="-280988">
              <a:spcBef>
                <a:spcPts val="0"/>
              </a:spcBef>
              <a:buFont typeface="Wingdings" pitchFamily="2" charset="2"/>
              <a:buChar char="§"/>
            </a:pPr>
            <a:r>
              <a:rPr lang="en-US" sz="2400" b="0" dirty="0" smtClean="0"/>
              <a:t>Become familiar with services offered!</a:t>
            </a:r>
            <a:endParaRPr lang="en-US" sz="200" b="0" dirty="0" smtClean="0"/>
          </a:p>
          <a:p>
            <a:pPr marL="280988" indent="-280988">
              <a:spcBef>
                <a:spcPts val="0"/>
              </a:spcBef>
              <a:buNone/>
            </a:pPr>
            <a:endParaRPr lang="en-US" sz="200" b="0" u="dbl" dirty="0" smtClean="0">
              <a:latin typeface="Arial Black"/>
            </a:endParaRPr>
          </a:p>
          <a:p>
            <a:pPr marL="280988" indent="-280988">
              <a:spcBef>
                <a:spcPts val="0"/>
              </a:spcBef>
              <a:buNone/>
            </a:pPr>
            <a:endParaRPr lang="en-US" sz="200" b="0" u="dbl" dirty="0" smtClean="0">
              <a:latin typeface="Arial Black"/>
            </a:endParaRPr>
          </a:p>
          <a:p>
            <a:pPr marL="280988" indent="-280988">
              <a:spcBef>
                <a:spcPts val="0"/>
              </a:spcBef>
              <a:buNone/>
            </a:pPr>
            <a:endParaRPr lang="en-US" sz="200" b="0" u="dbl" dirty="0" smtClean="0">
              <a:latin typeface="Arial Black"/>
            </a:endParaRPr>
          </a:p>
          <a:p>
            <a:pPr marL="280988" indent="-280988">
              <a:spcBef>
                <a:spcPts val="0"/>
              </a:spcBef>
              <a:buNone/>
            </a:pPr>
            <a:endParaRPr lang="en-US" sz="200" b="0" u="dbl" dirty="0" smtClean="0">
              <a:latin typeface="Arial Black"/>
            </a:endParaRPr>
          </a:p>
          <a:p>
            <a:pPr marL="280988" indent="-280988">
              <a:spcBef>
                <a:spcPts val="0"/>
              </a:spcBef>
              <a:buNone/>
            </a:pPr>
            <a:endParaRPr lang="en-US" sz="200" b="0" u="dbl" dirty="0" smtClean="0">
              <a:latin typeface="Arial Black"/>
            </a:endParaRPr>
          </a:p>
          <a:p>
            <a:pPr marL="280988" indent="-280988">
              <a:spcBef>
                <a:spcPts val="0"/>
              </a:spcBef>
              <a:buNone/>
            </a:pPr>
            <a:endParaRPr lang="en-US" sz="200" b="0" u="dbl" dirty="0" smtClean="0">
              <a:latin typeface="Arial Black"/>
            </a:endParaRPr>
          </a:p>
          <a:p>
            <a:pPr marL="280988" indent="-280988">
              <a:spcBef>
                <a:spcPts val="0"/>
              </a:spcBef>
              <a:buNone/>
            </a:pPr>
            <a:r>
              <a:rPr lang="en-US" sz="600" u="dbl" dirty="0" smtClean="0">
                <a:latin typeface="Arial Black"/>
              </a:rPr>
              <a:t>▬ ▬ ▬ ▬ ▬ ▬ ▬ ▬ ▬ ▬ ▬ ▬ ▬ ▬ ▬ ▬ ▬ ▬ ▬ ▬ ▬ ▬ ▬ ▬ ▬ ▬ ▬ ▬ ▬ ▬ ▬ ▬ ▬ ▬ ▬ ▬ ▬ ▬ ▬ ▬ ▬ ▬ ▬ ▬ ▬ ▬ ▬ ▬ ▬ ▬ ▬ ▬ ▬ ▬ ▬ ▬ ▬ ▬ ▬ ▬ ▬ ▬ ▬ ▬ ▬ ▬ ▬ ▬ ▬ ▬ ▬ ▬ ▬ ▬  </a:t>
            </a:r>
            <a:endParaRPr lang="en-US" sz="400" u="dbl" dirty="0" smtClean="0">
              <a:latin typeface="Arial Narrow" pitchFamily="34" charset="0"/>
            </a:endParaRPr>
          </a:p>
          <a:p>
            <a:pPr marL="280988" lvl="0" indent="-280988">
              <a:spcBef>
                <a:spcPts val="0"/>
              </a:spcBef>
              <a:buNone/>
            </a:pPr>
            <a:endParaRPr lang="en-US" sz="400" u="dbl" dirty="0" smtClean="0">
              <a:solidFill>
                <a:srgbClr val="000000"/>
              </a:solidFill>
              <a:latin typeface="Arial Narrow" pitchFamily="34" charset="0"/>
            </a:endParaRPr>
          </a:p>
          <a:p>
            <a:pPr marL="280988" lvl="0" indent="-280988">
              <a:spcBef>
                <a:spcPts val="0"/>
              </a:spcBef>
              <a:buNone/>
            </a:pPr>
            <a:endParaRPr lang="en-US" sz="400" u="dbl" dirty="0" smtClean="0">
              <a:solidFill>
                <a:srgbClr val="000000"/>
              </a:solidFill>
              <a:latin typeface="Arial Narrow" pitchFamily="34" charset="0"/>
            </a:endParaRPr>
          </a:p>
          <a:p>
            <a:pPr marL="280988" lvl="0" indent="-280988">
              <a:spcBef>
                <a:spcPts val="0"/>
              </a:spcBef>
              <a:buNone/>
            </a:pPr>
            <a:endParaRPr lang="en-US" sz="400" u="dbl" dirty="0" smtClean="0">
              <a:solidFill>
                <a:srgbClr val="000000"/>
              </a:solidFill>
              <a:latin typeface="Arial Narrow" pitchFamily="34" charset="0"/>
            </a:endParaRPr>
          </a:p>
          <a:p>
            <a:pPr marL="280988" lvl="0" indent="-280988">
              <a:spcBef>
                <a:spcPts val="0"/>
              </a:spcBef>
              <a:buFont typeface="Wingdings" pitchFamily="2" charset="2"/>
              <a:buChar char="§"/>
            </a:pPr>
            <a:endParaRPr lang="en-US" sz="400" u="dbl" dirty="0" smtClean="0">
              <a:solidFill>
                <a:srgbClr val="000000"/>
              </a:solidFill>
              <a:latin typeface="Arial Narrow" pitchFamily="34" charset="0"/>
            </a:endParaRPr>
          </a:p>
          <a:p>
            <a:pPr marL="280988" indent="-280988">
              <a:spcBef>
                <a:spcPts val="0"/>
              </a:spcBef>
              <a:buFont typeface="Wingdings" pitchFamily="2" charset="2"/>
              <a:buChar char="§"/>
            </a:pPr>
            <a:r>
              <a:rPr lang="en-US" sz="2400" b="0" dirty="0" smtClean="0">
                <a:solidFill>
                  <a:srgbClr val="000000"/>
                </a:solidFill>
              </a:rPr>
              <a:t>Be alert to needs of people around you socially and professionally and share our information.</a:t>
            </a:r>
          </a:p>
          <a:p>
            <a:pPr marL="287338" lvl="0" indent="-287338">
              <a:spcBef>
                <a:spcPts val="0"/>
              </a:spcBef>
              <a:buFont typeface="Wingdings" pitchFamily="2" charset="2"/>
              <a:buChar char="§"/>
            </a:pPr>
            <a:r>
              <a:rPr lang="en-US" sz="2400" b="0" dirty="0" smtClean="0"/>
              <a:t>Know the process for referral, online or via phone: </a:t>
            </a:r>
          </a:p>
          <a:p>
            <a:pPr marL="287338" lvl="0" indent="-287338">
              <a:spcBef>
                <a:spcPts val="0"/>
              </a:spcBef>
              <a:buNone/>
            </a:pPr>
            <a:r>
              <a:rPr lang="en-US" sz="2400" b="0" dirty="0" smtClean="0"/>
              <a:t>	</a:t>
            </a:r>
            <a:r>
              <a:rPr lang="en-US" sz="2400" b="0" dirty="0" smtClean="0">
                <a:hlinkClick r:id="rId3"/>
              </a:rPr>
              <a:t>https://cicoa.org/services/aging-disability/referral/</a:t>
            </a:r>
            <a:r>
              <a:rPr lang="en-US" sz="2400" b="0" dirty="0" smtClean="0"/>
              <a:t>          or (317) 803-6131.  </a:t>
            </a:r>
          </a:p>
          <a:p>
            <a:pPr marL="280988" lvl="0" indent="-280988">
              <a:spcBef>
                <a:spcPts val="0"/>
              </a:spcBef>
              <a:buNone/>
            </a:pPr>
            <a:endParaRPr lang="en-US" sz="100" u="dbl" dirty="0" smtClean="0">
              <a:solidFill>
                <a:srgbClr val="000000"/>
              </a:solidFill>
              <a:latin typeface="Arial Narrow" pitchFamily="34" charset="0"/>
            </a:endParaRPr>
          </a:p>
          <a:p>
            <a:pPr marL="280988" indent="-280988">
              <a:spcBef>
                <a:spcPts val="0"/>
              </a:spcBef>
              <a:buNone/>
            </a:pPr>
            <a:endParaRPr lang="en-US" sz="400" u="dbl" dirty="0" smtClean="0">
              <a:solidFill>
                <a:srgbClr val="000000"/>
              </a:solidFill>
              <a:latin typeface="Arial Narrow" pitchFamily="34" charset="0"/>
            </a:endParaRPr>
          </a:p>
          <a:p>
            <a:pPr marL="280988" indent="-280988">
              <a:spcBef>
                <a:spcPts val="0"/>
              </a:spcBef>
              <a:buNone/>
            </a:pPr>
            <a:endParaRPr lang="en-US" sz="400" u="dbl" dirty="0" smtClean="0">
              <a:solidFill>
                <a:srgbClr val="000000"/>
              </a:solidFill>
              <a:latin typeface="Arial Narrow" pitchFamily="34" charset="0"/>
            </a:endParaRPr>
          </a:p>
          <a:p>
            <a:pPr marL="280988" indent="-280988">
              <a:spcBef>
                <a:spcPts val="0"/>
              </a:spcBef>
              <a:buNone/>
            </a:pPr>
            <a:endParaRPr lang="en-US" sz="400" u="dbl" dirty="0" smtClean="0">
              <a:solidFill>
                <a:srgbClr val="000000"/>
              </a:solidFill>
              <a:latin typeface="Arial Narrow" pitchFamily="34" charset="0"/>
            </a:endParaRPr>
          </a:p>
          <a:p>
            <a:pPr marL="280988" indent="-280988">
              <a:spcBef>
                <a:spcPts val="0"/>
              </a:spcBef>
              <a:buNone/>
            </a:pPr>
            <a:r>
              <a:rPr lang="en-US" sz="600" u="dbl" dirty="0" smtClean="0">
                <a:latin typeface="Arial Black"/>
              </a:rPr>
              <a:t>▬ ▬ ▬ ▬ ▬ ▬ ▬ ▬ ▬ ▬ ▬ ▬ ▬ ▬ ▬ ▬ ▬ ▬ ▬ ▬ ▬ ▬ ▬ ▬ ▬ ▬ ▬ ▬ ▬ ▬ ▬ ▬ ▬ ▬ ▬ ▬ ▬ ▬ ▬ ▬ ▬ ▬ ▬ ▬ ▬ ▬ ▬ ▬ ▬ ▬ ▬ ▬ ▬ ▬ ▬ ▬ ▬ ▬ ▬ ▬ ▬ ▬ ▬ ▬ ▬ ▬ ▬ ▬ ▬ ▬ ▬ ▬ ▬ ▬</a:t>
            </a:r>
            <a:endParaRPr lang="en-US" sz="600" dirty="0" smtClean="0">
              <a:latin typeface="Arial Narrow" pitchFamily="34" charset="0"/>
            </a:endParaRPr>
          </a:p>
          <a:p>
            <a:pPr marL="287338" indent="-287338">
              <a:spcBef>
                <a:spcPts val="0"/>
              </a:spcBef>
              <a:buNone/>
            </a:pPr>
            <a:endParaRPr lang="en-US" sz="600" dirty="0" smtClean="0">
              <a:latin typeface="Arial Narrow" pitchFamily="34" charset="0"/>
            </a:endParaRPr>
          </a:p>
          <a:p>
            <a:pPr marL="287338" indent="-287338">
              <a:spcBef>
                <a:spcPts val="0"/>
              </a:spcBef>
              <a:buFont typeface="Wingdings" pitchFamily="2" charset="2"/>
              <a:buChar char="§"/>
            </a:pPr>
            <a:r>
              <a:rPr lang="en-US" sz="2400" b="0" dirty="0" smtClean="0"/>
              <a:t>Do not delay calling for information, referral, or an eligibility assessment when help is needed for  yourself or your own loved one. </a:t>
            </a:r>
            <a:r>
              <a:rPr lang="en-US" sz="2400" b="0" i="1" dirty="0" smtClean="0">
                <a:solidFill>
                  <a:srgbClr val="026DC6"/>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451" y="304800"/>
            <a:ext cx="7795549" cy="600164"/>
          </a:xfrm>
          <a:prstGeom prst="rect">
            <a:avLst/>
          </a:prstGeom>
          <a:noFill/>
        </p:spPr>
        <p:txBody>
          <a:bodyPr wrap="square" rtlCol="0">
            <a:spAutoFit/>
          </a:bodyPr>
          <a:lstStyle/>
          <a:p>
            <a:pPr algn="ctr"/>
            <a:r>
              <a:rPr lang="en-US" sz="3300" b="1" dirty="0" smtClean="0">
                <a:solidFill>
                  <a:srgbClr val="0075BF"/>
                </a:solidFill>
                <a:latin typeface="Arial Narrow" pitchFamily="34" charset="0"/>
              </a:rPr>
              <a:t>Sources Referenced and/or Cited</a:t>
            </a:r>
          </a:p>
        </p:txBody>
      </p:sp>
      <p:sp>
        <p:nvSpPr>
          <p:cNvPr id="4" name="Content Placeholder 3"/>
          <p:cNvSpPr>
            <a:spLocks noGrp="1"/>
          </p:cNvSpPr>
          <p:nvPr>
            <p:ph idx="1"/>
          </p:nvPr>
        </p:nvSpPr>
        <p:spPr>
          <a:xfrm>
            <a:off x="381000" y="1066800"/>
            <a:ext cx="8471704" cy="6400800"/>
          </a:xfrm>
        </p:spPr>
        <p:txBody>
          <a:bodyPr/>
          <a:lstStyle/>
          <a:p>
            <a:pPr marL="0" indent="0">
              <a:buNone/>
            </a:pPr>
            <a:r>
              <a:rPr lang="en-US" sz="1400" b="0" dirty="0"/>
              <a:t> </a:t>
            </a:r>
          </a:p>
          <a:p>
            <a:pPr marL="231775" indent="-231775">
              <a:buFont typeface="+mj-lt"/>
              <a:buAutoNum type="arabicPeriod"/>
            </a:pPr>
            <a:r>
              <a:rPr lang="en-US" sz="1350" b="0" dirty="0" smtClean="0">
                <a:latin typeface="Arial Narrow" pitchFamily="34" charset="0"/>
              </a:rPr>
              <a:t>Anderson, Jeff:  “5 Amazing Elderly Athletes.”  A Place for Mom Senior Living Blog, Aug 8, 2012. Retrieved from </a:t>
            </a:r>
            <a:r>
              <a:rPr lang="en-US" sz="1350" b="0" u="sng" dirty="0" smtClean="0">
                <a:latin typeface="Arial Narrow" pitchFamily="34" charset="0"/>
                <a:hlinkClick r:id="rId3"/>
              </a:rPr>
              <a:t>http://www.aplaceformom.com/blog/5-amazing-elderly-athletes/</a:t>
            </a:r>
            <a:r>
              <a:rPr lang="en-US" sz="1350" b="0" dirty="0" smtClean="0">
                <a:latin typeface="Arial Narrow" pitchFamily="34" charset="0"/>
              </a:rPr>
              <a:t>.  </a:t>
            </a:r>
          </a:p>
          <a:p>
            <a:pPr marL="231775" lvl="0" indent="-231775">
              <a:buFont typeface="+mj-lt"/>
              <a:buAutoNum type="arabicPeriod"/>
            </a:pPr>
            <a:r>
              <a:rPr lang="en-US" sz="1350" b="0" dirty="0" smtClean="0">
                <a:latin typeface="Arial Narrow" pitchFamily="34" charset="0"/>
              </a:rPr>
              <a:t>Moody, Harry R.. and Sasser, Jennifer R.:  </a:t>
            </a:r>
            <a:r>
              <a:rPr lang="en-US" sz="1350" b="0" i="1" dirty="0" smtClean="0">
                <a:latin typeface="Arial Narrow" pitchFamily="34" charset="0"/>
              </a:rPr>
              <a:t>Aging: Concepts and Controversies</a:t>
            </a:r>
            <a:r>
              <a:rPr lang="en-US" sz="1350" b="0" dirty="0" smtClean="0">
                <a:latin typeface="Arial Narrow" pitchFamily="34" charset="0"/>
              </a:rPr>
              <a:t>, 9</a:t>
            </a:r>
            <a:r>
              <a:rPr lang="en-US" sz="1350" b="0" baseline="30000" dirty="0" smtClean="0">
                <a:latin typeface="Arial Narrow" pitchFamily="34" charset="0"/>
              </a:rPr>
              <a:t>th</a:t>
            </a:r>
            <a:r>
              <a:rPr lang="en-US" sz="1350" b="0" dirty="0" smtClean="0">
                <a:latin typeface="Arial Narrow" pitchFamily="34" charset="0"/>
              </a:rPr>
              <a:t> ed.  Thousand Oaks, CA, 2017.</a:t>
            </a:r>
          </a:p>
          <a:p>
            <a:pPr marL="231775" lvl="0" indent="-231775">
              <a:buFont typeface="+mj-lt"/>
              <a:buAutoNum type="arabicPeriod"/>
            </a:pPr>
            <a:r>
              <a:rPr lang="en-US" sz="1350" b="0" dirty="0" smtClean="0">
                <a:latin typeface="Arial Narrow" pitchFamily="34" charset="0"/>
              </a:rPr>
              <a:t>Eriopoulos, Charlott:e:  </a:t>
            </a:r>
            <a:r>
              <a:rPr lang="en-US" sz="1350" b="0" i="1" dirty="0" smtClean="0">
                <a:latin typeface="Arial Narrow" pitchFamily="34" charset="0"/>
              </a:rPr>
              <a:t>Gerontological Nursing,</a:t>
            </a:r>
            <a:r>
              <a:rPr lang="en-US" sz="1350" b="0" dirty="0" smtClean="0">
                <a:latin typeface="Arial Narrow" pitchFamily="34" charset="0"/>
              </a:rPr>
              <a:t> 8</a:t>
            </a:r>
            <a:r>
              <a:rPr lang="en-US" sz="1350" b="0" baseline="30000" dirty="0" smtClean="0">
                <a:latin typeface="Arial Narrow" pitchFamily="34" charset="0"/>
              </a:rPr>
              <a:t>th</a:t>
            </a:r>
            <a:r>
              <a:rPr lang="en-US" sz="1350" b="0" dirty="0" smtClean="0">
                <a:latin typeface="Arial Narrow" pitchFamily="34" charset="0"/>
              </a:rPr>
              <a:t> ed.  Philadelphia, PA:  Lippincott Williams &amp; Wilkins, 2014.</a:t>
            </a:r>
          </a:p>
          <a:p>
            <a:pPr marL="231775" lvl="0" indent="-231775">
              <a:buFont typeface="+mj-lt"/>
              <a:buAutoNum type="arabicPeriod"/>
            </a:pPr>
            <a:r>
              <a:rPr lang="en-US" sz="1350" b="0" kern="1200" dirty="0" smtClean="0">
                <a:latin typeface="Arial Narrow" pitchFamily="34" charset="0"/>
              </a:rPr>
              <a:t>Harada, Caroline N., et al:  “Normal Cognitive Functioning.”  Elsevier:  </a:t>
            </a:r>
            <a:r>
              <a:rPr lang="en-US" sz="1350" b="0" i="1" kern="1200" dirty="0" smtClean="0">
                <a:latin typeface="Arial Narrow" pitchFamily="34" charset="0"/>
              </a:rPr>
              <a:t>Clinics in Geriatric Medicine, </a:t>
            </a:r>
            <a:r>
              <a:rPr lang="en-US" sz="1350" b="0" kern="1200" dirty="0" smtClean="0">
                <a:latin typeface="Arial Narrow" pitchFamily="34" charset="0"/>
              </a:rPr>
              <a:t>Nov 2013, 29(4):737-752.</a:t>
            </a:r>
          </a:p>
          <a:p>
            <a:pPr marL="231775" indent="-231775">
              <a:buFont typeface="+mj-lt"/>
              <a:buAutoNum type="arabicPeriod"/>
            </a:pPr>
            <a:r>
              <a:rPr lang="en-US" sz="1350" b="0" dirty="0" smtClean="0">
                <a:latin typeface="Arial Narrow" pitchFamily="34" charset="0"/>
              </a:rPr>
              <a:t>Ball, M. Scott:  “Aging in Place: A Toolkit for Local Governments.”  Retrieved from </a:t>
            </a:r>
            <a:r>
              <a:rPr lang="en-US" sz="1350" b="0" dirty="0" smtClean="0">
                <a:latin typeface="Arial Narrow" pitchFamily="34" charset="0"/>
                <a:hlinkClick r:id="rId4"/>
              </a:rPr>
              <a:t>https://www.aarp.org/content/dam/aarp/livable-communities/plan/planning/aging-in-place-a-toolkit-for-local-governments-aarp.pdf  </a:t>
            </a:r>
            <a:r>
              <a:rPr lang="en-US" sz="1350" b="0" dirty="0" smtClean="0">
                <a:latin typeface="Arial Narrow" pitchFamily="34" charset="0"/>
              </a:rPr>
              <a:t>Feb. 2018.</a:t>
            </a:r>
          </a:p>
          <a:p>
            <a:pPr marL="231775" lvl="0" indent="-231775">
              <a:buFont typeface="+mj-lt"/>
              <a:buAutoNum type="arabicPeriod"/>
            </a:pPr>
            <a:r>
              <a:rPr lang="en-US" sz="1350" b="0" dirty="0" smtClean="0">
                <a:latin typeface="Arial Narrow" pitchFamily="34" charset="0"/>
              </a:rPr>
              <a:t>Wilding, Melody:  “Ageism in America: Questions and Answers.”  HealthWorksCollective blog post Aug 6, 2012. Retrieved from </a:t>
            </a:r>
            <a:r>
              <a:rPr lang="en-US" sz="1350" b="0" u="sng" dirty="0" smtClean="0">
                <a:latin typeface="Arial Narrow" pitchFamily="34" charset="0"/>
                <a:hlinkClick r:id="rId5"/>
              </a:rPr>
              <a:t>http://www.healthworkscollective.com/ecaring/42746/ageism-america-questions-answers</a:t>
            </a:r>
            <a:r>
              <a:rPr lang="en-US" sz="1350" b="0" dirty="0" smtClean="0">
                <a:latin typeface="Arial Narrow" pitchFamily="34" charset="0"/>
              </a:rPr>
              <a:t>. </a:t>
            </a:r>
          </a:p>
          <a:p>
            <a:pPr marL="231775" indent="-231775">
              <a:buFont typeface="+mj-lt"/>
              <a:buAutoNum type="arabicPeriod"/>
            </a:pPr>
            <a:r>
              <a:rPr lang="en-US" sz="1350" b="0" dirty="0" smtClean="0">
                <a:latin typeface="Arial Narrow" pitchFamily="34" charset="0"/>
              </a:rPr>
              <a:t>U.S. Department of Health and Human Services, National Institutes of Health/National Institute on Aging:  “Featured Health Topic: Memory/Cognitive Health.”  Retrieved from </a:t>
            </a:r>
            <a:r>
              <a:rPr lang="en-US" sz="1350" b="0" dirty="0" smtClean="0">
                <a:latin typeface="Arial Narrow" pitchFamily="34" charset="0"/>
                <a:hlinkClick r:id="rId6"/>
              </a:rPr>
              <a:t>https://www.nia.nih.gov/health/featured/memory-cognitive-health</a:t>
            </a:r>
            <a:endParaRPr lang="en-US" sz="1350" b="0" dirty="0">
              <a:latin typeface="Arial Narrow" pitchFamily="34" charset="0"/>
            </a:endParaRPr>
          </a:p>
          <a:p>
            <a:pPr marL="231775" lvl="0" indent="-231775">
              <a:buFont typeface="+mj-lt"/>
              <a:buAutoNum type="arabicPeriod"/>
            </a:pPr>
            <a:r>
              <a:rPr lang="en-US" sz="1350" b="0" dirty="0" smtClean="0">
                <a:latin typeface="Arial Narrow" pitchFamily="34" charset="0"/>
              </a:rPr>
              <a:t>Administration on Aging Administration for Community Living U.S. Department of Health and Human Services:  “A Profile of Older Americans: 2014.  Retrieved from </a:t>
            </a:r>
            <a:r>
              <a:rPr lang="en-US" sz="1350" b="0" dirty="0" smtClean="0">
                <a:latin typeface="Arial Narrow" pitchFamily="34" charset="0"/>
                <a:hlinkClick r:id="rId7"/>
              </a:rPr>
              <a:t>https://www.giaging.org/documents/A_Profile_of_Older_Americans__2016.pdf</a:t>
            </a:r>
            <a:r>
              <a:rPr lang="en-US" sz="1350" b="0" dirty="0" smtClean="0">
                <a:latin typeface="Arial Narrow" pitchFamily="34" charset="0"/>
              </a:rPr>
              <a:t>. </a:t>
            </a:r>
          </a:p>
          <a:p>
            <a:pPr marL="231775" lvl="0" indent="-231775">
              <a:buFont typeface="+mj-lt"/>
              <a:buAutoNum type="arabicPeriod"/>
            </a:pPr>
            <a:r>
              <a:rPr lang="en-US" sz="1350" b="0" dirty="0" smtClean="0">
                <a:latin typeface="Arial Narrow" pitchFamily="34" charset="0"/>
              </a:rPr>
              <a:t>Dittman</a:t>
            </a:r>
            <a:r>
              <a:rPr lang="en-US" sz="1350" b="0" dirty="0">
                <a:latin typeface="Arial Narrow" pitchFamily="34" charset="0"/>
              </a:rPr>
              <a:t>, Melissa:  “Fighting Ageism.”  </a:t>
            </a:r>
            <a:r>
              <a:rPr lang="en-US" sz="1350" b="0" i="1" dirty="0">
                <a:latin typeface="Arial Narrow" pitchFamily="34" charset="0"/>
              </a:rPr>
              <a:t>American Psychological Association</a:t>
            </a:r>
            <a:r>
              <a:rPr lang="en-US" sz="1350" b="0" dirty="0">
                <a:latin typeface="Arial Narrow" pitchFamily="34" charset="0"/>
              </a:rPr>
              <a:t>, May 2003, Vol. 34, No. 5, p50. Retrieved from </a:t>
            </a:r>
            <a:r>
              <a:rPr lang="en-US" sz="1350" b="0" u="sng" dirty="0">
                <a:latin typeface="Arial Narrow" pitchFamily="34" charset="0"/>
                <a:hlinkClick r:id="rId8"/>
              </a:rPr>
              <a:t>http://www.apa.org/monitor/may03/fighting.aspx</a:t>
            </a:r>
            <a:r>
              <a:rPr lang="en-US" sz="1350" b="0" dirty="0">
                <a:latin typeface="Arial Narrow" pitchFamily="34" charset="0"/>
              </a:rPr>
              <a:t>. </a:t>
            </a:r>
          </a:p>
          <a:p>
            <a:pPr marL="231775" lvl="0" indent="-231775">
              <a:buFont typeface="+mj-lt"/>
              <a:buAutoNum type="arabicPeriod"/>
            </a:pPr>
            <a:r>
              <a:rPr lang="en-US" sz="1350" b="0" dirty="0">
                <a:latin typeface="Arial Narrow" pitchFamily="34" charset="0"/>
              </a:rPr>
              <a:t>Levy, Becca R. et al:  "Longevity Increased by Positive Self-Perceptions of Aging." </a:t>
            </a:r>
            <a:r>
              <a:rPr lang="en-US" sz="1350" b="0" i="1" dirty="0">
                <a:latin typeface="Arial Narrow" pitchFamily="34" charset="0"/>
              </a:rPr>
              <a:t>Journal of Personality and Social Psychology, </a:t>
            </a:r>
            <a:r>
              <a:rPr lang="en-US" sz="1350" b="0" dirty="0">
                <a:latin typeface="Arial Narrow" pitchFamily="34" charset="0"/>
              </a:rPr>
              <a:t>2002, Vol. 83, No. 2, pp261-270.  Retrieved from </a:t>
            </a:r>
            <a:r>
              <a:rPr lang="en-US" sz="1350" b="0" u="sng" dirty="0">
                <a:latin typeface="Arial Narrow" pitchFamily="34" charset="0"/>
                <a:hlinkClick r:id="rId9"/>
              </a:rPr>
              <a:t>http://www.apa.org/pubs/journals/releases/psp-832261.pdf</a:t>
            </a:r>
            <a:r>
              <a:rPr lang="en-US" sz="1350" b="0" dirty="0">
                <a:latin typeface="Arial Narrow" pitchFamily="34" charset="0"/>
              </a:rPr>
              <a:t>. </a:t>
            </a:r>
          </a:p>
          <a:p>
            <a:pPr marL="231775" lvl="0" indent="-231775">
              <a:buFont typeface="+mj-lt"/>
              <a:buAutoNum type="arabicPeriod"/>
            </a:pPr>
            <a:r>
              <a:rPr lang="en-US" sz="1350" b="0" dirty="0">
                <a:latin typeface="Arial Narrow" pitchFamily="34" charset="0"/>
              </a:rPr>
              <a:t>Levy, Becca R.:  “Mind Matters: Cognitive and Physical Effects of Aging Self-Stereotypes.”  </a:t>
            </a:r>
            <a:r>
              <a:rPr lang="en-US" sz="1350" b="0" i="1" dirty="0">
                <a:latin typeface="Arial Narrow" pitchFamily="34" charset="0"/>
              </a:rPr>
              <a:t>Journal of Gerontology, </a:t>
            </a:r>
            <a:r>
              <a:rPr lang="en-US" sz="1350" b="0" dirty="0">
                <a:latin typeface="Arial Narrow" pitchFamily="34" charset="0"/>
              </a:rPr>
              <a:t>2003, Vol. 58B, No. 4, pp203-211. Retrieved from </a:t>
            </a:r>
            <a:r>
              <a:rPr lang="en-US" sz="1350" b="0" u="sng" dirty="0">
                <a:latin typeface="Arial Narrow" pitchFamily="34" charset="0"/>
                <a:hlinkClick r:id="rId10"/>
              </a:rPr>
              <a:t>http://www.iub.edu/~ltcmgt/module1/unit2/pdf/levy.pdf</a:t>
            </a:r>
            <a:r>
              <a:rPr lang="en-US" sz="1350" b="0" dirty="0">
                <a:latin typeface="Arial Narrow" pitchFamily="34" charset="0"/>
              </a:rPr>
              <a:t>. </a:t>
            </a:r>
          </a:p>
          <a:p>
            <a:pPr marL="231775" lvl="0" indent="-231775">
              <a:buNone/>
            </a:pPr>
            <a:endParaRPr lang="en-US" sz="1400" b="0" dirty="0">
              <a:latin typeface="Arial Narrow" pitchFamily="34" charset="0"/>
            </a:endParaRPr>
          </a:p>
          <a:p>
            <a:pPr marL="1090613" indent="-457200">
              <a:spcBef>
                <a:spcPts val="0"/>
              </a:spcBef>
              <a:buFont typeface="+mj-lt"/>
              <a:buAutoNum type="arabicPeriod"/>
            </a:pPr>
            <a:endParaRPr lang="en-US" sz="1400" b="0" dirty="0" smtClean="0">
              <a:latin typeface="Arial Narrow" pitchFamily="34" charset="0"/>
            </a:endParaRPr>
          </a:p>
          <a:p>
            <a:pPr marL="1090613" indent="-457200">
              <a:spcBef>
                <a:spcPts val="0"/>
              </a:spcBef>
              <a:buFont typeface="+mj-lt"/>
              <a:buAutoNum type="arabicPeriod"/>
            </a:pPr>
            <a:endParaRPr lang="en-US" sz="1400" b="0" dirty="0" smtClean="0">
              <a:latin typeface="Arial Narrow" pitchFamily="34" charset="0"/>
            </a:endParaRPr>
          </a:p>
          <a:p>
            <a:pPr marL="746125" indent="-457200">
              <a:buFont typeface="+mj-lt"/>
              <a:buAutoNum type="arabicPeriod"/>
            </a:pPr>
            <a:endParaRPr lang="en-US" sz="1400" b="0" dirty="0" smtClean="0">
              <a:latin typeface="Arial Narrow" pitchFamily="34" charset="0"/>
            </a:endParaRPr>
          </a:p>
          <a:p>
            <a:pPr marL="457200" indent="-457200">
              <a:buFont typeface="+mj-lt"/>
              <a:buAutoNum type="arabicPeriod"/>
            </a:pPr>
            <a:endParaRPr lang="en-US" sz="1400" b="0" dirty="0">
              <a:latin typeface="Arial Narrow" panose="020B0606020202030204" pitchFamily="34" charset="0"/>
            </a:endParaRPr>
          </a:p>
        </p:txBody>
      </p:sp>
    </p:spTree>
    <p:extLst>
      <p:ext uri="{BB962C8B-B14F-4D97-AF65-F5344CB8AC3E}">
        <p14:creationId xmlns:p14="http://schemas.microsoft.com/office/powerpoint/2010/main" val="3224592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446693"/>
            <a:ext cx="2895600" cy="954107"/>
          </a:xfrm>
          <a:prstGeom prst="rect">
            <a:avLst/>
          </a:prstGeom>
          <a:ln w="6350">
            <a:solidFill>
              <a:srgbClr val="006AAC"/>
            </a:solidFill>
          </a:ln>
        </p:spPr>
        <p:txBody>
          <a:bodyPr wrap="square">
            <a:spAutoFit/>
          </a:bodyPr>
          <a:lstStyle/>
          <a:p>
            <a:pPr algn="ctr"/>
            <a:endParaRPr lang="en-US" sz="200" b="1" kern="0" dirty="0" smtClean="0">
              <a:ln w="1905">
                <a:solidFill>
                  <a:srgbClr val="0075BF"/>
                </a:solidFill>
              </a:ln>
              <a:solidFill>
                <a:srgbClr val="0070C0"/>
              </a:solidFill>
              <a:latin typeface="Arial Narrow" pitchFamily="34" charset="0"/>
            </a:endParaRPr>
          </a:p>
          <a:p>
            <a:pPr algn="ctr"/>
            <a:endParaRPr lang="en-US" sz="200" b="1" kern="0" dirty="0" smtClean="0">
              <a:ln w="1905">
                <a:solidFill>
                  <a:srgbClr val="0075BF"/>
                </a:solidFill>
              </a:ln>
              <a:solidFill>
                <a:srgbClr val="0070C0"/>
              </a:solidFill>
              <a:latin typeface="Arial Narrow" pitchFamily="34" charset="0"/>
            </a:endParaRPr>
          </a:p>
          <a:p>
            <a:pPr algn="ctr"/>
            <a:endParaRPr lang="en-US" sz="200" b="1" kern="0" dirty="0" smtClean="0">
              <a:ln w="1905">
                <a:solidFill>
                  <a:srgbClr val="0075BF"/>
                </a:solidFill>
              </a:ln>
              <a:solidFill>
                <a:srgbClr val="0070C0"/>
              </a:solidFill>
              <a:latin typeface="Arial Narrow" pitchFamily="34" charset="0"/>
            </a:endParaRPr>
          </a:p>
          <a:p>
            <a:pPr algn="ctr"/>
            <a:endParaRPr lang="en-US" sz="200" b="1" kern="0" dirty="0" smtClean="0">
              <a:ln w="1905">
                <a:solidFill>
                  <a:srgbClr val="0075BF"/>
                </a:solidFill>
              </a:ln>
              <a:solidFill>
                <a:srgbClr val="0070C0"/>
              </a:solidFill>
              <a:latin typeface="Arial Narrow" pitchFamily="34" charset="0"/>
            </a:endParaRPr>
          </a:p>
          <a:p>
            <a:pPr algn="ctr"/>
            <a:endParaRPr lang="en-US" sz="200" b="1" kern="0" dirty="0" smtClean="0">
              <a:ln w="1905">
                <a:solidFill>
                  <a:srgbClr val="0075BF"/>
                </a:solidFill>
              </a:ln>
              <a:solidFill>
                <a:srgbClr val="0070C0"/>
              </a:solidFill>
              <a:latin typeface="+mn-lt"/>
            </a:endParaRPr>
          </a:p>
          <a:p>
            <a:pPr algn="ctr"/>
            <a:endParaRPr lang="en-US" sz="200" b="1" kern="0" dirty="0" smtClean="0">
              <a:ln w="1905">
                <a:solidFill>
                  <a:srgbClr val="0075BF"/>
                </a:solidFill>
              </a:ln>
              <a:solidFill>
                <a:srgbClr val="0070C0"/>
              </a:solidFill>
              <a:latin typeface="+mn-lt"/>
            </a:endParaRPr>
          </a:p>
          <a:p>
            <a:pPr algn="ctr"/>
            <a:r>
              <a:rPr lang="en-US" sz="3000" kern="0" dirty="0" smtClean="0">
                <a:ln w="1905">
                  <a:solidFill>
                    <a:srgbClr val="0075BF"/>
                  </a:solidFill>
                </a:ln>
                <a:solidFill>
                  <a:srgbClr val="0075BF"/>
                </a:solidFill>
                <a:latin typeface="+mn-lt"/>
              </a:rPr>
              <a:t>(317</a:t>
            </a:r>
            <a:r>
              <a:rPr lang="en-US" sz="3000" kern="0" dirty="0">
                <a:ln w="1905">
                  <a:solidFill>
                    <a:srgbClr val="0075BF"/>
                  </a:solidFill>
                </a:ln>
                <a:solidFill>
                  <a:srgbClr val="0075BF"/>
                </a:solidFill>
                <a:latin typeface="+mn-lt"/>
              </a:rPr>
              <a:t>) 803-6131</a:t>
            </a:r>
            <a:endParaRPr lang="en-US" sz="3000" kern="0" dirty="0" smtClean="0">
              <a:ln w="1905">
                <a:solidFill>
                  <a:srgbClr val="0075BF"/>
                </a:solidFill>
              </a:ln>
              <a:solidFill>
                <a:srgbClr val="0075BF"/>
              </a:solidFill>
              <a:latin typeface="+mn-lt"/>
              <a:ea typeface="+mj-ea"/>
              <a:cs typeface="+mj-cs"/>
            </a:endParaRPr>
          </a:p>
          <a:p>
            <a:pPr algn="ctr"/>
            <a:endParaRPr lang="en-US" sz="200" b="1" kern="0" dirty="0" smtClean="0">
              <a:ln w="18000">
                <a:solidFill>
                  <a:srgbClr val="0075BF"/>
                </a:solidFill>
                <a:prstDash val="solid"/>
                <a:miter lim="800000"/>
              </a:ln>
              <a:solidFill>
                <a:srgbClr val="0070C0"/>
              </a:solidFill>
              <a:latin typeface="Arial Narrow" pitchFamily="34" charset="0"/>
              <a:ea typeface="+mj-ea"/>
              <a:cs typeface="+mj-cs"/>
            </a:endParaRPr>
          </a:p>
          <a:p>
            <a:r>
              <a:rPr lang="en-US" sz="200" b="1" kern="0" dirty="0">
                <a:ln w="18000">
                  <a:solidFill>
                    <a:srgbClr val="0075BF"/>
                  </a:solidFill>
                  <a:prstDash val="solid"/>
                  <a:miter lim="800000"/>
                </a:ln>
                <a:solidFill>
                  <a:srgbClr val="0070C0"/>
                </a:solidFill>
                <a:latin typeface="Arial Narrow" pitchFamily="34" charset="0"/>
                <a:ea typeface="+mj-ea"/>
                <a:cs typeface="+mj-cs"/>
              </a:rPr>
              <a:t> </a:t>
            </a:r>
            <a:r>
              <a:rPr lang="en-US" sz="200" b="1" kern="0" dirty="0" smtClean="0">
                <a:ln w="18000">
                  <a:solidFill>
                    <a:srgbClr val="0075BF"/>
                  </a:solidFill>
                  <a:prstDash val="solid"/>
                  <a:miter lim="800000"/>
                </a:ln>
                <a:solidFill>
                  <a:srgbClr val="0070C0"/>
                </a:solidFill>
                <a:latin typeface="Arial Narrow" pitchFamily="34" charset="0"/>
                <a:ea typeface="+mj-ea"/>
                <a:cs typeface="+mj-cs"/>
              </a:rPr>
              <a:t>                            </a:t>
            </a:r>
          </a:p>
          <a:p>
            <a:endParaRPr lang="en-US" sz="200" b="1" kern="0" dirty="0" smtClean="0">
              <a:ln w="18000">
                <a:solidFill>
                  <a:srgbClr val="0075BF"/>
                </a:solidFill>
                <a:prstDash val="solid"/>
                <a:miter lim="800000"/>
              </a:ln>
              <a:solidFill>
                <a:srgbClr val="0070C0"/>
              </a:solidFill>
              <a:effectLst>
                <a:innerShdw blurRad="69850" dist="43180" dir="5400000">
                  <a:srgbClr val="000000">
                    <a:alpha val="65000"/>
                  </a:srgbClr>
                </a:innerShdw>
              </a:effectLst>
              <a:latin typeface="Arial Narrow" pitchFamily="34" charset="0"/>
              <a:ea typeface="+mj-ea"/>
              <a:cs typeface="+mj-cs"/>
            </a:endParaRPr>
          </a:p>
          <a:p>
            <a:endParaRPr lang="en-US" sz="200" b="1" kern="0" dirty="0" smtClean="0">
              <a:ln w="18000">
                <a:solidFill>
                  <a:srgbClr val="0075BF"/>
                </a:solidFill>
                <a:prstDash val="solid"/>
                <a:miter lim="800000"/>
              </a:ln>
              <a:solidFill>
                <a:srgbClr val="0070C0"/>
              </a:solidFill>
              <a:effectLst>
                <a:innerShdw blurRad="69850" dist="43180" dir="5400000">
                  <a:srgbClr val="000000">
                    <a:alpha val="65000"/>
                  </a:srgbClr>
                </a:innerShdw>
              </a:effectLst>
              <a:latin typeface="Arial Narrow" pitchFamily="34" charset="0"/>
              <a:ea typeface="+mj-ea"/>
              <a:cs typeface="+mj-cs"/>
            </a:endParaRPr>
          </a:p>
          <a:p>
            <a:endParaRPr lang="en-US" sz="200" b="1" kern="0" dirty="0" smtClean="0">
              <a:ln w="18000">
                <a:solidFill>
                  <a:srgbClr val="0075BF"/>
                </a:solidFill>
                <a:prstDash val="solid"/>
                <a:miter lim="800000"/>
              </a:ln>
              <a:solidFill>
                <a:srgbClr val="0070C0"/>
              </a:solidFill>
              <a:effectLst>
                <a:innerShdw blurRad="69850" dist="43180" dir="5400000">
                  <a:srgbClr val="000000">
                    <a:alpha val="65000"/>
                  </a:srgbClr>
                </a:innerShdw>
              </a:effectLst>
              <a:latin typeface="Arial Narrow" pitchFamily="34" charset="0"/>
              <a:ea typeface="+mj-ea"/>
              <a:cs typeface="+mj-cs"/>
            </a:endParaRPr>
          </a:p>
          <a:p>
            <a:endParaRPr lang="en-US" sz="200" b="1" kern="0" dirty="0" smtClean="0">
              <a:ln w="18000">
                <a:solidFill>
                  <a:srgbClr val="0075BF"/>
                </a:solidFill>
                <a:prstDash val="solid"/>
                <a:miter lim="800000"/>
              </a:ln>
              <a:solidFill>
                <a:srgbClr val="0070C0"/>
              </a:solidFill>
              <a:effectLst>
                <a:innerShdw blurRad="69850" dist="43180" dir="5400000">
                  <a:srgbClr val="000000">
                    <a:alpha val="65000"/>
                  </a:srgbClr>
                </a:innerShdw>
              </a:effectLst>
              <a:latin typeface="Arial Narrow" pitchFamily="34" charset="0"/>
              <a:ea typeface="+mj-ea"/>
              <a:cs typeface="+mj-cs"/>
            </a:endParaRPr>
          </a:p>
          <a:p>
            <a:pPr algn="ctr"/>
            <a:endParaRPr lang="en-US" sz="200" b="1" kern="0" dirty="0" smtClean="0">
              <a:ln w="18000">
                <a:solidFill>
                  <a:srgbClr val="0075BF"/>
                </a:solidFill>
                <a:prstDash val="solid"/>
                <a:miter lim="800000"/>
              </a:ln>
              <a:solidFill>
                <a:srgbClr val="0070C0"/>
              </a:solidFill>
              <a:effectLst>
                <a:innerShdw blurRad="69850" dist="43180" dir="5400000">
                  <a:srgbClr val="000000">
                    <a:alpha val="65000"/>
                  </a:srgbClr>
                </a:innerShdw>
              </a:effectLst>
              <a:latin typeface="Arial Narrow" pitchFamily="34" charset="0"/>
              <a:ea typeface="+mj-ea"/>
              <a:cs typeface="+mj-cs"/>
            </a:endParaRPr>
          </a:p>
        </p:txBody>
      </p:sp>
      <p:sp>
        <p:nvSpPr>
          <p:cNvPr id="5" name="Rectangle 3"/>
          <p:cNvSpPr txBox="1">
            <a:spLocks noChangeArrowheads="1"/>
          </p:cNvSpPr>
          <p:nvPr/>
        </p:nvSpPr>
        <p:spPr bwMode="auto">
          <a:xfrm>
            <a:off x="-457200" y="1905000"/>
            <a:ext cx="5943600" cy="1676400"/>
          </a:xfrm>
          <a:prstGeom prst="rect">
            <a:avLst/>
          </a:prstGeom>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p>
          <a:p>
            <a:pPr marL="569913"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THANK YOU!</a:t>
            </a: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lang="en-US" sz="200" b="1" kern="0" dirty="0" smtClean="0">
              <a:solidFill>
                <a:schemeClr val="bg1"/>
              </a:solidFill>
              <a:effectLst>
                <a:outerShdw blurRad="38100" dist="38100" dir="2700000" algn="tl">
                  <a:srgbClr val="000000">
                    <a:alpha val="43137"/>
                  </a:srgbClr>
                </a:outerShdw>
              </a:effectLst>
              <a:latin typeface="+mn-lt"/>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lang="en-US" sz="200" b="1" kern="0" dirty="0" smtClean="0">
              <a:solidFill>
                <a:schemeClr val="bg1"/>
              </a:solidFill>
              <a:effectLst>
                <a:outerShdw blurRad="38100" dist="38100" dir="2700000" algn="tl">
                  <a:srgbClr val="000000">
                    <a:alpha val="43137"/>
                  </a:srgbClr>
                </a:outerShdw>
              </a:effectLst>
              <a:latin typeface="+mn-lt"/>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For information on matters regarding aging, disability, or caregiving, call </a:t>
            </a: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CICOA Aging &amp; In-Home Solutions</a:t>
            </a: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69913"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304800"/>
            <a:ext cx="8153400" cy="685800"/>
          </a:xfrm>
          <a:noFill/>
          <a:ln>
            <a:noFill/>
            <a:miter lim="800000"/>
            <a:headEnd/>
            <a:tailEnd/>
          </a:ln>
        </p:spPr>
        <p:txBody>
          <a:bodyPr vert="horz" wrap="square" lIns="91440" tIns="45720" rIns="91440" bIns="45720" numCol="1" anchor="t" anchorCtr="0" compatLnSpc="1">
            <a:prstTxWarp prst="textNoShape">
              <a:avLst/>
            </a:prstTxWarp>
          </a:bodyPr>
          <a:lstStyle/>
          <a:p>
            <a:r>
              <a:rPr lang="en-US" sz="3300" dirty="0" smtClean="0">
                <a:latin typeface="Arial Narrow" pitchFamily="34" charset="0"/>
              </a:rPr>
              <a:t>Introductions, continued…</a:t>
            </a:r>
            <a:endParaRPr lang="en-US" sz="3300" dirty="0">
              <a:latin typeface="Arial Narrow" pitchFamily="34" charset="0"/>
            </a:endParaRPr>
          </a:p>
        </p:txBody>
      </p:sp>
      <p:sp>
        <p:nvSpPr>
          <p:cNvPr id="4099" name="Rectangle 3"/>
          <p:cNvSpPr>
            <a:spLocks noGrp="1" noChangeArrowheads="1"/>
          </p:cNvSpPr>
          <p:nvPr>
            <p:ph type="body" idx="1"/>
          </p:nvPr>
        </p:nvSpPr>
        <p:spPr bwMode="auto">
          <a:xfrm>
            <a:off x="304800" y="914400"/>
            <a:ext cx="8382000" cy="5181600"/>
          </a:xfrm>
          <a:noFill/>
          <a:ln>
            <a:miter lim="800000"/>
            <a:headEnd/>
            <a:tailEnd/>
          </a:ln>
        </p:spPr>
        <p:txBody>
          <a:bodyPr vert="horz" wrap="square" lIns="91440" tIns="45720" rIns="91440" bIns="45720" numCol="1" anchor="t" anchorCtr="0" compatLnSpc="1">
            <a:prstTxWarp prst="textNoShape">
              <a:avLst/>
            </a:prstTxWarp>
          </a:bodyPr>
          <a:lstStyle/>
          <a:p>
            <a:pPr algn="ctr">
              <a:buNone/>
              <a:defRPr/>
            </a:pPr>
            <a:endParaRPr lang="en-US" sz="2800" b="0" dirty="0" smtClean="0">
              <a:latin typeface="Arial Narrow" pitchFamily="34" charset="0"/>
            </a:endParaRPr>
          </a:p>
          <a:p>
            <a:pPr algn="ctr">
              <a:buNone/>
              <a:defRPr/>
            </a:pPr>
            <a:r>
              <a:rPr lang="en-US" sz="2300" b="0" dirty="0" smtClean="0"/>
              <a:t>You are:</a:t>
            </a:r>
          </a:p>
          <a:p>
            <a:pPr algn="ctr">
              <a:buNone/>
              <a:defRPr/>
            </a:pPr>
            <a:endParaRPr lang="en-US" sz="200" b="0" dirty="0" smtClean="0">
              <a:latin typeface="Arial Narrow" pitchFamily="34" charset="0"/>
            </a:endParaRPr>
          </a:p>
          <a:p>
            <a:pPr algn="ctr">
              <a:buNone/>
              <a:defRPr/>
            </a:pPr>
            <a:endParaRPr lang="en-US" sz="200" b="0" dirty="0" smtClean="0">
              <a:latin typeface="Arial Narrow" pitchFamily="34" charset="0"/>
            </a:endParaRPr>
          </a:p>
          <a:p>
            <a:pPr algn="ctr">
              <a:buNone/>
              <a:defRPr/>
            </a:pPr>
            <a:endParaRPr lang="en-US" sz="200" b="0" dirty="0" smtClean="0">
              <a:latin typeface="Arial Narrow" pitchFamily="34" charset="0"/>
            </a:endParaRPr>
          </a:p>
          <a:p>
            <a:pPr algn="ctr">
              <a:buNone/>
              <a:defRPr/>
            </a:pPr>
            <a:endParaRPr lang="en-US" sz="200" b="0" dirty="0" smtClean="0">
              <a:latin typeface="Arial Narrow" pitchFamily="34" charset="0"/>
            </a:endParaRPr>
          </a:p>
          <a:p>
            <a:pPr algn="ctr">
              <a:buNone/>
              <a:defRPr/>
            </a:pPr>
            <a:endParaRPr lang="en-US" sz="200" b="0" dirty="0" smtClean="0">
              <a:latin typeface="Arial Narrow" pitchFamily="34" charset="0"/>
            </a:endParaRPr>
          </a:p>
          <a:p>
            <a:pPr marL="1604963" indent="-288925">
              <a:spcBef>
                <a:spcPts val="0"/>
              </a:spcBef>
              <a:buFont typeface="Wingdings" pitchFamily="2" charset="2"/>
              <a:buChar char="§"/>
              <a:defRPr/>
            </a:pPr>
            <a:r>
              <a:rPr lang="en-US" sz="2200" b="0" dirty="0" smtClean="0"/>
              <a:t>Case Manager, Clinician, Service Provider</a:t>
            </a:r>
          </a:p>
          <a:p>
            <a:pPr marL="1604963" indent="-288925">
              <a:spcBef>
                <a:spcPts val="0"/>
              </a:spcBef>
              <a:buFont typeface="Wingdings" pitchFamily="2" charset="2"/>
              <a:buChar char="§"/>
              <a:defRPr/>
            </a:pPr>
            <a:r>
              <a:rPr lang="en-US" sz="2200" b="0" dirty="0" smtClean="0"/>
              <a:t>Co-worker, Employee, Student</a:t>
            </a:r>
          </a:p>
          <a:p>
            <a:pPr marL="1604963" indent="-288925">
              <a:spcBef>
                <a:spcPts val="0"/>
              </a:spcBef>
              <a:buFont typeface="Wingdings" pitchFamily="2" charset="2"/>
              <a:buChar char="§"/>
              <a:defRPr/>
            </a:pPr>
            <a:r>
              <a:rPr lang="en-US" sz="2200" b="0" dirty="0" smtClean="0"/>
              <a:t>Family member</a:t>
            </a:r>
          </a:p>
          <a:p>
            <a:pPr marL="1604963" indent="-288925">
              <a:spcBef>
                <a:spcPts val="0"/>
              </a:spcBef>
              <a:buFont typeface="Wingdings" pitchFamily="2" charset="2"/>
              <a:buChar char="§"/>
              <a:defRPr/>
            </a:pPr>
            <a:r>
              <a:rPr lang="en-US" sz="2200" b="0" dirty="0" smtClean="0"/>
              <a:t>Caregiver</a:t>
            </a:r>
          </a:p>
          <a:p>
            <a:pPr marL="1604963" indent="-288925">
              <a:spcBef>
                <a:spcPts val="0"/>
              </a:spcBef>
              <a:buFont typeface="Wingdings" pitchFamily="2" charset="2"/>
              <a:buChar char="§"/>
              <a:defRPr/>
            </a:pPr>
            <a:r>
              <a:rPr lang="en-US" sz="2200" b="0" dirty="0" smtClean="0"/>
              <a:t>Bystander, neighbor, fellow club member… </a:t>
            </a:r>
          </a:p>
          <a:p>
            <a:pPr marL="1604963" indent="-288925">
              <a:spcBef>
                <a:spcPts val="0"/>
              </a:spcBef>
              <a:buFont typeface="Wingdings" pitchFamily="2" charset="2"/>
              <a:buChar char="§"/>
              <a:defRPr/>
            </a:pPr>
            <a:r>
              <a:rPr lang="en-US" sz="2200" b="0" dirty="0" smtClean="0"/>
              <a:t>Taxpayer</a:t>
            </a:r>
          </a:p>
          <a:p>
            <a:pPr marL="1604963" indent="-288925">
              <a:buNone/>
              <a:defRPr/>
            </a:pPr>
            <a:endParaRPr lang="en-US" sz="800" dirty="0" smtClean="0"/>
          </a:p>
          <a:p>
            <a:pPr marL="1604963" indent="-288925">
              <a:buNone/>
              <a:defRPr/>
            </a:pPr>
            <a:endParaRPr lang="en-US" sz="800" dirty="0" smtClean="0"/>
          </a:p>
          <a:p>
            <a:pPr marL="1892300" indent="-352425">
              <a:buNone/>
              <a:defRPr/>
            </a:pPr>
            <a:r>
              <a:rPr lang="en-US" sz="2200" b="0" dirty="0" smtClean="0"/>
              <a:t>Today’s message has broad application—</a:t>
            </a:r>
          </a:p>
          <a:p>
            <a:pPr marL="1892300" indent="-352425">
              <a:buNone/>
              <a:defRPr/>
            </a:pPr>
            <a:r>
              <a:rPr lang="en-US" sz="2200" b="0" dirty="0" smtClean="0"/>
              <a:t>not only professionally, but socially as well.</a:t>
            </a:r>
          </a:p>
          <a:p>
            <a:endParaRPr lang="en-US" dirty="0">
              <a:ln>
                <a:solidFill>
                  <a:srgbClr val="0070C0"/>
                </a:solidFill>
              </a:l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304800"/>
            <a:ext cx="7010400" cy="1107996"/>
          </a:xfrm>
          <a:prstGeom prst="rect">
            <a:avLst/>
          </a:prstGeom>
          <a:noFill/>
        </p:spPr>
        <p:txBody>
          <a:bodyPr wrap="square" rtlCol="0">
            <a:spAutoFit/>
          </a:bodyPr>
          <a:lstStyle/>
          <a:p>
            <a:pPr algn="ctr"/>
            <a:r>
              <a:rPr lang="en-US" sz="3300" b="1" dirty="0" smtClean="0">
                <a:solidFill>
                  <a:srgbClr val="0075BF"/>
                </a:solidFill>
                <a:latin typeface="Arial Narrow" pitchFamily="34" charset="0"/>
              </a:rPr>
              <a:t>At the close of this session, </a:t>
            </a:r>
          </a:p>
          <a:p>
            <a:pPr algn="ctr"/>
            <a:r>
              <a:rPr lang="en-US" sz="3300" b="1" dirty="0" smtClean="0">
                <a:solidFill>
                  <a:srgbClr val="0075BF"/>
                </a:solidFill>
                <a:latin typeface="Arial Narrow" pitchFamily="34" charset="0"/>
              </a:rPr>
              <a:t>attendees will be able to:</a:t>
            </a:r>
            <a:endParaRPr lang="en-US" sz="3300" b="1" i="1" dirty="0">
              <a:ln>
                <a:solidFill>
                  <a:schemeClr val="tx1"/>
                </a:solidFill>
              </a:ln>
              <a:solidFill>
                <a:srgbClr val="0075BF"/>
              </a:solidFill>
              <a:latin typeface="Arial Narrow" pitchFamily="34" charset="0"/>
            </a:endParaRPr>
          </a:p>
        </p:txBody>
      </p:sp>
      <p:sp>
        <p:nvSpPr>
          <p:cNvPr id="4" name="Content Placeholder 3"/>
          <p:cNvSpPr>
            <a:spLocks noGrp="1"/>
          </p:cNvSpPr>
          <p:nvPr>
            <p:ph idx="1"/>
          </p:nvPr>
        </p:nvSpPr>
        <p:spPr>
          <a:xfrm>
            <a:off x="609600" y="1646237"/>
            <a:ext cx="8077200" cy="4678363"/>
          </a:xfrm>
        </p:spPr>
        <p:txBody>
          <a:bodyPr/>
          <a:lstStyle/>
          <a:p>
            <a:pPr marL="336550" lvl="0" indent="-336550">
              <a:spcBef>
                <a:spcPts val="0"/>
              </a:spcBef>
              <a:buFont typeface="+mj-lt"/>
              <a:buAutoNum type="arabicPeriod"/>
            </a:pPr>
            <a:r>
              <a:rPr lang="en-US" sz="2200" b="0" spc="50" dirty="0" smtClean="0"/>
              <a:t>Discuss chronological stages of aging and the changes typically associated with the aging process.</a:t>
            </a:r>
          </a:p>
          <a:p>
            <a:pPr marL="336550" lvl="0" indent="-336550">
              <a:spcBef>
                <a:spcPts val="0"/>
              </a:spcBef>
              <a:buFont typeface="+mj-lt"/>
              <a:buAutoNum type="arabicPeriod"/>
            </a:pPr>
            <a:r>
              <a:rPr lang="en-US" sz="2200" b="0" spc="50" dirty="0" smtClean="0"/>
              <a:t>Explain the physical, psychosocial and economic benefits of aging in place in lieu of institutionalization.</a:t>
            </a:r>
          </a:p>
          <a:p>
            <a:pPr marL="336550" lvl="0" indent="-336550">
              <a:spcBef>
                <a:spcPts val="0"/>
              </a:spcBef>
              <a:buFont typeface="+mj-lt"/>
              <a:buAutoNum type="arabicPeriod"/>
            </a:pPr>
            <a:r>
              <a:rPr lang="en-US" sz="2200" b="0" spc="50" dirty="0" smtClean="0"/>
              <a:t>Articulate the role of assessment in working with older individuals; cite adaptations that may be necessary for successful aging in place to occur.</a:t>
            </a:r>
          </a:p>
          <a:p>
            <a:pPr marL="336550" indent="-336550">
              <a:spcBef>
                <a:spcPts val="0"/>
              </a:spcBef>
              <a:buFont typeface="+mj-lt"/>
              <a:buAutoNum type="arabicPeriod"/>
            </a:pPr>
            <a:r>
              <a:rPr lang="en-US" sz="2200" b="0" dirty="0" smtClean="0"/>
              <a:t>Identify the most common obstacles in serving the older population and discuss best practices for overcoming them, empowering individuals to achieve optimal independence, dignity and quality of life. </a:t>
            </a:r>
          </a:p>
          <a:p>
            <a:pPr marL="336550" indent="-336550">
              <a:spcBef>
                <a:spcPts val="0"/>
              </a:spcBef>
              <a:buNone/>
            </a:pPr>
            <a:endParaRPr lang="en-US" sz="20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600200"/>
            <a:ext cx="8382000" cy="4876800"/>
          </a:xfrm>
        </p:spPr>
        <p:txBody>
          <a:bodyPr/>
          <a:lstStyle/>
          <a:p>
            <a:pPr marL="738188" indent="0">
              <a:spcBef>
                <a:spcPts val="0"/>
              </a:spcBef>
              <a:buNone/>
            </a:pPr>
            <a:endParaRPr lang="en-US" sz="600" cap="small" dirty="0" smtClean="0">
              <a:effectLst>
                <a:outerShdw blurRad="38100" dist="38100" dir="2700000" algn="tl">
                  <a:srgbClr val="000000">
                    <a:alpha val="43137"/>
                  </a:srgbClr>
                </a:outerShdw>
              </a:effectLst>
              <a:latin typeface="Arial Narrow" pitchFamily="34" charset="0"/>
            </a:endParaRPr>
          </a:p>
          <a:p>
            <a:pPr marL="457200" indent="0">
              <a:spcBef>
                <a:spcPts val="0"/>
              </a:spcBef>
              <a:buNone/>
            </a:pPr>
            <a:r>
              <a:rPr lang="en-US" sz="3000" u="dbl" cap="small" dirty="0" smtClean="0">
                <a:solidFill>
                  <a:srgbClr val="0075BF"/>
                </a:solidFill>
                <a:uFill>
                  <a:solidFill>
                    <a:srgbClr val="006AAC"/>
                  </a:solidFill>
                </a:uFill>
                <a:latin typeface="Arial Black" pitchFamily="34" charset="0"/>
              </a:rPr>
              <a:t>Increased</a:t>
            </a:r>
            <a:r>
              <a:rPr lang="en-US" sz="2900" cap="small" dirty="0" smtClean="0">
                <a:uFill>
                  <a:solidFill>
                    <a:srgbClr val="006AAC"/>
                  </a:solidFill>
                </a:uFill>
                <a:latin typeface="Arial Narrow" pitchFamily="34" charset="0"/>
              </a:rPr>
              <a:t>    awareness, support, access  </a:t>
            </a:r>
            <a:endParaRPr lang="en-US" sz="2900" cap="small" dirty="0" smtClean="0">
              <a:latin typeface="Arial Narrow" pitchFamily="34" charset="0"/>
            </a:endParaRPr>
          </a:p>
          <a:p>
            <a:pPr marL="633413" indent="0" algn="ctr">
              <a:spcBef>
                <a:spcPts val="0"/>
              </a:spcBef>
              <a:buNone/>
            </a:pPr>
            <a:r>
              <a:rPr lang="en-US" sz="2800" cap="small" dirty="0" smtClean="0">
                <a:solidFill>
                  <a:srgbClr val="006AAC"/>
                </a:solidFill>
                <a:effectLst>
                  <a:outerShdw blurRad="38100" dist="38100" dir="2700000" algn="tl">
                    <a:srgbClr val="000000">
                      <a:alpha val="43137"/>
                    </a:srgbClr>
                  </a:outerShdw>
                </a:effectLst>
                <a:uFill>
                  <a:solidFill>
                    <a:srgbClr val="006AAC"/>
                  </a:solidFill>
                </a:uFill>
                <a:latin typeface="Arial Black"/>
                <a:sym typeface="Wingdings 3"/>
              </a:rPr>
              <a:t>                        </a:t>
            </a:r>
          </a:p>
          <a:p>
            <a:pPr marL="457200" indent="0">
              <a:spcBef>
                <a:spcPts val="0"/>
              </a:spcBef>
              <a:buNone/>
            </a:pPr>
            <a:r>
              <a:rPr lang="en-US" sz="3000" u="dbl" cap="small" dirty="0" smtClean="0">
                <a:solidFill>
                  <a:srgbClr val="0075BF"/>
                </a:solidFill>
                <a:uFill>
                  <a:solidFill>
                    <a:srgbClr val="006AAC"/>
                  </a:solidFill>
                </a:uFill>
                <a:latin typeface="Arial Black" pitchFamily="34" charset="0"/>
              </a:rPr>
              <a:t>Reductions</a:t>
            </a:r>
            <a:r>
              <a:rPr lang="en-US" sz="2900" cap="small" dirty="0" smtClean="0">
                <a:uFill>
                  <a:solidFill>
                    <a:srgbClr val="006AAC"/>
                  </a:solidFill>
                </a:uFill>
                <a:latin typeface="Arial Narrow" pitchFamily="34" charset="0"/>
              </a:rPr>
              <a:t>   in the community, such as:</a:t>
            </a:r>
            <a:endParaRPr lang="en-US" sz="2900" cap="small" dirty="0" smtClean="0">
              <a:solidFill>
                <a:srgbClr val="006AAC"/>
              </a:solidFill>
              <a:latin typeface="Arial Narrow" pitchFamily="34" charset="0"/>
            </a:endParaRPr>
          </a:p>
          <a:p>
            <a:pPr marL="1143000" indent="0">
              <a:spcBef>
                <a:spcPts val="0"/>
              </a:spcBef>
              <a:buNone/>
            </a:pPr>
            <a:r>
              <a:rPr lang="en-US" sz="2200" b="0" dirty="0" smtClean="0"/>
              <a:t> Loss of Independence</a:t>
            </a:r>
          </a:p>
          <a:p>
            <a:pPr marL="1143000" indent="0">
              <a:spcBef>
                <a:spcPts val="0"/>
              </a:spcBef>
              <a:buNone/>
            </a:pPr>
            <a:r>
              <a:rPr lang="en-US" sz="2200" b="0" dirty="0" smtClean="0"/>
              <a:t> Preventable injuries in the home</a:t>
            </a:r>
          </a:p>
          <a:p>
            <a:pPr marL="1143000" indent="0">
              <a:spcBef>
                <a:spcPts val="0"/>
              </a:spcBef>
              <a:buNone/>
            </a:pPr>
            <a:r>
              <a:rPr lang="en-US" sz="2200" b="0" dirty="0" smtClean="0"/>
              <a:t> 9-1-1 emergencies + NON-emergency calls</a:t>
            </a:r>
          </a:p>
          <a:p>
            <a:pPr marL="1143000" indent="0">
              <a:spcBef>
                <a:spcPts val="0"/>
              </a:spcBef>
              <a:buNone/>
            </a:pPr>
            <a:r>
              <a:rPr lang="en-US" sz="2200" b="0" dirty="0" smtClean="0"/>
              <a:t> Risks for elder abuse and/or neglect</a:t>
            </a:r>
          </a:p>
          <a:p>
            <a:pPr marL="1143000" indent="0">
              <a:spcBef>
                <a:spcPts val="0"/>
              </a:spcBef>
              <a:buNone/>
            </a:pPr>
            <a:r>
              <a:rPr lang="en-US" sz="2200" b="0" dirty="0" smtClean="0"/>
              <a:t> Hospital readmissions</a:t>
            </a:r>
          </a:p>
          <a:p>
            <a:pPr marL="1143000" indent="0">
              <a:spcBef>
                <a:spcPts val="0"/>
              </a:spcBef>
              <a:buNone/>
            </a:pPr>
            <a:r>
              <a:rPr lang="en-US" sz="2200" b="0" dirty="0" smtClean="0"/>
              <a:t> Unnecessary + premature nursing home admissions</a:t>
            </a:r>
            <a:endParaRPr lang="en-US" sz="2800" cap="small" dirty="0" smtClean="0">
              <a:solidFill>
                <a:srgbClr val="006AAC"/>
              </a:solidFill>
              <a:effectLst>
                <a:outerShdw blurRad="38100" dist="38100" dir="2700000" algn="tl">
                  <a:srgbClr val="000000">
                    <a:alpha val="43137"/>
                  </a:srgbClr>
                </a:outerShdw>
              </a:effectLst>
              <a:uFill>
                <a:solidFill>
                  <a:srgbClr val="006AAC"/>
                </a:solidFill>
              </a:uFill>
              <a:latin typeface="Arial Black"/>
              <a:sym typeface="Wingdings 3"/>
            </a:endParaRPr>
          </a:p>
          <a:p>
            <a:pPr marL="633413" indent="0" algn="ctr">
              <a:spcBef>
                <a:spcPts val="0"/>
              </a:spcBef>
              <a:buNone/>
            </a:pPr>
            <a:r>
              <a:rPr lang="en-US" sz="2800" cap="small" dirty="0" smtClean="0">
                <a:solidFill>
                  <a:srgbClr val="006AAC"/>
                </a:solidFill>
                <a:effectLst>
                  <a:outerShdw blurRad="38100" dist="38100" dir="2700000" algn="tl">
                    <a:srgbClr val="000000">
                      <a:alpha val="43137"/>
                    </a:srgbClr>
                  </a:outerShdw>
                </a:effectLst>
                <a:uFill>
                  <a:solidFill>
                    <a:srgbClr val="006AAC"/>
                  </a:solidFill>
                </a:uFill>
                <a:latin typeface="Arial Black"/>
                <a:sym typeface="Wingdings 3"/>
              </a:rPr>
              <a:t>                        </a:t>
            </a:r>
          </a:p>
          <a:p>
            <a:pPr marL="457200" indent="0">
              <a:spcBef>
                <a:spcPts val="0"/>
              </a:spcBef>
              <a:buNone/>
            </a:pPr>
            <a:r>
              <a:rPr lang="en-US" sz="3000" u="dbl" cap="small" dirty="0" smtClean="0">
                <a:solidFill>
                  <a:srgbClr val="0075BF"/>
                </a:solidFill>
                <a:uFill>
                  <a:solidFill>
                    <a:srgbClr val="006AAC"/>
                  </a:solidFill>
                </a:uFill>
                <a:latin typeface="Arial Black" pitchFamily="34" charset="0"/>
              </a:rPr>
              <a:t>Improved</a:t>
            </a:r>
            <a:r>
              <a:rPr lang="en-US" sz="2900" cap="small" dirty="0" smtClean="0">
                <a:solidFill>
                  <a:srgbClr val="006AAC"/>
                </a:solidFill>
                <a:uFill>
                  <a:solidFill>
                    <a:srgbClr val="006AAC"/>
                  </a:solidFill>
                </a:uFill>
                <a:latin typeface="Arial Narrow" pitchFamily="34" charset="0"/>
              </a:rPr>
              <a:t>   </a:t>
            </a:r>
            <a:r>
              <a:rPr lang="en-US" sz="2900" cap="small" dirty="0" smtClean="0">
                <a:uFill>
                  <a:solidFill>
                    <a:srgbClr val="006AAC"/>
                  </a:solidFill>
                </a:uFill>
                <a:latin typeface="Arial Narrow" pitchFamily="34" charset="0"/>
              </a:rPr>
              <a:t>quality of life for all hoosiers</a:t>
            </a:r>
            <a:endParaRPr lang="en-US" sz="2900" cap="small" dirty="0" smtClean="0">
              <a:effectLst>
                <a:outerShdw blurRad="38100" dist="38100" dir="2700000" algn="tl">
                  <a:srgbClr val="000000">
                    <a:alpha val="43137"/>
                  </a:srgbClr>
                </a:outerShdw>
              </a:effectLst>
              <a:uFill>
                <a:solidFill>
                  <a:srgbClr val="006AAC"/>
                </a:solidFill>
              </a:uFill>
              <a:latin typeface="Arial Narrow" pitchFamily="34" charset="0"/>
            </a:endParaRPr>
          </a:p>
          <a:p>
            <a:pPr marL="633413" indent="0">
              <a:spcBef>
                <a:spcPts val="0"/>
              </a:spcBef>
              <a:buNone/>
            </a:pPr>
            <a:endParaRPr lang="en-US" sz="2800" dirty="0" smtClean="0"/>
          </a:p>
          <a:p>
            <a:pPr marL="633413" indent="0">
              <a:spcBef>
                <a:spcPts val="0"/>
              </a:spcBef>
              <a:buFont typeface="Wingdings" pitchFamily="2" charset="2"/>
              <a:buChar char="ü"/>
            </a:pPr>
            <a:endParaRPr lang="en-US" sz="2800" dirty="0" smtClean="0"/>
          </a:p>
          <a:p>
            <a:pPr marL="577850" indent="-288925">
              <a:buNone/>
            </a:pPr>
            <a:endParaRPr lang="en-US" sz="3000" dirty="0" smtClean="0">
              <a:latin typeface="Arial Narrow" pitchFamily="34" charset="0"/>
            </a:endParaRPr>
          </a:p>
          <a:p>
            <a:endParaRPr lang="en-US" dirty="0"/>
          </a:p>
        </p:txBody>
      </p:sp>
      <p:sp>
        <p:nvSpPr>
          <p:cNvPr id="7" name="Title 1"/>
          <p:cNvSpPr>
            <a:spLocks noGrp="1"/>
          </p:cNvSpPr>
          <p:nvPr>
            <p:ph type="title"/>
          </p:nvPr>
        </p:nvSpPr>
        <p:spPr>
          <a:xfrm>
            <a:off x="609600" y="304800"/>
            <a:ext cx="8229600" cy="1143000"/>
          </a:xfrm>
        </p:spPr>
        <p:txBody>
          <a:bodyPr/>
          <a:lstStyle/>
          <a:p>
            <a:r>
              <a:rPr lang="en-US" sz="3300" spc="100" dirty="0" smtClean="0">
                <a:solidFill>
                  <a:srgbClr val="009BFA"/>
                </a:solidFill>
                <a:effectLst>
                  <a:outerShdw blurRad="38100" dist="38100" dir="2700000" algn="tl">
                    <a:srgbClr val="000000">
                      <a:alpha val="43137"/>
                    </a:srgbClr>
                  </a:outerShdw>
                </a:effectLst>
                <a:latin typeface="Arial Narrow" pitchFamily="34" charset="0"/>
              </a:rPr>
              <a:t> </a:t>
            </a:r>
            <a:r>
              <a:rPr lang="en-US" sz="3300" spc="100" dirty="0" smtClean="0">
                <a:solidFill>
                  <a:srgbClr val="006AAC"/>
                </a:solidFill>
                <a:latin typeface="Arial Narrow" pitchFamily="34" charset="0"/>
              </a:rPr>
              <a:t>What do “best outcomes” </a:t>
            </a:r>
            <a:br>
              <a:rPr lang="en-US" sz="3300" spc="100" dirty="0" smtClean="0">
                <a:solidFill>
                  <a:srgbClr val="006AAC"/>
                </a:solidFill>
                <a:latin typeface="Arial Narrow" pitchFamily="34" charset="0"/>
              </a:rPr>
            </a:br>
            <a:r>
              <a:rPr lang="en-US" sz="3300" spc="100" dirty="0" smtClean="0">
                <a:solidFill>
                  <a:srgbClr val="006AAC"/>
                </a:solidFill>
                <a:latin typeface="Arial Narrow" pitchFamily="34" charset="0"/>
              </a:rPr>
              <a:t>of aging in place look like?</a:t>
            </a:r>
            <a:endParaRPr lang="en-US" sz="3300" dirty="0">
              <a:solidFill>
                <a:srgbClr val="006AAC"/>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1143000"/>
          </a:xfrm>
        </p:spPr>
        <p:txBody>
          <a:bodyPr/>
          <a:lstStyle/>
          <a:p>
            <a:r>
              <a:rPr lang="en-US" sz="3400" dirty="0" smtClean="0"/>
              <a:t>Quiz</a:t>
            </a:r>
            <a:endParaRPr lang="en-US" sz="3400" dirty="0"/>
          </a:p>
        </p:txBody>
      </p:sp>
      <p:sp>
        <p:nvSpPr>
          <p:cNvPr id="4" name="Content Placeholder 3"/>
          <p:cNvSpPr>
            <a:spLocks noGrp="1"/>
          </p:cNvSpPr>
          <p:nvPr>
            <p:ph idx="1"/>
          </p:nvPr>
        </p:nvSpPr>
        <p:spPr>
          <a:xfrm>
            <a:off x="609600" y="1600200"/>
            <a:ext cx="7924800" cy="4953000"/>
          </a:xfrm>
        </p:spPr>
        <p:txBody>
          <a:bodyPr/>
          <a:lstStyle/>
          <a:p>
            <a:pPr marL="514350" lvl="0" indent="-514350">
              <a:spcBef>
                <a:spcPts val="0"/>
              </a:spcBef>
              <a:buFont typeface="+mj-lt"/>
              <a:buAutoNum type="arabicPeriod"/>
            </a:pPr>
            <a:r>
              <a:rPr lang="en-US" sz="2400" b="0" dirty="0" smtClean="0"/>
              <a:t>Everyone over age 95 should be in a nursing home or living with someone else.  </a:t>
            </a:r>
          </a:p>
          <a:p>
            <a:pPr marL="514350" lvl="0" indent="-514350">
              <a:spcBef>
                <a:spcPts val="0"/>
              </a:spcBef>
              <a:buFont typeface="+mj-lt"/>
              <a:buAutoNum type="arabicPeriod"/>
            </a:pPr>
            <a:r>
              <a:rPr lang="en-US" sz="2400" b="0" dirty="0" smtClean="0"/>
              <a:t>Anyone with Alzheimer’s disease should be in a nursing home or living with someone else.</a:t>
            </a:r>
          </a:p>
          <a:p>
            <a:pPr marL="514350" lvl="0" indent="-514350">
              <a:spcBef>
                <a:spcPts val="0"/>
              </a:spcBef>
              <a:buFont typeface="+mj-lt"/>
              <a:buAutoNum type="arabicPeriod"/>
            </a:pPr>
            <a:r>
              <a:rPr lang="en-US" sz="2400" b="0" dirty="0" smtClean="0"/>
              <a:t>Being older includes weak, brittle bones.</a:t>
            </a:r>
          </a:p>
          <a:p>
            <a:pPr marL="514350" indent="-514350">
              <a:spcBef>
                <a:spcPts val="0"/>
              </a:spcBef>
              <a:buFont typeface="+mj-lt"/>
              <a:buAutoNum type="arabicPeriod"/>
            </a:pPr>
            <a:r>
              <a:rPr lang="en-US" sz="2400" b="0" dirty="0" smtClean="0">
                <a:solidFill>
                  <a:srgbClr val="000000"/>
                </a:solidFill>
              </a:rPr>
              <a:t>And therefore one should avoid exercise.</a:t>
            </a:r>
          </a:p>
          <a:p>
            <a:pPr marL="514350" lvl="0" indent="-514350">
              <a:spcBef>
                <a:spcPts val="0"/>
              </a:spcBef>
              <a:buFont typeface="+mj-lt"/>
              <a:buAutoNum type="arabicPeriod"/>
            </a:pPr>
            <a:r>
              <a:rPr lang="en-US" sz="2400" b="0" dirty="0" smtClean="0"/>
              <a:t>Older people are generally more cantankerous than people in middle age.</a:t>
            </a:r>
          </a:p>
          <a:p>
            <a:pPr marL="514350" indent="-514350">
              <a:spcBef>
                <a:spcPts val="0"/>
              </a:spcBef>
              <a:buFont typeface="+mj-lt"/>
              <a:buAutoNum type="arabicPeriod"/>
            </a:pPr>
            <a:r>
              <a:rPr lang="en-US" sz="2400" b="0" dirty="0" smtClean="0">
                <a:solidFill>
                  <a:srgbClr val="000000"/>
                </a:solidFill>
              </a:rPr>
              <a:t>Older people tend to be grouchy and unappreciative of attempts to help them.</a:t>
            </a:r>
          </a:p>
          <a:p>
            <a:pPr marL="514350" lvl="0" indent="-514350">
              <a:buFont typeface="+mj-lt"/>
              <a:buAutoNum type="arabicPeriod"/>
            </a:pPr>
            <a:endParaRPr lang="en-US" sz="2800" dirty="0" smtClean="0">
              <a:solidFill>
                <a:srgbClr val="000000"/>
              </a:solidFill>
            </a:endParaRPr>
          </a:p>
          <a:p>
            <a:pPr marL="514350" lvl="0" indent="-514350">
              <a:buFont typeface="+mj-lt"/>
              <a:buAutoNum type="arabicPeriod"/>
            </a:pPr>
            <a:endParaRPr lang="en-US" sz="2800" dirty="0" smtClean="0"/>
          </a:p>
          <a:p>
            <a:pPr marL="514350" lvl="0" indent="-514350">
              <a:buFont typeface="+mj-lt"/>
              <a:buAutoNum type="arabicPeriod"/>
            </a:pPr>
            <a:endParaRPr lang="en-US" sz="28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2133600"/>
            <a:ext cx="5105400" cy="646331"/>
          </a:xfrm>
          <a:prstGeom prst="rect">
            <a:avLst/>
          </a:prstGeom>
          <a:noFill/>
        </p:spPr>
        <p:txBody>
          <a:bodyPr wrap="square" rtlCol="0">
            <a:spAutoFit/>
            <a:scene3d>
              <a:camera prst="orthographicFront">
                <a:rot lat="0" lon="0" rev="600000"/>
              </a:camera>
              <a:lightRig rig="threePt" dir="t"/>
            </a:scene3d>
          </a:bodyPr>
          <a:lstStyle/>
          <a:p>
            <a:pPr algn="ctr"/>
            <a:r>
              <a:rPr lang="en-US" sz="3600" b="1" kern="0" dirty="0" smtClean="0">
                <a:solidFill>
                  <a:srgbClr val="0075BF"/>
                </a:solidFill>
                <a:latin typeface="Arial"/>
                <a:ea typeface="+mj-ea"/>
                <a:cs typeface="+mj-cs"/>
              </a:rPr>
              <a:t>Stages of Aging</a:t>
            </a:r>
            <a:endParaRPr lang="en-US" sz="3600" dirty="0">
              <a:latin typeface="Arial Narrow" pitchFamily="34" charset="0"/>
            </a:endParaRPr>
          </a:p>
        </p:txBody>
      </p:sp>
      <p:pic>
        <p:nvPicPr>
          <p:cNvPr id="3" name="Picture 2" descr="Banana George">
            <a:hlinkClick r:id="rId3"/>
          </p:cNvPr>
          <p:cNvPicPr/>
          <p:nvPr/>
        </p:nvPicPr>
        <p:blipFill>
          <a:blip r:embed="rId4" cstate="print"/>
          <a:srcRect/>
          <a:stretch>
            <a:fillRect/>
          </a:stretch>
        </p:blipFill>
        <p:spPr bwMode="auto">
          <a:xfrm>
            <a:off x="476250" y="1676400"/>
            <a:ext cx="45529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1143000"/>
          </a:xfrm>
        </p:spPr>
        <p:txBody>
          <a:bodyPr/>
          <a:lstStyle/>
          <a:p>
            <a:r>
              <a:rPr lang="en-US" sz="3300" dirty="0" smtClean="0">
                <a:latin typeface="Arial Narrow" pitchFamily="34" charset="0"/>
              </a:rPr>
              <a:t>Chronological stages of aging</a:t>
            </a:r>
            <a:r>
              <a:rPr lang="en-US" sz="2800" baseline="30000" dirty="0" smtClean="0">
                <a:solidFill>
                  <a:schemeClr val="tx1"/>
                </a:solidFill>
                <a:latin typeface="Arial Narrow" pitchFamily="34" charset="0"/>
              </a:rPr>
              <a:t>2</a:t>
            </a:r>
            <a:endParaRPr lang="en-US" sz="2800" baseline="30000" dirty="0">
              <a:solidFill>
                <a:schemeClr val="tx1"/>
              </a:solidFill>
              <a:latin typeface="Arial Narrow" pitchFamily="34" charset="0"/>
            </a:endParaRPr>
          </a:p>
        </p:txBody>
      </p:sp>
      <p:sp>
        <p:nvSpPr>
          <p:cNvPr id="3" name="Content Placeholder 2"/>
          <p:cNvSpPr>
            <a:spLocks noGrp="1"/>
          </p:cNvSpPr>
          <p:nvPr>
            <p:ph idx="1"/>
          </p:nvPr>
        </p:nvSpPr>
        <p:spPr>
          <a:xfrm>
            <a:off x="2209800" y="1981200"/>
            <a:ext cx="5410200" cy="2895600"/>
          </a:xfrm>
        </p:spPr>
        <p:txBody>
          <a:bodyPr/>
          <a:lstStyle/>
          <a:p>
            <a:pPr marL="288925" indent="-288925">
              <a:lnSpc>
                <a:spcPct val="150000"/>
              </a:lnSpc>
              <a:spcBef>
                <a:spcPts val="0"/>
              </a:spcBef>
              <a:buFont typeface="Wingdings" panose="05000000000000000000" pitchFamily="2" charset="2"/>
              <a:buChar char="§"/>
            </a:pPr>
            <a:r>
              <a:rPr lang="en-US" sz="2400" b="0" dirty="0" smtClean="0"/>
              <a:t>Young-old:   	65 to 74 years</a:t>
            </a:r>
          </a:p>
          <a:p>
            <a:pPr marL="288925" indent="-288925">
              <a:lnSpc>
                <a:spcPct val="150000"/>
              </a:lnSpc>
              <a:spcBef>
                <a:spcPts val="0"/>
              </a:spcBef>
              <a:buFont typeface="Wingdings" panose="05000000000000000000" pitchFamily="2" charset="2"/>
              <a:buChar char="§"/>
            </a:pPr>
            <a:r>
              <a:rPr lang="en-US" sz="2400" b="0" dirty="0" smtClean="0"/>
              <a:t>Old-old:  		75 to 84 years</a:t>
            </a:r>
          </a:p>
          <a:p>
            <a:pPr marL="288925" indent="-288925">
              <a:lnSpc>
                <a:spcPct val="150000"/>
              </a:lnSpc>
              <a:spcBef>
                <a:spcPts val="0"/>
              </a:spcBef>
              <a:buFont typeface="Wingdings" panose="05000000000000000000" pitchFamily="2" charset="2"/>
              <a:buChar char="§"/>
            </a:pPr>
            <a:r>
              <a:rPr lang="en-US" sz="2400" b="0" dirty="0" smtClean="0"/>
              <a:t>Oldest-old: 	85 years</a:t>
            </a:r>
            <a:r>
              <a:rPr lang="en-US" sz="2400" b="0" baseline="30000" dirty="0" smtClean="0"/>
              <a:t>+</a:t>
            </a:r>
            <a:r>
              <a:rPr lang="en-US" sz="2400" baseline="30000" dirty="0" smtClean="0"/>
              <a:t>			 </a:t>
            </a:r>
          </a:p>
          <a:p>
            <a:pPr marL="111125" indent="-111125" algn="ctr">
              <a:buNone/>
              <a:defRPr/>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COA Design Template-final">
  <a:themeElements>
    <a:clrScheme name="CICOA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COA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COA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COA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COA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COA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COA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COA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COA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COA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COA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COA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COA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COA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CICOA Design Template-final</Template>
  <TotalTime>5300</TotalTime>
  <Words>2893</Words>
  <Application>Microsoft Office PowerPoint</Application>
  <PresentationFormat>On-screen Show (4:3)</PresentationFormat>
  <Paragraphs>491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CICOA Design Template-final</vt:lpstr>
      <vt:lpstr>I am an employee of CICOA Aging &amp; In-Home Solutions (Indiana’s Area 8 Agency on Aging). I have no Relevant Financial Relationships or Relevant Non-Financial Relationship to disclose.                                                - Kate Kunk                      </vt:lpstr>
      <vt:lpstr>     Aging in Place       Key Considerations    for Best Outcomes  </vt:lpstr>
      <vt:lpstr>Introductions</vt:lpstr>
      <vt:lpstr>Introductions, continued…</vt:lpstr>
      <vt:lpstr>PowerPoint Presentation</vt:lpstr>
      <vt:lpstr> What do “best outcomes”  of aging in place look like?</vt:lpstr>
      <vt:lpstr>Quiz</vt:lpstr>
      <vt:lpstr>PowerPoint Presentation</vt:lpstr>
      <vt:lpstr>Chronological stages of aging2</vt:lpstr>
      <vt:lpstr>The dilemma with staging chronologically</vt:lpstr>
      <vt:lpstr>The dilemma with staging chronologically</vt:lpstr>
      <vt:lpstr>The dilemma with staging chronologically</vt:lpstr>
      <vt:lpstr>Chronological “stages”</vt:lpstr>
      <vt:lpstr>Physical changes for everyone!3</vt:lpstr>
      <vt:lpstr>Normal cognitive changes4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Potential obstacles in client participation </vt:lpstr>
      <vt:lpstr>  Other considerations in  working with an older person </vt:lpstr>
      <vt:lpstr>  The insidious social obstacles of ageism </vt:lpstr>
      <vt:lpstr>PowerPoint Presentation</vt:lpstr>
      <vt:lpstr>PowerPoint Presentation</vt:lpstr>
      <vt:lpstr>PowerPoint Presentation</vt:lpstr>
      <vt:lpstr>PowerPoint Presentation</vt:lpstr>
      <vt:lpstr>                    Programs  and  Services</vt:lpstr>
      <vt:lpstr> Mission Statement CICOA Aging &amp; In-Home Solutions </vt:lpstr>
      <vt:lpstr>PowerPoint Presentation</vt:lpstr>
      <vt:lpstr>  CICOA Departments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Work and Care</dc:title>
  <dc:creator>Robinson, Dana</dc:creator>
  <cp:lastModifiedBy>Kate Kunk</cp:lastModifiedBy>
  <cp:revision>447</cp:revision>
  <cp:lastPrinted>2018-03-02T08:03:34Z</cp:lastPrinted>
  <dcterms:created xsi:type="dcterms:W3CDTF">2011-01-27T14:08:04Z</dcterms:created>
  <dcterms:modified xsi:type="dcterms:W3CDTF">2018-03-02T08:14:43Z</dcterms:modified>
</cp:coreProperties>
</file>