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5" r:id="rId2"/>
    <p:sldId id="280" r:id="rId3"/>
    <p:sldId id="263" r:id="rId4"/>
    <p:sldId id="260" r:id="rId5"/>
    <p:sldId id="266" r:id="rId6"/>
    <p:sldId id="261" r:id="rId7"/>
    <p:sldId id="262" r:id="rId8"/>
    <p:sldId id="264" r:id="rId9"/>
    <p:sldId id="257" r:id="rId10"/>
    <p:sldId id="258" r:id="rId11"/>
    <p:sldId id="276" r:id="rId12"/>
    <p:sldId id="279" r:id="rId13"/>
    <p:sldId id="267" r:id="rId14"/>
    <p:sldId id="268" r:id="rId15"/>
    <p:sldId id="269" r:id="rId16"/>
    <p:sldId id="270" r:id="rId17"/>
    <p:sldId id="271" r:id="rId18"/>
    <p:sldId id="275" r:id="rId19"/>
    <p:sldId id="272" r:id="rId20"/>
    <p:sldId id="277" r:id="rId21"/>
    <p:sldId id="274" r:id="rId22"/>
    <p:sldId id="273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960" y="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041579-2AFF-DE4F-B245-0A8D464175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790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45F09-411E-7649-81CC-40C57C82DE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199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20C8E-FFA1-404C-9272-829B05AA27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2145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/>
          <p:nvPr userDrawn="1"/>
        </p:nvSpPr>
        <p:spPr>
          <a:xfrm>
            <a:off x="-9525" y="3852863"/>
            <a:ext cx="9245600" cy="3113087"/>
          </a:xfrm>
          <a:custGeom>
            <a:avLst/>
            <a:gdLst>
              <a:gd name="connsiteX0" fmla="*/ 0 w 9144000"/>
              <a:gd name="connsiteY0" fmla="*/ 0 h 1345102"/>
              <a:gd name="connsiteX1" fmla="*/ 9144000 w 9144000"/>
              <a:gd name="connsiteY1" fmla="*/ 0 h 1345102"/>
              <a:gd name="connsiteX2" fmla="*/ 9144000 w 9144000"/>
              <a:gd name="connsiteY2" fmla="*/ 1345102 h 1345102"/>
              <a:gd name="connsiteX3" fmla="*/ 0 w 9144000"/>
              <a:gd name="connsiteY3" fmla="*/ 1345102 h 1345102"/>
              <a:gd name="connsiteX4" fmla="*/ 0 w 9144000"/>
              <a:gd name="connsiteY4" fmla="*/ 0 h 1345102"/>
              <a:gd name="connsiteX0" fmla="*/ 0 w 9144000"/>
              <a:gd name="connsiteY0" fmla="*/ 1219200 h 2564302"/>
              <a:gd name="connsiteX1" fmla="*/ 9144000 w 9144000"/>
              <a:gd name="connsiteY1" fmla="*/ 0 h 2564302"/>
              <a:gd name="connsiteX2" fmla="*/ 9144000 w 9144000"/>
              <a:gd name="connsiteY2" fmla="*/ 2564302 h 2564302"/>
              <a:gd name="connsiteX3" fmla="*/ 0 w 9144000"/>
              <a:gd name="connsiteY3" fmla="*/ 2564302 h 2564302"/>
              <a:gd name="connsiteX4" fmla="*/ 0 w 9144000"/>
              <a:gd name="connsiteY4" fmla="*/ 1219200 h 2564302"/>
              <a:gd name="connsiteX0" fmla="*/ 0 w 9144000"/>
              <a:gd name="connsiteY0" fmla="*/ 1219565 h 2564667"/>
              <a:gd name="connsiteX1" fmla="*/ 9144000 w 9144000"/>
              <a:gd name="connsiteY1" fmla="*/ 365 h 2564667"/>
              <a:gd name="connsiteX2" fmla="*/ 9144000 w 9144000"/>
              <a:gd name="connsiteY2" fmla="*/ 2564667 h 2564667"/>
              <a:gd name="connsiteX3" fmla="*/ 0 w 9144000"/>
              <a:gd name="connsiteY3" fmla="*/ 2564667 h 2564667"/>
              <a:gd name="connsiteX4" fmla="*/ 0 w 9144000"/>
              <a:gd name="connsiteY4" fmla="*/ 1219565 h 2564667"/>
              <a:gd name="connsiteX0" fmla="*/ 0 w 9144000"/>
              <a:gd name="connsiteY0" fmla="*/ 1219534 h 2564636"/>
              <a:gd name="connsiteX1" fmla="*/ 9144000 w 9144000"/>
              <a:gd name="connsiteY1" fmla="*/ 334 h 2564636"/>
              <a:gd name="connsiteX2" fmla="*/ 9144000 w 9144000"/>
              <a:gd name="connsiteY2" fmla="*/ 2564636 h 2564636"/>
              <a:gd name="connsiteX3" fmla="*/ 0 w 9144000"/>
              <a:gd name="connsiteY3" fmla="*/ 2564636 h 2564636"/>
              <a:gd name="connsiteX4" fmla="*/ 0 w 9144000"/>
              <a:gd name="connsiteY4" fmla="*/ 1219534 h 2564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44000" h="2564636">
                <a:moveTo>
                  <a:pt x="0" y="1219534"/>
                </a:moveTo>
                <a:cubicBezTo>
                  <a:pt x="894080" y="894414"/>
                  <a:pt x="3271520" y="-19986"/>
                  <a:pt x="9144000" y="334"/>
                </a:cubicBezTo>
                <a:lnTo>
                  <a:pt x="9144000" y="2564636"/>
                </a:lnTo>
                <a:lnTo>
                  <a:pt x="0" y="2564636"/>
                </a:lnTo>
                <a:lnTo>
                  <a:pt x="0" y="1219534"/>
                </a:lnTo>
                <a:close/>
              </a:path>
            </a:pathLst>
          </a:custGeom>
          <a:solidFill>
            <a:srgbClr val="DC2A0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288" y="307975"/>
            <a:ext cx="7554912" cy="354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243878"/>
            <a:ext cx="7772400" cy="1470025"/>
          </a:xfrm>
        </p:spPr>
        <p:txBody>
          <a:bodyPr/>
          <a:lstStyle>
            <a:lvl1pPr algn="ctr">
              <a:defRPr b="1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07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1E5358-5C4F-6444-9614-64F4FB2F19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638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00E06-78ED-7846-B722-85DFB42E50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967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1CD835-5D5A-A243-9951-817A82F8D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6635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5E6F34-EB84-4A4D-9A63-E0200B8543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872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A1009-73E4-5946-9DF6-E3C015527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035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0C458-226F-B448-B7CA-A344EF213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810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3C6D66-9324-804C-B5D5-64631346C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6668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5D4F5-CCE0-6341-98A9-CB4642A452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441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Arial" charset="0"/>
              </a:defRPr>
            </a:lvl1pPr>
          </a:lstStyle>
          <a:p>
            <a:pPr>
              <a:defRPr/>
            </a:pPr>
            <a:fld id="{0B25BBE1-63AE-F542-97E1-EF3578E8E9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jpeg"/><Relationship Id="rId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praacticalaac.org/praactical/133-free-lite-aac-apps-app-selection-resources-updated/" TargetMode="External"/><Relationship Id="rId3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s://youtu.be/Yz46lcrobDI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243513"/>
            <a:ext cx="7772400" cy="1470025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Assistive Technology for Physical Impairments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Keyboards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Standard keyboards</a:t>
            </a:r>
          </a:p>
          <a:p>
            <a:pPr lvl="1" eaLnBrk="1" hangingPunct="1">
              <a:defRPr/>
            </a:pPr>
            <a:r>
              <a:rPr lang="en-US" smtClean="0"/>
              <a:t>Some </a:t>
            </a:r>
            <a:r>
              <a:rPr lang="ja-JP" altLang="en-US" smtClean="0">
                <a:latin typeface="Arial"/>
              </a:rPr>
              <a:t>“</a:t>
            </a:r>
            <a:r>
              <a:rPr lang="en-US" smtClean="0"/>
              <a:t>key</a:t>
            </a:r>
            <a:r>
              <a:rPr lang="ja-JP" altLang="en-US" smtClean="0">
                <a:latin typeface="Arial"/>
              </a:rPr>
              <a:t>”</a:t>
            </a:r>
            <a:r>
              <a:rPr lang="en-US" smtClean="0"/>
              <a:t> differences</a:t>
            </a:r>
          </a:p>
          <a:p>
            <a:pPr lvl="1" eaLnBrk="1" hangingPunct="1">
              <a:defRPr/>
            </a:pPr>
            <a:r>
              <a:rPr lang="en-US" smtClean="0"/>
              <a:t>Effects</a:t>
            </a:r>
          </a:p>
          <a:p>
            <a:pPr lvl="1"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Ergonomic</a:t>
            </a:r>
          </a:p>
          <a:p>
            <a:pPr lvl="1" eaLnBrk="1" hangingPunct="1">
              <a:defRPr/>
            </a:pPr>
            <a:r>
              <a:rPr lang="en-US" smtClean="0"/>
              <a:t>Neutralizing design</a:t>
            </a:r>
          </a:p>
          <a:p>
            <a:pPr lvl="1" eaLnBrk="1" hangingPunct="1">
              <a:defRPr/>
            </a:pPr>
            <a:r>
              <a:rPr lang="en-US" smtClean="0"/>
              <a:t>Wrist support</a:t>
            </a:r>
          </a:p>
          <a:p>
            <a:pPr lvl="1" eaLnBrk="1" hangingPunct="1">
              <a:defRPr/>
            </a:pPr>
            <a:r>
              <a:rPr lang="ja-JP" altLang="en-US" smtClean="0">
                <a:latin typeface="Arial"/>
              </a:rPr>
              <a:t>“</a:t>
            </a:r>
            <a:r>
              <a:rPr lang="en-US" smtClean="0"/>
              <a:t>Reverse</a:t>
            </a:r>
            <a:r>
              <a:rPr lang="ja-JP" altLang="en-US" smtClean="0">
                <a:latin typeface="Arial"/>
              </a:rPr>
              <a:t>”</a:t>
            </a:r>
            <a:r>
              <a:rPr lang="en-US" smtClean="0"/>
              <a:t> angle</a:t>
            </a:r>
          </a:p>
        </p:txBody>
      </p:sp>
      <p:pic>
        <p:nvPicPr>
          <p:cNvPr id="22531" name="Picture 3" descr="PastedGraphic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486400"/>
            <a:ext cx="28956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953000" y="1676400"/>
            <a:ext cx="3581400" cy="3886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57150" indent="0">
              <a:buNone/>
              <a:defRPr/>
            </a:pPr>
            <a:r>
              <a:rPr lang="en-US" sz="2400" dirty="0" smtClean="0"/>
              <a:t>Common problems:</a:t>
            </a:r>
          </a:p>
          <a:p>
            <a:pPr lvl="1">
              <a:buFontTx/>
              <a:buChar char="-"/>
              <a:defRPr/>
            </a:pPr>
            <a:r>
              <a:rPr lang="en-US" sz="2000" dirty="0" smtClean="0"/>
              <a:t>Keyboard on wrong position</a:t>
            </a:r>
          </a:p>
          <a:p>
            <a:pPr lvl="1">
              <a:buFontTx/>
              <a:buChar char="-"/>
              <a:defRPr/>
            </a:pPr>
            <a:r>
              <a:rPr lang="en-US" sz="2000" dirty="0" smtClean="0"/>
              <a:t>Wrists in wrong placement</a:t>
            </a:r>
          </a:p>
          <a:p>
            <a:pPr lvl="1">
              <a:buFontTx/>
              <a:buChar char="-"/>
              <a:defRPr/>
            </a:pPr>
            <a:r>
              <a:rPr lang="en-US" sz="2000" dirty="0" smtClean="0"/>
              <a:t>Wrists pressing against table edge or laptop edge</a:t>
            </a:r>
          </a:p>
          <a:p>
            <a:pPr lvl="1">
              <a:buFontTx/>
              <a:buChar char="-"/>
              <a:defRPr/>
            </a:pPr>
            <a:endParaRPr lang="en-US" sz="2000" dirty="0" smtClean="0"/>
          </a:p>
          <a:p>
            <a:pPr lvl="1">
              <a:buFontTx/>
              <a:buChar char="-"/>
              <a:defRPr/>
            </a:pPr>
            <a:endParaRPr lang="en-US" sz="2000" dirty="0" smtClean="0"/>
          </a:p>
          <a:p>
            <a:pPr marL="0" indent="0">
              <a:buFontTx/>
              <a:buNone/>
              <a:defRPr/>
            </a:pPr>
            <a:endParaRPr lang="en-US" sz="2400" dirty="0" smtClean="0"/>
          </a:p>
          <a:p>
            <a:pPr lvl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Onscreen Keyboards</a:t>
            </a:r>
          </a:p>
        </p:txBody>
      </p:sp>
      <p:pic>
        <p:nvPicPr>
          <p:cNvPr id="24578" name="Picture 3" descr="PastedGraphic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486400"/>
            <a:ext cx="28956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1" descr="Kybd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3450" y="1371600"/>
            <a:ext cx="4564063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2" descr="comfort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95600"/>
            <a:ext cx="42926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3" descr="MacOSK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86200"/>
            <a:ext cx="4267200" cy="177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What to do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962400" cy="4525963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Solutions</a:t>
            </a:r>
          </a:p>
          <a:p>
            <a:pPr lvl="1">
              <a:defRPr/>
            </a:pPr>
            <a:r>
              <a:rPr lang="en-US" sz="2000" dirty="0" smtClean="0"/>
              <a:t>Desk stands for laptops</a:t>
            </a:r>
          </a:p>
          <a:p>
            <a:pPr lvl="1">
              <a:defRPr/>
            </a:pPr>
            <a:r>
              <a:rPr lang="en-US" sz="2000" dirty="0" smtClean="0"/>
              <a:t>External keyboards</a:t>
            </a:r>
          </a:p>
          <a:p>
            <a:pPr lvl="1">
              <a:defRPr/>
            </a:pPr>
            <a:r>
              <a:rPr lang="en-US" sz="2000" dirty="0" smtClean="0"/>
              <a:t>Monitor arms for external monitors</a:t>
            </a:r>
          </a:p>
          <a:p>
            <a:pPr lvl="1">
              <a:defRPr/>
            </a:pPr>
            <a:r>
              <a:rPr lang="en-US" sz="2000" dirty="0" smtClean="0"/>
              <a:t>Work on larger external monitors rather than small laptop displays</a:t>
            </a:r>
          </a:p>
          <a:p>
            <a:pPr lvl="1">
              <a:defRPr/>
            </a:pPr>
            <a:r>
              <a:rPr lang="en-US" sz="2000" dirty="0" smtClean="0"/>
              <a:t>Improve lighting</a:t>
            </a:r>
          </a:p>
          <a:p>
            <a:pPr lvl="1">
              <a:defRPr/>
            </a:pPr>
            <a:r>
              <a:rPr lang="en-US" sz="2000" dirty="0" smtClean="0"/>
              <a:t>Personalized ergonomic seating</a:t>
            </a:r>
            <a:endParaRPr lang="en-US" sz="2000" dirty="0"/>
          </a:p>
          <a:p>
            <a:pPr marL="0" indent="0">
              <a:buNone/>
              <a:defRPr/>
            </a:pPr>
            <a:endParaRPr lang="en-US" sz="2400" dirty="0" smtClean="0"/>
          </a:p>
          <a:p>
            <a:pPr lvl="1">
              <a:defRPr/>
            </a:pPr>
            <a:endParaRPr lang="en-US" dirty="0"/>
          </a:p>
        </p:txBody>
      </p:sp>
      <p:pic>
        <p:nvPicPr>
          <p:cNvPr id="20483" name="Picture 3" descr="PastedGraphic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486400"/>
            <a:ext cx="28956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724400" y="2057400"/>
            <a:ext cx="39624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lvl="1" indent="-342900">
              <a:buFontTx/>
              <a:buChar char="-"/>
              <a:defRPr/>
            </a:pPr>
            <a:r>
              <a:rPr lang="en-US" sz="2000" dirty="0" smtClean="0"/>
              <a:t>Try a different keyboard</a:t>
            </a:r>
          </a:p>
          <a:p>
            <a:pPr lvl="1" indent="-342900">
              <a:buFontTx/>
              <a:buChar char="-"/>
              <a:defRPr/>
            </a:pPr>
            <a:r>
              <a:rPr lang="en-US" sz="2000" dirty="0" smtClean="0"/>
              <a:t>Try a different mouse</a:t>
            </a:r>
          </a:p>
          <a:p>
            <a:pPr lvl="1" indent="-342900">
              <a:buFontTx/>
              <a:buChar char="-"/>
              <a:defRPr/>
            </a:pPr>
            <a:r>
              <a:rPr lang="en-US" sz="2000" dirty="0" smtClean="0"/>
              <a:t>Upgrade your monitor</a:t>
            </a:r>
          </a:p>
          <a:p>
            <a:pPr lvl="1" indent="-342900">
              <a:buFontTx/>
              <a:buChar char="-"/>
              <a:defRPr/>
            </a:pPr>
            <a:r>
              <a:rPr lang="en-US" sz="2000" dirty="0" smtClean="0"/>
              <a:t>Have ample work surface space</a:t>
            </a:r>
          </a:p>
          <a:p>
            <a:pPr lvl="1" indent="-342900">
              <a:buFontTx/>
              <a:buChar char="-"/>
              <a:defRPr/>
            </a:pPr>
            <a:r>
              <a:rPr lang="en-US" sz="2000" dirty="0" smtClean="0"/>
              <a:t>Switch to wireless peripherals if possible</a:t>
            </a:r>
          </a:p>
          <a:p>
            <a:pPr lvl="1" indent="-342900">
              <a:buFontTx/>
              <a:buChar char="-"/>
              <a:defRPr/>
            </a:pPr>
            <a:r>
              <a:rPr lang="en-US" sz="2000" dirty="0" smtClean="0"/>
              <a:t>Sit/Stand options</a:t>
            </a:r>
          </a:p>
          <a:p>
            <a:pPr marL="0" indent="0">
              <a:buFontTx/>
              <a:buNone/>
              <a:defRPr/>
            </a:pPr>
            <a:endParaRPr lang="en-US" sz="2400" dirty="0" smtClean="0"/>
          </a:p>
          <a:p>
            <a:pPr lvl="1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371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Mice</a:t>
            </a:r>
            <a:endParaRPr lang="en-US" dirty="0"/>
          </a:p>
        </p:txBody>
      </p:sp>
      <p:pic>
        <p:nvPicPr>
          <p:cNvPr id="3" name="Picture 2" descr="Shocked mous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371600"/>
            <a:ext cx="6324600" cy="49976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3921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These kind</a:t>
            </a:r>
            <a:endParaRPr lang="en-US" dirty="0"/>
          </a:p>
        </p:txBody>
      </p:sp>
      <p:pic>
        <p:nvPicPr>
          <p:cNvPr id="26627" name="Picture 3" descr="Mice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95400"/>
            <a:ext cx="3124200" cy="170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4" descr="Mice3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19200"/>
            <a:ext cx="2895600" cy="243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5" descr="Mice4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581400"/>
            <a:ext cx="1828800" cy="153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6" descr="mice5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800600"/>
            <a:ext cx="1941513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1" name="TextBox 7"/>
          <p:cNvSpPr txBox="1">
            <a:spLocks noChangeArrowheads="1"/>
          </p:cNvSpPr>
          <p:nvPr/>
        </p:nvSpPr>
        <p:spPr bwMode="auto">
          <a:xfrm>
            <a:off x="2667000" y="1524000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Wired</a:t>
            </a:r>
          </a:p>
        </p:txBody>
      </p:sp>
      <p:sp>
        <p:nvSpPr>
          <p:cNvPr id="26632" name="TextBox 8"/>
          <p:cNvSpPr txBox="1">
            <a:spLocks noChangeArrowheads="1"/>
          </p:cNvSpPr>
          <p:nvPr/>
        </p:nvSpPr>
        <p:spPr bwMode="auto">
          <a:xfrm>
            <a:off x="457200" y="3124200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Wireless</a:t>
            </a:r>
          </a:p>
        </p:txBody>
      </p:sp>
      <p:sp>
        <p:nvSpPr>
          <p:cNvPr id="26633" name="TextBox 9"/>
          <p:cNvSpPr txBox="1">
            <a:spLocks noChangeArrowheads="1"/>
          </p:cNvSpPr>
          <p:nvPr/>
        </p:nvSpPr>
        <p:spPr bwMode="auto">
          <a:xfrm>
            <a:off x="6858000" y="1600200"/>
            <a:ext cx="144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Joystick</a:t>
            </a:r>
          </a:p>
        </p:txBody>
      </p:sp>
      <p:sp>
        <p:nvSpPr>
          <p:cNvPr id="26634" name="TextBox 10"/>
          <p:cNvSpPr txBox="1">
            <a:spLocks noChangeArrowheads="1"/>
          </p:cNvSpPr>
          <p:nvPr/>
        </p:nvSpPr>
        <p:spPr bwMode="auto">
          <a:xfrm>
            <a:off x="3429000" y="4419600"/>
            <a:ext cx="115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Vertical</a:t>
            </a:r>
          </a:p>
        </p:txBody>
      </p:sp>
      <p:pic>
        <p:nvPicPr>
          <p:cNvPr id="26635" name="Picture 11" descr="mice6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886200"/>
            <a:ext cx="2057400" cy="184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6" name="TextBox 12"/>
          <p:cNvSpPr txBox="1">
            <a:spLocks noChangeArrowheads="1"/>
          </p:cNvSpPr>
          <p:nvPr/>
        </p:nvSpPr>
        <p:spPr bwMode="auto">
          <a:xfrm>
            <a:off x="6705600" y="3962400"/>
            <a:ext cx="115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800"/>
              <a:t>Trackball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200400" y="2971800"/>
            <a:ext cx="2134681" cy="923330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Types</a:t>
            </a:r>
          </a:p>
        </p:txBody>
      </p:sp>
      <p:cxnSp>
        <p:nvCxnSpPr>
          <p:cNvPr id="16" name="Curved Connector 15"/>
          <p:cNvCxnSpPr/>
          <p:nvPr/>
        </p:nvCxnSpPr>
        <p:spPr>
          <a:xfrm rot="16200000" flipH="1">
            <a:off x="3200400" y="2209800"/>
            <a:ext cx="1066800" cy="457200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Curved Connector 17"/>
          <p:cNvCxnSpPr/>
          <p:nvPr/>
        </p:nvCxnSpPr>
        <p:spPr>
          <a:xfrm rot="10800000" flipV="1">
            <a:off x="5410200" y="1981200"/>
            <a:ext cx="1828800" cy="1447800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>
            <a:off x="1524000" y="3276600"/>
            <a:ext cx="1752600" cy="304800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 rot="5400000" flipH="1" flipV="1">
            <a:off x="4000500" y="4152900"/>
            <a:ext cx="914400" cy="228600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Curved Connector 24"/>
          <p:cNvCxnSpPr/>
          <p:nvPr/>
        </p:nvCxnSpPr>
        <p:spPr>
          <a:xfrm rot="10800000">
            <a:off x="5410200" y="3733800"/>
            <a:ext cx="1219200" cy="304800"/>
          </a:xfrm>
          <a:prstGeom prst="curvedConnector3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6643" name="Picture 25" descr="PastedGraphic-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486400"/>
            <a:ext cx="28956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Mouse Emulators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29000" cy="4525963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Headmouse</a:t>
            </a:r>
            <a:endParaRPr lang="en-US" dirty="0" smtClean="0"/>
          </a:p>
          <a:p>
            <a:pPr>
              <a:defRPr/>
            </a:pPr>
            <a:r>
              <a:rPr lang="en-US" dirty="0" smtClean="0"/>
              <a:t>Eye Tracking</a:t>
            </a:r>
          </a:p>
          <a:p>
            <a:pPr lvl="1">
              <a:defRPr/>
            </a:pPr>
            <a:r>
              <a:rPr lang="en-US" dirty="0" smtClean="0"/>
              <a:t>PCEye Mini</a:t>
            </a:r>
          </a:p>
          <a:p>
            <a:pPr lvl="1">
              <a:defRPr/>
            </a:pPr>
            <a:r>
              <a:rPr lang="en-US" dirty="0" smtClean="0"/>
              <a:t>TM5</a:t>
            </a:r>
          </a:p>
          <a:p>
            <a:pPr lvl="1">
              <a:defRPr/>
            </a:pPr>
            <a:r>
              <a:rPr lang="en-US" dirty="0" smtClean="0"/>
              <a:t>Edge</a:t>
            </a:r>
            <a:endParaRPr lang="en-US" dirty="0"/>
          </a:p>
        </p:txBody>
      </p:sp>
      <p:pic>
        <p:nvPicPr>
          <p:cNvPr id="27651" name="Picture 3" descr="PastedGraphic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486400"/>
            <a:ext cx="28956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495800" y="2209799"/>
            <a:ext cx="3429000" cy="304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0" indent="0">
              <a:buNone/>
              <a:defRPr/>
            </a:pPr>
            <a:r>
              <a:rPr lang="en-US" dirty="0" smtClean="0"/>
              <a:t>Issues</a:t>
            </a:r>
          </a:p>
          <a:p>
            <a:pPr>
              <a:defRPr/>
            </a:pPr>
            <a:r>
              <a:rPr lang="en-US" sz="2400" dirty="0" smtClean="0"/>
              <a:t>Computer access</a:t>
            </a:r>
          </a:p>
          <a:p>
            <a:pPr>
              <a:defRPr/>
            </a:pPr>
            <a:r>
              <a:rPr lang="en-US" sz="2400" dirty="0" smtClean="0"/>
              <a:t>Head control</a:t>
            </a:r>
          </a:p>
          <a:p>
            <a:pPr>
              <a:defRPr/>
            </a:pPr>
            <a:r>
              <a:rPr lang="en-US" sz="2400" dirty="0" smtClean="0"/>
              <a:t>Eye movement</a:t>
            </a:r>
          </a:p>
          <a:p>
            <a:pPr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How eyegaze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Differences</a:t>
            </a:r>
          </a:p>
          <a:p>
            <a:pPr lvl="1">
              <a:defRPr/>
            </a:pPr>
            <a:r>
              <a:rPr lang="en-US" dirty="0" smtClean="0"/>
              <a:t>Two eye capture</a:t>
            </a:r>
          </a:p>
          <a:p>
            <a:pPr lvl="2">
              <a:defRPr/>
            </a:pPr>
            <a:r>
              <a:rPr lang="en-US" dirty="0" smtClean="0"/>
              <a:t>2 lights </a:t>
            </a:r>
            <a:r>
              <a:rPr lang="mr-IN" dirty="0" smtClean="0"/>
              <a:t>–</a:t>
            </a:r>
            <a:r>
              <a:rPr lang="en-US" dirty="0" smtClean="0"/>
              <a:t> 1 camera</a:t>
            </a:r>
          </a:p>
          <a:p>
            <a:pPr lvl="1">
              <a:defRPr/>
            </a:pPr>
            <a:r>
              <a:rPr lang="en-US" dirty="0" smtClean="0"/>
              <a:t>Single eye capture</a:t>
            </a:r>
          </a:p>
          <a:p>
            <a:pPr lvl="2">
              <a:defRPr/>
            </a:pPr>
            <a:r>
              <a:rPr lang="en-US" dirty="0" smtClean="0"/>
              <a:t>1 light </a:t>
            </a:r>
            <a:r>
              <a:rPr lang="mr-IN" dirty="0" smtClean="0"/>
              <a:t>–</a:t>
            </a:r>
            <a:r>
              <a:rPr lang="en-US" dirty="0" smtClean="0"/>
              <a:t> 1 camera</a:t>
            </a:r>
          </a:p>
          <a:p>
            <a:pPr>
              <a:defRPr/>
            </a:pPr>
            <a:r>
              <a:rPr lang="en-US" dirty="0" smtClean="0"/>
              <a:t>Often tied to AAC systems</a:t>
            </a:r>
          </a:p>
          <a:p>
            <a:pPr marL="914400" lvl="2" indent="0">
              <a:buFontTx/>
              <a:buNone/>
              <a:defRPr/>
            </a:pPr>
            <a:endParaRPr lang="en-US" dirty="0" smtClean="0"/>
          </a:p>
          <a:p>
            <a:pPr marL="914400" lvl="2" indent="0">
              <a:buFontTx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pic>
        <p:nvPicPr>
          <p:cNvPr id="28675" name="Picture 3" descr="PastedGraphic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486400"/>
            <a:ext cx="28956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Eye Tracking/Gaze</a:t>
            </a:r>
            <a:endParaRPr lang="en-US" dirty="0"/>
          </a:p>
        </p:txBody>
      </p:sp>
      <p:pic>
        <p:nvPicPr>
          <p:cNvPr id="29698" name="Picture 3" descr="Edge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3182938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4" descr="i15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371600"/>
            <a:ext cx="3048000" cy="2579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5" descr="PCEye.jpe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3962400"/>
            <a:ext cx="2708275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6" descr="mygaze.jpe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962400"/>
            <a:ext cx="2085975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7" descr="PastedGraphic-1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486400"/>
            <a:ext cx="28956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AAC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Augmentative and Alternative Communication</a:t>
            </a:r>
          </a:p>
          <a:p>
            <a:pPr lvl="1">
              <a:defRPr/>
            </a:pPr>
            <a:r>
              <a:rPr lang="en-US" dirty="0" smtClean="0"/>
              <a:t>For speech impairments</a:t>
            </a:r>
          </a:p>
          <a:p>
            <a:pPr lvl="2">
              <a:defRPr/>
            </a:pPr>
            <a:r>
              <a:rPr lang="en-US" dirty="0" err="1" smtClean="0"/>
              <a:t>Unitelligible</a:t>
            </a:r>
            <a:r>
              <a:rPr lang="en-US" dirty="0" smtClean="0"/>
              <a:t> speech</a:t>
            </a:r>
          </a:p>
          <a:p>
            <a:pPr lvl="2">
              <a:defRPr/>
            </a:pPr>
            <a:r>
              <a:rPr lang="en-US" dirty="0" smtClean="0"/>
              <a:t>No speech</a:t>
            </a:r>
          </a:p>
          <a:p>
            <a:pPr lvl="1">
              <a:defRPr/>
            </a:pPr>
            <a:r>
              <a:rPr lang="en-US" dirty="0" smtClean="0"/>
              <a:t>Cerebral Palsy, ALS, TBI, Stroke, Cancer</a:t>
            </a:r>
          </a:p>
          <a:p>
            <a:pPr>
              <a:defRPr/>
            </a:pPr>
            <a:r>
              <a:rPr lang="en-US" dirty="0" smtClean="0"/>
              <a:t>History</a:t>
            </a:r>
          </a:p>
          <a:p>
            <a:pPr>
              <a:defRPr/>
            </a:pPr>
            <a:r>
              <a:rPr lang="en-US" dirty="0" smtClean="0"/>
              <a:t>Dedicated </a:t>
            </a:r>
            <a:r>
              <a:rPr lang="en-US" dirty="0" err="1" smtClean="0"/>
              <a:t>vs</a:t>
            </a:r>
            <a:r>
              <a:rPr lang="en-US" dirty="0" smtClean="0"/>
              <a:t> Open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30723" name="Picture 7" descr="PastedGraphic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486400"/>
            <a:ext cx="28956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Eye Tracking Access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 smtClean="0"/>
              <a:t>Computer Access</a:t>
            </a:r>
          </a:p>
          <a:p>
            <a:pPr lvl="1">
              <a:defRPr/>
            </a:pPr>
            <a:r>
              <a:rPr lang="en-US" sz="2000" dirty="0" smtClean="0"/>
              <a:t>Self purchase </a:t>
            </a:r>
          </a:p>
          <a:p>
            <a:pPr lvl="1">
              <a:defRPr/>
            </a:pPr>
            <a:r>
              <a:rPr lang="en-US" sz="2000" dirty="0" smtClean="0"/>
              <a:t>Attach to an existing computer</a:t>
            </a:r>
          </a:p>
          <a:p>
            <a:pPr lvl="1">
              <a:defRPr/>
            </a:pPr>
            <a:r>
              <a:rPr lang="en-US" sz="2000" dirty="0" smtClean="0"/>
              <a:t>Other resources</a:t>
            </a:r>
          </a:p>
          <a:p>
            <a:pPr>
              <a:defRPr/>
            </a:pPr>
            <a:r>
              <a:rPr lang="en-US" sz="2800" dirty="0" smtClean="0"/>
              <a:t>Speech needs</a:t>
            </a:r>
          </a:p>
          <a:p>
            <a:pPr lvl="1">
              <a:defRPr/>
            </a:pPr>
            <a:r>
              <a:rPr lang="en-US" sz="2000" dirty="0" smtClean="0"/>
              <a:t>Often packaged as a complete turnkey solution</a:t>
            </a:r>
          </a:p>
          <a:p>
            <a:pPr lvl="1">
              <a:defRPr/>
            </a:pPr>
            <a:r>
              <a:rPr lang="en-US" sz="2000" dirty="0" smtClean="0"/>
              <a:t>Usually includes AAC solution</a:t>
            </a:r>
          </a:p>
          <a:p>
            <a:pPr lvl="1">
              <a:defRPr/>
            </a:pPr>
            <a:r>
              <a:rPr lang="en-US" sz="2000" dirty="0" smtClean="0"/>
              <a:t>Usually requires funding through MCD, MCR, PI because of cost</a:t>
            </a:r>
          </a:p>
          <a:p>
            <a:pPr lvl="1">
              <a:defRPr/>
            </a:pPr>
            <a:r>
              <a:rPr lang="en-US" sz="2000" dirty="0" smtClean="0"/>
              <a:t>Acquisition process requires SLP assessment, Dr. script, reports, payer source card copies, completion of specific doc</a:t>
            </a:r>
            <a:endParaRPr lang="en-US" sz="2000" dirty="0"/>
          </a:p>
        </p:txBody>
      </p:sp>
      <p:pic>
        <p:nvPicPr>
          <p:cNvPr id="31747" name="Picture 3" descr="PastedGraphic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486400"/>
            <a:ext cx="28956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267200"/>
            <a:ext cx="7772400" cy="2446703"/>
          </a:xfrm>
        </p:spPr>
        <p:txBody>
          <a:bodyPr/>
          <a:lstStyle/>
          <a:p>
            <a:r>
              <a:rPr lang="en-US" sz="2400" dirty="0" smtClean="0"/>
              <a:t>Craig Burns, ATP </a:t>
            </a:r>
            <a:r>
              <a:rPr lang="mr-IN" sz="2400" dirty="0" smtClean="0"/>
              <a:t>–</a:t>
            </a:r>
            <a:r>
              <a:rPr lang="en-US" sz="2400" dirty="0" smtClean="0"/>
              <a:t> Mobility/Cognitive Team Lead Assistive Technology Center at Easterseals Crossroads</a:t>
            </a:r>
            <a:br>
              <a:rPr lang="en-US" sz="2400" dirty="0" smtClean="0"/>
            </a:br>
            <a:r>
              <a:rPr lang="en-US" sz="2400" dirty="0" smtClean="0"/>
              <a:t>No relevant financial/non-financial relationship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07339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AAC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400" dirty="0" err="1" smtClean="0"/>
              <a:t>iOS</a:t>
            </a:r>
            <a:r>
              <a:rPr lang="en-US" sz="2400" dirty="0" smtClean="0"/>
              <a:t> Apps</a:t>
            </a:r>
          </a:p>
          <a:p>
            <a:pPr lvl="1">
              <a:defRPr/>
            </a:pPr>
            <a:r>
              <a:rPr lang="en-US" sz="1600" dirty="0" smtClean="0"/>
              <a:t>TouchChat</a:t>
            </a:r>
          </a:p>
          <a:p>
            <a:pPr lvl="1">
              <a:defRPr/>
            </a:pPr>
            <a:r>
              <a:rPr lang="en-US" sz="1600" dirty="0" err="1" smtClean="0"/>
              <a:t>SonoFlex</a:t>
            </a:r>
            <a:endParaRPr lang="en-US" sz="1600" dirty="0" smtClean="0"/>
          </a:p>
          <a:p>
            <a:pPr lvl="1">
              <a:defRPr/>
            </a:pPr>
            <a:r>
              <a:rPr lang="en-US" sz="1600" dirty="0" smtClean="0"/>
              <a:t>Snap + Core First</a:t>
            </a:r>
          </a:p>
          <a:p>
            <a:pPr lvl="1">
              <a:defRPr/>
            </a:pPr>
            <a:r>
              <a:rPr lang="en-US" sz="1600" dirty="0" smtClean="0"/>
              <a:t>Proloquo3go</a:t>
            </a:r>
          </a:p>
          <a:p>
            <a:pPr lvl="1">
              <a:defRPr/>
            </a:pPr>
            <a:r>
              <a:rPr lang="en-US" sz="1600" dirty="0" smtClean="0"/>
              <a:t>Verbally+</a:t>
            </a:r>
          </a:p>
          <a:p>
            <a:pPr lvl="1">
              <a:defRPr/>
            </a:pPr>
            <a:r>
              <a:rPr lang="en-US" sz="1600" dirty="0" smtClean="0"/>
              <a:t>Assistive Express</a:t>
            </a:r>
          </a:p>
          <a:p>
            <a:pPr>
              <a:defRPr/>
            </a:pPr>
            <a:r>
              <a:rPr lang="en-US" sz="2400" dirty="0" smtClean="0"/>
              <a:t>Android</a:t>
            </a:r>
          </a:p>
          <a:p>
            <a:pPr lvl="1">
              <a:defRPr/>
            </a:pPr>
            <a:r>
              <a:rPr lang="en-US" sz="1600" dirty="0" smtClean="0"/>
              <a:t>Assistive Express</a:t>
            </a:r>
          </a:p>
          <a:p>
            <a:pPr lvl="1">
              <a:defRPr/>
            </a:pPr>
            <a:r>
              <a:rPr lang="en-US" sz="1600" dirty="0" smtClean="0"/>
              <a:t>Let Me Talk</a:t>
            </a:r>
          </a:p>
          <a:p>
            <a:pPr lvl="1">
              <a:defRPr/>
            </a:pPr>
            <a:endParaRPr lang="en-US" sz="1600" dirty="0"/>
          </a:p>
          <a:p>
            <a:pPr>
              <a:defRPr/>
            </a:pPr>
            <a:r>
              <a:rPr lang="en-US" sz="2000" dirty="0">
                <a:hlinkClick r:id="rId2"/>
              </a:rPr>
              <a:t>http://praacticalaac.org/praactical</a:t>
            </a:r>
            <a:r>
              <a:rPr lang="en-US" sz="2000">
                <a:hlinkClick r:id="rId2"/>
              </a:rPr>
              <a:t>/133-free-lite-aac-apps-app-selection-resources-updated</a:t>
            </a:r>
            <a:r>
              <a:rPr lang="en-US" sz="2000" smtClean="0">
                <a:hlinkClick r:id="rId2"/>
              </a:rPr>
              <a:t>/</a:t>
            </a:r>
            <a:endParaRPr lang="en-US" sz="2000" smtClean="0"/>
          </a:p>
          <a:p>
            <a:pPr>
              <a:defRPr/>
            </a:pPr>
            <a:endParaRPr lang="en-US" sz="2000" dirty="0"/>
          </a:p>
        </p:txBody>
      </p:sp>
      <p:pic>
        <p:nvPicPr>
          <p:cNvPr id="32771" name="Picture 3" descr="PastedGraphic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486400"/>
            <a:ext cx="28956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Demonstration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 smtClean="0"/>
              <a:t>Headmouse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defRPr/>
            </a:pPr>
            <a:r>
              <a:rPr lang="en-US" dirty="0" smtClean="0"/>
              <a:t>Eyegaze Edge</a:t>
            </a:r>
            <a:endParaRPr lang="en-US" dirty="0"/>
          </a:p>
        </p:txBody>
      </p:sp>
      <p:pic>
        <p:nvPicPr>
          <p:cNvPr id="33795" name="Picture 3" descr="PastedGraphic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486400"/>
            <a:ext cx="28956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05200" y="2514600"/>
            <a:ext cx="1751636" cy="156966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9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AT for Physical Impairments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Impairments that challenge individuals to:</a:t>
            </a:r>
          </a:p>
          <a:p>
            <a:pPr lvl="1">
              <a:defRPr/>
            </a:pPr>
            <a:r>
              <a:rPr lang="en-US" dirty="0" smtClean="0"/>
              <a:t>Use a computer</a:t>
            </a:r>
          </a:p>
          <a:p>
            <a:pPr lvl="1">
              <a:defRPr/>
            </a:pPr>
            <a:r>
              <a:rPr lang="en-US" dirty="0" smtClean="0"/>
              <a:t>Access spaces like offices</a:t>
            </a:r>
          </a:p>
          <a:p>
            <a:pPr lvl="1">
              <a:defRPr/>
            </a:pPr>
            <a:r>
              <a:rPr lang="en-US" dirty="0" smtClean="0"/>
              <a:t>Complete daily activities</a:t>
            </a:r>
          </a:p>
          <a:p>
            <a:pPr lvl="1">
              <a:defRPr/>
            </a:pPr>
            <a:r>
              <a:rPr lang="en-US" dirty="0" smtClean="0"/>
              <a:t>Position properly</a:t>
            </a:r>
          </a:p>
          <a:p>
            <a:pPr lvl="1">
              <a:defRPr/>
            </a:pPr>
            <a:r>
              <a:rPr lang="en-US" dirty="0" smtClean="0"/>
              <a:t>Communicate</a:t>
            </a:r>
            <a:endParaRPr lang="en-US" dirty="0"/>
          </a:p>
          <a:p>
            <a:pPr>
              <a:defRPr/>
            </a:pPr>
            <a:r>
              <a:rPr lang="en-US" dirty="0" smtClean="0"/>
              <a:t>These can be at home, workplace, community. Anywhere.</a:t>
            </a:r>
            <a:endParaRPr lang="en-US" dirty="0"/>
          </a:p>
        </p:txBody>
      </p:sp>
      <p:pic>
        <p:nvPicPr>
          <p:cNvPr id="15363" name="Picture 4" descr="PastedGraphic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486400"/>
            <a:ext cx="28956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Office Ergonomics</a:t>
            </a:r>
          </a:p>
        </p:txBody>
      </p:sp>
      <p:pic>
        <p:nvPicPr>
          <p:cNvPr id="16386" name="Picture 5" descr="Golfer, Golfing, Tee, Off, Box, Club, Ball, Cour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6477000" cy="481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Office Ergonomics</a:t>
            </a:r>
            <a:endParaRPr lang="en-US" dirty="0"/>
          </a:p>
        </p:txBody>
      </p:sp>
      <p:pic>
        <p:nvPicPr>
          <p:cNvPr id="17410" name="Picture 4" descr="Desk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2971800"/>
            <a:ext cx="4895850" cy="339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5" descr="Desk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447800"/>
            <a:ext cx="46736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Office Ergonomics</a:t>
            </a:r>
          </a:p>
        </p:txBody>
      </p:sp>
      <p:pic>
        <p:nvPicPr>
          <p:cNvPr id="18434" name="Picture 5" descr="ergonomics pictur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676400"/>
            <a:ext cx="2963863" cy="445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 descr="PastedGraphic-1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486400"/>
            <a:ext cx="28956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Office Ergonomics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25963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Seating</a:t>
            </a:r>
          </a:p>
          <a:p>
            <a:pPr lvl="1" eaLnBrk="1" hangingPunct="1">
              <a:defRPr/>
            </a:pPr>
            <a:r>
              <a:rPr lang="en-US" sz="2400" dirty="0" smtClean="0"/>
              <a:t>Support areas</a:t>
            </a:r>
          </a:p>
          <a:p>
            <a:pPr lvl="2" eaLnBrk="1" hangingPunct="1">
              <a:defRPr/>
            </a:pPr>
            <a:r>
              <a:rPr lang="en-US" sz="2000" dirty="0" smtClean="0"/>
              <a:t>Lumbar</a:t>
            </a:r>
          </a:p>
          <a:p>
            <a:pPr lvl="2" eaLnBrk="1" hangingPunct="1">
              <a:defRPr/>
            </a:pPr>
            <a:r>
              <a:rPr lang="en-US" sz="2000" dirty="0" smtClean="0"/>
              <a:t>Shoulders</a:t>
            </a:r>
          </a:p>
          <a:p>
            <a:pPr lvl="2" eaLnBrk="1" hangingPunct="1">
              <a:defRPr/>
            </a:pPr>
            <a:r>
              <a:rPr lang="en-US" sz="2000" dirty="0" smtClean="0"/>
              <a:t>Neck</a:t>
            </a:r>
          </a:p>
          <a:p>
            <a:pPr lvl="2" eaLnBrk="1" hangingPunct="1">
              <a:defRPr/>
            </a:pPr>
            <a:r>
              <a:rPr lang="en-US" sz="2000" dirty="0" smtClean="0"/>
              <a:t>Arms</a:t>
            </a:r>
          </a:p>
          <a:p>
            <a:pPr lvl="1" eaLnBrk="1" hangingPunct="1">
              <a:defRPr/>
            </a:pPr>
            <a:r>
              <a:rPr lang="en-US" sz="2400" dirty="0" smtClean="0"/>
              <a:t>Adjustability</a:t>
            </a:r>
          </a:p>
          <a:p>
            <a:pPr lvl="2" eaLnBrk="1" hangingPunct="1">
              <a:defRPr/>
            </a:pPr>
            <a:r>
              <a:rPr lang="en-US" sz="2000" dirty="0" smtClean="0"/>
              <a:t>Height</a:t>
            </a:r>
          </a:p>
          <a:p>
            <a:pPr lvl="2" eaLnBrk="1" hangingPunct="1">
              <a:defRPr/>
            </a:pPr>
            <a:r>
              <a:rPr lang="en-US" sz="2000" dirty="0" smtClean="0"/>
              <a:t>Tilt</a:t>
            </a:r>
          </a:p>
          <a:p>
            <a:pPr lvl="2" eaLnBrk="1" hangingPunct="1">
              <a:defRPr/>
            </a:pPr>
            <a:r>
              <a:rPr lang="en-US" sz="2000" dirty="0" smtClean="0"/>
              <a:t>Depth</a:t>
            </a:r>
          </a:p>
          <a:p>
            <a:pPr lvl="2" eaLnBrk="1" hangingPunct="1">
              <a:defRPr/>
            </a:pPr>
            <a:r>
              <a:rPr lang="en-US" sz="2000" dirty="0" smtClean="0"/>
              <a:t>Arms</a:t>
            </a:r>
          </a:p>
          <a:p>
            <a:pPr lvl="2" eaLnBrk="1" hangingPunct="1">
              <a:defRPr/>
            </a:pPr>
            <a:endParaRPr lang="en-US" dirty="0" smtClean="0"/>
          </a:p>
          <a:p>
            <a:pPr lvl="1" eaLnBrk="1" hangingPunct="1">
              <a:defRPr/>
            </a:pPr>
            <a:endParaRPr lang="en-US" dirty="0" smtClean="0"/>
          </a:p>
        </p:txBody>
      </p:sp>
      <p:pic>
        <p:nvPicPr>
          <p:cNvPr id="19459" name="Picture 3" descr="PastedGraphic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486400"/>
            <a:ext cx="28956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24400" y="2362200"/>
            <a:ext cx="259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>
              <a:hlinkClick r:id="rId3"/>
            </a:endParaRPr>
          </a:p>
          <a:p>
            <a:r>
              <a:rPr lang="en-US" dirty="0" smtClean="0">
                <a:hlinkClick r:id="rId3"/>
              </a:rPr>
              <a:t>https://youtu.be/Yz46lcrobDI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724400" y="21336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Seating adjustments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Office Ergonomics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>
              <a:defRPr/>
            </a:pPr>
            <a:r>
              <a:rPr lang="en-US" sz="2800" dirty="0" smtClean="0"/>
              <a:t>Desks</a:t>
            </a:r>
          </a:p>
          <a:p>
            <a:pPr lvl="1">
              <a:defRPr/>
            </a:pPr>
            <a:r>
              <a:rPr lang="en-US" sz="2000" dirty="0" smtClean="0"/>
              <a:t>Fixed height</a:t>
            </a:r>
          </a:p>
          <a:p>
            <a:pPr lvl="1">
              <a:defRPr/>
            </a:pPr>
            <a:r>
              <a:rPr lang="en-US" sz="2000" dirty="0" smtClean="0"/>
              <a:t>Adjustable height</a:t>
            </a:r>
          </a:p>
          <a:p>
            <a:pPr lvl="1">
              <a:defRPr/>
            </a:pPr>
            <a:r>
              <a:rPr lang="en-US" sz="2000" dirty="0" smtClean="0"/>
              <a:t>Size</a:t>
            </a:r>
          </a:p>
          <a:p>
            <a:pPr>
              <a:defRPr/>
            </a:pPr>
            <a:r>
              <a:rPr lang="en-US" sz="2800" dirty="0" smtClean="0"/>
              <a:t>Monitors</a:t>
            </a:r>
          </a:p>
          <a:p>
            <a:pPr lvl="1">
              <a:defRPr/>
            </a:pPr>
            <a:r>
              <a:rPr lang="en-US" sz="2000" dirty="0" smtClean="0"/>
              <a:t>Size</a:t>
            </a:r>
          </a:p>
          <a:p>
            <a:pPr lvl="1">
              <a:defRPr/>
            </a:pPr>
            <a:r>
              <a:rPr lang="en-US" sz="2000" dirty="0" smtClean="0"/>
              <a:t>Positioning</a:t>
            </a:r>
          </a:p>
          <a:p>
            <a:pPr lvl="1">
              <a:defRPr/>
            </a:pPr>
            <a:r>
              <a:rPr lang="en-US" sz="2000" dirty="0" smtClean="0"/>
              <a:t>Stands/Arms</a:t>
            </a:r>
          </a:p>
          <a:p>
            <a:pPr lvl="1">
              <a:defRPr/>
            </a:pPr>
            <a:r>
              <a:rPr lang="en-US" sz="2000" dirty="0" smtClean="0"/>
              <a:t>Specialty</a:t>
            </a:r>
          </a:p>
          <a:p>
            <a:pPr lvl="1">
              <a:defRPr/>
            </a:pPr>
            <a:endParaRPr lang="en-US" sz="2000" dirty="0"/>
          </a:p>
          <a:p>
            <a:pPr marL="0" indent="0">
              <a:buNone/>
              <a:defRPr/>
            </a:pPr>
            <a:endParaRPr lang="en-US" sz="2400" dirty="0" smtClean="0"/>
          </a:p>
          <a:p>
            <a:pPr lvl="1">
              <a:defRPr/>
            </a:pPr>
            <a:endParaRPr lang="en-US" dirty="0"/>
          </a:p>
        </p:txBody>
      </p:sp>
      <p:pic>
        <p:nvPicPr>
          <p:cNvPr id="20483" name="Picture 3" descr="PastedGraphic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486400"/>
            <a:ext cx="28956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4800600" y="1676401"/>
            <a:ext cx="37338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Arial" charset="0"/>
                <a:cs typeface="+mn-cs"/>
              </a:defRPr>
            </a:lvl9pPr>
          </a:lstStyle>
          <a:p>
            <a:pPr marL="57150" indent="0">
              <a:buNone/>
              <a:defRPr/>
            </a:pPr>
            <a:r>
              <a:rPr lang="en-US" sz="2400" dirty="0" smtClean="0"/>
              <a:t>Common problems:</a:t>
            </a:r>
          </a:p>
          <a:p>
            <a:pPr lvl="1">
              <a:buFontTx/>
              <a:buChar char="-"/>
              <a:defRPr/>
            </a:pPr>
            <a:r>
              <a:rPr lang="en-US" sz="2000" dirty="0" smtClean="0"/>
              <a:t>Monitors in wrong position</a:t>
            </a:r>
          </a:p>
          <a:p>
            <a:pPr lvl="1">
              <a:buFontTx/>
              <a:buChar char="-"/>
              <a:defRPr/>
            </a:pPr>
            <a:r>
              <a:rPr lang="en-US" sz="2000" dirty="0" smtClean="0"/>
              <a:t>Poor seating</a:t>
            </a:r>
          </a:p>
          <a:p>
            <a:pPr lvl="2">
              <a:buFontTx/>
              <a:buChar char="-"/>
              <a:defRPr/>
            </a:pPr>
            <a:r>
              <a:rPr lang="en-US" sz="1600" dirty="0" smtClean="0"/>
              <a:t>Too little support</a:t>
            </a:r>
          </a:p>
          <a:p>
            <a:pPr lvl="2">
              <a:buFontTx/>
              <a:buChar char="-"/>
              <a:defRPr/>
            </a:pPr>
            <a:r>
              <a:rPr lang="en-US" sz="1600" dirty="0" smtClean="0"/>
              <a:t>No adjustability</a:t>
            </a:r>
          </a:p>
          <a:p>
            <a:pPr lvl="1">
              <a:buFontTx/>
              <a:buChar char="-"/>
              <a:defRPr/>
            </a:pPr>
            <a:r>
              <a:rPr lang="en-US" sz="2000" dirty="0" smtClean="0"/>
              <a:t>Inadequate desk size</a:t>
            </a:r>
          </a:p>
          <a:p>
            <a:pPr lvl="1">
              <a:buFontTx/>
              <a:buChar char="-"/>
              <a:defRPr/>
            </a:pPr>
            <a:r>
              <a:rPr lang="en-US" sz="2000" dirty="0" smtClean="0"/>
              <a:t>Old monitors with “fuzzy” text and images</a:t>
            </a:r>
          </a:p>
          <a:p>
            <a:pPr lvl="1">
              <a:buFontTx/>
              <a:buChar char="-"/>
              <a:defRPr/>
            </a:pPr>
            <a:endParaRPr lang="en-US" sz="2000" dirty="0" smtClean="0"/>
          </a:p>
          <a:p>
            <a:pPr marL="0" indent="0">
              <a:buFontTx/>
              <a:buNone/>
              <a:defRPr/>
            </a:pPr>
            <a:endParaRPr lang="en-US" sz="2400" dirty="0" smtClean="0"/>
          </a:p>
          <a:p>
            <a:pPr lvl="1"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Computer Access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Keyboards</a:t>
            </a:r>
          </a:p>
          <a:p>
            <a:pPr lvl="1" eaLnBrk="1" hangingPunct="1">
              <a:defRPr/>
            </a:pPr>
            <a:r>
              <a:rPr lang="en-US" smtClean="0"/>
              <a:t>Standard</a:t>
            </a:r>
          </a:p>
          <a:p>
            <a:pPr lvl="1" eaLnBrk="1" hangingPunct="1">
              <a:defRPr/>
            </a:pPr>
            <a:r>
              <a:rPr lang="en-US" smtClean="0"/>
              <a:t>Ergonomic</a:t>
            </a:r>
          </a:p>
          <a:p>
            <a:pPr lvl="1" eaLnBrk="1" hangingPunct="1">
              <a:defRPr/>
            </a:pPr>
            <a:r>
              <a:rPr lang="en-US" smtClean="0"/>
              <a:t>Small footprint</a:t>
            </a:r>
          </a:p>
          <a:p>
            <a:pPr lvl="1" eaLnBrk="1" hangingPunct="1">
              <a:defRPr/>
            </a:pPr>
            <a:r>
              <a:rPr lang="en-US" smtClean="0"/>
              <a:t>On-screen</a:t>
            </a:r>
          </a:p>
          <a:p>
            <a:pPr eaLnBrk="1" hangingPunct="1">
              <a:buFontTx/>
              <a:buNone/>
              <a:defRPr/>
            </a:pPr>
            <a:endParaRPr lang="en-US" smtClean="0"/>
          </a:p>
        </p:txBody>
      </p:sp>
      <p:pic>
        <p:nvPicPr>
          <p:cNvPr id="21507" name="Picture 3" descr="PastedGraphic-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5486400"/>
            <a:ext cx="289560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13060</TotalTime>
  <Words>422</Words>
  <Application>Microsoft Macintosh PowerPoint</Application>
  <PresentationFormat>On-screen Show (4:3)</PresentationFormat>
  <Paragraphs>146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 Design</vt:lpstr>
      <vt:lpstr>Assistive Technology for Physical Impairments</vt:lpstr>
      <vt:lpstr>Craig Burns, ATP – Mobility/Cognitive Team Lead Assistive Technology Center at Easterseals Crossroads No relevant financial/non-financial relationship</vt:lpstr>
      <vt:lpstr>AT for Physical Impairments</vt:lpstr>
      <vt:lpstr>Office Ergonomics</vt:lpstr>
      <vt:lpstr>Office Ergonomics</vt:lpstr>
      <vt:lpstr>Office Ergonomics</vt:lpstr>
      <vt:lpstr>Office Ergonomics</vt:lpstr>
      <vt:lpstr>Office Ergonomics</vt:lpstr>
      <vt:lpstr>Computer Access</vt:lpstr>
      <vt:lpstr>Keyboards</vt:lpstr>
      <vt:lpstr>Onscreen Keyboards</vt:lpstr>
      <vt:lpstr>What to do</vt:lpstr>
      <vt:lpstr>Mice</vt:lpstr>
      <vt:lpstr>These kind</vt:lpstr>
      <vt:lpstr>Mouse Emulators</vt:lpstr>
      <vt:lpstr>How eyegaze works</vt:lpstr>
      <vt:lpstr>Eye Tracking/Gaze</vt:lpstr>
      <vt:lpstr>AAC</vt:lpstr>
      <vt:lpstr>Eye Tracking Access</vt:lpstr>
      <vt:lpstr>AAC Apps</vt:lpstr>
      <vt:lpstr>Demonstration</vt:lpstr>
      <vt:lpstr>Questions</vt:lpstr>
    </vt:vector>
  </TitlesOfParts>
  <Company>Crusayne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Assistive Technology</dc:title>
  <dc:creator>Craig</dc:creator>
  <cp:lastModifiedBy>Craig Burns</cp:lastModifiedBy>
  <cp:revision>31</cp:revision>
  <dcterms:created xsi:type="dcterms:W3CDTF">2017-05-20T16:01:42Z</dcterms:created>
  <dcterms:modified xsi:type="dcterms:W3CDTF">2018-03-19T19:43:41Z</dcterms:modified>
</cp:coreProperties>
</file>