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Open Sans SemiBold"/>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guide id="2" orient="horz"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SemiBold-regular.fntdata"/><Relationship Id="rId14" Type="http://schemas.openxmlformats.org/officeDocument/2006/relationships/slide" Target="slides/slide9.xml"/><Relationship Id="rId17" Type="http://schemas.openxmlformats.org/officeDocument/2006/relationships/font" Target="fonts/OpenSansSemiBold-italic.fntdata"/><Relationship Id="rId16" Type="http://schemas.openxmlformats.org/officeDocument/2006/relationships/font" Target="fonts/OpenSansSemiBold-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OpenSansSemiBold-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o-R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3a0f2aefd0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3a0f2aefd0_1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ro-R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3"/>
          <p:cNvSpPr/>
          <p:nvPr/>
        </p:nvSpPr>
        <p:spPr>
          <a:xfrm>
            <a:off x="360000" y="360000"/>
            <a:ext cx="8424000" cy="6138000"/>
          </a:xfrm>
          <a:prstGeom prst="rect">
            <a:avLst/>
          </a:prstGeom>
          <a:noFill/>
          <a:ln cap="flat" cmpd="sng" w="12700">
            <a:solidFill>
              <a:schemeClr val="lt1">
                <a:alpha val="2000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txBox="1"/>
          <p:nvPr/>
        </p:nvSpPr>
        <p:spPr>
          <a:xfrm>
            <a:off x="360000" y="2903400"/>
            <a:ext cx="84240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800">
                <a:solidFill>
                  <a:schemeClr val="lt1"/>
                </a:solidFill>
                <a:latin typeface="Open Sans"/>
                <a:ea typeface="Open Sans"/>
                <a:cs typeface="Open Sans"/>
                <a:sym typeface="Open Sans"/>
              </a:rPr>
              <a:t>Food Descriptions That Make You Hungry: </a:t>
            </a:r>
            <a:endParaRPr b="1" sz="2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28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ro-RO" sz="2800">
                <a:solidFill>
                  <a:schemeClr val="lt1"/>
                </a:solidFill>
                <a:latin typeface="Open Sans"/>
                <a:ea typeface="Open Sans"/>
                <a:cs typeface="Open Sans"/>
                <a:sym typeface="Open Sans"/>
              </a:rPr>
              <a:t>Hypnotic Menu Writing Tips &amp; Secrets </a:t>
            </a:r>
            <a:endParaRPr b="1" sz="28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b="0" l="0" r="0" t="0"/>
          <a:stretch/>
        </p:blipFill>
        <p:spPr>
          <a:xfrm>
            <a:off x="4815508" y="1842237"/>
            <a:ext cx="3654000" cy="2520000"/>
          </a:xfrm>
          <a:prstGeom prst="rect">
            <a:avLst/>
          </a:prstGeom>
          <a:noFill/>
          <a:ln>
            <a:noFill/>
          </a:ln>
        </p:spPr>
      </p:pic>
      <p:sp>
        <p:nvSpPr>
          <p:cNvPr id="95" name="Google Shape;95;p14"/>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4"/>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97" name="Google Shape;97;p14"/>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98" name="Google Shape;98;p14"/>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99" name="Google Shape;99;p14"/>
          <p:cNvSpPr txBox="1"/>
          <p:nvPr/>
        </p:nvSpPr>
        <p:spPr>
          <a:xfrm>
            <a:off x="573958" y="4596405"/>
            <a:ext cx="3887125"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Chicken: </a:t>
            </a:r>
            <a:r>
              <a:rPr lang="ro-RO" sz="1200">
                <a:solidFill>
                  <a:srgbClr val="262C33"/>
                </a:solidFill>
                <a:latin typeface="Open Sans"/>
                <a:ea typeface="Open Sans"/>
                <a:cs typeface="Open Sans"/>
                <a:sym typeface="Open Sans"/>
              </a:rPr>
              <a:t>roast (roast chicken), crisp (crisp chicken wings), grilled, smoked (chicken, breast), tender, succulent, boneless chicken thighs, skinless </a:t>
            </a:r>
            <a:endParaRPr sz="1400">
              <a:solidFill>
                <a:srgbClr val="262C33"/>
              </a:solidFill>
              <a:latin typeface="Open Sans"/>
              <a:ea typeface="Open Sans"/>
              <a:cs typeface="Open Sans"/>
              <a:sym typeface="Open Sans"/>
            </a:endParaRPr>
          </a:p>
        </p:txBody>
      </p:sp>
      <p:pic>
        <p:nvPicPr>
          <p:cNvPr id="100" name="Google Shape;100;p14"/>
          <p:cNvPicPr preferRelativeResize="0"/>
          <p:nvPr/>
        </p:nvPicPr>
        <p:blipFill rotWithShape="1">
          <a:blip r:embed="rId4">
            <a:alphaModFix/>
          </a:blip>
          <a:srcRect b="0" l="0" r="0" t="0"/>
          <a:stretch/>
        </p:blipFill>
        <p:spPr>
          <a:xfrm>
            <a:off x="673403" y="1842237"/>
            <a:ext cx="3654000" cy="2520000"/>
          </a:xfrm>
          <a:prstGeom prst="rect">
            <a:avLst/>
          </a:prstGeom>
          <a:noFill/>
          <a:ln>
            <a:noFill/>
          </a:ln>
        </p:spPr>
      </p:pic>
      <p:sp>
        <p:nvSpPr>
          <p:cNvPr id="101" name="Google Shape;101;p14"/>
          <p:cNvSpPr txBox="1"/>
          <p:nvPr/>
        </p:nvSpPr>
        <p:spPr>
          <a:xfrm>
            <a:off x="4716363" y="4596405"/>
            <a:ext cx="3887125"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Beef: </a:t>
            </a:r>
            <a:r>
              <a:rPr lang="ro-RO" sz="1200">
                <a:solidFill>
                  <a:srgbClr val="262C33"/>
                </a:solidFill>
                <a:latin typeface="Open Sans"/>
                <a:ea typeface="Open Sans"/>
                <a:cs typeface="Open Sans"/>
                <a:sym typeface="Open Sans"/>
              </a:rPr>
              <a:t>organic, grass-fed, spicy ground beef, peppery, lean, aged, spicy, stewed, Angus, other, own, pickled, poor, potted, tender, prime (prime beef tenderloin)</a:t>
            </a:r>
            <a:endParaRPr sz="1400">
              <a:solidFill>
                <a:srgbClr val="262C3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a:off x="673403" y="1842237"/>
            <a:ext cx="3654000" cy="2520000"/>
          </a:xfrm>
          <a:prstGeom prst="rect">
            <a:avLst/>
          </a:prstGeom>
          <a:noFill/>
          <a:ln>
            <a:noFill/>
          </a:ln>
        </p:spPr>
      </p:pic>
      <p:pic>
        <p:nvPicPr>
          <p:cNvPr id="107" name="Google Shape;107;p15"/>
          <p:cNvPicPr preferRelativeResize="0"/>
          <p:nvPr/>
        </p:nvPicPr>
        <p:blipFill rotWithShape="1">
          <a:blip r:embed="rId4">
            <a:alphaModFix/>
          </a:blip>
          <a:srcRect b="0" l="0" r="0" t="0"/>
          <a:stretch/>
        </p:blipFill>
        <p:spPr>
          <a:xfrm>
            <a:off x="4815508" y="1842237"/>
            <a:ext cx="3654000" cy="2520000"/>
          </a:xfrm>
          <a:prstGeom prst="rect">
            <a:avLst/>
          </a:prstGeom>
          <a:noFill/>
          <a:ln>
            <a:noFill/>
          </a:ln>
        </p:spPr>
      </p:pic>
      <p:sp>
        <p:nvSpPr>
          <p:cNvPr id="108" name="Google Shape;108;p15"/>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5"/>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10" name="Google Shape;110;p15"/>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11" name="Google Shape;111;p15"/>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12" name="Google Shape;112;p15"/>
          <p:cNvSpPr txBox="1"/>
          <p:nvPr/>
        </p:nvSpPr>
        <p:spPr>
          <a:xfrm>
            <a:off x="573958" y="4596405"/>
            <a:ext cx="3887125"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Fish: </a:t>
            </a:r>
            <a:r>
              <a:rPr lang="ro-RO" sz="1200">
                <a:solidFill>
                  <a:srgbClr val="262C33"/>
                </a:solidFill>
                <a:latin typeface="Open Sans"/>
                <a:ea typeface="Open Sans"/>
                <a:cs typeface="Open Sans"/>
                <a:sym typeface="Open Sans"/>
              </a:rPr>
              <a:t>boneless, smoked (salmon), briny (sardines), crispy, golden, freshwater, saltwater, baked, fried</a:t>
            </a:r>
            <a:endParaRPr sz="1400">
              <a:solidFill>
                <a:srgbClr val="262C33"/>
              </a:solidFill>
              <a:latin typeface="Open Sans"/>
              <a:ea typeface="Open Sans"/>
              <a:cs typeface="Open Sans"/>
              <a:sym typeface="Open Sans"/>
            </a:endParaRPr>
          </a:p>
        </p:txBody>
      </p:sp>
      <p:sp>
        <p:nvSpPr>
          <p:cNvPr id="113" name="Google Shape;113;p15"/>
          <p:cNvSpPr txBox="1"/>
          <p:nvPr/>
        </p:nvSpPr>
        <p:spPr>
          <a:xfrm>
            <a:off x="4716363" y="4596405"/>
            <a:ext cx="3887125"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Snacks: </a:t>
            </a:r>
            <a:r>
              <a:rPr lang="ro-RO" sz="1200">
                <a:solidFill>
                  <a:srgbClr val="262C33"/>
                </a:solidFill>
                <a:latin typeface="Open Sans"/>
                <a:ea typeface="Open Sans"/>
                <a:cs typeface="Open Sans"/>
                <a:sym typeface="Open Sans"/>
              </a:rPr>
              <a:t>spicy (snacks), toasted (buns), warm (flour tortilla), soft (pretzels, flour tortilla), baked (mozzarella sticks)</a:t>
            </a:r>
            <a:endParaRPr sz="1400">
              <a:solidFill>
                <a:srgbClr val="262C3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b="0" l="0" r="0" t="0"/>
          <a:stretch/>
        </p:blipFill>
        <p:spPr>
          <a:xfrm>
            <a:off x="673403" y="1842237"/>
            <a:ext cx="3654000" cy="2520000"/>
          </a:xfrm>
          <a:prstGeom prst="rect">
            <a:avLst/>
          </a:prstGeom>
          <a:noFill/>
          <a:ln>
            <a:noFill/>
          </a:ln>
        </p:spPr>
      </p:pic>
      <p:pic>
        <p:nvPicPr>
          <p:cNvPr id="119" name="Google Shape;119;p16"/>
          <p:cNvPicPr preferRelativeResize="0"/>
          <p:nvPr/>
        </p:nvPicPr>
        <p:blipFill rotWithShape="1">
          <a:blip r:embed="rId4">
            <a:alphaModFix/>
          </a:blip>
          <a:srcRect b="0" l="0" r="0" t="0"/>
          <a:stretch/>
        </p:blipFill>
        <p:spPr>
          <a:xfrm>
            <a:off x="4815508" y="1842237"/>
            <a:ext cx="3654000" cy="2520000"/>
          </a:xfrm>
          <a:prstGeom prst="rect">
            <a:avLst/>
          </a:prstGeom>
          <a:noFill/>
          <a:ln>
            <a:noFill/>
          </a:ln>
        </p:spPr>
      </p:pic>
      <p:sp>
        <p:nvSpPr>
          <p:cNvPr id="120" name="Google Shape;120;p16"/>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6"/>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22" name="Google Shape;122;p16"/>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23" name="Google Shape;123;p16"/>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24" name="Google Shape;124;p16"/>
          <p:cNvSpPr txBox="1"/>
          <p:nvPr/>
        </p:nvSpPr>
        <p:spPr>
          <a:xfrm>
            <a:off x="573958" y="4509315"/>
            <a:ext cx="3887125"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Cheeses:</a:t>
            </a:r>
            <a:r>
              <a:rPr lang="ro-RO" sz="1400">
                <a:solidFill>
                  <a:srgbClr val="262C33"/>
                </a:solidFill>
                <a:latin typeface="Open Sans"/>
                <a:ea typeface="Open Sans"/>
                <a:cs typeface="Open Sans"/>
                <a:sym typeface="Open Sans"/>
              </a:rPr>
              <a:t> </a:t>
            </a:r>
            <a:r>
              <a:rPr lang="ro-RO" sz="1200">
                <a:solidFill>
                  <a:srgbClr val="262C33"/>
                </a:solidFill>
                <a:latin typeface="Open Sans"/>
                <a:ea typeface="Open Sans"/>
                <a:cs typeface="Open Sans"/>
                <a:sym typeface="Open Sans"/>
              </a:rPr>
              <a:t>fresh, dripping mozzarella, melty, fluffy, airy, creamy, velvety, crumbly, smoky, nuty, Roquefort, Camembert, Cotija, Chèvre, Feta, Mozzarella, Emmental, Cheddar, Gouda, Taleggio, Parmigiano-Reggiano, Manchego, Monterey Jack, Gorgonzola, Pecorino Toscano, Taleggio, Fontina d'Aosta, Parmigiano-Reggiano, Mozzarella di Bufala, Provolone, Asiago, Robiola Piemonte</a:t>
            </a:r>
            <a:endParaRPr sz="1200">
              <a:solidFill>
                <a:srgbClr val="262C33"/>
              </a:solidFill>
              <a:latin typeface="Open Sans"/>
              <a:ea typeface="Open Sans"/>
              <a:cs typeface="Open Sans"/>
              <a:sym typeface="Open Sans"/>
            </a:endParaRPr>
          </a:p>
          <a:p>
            <a:pPr indent="0" lvl="0" marL="0" marR="0" rtl="0" algn="l">
              <a:spcBef>
                <a:spcPts val="0"/>
              </a:spcBef>
              <a:spcAft>
                <a:spcPts val="0"/>
              </a:spcAft>
              <a:buNone/>
            </a:pPr>
            <a:r>
              <a:t/>
            </a:r>
            <a:endParaRPr sz="1400">
              <a:solidFill>
                <a:srgbClr val="262C33"/>
              </a:solidFill>
              <a:latin typeface="Open Sans"/>
              <a:ea typeface="Open Sans"/>
              <a:cs typeface="Open Sans"/>
              <a:sym typeface="Open Sans"/>
            </a:endParaRPr>
          </a:p>
        </p:txBody>
      </p:sp>
      <p:sp>
        <p:nvSpPr>
          <p:cNvPr id="125" name="Google Shape;125;p16"/>
          <p:cNvSpPr txBox="1"/>
          <p:nvPr/>
        </p:nvSpPr>
        <p:spPr>
          <a:xfrm>
            <a:off x="4716363" y="4509315"/>
            <a:ext cx="3887125"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Sauces: </a:t>
            </a:r>
            <a:r>
              <a:rPr lang="ro-RO" sz="1200">
                <a:solidFill>
                  <a:srgbClr val="262C33"/>
                </a:solidFill>
                <a:latin typeface="Open Sans"/>
                <a:ea typeface="Open Sans"/>
                <a:cs typeface="Open Sans"/>
                <a:sym typeface="Open Sans"/>
              </a:rPr>
              <a:t>homemade, sweet, hot, spicy, ranch, milky, creamy, white, balsamic, sticky marinade (sauce)</a:t>
            </a:r>
            <a:endParaRPr/>
          </a:p>
          <a:p>
            <a:pPr indent="0" lvl="0" marL="0" marR="0" rtl="0" algn="l">
              <a:spcBef>
                <a:spcPts val="0"/>
              </a:spcBef>
              <a:spcAft>
                <a:spcPts val="0"/>
              </a:spcAft>
              <a:buNone/>
            </a:pPr>
            <a:r>
              <a:t/>
            </a:r>
            <a:endParaRPr sz="1400">
              <a:solidFill>
                <a:srgbClr val="262C33"/>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17"/>
          <p:cNvPicPr preferRelativeResize="0"/>
          <p:nvPr/>
        </p:nvPicPr>
        <p:blipFill rotWithShape="1">
          <a:blip r:embed="rId3">
            <a:alphaModFix/>
          </a:blip>
          <a:srcRect b="0" l="0" r="0" t="0"/>
          <a:stretch/>
        </p:blipFill>
        <p:spPr>
          <a:xfrm>
            <a:off x="673403" y="1842237"/>
            <a:ext cx="3654000" cy="2520000"/>
          </a:xfrm>
          <a:prstGeom prst="rect">
            <a:avLst/>
          </a:prstGeom>
          <a:noFill/>
          <a:ln>
            <a:noFill/>
          </a:ln>
        </p:spPr>
      </p:pic>
      <p:pic>
        <p:nvPicPr>
          <p:cNvPr id="131" name="Google Shape;131;p17"/>
          <p:cNvPicPr preferRelativeResize="0"/>
          <p:nvPr/>
        </p:nvPicPr>
        <p:blipFill rotWithShape="1">
          <a:blip r:embed="rId4">
            <a:alphaModFix/>
          </a:blip>
          <a:srcRect b="0" l="0" r="0" t="0"/>
          <a:stretch/>
        </p:blipFill>
        <p:spPr>
          <a:xfrm>
            <a:off x="4815508" y="1842237"/>
            <a:ext cx="3654000" cy="2520000"/>
          </a:xfrm>
          <a:prstGeom prst="rect">
            <a:avLst/>
          </a:prstGeom>
          <a:noFill/>
          <a:ln>
            <a:noFill/>
          </a:ln>
        </p:spPr>
      </p:pic>
      <p:sp>
        <p:nvSpPr>
          <p:cNvPr id="132" name="Google Shape;132;p17"/>
          <p:cNvSpPr/>
          <p:nvPr/>
        </p:nvSpPr>
        <p:spPr>
          <a:xfrm>
            <a:off x="0" y="6305872"/>
            <a:ext cx="9144024"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7"/>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34" name="Google Shape;134;p17"/>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35" name="Google Shape;135;p17"/>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36" name="Google Shape;136;p17"/>
          <p:cNvSpPr txBox="1"/>
          <p:nvPr/>
        </p:nvSpPr>
        <p:spPr>
          <a:xfrm>
            <a:off x="573958" y="4596405"/>
            <a:ext cx="3887125"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Rice: </a:t>
            </a:r>
            <a:r>
              <a:rPr lang="ro-RO" sz="1200">
                <a:solidFill>
                  <a:srgbClr val="262C33"/>
                </a:solidFill>
                <a:latin typeface="Open Sans"/>
                <a:ea typeface="Open Sans"/>
                <a:cs typeface="Open Sans"/>
                <a:sym typeface="Open Sans"/>
              </a:rPr>
              <a:t>spicy, basmati, steamed, fried, wild, brown, sticky, fluffy, puffed, Japanese, golden, Chinese, Indian, Oriental, soft, grained, short, medium, long-grain rice</a:t>
            </a:r>
            <a:endParaRPr sz="1400">
              <a:solidFill>
                <a:srgbClr val="262C33"/>
              </a:solidFill>
              <a:latin typeface="Open Sans"/>
              <a:ea typeface="Open Sans"/>
              <a:cs typeface="Open Sans"/>
              <a:sym typeface="Open Sans"/>
            </a:endParaRPr>
          </a:p>
        </p:txBody>
      </p:sp>
      <p:sp>
        <p:nvSpPr>
          <p:cNvPr id="137" name="Google Shape;137;p17"/>
          <p:cNvSpPr txBox="1"/>
          <p:nvPr/>
        </p:nvSpPr>
        <p:spPr>
          <a:xfrm>
            <a:off x="4716363" y="4596405"/>
            <a:ext cx="3887125"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Pizza: </a:t>
            </a:r>
            <a:r>
              <a:rPr lang="ro-RO" sz="1200">
                <a:solidFill>
                  <a:srgbClr val="262C33"/>
                </a:solidFill>
                <a:latin typeface="Open Sans"/>
                <a:ea typeface="Open Sans"/>
                <a:cs typeface="Open Sans"/>
                <a:sym typeface="Open Sans"/>
              </a:rPr>
              <a:t>rustic, traditional, hearth-baked crust, homemade (sourdough), dripping mozzarella, baked, Italian, Mediterranean, vegetarian</a:t>
            </a:r>
            <a:endParaRPr/>
          </a:p>
          <a:p>
            <a:pPr indent="0" lvl="0" marL="0" marR="0" rtl="0" algn="l">
              <a:spcBef>
                <a:spcPts val="0"/>
              </a:spcBef>
              <a:spcAft>
                <a:spcPts val="0"/>
              </a:spcAft>
              <a:buNone/>
            </a:pPr>
            <a:r>
              <a:t/>
            </a:r>
            <a:endParaRPr sz="1400">
              <a:solidFill>
                <a:srgbClr val="262C3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18"/>
          <p:cNvPicPr preferRelativeResize="0"/>
          <p:nvPr/>
        </p:nvPicPr>
        <p:blipFill rotWithShape="1">
          <a:blip r:embed="rId3">
            <a:alphaModFix/>
          </a:blip>
          <a:srcRect b="0" l="0" r="0" t="0"/>
          <a:stretch/>
        </p:blipFill>
        <p:spPr>
          <a:xfrm>
            <a:off x="4815508" y="1842237"/>
            <a:ext cx="3654000" cy="2520000"/>
          </a:xfrm>
          <a:prstGeom prst="rect">
            <a:avLst/>
          </a:prstGeom>
          <a:noFill/>
          <a:ln>
            <a:noFill/>
          </a:ln>
        </p:spPr>
      </p:pic>
      <p:pic>
        <p:nvPicPr>
          <p:cNvPr id="143" name="Google Shape;143;p18"/>
          <p:cNvPicPr preferRelativeResize="0"/>
          <p:nvPr/>
        </p:nvPicPr>
        <p:blipFill rotWithShape="1">
          <a:blip r:embed="rId4">
            <a:alphaModFix/>
          </a:blip>
          <a:srcRect b="0" l="0" r="0" t="0"/>
          <a:stretch/>
        </p:blipFill>
        <p:spPr>
          <a:xfrm>
            <a:off x="673403" y="1842237"/>
            <a:ext cx="3654000" cy="2520000"/>
          </a:xfrm>
          <a:prstGeom prst="rect">
            <a:avLst/>
          </a:prstGeom>
          <a:noFill/>
          <a:ln>
            <a:noFill/>
          </a:ln>
        </p:spPr>
      </p:pic>
      <p:sp>
        <p:nvSpPr>
          <p:cNvPr id="144" name="Google Shape;144;p18"/>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8"/>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46" name="Google Shape;146;p18"/>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47" name="Google Shape;147;p18"/>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48" name="Google Shape;148;p18"/>
          <p:cNvSpPr txBox="1"/>
          <p:nvPr/>
        </p:nvSpPr>
        <p:spPr>
          <a:xfrm>
            <a:off x="573958" y="4596405"/>
            <a:ext cx="3887125" cy="1231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Soup: </a:t>
            </a:r>
            <a:r>
              <a:rPr lang="ro-RO" sz="1200">
                <a:solidFill>
                  <a:srgbClr val="262C33"/>
                </a:solidFill>
                <a:latin typeface="Open Sans"/>
                <a:ea typeface="Open Sans"/>
                <a:cs typeface="Open Sans"/>
                <a:sym typeface="Open Sans"/>
              </a:rPr>
              <a:t>homemade, traditional, creamy, slow-cooked (chicken soup), crock-pot (chicken soup), butternut squash soup, vegetable, healthy, golden, yellow, pumpkin, gourmet, tasty, delicious, organic, mashed, butternut squash, prepared, vegan, vegetable soup, salty, blended</a:t>
            </a:r>
            <a:endParaRPr sz="1400">
              <a:solidFill>
                <a:srgbClr val="262C33"/>
              </a:solidFill>
              <a:latin typeface="Open Sans"/>
              <a:ea typeface="Open Sans"/>
              <a:cs typeface="Open Sans"/>
              <a:sym typeface="Open Sans"/>
            </a:endParaRPr>
          </a:p>
        </p:txBody>
      </p:sp>
      <p:sp>
        <p:nvSpPr>
          <p:cNvPr id="149" name="Google Shape;149;p18"/>
          <p:cNvSpPr txBox="1"/>
          <p:nvPr/>
        </p:nvSpPr>
        <p:spPr>
          <a:xfrm>
            <a:off x="4716363" y="4596405"/>
            <a:ext cx="38871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Dips: </a:t>
            </a:r>
            <a:r>
              <a:rPr lang="ro-RO" sz="1200">
                <a:solidFill>
                  <a:srgbClr val="262C33"/>
                </a:solidFill>
                <a:latin typeface="Open Sans"/>
                <a:ea typeface="Open Sans"/>
                <a:cs typeface="Open Sans"/>
                <a:sym typeface="Open Sans"/>
              </a:rPr>
              <a:t>creamy (avocado dip), sour (cream dip), balsamic, 3-layer dip (or replace with the desired number), Béarnaise</a:t>
            </a:r>
            <a:endParaRPr/>
          </a:p>
          <a:p>
            <a:pPr indent="0" lvl="0" marL="0" marR="0" rtl="0" algn="l">
              <a:spcBef>
                <a:spcPts val="0"/>
              </a:spcBef>
              <a:spcAft>
                <a:spcPts val="0"/>
              </a:spcAft>
              <a:buNone/>
            </a:pPr>
            <a:r>
              <a:t/>
            </a:r>
            <a:endParaRPr sz="1400">
              <a:solidFill>
                <a:srgbClr val="262C3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b="0" l="0" r="0" t="0"/>
          <a:stretch/>
        </p:blipFill>
        <p:spPr>
          <a:xfrm>
            <a:off x="673403" y="1842237"/>
            <a:ext cx="3654000" cy="2520000"/>
          </a:xfrm>
          <a:prstGeom prst="rect">
            <a:avLst/>
          </a:prstGeom>
          <a:noFill/>
          <a:ln>
            <a:noFill/>
          </a:ln>
        </p:spPr>
      </p:pic>
      <p:pic>
        <p:nvPicPr>
          <p:cNvPr id="156" name="Google Shape;156;p19"/>
          <p:cNvPicPr preferRelativeResize="0"/>
          <p:nvPr/>
        </p:nvPicPr>
        <p:blipFill rotWithShape="1">
          <a:blip r:embed="rId4">
            <a:alphaModFix/>
          </a:blip>
          <a:srcRect b="0" l="0" r="0" t="0"/>
          <a:stretch/>
        </p:blipFill>
        <p:spPr>
          <a:xfrm>
            <a:off x="4815508" y="1842237"/>
            <a:ext cx="3654000" cy="2520000"/>
          </a:xfrm>
          <a:prstGeom prst="rect">
            <a:avLst/>
          </a:prstGeom>
          <a:noFill/>
          <a:ln>
            <a:noFill/>
          </a:ln>
        </p:spPr>
      </p:pic>
      <p:sp>
        <p:nvSpPr>
          <p:cNvPr id="157" name="Google Shape;157;p19"/>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9"/>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59" name="Google Shape;159;p19"/>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60" name="Google Shape;160;p19"/>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61" name="Google Shape;161;p19"/>
          <p:cNvSpPr txBox="1"/>
          <p:nvPr/>
        </p:nvSpPr>
        <p:spPr>
          <a:xfrm>
            <a:off x="573958" y="4596405"/>
            <a:ext cx="3887125" cy="1231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Vegetables: </a:t>
            </a:r>
            <a:r>
              <a:rPr lang="ro-RO" sz="1200">
                <a:solidFill>
                  <a:srgbClr val="262C33"/>
                </a:solidFill>
                <a:latin typeface="Open Sans"/>
                <a:ea typeface="Open Sans"/>
                <a:cs typeface="Open Sans"/>
                <a:sym typeface="Open Sans"/>
              </a:rPr>
              <a:t>crispy (crispy shallots), crisp (lettuce), caramelized, spicy (spicy hummus), buttery (buttery jack), fresh (salad), roasted (corn, potatoes), sun-kissed (tomatoes), sweet potatoes, baby (carrots), fermented (cabbage), grated (ginger), aromatic (herbs), mashed (potatoes), s</a:t>
            </a:r>
            <a:r>
              <a:rPr lang="ro-RO" sz="1200">
                <a:solidFill>
                  <a:srgbClr val="262C33"/>
                </a:solidFill>
                <a:latin typeface="Open Sans"/>
                <a:ea typeface="Open Sans"/>
                <a:cs typeface="Open Sans"/>
                <a:sym typeface="Open Sans"/>
              </a:rPr>
              <a:t>autéed, seasoned (seasoned with dill)</a:t>
            </a:r>
            <a:endParaRPr/>
          </a:p>
        </p:txBody>
      </p:sp>
      <p:sp>
        <p:nvSpPr>
          <p:cNvPr id="162" name="Google Shape;162;p19"/>
          <p:cNvSpPr txBox="1"/>
          <p:nvPr/>
        </p:nvSpPr>
        <p:spPr>
          <a:xfrm>
            <a:off x="4716363" y="4596405"/>
            <a:ext cx="388712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Fruits: </a:t>
            </a:r>
            <a:r>
              <a:rPr lang="ro-RO" sz="1200">
                <a:solidFill>
                  <a:srgbClr val="262C33"/>
                </a:solidFill>
                <a:latin typeface="Open Sans"/>
                <a:ea typeface="Open Sans"/>
                <a:cs typeface="Open Sans"/>
                <a:sym typeface="Open Sans"/>
              </a:rPr>
              <a:t>juicy, satin-smooth, nature's bounty, zesty, fresh, pureed (pureed fruit such as applesauce), candied, glace, pitted, seasonal, seedless, organic, tropical, exotic, locally-grown, garden-fresh, vitamin-infused (vitamin-infused smoothie with tropical foods), vitamin-rich, </a:t>
            </a:r>
            <a:r>
              <a:rPr lang="ro-RO" sz="1200">
                <a:solidFill>
                  <a:srgbClr val="262C33"/>
                </a:solidFill>
                <a:latin typeface="Open Sans"/>
                <a:ea typeface="Open Sans"/>
                <a:cs typeface="Open Sans"/>
                <a:sym typeface="Open Sans"/>
              </a:rPr>
              <a:t>ripe</a:t>
            </a:r>
            <a:endParaRPr sz="1200">
              <a:solidFill>
                <a:srgbClr val="262C33"/>
              </a:solidFill>
              <a:latin typeface="Open Sans"/>
              <a:ea typeface="Open Sans"/>
              <a:cs typeface="Open Sans"/>
              <a:sym typeface="Open Sans"/>
            </a:endParaRPr>
          </a:p>
          <a:p>
            <a:pPr indent="0" lvl="0" marL="0" marR="0" rtl="0" algn="l">
              <a:spcBef>
                <a:spcPts val="0"/>
              </a:spcBef>
              <a:spcAft>
                <a:spcPts val="0"/>
              </a:spcAft>
              <a:buNone/>
            </a:pPr>
            <a:r>
              <a:t/>
            </a:r>
            <a:endParaRPr sz="1400">
              <a:solidFill>
                <a:srgbClr val="262C33"/>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0"/>
          <p:cNvPicPr preferRelativeResize="0"/>
          <p:nvPr/>
        </p:nvPicPr>
        <p:blipFill rotWithShape="1">
          <a:blip r:embed="rId3">
            <a:alphaModFix/>
          </a:blip>
          <a:srcRect b="0" l="0" r="0" t="0"/>
          <a:stretch/>
        </p:blipFill>
        <p:spPr>
          <a:xfrm>
            <a:off x="673403" y="1842237"/>
            <a:ext cx="3654000" cy="2520000"/>
          </a:xfrm>
          <a:prstGeom prst="rect">
            <a:avLst/>
          </a:prstGeom>
          <a:noFill/>
          <a:ln>
            <a:noFill/>
          </a:ln>
        </p:spPr>
      </p:pic>
      <p:sp>
        <p:nvSpPr>
          <p:cNvPr id="168" name="Google Shape;168;p20"/>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0"/>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70" name="Google Shape;170;p20"/>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71" name="Google Shape;171;p20"/>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72" name="Google Shape;172;p20"/>
          <p:cNvSpPr txBox="1"/>
          <p:nvPr/>
        </p:nvSpPr>
        <p:spPr>
          <a:xfrm>
            <a:off x="573958" y="4596405"/>
            <a:ext cx="3887125" cy="14157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Dessert: </a:t>
            </a:r>
            <a:r>
              <a:rPr lang="ro-RO" sz="1200">
                <a:solidFill>
                  <a:srgbClr val="262C33"/>
                </a:solidFill>
                <a:latin typeface="Open Sans"/>
                <a:ea typeface="Open Sans"/>
                <a:cs typeface="Open Sans"/>
                <a:sym typeface="Open Sans"/>
              </a:rPr>
              <a:t>crunchy, sweet, savoury, flakey (flakey apple pie), crumbly (crumbly cheese, crumbly pie), gooey (gooey fudge), moist (moist chocolate cake), glazed, spiced (cinnamon spiced tart), sticky (sticky blueberry muffins), nutty, silky, minty, satin, naked (cake), bittersweet (chocolate chips), chocolatey (icing), salted caramel (brownies), flavored (almond flavored)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1"/>
          <p:cNvSpPr/>
          <p:nvPr/>
        </p:nvSpPr>
        <p:spPr>
          <a:xfrm>
            <a:off x="0" y="6305872"/>
            <a:ext cx="9144000" cy="552128"/>
          </a:xfrm>
          <a:custGeom>
            <a:rect b="b" l="l" r="r" t="t"/>
            <a:pathLst>
              <a:path extrusionOk="0" h="1691" w="27973">
                <a:moveTo>
                  <a:pt x="23141" y="0"/>
                </a:moveTo>
                <a:cubicBezTo>
                  <a:pt x="22739" y="0"/>
                  <a:pt x="22369" y="227"/>
                  <a:pt x="22190" y="587"/>
                </a:cubicBezTo>
                <a:lnTo>
                  <a:pt x="22190" y="587"/>
                </a:lnTo>
                <a:cubicBezTo>
                  <a:pt x="22010" y="948"/>
                  <a:pt x="21632" y="1161"/>
                  <a:pt x="21230" y="1161"/>
                </a:cubicBezTo>
                <a:lnTo>
                  <a:pt x="15281" y="1161"/>
                </a:lnTo>
                <a:lnTo>
                  <a:pt x="0" y="1161"/>
                </a:lnTo>
                <a:lnTo>
                  <a:pt x="0" y="1690"/>
                </a:lnTo>
                <a:lnTo>
                  <a:pt x="15281" y="1690"/>
                </a:lnTo>
                <a:lnTo>
                  <a:pt x="27972" y="1690"/>
                </a:lnTo>
                <a:lnTo>
                  <a:pt x="27972" y="0"/>
                </a:lnTo>
                <a:lnTo>
                  <a:pt x="23141" y="0"/>
                </a:lnTo>
              </a:path>
            </a:pathLst>
          </a:custGeom>
          <a:solidFill>
            <a:srgbClr val="262C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1"/>
          <p:cNvSpPr txBox="1"/>
          <p:nvPr>
            <p:ph idx="12" type="sldNum"/>
          </p:nvPr>
        </p:nvSpPr>
        <p:spPr>
          <a:xfrm>
            <a:off x="252492" y="6278223"/>
            <a:ext cx="44217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i="1" lang="ro-RO" sz="1100">
                <a:solidFill>
                  <a:srgbClr val="BFBFBF"/>
                </a:solidFill>
                <a:latin typeface="Open Sans"/>
                <a:ea typeface="Open Sans"/>
                <a:cs typeface="Open Sans"/>
                <a:sym typeface="Open Sans"/>
              </a:rPr>
              <a:t>‹#›</a:t>
            </a:fld>
            <a:r>
              <a:rPr i="1" lang="ro-RO" sz="1100">
                <a:solidFill>
                  <a:srgbClr val="BFBFBF"/>
                </a:solidFill>
                <a:latin typeface="Open Sans"/>
                <a:ea typeface="Open Sans"/>
                <a:cs typeface="Open Sans"/>
                <a:sym typeface="Open Sans"/>
              </a:rPr>
              <a:t>  |</a:t>
            </a:r>
            <a:endParaRPr/>
          </a:p>
        </p:txBody>
      </p:sp>
      <p:sp>
        <p:nvSpPr>
          <p:cNvPr id="179" name="Google Shape;179;p21"/>
          <p:cNvSpPr txBox="1"/>
          <p:nvPr/>
        </p:nvSpPr>
        <p:spPr>
          <a:xfrm>
            <a:off x="568986" y="6338123"/>
            <a:ext cx="365845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o-RO" sz="1000">
                <a:solidFill>
                  <a:srgbClr val="262C33"/>
                </a:solidFill>
                <a:latin typeface="Open Sans"/>
                <a:ea typeface="Open Sans"/>
                <a:cs typeface="Open Sans"/>
                <a:sym typeface="Open Sans"/>
              </a:rPr>
              <a:t>How To Use Persuasive Menu Writing Tips</a:t>
            </a:r>
            <a:endParaRPr sz="1000">
              <a:solidFill>
                <a:srgbClr val="262C33"/>
              </a:solidFill>
              <a:latin typeface="Open Sans"/>
              <a:ea typeface="Open Sans"/>
              <a:cs typeface="Open Sans"/>
              <a:sym typeface="Open Sans"/>
            </a:endParaRPr>
          </a:p>
        </p:txBody>
      </p:sp>
      <p:sp>
        <p:nvSpPr>
          <p:cNvPr id="180" name="Google Shape;180;p21"/>
          <p:cNvSpPr txBox="1"/>
          <p:nvPr/>
        </p:nvSpPr>
        <p:spPr>
          <a:xfrm>
            <a:off x="1633869" y="620243"/>
            <a:ext cx="58762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o-RO" sz="2000">
                <a:solidFill>
                  <a:srgbClr val="262C33"/>
                </a:solidFill>
                <a:latin typeface="Open Sans SemiBold"/>
                <a:ea typeface="Open Sans SemiBold"/>
                <a:cs typeface="Open Sans SemiBold"/>
                <a:sym typeface="Open Sans SemiBold"/>
              </a:rPr>
              <a:t>Emphasising appearance, flavour, texture or method of cooking:</a:t>
            </a:r>
            <a:endParaRPr/>
          </a:p>
        </p:txBody>
      </p:sp>
      <p:sp>
        <p:nvSpPr>
          <p:cNvPr id="181" name="Google Shape;181;p21"/>
          <p:cNvSpPr txBox="1"/>
          <p:nvPr/>
        </p:nvSpPr>
        <p:spPr>
          <a:xfrm>
            <a:off x="673403" y="3410459"/>
            <a:ext cx="7930085"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Adjectives related to the food appearance: </a:t>
            </a:r>
            <a:endParaRPr/>
          </a:p>
          <a:p>
            <a:pPr indent="0" lvl="0" marL="0" marR="0" rtl="0" algn="l">
              <a:spcBef>
                <a:spcPts val="0"/>
              </a:spcBef>
              <a:spcAft>
                <a:spcPts val="0"/>
              </a:spcAft>
              <a:buNone/>
            </a:pPr>
            <a:r>
              <a:t/>
            </a:r>
            <a:endParaRPr b="1" sz="1400">
              <a:solidFill>
                <a:srgbClr val="262C33"/>
              </a:solidFill>
              <a:latin typeface="Open Sans"/>
              <a:ea typeface="Open Sans"/>
              <a:cs typeface="Open Sans"/>
              <a:sym typeface="Open Sans"/>
            </a:endParaRPr>
          </a:p>
          <a:p>
            <a:pPr indent="0" lvl="0" marL="0" marR="0" rtl="0" algn="l">
              <a:spcBef>
                <a:spcPts val="0"/>
              </a:spcBef>
              <a:spcAft>
                <a:spcPts val="0"/>
              </a:spcAft>
              <a:buNone/>
            </a:pPr>
            <a:r>
              <a:rPr lang="ro-RO" sz="1200">
                <a:solidFill>
                  <a:srgbClr val="262C33"/>
                </a:solidFill>
                <a:latin typeface="Open Sans"/>
                <a:ea typeface="Open Sans"/>
                <a:cs typeface="Open Sans"/>
                <a:sym typeface="Open Sans"/>
              </a:rPr>
              <a:t>Bite-sized, golden, golden-brown, powdered, glazed, sprinkled, drizzled, caramelized, crystalized, frosty, flambé, glossy, </a:t>
            </a:r>
            <a:endParaRPr sz="1400">
              <a:solidFill>
                <a:srgbClr val="262C33"/>
              </a:solidFill>
              <a:latin typeface="Open Sans"/>
              <a:ea typeface="Open Sans"/>
              <a:cs typeface="Open Sans"/>
              <a:sym typeface="Open Sans"/>
            </a:endParaRPr>
          </a:p>
        </p:txBody>
      </p:sp>
      <p:sp>
        <p:nvSpPr>
          <p:cNvPr id="182" name="Google Shape;182;p21"/>
          <p:cNvSpPr txBox="1"/>
          <p:nvPr/>
        </p:nvSpPr>
        <p:spPr>
          <a:xfrm>
            <a:off x="673403" y="1940293"/>
            <a:ext cx="7930085"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Adjectives related to the origins of the ingredients: </a:t>
            </a:r>
            <a:endParaRPr/>
          </a:p>
          <a:p>
            <a:pPr indent="0" lvl="0" marL="0" marR="0" rtl="0" algn="l">
              <a:spcBef>
                <a:spcPts val="0"/>
              </a:spcBef>
              <a:spcAft>
                <a:spcPts val="0"/>
              </a:spcAft>
              <a:buNone/>
            </a:pPr>
            <a:r>
              <a:t/>
            </a:r>
            <a:endParaRPr b="1" sz="1400">
              <a:solidFill>
                <a:srgbClr val="262C33"/>
              </a:solidFill>
              <a:latin typeface="Open Sans"/>
              <a:ea typeface="Open Sans"/>
              <a:cs typeface="Open Sans"/>
              <a:sym typeface="Open Sans"/>
            </a:endParaRPr>
          </a:p>
          <a:p>
            <a:pPr indent="0" lvl="0" marL="0" marR="0" rtl="0" algn="l">
              <a:spcBef>
                <a:spcPts val="0"/>
              </a:spcBef>
              <a:spcAft>
                <a:spcPts val="0"/>
              </a:spcAft>
              <a:buNone/>
            </a:pPr>
            <a:r>
              <a:rPr lang="ro-RO" sz="1200">
                <a:solidFill>
                  <a:srgbClr val="262C33"/>
                </a:solidFill>
                <a:latin typeface="Open Sans"/>
                <a:ea typeface="Open Sans"/>
                <a:cs typeface="Open Sans"/>
                <a:sym typeface="Open Sans"/>
              </a:rPr>
              <a:t>Authentic + Greek, Peruvian, American, Midwestern, Southwestern, Italian, Sicilian, Spanish, French, Romanian, Chinese, Vietnamese, Indian, Thai, Mexican, English, German, Dutch, Singaporean, Irish, etc.</a:t>
            </a:r>
            <a:endParaRPr sz="1400">
              <a:solidFill>
                <a:srgbClr val="262C33"/>
              </a:solidFill>
              <a:latin typeface="Open Sans"/>
              <a:ea typeface="Open Sans"/>
              <a:cs typeface="Open Sans"/>
              <a:sym typeface="Open Sans"/>
            </a:endParaRPr>
          </a:p>
        </p:txBody>
      </p:sp>
      <p:sp>
        <p:nvSpPr>
          <p:cNvPr id="183" name="Google Shape;183;p21"/>
          <p:cNvSpPr txBox="1"/>
          <p:nvPr/>
        </p:nvSpPr>
        <p:spPr>
          <a:xfrm>
            <a:off x="673403" y="4790227"/>
            <a:ext cx="793008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o-RO" sz="1400">
                <a:solidFill>
                  <a:srgbClr val="262C33"/>
                </a:solidFill>
                <a:latin typeface="Open Sans"/>
                <a:ea typeface="Open Sans"/>
                <a:cs typeface="Open Sans"/>
                <a:sym typeface="Open Sans"/>
              </a:rPr>
              <a:t>Adjectives for plant-based VS meat-based foods: </a:t>
            </a:r>
            <a:endParaRPr/>
          </a:p>
          <a:p>
            <a:pPr indent="0" lvl="0" marL="0" marR="0" rtl="0" algn="l">
              <a:spcBef>
                <a:spcPts val="0"/>
              </a:spcBef>
              <a:spcAft>
                <a:spcPts val="0"/>
              </a:spcAft>
              <a:buNone/>
            </a:pPr>
            <a:r>
              <a:t/>
            </a:r>
            <a:endParaRPr b="1" sz="1400">
              <a:solidFill>
                <a:srgbClr val="262C33"/>
              </a:solidFill>
              <a:latin typeface="Open Sans"/>
              <a:ea typeface="Open Sans"/>
              <a:cs typeface="Open Sans"/>
              <a:sym typeface="Open Sans"/>
            </a:endParaRPr>
          </a:p>
          <a:p>
            <a:pPr indent="0" lvl="0" marL="0" marR="0" rtl="0" algn="l">
              <a:spcBef>
                <a:spcPts val="0"/>
              </a:spcBef>
              <a:spcAft>
                <a:spcPts val="0"/>
              </a:spcAft>
              <a:buNone/>
            </a:pPr>
            <a:r>
              <a:rPr lang="ro-RO" sz="1200">
                <a:solidFill>
                  <a:srgbClr val="262C33"/>
                </a:solidFill>
                <a:latin typeface="Open Sans"/>
                <a:ea typeface="Open Sans"/>
                <a:cs typeface="Open Sans"/>
                <a:sym typeface="Open Sans"/>
              </a:rPr>
              <a:t>Low-fat, kosher, gluten-free, vegan, vegetarian, raw, rare, medium-rare, medium or well-done</a:t>
            </a:r>
            <a:endParaRPr sz="1400">
              <a:solidFill>
                <a:srgbClr val="262C33"/>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