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A4A3A4"/>
          </p15:clr>
        </p15:guide>
        <p15:guide id="2" orient="horz" pos="216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880"/>
        <p:guide pos="2160"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ro-RO"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3a0f2aefd0_1_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g3a0f2aefd0_1_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53" name="Google Shape;15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ro-RO"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Google Shape;29;p4"/>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30" name="Google Shape;30;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Google Shape;32;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Google Shape;35;p5"/>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5"/>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Google Shape;38;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Google Shape;39;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 name="Google Shape;42;p6"/>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3" name="Google Shape;43;p6"/>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6"/>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5" name="Google Shape;45;p6"/>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Google Shape;46;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Google Shape;48;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Google Shape;51;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Google Shape;53;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 name="Google Shape;67;p10"/>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 name="Google Shape;80;p12"/>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o-R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3"/>
          <p:cNvSpPr/>
          <p:nvPr/>
        </p:nvSpPr>
        <p:spPr>
          <a:xfrm>
            <a:off x="360000" y="360000"/>
            <a:ext cx="8424000" cy="6138000"/>
          </a:xfrm>
          <a:prstGeom prst="rect">
            <a:avLst/>
          </a:prstGeom>
          <a:noFill/>
          <a:ln cap="flat" cmpd="sng" w="12700">
            <a:solidFill>
              <a:schemeClr val="lt1">
                <a:alpha val="20000"/>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3"/>
          <p:cNvSpPr txBox="1"/>
          <p:nvPr/>
        </p:nvSpPr>
        <p:spPr>
          <a:xfrm>
            <a:off x="360000" y="2903400"/>
            <a:ext cx="8424000" cy="954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ro-RO" sz="3600">
                <a:solidFill>
                  <a:schemeClr val="lt1"/>
                </a:solidFill>
                <a:latin typeface="Open Sans"/>
                <a:ea typeface="Open Sans"/>
                <a:cs typeface="Open Sans"/>
                <a:sym typeface="Open Sans"/>
              </a:rPr>
              <a:t>Descripciones Que Te Dan Hambre</a:t>
            </a:r>
            <a:endParaRPr sz="36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3600">
              <a:solidFill>
                <a:schemeClr val="lt1"/>
              </a:solidFill>
              <a:latin typeface="Open Sans"/>
              <a:ea typeface="Open Sans"/>
              <a:cs typeface="Open Sans"/>
              <a:sym typeface="Open Sans"/>
            </a:endParaRPr>
          </a:p>
          <a:p>
            <a:pPr indent="0" lvl="0" marL="0" marR="0" rtl="0" algn="ctr">
              <a:spcBef>
                <a:spcPts val="0"/>
              </a:spcBef>
              <a:spcAft>
                <a:spcPts val="0"/>
              </a:spcAft>
              <a:buNone/>
            </a:pPr>
            <a:r>
              <a:rPr lang="ro-RO" sz="3600">
                <a:solidFill>
                  <a:schemeClr val="lt1"/>
                </a:solidFill>
                <a:latin typeface="Open Sans"/>
                <a:ea typeface="Open Sans"/>
                <a:cs typeface="Open Sans"/>
                <a:sym typeface="Open Sans"/>
              </a:rPr>
              <a:t>Consejos Y Secretos Para Crear Un </a:t>
            </a:r>
            <a:endParaRPr sz="3600">
              <a:solidFill>
                <a:schemeClr val="lt1"/>
              </a:solidFill>
              <a:latin typeface="Open Sans"/>
              <a:ea typeface="Open Sans"/>
              <a:cs typeface="Open Sans"/>
              <a:sym typeface="Open Sans"/>
            </a:endParaRPr>
          </a:p>
          <a:p>
            <a:pPr indent="0" lvl="0" marL="0" marR="0" rtl="0" algn="ctr">
              <a:spcBef>
                <a:spcPts val="0"/>
              </a:spcBef>
              <a:spcAft>
                <a:spcPts val="0"/>
              </a:spcAft>
              <a:buNone/>
            </a:pPr>
            <a:r>
              <a:rPr lang="ro-RO" sz="3600">
                <a:solidFill>
                  <a:schemeClr val="lt1"/>
                </a:solidFill>
                <a:latin typeface="Open Sans"/>
                <a:ea typeface="Open Sans"/>
                <a:cs typeface="Open Sans"/>
                <a:sym typeface="Open Sans"/>
              </a:rPr>
              <a:t>Menú Hipnótico</a:t>
            </a:r>
            <a:endParaRPr sz="3600">
              <a:solidFill>
                <a:schemeClr val="lt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pic>
        <p:nvPicPr>
          <p:cNvPr id="94" name="Google Shape;94;p14"/>
          <p:cNvPicPr preferRelativeResize="0"/>
          <p:nvPr/>
        </p:nvPicPr>
        <p:blipFill rotWithShape="1">
          <a:blip r:embed="rId3">
            <a:alphaModFix/>
          </a:blip>
          <a:srcRect b="0" l="0" r="0" t="0"/>
          <a:stretch/>
        </p:blipFill>
        <p:spPr>
          <a:xfrm>
            <a:off x="4815508" y="1842237"/>
            <a:ext cx="3654000" cy="2520000"/>
          </a:xfrm>
          <a:prstGeom prst="rect">
            <a:avLst/>
          </a:prstGeom>
          <a:noFill/>
          <a:ln>
            <a:noFill/>
          </a:ln>
        </p:spPr>
      </p:pic>
      <p:sp>
        <p:nvSpPr>
          <p:cNvPr id="95" name="Google Shape;95;p14"/>
          <p:cNvSpPr/>
          <p:nvPr/>
        </p:nvSpPr>
        <p:spPr>
          <a:xfrm>
            <a:off x="0" y="6305872"/>
            <a:ext cx="9144000" cy="552128"/>
          </a:xfrm>
          <a:custGeom>
            <a:rect b="b" l="l" r="r" t="t"/>
            <a:pathLst>
              <a:path extrusionOk="0" h="1691" w="27973">
                <a:moveTo>
                  <a:pt x="23141" y="0"/>
                </a:moveTo>
                <a:cubicBezTo>
                  <a:pt x="22739" y="0"/>
                  <a:pt x="22369" y="227"/>
                  <a:pt x="22190" y="587"/>
                </a:cubicBezTo>
                <a:lnTo>
                  <a:pt x="22190" y="587"/>
                </a:lnTo>
                <a:cubicBezTo>
                  <a:pt x="22010" y="948"/>
                  <a:pt x="21632" y="1161"/>
                  <a:pt x="21230" y="1161"/>
                </a:cubicBezTo>
                <a:lnTo>
                  <a:pt x="15281" y="1161"/>
                </a:lnTo>
                <a:lnTo>
                  <a:pt x="0" y="1161"/>
                </a:lnTo>
                <a:lnTo>
                  <a:pt x="0" y="1690"/>
                </a:lnTo>
                <a:lnTo>
                  <a:pt x="15281" y="1690"/>
                </a:lnTo>
                <a:lnTo>
                  <a:pt x="27972" y="1690"/>
                </a:lnTo>
                <a:lnTo>
                  <a:pt x="27972" y="0"/>
                </a:lnTo>
                <a:lnTo>
                  <a:pt x="23141" y="0"/>
                </a:lnTo>
              </a:path>
            </a:pathLst>
          </a:custGeom>
          <a:solidFill>
            <a:srgbClr val="262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 name="Google Shape;96;p14"/>
          <p:cNvSpPr txBox="1"/>
          <p:nvPr>
            <p:ph idx="12" type="sldNum"/>
          </p:nvPr>
        </p:nvSpPr>
        <p:spPr>
          <a:xfrm>
            <a:off x="252492" y="6278223"/>
            <a:ext cx="442175"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i="1" lang="ro-RO" sz="1100">
                <a:solidFill>
                  <a:srgbClr val="BFBFBF"/>
                </a:solidFill>
                <a:latin typeface="Open Sans"/>
                <a:ea typeface="Open Sans"/>
                <a:cs typeface="Open Sans"/>
                <a:sym typeface="Open Sans"/>
              </a:rPr>
              <a:t>‹#›</a:t>
            </a:fld>
            <a:r>
              <a:rPr i="1" lang="ro-RO" sz="1100">
                <a:solidFill>
                  <a:srgbClr val="BFBFBF"/>
                </a:solidFill>
                <a:latin typeface="Open Sans"/>
                <a:ea typeface="Open Sans"/>
                <a:cs typeface="Open Sans"/>
                <a:sym typeface="Open Sans"/>
              </a:rPr>
              <a:t>  |</a:t>
            </a:r>
            <a:endParaRPr/>
          </a:p>
        </p:txBody>
      </p:sp>
      <p:sp>
        <p:nvSpPr>
          <p:cNvPr id="97" name="Google Shape;97;p14"/>
          <p:cNvSpPr txBox="1"/>
          <p:nvPr/>
        </p:nvSpPr>
        <p:spPr>
          <a:xfrm>
            <a:off x="568975" y="6338125"/>
            <a:ext cx="37584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o-RO" sz="1000">
                <a:solidFill>
                  <a:srgbClr val="262C33"/>
                </a:solidFill>
                <a:latin typeface="Open Sans"/>
                <a:ea typeface="Open Sans"/>
                <a:cs typeface="Open Sans"/>
                <a:sym typeface="Open Sans"/>
              </a:rPr>
              <a:t>Cómo utilizar consejos de redacción de menús persuasivos</a:t>
            </a:r>
            <a:endParaRPr sz="10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000">
              <a:solidFill>
                <a:srgbClr val="262C33"/>
              </a:solidFill>
              <a:latin typeface="Open Sans"/>
              <a:ea typeface="Open Sans"/>
              <a:cs typeface="Open Sans"/>
              <a:sym typeface="Open Sans"/>
            </a:endParaRPr>
          </a:p>
        </p:txBody>
      </p:sp>
      <p:sp>
        <p:nvSpPr>
          <p:cNvPr id="98" name="Google Shape;98;p14"/>
          <p:cNvSpPr txBox="1"/>
          <p:nvPr/>
        </p:nvSpPr>
        <p:spPr>
          <a:xfrm>
            <a:off x="1633869" y="620243"/>
            <a:ext cx="587626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o-RO" sz="2000">
                <a:solidFill>
                  <a:srgbClr val="262C33"/>
                </a:solidFill>
                <a:latin typeface="Open Sans"/>
                <a:ea typeface="Open Sans"/>
                <a:cs typeface="Open Sans"/>
                <a:sym typeface="Open Sans"/>
              </a:rPr>
              <a:t>Resaltando la apariencia, el sabor, la textura o el método de cocción:</a:t>
            </a:r>
            <a:endParaRPr b="1" sz="2000">
              <a:solidFill>
                <a:srgbClr val="262C33"/>
              </a:solidFill>
              <a:latin typeface="Open Sans"/>
              <a:ea typeface="Open Sans"/>
              <a:cs typeface="Open Sans"/>
              <a:sym typeface="Open Sans"/>
            </a:endParaRPr>
          </a:p>
        </p:txBody>
      </p:sp>
      <p:sp>
        <p:nvSpPr>
          <p:cNvPr id="99" name="Google Shape;99;p14"/>
          <p:cNvSpPr txBox="1"/>
          <p:nvPr/>
        </p:nvSpPr>
        <p:spPr>
          <a:xfrm>
            <a:off x="573958" y="4596405"/>
            <a:ext cx="3887125" cy="6771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Pollo: </a:t>
            </a:r>
            <a:r>
              <a:rPr lang="ro-RO" sz="1200">
                <a:solidFill>
                  <a:srgbClr val="262C33"/>
                </a:solidFill>
                <a:latin typeface="Open Sans"/>
                <a:ea typeface="Open Sans"/>
                <a:cs typeface="Open Sans"/>
                <a:sym typeface="Open Sans"/>
              </a:rPr>
              <a:t>asado (pollo asado), crujiente (alas de pollo</a:t>
            </a:r>
            <a:endParaRPr sz="1200">
              <a:solidFill>
                <a:srgbClr val="262C33"/>
              </a:solidFill>
              <a:latin typeface="Open Sans"/>
              <a:ea typeface="Open Sans"/>
              <a:cs typeface="Open Sans"/>
              <a:sym typeface="Open Sans"/>
            </a:endParaRPr>
          </a:p>
          <a:p>
            <a:pPr indent="0" lvl="0" marL="0" marR="0" rtl="0" algn="l">
              <a:spcBef>
                <a:spcPts val="0"/>
              </a:spcBef>
              <a:spcAft>
                <a:spcPts val="0"/>
              </a:spcAft>
              <a:buNone/>
            </a:pPr>
            <a:r>
              <a:rPr lang="ro-RO" sz="1200">
                <a:solidFill>
                  <a:srgbClr val="262C33"/>
                </a:solidFill>
                <a:latin typeface="Open Sans"/>
                <a:ea typeface="Open Sans"/>
                <a:cs typeface="Open Sans"/>
                <a:sym typeface="Open Sans"/>
              </a:rPr>
              <a:t>crujientes), a la parrilla, ahumado (pollo, pechuga), tierno, suculento, muslos de pollo deshuesados, sin piel</a:t>
            </a:r>
            <a:endParaRPr sz="1200">
              <a:solidFill>
                <a:srgbClr val="262C33"/>
              </a:solidFill>
              <a:latin typeface="Open Sans"/>
              <a:ea typeface="Open Sans"/>
              <a:cs typeface="Open Sans"/>
              <a:sym typeface="Open Sans"/>
            </a:endParaRPr>
          </a:p>
        </p:txBody>
      </p:sp>
      <p:pic>
        <p:nvPicPr>
          <p:cNvPr id="100" name="Google Shape;100;p14"/>
          <p:cNvPicPr preferRelativeResize="0"/>
          <p:nvPr/>
        </p:nvPicPr>
        <p:blipFill rotWithShape="1">
          <a:blip r:embed="rId4">
            <a:alphaModFix/>
          </a:blip>
          <a:srcRect b="0" l="0" r="0" t="0"/>
          <a:stretch/>
        </p:blipFill>
        <p:spPr>
          <a:xfrm>
            <a:off x="673403" y="1842237"/>
            <a:ext cx="3654000" cy="2520000"/>
          </a:xfrm>
          <a:prstGeom prst="rect">
            <a:avLst/>
          </a:prstGeom>
          <a:noFill/>
          <a:ln>
            <a:noFill/>
          </a:ln>
        </p:spPr>
      </p:pic>
      <p:sp>
        <p:nvSpPr>
          <p:cNvPr id="101" name="Google Shape;101;p14"/>
          <p:cNvSpPr txBox="1"/>
          <p:nvPr/>
        </p:nvSpPr>
        <p:spPr>
          <a:xfrm>
            <a:off x="4716363" y="4596405"/>
            <a:ext cx="3887125" cy="86177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Carne de res: </a:t>
            </a:r>
            <a:r>
              <a:rPr lang="ro-RO" sz="1200">
                <a:solidFill>
                  <a:srgbClr val="262C33"/>
                </a:solidFill>
                <a:latin typeface="Open Sans"/>
                <a:ea typeface="Open Sans"/>
                <a:cs typeface="Open Sans"/>
                <a:sym typeface="Open Sans"/>
              </a:rPr>
              <a:t>orgánica, alimentada con pasto, carne molida picante, condimentada, magra, añeja, picante, guisada, Angus, otro, encurtida, en conserva, tierna, prime (solomillo de ternera prime)</a:t>
            </a:r>
            <a:endParaRPr sz="1200">
              <a:solidFill>
                <a:srgbClr val="262C33"/>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pic>
        <p:nvPicPr>
          <p:cNvPr id="106" name="Google Shape;106;p15"/>
          <p:cNvPicPr preferRelativeResize="0"/>
          <p:nvPr/>
        </p:nvPicPr>
        <p:blipFill rotWithShape="1">
          <a:blip r:embed="rId3">
            <a:alphaModFix/>
          </a:blip>
          <a:srcRect b="0" l="0" r="0" t="0"/>
          <a:stretch/>
        </p:blipFill>
        <p:spPr>
          <a:xfrm>
            <a:off x="673403" y="1842237"/>
            <a:ext cx="3654000" cy="2520000"/>
          </a:xfrm>
          <a:prstGeom prst="rect">
            <a:avLst/>
          </a:prstGeom>
          <a:noFill/>
          <a:ln>
            <a:noFill/>
          </a:ln>
        </p:spPr>
      </p:pic>
      <p:pic>
        <p:nvPicPr>
          <p:cNvPr id="107" name="Google Shape;107;p15"/>
          <p:cNvPicPr preferRelativeResize="0"/>
          <p:nvPr/>
        </p:nvPicPr>
        <p:blipFill rotWithShape="1">
          <a:blip r:embed="rId4">
            <a:alphaModFix/>
          </a:blip>
          <a:srcRect b="0" l="0" r="0" t="0"/>
          <a:stretch/>
        </p:blipFill>
        <p:spPr>
          <a:xfrm>
            <a:off x="4815508" y="1842237"/>
            <a:ext cx="3654000" cy="2520000"/>
          </a:xfrm>
          <a:prstGeom prst="rect">
            <a:avLst/>
          </a:prstGeom>
          <a:noFill/>
          <a:ln>
            <a:noFill/>
          </a:ln>
        </p:spPr>
      </p:pic>
      <p:sp>
        <p:nvSpPr>
          <p:cNvPr id="108" name="Google Shape;108;p15"/>
          <p:cNvSpPr/>
          <p:nvPr/>
        </p:nvSpPr>
        <p:spPr>
          <a:xfrm>
            <a:off x="0" y="6305872"/>
            <a:ext cx="9144000" cy="552128"/>
          </a:xfrm>
          <a:custGeom>
            <a:rect b="b" l="l" r="r" t="t"/>
            <a:pathLst>
              <a:path extrusionOk="0" h="1691" w="27973">
                <a:moveTo>
                  <a:pt x="23141" y="0"/>
                </a:moveTo>
                <a:cubicBezTo>
                  <a:pt x="22739" y="0"/>
                  <a:pt x="22369" y="227"/>
                  <a:pt x="22190" y="587"/>
                </a:cubicBezTo>
                <a:lnTo>
                  <a:pt x="22190" y="587"/>
                </a:lnTo>
                <a:cubicBezTo>
                  <a:pt x="22010" y="948"/>
                  <a:pt x="21632" y="1161"/>
                  <a:pt x="21230" y="1161"/>
                </a:cubicBezTo>
                <a:lnTo>
                  <a:pt x="15281" y="1161"/>
                </a:lnTo>
                <a:lnTo>
                  <a:pt x="0" y="1161"/>
                </a:lnTo>
                <a:lnTo>
                  <a:pt x="0" y="1690"/>
                </a:lnTo>
                <a:lnTo>
                  <a:pt x="15281" y="1690"/>
                </a:lnTo>
                <a:lnTo>
                  <a:pt x="27972" y="1690"/>
                </a:lnTo>
                <a:lnTo>
                  <a:pt x="27972" y="0"/>
                </a:lnTo>
                <a:lnTo>
                  <a:pt x="23141" y="0"/>
                </a:lnTo>
              </a:path>
            </a:pathLst>
          </a:custGeom>
          <a:solidFill>
            <a:srgbClr val="262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15"/>
          <p:cNvSpPr txBox="1"/>
          <p:nvPr>
            <p:ph idx="12" type="sldNum"/>
          </p:nvPr>
        </p:nvSpPr>
        <p:spPr>
          <a:xfrm>
            <a:off x="252492" y="6278223"/>
            <a:ext cx="442175"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i="1" lang="ro-RO" sz="1100">
                <a:solidFill>
                  <a:srgbClr val="BFBFBF"/>
                </a:solidFill>
                <a:latin typeface="Open Sans"/>
                <a:ea typeface="Open Sans"/>
                <a:cs typeface="Open Sans"/>
                <a:sym typeface="Open Sans"/>
              </a:rPr>
              <a:t>‹#›</a:t>
            </a:fld>
            <a:r>
              <a:rPr i="1" lang="ro-RO" sz="1100">
                <a:solidFill>
                  <a:srgbClr val="BFBFBF"/>
                </a:solidFill>
                <a:latin typeface="Open Sans"/>
                <a:ea typeface="Open Sans"/>
                <a:cs typeface="Open Sans"/>
                <a:sym typeface="Open Sans"/>
              </a:rPr>
              <a:t>  |</a:t>
            </a:r>
            <a:endParaRPr/>
          </a:p>
        </p:txBody>
      </p:sp>
      <p:sp>
        <p:nvSpPr>
          <p:cNvPr id="110" name="Google Shape;110;p15"/>
          <p:cNvSpPr txBox="1"/>
          <p:nvPr/>
        </p:nvSpPr>
        <p:spPr>
          <a:xfrm>
            <a:off x="568975" y="6338125"/>
            <a:ext cx="37584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o-RO" sz="1000">
                <a:solidFill>
                  <a:srgbClr val="262C33"/>
                </a:solidFill>
                <a:latin typeface="Open Sans"/>
                <a:ea typeface="Open Sans"/>
                <a:cs typeface="Open Sans"/>
                <a:sym typeface="Open Sans"/>
              </a:rPr>
              <a:t>Cómo utilizar consejos de redacción de menús persuasivos </a:t>
            </a:r>
            <a:endParaRPr sz="1000">
              <a:solidFill>
                <a:srgbClr val="262C33"/>
              </a:solidFill>
              <a:latin typeface="Open Sans"/>
              <a:ea typeface="Open Sans"/>
              <a:cs typeface="Open Sans"/>
              <a:sym typeface="Open Sans"/>
            </a:endParaRPr>
          </a:p>
        </p:txBody>
      </p:sp>
      <p:sp>
        <p:nvSpPr>
          <p:cNvPr id="111" name="Google Shape;111;p15"/>
          <p:cNvSpPr txBox="1"/>
          <p:nvPr/>
        </p:nvSpPr>
        <p:spPr>
          <a:xfrm>
            <a:off x="1633869" y="620243"/>
            <a:ext cx="587626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o-RO" sz="2000">
                <a:solidFill>
                  <a:srgbClr val="262C33"/>
                </a:solidFill>
                <a:latin typeface="Open Sans"/>
                <a:ea typeface="Open Sans"/>
                <a:cs typeface="Open Sans"/>
                <a:sym typeface="Open Sans"/>
              </a:rPr>
              <a:t>Resaltando la apariencia, el sabor, la textura o el método de cocción:</a:t>
            </a:r>
            <a:endParaRPr b="1" sz="2000">
              <a:solidFill>
                <a:srgbClr val="262C33"/>
              </a:solidFill>
              <a:latin typeface="Open Sans"/>
              <a:ea typeface="Open Sans"/>
              <a:cs typeface="Open Sans"/>
              <a:sym typeface="Open Sans"/>
            </a:endParaRPr>
          </a:p>
        </p:txBody>
      </p:sp>
      <p:sp>
        <p:nvSpPr>
          <p:cNvPr id="112" name="Google Shape;112;p15"/>
          <p:cNvSpPr txBox="1"/>
          <p:nvPr/>
        </p:nvSpPr>
        <p:spPr>
          <a:xfrm>
            <a:off x="573958" y="4596405"/>
            <a:ext cx="3887125" cy="4924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PESCADO:</a:t>
            </a:r>
            <a:r>
              <a:rPr lang="ro-RO" sz="1200">
                <a:solidFill>
                  <a:srgbClr val="262C33"/>
                </a:solidFill>
                <a:latin typeface="Open Sans"/>
                <a:ea typeface="Open Sans"/>
                <a:cs typeface="Open Sans"/>
                <a:sym typeface="Open Sans"/>
              </a:rPr>
              <a:t> deshuesado, ahumado (salmón), salado (sardinas), crujiente, dorado, de agua dulce, de agua salada, horneado, frito</a:t>
            </a:r>
            <a:endParaRPr sz="1200">
              <a:solidFill>
                <a:srgbClr val="262C33"/>
              </a:solidFill>
              <a:latin typeface="Open Sans"/>
              <a:ea typeface="Open Sans"/>
              <a:cs typeface="Open Sans"/>
              <a:sym typeface="Open Sans"/>
            </a:endParaRPr>
          </a:p>
        </p:txBody>
      </p:sp>
      <p:sp>
        <p:nvSpPr>
          <p:cNvPr id="113" name="Google Shape;113;p15"/>
          <p:cNvSpPr txBox="1"/>
          <p:nvPr/>
        </p:nvSpPr>
        <p:spPr>
          <a:xfrm>
            <a:off x="4716363" y="4596405"/>
            <a:ext cx="3887125" cy="6771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Bocadillos: </a:t>
            </a:r>
            <a:r>
              <a:rPr lang="ro-RO" sz="1200">
                <a:solidFill>
                  <a:srgbClr val="262C33"/>
                </a:solidFill>
                <a:latin typeface="Open Sans"/>
                <a:ea typeface="Open Sans"/>
                <a:cs typeface="Open Sans"/>
                <a:sym typeface="Open Sans"/>
              </a:rPr>
              <a:t>picante (bocadillos), tostado (bollos), caliente (tortilla de harina), suave (pretzels, tortilla de harina), horneado (palitos de mozzarella)</a:t>
            </a:r>
            <a:endParaRPr sz="1200">
              <a:solidFill>
                <a:srgbClr val="262C33"/>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pic>
        <p:nvPicPr>
          <p:cNvPr id="118" name="Google Shape;118;p16"/>
          <p:cNvPicPr preferRelativeResize="0"/>
          <p:nvPr/>
        </p:nvPicPr>
        <p:blipFill rotWithShape="1">
          <a:blip r:embed="rId3">
            <a:alphaModFix/>
          </a:blip>
          <a:srcRect b="0" l="0" r="0" t="0"/>
          <a:stretch/>
        </p:blipFill>
        <p:spPr>
          <a:xfrm>
            <a:off x="673403" y="1842237"/>
            <a:ext cx="3654000" cy="2520000"/>
          </a:xfrm>
          <a:prstGeom prst="rect">
            <a:avLst/>
          </a:prstGeom>
          <a:noFill/>
          <a:ln>
            <a:noFill/>
          </a:ln>
        </p:spPr>
      </p:pic>
      <p:pic>
        <p:nvPicPr>
          <p:cNvPr id="119" name="Google Shape;119;p16"/>
          <p:cNvPicPr preferRelativeResize="0"/>
          <p:nvPr/>
        </p:nvPicPr>
        <p:blipFill rotWithShape="1">
          <a:blip r:embed="rId4">
            <a:alphaModFix/>
          </a:blip>
          <a:srcRect b="0" l="0" r="0" t="0"/>
          <a:stretch/>
        </p:blipFill>
        <p:spPr>
          <a:xfrm>
            <a:off x="4815508" y="1842237"/>
            <a:ext cx="3654000" cy="2520000"/>
          </a:xfrm>
          <a:prstGeom prst="rect">
            <a:avLst/>
          </a:prstGeom>
          <a:noFill/>
          <a:ln>
            <a:noFill/>
          </a:ln>
        </p:spPr>
      </p:pic>
      <p:sp>
        <p:nvSpPr>
          <p:cNvPr id="120" name="Google Shape;120;p16"/>
          <p:cNvSpPr/>
          <p:nvPr/>
        </p:nvSpPr>
        <p:spPr>
          <a:xfrm>
            <a:off x="0" y="6305872"/>
            <a:ext cx="9144000" cy="552128"/>
          </a:xfrm>
          <a:custGeom>
            <a:rect b="b" l="l" r="r" t="t"/>
            <a:pathLst>
              <a:path extrusionOk="0" h="1691" w="27973">
                <a:moveTo>
                  <a:pt x="23141" y="0"/>
                </a:moveTo>
                <a:cubicBezTo>
                  <a:pt x="22739" y="0"/>
                  <a:pt x="22369" y="227"/>
                  <a:pt x="22190" y="587"/>
                </a:cubicBezTo>
                <a:lnTo>
                  <a:pt x="22190" y="587"/>
                </a:lnTo>
                <a:cubicBezTo>
                  <a:pt x="22010" y="948"/>
                  <a:pt x="21632" y="1161"/>
                  <a:pt x="21230" y="1161"/>
                </a:cubicBezTo>
                <a:lnTo>
                  <a:pt x="15281" y="1161"/>
                </a:lnTo>
                <a:lnTo>
                  <a:pt x="0" y="1161"/>
                </a:lnTo>
                <a:lnTo>
                  <a:pt x="0" y="1690"/>
                </a:lnTo>
                <a:lnTo>
                  <a:pt x="15281" y="1690"/>
                </a:lnTo>
                <a:lnTo>
                  <a:pt x="27972" y="1690"/>
                </a:lnTo>
                <a:lnTo>
                  <a:pt x="27972" y="0"/>
                </a:lnTo>
                <a:lnTo>
                  <a:pt x="23141" y="0"/>
                </a:lnTo>
              </a:path>
            </a:pathLst>
          </a:custGeom>
          <a:solidFill>
            <a:srgbClr val="262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16"/>
          <p:cNvSpPr txBox="1"/>
          <p:nvPr>
            <p:ph idx="12" type="sldNum"/>
          </p:nvPr>
        </p:nvSpPr>
        <p:spPr>
          <a:xfrm>
            <a:off x="252492" y="6278223"/>
            <a:ext cx="442175"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i="1" lang="ro-RO" sz="1100">
                <a:solidFill>
                  <a:srgbClr val="BFBFBF"/>
                </a:solidFill>
                <a:latin typeface="Open Sans"/>
                <a:ea typeface="Open Sans"/>
                <a:cs typeface="Open Sans"/>
                <a:sym typeface="Open Sans"/>
              </a:rPr>
              <a:t>‹#›</a:t>
            </a:fld>
            <a:r>
              <a:rPr i="1" lang="ro-RO" sz="1100">
                <a:solidFill>
                  <a:srgbClr val="BFBFBF"/>
                </a:solidFill>
                <a:latin typeface="Open Sans"/>
                <a:ea typeface="Open Sans"/>
                <a:cs typeface="Open Sans"/>
                <a:sym typeface="Open Sans"/>
              </a:rPr>
              <a:t>  |</a:t>
            </a:r>
            <a:endParaRPr/>
          </a:p>
        </p:txBody>
      </p:sp>
      <p:sp>
        <p:nvSpPr>
          <p:cNvPr id="122" name="Google Shape;122;p16"/>
          <p:cNvSpPr txBox="1"/>
          <p:nvPr/>
        </p:nvSpPr>
        <p:spPr>
          <a:xfrm>
            <a:off x="568975" y="6338125"/>
            <a:ext cx="37584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o-RO" sz="1000">
                <a:solidFill>
                  <a:srgbClr val="262C33"/>
                </a:solidFill>
                <a:latin typeface="Open Sans"/>
                <a:ea typeface="Open Sans"/>
                <a:cs typeface="Open Sans"/>
                <a:sym typeface="Open Sans"/>
              </a:rPr>
              <a:t>Cómo utilizar consejos de redacción de menús persuasivos</a:t>
            </a:r>
            <a:endParaRPr sz="10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000">
              <a:solidFill>
                <a:srgbClr val="262C33"/>
              </a:solidFill>
              <a:latin typeface="Open Sans"/>
              <a:ea typeface="Open Sans"/>
              <a:cs typeface="Open Sans"/>
              <a:sym typeface="Open Sans"/>
            </a:endParaRPr>
          </a:p>
        </p:txBody>
      </p:sp>
      <p:sp>
        <p:nvSpPr>
          <p:cNvPr id="123" name="Google Shape;123;p16"/>
          <p:cNvSpPr txBox="1"/>
          <p:nvPr/>
        </p:nvSpPr>
        <p:spPr>
          <a:xfrm>
            <a:off x="1633869" y="620243"/>
            <a:ext cx="587626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o-RO" sz="2000">
                <a:solidFill>
                  <a:srgbClr val="262C33"/>
                </a:solidFill>
                <a:latin typeface="Open Sans"/>
                <a:ea typeface="Open Sans"/>
                <a:cs typeface="Open Sans"/>
                <a:sym typeface="Open Sans"/>
              </a:rPr>
              <a:t>Resaltando la apariencia, el sabor, la textura o el método de cocción:</a:t>
            </a:r>
            <a:endParaRPr b="1" sz="2000">
              <a:solidFill>
                <a:srgbClr val="262C33"/>
              </a:solidFill>
              <a:latin typeface="Open Sans"/>
              <a:ea typeface="Open Sans"/>
              <a:cs typeface="Open Sans"/>
              <a:sym typeface="Open Sans"/>
            </a:endParaRPr>
          </a:p>
        </p:txBody>
      </p:sp>
      <p:sp>
        <p:nvSpPr>
          <p:cNvPr id="124" name="Google Shape;124;p16"/>
          <p:cNvSpPr txBox="1"/>
          <p:nvPr/>
        </p:nvSpPr>
        <p:spPr>
          <a:xfrm>
            <a:off x="573958" y="4509315"/>
            <a:ext cx="3887125" cy="181588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Quesos: </a:t>
            </a:r>
            <a:r>
              <a:rPr lang="ro-RO" sz="1200">
                <a:solidFill>
                  <a:srgbClr val="262C33"/>
                </a:solidFill>
                <a:latin typeface="Open Sans"/>
                <a:ea typeface="Open Sans"/>
                <a:cs typeface="Open Sans"/>
                <a:sym typeface="Open Sans"/>
              </a:rPr>
              <a:t>mozzarella fresca, derretida, melosa, esponjosa, aireada, cremosa, aterciopelada, desmenuzada, ahumada, con nueces, Roquefort, Camembert, Cotija, Chèvre, Feta, Mozzarella, Emmental, Cheddar, Gouda, Taleggio, Parmigiano-Reggiano, Manchego, Monterey Jack,</a:t>
            </a:r>
            <a:endParaRPr sz="1200">
              <a:solidFill>
                <a:srgbClr val="262C33"/>
              </a:solidFill>
              <a:latin typeface="Open Sans"/>
              <a:ea typeface="Open Sans"/>
              <a:cs typeface="Open Sans"/>
              <a:sym typeface="Open Sans"/>
            </a:endParaRPr>
          </a:p>
          <a:p>
            <a:pPr indent="0" lvl="0" marL="0" marR="0" rtl="0" algn="l">
              <a:spcBef>
                <a:spcPts val="0"/>
              </a:spcBef>
              <a:spcAft>
                <a:spcPts val="0"/>
              </a:spcAft>
              <a:buNone/>
            </a:pPr>
            <a:r>
              <a:rPr lang="ro-RO" sz="1200">
                <a:solidFill>
                  <a:srgbClr val="262C33"/>
                </a:solidFill>
                <a:latin typeface="Open Sans"/>
                <a:ea typeface="Open Sans"/>
                <a:cs typeface="Open Sans"/>
                <a:sym typeface="Open Sans"/>
              </a:rPr>
              <a:t>Gorgonzola, Pecorino Toscano, Taleggio, Fontina d'Aosta, Parmigiano-Reggiano, Mozzarella di Bufala, Provolone, Asiago, Robiola Piemonte</a:t>
            </a:r>
            <a:endParaRPr sz="12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400">
              <a:solidFill>
                <a:srgbClr val="262C33"/>
              </a:solidFill>
              <a:latin typeface="Open Sans"/>
              <a:ea typeface="Open Sans"/>
              <a:cs typeface="Open Sans"/>
              <a:sym typeface="Open Sans"/>
            </a:endParaRPr>
          </a:p>
        </p:txBody>
      </p:sp>
      <p:sp>
        <p:nvSpPr>
          <p:cNvPr id="125" name="Google Shape;125;p16"/>
          <p:cNvSpPr txBox="1"/>
          <p:nvPr/>
        </p:nvSpPr>
        <p:spPr>
          <a:xfrm>
            <a:off x="4716363" y="4509315"/>
            <a:ext cx="3887125" cy="8925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Salsas:</a:t>
            </a:r>
            <a:r>
              <a:rPr lang="ro-RO" sz="1200">
                <a:solidFill>
                  <a:srgbClr val="262C33"/>
                </a:solidFill>
                <a:latin typeface="Open Sans"/>
                <a:ea typeface="Open Sans"/>
                <a:cs typeface="Open Sans"/>
                <a:sym typeface="Open Sans"/>
              </a:rPr>
              <a:t> casero, dulce, caliente, picante, ranchero, lacteo, cremoso, blanco, balsámico, adobo pegajoso (salsa)</a:t>
            </a:r>
            <a:endParaRPr sz="1200">
              <a:latin typeface="Open Sans"/>
              <a:ea typeface="Open Sans"/>
              <a:cs typeface="Open Sans"/>
              <a:sym typeface="Open Sans"/>
            </a:endParaRPr>
          </a:p>
          <a:p>
            <a:pPr indent="0" lvl="0" marL="0" marR="0" rtl="0" algn="l">
              <a:spcBef>
                <a:spcPts val="0"/>
              </a:spcBef>
              <a:spcAft>
                <a:spcPts val="0"/>
              </a:spcAft>
              <a:buNone/>
            </a:pPr>
            <a:r>
              <a:t/>
            </a:r>
            <a:endParaRPr sz="1400">
              <a:solidFill>
                <a:srgbClr val="262C33"/>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pic>
        <p:nvPicPr>
          <p:cNvPr id="130" name="Google Shape;130;p17"/>
          <p:cNvPicPr preferRelativeResize="0"/>
          <p:nvPr/>
        </p:nvPicPr>
        <p:blipFill rotWithShape="1">
          <a:blip r:embed="rId3">
            <a:alphaModFix/>
          </a:blip>
          <a:srcRect b="0" l="0" r="0" t="0"/>
          <a:stretch/>
        </p:blipFill>
        <p:spPr>
          <a:xfrm>
            <a:off x="673403" y="1842237"/>
            <a:ext cx="3654000" cy="2520000"/>
          </a:xfrm>
          <a:prstGeom prst="rect">
            <a:avLst/>
          </a:prstGeom>
          <a:noFill/>
          <a:ln>
            <a:noFill/>
          </a:ln>
        </p:spPr>
      </p:pic>
      <p:pic>
        <p:nvPicPr>
          <p:cNvPr id="131" name="Google Shape;131;p17"/>
          <p:cNvPicPr preferRelativeResize="0"/>
          <p:nvPr/>
        </p:nvPicPr>
        <p:blipFill rotWithShape="1">
          <a:blip r:embed="rId4">
            <a:alphaModFix/>
          </a:blip>
          <a:srcRect b="0" l="0" r="0" t="0"/>
          <a:stretch/>
        </p:blipFill>
        <p:spPr>
          <a:xfrm>
            <a:off x="4815508" y="1842237"/>
            <a:ext cx="3654000" cy="2520000"/>
          </a:xfrm>
          <a:prstGeom prst="rect">
            <a:avLst/>
          </a:prstGeom>
          <a:noFill/>
          <a:ln>
            <a:noFill/>
          </a:ln>
        </p:spPr>
      </p:pic>
      <p:sp>
        <p:nvSpPr>
          <p:cNvPr id="132" name="Google Shape;132;p17"/>
          <p:cNvSpPr/>
          <p:nvPr/>
        </p:nvSpPr>
        <p:spPr>
          <a:xfrm>
            <a:off x="0" y="6305872"/>
            <a:ext cx="9144024" cy="552128"/>
          </a:xfrm>
          <a:custGeom>
            <a:rect b="b" l="l" r="r" t="t"/>
            <a:pathLst>
              <a:path extrusionOk="0" h="1691" w="27973">
                <a:moveTo>
                  <a:pt x="23141" y="0"/>
                </a:moveTo>
                <a:cubicBezTo>
                  <a:pt x="22739" y="0"/>
                  <a:pt x="22369" y="227"/>
                  <a:pt x="22190" y="587"/>
                </a:cubicBezTo>
                <a:lnTo>
                  <a:pt x="22190" y="587"/>
                </a:lnTo>
                <a:cubicBezTo>
                  <a:pt x="22010" y="948"/>
                  <a:pt x="21632" y="1161"/>
                  <a:pt x="21230" y="1161"/>
                </a:cubicBezTo>
                <a:lnTo>
                  <a:pt x="15281" y="1161"/>
                </a:lnTo>
                <a:lnTo>
                  <a:pt x="0" y="1161"/>
                </a:lnTo>
                <a:lnTo>
                  <a:pt x="0" y="1690"/>
                </a:lnTo>
                <a:lnTo>
                  <a:pt x="15281" y="1690"/>
                </a:lnTo>
                <a:lnTo>
                  <a:pt x="27972" y="1690"/>
                </a:lnTo>
                <a:lnTo>
                  <a:pt x="27972" y="0"/>
                </a:lnTo>
                <a:lnTo>
                  <a:pt x="23141" y="0"/>
                </a:lnTo>
              </a:path>
            </a:pathLst>
          </a:custGeom>
          <a:solidFill>
            <a:srgbClr val="262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 name="Google Shape;133;p17"/>
          <p:cNvSpPr txBox="1"/>
          <p:nvPr>
            <p:ph idx="12" type="sldNum"/>
          </p:nvPr>
        </p:nvSpPr>
        <p:spPr>
          <a:xfrm>
            <a:off x="252492" y="6278223"/>
            <a:ext cx="442175"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i="1" lang="ro-RO" sz="1100">
                <a:solidFill>
                  <a:srgbClr val="BFBFBF"/>
                </a:solidFill>
                <a:latin typeface="Open Sans"/>
                <a:ea typeface="Open Sans"/>
                <a:cs typeface="Open Sans"/>
                <a:sym typeface="Open Sans"/>
              </a:rPr>
              <a:t>‹#›</a:t>
            </a:fld>
            <a:r>
              <a:rPr i="1" lang="ro-RO" sz="1100">
                <a:solidFill>
                  <a:srgbClr val="BFBFBF"/>
                </a:solidFill>
                <a:latin typeface="Open Sans"/>
                <a:ea typeface="Open Sans"/>
                <a:cs typeface="Open Sans"/>
                <a:sym typeface="Open Sans"/>
              </a:rPr>
              <a:t>  |</a:t>
            </a:r>
            <a:endParaRPr/>
          </a:p>
        </p:txBody>
      </p:sp>
      <p:sp>
        <p:nvSpPr>
          <p:cNvPr id="134" name="Google Shape;134;p17"/>
          <p:cNvSpPr txBox="1"/>
          <p:nvPr/>
        </p:nvSpPr>
        <p:spPr>
          <a:xfrm>
            <a:off x="568975" y="6338125"/>
            <a:ext cx="37584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o-RO" sz="1000">
                <a:solidFill>
                  <a:srgbClr val="262C33"/>
                </a:solidFill>
                <a:latin typeface="Open Sans"/>
                <a:ea typeface="Open Sans"/>
                <a:cs typeface="Open Sans"/>
                <a:sym typeface="Open Sans"/>
              </a:rPr>
              <a:t>Cómo utilizar consejos de redacción de menús persuasivos</a:t>
            </a:r>
            <a:endParaRPr sz="10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000">
              <a:solidFill>
                <a:srgbClr val="262C33"/>
              </a:solidFill>
              <a:latin typeface="Open Sans"/>
              <a:ea typeface="Open Sans"/>
              <a:cs typeface="Open Sans"/>
              <a:sym typeface="Open Sans"/>
            </a:endParaRPr>
          </a:p>
        </p:txBody>
      </p:sp>
      <p:sp>
        <p:nvSpPr>
          <p:cNvPr id="135" name="Google Shape;135;p17"/>
          <p:cNvSpPr txBox="1"/>
          <p:nvPr/>
        </p:nvSpPr>
        <p:spPr>
          <a:xfrm>
            <a:off x="1633869" y="620243"/>
            <a:ext cx="587626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o-RO" sz="2000">
                <a:solidFill>
                  <a:srgbClr val="262C33"/>
                </a:solidFill>
                <a:latin typeface="Open Sans"/>
                <a:ea typeface="Open Sans"/>
                <a:cs typeface="Open Sans"/>
                <a:sym typeface="Open Sans"/>
              </a:rPr>
              <a:t>Resaltando la apariencia, el sabor, la textura o el método de cocción:</a:t>
            </a:r>
            <a:endParaRPr b="1" sz="2000">
              <a:solidFill>
                <a:srgbClr val="262C33"/>
              </a:solidFill>
              <a:latin typeface="Open Sans"/>
              <a:ea typeface="Open Sans"/>
              <a:cs typeface="Open Sans"/>
              <a:sym typeface="Open Sans"/>
            </a:endParaRPr>
          </a:p>
          <a:p>
            <a:pPr indent="0" lvl="0" marL="0" marR="0" rtl="0" algn="ctr">
              <a:spcBef>
                <a:spcPts val="0"/>
              </a:spcBef>
              <a:spcAft>
                <a:spcPts val="0"/>
              </a:spcAft>
              <a:buNone/>
            </a:pPr>
            <a:r>
              <a:t/>
            </a:r>
            <a:endParaRPr b="1" sz="2000">
              <a:solidFill>
                <a:srgbClr val="262C33"/>
              </a:solidFill>
              <a:latin typeface="Open Sans"/>
              <a:ea typeface="Open Sans"/>
              <a:cs typeface="Open Sans"/>
              <a:sym typeface="Open Sans"/>
            </a:endParaRPr>
          </a:p>
        </p:txBody>
      </p:sp>
      <p:sp>
        <p:nvSpPr>
          <p:cNvPr id="136" name="Google Shape;136;p17"/>
          <p:cNvSpPr txBox="1"/>
          <p:nvPr/>
        </p:nvSpPr>
        <p:spPr>
          <a:xfrm>
            <a:off x="573958" y="4596405"/>
            <a:ext cx="3887125" cy="86177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Arroz: </a:t>
            </a:r>
            <a:r>
              <a:rPr lang="ro-RO" sz="1200">
                <a:solidFill>
                  <a:srgbClr val="262C33"/>
                </a:solidFill>
                <a:latin typeface="Open Sans"/>
                <a:ea typeface="Open Sans"/>
                <a:cs typeface="Open Sans"/>
                <a:sym typeface="Open Sans"/>
              </a:rPr>
              <a:t>picante, basmati, al vapor, frito, natural, marrón, pegajoso, esponjoso, inflado, japonés, dorado, chino, indio, oriental, blando, granulado, corto, medio, arroz de grano largo</a:t>
            </a:r>
            <a:endParaRPr sz="1200">
              <a:solidFill>
                <a:srgbClr val="262C33"/>
              </a:solidFill>
              <a:latin typeface="Open Sans"/>
              <a:ea typeface="Open Sans"/>
              <a:cs typeface="Open Sans"/>
              <a:sym typeface="Open Sans"/>
            </a:endParaRPr>
          </a:p>
        </p:txBody>
      </p:sp>
      <p:sp>
        <p:nvSpPr>
          <p:cNvPr id="137" name="Google Shape;137;p17"/>
          <p:cNvSpPr txBox="1"/>
          <p:nvPr/>
        </p:nvSpPr>
        <p:spPr>
          <a:xfrm>
            <a:off x="4716363" y="4596405"/>
            <a:ext cx="3887125" cy="8925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Pizza: </a:t>
            </a:r>
            <a:r>
              <a:rPr lang="ro-RO" sz="1200">
                <a:solidFill>
                  <a:srgbClr val="262C33"/>
                </a:solidFill>
                <a:latin typeface="Open Sans"/>
                <a:ea typeface="Open Sans"/>
                <a:cs typeface="Open Sans"/>
                <a:sym typeface="Open Sans"/>
              </a:rPr>
              <a:t>rústica, tradicional, corteza horneada, casera (masa madre), mozzarella derretida, horneada, italiana, mediterránea, vegetariana</a:t>
            </a:r>
            <a:endParaRPr sz="1200"/>
          </a:p>
          <a:p>
            <a:pPr indent="0" lvl="0" marL="0" marR="0" rtl="0" algn="l">
              <a:spcBef>
                <a:spcPts val="0"/>
              </a:spcBef>
              <a:spcAft>
                <a:spcPts val="0"/>
              </a:spcAft>
              <a:buNone/>
            </a:pPr>
            <a:r>
              <a:t/>
            </a:r>
            <a:endParaRPr sz="1400">
              <a:solidFill>
                <a:srgbClr val="262C33"/>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pic>
        <p:nvPicPr>
          <p:cNvPr id="142" name="Google Shape;142;p18"/>
          <p:cNvPicPr preferRelativeResize="0"/>
          <p:nvPr/>
        </p:nvPicPr>
        <p:blipFill rotWithShape="1">
          <a:blip r:embed="rId3">
            <a:alphaModFix/>
          </a:blip>
          <a:srcRect b="0" l="0" r="0" t="0"/>
          <a:stretch/>
        </p:blipFill>
        <p:spPr>
          <a:xfrm>
            <a:off x="4815508" y="1842237"/>
            <a:ext cx="3654000" cy="2520000"/>
          </a:xfrm>
          <a:prstGeom prst="rect">
            <a:avLst/>
          </a:prstGeom>
          <a:noFill/>
          <a:ln>
            <a:noFill/>
          </a:ln>
        </p:spPr>
      </p:pic>
      <p:pic>
        <p:nvPicPr>
          <p:cNvPr id="143" name="Google Shape;143;p18"/>
          <p:cNvPicPr preferRelativeResize="0"/>
          <p:nvPr/>
        </p:nvPicPr>
        <p:blipFill rotWithShape="1">
          <a:blip r:embed="rId4">
            <a:alphaModFix/>
          </a:blip>
          <a:srcRect b="0" l="0" r="0" t="0"/>
          <a:stretch/>
        </p:blipFill>
        <p:spPr>
          <a:xfrm>
            <a:off x="673403" y="1842237"/>
            <a:ext cx="3654000" cy="2520000"/>
          </a:xfrm>
          <a:prstGeom prst="rect">
            <a:avLst/>
          </a:prstGeom>
          <a:noFill/>
          <a:ln>
            <a:noFill/>
          </a:ln>
        </p:spPr>
      </p:pic>
      <p:sp>
        <p:nvSpPr>
          <p:cNvPr id="144" name="Google Shape;144;p18"/>
          <p:cNvSpPr/>
          <p:nvPr/>
        </p:nvSpPr>
        <p:spPr>
          <a:xfrm>
            <a:off x="0" y="6305872"/>
            <a:ext cx="9144000" cy="552128"/>
          </a:xfrm>
          <a:custGeom>
            <a:rect b="b" l="l" r="r" t="t"/>
            <a:pathLst>
              <a:path extrusionOk="0" h="1691" w="27973">
                <a:moveTo>
                  <a:pt x="23141" y="0"/>
                </a:moveTo>
                <a:cubicBezTo>
                  <a:pt x="22739" y="0"/>
                  <a:pt x="22369" y="227"/>
                  <a:pt x="22190" y="587"/>
                </a:cubicBezTo>
                <a:lnTo>
                  <a:pt x="22190" y="587"/>
                </a:lnTo>
                <a:cubicBezTo>
                  <a:pt x="22010" y="948"/>
                  <a:pt x="21632" y="1161"/>
                  <a:pt x="21230" y="1161"/>
                </a:cubicBezTo>
                <a:lnTo>
                  <a:pt x="15281" y="1161"/>
                </a:lnTo>
                <a:lnTo>
                  <a:pt x="0" y="1161"/>
                </a:lnTo>
                <a:lnTo>
                  <a:pt x="0" y="1690"/>
                </a:lnTo>
                <a:lnTo>
                  <a:pt x="15281" y="1690"/>
                </a:lnTo>
                <a:lnTo>
                  <a:pt x="27972" y="1690"/>
                </a:lnTo>
                <a:lnTo>
                  <a:pt x="27972" y="0"/>
                </a:lnTo>
                <a:lnTo>
                  <a:pt x="23141" y="0"/>
                </a:lnTo>
              </a:path>
            </a:pathLst>
          </a:custGeom>
          <a:solidFill>
            <a:srgbClr val="262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18"/>
          <p:cNvSpPr txBox="1"/>
          <p:nvPr>
            <p:ph idx="12" type="sldNum"/>
          </p:nvPr>
        </p:nvSpPr>
        <p:spPr>
          <a:xfrm>
            <a:off x="252492" y="6278223"/>
            <a:ext cx="442175"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i="1" lang="ro-RO" sz="1100">
                <a:solidFill>
                  <a:srgbClr val="BFBFBF"/>
                </a:solidFill>
                <a:latin typeface="Open Sans"/>
                <a:ea typeface="Open Sans"/>
                <a:cs typeface="Open Sans"/>
                <a:sym typeface="Open Sans"/>
              </a:rPr>
              <a:t>‹#›</a:t>
            </a:fld>
            <a:r>
              <a:rPr i="1" lang="ro-RO" sz="1100">
                <a:solidFill>
                  <a:srgbClr val="BFBFBF"/>
                </a:solidFill>
                <a:latin typeface="Open Sans"/>
                <a:ea typeface="Open Sans"/>
                <a:cs typeface="Open Sans"/>
                <a:sym typeface="Open Sans"/>
              </a:rPr>
              <a:t>  |</a:t>
            </a:r>
            <a:endParaRPr/>
          </a:p>
        </p:txBody>
      </p:sp>
      <p:sp>
        <p:nvSpPr>
          <p:cNvPr id="146" name="Google Shape;146;p18"/>
          <p:cNvSpPr txBox="1"/>
          <p:nvPr/>
        </p:nvSpPr>
        <p:spPr>
          <a:xfrm>
            <a:off x="568974" y="6338125"/>
            <a:ext cx="38391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o-RO" sz="1000">
                <a:solidFill>
                  <a:srgbClr val="262C33"/>
                </a:solidFill>
                <a:latin typeface="Open Sans"/>
                <a:ea typeface="Open Sans"/>
                <a:cs typeface="Open Sans"/>
                <a:sym typeface="Open Sans"/>
              </a:rPr>
              <a:t>Cómo utilizar consejos de redacción de menús persuasivos</a:t>
            </a:r>
            <a:endParaRPr sz="10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000">
              <a:solidFill>
                <a:srgbClr val="262C33"/>
              </a:solidFill>
              <a:latin typeface="Open Sans"/>
              <a:ea typeface="Open Sans"/>
              <a:cs typeface="Open Sans"/>
              <a:sym typeface="Open Sans"/>
            </a:endParaRPr>
          </a:p>
        </p:txBody>
      </p:sp>
      <p:sp>
        <p:nvSpPr>
          <p:cNvPr id="147" name="Google Shape;147;p18"/>
          <p:cNvSpPr txBox="1"/>
          <p:nvPr/>
        </p:nvSpPr>
        <p:spPr>
          <a:xfrm>
            <a:off x="1633869" y="620243"/>
            <a:ext cx="587626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o-RO" sz="2000">
                <a:solidFill>
                  <a:srgbClr val="262C33"/>
                </a:solidFill>
                <a:latin typeface="Open Sans"/>
                <a:ea typeface="Open Sans"/>
                <a:cs typeface="Open Sans"/>
                <a:sym typeface="Open Sans"/>
              </a:rPr>
              <a:t>Resaltando la apariencia, el sabor, la textura o el método de cocción:</a:t>
            </a:r>
            <a:endParaRPr b="1" sz="2000">
              <a:solidFill>
                <a:srgbClr val="262C33"/>
              </a:solidFill>
              <a:latin typeface="Open Sans"/>
              <a:ea typeface="Open Sans"/>
              <a:cs typeface="Open Sans"/>
              <a:sym typeface="Open Sans"/>
            </a:endParaRPr>
          </a:p>
          <a:p>
            <a:pPr indent="0" lvl="0" marL="0" marR="0" rtl="0" algn="ctr">
              <a:spcBef>
                <a:spcPts val="0"/>
              </a:spcBef>
              <a:spcAft>
                <a:spcPts val="0"/>
              </a:spcAft>
              <a:buNone/>
            </a:pPr>
            <a:r>
              <a:t/>
            </a:r>
            <a:endParaRPr b="1" sz="2000">
              <a:solidFill>
                <a:srgbClr val="262C33"/>
              </a:solidFill>
              <a:latin typeface="Open Sans"/>
              <a:ea typeface="Open Sans"/>
              <a:cs typeface="Open Sans"/>
              <a:sym typeface="Open Sans"/>
            </a:endParaRPr>
          </a:p>
        </p:txBody>
      </p:sp>
      <p:sp>
        <p:nvSpPr>
          <p:cNvPr id="148" name="Google Shape;148;p18"/>
          <p:cNvSpPr txBox="1"/>
          <p:nvPr/>
        </p:nvSpPr>
        <p:spPr>
          <a:xfrm>
            <a:off x="573958" y="4596405"/>
            <a:ext cx="3887125" cy="123110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Sopa: </a:t>
            </a:r>
            <a:r>
              <a:rPr lang="ro-RO" sz="1200">
                <a:solidFill>
                  <a:srgbClr val="262C33"/>
                </a:solidFill>
                <a:latin typeface="Open Sans"/>
                <a:ea typeface="Open Sans"/>
                <a:cs typeface="Open Sans"/>
                <a:sym typeface="Open Sans"/>
              </a:rPr>
              <a:t>casera, tradicional, cremosa, de cocción lenta (sopa de pollo), crock-pot (sopa de pollo), sopa de calabaza, de verduras, sana, dorada, amarilla, de calabaza, gourmet, sabrosa, deliciosa, orgánica, puré, calabaza, preparada, vegana, sopa de verduras.</a:t>
            </a:r>
            <a:endParaRPr sz="1200">
              <a:solidFill>
                <a:srgbClr val="262C33"/>
              </a:solidFill>
              <a:latin typeface="Open Sans"/>
              <a:ea typeface="Open Sans"/>
              <a:cs typeface="Open Sans"/>
              <a:sym typeface="Open Sans"/>
            </a:endParaRPr>
          </a:p>
        </p:txBody>
      </p:sp>
      <p:sp>
        <p:nvSpPr>
          <p:cNvPr id="149" name="Google Shape;149;p18"/>
          <p:cNvSpPr txBox="1"/>
          <p:nvPr/>
        </p:nvSpPr>
        <p:spPr>
          <a:xfrm>
            <a:off x="4716363" y="4596405"/>
            <a:ext cx="3887125"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Dips: </a:t>
            </a:r>
            <a:r>
              <a:rPr lang="ro-RO" sz="1200">
                <a:solidFill>
                  <a:srgbClr val="262C33"/>
                </a:solidFill>
                <a:latin typeface="Open Sans"/>
                <a:ea typeface="Open Sans"/>
                <a:cs typeface="Open Sans"/>
                <a:sym typeface="Open Sans"/>
              </a:rPr>
              <a:t>cremoso (salsa de aguacate), agrio (salsa de crema), dip de 3 capas (o reemplace con el número deseado)</a:t>
            </a:r>
            <a:endParaRPr sz="1200"/>
          </a:p>
          <a:p>
            <a:pPr indent="0" lvl="0" marL="0" marR="0" rtl="0" algn="l">
              <a:spcBef>
                <a:spcPts val="0"/>
              </a:spcBef>
              <a:spcAft>
                <a:spcPts val="0"/>
              </a:spcAft>
              <a:buNone/>
            </a:pPr>
            <a:r>
              <a:t/>
            </a:r>
            <a:endParaRPr sz="1400">
              <a:solidFill>
                <a:srgbClr val="262C33"/>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pic>
        <p:nvPicPr>
          <p:cNvPr id="155" name="Google Shape;155;p19"/>
          <p:cNvPicPr preferRelativeResize="0"/>
          <p:nvPr/>
        </p:nvPicPr>
        <p:blipFill rotWithShape="1">
          <a:blip r:embed="rId3">
            <a:alphaModFix/>
          </a:blip>
          <a:srcRect b="0" l="0" r="0" t="0"/>
          <a:stretch/>
        </p:blipFill>
        <p:spPr>
          <a:xfrm>
            <a:off x="673403" y="1842237"/>
            <a:ext cx="3654000" cy="2520000"/>
          </a:xfrm>
          <a:prstGeom prst="rect">
            <a:avLst/>
          </a:prstGeom>
          <a:noFill/>
          <a:ln>
            <a:noFill/>
          </a:ln>
        </p:spPr>
      </p:pic>
      <p:pic>
        <p:nvPicPr>
          <p:cNvPr id="156" name="Google Shape;156;p19"/>
          <p:cNvPicPr preferRelativeResize="0"/>
          <p:nvPr/>
        </p:nvPicPr>
        <p:blipFill rotWithShape="1">
          <a:blip r:embed="rId4">
            <a:alphaModFix/>
          </a:blip>
          <a:srcRect b="0" l="0" r="0" t="0"/>
          <a:stretch/>
        </p:blipFill>
        <p:spPr>
          <a:xfrm>
            <a:off x="4815508" y="1842237"/>
            <a:ext cx="3654000" cy="2520000"/>
          </a:xfrm>
          <a:prstGeom prst="rect">
            <a:avLst/>
          </a:prstGeom>
          <a:noFill/>
          <a:ln>
            <a:noFill/>
          </a:ln>
        </p:spPr>
      </p:pic>
      <p:sp>
        <p:nvSpPr>
          <p:cNvPr id="157" name="Google Shape;157;p19"/>
          <p:cNvSpPr/>
          <p:nvPr/>
        </p:nvSpPr>
        <p:spPr>
          <a:xfrm>
            <a:off x="0" y="6305872"/>
            <a:ext cx="9144000" cy="552128"/>
          </a:xfrm>
          <a:custGeom>
            <a:rect b="b" l="l" r="r" t="t"/>
            <a:pathLst>
              <a:path extrusionOk="0" h="1691" w="27973">
                <a:moveTo>
                  <a:pt x="23141" y="0"/>
                </a:moveTo>
                <a:cubicBezTo>
                  <a:pt x="22739" y="0"/>
                  <a:pt x="22369" y="227"/>
                  <a:pt x="22190" y="587"/>
                </a:cubicBezTo>
                <a:lnTo>
                  <a:pt x="22190" y="587"/>
                </a:lnTo>
                <a:cubicBezTo>
                  <a:pt x="22010" y="948"/>
                  <a:pt x="21632" y="1161"/>
                  <a:pt x="21230" y="1161"/>
                </a:cubicBezTo>
                <a:lnTo>
                  <a:pt x="15281" y="1161"/>
                </a:lnTo>
                <a:lnTo>
                  <a:pt x="0" y="1161"/>
                </a:lnTo>
                <a:lnTo>
                  <a:pt x="0" y="1690"/>
                </a:lnTo>
                <a:lnTo>
                  <a:pt x="15281" y="1690"/>
                </a:lnTo>
                <a:lnTo>
                  <a:pt x="27972" y="1690"/>
                </a:lnTo>
                <a:lnTo>
                  <a:pt x="27972" y="0"/>
                </a:lnTo>
                <a:lnTo>
                  <a:pt x="23141" y="0"/>
                </a:lnTo>
              </a:path>
            </a:pathLst>
          </a:custGeom>
          <a:solidFill>
            <a:srgbClr val="262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p19"/>
          <p:cNvSpPr txBox="1"/>
          <p:nvPr>
            <p:ph idx="12" type="sldNum"/>
          </p:nvPr>
        </p:nvSpPr>
        <p:spPr>
          <a:xfrm>
            <a:off x="252492" y="6278223"/>
            <a:ext cx="442175"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i="1" lang="ro-RO" sz="1100">
                <a:solidFill>
                  <a:srgbClr val="BFBFBF"/>
                </a:solidFill>
                <a:latin typeface="Open Sans"/>
                <a:ea typeface="Open Sans"/>
                <a:cs typeface="Open Sans"/>
                <a:sym typeface="Open Sans"/>
              </a:rPr>
              <a:t>‹#›</a:t>
            </a:fld>
            <a:r>
              <a:rPr i="1" lang="ro-RO" sz="1100">
                <a:solidFill>
                  <a:srgbClr val="BFBFBF"/>
                </a:solidFill>
                <a:latin typeface="Open Sans"/>
                <a:ea typeface="Open Sans"/>
                <a:cs typeface="Open Sans"/>
                <a:sym typeface="Open Sans"/>
              </a:rPr>
              <a:t>  |</a:t>
            </a:r>
            <a:endParaRPr/>
          </a:p>
        </p:txBody>
      </p:sp>
      <p:sp>
        <p:nvSpPr>
          <p:cNvPr id="159" name="Google Shape;159;p19"/>
          <p:cNvSpPr txBox="1"/>
          <p:nvPr/>
        </p:nvSpPr>
        <p:spPr>
          <a:xfrm>
            <a:off x="568975" y="6338125"/>
            <a:ext cx="37584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o-RO" sz="1000">
                <a:solidFill>
                  <a:srgbClr val="262C33"/>
                </a:solidFill>
                <a:latin typeface="Open Sans"/>
                <a:ea typeface="Open Sans"/>
                <a:cs typeface="Open Sans"/>
                <a:sym typeface="Open Sans"/>
              </a:rPr>
              <a:t>Cómo utilizar consejos de redacción de menús persuasivos</a:t>
            </a:r>
            <a:endParaRPr sz="10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000">
              <a:solidFill>
                <a:srgbClr val="262C33"/>
              </a:solidFill>
              <a:latin typeface="Open Sans"/>
              <a:ea typeface="Open Sans"/>
              <a:cs typeface="Open Sans"/>
              <a:sym typeface="Open Sans"/>
            </a:endParaRPr>
          </a:p>
        </p:txBody>
      </p:sp>
      <p:sp>
        <p:nvSpPr>
          <p:cNvPr id="160" name="Google Shape;160;p19"/>
          <p:cNvSpPr txBox="1"/>
          <p:nvPr/>
        </p:nvSpPr>
        <p:spPr>
          <a:xfrm>
            <a:off x="1633869" y="620243"/>
            <a:ext cx="587626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o-RO" sz="2000">
                <a:solidFill>
                  <a:srgbClr val="262C33"/>
                </a:solidFill>
                <a:latin typeface="Open Sans"/>
                <a:ea typeface="Open Sans"/>
                <a:cs typeface="Open Sans"/>
                <a:sym typeface="Open Sans"/>
              </a:rPr>
              <a:t>Resaltando la apariencia, el sabor, la textura o el método de cocción:</a:t>
            </a:r>
            <a:endParaRPr b="1" sz="2000">
              <a:solidFill>
                <a:srgbClr val="262C33"/>
              </a:solidFill>
              <a:latin typeface="Open Sans"/>
              <a:ea typeface="Open Sans"/>
              <a:cs typeface="Open Sans"/>
              <a:sym typeface="Open Sans"/>
            </a:endParaRPr>
          </a:p>
          <a:p>
            <a:pPr indent="0" lvl="0" marL="0" marR="0" rtl="0" algn="ctr">
              <a:spcBef>
                <a:spcPts val="0"/>
              </a:spcBef>
              <a:spcAft>
                <a:spcPts val="0"/>
              </a:spcAft>
              <a:buNone/>
            </a:pPr>
            <a:r>
              <a:t/>
            </a:r>
            <a:endParaRPr b="1" sz="2000">
              <a:solidFill>
                <a:srgbClr val="262C33"/>
              </a:solidFill>
              <a:latin typeface="Open Sans"/>
              <a:ea typeface="Open Sans"/>
              <a:cs typeface="Open Sans"/>
              <a:sym typeface="Open Sans"/>
            </a:endParaRPr>
          </a:p>
        </p:txBody>
      </p:sp>
      <p:sp>
        <p:nvSpPr>
          <p:cNvPr id="161" name="Google Shape;161;p19"/>
          <p:cNvSpPr txBox="1"/>
          <p:nvPr/>
        </p:nvSpPr>
        <p:spPr>
          <a:xfrm>
            <a:off x="573958" y="4596405"/>
            <a:ext cx="3887125" cy="123110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Verduras: </a:t>
            </a:r>
            <a:r>
              <a:rPr lang="ro-RO" sz="1200">
                <a:solidFill>
                  <a:srgbClr val="262C33"/>
                </a:solidFill>
                <a:latin typeface="Open Sans"/>
                <a:ea typeface="Open Sans"/>
                <a:cs typeface="Open Sans"/>
                <a:sym typeface="Open Sans"/>
              </a:rPr>
              <a:t>crujiente (chalotas crujientes), crocante (lechuga), caramelizado, picante (hummus picante), mantecoso (jack mantecoso), fresco (ensalada), asado (maíz, papas), frescos (tomates), papas dulces, baby (zanahorias), fermentado (col), rallado (jengibre), aromático (hierbas), puré (patatas)</a:t>
            </a:r>
            <a:endParaRPr sz="1200">
              <a:latin typeface="Open Sans"/>
              <a:ea typeface="Open Sans"/>
              <a:cs typeface="Open Sans"/>
              <a:sym typeface="Open Sans"/>
            </a:endParaRPr>
          </a:p>
        </p:txBody>
      </p:sp>
      <p:sp>
        <p:nvSpPr>
          <p:cNvPr id="162" name="Google Shape;162;p19"/>
          <p:cNvSpPr txBox="1"/>
          <p:nvPr/>
        </p:nvSpPr>
        <p:spPr>
          <a:xfrm>
            <a:off x="4716363" y="4596405"/>
            <a:ext cx="3887125" cy="14465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Frutas:</a:t>
            </a:r>
            <a:r>
              <a:rPr lang="ro-RO" sz="1200">
                <a:solidFill>
                  <a:srgbClr val="262C33"/>
                </a:solidFill>
                <a:latin typeface="Open Sans"/>
                <a:ea typeface="Open Sans"/>
                <a:cs typeface="Open Sans"/>
                <a:sym typeface="Open Sans"/>
              </a:rPr>
              <a:t> jugosa, suave, sabrosa, fresca, en puré (fruta como el puré de manzana), confitada, glaseada, sin hueso, de temporada, sin semillas, orgánica, tropical, exótica, cultivada en la región, fresca de jardín, con infusión de vitaminas (licuado con infusión de vitaminas con alimentos tropicales), rica en vitaminas.</a:t>
            </a:r>
            <a:endParaRPr sz="12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400">
              <a:solidFill>
                <a:srgbClr val="262C33"/>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pic>
        <p:nvPicPr>
          <p:cNvPr id="167" name="Google Shape;167;p20"/>
          <p:cNvPicPr preferRelativeResize="0"/>
          <p:nvPr/>
        </p:nvPicPr>
        <p:blipFill rotWithShape="1">
          <a:blip r:embed="rId3">
            <a:alphaModFix/>
          </a:blip>
          <a:srcRect b="0" l="0" r="0" t="0"/>
          <a:stretch/>
        </p:blipFill>
        <p:spPr>
          <a:xfrm>
            <a:off x="673403" y="1842237"/>
            <a:ext cx="3654000" cy="2520000"/>
          </a:xfrm>
          <a:prstGeom prst="rect">
            <a:avLst/>
          </a:prstGeom>
          <a:noFill/>
          <a:ln>
            <a:noFill/>
          </a:ln>
        </p:spPr>
      </p:pic>
      <p:sp>
        <p:nvSpPr>
          <p:cNvPr id="168" name="Google Shape;168;p20"/>
          <p:cNvSpPr/>
          <p:nvPr/>
        </p:nvSpPr>
        <p:spPr>
          <a:xfrm>
            <a:off x="0" y="6305872"/>
            <a:ext cx="9144000" cy="552128"/>
          </a:xfrm>
          <a:custGeom>
            <a:rect b="b" l="l" r="r" t="t"/>
            <a:pathLst>
              <a:path extrusionOk="0" h="1691" w="27973">
                <a:moveTo>
                  <a:pt x="23141" y="0"/>
                </a:moveTo>
                <a:cubicBezTo>
                  <a:pt x="22739" y="0"/>
                  <a:pt x="22369" y="227"/>
                  <a:pt x="22190" y="587"/>
                </a:cubicBezTo>
                <a:lnTo>
                  <a:pt x="22190" y="587"/>
                </a:lnTo>
                <a:cubicBezTo>
                  <a:pt x="22010" y="948"/>
                  <a:pt x="21632" y="1161"/>
                  <a:pt x="21230" y="1161"/>
                </a:cubicBezTo>
                <a:lnTo>
                  <a:pt x="15281" y="1161"/>
                </a:lnTo>
                <a:lnTo>
                  <a:pt x="0" y="1161"/>
                </a:lnTo>
                <a:lnTo>
                  <a:pt x="0" y="1690"/>
                </a:lnTo>
                <a:lnTo>
                  <a:pt x="15281" y="1690"/>
                </a:lnTo>
                <a:lnTo>
                  <a:pt x="27972" y="1690"/>
                </a:lnTo>
                <a:lnTo>
                  <a:pt x="27972" y="0"/>
                </a:lnTo>
                <a:lnTo>
                  <a:pt x="23141" y="0"/>
                </a:lnTo>
              </a:path>
            </a:pathLst>
          </a:custGeom>
          <a:solidFill>
            <a:srgbClr val="262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 name="Google Shape;169;p20"/>
          <p:cNvSpPr txBox="1"/>
          <p:nvPr>
            <p:ph idx="12" type="sldNum"/>
          </p:nvPr>
        </p:nvSpPr>
        <p:spPr>
          <a:xfrm>
            <a:off x="252492" y="6278223"/>
            <a:ext cx="442175"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i="1" lang="ro-RO" sz="1100">
                <a:solidFill>
                  <a:srgbClr val="BFBFBF"/>
                </a:solidFill>
                <a:latin typeface="Open Sans"/>
                <a:ea typeface="Open Sans"/>
                <a:cs typeface="Open Sans"/>
                <a:sym typeface="Open Sans"/>
              </a:rPr>
              <a:t>‹#›</a:t>
            </a:fld>
            <a:r>
              <a:rPr i="1" lang="ro-RO" sz="1100">
                <a:solidFill>
                  <a:srgbClr val="BFBFBF"/>
                </a:solidFill>
                <a:latin typeface="Open Sans"/>
                <a:ea typeface="Open Sans"/>
                <a:cs typeface="Open Sans"/>
                <a:sym typeface="Open Sans"/>
              </a:rPr>
              <a:t>  |</a:t>
            </a:r>
            <a:endParaRPr/>
          </a:p>
        </p:txBody>
      </p:sp>
      <p:sp>
        <p:nvSpPr>
          <p:cNvPr id="170" name="Google Shape;170;p20"/>
          <p:cNvSpPr txBox="1"/>
          <p:nvPr/>
        </p:nvSpPr>
        <p:spPr>
          <a:xfrm>
            <a:off x="568975" y="6338125"/>
            <a:ext cx="37584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o-RO" sz="1000">
                <a:solidFill>
                  <a:srgbClr val="262C33"/>
                </a:solidFill>
                <a:latin typeface="Open Sans"/>
                <a:ea typeface="Open Sans"/>
                <a:cs typeface="Open Sans"/>
                <a:sym typeface="Open Sans"/>
              </a:rPr>
              <a:t>Cómo utilizar consejos de redacción de menús persuasivos</a:t>
            </a:r>
            <a:endParaRPr sz="10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000">
              <a:solidFill>
                <a:srgbClr val="262C33"/>
              </a:solidFill>
              <a:latin typeface="Open Sans"/>
              <a:ea typeface="Open Sans"/>
              <a:cs typeface="Open Sans"/>
              <a:sym typeface="Open Sans"/>
            </a:endParaRPr>
          </a:p>
        </p:txBody>
      </p:sp>
      <p:sp>
        <p:nvSpPr>
          <p:cNvPr id="171" name="Google Shape;171;p20"/>
          <p:cNvSpPr txBox="1"/>
          <p:nvPr/>
        </p:nvSpPr>
        <p:spPr>
          <a:xfrm>
            <a:off x="1633869" y="620243"/>
            <a:ext cx="5876263" cy="707886"/>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b="1" lang="ro-RO" sz="2000">
                <a:solidFill>
                  <a:srgbClr val="262C33"/>
                </a:solidFill>
                <a:latin typeface="Open Sans"/>
                <a:ea typeface="Open Sans"/>
                <a:cs typeface="Open Sans"/>
                <a:sym typeface="Open Sans"/>
              </a:rPr>
              <a:t>Resaltando la apariencia, el sabor, la textura o el método de cocción:</a:t>
            </a:r>
            <a:endParaRPr/>
          </a:p>
        </p:txBody>
      </p:sp>
      <p:sp>
        <p:nvSpPr>
          <p:cNvPr id="172" name="Google Shape;172;p20"/>
          <p:cNvSpPr txBox="1"/>
          <p:nvPr/>
        </p:nvSpPr>
        <p:spPr>
          <a:xfrm>
            <a:off x="573958" y="4596405"/>
            <a:ext cx="3887125" cy="14157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Postre: </a:t>
            </a:r>
            <a:r>
              <a:rPr lang="ro-RO" sz="1200">
                <a:solidFill>
                  <a:srgbClr val="262C33"/>
                </a:solidFill>
                <a:latin typeface="Open Sans"/>
                <a:ea typeface="Open Sans"/>
                <a:cs typeface="Open Sans"/>
                <a:sym typeface="Open Sans"/>
              </a:rPr>
              <a:t>crujiente, dulce, salado, hojaldrado (pastel de manzana hojaldrado), desmenuzado (queso desmenuzado, pastel desmenuzado), glaseado, especiado (tarta de canela especiada), apelmazado (magdalenas de arándanos apelmazadas), con nueces, suave, con menta, satinado, desnudo (pastel), agridulce (chispas de chocolate), chocolatado. (glaseado), caramelo salado (brownies)</a:t>
            </a:r>
            <a:endParaRPr sz="120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21"/>
          <p:cNvSpPr/>
          <p:nvPr/>
        </p:nvSpPr>
        <p:spPr>
          <a:xfrm>
            <a:off x="0" y="6305872"/>
            <a:ext cx="9144000" cy="552128"/>
          </a:xfrm>
          <a:custGeom>
            <a:rect b="b" l="l" r="r" t="t"/>
            <a:pathLst>
              <a:path extrusionOk="0" h="1691" w="27973">
                <a:moveTo>
                  <a:pt x="23141" y="0"/>
                </a:moveTo>
                <a:cubicBezTo>
                  <a:pt x="22739" y="0"/>
                  <a:pt x="22369" y="227"/>
                  <a:pt x="22190" y="587"/>
                </a:cubicBezTo>
                <a:lnTo>
                  <a:pt x="22190" y="587"/>
                </a:lnTo>
                <a:cubicBezTo>
                  <a:pt x="22010" y="948"/>
                  <a:pt x="21632" y="1161"/>
                  <a:pt x="21230" y="1161"/>
                </a:cubicBezTo>
                <a:lnTo>
                  <a:pt x="15281" y="1161"/>
                </a:lnTo>
                <a:lnTo>
                  <a:pt x="0" y="1161"/>
                </a:lnTo>
                <a:lnTo>
                  <a:pt x="0" y="1690"/>
                </a:lnTo>
                <a:lnTo>
                  <a:pt x="15281" y="1690"/>
                </a:lnTo>
                <a:lnTo>
                  <a:pt x="27972" y="1690"/>
                </a:lnTo>
                <a:lnTo>
                  <a:pt x="27972" y="0"/>
                </a:lnTo>
                <a:lnTo>
                  <a:pt x="23141" y="0"/>
                </a:lnTo>
              </a:path>
            </a:pathLst>
          </a:custGeom>
          <a:solidFill>
            <a:srgbClr val="262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p21"/>
          <p:cNvSpPr txBox="1"/>
          <p:nvPr>
            <p:ph idx="12" type="sldNum"/>
          </p:nvPr>
        </p:nvSpPr>
        <p:spPr>
          <a:xfrm>
            <a:off x="252492" y="6278223"/>
            <a:ext cx="442175"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i="1" lang="ro-RO" sz="1100">
                <a:solidFill>
                  <a:srgbClr val="BFBFBF"/>
                </a:solidFill>
                <a:latin typeface="Open Sans"/>
                <a:ea typeface="Open Sans"/>
                <a:cs typeface="Open Sans"/>
                <a:sym typeface="Open Sans"/>
              </a:rPr>
              <a:t>‹#›</a:t>
            </a:fld>
            <a:r>
              <a:rPr i="1" lang="ro-RO" sz="1100">
                <a:solidFill>
                  <a:srgbClr val="BFBFBF"/>
                </a:solidFill>
                <a:latin typeface="Open Sans"/>
                <a:ea typeface="Open Sans"/>
                <a:cs typeface="Open Sans"/>
                <a:sym typeface="Open Sans"/>
              </a:rPr>
              <a:t>  |</a:t>
            </a:r>
            <a:endParaRPr/>
          </a:p>
        </p:txBody>
      </p:sp>
      <p:sp>
        <p:nvSpPr>
          <p:cNvPr id="179" name="Google Shape;179;p21"/>
          <p:cNvSpPr txBox="1"/>
          <p:nvPr/>
        </p:nvSpPr>
        <p:spPr>
          <a:xfrm>
            <a:off x="568975" y="6338125"/>
            <a:ext cx="37320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o-RO" sz="1000">
                <a:solidFill>
                  <a:srgbClr val="262C33"/>
                </a:solidFill>
                <a:latin typeface="Open Sans"/>
                <a:ea typeface="Open Sans"/>
                <a:cs typeface="Open Sans"/>
                <a:sym typeface="Open Sans"/>
              </a:rPr>
              <a:t>Cómo utilizar consejos de redacción de menús persuasivos</a:t>
            </a:r>
            <a:endParaRPr sz="1000">
              <a:solidFill>
                <a:srgbClr val="262C33"/>
              </a:solidFill>
              <a:latin typeface="Open Sans"/>
              <a:ea typeface="Open Sans"/>
              <a:cs typeface="Open Sans"/>
              <a:sym typeface="Open Sans"/>
            </a:endParaRPr>
          </a:p>
          <a:p>
            <a:pPr indent="0" lvl="0" marL="0" marR="0" rtl="0" algn="l">
              <a:spcBef>
                <a:spcPts val="0"/>
              </a:spcBef>
              <a:spcAft>
                <a:spcPts val="0"/>
              </a:spcAft>
              <a:buNone/>
            </a:pPr>
            <a:r>
              <a:t/>
            </a:r>
            <a:endParaRPr sz="1000">
              <a:solidFill>
                <a:srgbClr val="262C33"/>
              </a:solidFill>
              <a:latin typeface="Open Sans"/>
              <a:ea typeface="Open Sans"/>
              <a:cs typeface="Open Sans"/>
              <a:sym typeface="Open Sans"/>
            </a:endParaRPr>
          </a:p>
        </p:txBody>
      </p:sp>
      <p:sp>
        <p:nvSpPr>
          <p:cNvPr id="180" name="Google Shape;180;p21"/>
          <p:cNvSpPr txBox="1"/>
          <p:nvPr/>
        </p:nvSpPr>
        <p:spPr>
          <a:xfrm>
            <a:off x="1633869" y="620243"/>
            <a:ext cx="587626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o-RO" sz="2000">
                <a:solidFill>
                  <a:srgbClr val="262C33"/>
                </a:solidFill>
                <a:latin typeface="Open Sans"/>
                <a:ea typeface="Open Sans"/>
                <a:cs typeface="Open Sans"/>
                <a:sym typeface="Open Sans"/>
              </a:rPr>
              <a:t>Resaltando la apariencia, el sabor, la textura o el método de cocción:</a:t>
            </a:r>
            <a:endParaRPr/>
          </a:p>
        </p:txBody>
      </p:sp>
      <p:sp>
        <p:nvSpPr>
          <p:cNvPr id="181" name="Google Shape;181;p21"/>
          <p:cNvSpPr txBox="1"/>
          <p:nvPr/>
        </p:nvSpPr>
        <p:spPr>
          <a:xfrm>
            <a:off x="673403" y="3410459"/>
            <a:ext cx="7930200" cy="89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Adjetivos relacionados con la apariencia de los alimentos:  </a:t>
            </a:r>
            <a:endParaRPr/>
          </a:p>
          <a:p>
            <a:pPr indent="0" lvl="0" marL="0" marR="0" rtl="0" algn="l">
              <a:spcBef>
                <a:spcPts val="0"/>
              </a:spcBef>
              <a:spcAft>
                <a:spcPts val="0"/>
              </a:spcAft>
              <a:buNone/>
            </a:pPr>
            <a:r>
              <a:t/>
            </a:r>
            <a:endParaRPr b="1" sz="1400">
              <a:solidFill>
                <a:srgbClr val="262C33"/>
              </a:solidFill>
              <a:latin typeface="Open Sans"/>
              <a:ea typeface="Open Sans"/>
              <a:cs typeface="Open Sans"/>
              <a:sym typeface="Open Sans"/>
            </a:endParaRPr>
          </a:p>
          <a:p>
            <a:pPr indent="0" lvl="0" marL="0" marR="0" rtl="0" algn="l">
              <a:spcBef>
                <a:spcPts val="0"/>
              </a:spcBef>
              <a:spcAft>
                <a:spcPts val="0"/>
              </a:spcAft>
              <a:buNone/>
            </a:pPr>
            <a:r>
              <a:rPr lang="ro-RO" sz="1200">
                <a:solidFill>
                  <a:srgbClr val="262C33"/>
                </a:solidFill>
                <a:latin typeface="Open Sans"/>
                <a:ea typeface="Open Sans"/>
                <a:cs typeface="Open Sans"/>
                <a:sym typeface="Open Sans"/>
              </a:rPr>
              <a:t>Del tamaño de un bocado, dorado, marrón dorado, en polvo, glaseado, espolvoreado, lloviznado, caramelizado, cristalizado, escarchado, flambeado, brillante, </a:t>
            </a:r>
            <a:endParaRPr sz="1400">
              <a:solidFill>
                <a:srgbClr val="262C33"/>
              </a:solidFill>
              <a:latin typeface="Open Sans"/>
              <a:ea typeface="Open Sans"/>
              <a:cs typeface="Open Sans"/>
              <a:sym typeface="Open Sans"/>
            </a:endParaRPr>
          </a:p>
        </p:txBody>
      </p:sp>
      <p:sp>
        <p:nvSpPr>
          <p:cNvPr id="182" name="Google Shape;182;p21"/>
          <p:cNvSpPr txBox="1"/>
          <p:nvPr/>
        </p:nvSpPr>
        <p:spPr>
          <a:xfrm>
            <a:off x="673403" y="1940293"/>
            <a:ext cx="7930085" cy="8925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Adjetivos relacionados con el origen de los ingredientes: </a:t>
            </a:r>
            <a:endParaRPr/>
          </a:p>
          <a:p>
            <a:pPr indent="0" lvl="0" marL="0" marR="0" rtl="0" algn="l">
              <a:spcBef>
                <a:spcPts val="0"/>
              </a:spcBef>
              <a:spcAft>
                <a:spcPts val="0"/>
              </a:spcAft>
              <a:buNone/>
            </a:pPr>
            <a:r>
              <a:t/>
            </a:r>
            <a:endParaRPr b="1" sz="1400">
              <a:solidFill>
                <a:srgbClr val="262C33"/>
              </a:solidFill>
              <a:latin typeface="Open Sans"/>
              <a:ea typeface="Open Sans"/>
              <a:cs typeface="Open Sans"/>
              <a:sym typeface="Open Sans"/>
            </a:endParaRPr>
          </a:p>
          <a:p>
            <a:pPr indent="0" lvl="0" marL="0" marR="0" rtl="0" algn="l">
              <a:spcBef>
                <a:spcPts val="0"/>
              </a:spcBef>
              <a:spcAft>
                <a:spcPts val="0"/>
              </a:spcAft>
              <a:buNone/>
            </a:pPr>
            <a:r>
              <a:rPr lang="ro-RO" sz="1200">
                <a:solidFill>
                  <a:srgbClr val="262C33"/>
                </a:solidFill>
                <a:latin typeface="Open Sans"/>
                <a:ea typeface="Open Sans"/>
                <a:cs typeface="Open Sans"/>
                <a:sym typeface="Open Sans"/>
              </a:rPr>
              <a:t>Auténtico + Griego, peruano, americano, del medio oeste, del suroeste, italiano, siciliano, español, francés, rumano, chino, vietnamita, indio, tailandés, mexicano, inglés, alemán, holandés, singapurense, irlandés, etc. </a:t>
            </a:r>
            <a:endParaRPr sz="1400">
              <a:solidFill>
                <a:srgbClr val="262C33"/>
              </a:solidFill>
              <a:latin typeface="Open Sans"/>
              <a:ea typeface="Open Sans"/>
              <a:cs typeface="Open Sans"/>
              <a:sym typeface="Open Sans"/>
            </a:endParaRPr>
          </a:p>
        </p:txBody>
      </p:sp>
      <p:sp>
        <p:nvSpPr>
          <p:cNvPr id="183" name="Google Shape;183;p21"/>
          <p:cNvSpPr txBox="1"/>
          <p:nvPr/>
        </p:nvSpPr>
        <p:spPr>
          <a:xfrm>
            <a:off x="673403" y="4790227"/>
            <a:ext cx="7930085"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o-RO">
                <a:solidFill>
                  <a:srgbClr val="262C33"/>
                </a:solidFill>
                <a:latin typeface="Open Sans"/>
                <a:ea typeface="Open Sans"/>
                <a:cs typeface="Open Sans"/>
                <a:sym typeface="Open Sans"/>
              </a:rPr>
              <a:t>Adjetivos para los alimentos de origen vegetal frente a los de origen cárnico: </a:t>
            </a:r>
            <a:endParaRPr/>
          </a:p>
          <a:p>
            <a:pPr indent="0" lvl="0" marL="0" marR="0" rtl="0" algn="l">
              <a:spcBef>
                <a:spcPts val="0"/>
              </a:spcBef>
              <a:spcAft>
                <a:spcPts val="0"/>
              </a:spcAft>
              <a:buNone/>
            </a:pPr>
            <a:r>
              <a:t/>
            </a:r>
            <a:endParaRPr b="1" sz="1400">
              <a:solidFill>
                <a:srgbClr val="262C33"/>
              </a:solidFill>
              <a:latin typeface="Open Sans"/>
              <a:ea typeface="Open Sans"/>
              <a:cs typeface="Open Sans"/>
              <a:sym typeface="Open Sans"/>
            </a:endParaRPr>
          </a:p>
          <a:p>
            <a:pPr indent="0" lvl="0" marL="0" marR="0" rtl="0" algn="l">
              <a:spcBef>
                <a:spcPts val="0"/>
              </a:spcBef>
              <a:spcAft>
                <a:spcPts val="0"/>
              </a:spcAft>
              <a:buNone/>
            </a:pPr>
            <a:r>
              <a:rPr lang="ro-RO" sz="1200">
                <a:solidFill>
                  <a:srgbClr val="262C33"/>
                </a:solidFill>
                <a:latin typeface="Open Sans"/>
                <a:ea typeface="Open Sans"/>
                <a:cs typeface="Open Sans"/>
                <a:sym typeface="Open Sans"/>
              </a:rPr>
              <a:t>Bajo en grasas, kosher, sin gluten, vegano, vegetariano, crudo, sellado, medio crudo, medio o bien cocido</a:t>
            </a:r>
            <a:endParaRPr sz="1400">
              <a:solidFill>
                <a:srgbClr val="262C33"/>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