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6"/>
  </p:notesMasterIdLst>
  <p:sldIdLst>
    <p:sldId id="461" r:id="rId2"/>
    <p:sldId id="316" r:id="rId3"/>
    <p:sldId id="463" r:id="rId4"/>
    <p:sldId id="411" r:id="rId5"/>
    <p:sldId id="410" r:id="rId6"/>
    <p:sldId id="409" r:id="rId7"/>
    <p:sldId id="413" r:id="rId8"/>
    <p:sldId id="414" r:id="rId9"/>
    <p:sldId id="415" r:id="rId10"/>
    <p:sldId id="416" r:id="rId11"/>
    <p:sldId id="412" r:id="rId12"/>
    <p:sldId id="417" r:id="rId13"/>
    <p:sldId id="418" r:id="rId14"/>
    <p:sldId id="420" r:id="rId15"/>
    <p:sldId id="421" r:id="rId16"/>
    <p:sldId id="422" r:id="rId17"/>
    <p:sldId id="423" r:id="rId18"/>
    <p:sldId id="424" r:id="rId19"/>
    <p:sldId id="425" r:id="rId20"/>
    <p:sldId id="426" r:id="rId21"/>
    <p:sldId id="427" r:id="rId22"/>
    <p:sldId id="428" r:id="rId23"/>
    <p:sldId id="429" r:id="rId24"/>
    <p:sldId id="419" r:id="rId25"/>
    <p:sldId id="432" r:id="rId26"/>
    <p:sldId id="431" r:id="rId27"/>
    <p:sldId id="433" r:id="rId28"/>
    <p:sldId id="434" r:id="rId29"/>
    <p:sldId id="435" r:id="rId30"/>
    <p:sldId id="436" r:id="rId31"/>
    <p:sldId id="437" r:id="rId32"/>
    <p:sldId id="438" r:id="rId33"/>
    <p:sldId id="439" r:id="rId34"/>
    <p:sldId id="440" r:id="rId35"/>
    <p:sldId id="441" r:id="rId36"/>
    <p:sldId id="442" r:id="rId37"/>
    <p:sldId id="443" r:id="rId38"/>
    <p:sldId id="444" r:id="rId39"/>
    <p:sldId id="445" r:id="rId40"/>
    <p:sldId id="446" r:id="rId41"/>
    <p:sldId id="447" r:id="rId42"/>
    <p:sldId id="448" r:id="rId43"/>
    <p:sldId id="449" r:id="rId44"/>
    <p:sldId id="450" r:id="rId45"/>
    <p:sldId id="451" r:id="rId46"/>
    <p:sldId id="452" r:id="rId47"/>
    <p:sldId id="453" r:id="rId48"/>
    <p:sldId id="454" r:id="rId49"/>
    <p:sldId id="455" r:id="rId50"/>
    <p:sldId id="456" r:id="rId51"/>
    <p:sldId id="430" r:id="rId52"/>
    <p:sldId id="457" r:id="rId53"/>
    <p:sldId id="318" r:id="rId54"/>
    <p:sldId id="462" r:id="rId55"/>
  </p:sldIdLst>
  <p:sldSz cx="9144000" cy="6858000" type="screen4x3"/>
  <p:notesSz cx="6858000" cy="9144000"/>
  <p:embeddedFontLst>
    <p:embeddedFont>
      <p:font typeface="Verdana" panose="020B0604030504040204" pitchFamily="34" charset="0"/>
      <p:regular r:id="rId57"/>
      <p:bold r:id="rId58"/>
      <p:italic r:id="rId59"/>
      <p:boldItalic r:id="rId60"/>
    </p:embeddedFont>
    <p:embeddedFont>
      <p:font typeface="Swis721 LtEx BT" panose="020B0505020202020204" pitchFamily="34" charset="0"/>
      <p:regular r:id="rId61"/>
    </p:embeddedFont>
    <p:embeddedFont>
      <p:font typeface="Consolas" panose="020B0609020204030204" pitchFamily="49" charset="0"/>
      <p:regular r:id="rId62"/>
      <p:bold r:id="rId63"/>
      <p:italic r:id="rId64"/>
      <p:boldItalic r:id="rId65"/>
    </p:embeddedFont>
    <p:embeddedFont>
      <p:font typeface="Computerfont" panose="020B0604020202020204"/>
      <p:regular r:id="rId66"/>
    </p:embeddedFont>
    <p:embeddedFont>
      <p:font typeface="Impact" panose="020B0806030902050204" pitchFamily="34" charset="0"/>
      <p:regular r:id="rId67"/>
    </p:embeddedFont>
    <p:embeddedFont>
      <p:font typeface="Calibri" panose="020F0502020204030204" pitchFamily="34" charset="0"/>
      <p:regular r:id="rId68"/>
      <p:bold r:id="rId69"/>
      <p:italic r:id="rId70"/>
      <p:boldItalic r:id="rId71"/>
    </p:embeddedFont>
    <p:embeddedFont>
      <p:font typeface="Britannic Bold" panose="020B0903060703020204" pitchFamily="34" charset="0"/>
      <p:regular r:id="rId72"/>
    </p:embeddedFont>
  </p:embeddedFontLst>
  <p:custDataLst>
    <p:tags r:id="rId73"/>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3300"/>
    <a:srgbClr val="005015"/>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00" autoAdjust="0"/>
    <p:restoredTop sz="74207" autoAdjust="0"/>
  </p:normalViewPr>
  <p:slideViewPr>
    <p:cSldViewPr>
      <p:cViewPr varScale="1">
        <p:scale>
          <a:sx n="67" d="100"/>
          <a:sy n="67" d="100"/>
        </p:scale>
        <p:origin x="-2232" y="-102"/>
      </p:cViewPr>
      <p:guideLst>
        <p:guide orient="horz" pos="2160"/>
        <p:guide pos="2880"/>
      </p:guideLst>
    </p:cSldViewPr>
  </p:slideViewPr>
  <p:notesTextViewPr>
    <p:cViewPr>
      <p:scale>
        <a:sx n="100" d="100"/>
        <a:sy n="100" d="100"/>
      </p:scale>
      <p:origin x="0" y="0"/>
    </p:cViewPr>
  </p:notesText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7.fntdata"/><Relationship Id="rId68" Type="http://schemas.openxmlformats.org/officeDocument/2006/relationships/font" Target="fonts/font12.fntdata"/><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61"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57D632-879E-4D42-A576-A70B40EFB8AB}" type="datetimeFigureOut">
              <a:rPr lang="es-ES" smtClean="0"/>
              <a:t>20/04/2018</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3F3815-8C45-474B-8311-815D479DA600}" type="slidenum">
              <a:rPr lang="es-ES" smtClean="0"/>
              <a:t>‹Nº›</a:t>
            </a:fld>
            <a:endParaRPr lang="es-ES"/>
          </a:p>
        </p:txBody>
      </p:sp>
    </p:spTree>
    <p:extLst>
      <p:ext uri="{BB962C8B-B14F-4D97-AF65-F5344CB8AC3E}">
        <p14:creationId xmlns:p14="http://schemas.microsoft.com/office/powerpoint/2010/main" val="154848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i="0" kern="1200" dirty="0" smtClean="0">
                <a:solidFill>
                  <a:schemeClr val="tx1"/>
                </a:solidFill>
                <a:effectLst/>
                <a:latin typeface="+mn-lt"/>
                <a:ea typeface="+mn-ea"/>
                <a:cs typeface="+mn-cs"/>
              </a:rPr>
              <a:t>BIBLICAL RESEARCH GUIDE: “AT THE FEET OF JESUS”</a:t>
            </a:r>
            <a:endParaRPr lang="es-ES" dirty="0" smtClean="0"/>
          </a:p>
          <a:p>
            <a:pPr eaLnBrk="1" hangingPunct="1">
              <a:spcBef>
                <a:spcPct val="0"/>
              </a:spcBef>
            </a:pPr>
            <a:endParaRPr lang="es-ES" i="1" baseline="30000" dirty="0" smtClean="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smtClean="0">
                <a:solidFill>
                  <a:schemeClr val="tx1"/>
                </a:solidFill>
                <a:effectLst/>
                <a:latin typeface="+mn-lt"/>
                <a:ea typeface="+mn-ea"/>
                <a:cs typeface="+mn-cs"/>
              </a:rPr>
              <a:t>2. </a:t>
            </a:r>
            <a:r>
              <a:rPr lang="en-US" sz="1200" kern="1200" dirty="0" smtClean="0">
                <a:solidFill>
                  <a:schemeClr val="tx1"/>
                </a:solidFill>
                <a:effectLst/>
                <a:latin typeface="+mn-lt"/>
                <a:ea typeface="+mn-ea"/>
                <a:cs typeface="+mn-cs"/>
              </a:rPr>
              <a:t>What principles were given to man in Eden? (Genesis 2:17, 18, 3).</a:t>
            </a:r>
            <a:endParaRPr lang="es-ES" sz="1200" b="1"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10</a:t>
            </a:fld>
            <a:endParaRPr lang="es-ES"/>
          </a:p>
        </p:txBody>
      </p:sp>
    </p:spTree>
    <p:extLst>
      <p:ext uri="{BB962C8B-B14F-4D97-AF65-F5344CB8AC3E}">
        <p14:creationId xmlns:p14="http://schemas.microsoft.com/office/powerpoint/2010/main" val="3599792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a) The principles of God‘s holy law were given at the very beginning. Man was told, “you shall not steal from that tree," "you shall not covet." Marriage and the rest day were given, as well as others. </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 Without law there would be no sin. Romans 4:15.</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11</a:t>
            </a:fld>
            <a:endParaRPr lang="es-ES"/>
          </a:p>
        </p:txBody>
      </p:sp>
    </p:spTree>
    <p:extLst>
      <p:ext uri="{BB962C8B-B14F-4D97-AF65-F5344CB8AC3E}">
        <p14:creationId xmlns:p14="http://schemas.microsoft.com/office/powerpoint/2010/main" val="3195184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smtClean="0">
                <a:solidFill>
                  <a:schemeClr val="tx1"/>
                </a:solidFill>
                <a:effectLst/>
                <a:latin typeface="+mn-lt"/>
                <a:ea typeface="+mn-ea"/>
                <a:cs typeface="+mn-cs"/>
              </a:rPr>
              <a:t>3. </a:t>
            </a:r>
            <a:r>
              <a:rPr lang="en-US" sz="1200" kern="1200" dirty="0" smtClean="0">
                <a:solidFill>
                  <a:schemeClr val="tx1"/>
                </a:solidFill>
                <a:effectLst/>
                <a:latin typeface="+mn-lt"/>
                <a:ea typeface="+mn-ea"/>
                <a:cs typeface="+mn-cs"/>
              </a:rPr>
              <a:t>On what did God write the Ten Commandments and what did He write them with?</a:t>
            </a:r>
            <a:endParaRPr lang="es-ES" sz="1200" b="1"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12</a:t>
            </a:fld>
            <a:endParaRPr lang="es-ES"/>
          </a:p>
        </p:txBody>
      </p:sp>
    </p:spTree>
    <p:extLst>
      <p:ext uri="{BB962C8B-B14F-4D97-AF65-F5344CB8AC3E}">
        <p14:creationId xmlns:p14="http://schemas.microsoft.com/office/powerpoint/2010/main" val="3599792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spc="50" dirty="0" err="1" smtClean="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Exodus</a:t>
            </a:r>
            <a:r>
              <a:rPr lang="es-ES" sz="1200" b="1" spc="50" dirty="0" smtClean="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 31:18</a:t>
            </a:r>
            <a:endParaRPr lang="en-US" sz="1200" b="1" u="none" spc="50" dirty="0" smtClean="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endParaRPr>
          </a:p>
          <a:p>
            <a:r>
              <a:rPr lang="es-ES"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And he gave unto Moses, when he had made an end of communing with him upon mount Sinai, two tables of testimony, tables of stone, written with the finger of God</a:t>
            </a:r>
            <a:r>
              <a:rPr lang="es-ES" sz="1200" kern="1200" dirty="0" smtClean="0">
                <a:solidFill>
                  <a:schemeClr val="tx1"/>
                </a:solidFill>
                <a:effectLst/>
                <a:latin typeface="+mn-lt"/>
                <a:ea typeface="+mn-ea"/>
                <a:cs typeface="+mn-cs"/>
              </a:rPr>
              <a:t>."</a:t>
            </a:r>
            <a:endParaRPr lang="es-ES_tradn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 wrote them on </a:t>
            </a:r>
            <a:r>
              <a:rPr lang="en-US" sz="1200" u="sng" kern="1200" dirty="0" smtClean="0">
                <a:solidFill>
                  <a:schemeClr val="tx1"/>
                </a:solidFill>
                <a:effectLst/>
                <a:latin typeface="+mn-lt"/>
                <a:ea typeface="+mn-ea"/>
                <a:cs typeface="+mn-cs"/>
              </a:rPr>
              <a:t>stone,</a:t>
            </a:r>
            <a:r>
              <a:rPr lang="en-US" sz="1200" kern="1200" dirty="0" smtClean="0">
                <a:solidFill>
                  <a:schemeClr val="tx1"/>
                </a:solidFill>
                <a:effectLst/>
                <a:latin typeface="+mn-lt"/>
                <a:ea typeface="+mn-ea"/>
                <a:cs typeface="+mn-cs"/>
              </a:rPr>
              <a:t> which is the most durable object which symbolizes eternity. It was the only thing He wrote with </a:t>
            </a:r>
            <a:r>
              <a:rPr lang="en-US" sz="1200" u="sng" kern="1200" dirty="0" smtClean="0">
                <a:solidFill>
                  <a:schemeClr val="tx1"/>
                </a:solidFill>
                <a:effectLst/>
                <a:latin typeface="+mn-lt"/>
                <a:ea typeface="+mn-ea"/>
                <a:cs typeface="+mn-cs"/>
              </a:rPr>
              <a:t>His own finger</a:t>
            </a:r>
            <a:r>
              <a:rPr lang="en-US" sz="1200" kern="1200" dirty="0" smtClean="0">
                <a:solidFill>
                  <a:schemeClr val="tx1"/>
                </a:solidFill>
                <a:effectLst/>
                <a:latin typeface="+mn-lt"/>
                <a:ea typeface="+mn-ea"/>
                <a:cs typeface="+mn-cs"/>
              </a:rPr>
              <a:t>. This fact proves the importance of His law.</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13</a:t>
            </a:fld>
            <a:endParaRPr lang="es-ES"/>
          </a:p>
        </p:txBody>
      </p:sp>
    </p:spTree>
    <p:extLst>
      <p:ext uri="{BB962C8B-B14F-4D97-AF65-F5344CB8AC3E}">
        <p14:creationId xmlns:p14="http://schemas.microsoft.com/office/powerpoint/2010/main" val="2171865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smtClean="0">
                <a:solidFill>
                  <a:schemeClr val="tx1"/>
                </a:solidFill>
                <a:effectLst/>
                <a:latin typeface="+mn-lt"/>
                <a:ea typeface="+mn-ea"/>
                <a:cs typeface="+mn-cs"/>
              </a:rPr>
              <a:t>4. </a:t>
            </a:r>
            <a:r>
              <a:rPr lang="en-US" sz="1200" kern="1200" dirty="0" smtClean="0">
                <a:solidFill>
                  <a:schemeClr val="tx1"/>
                </a:solidFill>
                <a:effectLst/>
                <a:latin typeface="+mn-lt"/>
                <a:ea typeface="+mn-ea"/>
                <a:cs typeface="+mn-cs"/>
              </a:rPr>
              <a:t>Where were the two tables of the law placed?</a:t>
            </a:r>
            <a:endParaRPr lang="es-ES" sz="1200" b="1"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14</a:t>
            </a:fld>
            <a:endParaRPr lang="es-ES"/>
          </a:p>
        </p:txBody>
      </p:sp>
    </p:spTree>
    <p:extLst>
      <p:ext uri="{BB962C8B-B14F-4D97-AF65-F5344CB8AC3E}">
        <p14:creationId xmlns:p14="http://schemas.microsoft.com/office/powerpoint/2010/main" val="3599792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Deuteronomy 10:5</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And I turned myself and came down from the mount, and put the tables in the ark which I had made; and there they be, as the </a:t>
            </a:r>
            <a:r>
              <a:rPr lang="en-US" sz="1200" b="0" i="0" kern="1200" cap="small" dirty="0" smtClean="0">
                <a:solidFill>
                  <a:schemeClr val="tx1"/>
                </a:solidFill>
                <a:effectLst/>
                <a:latin typeface="+mn-lt"/>
                <a:ea typeface="+mn-ea"/>
                <a:cs typeface="+mn-cs"/>
              </a:rPr>
              <a:t>Lord </a:t>
            </a:r>
            <a:r>
              <a:rPr lang="en-US" sz="1200" b="0" i="0" kern="1200" dirty="0" smtClean="0">
                <a:solidFill>
                  <a:schemeClr val="tx1"/>
                </a:solidFill>
                <a:effectLst/>
                <a:latin typeface="+mn-lt"/>
                <a:ea typeface="+mn-ea"/>
                <a:cs typeface="+mn-cs"/>
              </a:rPr>
              <a:t>commanded me.”</a:t>
            </a:r>
            <a:endParaRPr lang="es-E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rPr>
              <a:t>In the ark of the covenant.</a:t>
            </a:r>
            <a:endParaRPr lang="es-A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15</a:t>
            </a:fld>
            <a:endParaRPr lang="es-ES"/>
          </a:p>
        </p:txBody>
      </p:sp>
    </p:spTree>
    <p:extLst>
      <p:ext uri="{BB962C8B-B14F-4D97-AF65-F5344CB8AC3E}">
        <p14:creationId xmlns:p14="http://schemas.microsoft.com/office/powerpoint/2010/main" val="2171865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The commandments are the foundation of God‘s government (Psalm 89:14) and the reflection of His character. </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Let us compare</a:t>
            </a:r>
            <a:endParaRPr lang="es-ES" sz="1200" b="1"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16</a:t>
            </a:fld>
            <a:endParaRPr lang="es-ES"/>
          </a:p>
        </p:txBody>
      </p:sp>
    </p:spTree>
    <p:extLst>
      <p:ext uri="{BB962C8B-B14F-4D97-AF65-F5344CB8AC3E}">
        <p14:creationId xmlns:p14="http://schemas.microsoft.com/office/powerpoint/2010/main" val="3195184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GOD IS:</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Love (1 John 4:8)</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Holy (Isaiah 6:3)</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Just (Psalms 129:4)</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Good (Psalms 145:9, 17)</a:t>
            </a:r>
            <a:endParaRPr lang="es-AR" sz="1200" kern="1200" dirty="0" smtClean="0">
              <a:solidFill>
                <a:schemeClr val="tx1"/>
              </a:solidFill>
              <a:effectLst/>
              <a:latin typeface="+mn-lt"/>
              <a:ea typeface="+mn-ea"/>
              <a:cs typeface="+mn-cs"/>
            </a:endParaRPr>
          </a:p>
          <a:p>
            <a:endParaRPr lang="en-US" sz="16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en-US" sz="1200" b="1" kern="1200" dirty="0" smtClean="0">
                <a:solidFill>
                  <a:schemeClr val="tx1"/>
                </a:solidFill>
                <a:effectLst/>
                <a:latin typeface="+mn-lt"/>
                <a:ea typeface="+mn-ea"/>
                <a:cs typeface="+mn-cs"/>
              </a:rPr>
              <a:t>HIS LAW IS:</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Love (Romans 13:9-10)</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Holy (Romans 7:12)</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Just (Deuteronomy 4:8)</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Good (Romans 7:12)</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17</a:t>
            </a:fld>
            <a:endParaRPr lang="es-ES"/>
          </a:p>
        </p:txBody>
      </p:sp>
    </p:spTree>
    <p:extLst>
      <p:ext uri="{BB962C8B-B14F-4D97-AF65-F5344CB8AC3E}">
        <p14:creationId xmlns:p14="http://schemas.microsoft.com/office/powerpoint/2010/main" val="3195184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n-US" sz="1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Wherefore the law is holy, and the commandment holy, and just, and good.”</a:t>
            </a:r>
            <a:endParaRPr lang="en-US" sz="1200" b="1" i="1" u="none"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spc="50" dirty="0" err="1" smtClean="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Romans</a:t>
            </a:r>
            <a:r>
              <a:rPr lang="es-ES" sz="1200" b="1" spc="50" dirty="0" smtClean="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 7:12</a:t>
            </a:r>
          </a:p>
          <a:p>
            <a:endParaRPr lang="es-ES"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18</a:t>
            </a:fld>
            <a:endParaRPr lang="es-ES"/>
          </a:p>
        </p:txBody>
      </p:sp>
    </p:spTree>
    <p:extLst>
      <p:ext uri="{BB962C8B-B14F-4D97-AF65-F5344CB8AC3E}">
        <p14:creationId xmlns:p14="http://schemas.microsoft.com/office/powerpoint/2010/main" val="1971836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2400" b="1" i="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cs typeface="Consolas" pitchFamily="49" charset="0"/>
              </a:rPr>
              <a:t>Also</a:t>
            </a:r>
            <a:r>
              <a:rPr lang="es-ES" sz="24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cs typeface="Consolas" pitchFamily="49" charset="0"/>
              </a:rPr>
              <a:t>…</a:t>
            </a:r>
          </a:p>
          <a:p>
            <a:endParaRPr lang="es-ES" sz="24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cs typeface="Consolas" pitchFamily="49" charset="0"/>
            </a:endParaRPr>
          </a:p>
          <a:p>
            <a:r>
              <a:rPr lang="es-ES" sz="24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cs typeface="Consolas" pitchFamily="49" charset="0"/>
              </a:rPr>
              <a:t>GOD</a:t>
            </a:r>
            <a:r>
              <a:rPr lang="es-ES" sz="2400" b="1" i="1"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cs typeface="Consolas" pitchFamily="49" charset="0"/>
              </a:rPr>
              <a:t> IS</a:t>
            </a:r>
            <a:r>
              <a:rPr lang="es-ES" sz="24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cs typeface="Consolas" pitchFamily="49" charset="0"/>
              </a:rPr>
              <a:t>:</a:t>
            </a:r>
          </a:p>
          <a:p>
            <a:r>
              <a:rPr lang="en-US" sz="20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True (Psalms 89:14)</a:t>
            </a:r>
          </a:p>
          <a:p>
            <a:r>
              <a:rPr lang="en-US" sz="20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Faithful (Deuteronomy 7:9)</a:t>
            </a:r>
          </a:p>
          <a:p>
            <a:r>
              <a:rPr lang="en-US" sz="20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Eternal (Psalms 45:6)</a:t>
            </a:r>
          </a:p>
          <a:p>
            <a:endParaRPr lang="es-ES" sz="1200" b="1" kern="1200" dirty="0" smtClean="0">
              <a:solidFill>
                <a:schemeClr val="tx1"/>
              </a:solidFill>
              <a:effectLst/>
              <a:latin typeface="+mn-lt"/>
              <a:ea typeface="+mn-ea"/>
              <a:cs typeface="+mn-cs"/>
            </a:endParaRPr>
          </a:p>
          <a:p>
            <a:r>
              <a:rPr lang="es-ES" sz="14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cs typeface="Consolas" pitchFamily="49" charset="0"/>
              </a:rPr>
              <a:t>HIS LAW</a:t>
            </a:r>
            <a:r>
              <a:rPr lang="es-ES" sz="1400" b="1" i="1"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cs typeface="Consolas" pitchFamily="49" charset="0"/>
              </a:rPr>
              <a:t> IS</a:t>
            </a:r>
            <a:r>
              <a:rPr lang="es-ES" sz="14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cs typeface="Consolas" pitchFamily="49" charset="0"/>
              </a:rPr>
              <a:t>:</a:t>
            </a:r>
          </a:p>
          <a:p>
            <a:pPr lvl="0"/>
            <a:r>
              <a:rPr lang="en-US" sz="1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True (Malachi 2:6)</a:t>
            </a:r>
          </a:p>
          <a:p>
            <a:pPr lvl="0"/>
            <a:r>
              <a:rPr lang="en-US" sz="1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Faithful (Psalms 111:7)</a:t>
            </a:r>
          </a:p>
          <a:p>
            <a:pPr lvl="0"/>
            <a:r>
              <a:rPr lang="en-US" sz="1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Eternal (Psalms 111:7-8)</a:t>
            </a:r>
          </a:p>
          <a:p>
            <a:endParaRPr lang="es-ES" sz="1200" b="1"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19</a:t>
            </a:fld>
            <a:endParaRPr lang="es-ES"/>
          </a:p>
        </p:txBody>
      </p:sp>
    </p:spTree>
    <p:extLst>
      <p:ext uri="{BB962C8B-B14F-4D97-AF65-F5344CB8AC3E}">
        <p14:creationId xmlns:p14="http://schemas.microsoft.com/office/powerpoint/2010/main" val="3195184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u="none" dirty="0" smtClean="0">
                <a:ln w="17780" cmpd="sng">
                  <a:solidFill>
                    <a:srgbClr val="00FF00"/>
                  </a:solidFill>
                  <a:prstDash val="solid"/>
                  <a:miter lim="800000"/>
                </a:ln>
                <a:solidFill>
                  <a:srgbClr val="00CC00"/>
                </a:solidFill>
                <a:effectLst>
                  <a:outerShdw blurRad="50800" algn="tl" rotWithShape="0">
                    <a:srgbClr val="000000"/>
                  </a:outerShdw>
                  <a:reflection blurRad="6350" stA="60000" endA="900" endPos="60000" dist="29997" dir="5400000" sy="-100000" algn="bl" rotWithShape="0"/>
                </a:effectLst>
                <a:latin typeface="Computerfont" pitchFamily="2" charset="0"/>
                <a:cs typeface="Consolas" pitchFamily="49" charset="0"/>
              </a:rPr>
              <a:t>A moment of prayer…</a:t>
            </a:r>
          </a:p>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n-US" sz="1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The works of his hands are verity and judgment; all his commandments are sure.</a:t>
            </a:r>
          </a:p>
          <a:p>
            <a:r>
              <a:rPr lang="en-US" sz="1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They stand fast for ever and ever, and are done in truth and uprightness.”  </a:t>
            </a:r>
            <a:r>
              <a:rPr lang="es-ES" sz="1200" b="1" spc="50" dirty="0" err="1" smtClean="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Psalms</a:t>
            </a:r>
            <a:r>
              <a:rPr lang="es-ES" sz="1200" b="1" spc="50" dirty="0" smtClean="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 111:7-8</a:t>
            </a:r>
          </a:p>
          <a:p>
            <a:endParaRPr lang="es-ES"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20</a:t>
            </a:fld>
            <a:endParaRPr lang="es-ES"/>
          </a:p>
        </p:txBody>
      </p:sp>
    </p:spTree>
    <p:extLst>
      <p:ext uri="{BB962C8B-B14F-4D97-AF65-F5344CB8AC3E}">
        <p14:creationId xmlns:p14="http://schemas.microsoft.com/office/powerpoint/2010/main" val="1971836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smtClean="0">
                <a:solidFill>
                  <a:schemeClr val="tx1"/>
                </a:solidFill>
                <a:effectLst/>
                <a:latin typeface="+mn-lt"/>
                <a:ea typeface="+mn-ea"/>
                <a:cs typeface="+mn-cs"/>
              </a:rPr>
              <a:t>5. </a:t>
            </a:r>
            <a:r>
              <a:rPr lang="en-US" sz="1200" kern="1200" dirty="0" smtClean="0">
                <a:solidFill>
                  <a:schemeClr val="tx1"/>
                </a:solidFill>
                <a:effectLst/>
                <a:latin typeface="+mn-lt"/>
                <a:ea typeface="+mn-ea"/>
                <a:cs typeface="+mn-cs"/>
              </a:rPr>
              <a:t>What is the real purpose of the law? </a:t>
            </a:r>
            <a:endParaRPr lang="es-ES" sz="1200" b="1"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21</a:t>
            </a:fld>
            <a:endParaRPr lang="es-ES"/>
          </a:p>
        </p:txBody>
      </p:sp>
    </p:spTree>
    <p:extLst>
      <p:ext uri="{BB962C8B-B14F-4D97-AF65-F5344CB8AC3E}">
        <p14:creationId xmlns:p14="http://schemas.microsoft.com/office/powerpoint/2010/main" val="35997922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0" i="0" kern="1200" dirty="0" err="1" smtClean="0">
                <a:solidFill>
                  <a:schemeClr val="tx1"/>
                </a:solidFill>
                <a:effectLst/>
                <a:latin typeface="+mn-lt"/>
                <a:ea typeface="+mn-ea"/>
                <a:cs typeface="+mn-cs"/>
              </a:rPr>
              <a:t>Romans</a:t>
            </a:r>
            <a:r>
              <a:rPr lang="es-ES" sz="1200" b="0" i="0" kern="1200" dirty="0" smtClean="0">
                <a:solidFill>
                  <a:schemeClr val="tx1"/>
                </a:solidFill>
                <a:effectLst/>
                <a:latin typeface="+mn-lt"/>
                <a:ea typeface="+mn-ea"/>
                <a:cs typeface="+mn-cs"/>
              </a:rPr>
              <a:t> 3:20, 31</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Therefore by the deeds of the law there shall no flesh be justified in his sight: for by the law is the knowledge of sin</a:t>
            </a:r>
            <a:r>
              <a:rPr lang="es-ES" sz="1200" b="0" i="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“Do we then make void the law through faith? God forbid: yea, we establish the law.</a:t>
            </a:r>
            <a:r>
              <a:rPr lang="es-ES" sz="1200" b="0" i="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22</a:t>
            </a:fld>
            <a:endParaRPr lang="es-ES"/>
          </a:p>
        </p:txBody>
      </p:sp>
    </p:spTree>
    <p:extLst>
      <p:ext uri="{BB962C8B-B14F-4D97-AF65-F5344CB8AC3E}">
        <p14:creationId xmlns:p14="http://schemas.microsoft.com/office/powerpoint/2010/main" val="2171865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s-ES" sz="1200" b="1" spc="50" dirty="0" err="1" smtClean="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Romans</a:t>
            </a:r>
            <a:r>
              <a:rPr lang="es-ES" sz="1200" b="1" spc="50" dirty="0" smtClean="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 7:7</a:t>
            </a:r>
            <a:endParaRPr lang="en-US" sz="1200" b="1" u="none" spc="50" dirty="0" smtClean="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“What shall we say then? Is the law sin? God forbid. Nay, I had not known sin, but by the law: for I had not known lust, except the law had said, Thou shalt not covet.”</a:t>
            </a:r>
            <a:endParaRPr lang="es-ES" sz="1200" b="0" i="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23</a:t>
            </a:fld>
            <a:endParaRPr lang="es-ES"/>
          </a:p>
        </p:txBody>
      </p:sp>
    </p:spTree>
    <p:extLst>
      <p:ext uri="{BB962C8B-B14F-4D97-AF65-F5344CB8AC3E}">
        <p14:creationId xmlns:p14="http://schemas.microsoft.com/office/powerpoint/2010/main" val="2171865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An African chief once saw his face in a mirror in the home of a missionary, and he was shocked to discover how ugly he was. </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 offered to buy the mirror so he could examine the tricky gadget that had shown him such an image of himself. He insisted so vehemently that the missionary finally gave it to him. </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native ran to the most isolated place he could find in the forest and broke the mirror against a rock, shouting: "There you are. You are never again going to show me my ugliness,” and he walked away.</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Many people despise God’s law because it shows them their defects and sins.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24</a:t>
            </a:fld>
            <a:endParaRPr lang="es-ES"/>
          </a:p>
        </p:txBody>
      </p:sp>
    </p:spTree>
    <p:extLst>
      <p:ext uri="{BB962C8B-B14F-4D97-AF65-F5344CB8AC3E}">
        <p14:creationId xmlns:p14="http://schemas.microsoft.com/office/powerpoint/2010/main" val="18904950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smtClean="0">
                <a:solidFill>
                  <a:schemeClr val="tx1"/>
                </a:solidFill>
                <a:effectLst/>
                <a:latin typeface="+mn-lt"/>
                <a:ea typeface="+mn-ea"/>
                <a:cs typeface="+mn-cs"/>
              </a:rPr>
              <a:t>6. </a:t>
            </a:r>
            <a:r>
              <a:rPr lang="en-US" sz="1200" kern="1200" dirty="0" smtClean="0">
                <a:solidFill>
                  <a:schemeClr val="tx1"/>
                </a:solidFill>
                <a:effectLst/>
                <a:latin typeface="+mn-lt"/>
                <a:ea typeface="+mn-ea"/>
                <a:cs typeface="+mn-cs"/>
              </a:rPr>
              <a:t>By what law will we be judged in the final judgment? </a:t>
            </a:r>
            <a:endParaRPr lang="es-ES" sz="1200" b="1"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25</a:t>
            </a:fld>
            <a:endParaRPr lang="es-ES"/>
          </a:p>
        </p:txBody>
      </p:sp>
    </p:spTree>
    <p:extLst>
      <p:ext uri="{BB962C8B-B14F-4D97-AF65-F5344CB8AC3E}">
        <p14:creationId xmlns:p14="http://schemas.microsoft.com/office/powerpoint/2010/main" val="35997922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James 2:10-12</a:t>
            </a:r>
          </a:p>
          <a:p>
            <a:r>
              <a:rPr lang="es-ES" dirty="0" smtClean="0"/>
              <a:t>"</a:t>
            </a:r>
            <a:r>
              <a:rPr lang="en-US" dirty="0" smtClean="0"/>
              <a:t>For whosoever shall keep the whole law, and yet offend in one point, he is guilty of all.</a:t>
            </a:r>
          </a:p>
          <a:p>
            <a:r>
              <a:rPr lang="en-US" dirty="0" smtClean="0"/>
              <a:t>For he that said, Do not commit adultery, said also, Do not kill. Now if thou commit no adultery, yet if thou kill, thou art become a transgressor of the law.</a:t>
            </a:r>
          </a:p>
          <a:p>
            <a:r>
              <a:rPr lang="en-US" dirty="0" smtClean="0"/>
              <a:t>So speak ye, and so do, as they that shall be judged by the law of liberty.”</a:t>
            </a:r>
            <a:endParaRPr lang="es-ES"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26</a:t>
            </a:fld>
            <a:endParaRPr lang="es-ES"/>
          </a:p>
        </p:txBody>
      </p:sp>
    </p:spTree>
    <p:extLst>
      <p:ext uri="{BB962C8B-B14F-4D97-AF65-F5344CB8AC3E}">
        <p14:creationId xmlns:p14="http://schemas.microsoft.com/office/powerpoint/2010/main" val="19718368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WHAT WAS JESUS' ATTITUDE REGARDING THE TEN COMMANDNENTS?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27</a:t>
            </a:fld>
            <a:endParaRPr lang="es-ES"/>
          </a:p>
        </p:txBody>
      </p:sp>
    </p:spTree>
    <p:extLst>
      <p:ext uri="{BB962C8B-B14F-4D97-AF65-F5344CB8AC3E}">
        <p14:creationId xmlns:p14="http://schemas.microsoft.com/office/powerpoint/2010/main" val="3599792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228600" indent="-228600">
              <a:buAutoNum type="arabicPeriod" startAt="7"/>
            </a:pPr>
            <a:r>
              <a:rPr lang="en-US" sz="1200" kern="1200" dirty="0" smtClean="0">
                <a:solidFill>
                  <a:schemeClr val="tx1"/>
                </a:solidFill>
                <a:effectLst/>
                <a:latin typeface="+mn-lt"/>
                <a:ea typeface="+mn-ea"/>
                <a:cs typeface="+mn-cs"/>
              </a:rPr>
              <a:t>Who wrote the law on Mount Sinai: the Father or the Son?</a:t>
            </a:r>
            <a:endParaRPr lang="es-ES" sz="1200" b="1"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28</a:t>
            </a:fld>
            <a:endParaRPr lang="es-ES"/>
          </a:p>
        </p:txBody>
      </p:sp>
    </p:spTree>
    <p:extLst>
      <p:ext uri="{BB962C8B-B14F-4D97-AF65-F5344CB8AC3E}">
        <p14:creationId xmlns:p14="http://schemas.microsoft.com/office/powerpoint/2010/main" val="35997922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Nehemiah 9:12-13</a:t>
            </a:r>
          </a:p>
          <a:p>
            <a:r>
              <a:rPr lang="en-US" dirty="0" smtClean="0"/>
              <a:t>“Moreover thou </a:t>
            </a:r>
            <a:r>
              <a:rPr lang="en-US" dirty="0" err="1" smtClean="0"/>
              <a:t>leddest</a:t>
            </a:r>
            <a:r>
              <a:rPr lang="en-US" dirty="0" smtClean="0"/>
              <a:t> them in the day by a cloudy pillar; and in the night by a pillar of fire, to give them light in the way wherein they should go.</a:t>
            </a:r>
          </a:p>
          <a:p>
            <a:r>
              <a:rPr lang="en-US" dirty="0" smtClean="0"/>
              <a:t>Thou </a:t>
            </a:r>
            <a:r>
              <a:rPr lang="en-US" dirty="0" err="1" smtClean="0"/>
              <a:t>camest</a:t>
            </a:r>
            <a:r>
              <a:rPr lang="en-US" dirty="0" smtClean="0"/>
              <a:t> down also upon mount Sinai, and </a:t>
            </a:r>
            <a:r>
              <a:rPr lang="en-US" dirty="0" err="1" smtClean="0"/>
              <a:t>spakest</a:t>
            </a:r>
            <a:r>
              <a:rPr lang="en-US" dirty="0" smtClean="0"/>
              <a:t> with them from heaven, and </a:t>
            </a:r>
            <a:r>
              <a:rPr lang="en-US" dirty="0" err="1" smtClean="0"/>
              <a:t>gavest</a:t>
            </a:r>
            <a:r>
              <a:rPr lang="en-US" dirty="0" smtClean="0"/>
              <a:t> them right judgments, and true laws, good statutes and commandments.”</a:t>
            </a:r>
            <a:endParaRPr lang="es-ES"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29</a:t>
            </a:fld>
            <a:endParaRPr lang="es-ES"/>
          </a:p>
        </p:txBody>
      </p:sp>
    </p:spTree>
    <p:extLst>
      <p:ext uri="{BB962C8B-B14F-4D97-AF65-F5344CB8AC3E}">
        <p14:creationId xmlns:p14="http://schemas.microsoft.com/office/powerpoint/2010/main" val="1971836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smtClean="0">
                <a:solidFill>
                  <a:schemeClr val="tx1"/>
                </a:solidFill>
                <a:effectLst/>
                <a:latin typeface="+mn-lt"/>
                <a:ea typeface="+mn-ea"/>
                <a:cs typeface="+mn-cs"/>
              </a:rPr>
              <a:t>Chapter </a:t>
            </a:r>
            <a:r>
              <a:rPr lang="en-US" sz="1200" kern="1200" dirty="0" smtClean="0">
                <a:solidFill>
                  <a:schemeClr val="tx1"/>
                </a:solidFill>
                <a:effectLst/>
                <a:latin typeface="+mn-lt"/>
                <a:ea typeface="+mn-ea"/>
                <a:cs typeface="+mn-cs"/>
              </a:rPr>
              <a:t>11</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LIFE PLAN THAT OFFERS SECURITY AND PEACE </a:t>
            </a: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 </a:t>
            </a:r>
            <a:r>
              <a:rPr lang="es-ES_tradnl" sz="1200" b="1" kern="1200" dirty="0" err="1" smtClean="0">
                <a:solidFill>
                  <a:schemeClr val="tx1"/>
                </a:solidFill>
                <a:effectLst/>
                <a:latin typeface="+mn-lt"/>
                <a:ea typeface="+mn-ea"/>
                <a:cs typeface="+mn-cs"/>
              </a:rPr>
              <a:t>Corinthians</a:t>
            </a:r>
            <a:r>
              <a:rPr lang="es-ES_tradnl" sz="1200" b="1" kern="1200" dirty="0" smtClean="0">
                <a:solidFill>
                  <a:schemeClr val="tx1"/>
                </a:solidFill>
                <a:effectLst/>
                <a:latin typeface="+mn-lt"/>
                <a:ea typeface="+mn-ea"/>
                <a:cs typeface="+mn-cs"/>
              </a:rPr>
              <a:t> 10:1- 4</a:t>
            </a:r>
          </a:p>
          <a:p>
            <a:r>
              <a:rPr lang="en-US" sz="1200" b="0" kern="1200" dirty="0" smtClean="0">
                <a:solidFill>
                  <a:schemeClr val="tx1"/>
                </a:solidFill>
                <a:effectLst/>
                <a:latin typeface="+mn-lt"/>
                <a:ea typeface="+mn-ea"/>
                <a:cs typeface="+mn-cs"/>
              </a:rPr>
              <a:t>“Moreover, brethren, I would not that ye should be ignorant, how that all our fathers were under the cloud, and all passed through the sea;</a:t>
            </a:r>
          </a:p>
          <a:p>
            <a:r>
              <a:rPr lang="en-US" sz="1200" b="0" kern="1200" dirty="0" smtClean="0">
                <a:solidFill>
                  <a:schemeClr val="tx1"/>
                </a:solidFill>
                <a:effectLst/>
                <a:latin typeface="+mn-lt"/>
                <a:ea typeface="+mn-ea"/>
                <a:cs typeface="+mn-cs"/>
              </a:rPr>
              <a:t>and were all baptized unto Moses in the cloud and in the sea; and did all eat the same spiritual meat; and did all drink the same spiritual drink: for they drank of that spiritual Rock that followed them: and that Rock was Christ.”</a:t>
            </a:r>
            <a:endParaRPr lang="es-ES" sz="1200" b="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30</a:t>
            </a:fld>
            <a:endParaRPr lang="es-ES"/>
          </a:p>
        </p:txBody>
      </p:sp>
    </p:spTree>
    <p:extLst>
      <p:ext uri="{BB962C8B-B14F-4D97-AF65-F5344CB8AC3E}">
        <p14:creationId xmlns:p14="http://schemas.microsoft.com/office/powerpoint/2010/main" val="19718368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smtClean="0">
                <a:solidFill>
                  <a:schemeClr val="tx1"/>
                </a:solidFill>
                <a:effectLst/>
                <a:latin typeface="+mn-lt"/>
                <a:ea typeface="+mn-ea"/>
                <a:cs typeface="+mn-cs"/>
              </a:rPr>
              <a:t>8. </a:t>
            </a:r>
            <a:r>
              <a:rPr lang="en-US" sz="1200" b="1" kern="1200" dirty="0" smtClean="0">
                <a:solidFill>
                  <a:schemeClr val="tx1"/>
                </a:solidFill>
                <a:effectLst/>
                <a:latin typeface="+mn-lt"/>
                <a:ea typeface="+mn-ea"/>
                <a:cs typeface="+mn-cs"/>
              </a:rPr>
              <a:t>What did the prophecies say about Christ‘s attitude toward the law?</a:t>
            </a:r>
            <a:endParaRPr lang="es-AR" sz="1200" kern="1200" dirty="0" smtClean="0">
              <a:solidFill>
                <a:schemeClr val="tx1"/>
              </a:solidFill>
              <a:effectLst/>
              <a:latin typeface="+mn-lt"/>
              <a:ea typeface="+mn-ea"/>
              <a:cs typeface="+mn-cs"/>
            </a:endParaRPr>
          </a:p>
          <a:p>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31</a:t>
            </a:fld>
            <a:endParaRPr lang="es-ES"/>
          </a:p>
        </p:txBody>
      </p:sp>
    </p:spTree>
    <p:extLst>
      <p:ext uri="{BB962C8B-B14F-4D97-AF65-F5344CB8AC3E}">
        <p14:creationId xmlns:p14="http://schemas.microsoft.com/office/powerpoint/2010/main" val="35997922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a)</a:t>
            </a:r>
            <a:r>
              <a:rPr lang="es-ES_tradnl" sz="1200" b="1"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Psalm 40:7, 8. His law is within my heart. (John 15:10).</a:t>
            </a:r>
            <a:endParaRPr lang="es-ES" sz="120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“Then said I, Lo, I come: </a:t>
            </a:r>
          </a:p>
          <a:p>
            <a:r>
              <a:rPr lang="en-US" sz="1200" b="0" i="0" kern="1200" dirty="0" smtClean="0">
                <a:solidFill>
                  <a:schemeClr val="tx1"/>
                </a:solidFill>
                <a:effectLst/>
                <a:latin typeface="+mn-lt"/>
                <a:ea typeface="+mn-ea"/>
                <a:cs typeface="+mn-cs"/>
              </a:rPr>
              <a:t>in the volume of the book it is written of me, </a:t>
            </a:r>
          </a:p>
          <a:p>
            <a:r>
              <a:rPr lang="en-US" sz="1200" b="0" i="0" kern="1200" dirty="0" smtClean="0">
                <a:solidFill>
                  <a:schemeClr val="tx1"/>
                </a:solidFill>
                <a:effectLst/>
                <a:latin typeface="+mn-lt"/>
                <a:ea typeface="+mn-ea"/>
                <a:cs typeface="+mn-cs"/>
              </a:rPr>
              <a:t>I delight to do thy will, </a:t>
            </a:r>
          </a:p>
          <a:p>
            <a:r>
              <a:rPr lang="en-US" sz="1200" b="0" i="0" kern="1200" dirty="0" smtClean="0">
                <a:solidFill>
                  <a:schemeClr val="tx1"/>
                </a:solidFill>
                <a:effectLst/>
                <a:latin typeface="+mn-lt"/>
                <a:ea typeface="+mn-ea"/>
                <a:cs typeface="+mn-cs"/>
              </a:rPr>
              <a:t>O my God: yea, thy law is within my heart.”</a:t>
            </a:r>
            <a:endParaRPr lang="es-ES"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32</a:t>
            </a:fld>
            <a:endParaRPr lang="es-ES"/>
          </a:p>
        </p:txBody>
      </p:sp>
    </p:spTree>
    <p:extLst>
      <p:ext uri="{BB962C8B-B14F-4D97-AF65-F5344CB8AC3E}">
        <p14:creationId xmlns:p14="http://schemas.microsoft.com/office/powerpoint/2010/main" val="19718368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smtClean="0">
                <a:solidFill>
                  <a:schemeClr val="tx1"/>
                </a:solidFill>
                <a:effectLst/>
                <a:latin typeface="+mn-lt"/>
                <a:ea typeface="+mn-ea"/>
                <a:cs typeface="+mn-cs"/>
              </a:rPr>
              <a:t>b)</a:t>
            </a:r>
            <a:r>
              <a:rPr lang="es-ES_tradnl" sz="1200" b="1" kern="1200" dirty="0" smtClean="0">
                <a:solidFill>
                  <a:schemeClr val="tx1"/>
                </a:solidFill>
                <a:effectLst/>
                <a:latin typeface="+mn-lt"/>
                <a:ea typeface="+mn-ea"/>
                <a:cs typeface="+mn-cs"/>
              </a:rPr>
              <a:t> </a:t>
            </a:r>
            <a:r>
              <a:rPr lang="es-ES_tradnl" sz="1200" b="1" kern="1200" dirty="0" err="1" smtClean="0">
                <a:solidFill>
                  <a:schemeClr val="tx1"/>
                </a:solidFill>
                <a:effectLst/>
                <a:latin typeface="+mn-lt"/>
                <a:ea typeface="+mn-ea"/>
                <a:cs typeface="+mn-cs"/>
              </a:rPr>
              <a:t>Isaiah</a:t>
            </a:r>
            <a:r>
              <a:rPr lang="es-ES_tradnl" sz="1200" b="1" kern="1200" dirty="0" smtClean="0">
                <a:solidFill>
                  <a:schemeClr val="tx1"/>
                </a:solidFill>
                <a:effectLst/>
                <a:latin typeface="+mn-lt"/>
                <a:ea typeface="+mn-ea"/>
                <a:cs typeface="+mn-cs"/>
              </a:rPr>
              <a:t> 42: 21. </a:t>
            </a:r>
            <a:r>
              <a:rPr lang="en-US" sz="1200" kern="1200" dirty="0" smtClean="0">
                <a:solidFill>
                  <a:schemeClr val="tx1"/>
                </a:solidFill>
                <a:effectLst/>
                <a:latin typeface="+mn-lt"/>
                <a:ea typeface="+mn-ea"/>
                <a:cs typeface="+mn-cs"/>
              </a:rPr>
              <a:t>It says that He would magnify the law and make it honorable. When we read the Sermon on the Mount, we can see this prophecy fulfilled. (Matthew: 5:21, 22, 27, 28, 33-37, 48).</a:t>
            </a:r>
            <a:endParaRPr lang="es-AR" sz="1200" kern="1200" dirty="0" smtClean="0">
              <a:solidFill>
                <a:schemeClr val="tx1"/>
              </a:solidFill>
              <a:effectLst/>
              <a:latin typeface="+mn-lt"/>
              <a:ea typeface="+mn-ea"/>
              <a:cs typeface="+mn-cs"/>
            </a:endParaRP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The Lord is well pleased for his righteousness' sake; he will magnify the law, and make it </a:t>
            </a:r>
            <a:r>
              <a:rPr lang="en-US" sz="1200" kern="1200" dirty="0" err="1" smtClean="0">
                <a:solidFill>
                  <a:schemeClr val="tx1"/>
                </a:solidFill>
                <a:effectLst/>
                <a:latin typeface="+mn-lt"/>
                <a:ea typeface="+mn-ea"/>
                <a:cs typeface="+mn-cs"/>
              </a:rPr>
              <a:t>honourable</a:t>
            </a:r>
            <a:r>
              <a:rPr lang="en-US" sz="1200" kern="1200" dirty="0" smtClean="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33</a:t>
            </a:fld>
            <a:endParaRPr lang="es-ES"/>
          </a:p>
        </p:txBody>
      </p:sp>
    </p:spTree>
    <p:extLst>
      <p:ext uri="{BB962C8B-B14F-4D97-AF65-F5344CB8AC3E}">
        <p14:creationId xmlns:p14="http://schemas.microsoft.com/office/powerpoint/2010/main" val="19718368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smtClean="0">
                <a:solidFill>
                  <a:schemeClr val="tx1"/>
                </a:solidFill>
                <a:effectLst/>
                <a:latin typeface="+mn-lt"/>
                <a:ea typeface="+mn-ea"/>
                <a:cs typeface="+mn-cs"/>
              </a:rPr>
              <a:t>9. </a:t>
            </a:r>
            <a:r>
              <a:rPr lang="en-US" sz="1200" kern="1200" dirty="0" smtClean="0">
                <a:solidFill>
                  <a:schemeClr val="tx1"/>
                </a:solidFill>
                <a:effectLst/>
                <a:latin typeface="+mn-lt"/>
                <a:ea typeface="+mn-ea"/>
                <a:cs typeface="+mn-cs"/>
              </a:rPr>
              <a:t>How did Jesus emphasize the eternal nature of the law? What would happen first? </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34</a:t>
            </a:fld>
            <a:endParaRPr lang="es-ES"/>
          </a:p>
        </p:txBody>
      </p:sp>
    </p:spTree>
    <p:extLst>
      <p:ext uri="{BB962C8B-B14F-4D97-AF65-F5344CB8AC3E}">
        <p14:creationId xmlns:p14="http://schemas.microsoft.com/office/powerpoint/2010/main" val="35997922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s-ES" sz="1200" b="1" spc="50" dirty="0" err="1" smtClean="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Luke</a:t>
            </a:r>
            <a:r>
              <a:rPr lang="es-ES" sz="1200" b="1" spc="50" dirty="0" smtClean="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 16:17</a:t>
            </a:r>
          </a:p>
          <a:p>
            <a:pPr algn="l"/>
            <a:r>
              <a:rPr lang="en-US" sz="1200" b="1" i="0" kern="1200" baseline="300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And it is easier for heaven and earth to pass, than one tittle of the law to fail.</a:t>
            </a:r>
            <a:endParaRPr lang="es-ES"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35</a:t>
            </a:fld>
            <a:endParaRPr lang="es-ES"/>
          </a:p>
        </p:txBody>
      </p:sp>
    </p:spTree>
    <p:extLst>
      <p:ext uri="{BB962C8B-B14F-4D97-AF65-F5344CB8AC3E}">
        <p14:creationId xmlns:p14="http://schemas.microsoft.com/office/powerpoint/2010/main" val="19718368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smtClean="0">
                <a:solidFill>
                  <a:schemeClr val="tx1"/>
                </a:solidFill>
                <a:effectLst/>
                <a:latin typeface="+mn-lt"/>
                <a:ea typeface="+mn-ea"/>
                <a:cs typeface="+mn-cs"/>
              </a:rPr>
              <a:t>10. </a:t>
            </a:r>
            <a:r>
              <a:rPr lang="en-US" sz="1200" kern="1200" dirty="0" smtClean="0">
                <a:solidFill>
                  <a:schemeClr val="tx1"/>
                </a:solidFill>
                <a:effectLst/>
                <a:latin typeface="+mn-lt"/>
                <a:ea typeface="+mn-ea"/>
                <a:cs typeface="+mn-cs"/>
              </a:rPr>
              <a:t>What do we prove by obeying God? </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36</a:t>
            </a:fld>
            <a:endParaRPr lang="es-ES"/>
          </a:p>
        </p:txBody>
      </p:sp>
    </p:spTree>
    <p:extLst>
      <p:ext uri="{BB962C8B-B14F-4D97-AF65-F5344CB8AC3E}">
        <p14:creationId xmlns:p14="http://schemas.microsoft.com/office/powerpoint/2010/main" val="35997922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0" kern="1200" dirty="0" smtClean="0">
                <a:solidFill>
                  <a:schemeClr val="tx1"/>
                </a:solidFill>
                <a:effectLst/>
                <a:latin typeface="+mn-lt"/>
                <a:ea typeface="+mn-ea"/>
                <a:cs typeface="+mn-cs"/>
              </a:rPr>
              <a:t>Juan 14:15, 21</a:t>
            </a:r>
            <a:endParaRPr lang="es-ES" sz="1200" b="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“If ye love me, keep my commandments.”</a:t>
            </a:r>
          </a:p>
          <a:p>
            <a:r>
              <a:rPr lang="en-US" sz="1200" b="0" i="0" kern="1200" dirty="0" smtClean="0">
                <a:solidFill>
                  <a:schemeClr val="tx1"/>
                </a:solidFill>
                <a:effectLst/>
                <a:latin typeface="+mn-lt"/>
                <a:ea typeface="+mn-ea"/>
                <a:cs typeface="+mn-cs"/>
              </a:rPr>
              <a:t>“He that hath my commandments, and </a:t>
            </a:r>
            <a:r>
              <a:rPr lang="en-US" sz="1200" b="0" i="0" kern="1200" dirty="0" err="1" smtClean="0">
                <a:solidFill>
                  <a:schemeClr val="tx1"/>
                </a:solidFill>
                <a:effectLst/>
                <a:latin typeface="+mn-lt"/>
                <a:ea typeface="+mn-ea"/>
                <a:cs typeface="+mn-cs"/>
              </a:rPr>
              <a:t>keepeth</a:t>
            </a:r>
            <a:r>
              <a:rPr lang="en-US" sz="1200" b="0" i="0" kern="1200" dirty="0" smtClean="0">
                <a:solidFill>
                  <a:schemeClr val="tx1"/>
                </a:solidFill>
                <a:effectLst/>
                <a:latin typeface="+mn-lt"/>
                <a:ea typeface="+mn-ea"/>
                <a:cs typeface="+mn-cs"/>
              </a:rPr>
              <a:t> them, he it is that </a:t>
            </a:r>
            <a:r>
              <a:rPr lang="en-US" sz="1200" b="0" i="0" kern="1200" dirty="0" err="1" smtClean="0">
                <a:solidFill>
                  <a:schemeClr val="tx1"/>
                </a:solidFill>
                <a:effectLst/>
                <a:latin typeface="+mn-lt"/>
                <a:ea typeface="+mn-ea"/>
                <a:cs typeface="+mn-cs"/>
              </a:rPr>
              <a:t>loveth</a:t>
            </a:r>
            <a:r>
              <a:rPr lang="en-US" sz="1200" b="0" i="0" kern="1200" dirty="0" smtClean="0">
                <a:solidFill>
                  <a:schemeClr val="tx1"/>
                </a:solidFill>
                <a:effectLst/>
                <a:latin typeface="+mn-lt"/>
                <a:ea typeface="+mn-ea"/>
                <a:cs typeface="+mn-cs"/>
              </a:rPr>
              <a:t> me: and he that </a:t>
            </a:r>
            <a:r>
              <a:rPr lang="en-US" sz="1200" b="0" i="0" kern="1200" dirty="0" err="1" smtClean="0">
                <a:solidFill>
                  <a:schemeClr val="tx1"/>
                </a:solidFill>
                <a:effectLst/>
                <a:latin typeface="+mn-lt"/>
                <a:ea typeface="+mn-ea"/>
                <a:cs typeface="+mn-cs"/>
              </a:rPr>
              <a:t>loveth</a:t>
            </a:r>
            <a:r>
              <a:rPr lang="en-US" sz="1200" b="0" i="0" kern="1200" dirty="0" smtClean="0">
                <a:solidFill>
                  <a:schemeClr val="tx1"/>
                </a:solidFill>
                <a:effectLst/>
                <a:latin typeface="+mn-lt"/>
                <a:ea typeface="+mn-ea"/>
                <a:cs typeface="+mn-cs"/>
              </a:rPr>
              <a:t> me shall be loved of my Father, and I will love him, and will manifest myself to him.”</a:t>
            </a:r>
          </a:p>
          <a:p>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new covenant differs from the old one in that God's law is written not just on stone but on our hearts and minds. (Hebrews 10:16). </a:t>
            </a:r>
          </a:p>
          <a:p>
            <a:r>
              <a:rPr lang="en-US" sz="1200" kern="1200" dirty="0" smtClean="0">
                <a:solidFill>
                  <a:schemeClr val="tx1"/>
                </a:solidFill>
                <a:effectLst/>
                <a:latin typeface="+mn-lt"/>
                <a:ea typeface="+mn-ea"/>
                <a:cs typeface="+mn-cs"/>
              </a:rPr>
              <a:t>If someone says he has his wife in his heart, what does he mean? Does it mean he wants to divorce her?</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37</a:t>
            </a:fld>
            <a:endParaRPr lang="es-ES"/>
          </a:p>
        </p:txBody>
      </p:sp>
    </p:spTree>
    <p:extLst>
      <p:ext uri="{BB962C8B-B14F-4D97-AF65-F5344CB8AC3E}">
        <p14:creationId xmlns:p14="http://schemas.microsoft.com/office/powerpoint/2010/main" val="19718368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smtClean="0">
                <a:solidFill>
                  <a:schemeClr val="tx1"/>
                </a:solidFill>
                <a:effectLst/>
                <a:latin typeface="+mn-lt"/>
                <a:ea typeface="+mn-ea"/>
                <a:cs typeface="+mn-cs"/>
              </a:rPr>
              <a:t>11. </a:t>
            </a:r>
            <a:r>
              <a:rPr lang="en-US" sz="1200" kern="1200" dirty="0" smtClean="0">
                <a:solidFill>
                  <a:schemeClr val="tx1"/>
                </a:solidFill>
                <a:effectLst/>
                <a:latin typeface="+mn-lt"/>
                <a:ea typeface="+mn-ea"/>
                <a:cs typeface="+mn-cs"/>
              </a:rPr>
              <a:t>What did Jesus answer the rich young man when he asked what he should do to inherit eternal life? </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38</a:t>
            </a:fld>
            <a:endParaRPr lang="es-ES"/>
          </a:p>
        </p:txBody>
      </p:sp>
    </p:spTree>
    <p:extLst>
      <p:ext uri="{BB962C8B-B14F-4D97-AF65-F5344CB8AC3E}">
        <p14:creationId xmlns:p14="http://schemas.microsoft.com/office/powerpoint/2010/main" val="35997922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smtClean="0">
                <a:solidFill>
                  <a:schemeClr val="tx1"/>
                </a:solidFill>
                <a:effectLst/>
                <a:latin typeface="+mn-lt"/>
                <a:ea typeface="+mn-ea"/>
                <a:cs typeface="+mn-cs"/>
              </a:rPr>
              <a:t>Matthew 19:16-19</a:t>
            </a:r>
          </a:p>
          <a:p>
            <a:r>
              <a:rPr lang="es-ES" sz="1200" b="0" kern="1200" dirty="0" smtClean="0">
                <a:solidFill>
                  <a:schemeClr val="tx1"/>
                </a:solidFill>
                <a:effectLst/>
                <a:latin typeface="+mn-lt"/>
                <a:ea typeface="+mn-ea"/>
                <a:cs typeface="+mn-cs"/>
              </a:rPr>
              <a:t>"</a:t>
            </a:r>
            <a:r>
              <a:rPr lang="en-US" sz="1200" b="1" i="0" kern="1200" baseline="300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And, behold, one came and said unto him, Good Master, what good thing shall I do, that I may have eternal life?</a:t>
            </a:r>
          </a:p>
          <a:p>
            <a:r>
              <a:rPr lang="en-US" sz="1200" b="0" i="0" kern="1200" dirty="0" smtClean="0">
                <a:solidFill>
                  <a:schemeClr val="tx1"/>
                </a:solidFill>
                <a:effectLst/>
                <a:latin typeface="+mn-lt"/>
                <a:ea typeface="+mn-ea"/>
                <a:cs typeface="+mn-cs"/>
              </a:rPr>
              <a:t>And he said unto him, Why </a:t>
            </a:r>
            <a:r>
              <a:rPr lang="en-US" sz="1200" b="0" i="0" kern="1200" dirty="0" err="1" smtClean="0">
                <a:solidFill>
                  <a:schemeClr val="tx1"/>
                </a:solidFill>
                <a:effectLst/>
                <a:latin typeface="+mn-lt"/>
                <a:ea typeface="+mn-ea"/>
                <a:cs typeface="+mn-cs"/>
              </a:rPr>
              <a:t>callest</a:t>
            </a:r>
            <a:r>
              <a:rPr lang="en-US" sz="1200" b="0" i="0" kern="1200" dirty="0" smtClean="0">
                <a:solidFill>
                  <a:schemeClr val="tx1"/>
                </a:solidFill>
                <a:effectLst/>
                <a:latin typeface="+mn-lt"/>
                <a:ea typeface="+mn-ea"/>
                <a:cs typeface="+mn-cs"/>
              </a:rPr>
              <a:t> thou me good? there is none good but one, that is, God: but if thou wilt enter into life, keep the commandments.</a:t>
            </a:r>
          </a:p>
          <a:p>
            <a:r>
              <a:rPr lang="en-US" sz="1200" b="0" i="0" kern="1200" dirty="0" smtClean="0">
                <a:solidFill>
                  <a:schemeClr val="tx1"/>
                </a:solidFill>
                <a:effectLst/>
                <a:latin typeface="+mn-lt"/>
                <a:ea typeface="+mn-ea"/>
                <a:cs typeface="+mn-cs"/>
              </a:rPr>
              <a:t>He </a:t>
            </a:r>
            <a:r>
              <a:rPr lang="en-US" sz="1200" b="0" i="0" kern="1200" dirty="0" err="1" smtClean="0">
                <a:solidFill>
                  <a:schemeClr val="tx1"/>
                </a:solidFill>
                <a:effectLst/>
                <a:latin typeface="+mn-lt"/>
                <a:ea typeface="+mn-ea"/>
                <a:cs typeface="+mn-cs"/>
              </a:rPr>
              <a:t>saith</a:t>
            </a:r>
            <a:r>
              <a:rPr lang="en-US" sz="1200" b="0" i="0" kern="1200" dirty="0" smtClean="0">
                <a:solidFill>
                  <a:schemeClr val="tx1"/>
                </a:solidFill>
                <a:effectLst/>
                <a:latin typeface="+mn-lt"/>
                <a:ea typeface="+mn-ea"/>
                <a:cs typeface="+mn-cs"/>
              </a:rPr>
              <a:t> unto him, Which? Jesus said, Thou shalt do no murder, Thou shalt not commit adultery, Thou shalt not steal, Thou shalt not bear false witness,</a:t>
            </a:r>
          </a:p>
          <a:p>
            <a:r>
              <a:rPr lang="en-US" sz="1200" b="0" i="0" kern="1200" dirty="0" err="1" smtClean="0">
                <a:solidFill>
                  <a:schemeClr val="tx1"/>
                </a:solidFill>
                <a:effectLst/>
                <a:latin typeface="+mn-lt"/>
                <a:ea typeface="+mn-ea"/>
                <a:cs typeface="+mn-cs"/>
              </a:rPr>
              <a:t>Honour</a:t>
            </a:r>
            <a:r>
              <a:rPr lang="en-US" sz="1200" b="0" i="0" kern="1200" dirty="0" smtClean="0">
                <a:solidFill>
                  <a:schemeClr val="tx1"/>
                </a:solidFill>
                <a:effectLst/>
                <a:latin typeface="+mn-lt"/>
                <a:ea typeface="+mn-ea"/>
                <a:cs typeface="+mn-cs"/>
              </a:rPr>
              <a:t> thy father and thy mother: and, Thou shalt love thy </a:t>
            </a:r>
            <a:r>
              <a:rPr lang="en-US" sz="1200" b="0" i="0" kern="1200" dirty="0" err="1" smtClean="0">
                <a:solidFill>
                  <a:schemeClr val="tx1"/>
                </a:solidFill>
                <a:effectLst/>
                <a:latin typeface="+mn-lt"/>
                <a:ea typeface="+mn-ea"/>
                <a:cs typeface="+mn-cs"/>
              </a:rPr>
              <a:t>neighbour</a:t>
            </a:r>
            <a:r>
              <a:rPr lang="en-US" sz="1200" b="0" i="0" kern="1200" dirty="0" smtClean="0">
                <a:solidFill>
                  <a:schemeClr val="tx1"/>
                </a:solidFill>
                <a:effectLst/>
                <a:latin typeface="+mn-lt"/>
                <a:ea typeface="+mn-ea"/>
                <a:cs typeface="+mn-cs"/>
              </a:rPr>
              <a:t> as thyself.”</a:t>
            </a:r>
            <a:endParaRPr lang="en-US"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39</a:t>
            </a:fld>
            <a:endParaRPr lang="es-ES"/>
          </a:p>
        </p:txBody>
      </p:sp>
    </p:spTree>
    <p:extLst>
      <p:ext uri="{BB962C8B-B14F-4D97-AF65-F5344CB8AC3E}">
        <p14:creationId xmlns:p14="http://schemas.microsoft.com/office/powerpoint/2010/main" val="1971836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There is no security or peace in our day.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nations of the world are alarmed because of insecurity and the threat of famine. In 1987-1988 the United Nations General Assembly held a conference attended by 150 nations which dealt with the issue of disarmament. It was proved that more than two million dollars are spent on weapons every minute. A special committee unanimously signed a final declaration which reads as follows: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"Our planet is being threatened by arsenals that could make it explode in a matter of seconds, by military expenditures that could economically drown it, and by the incapacity to meet the basic needs of two thirds of its population that survive on less than a third of the earth's resources.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Should we remain indifferent witnesses when security is being pursued at such high cost?"</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a:t>
            </a:fld>
            <a:endParaRPr lang="es-ES"/>
          </a:p>
        </p:txBody>
      </p:sp>
    </p:spTree>
    <p:extLst>
      <p:ext uri="{BB962C8B-B14F-4D97-AF65-F5344CB8AC3E}">
        <p14:creationId xmlns:p14="http://schemas.microsoft.com/office/powerpoint/2010/main" val="19718368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smtClean="0">
                <a:solidFill>
                  <a:schemeClr val="tx1"/>
                </a:solidFill>
                <a:effectLst/>
                <a:latin typeface="+mn-lt"/>
                <a:ea typeface="+mn-ea"/>
                <a:cs typeface="+mn-cs"/>
              </a:rPr>
              <a:t>12. </a:t>
            </a:r>
            <a:r>
              <a:rPr lang="en-US" sz="1200" kern="1200" dirty="0" smtClean="0">
                <a:solidFill>
                  <a:schemeClr val="tx1"/>
                </a:solidFill>
                <a:effectLst/>
                <a:latin typeface="+mn-lt"/>
                <a:ea typeface="+mn-ea"/>
                <a:cs typeface="+mn-cs"/>
              </a:rPr>
              <a:t>Who will be greatly disappointed in Day of Judgment? </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40</a:t>
            </a:fld>
            <a:endParaRPr lang="es-ES"/>
          </a:p>
        </p:txBody>
      </p:sp>
    </p:spTree>
    <p:extLst>
      <p:ext uri="{BB962C8B-B14F-4D97-AF65-F5344CB8AC3E}">
        <p14:creationId xmlns:p14="http://schemas.microsoft.com/office/powerpoint/2010/main" val="35997922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Those  who said, </a:t>
            </a:r>
            <a:r>
              <a:rPr lang="en-US" sz="1200" u="sng" kern="1200" dirty="0" smtClean="0">
                <a:solidFill>
                  <a:schemeClr val="tx1"/>
                </a:solidFill>
                <a:effectLst/>
                <a:latin typeface="+mn-lt"/>
                <a:ea typeface="+mn-ea"/>
                <a:cs typeface="+mn-cs"/>
              </a:rPr>
              <a:t>Lord, Lord</a:t>
            </a:r>
            <a:r>
              <a:rPr lang="en-US" sz="1200" kern="1200" dirty="0" smtClean="0">
                <a:solidFill>
                  <a:schemeClr val="tx1"/>
                </a:solidFill>
                <a:effectLst/>
                <a:latin typeface="+mn-lt"/>
                <a:ea typeface="+mn-ea"/>
                <a:cs typeface="+mn-cs"/>
              </a:rPr>
              <a:t> , and did not do </a:t>
            </a:r>
            <a:r>
              <a:rPr lang="en-US" sz="1200" u="sng" kern="1200" dirty="0" smtClean="0">
                <a:solidFill>
                  <a:schemeClr val="tx1"/>
                </a:solidFill>
                <a:effectLst/>
                <a:latin typeface="+mn-lt"/>
                <a:ea typeface="+mn-ea"/>
                <a:cs typeface="+mn-cs"/>
              </a:rPr>
              <a:t>the Father’s will.</a:t>
            </a:r>
            <a:endParaRPr lang="es-A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Matthew 7:21-23</a:t>
            </a:r>
          </a:p>
          <a:p>
            <a:r>
              <a:rPr lang="es-ES" sz="120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Not every one that </a:t>
            </a:r>
            <a:r>
              <a:rPr lang="en-US" sz="1200" b="0" i="0" kern="1200" dirty="0" err="1" smtClean="0">
                <a:solidFill>
                  <a:schemeClr val="tx1"/>
                </a:solidFill>
                <a:effectLst/>
                <a:latin typeface="+mn-lt"/>
                <a:ea typeface="+mn-ea"/>
                <a:cs typeface="+mn-cs"/>
              </a:rPr>
              <a:t>saith</a:t>
            </a:r>
            <a:r>
              <a:rPr lang="en-US" sz="1200" b="0" i="0" kern="1200" dirty="0" smtClean="0">
                <a:solidFill>
                  <a:schemeClr val="tx1"/>
                </a:solidFill>
                <a:effectLst/>
                <a:latin typeface="+mn-lt"/>
                <a:ea typeface="+mn-ea"/>
                <a:cs typeface="+mn-cs"/>
              </a:rPr>
              <a:t> unto me, Lord, Lord, shall enter into the kingdom of heaven; but he that doeth the will of my Father which is in heaven.</a:t>
            </a:r>
          </a:p>
          <a:p>
            <a:r>
              <a:rPr lang="en-US" sz="1200" b="0" i="0" kern="1200" dirty="0" smtClean="0">
                <a:solidFill>
                  <a:schemeClr val="tx1"/>
                </a:solidFill>
                <a:effectLst/>
                <a:latin typeface="+mn-lt"/>
                <a:ea typeface="+mn-ea"/>
                <a:cs typeface="+mn-cs"/>
              </a:rPr>
              <a:t>Many will say to me in that day, Lord, Lord, have we not prophesied in thy name? and in thy name have cast out devils? and in thy name done many wonderful works?</a:t>
            </a:r>
          </a:p>
          <a:p>
            <a:r>
              <a:rPr lang="en-US" sz="1200" b="0" i="0" kern="1200" dirty="0" smtClean="0">
                <a:solidFill>
                  <a:schemeClr val="tx1"/>
                </a:solidFill>
                <a:effectLst/>
                <a:latin typeface="+mn-lt"/>
                <a:ea typeface="+mn-ea"/>
                <a:cs typeface="+mn-cs"/>
              </a:rPr>
              <a:t>And then will I profess unto them, I never knew you: depart from me, ye that work iniquity.”</a:t>
            </a:r>
            <a:endParaRPr lang="en-US"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41</a:t>
            </a:fld>
            <a:endParaRPr lang="es-ES"/>
          </a:p>
        </p:txBody>
      </p:sp>
    </p:spTree>
    <p:extLst>
      <p:ext uri="{BB962C8B-B14F-4D97-AF65-F5344CB8AC3E}">
        <p14:creationId xmlns:p14="http://schemas.microsoft.com/office/powerpoint/2010/main" val="19718368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13. </a:t>
            </a:r>
            <a:r>
              <a:rPr lang="en-US" sz="1200" b="1" kern="1200" dirty="0" smtClean="0">
                <a:solidFill>
                  <a:schemeClr val="tx1"/>
                </a:solidFill>
                <a:effectLst/>
                <a:latin typeface="+mn-lt"/>
                <a:ea typeface="+mn-ea"/>
                <a:cs typeface="+mn-cs"/>
              </a:rPr>
              <a:t>But is it possible to keep the law of God?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42</a:t>
            </a:fld>
            <a:endParaRPr lang="es-ES"/>
          </a:p>
        </p:txBody>
      </p:sp>
    </p:spTree>
    <p:extLst>
      <p:ext uri="{BB962C8B-B14F-4D97-AF65-F5344CB8AC3E}">
        <p14:creationId xmlns:p14="http://schemas.microsoft.com/office/powerpoint/2010/main" val="35997922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Those who live according to the flesh (carnal people) cannot keep his law.</a:t>
            </a:r>
            <a:endParaRPr lang="es-AR" sz="1200" kern="1200" dirty="0" smtClean="0">
              <a:solidFill>
                <a:schemeClr val="tx1"/>
              </a:solidFill>
              <a:effectLst/>
              <a:latin typeface="+mn-lt"/>
              <a:ea typeface="+mn-ea"/>
              <a:cs typeface="+mn-cs"/>
            </a:endParaRP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a) </a:t>
            </a:r>
            <a:r>
              <a:rPr lang="es-ES_tradnl" sz="1200" b="1" kern="1200" dirty="0" err="1" smtClean="0">
                <a:solidFill>
                  <a:schemeClr val="tx1"/>
                </a:solidFill>
                <a:effectLst/>
                <a:latin typeface="+mn-lt"/>
                <a:ea typeface="+mn-ea"/>
                <a:cs typeface="+mn-cs"/>
              </a:rPr>
              <a:t>Romans</a:t>
            </a:r>
            <a:r>
              <a:rPr lang="es-ES_tradnl" sz="1200" b="1" kern="1200" dirty="0" smtClean="0">
                <a:solidFill>
                  <a:schemeClr val="tx1"/>
                </a:solidFill>
                <a:effectLst/>
                <a:latin typeface="+mn-lt"/>
                <a:ea typeface="+mn-ea"/>
                <a:cs typeface="+mn-cs"/>
              </a:rPr>
              <a:t> 8:5-8</a:t>
            </a:r>
            <a:endParaRPr lang="es-ES" sz="120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“For they that are after the flesh do mind the things of the flesh; but they that are after the Spirit the things of the Spirit.</a:t>
            </a:r>
          </a:p>
          <a:p>
            <a:r>
              <a:rPr lang="en-US" sz="1200" b="1" i="0" kern="1200" baseline="300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For to be carnally minded is death; but to be spiritually minded is life and peace.</a:t>
            </a:r>
          </a:p>
          <a:p>
            <a:r>
              <a:rPr lang="en-US" sz="1200" b="0" i="0" kern="1200" dirty="0" smtClean="0">
                <a:solidFill>
                  <a:schemeClr val="tx1"/>
                </a:solidFill>
                <a:effectLst/>
                <a:latin typeface="+mn-lt"/>
                <a:ea typeface="+mn-ea"/>
                <a:cs typeface="+mn-cs"/>
              </a:rPr>
              <a:t>Because the carnal mind is enmity against God: for it is not subject to the law of God, neither indeed can be. So then they that are in the flesh cannot please God.”</a:t>
            </a:r>
            <a:endParaRPr lang="en-US"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43</a:t>
            </a:fld>
            <a:endParaRPr lang="es-ES"/>
          </a:p>
        </p:txBody>
      </p:sp>
    </p:spTree>
    <p:extLst>
      <p:ext uri="{BB962C8B-B14F-4D97-AF65-F5344CB8AC3E}">
        <p14:creationId xmlns:p14="http://schemas.microsoft.com/office/powerpoint/2010/main" val="19718368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When the love of God fills our heart, we see that His commandments are not </a:t>
            </a:r>
            <a:r>
              <a:rPr lang="en-US" sz="1200" u="sng" kern="1200" dirty="0" smtClean="0">
                <a:solidFill>
                  <a:schemeClr val="tx1"/>
                </a:solidFill>
                <a:effectLst/>
                <a:latin typeface="+mn-lt"/>
                <a:ea typeface="+mn-ea"/>
                <a:cs typeface="+mn-cs"/>
              </a:rPr>
              <a:t>grievous.</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b)</a:t>
            </a:r>
            <a:r>
              <a:rPr lang="es-ES_tradnl" sz="1200" b="1" kern="1200" dirty="0" smtClean="0">
                <a:solidFill>
                  <a:schemeClr val="tx1"/>
                </a:solidFill>
                <a:effectLst/>
                <a:latin typeface="+mn-lt"/>
                <a:ea typeface="+mn-ea"/>
                <a:cs typeface="+mn-cs"/>
              </a:rPr>
              <a:t> 1 John 5:2-3 </a:t>
            </a:r>
            <a:endParaRPr lang="es-ES" sz="120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By this we know that we love the children of God, when we love God, and keep his commandments.</a:t>
            </a:r>
          </a:p>
          <a:p>
            <a:r>
              <a:rPr lang="en-US" sz="1200" b="0" i="0" kern="1200" dirty="0" smtClean="0">
                <a:solidFill>
                  <a:schemeClr val="tx1"/>
                </a:solidFill>
                <a:effectLst/>
                <a:latin typeface="+mn-lt"/>
                <a:ea typeface="+mn-ea"/>
                <a:cs typeface="+mn-cs"/>
              </a:rPr>
              <a:t>For this is the love of God, that we keep his commandments: and his commandments are not grievous.</a:t>
            </a:r>
            <a:endParaRPr lang="en-US"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44</a:t>
            </a:fld>
            <a:endParaRPr lang="es-ES"/>
          </a:p>
        </p:txBody>
      </p:sp>
    </p:spTree>
    <p:extLst>
      <p:ext uri="{BB962C8B-B14F-4D97-AF65-F5344CB8AC3E}">
        <p14:creationId xmlns:p14="http://schemas.microsoft.com/office/powerpoint/2010/main" val="19718368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smtClean="0">
                <a:solidFill>
                  <a:schemeClr val="tx1"/>
                </a:solidFill>
                <a:effectLst/>
                <a:latin typeface="+mn-lt"/>
                <a:ea typeface="+mn-ea"/>
                <a:cs typeface="+mn-cs"/>
              </a:rPr>
              <a:t>14. </a:t>
            </a:r>
            <a:r>
              <a:rPr lang="en-US" sz="1200" kern="1200" dirty="0" smtClean="0">
                <a:solidFill>
                  <a:schemeClr val="tx1"/>
                </a:solidFill>
                <a:effectLst/>
                <a:latin typeface="+mn-lt"/>
                <a:ea typeface="+mn-ea"/>
                <a:cs typeface="+mn-cs"/>
              </a:rPr>
              <a:t>How can we identify a true Christian? </a:t>
            </a:r>
            <a:r>
              <a:rPr lang="es-ES_tradnl" sz="1200" kern="1200" dirty="0" smtClean="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45</a:t>
            </a:fld>
            <a:endParaRPr lang="es-ES"/>
          </a:p>
        </p:txBody>
      </p:sp>
    </p:spTree>
    <p:extLst>
      <p:ext uri="{BB962C8B-B14F-4D97-AF65-F5344CB8AC3E}">
        <p14:creationId xmlns:p14="http://schemas.microsoft.com/office/powerpoint/2010/main" val="35997922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smtClean="0">
                <a:solidFill>
                  <a:schemeClr val="tx1"/>
                </a:solidFill>
                <a:effectLst/>
                <a:latin typeface="+mn-lt"/>
                <a:ea typeface="+mn-ea"/>
                <a:cs typeface="+mn-cs"/>
              </a:rPr>
              <a:t>1 John 2:3-6</a:t>
            </a:r>
          </a:p>
          <a:p>
            <a:r>
              <a:rPr lang="es-ES"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And hereby we do know that we know him, if we keep his commandments.</a:t>
            </a:r>
          </a:p>
          <a:p>
            <a:r>
              <a:rPr lang="en-US" sz="1200" kern="1200" dirty="0" smtClean="0">
                <a:solidFill>
                  <a:schemeClr val="tx1"/>
                </a:solidFill>
                <a:effectLst/>
                <a:latin typeface="+mn-lt"/>
                <a:ea typeface="+mn-ea"/>
                <a:cs typeface="+mn-cs"/>
              </a:rPr>
              <a:t>He that </a:t>
            </a:r>
            <a:r>
              <a:rPr lang="en-US" sz="1200" kern="1200" dirty="0" err="1" smtClean="0">
                <a:solidFill>
                  <a:schemeClr val="tx1"/>
                </a:solidFill>
                <a:effectLst/>
                <a:latin typeface="+mn-lt"/>
                <a:ea typeface="+mn-ea"/>
                <a:cs typeface="+mn-cs"/>
              </a:rPr>
              <a:t>saith</a:t>
            </a:r>
            <a:r>
              <a:rPr lang="en-US" sz="1200" kern="1200" dirty="0" smtClean="0">
                <a:solidFill>
                  <a:schemeClr val="tx1"/>
                </a:solidFill>
                <a:effectLst/>
                <a:latin typeface="+mn-lt"/>
                <a:ea typeface="+mn-ea"/>
                <a:cs typeface="+mn-cs"/>
              </a:rPr>
              <a:t>, I know him, and </a:t>
            </a:r>
            <a:r>
              <a:rPr lang="en-US" sz="1200" kern="1200" dirty="0" err="1" smtClean="0">
                <a:solidFill>
                  <a:schemeClr val="tx1"/>
                </a:solidFill>
                <a:effectLst/>
                <a:latin typeface="+mn-lt"/>
                <a:ea typeface="+mn-ea"/>
                <a:cs typeface="+mn-cs"/>
              </a:rPr>
              <a:t>keepeth</a:t>
            </a:r>
            <a:r>
              <a:rPr lang="en-US" sz="1200" kern="1200" dirty="0" smtClean="0">
                <a:solidFill>
                  <a:schemeClr val="tx1"/>
                </a:solidFill>
                <a:effectLst/>
                <a:latin typeface="+mn-lt"/>
                <a:ea typeface="+mn-ea"/>
                <a:cs typeface="+mn-cs"/>
              </a:rPr>
              <a:t> not his commandments, is a liar, and the truth is not in him.</a:t>
            </a:r>
          </a:p>
          <a:p>
            <a:r>
              <a:rPr lang="en-US" sz="1200" kern="1200" dirty="0" smtClean="0">
                <a:solidFill>
                  <a:schemeClr val="tx1"/>
                </a:solidFill>
                <a:effectLst/>
                <a:latin typeface="+mn-lt"/>
                <a:ea typeface="+mn-ea"/>
                <a:cs typeface="+mn-cs"/>
              </a:rPr>
              <a:t>But whoso </a:t>
            </a:r>
            <a:r>
              <a:rPr lang="en-US" sz="1200" kern="1200" dirty="0" err="1" smtClean="0">
                <a:solidFill>
                  <a:schemeClr val="tx1"/>
                </a:solidFill>
                <a:effectLst/>
                <a:latin typeface="+mn-lt"/>
                <a:ea typeface="+mn-ea"/>
                <a:cs typeface="+mn-cs"/>
              </a:rPr>
              <a:t>keepeth</a:t>
            </a:r>
            <a:r>
              <a:rPr lang="en-US" sz="1200" kern="1200" dirty="0" smtClean="0">
                <a:solidFill>
                  <a:schemeClr val="tx1"/>
                </a:solidFill>
                <a:effectLst/>
                <a:latin typeface="+mn-lt"/>
                <a:ea typeface="+mn-ea"/>
                <a:cs typeface="+mn-cs"/>
              </a:rPr>
              <a:t> his word, in him verily is the love of God perfected: hereby know we that we are in him.</a:t>
            </a:r>
          </a:p>
          <a:p>
            <a:r>
              <a:rPr lang="en-US" sz="1200" kern="1200" dirty="0" smtClean="0">
                <a:solidFill>
                  <a:schemeClr val="tx1"/>
                </a:solidFill>
                <a:effectLst/>
                <a:latin typeface="+mn-lt"/>
                <a:ea typeface="+mn-ea"/>
                <a:cs typeface="+mn-cs"/>
              </a:rPr>
              <a:t>He that </a:t>
            </a:r>
            <a:r>
              <a:rPr lang="en-US" sz="1200" kern="1200" dirty="0" err="1" smtClean="0">
                <a:solidFill>
                  <a:schemeClr val="tx1"/>
                </a:solidFill>
                <a:effectLst/>
                <a:latin typeface="+mn-lt"/>
                <a:ea typeface="+mn-ea"/>
                <a:cs typeface="+mn-cs"/>
              </a:rPr>
              <a:t>saith</a:t>
            </a:r>
            <a:r>
              <a:rPr lang="en-US" sz="1200" kern="1200" dirty="0" smtClean="0">
                <a:solidFill>
                  <a:schemeClr val="tx1"/>
                </a:solidFill>
                <a:effectLst/>
                <a:latin typeface="+mn-lt"/>
                <a:ea typeface="+mn-ea"/>
                <a:cs typeface="+mn-cs"/>
              </a:rPr>
              <a:t> he </a:t>
            </a:r>
            <a:r>
              <a:rPr lang="en-US" sz="1200" kern="1200" dirty="0" err="1" smtClean="0">
                <a:solidFill>
                  <a:schemeClr val="tx1"/>
                </a:solidFill>
                <a:effectLst/>
                <a:latin typeface="+mn-lt"/>
                <a:ea typeface="+mn-ea"/>
                <a:cs typeface="+mn-cs"/>
              </a:rPr>
              <a:t>abideth</a:t>
            </a:r>
            <a:r>
              <a:rPr lang="en-US" sz="1200" kern="1200" dirty="0" smtClean="0">
                <a:solidFill>
                  <a:schemeClr val="tx1"/>
                </a:solidFill>
                <a:effectLst/>
                <a:latin typeface="+mn-lt"/>
                <a:ea typeface="+mn-ea"/>
                <a:cs typeface="+mn-cs"/>
              </a:rPr>
              <a:t> in him ought himself also so to walk, even as he walked.”</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46</a:t>
            </a:fld>
            <a:endParaRPr lang="es-ES"/>
          </a:p>
        </p:txBody>
      </p:sp>
    </p:spTree>
    <p:extLst>
      <p:ext uri="{BB962C8B-B14F-4D97-AF65-F5344CB8AC3E}">
        <p14:creationId xmlns:p14="http://schemas.microsoft.com/office/powerpoint/2010/main" val="19718368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smtClean="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CONCLUSION</a:t>
            </a:r>
            <a:endParaRPr lang="es-ES_tradn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God's eternal law should be our life plan and rule our behavior. It is as immutable as God Himself.</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47</a:t>
            </a:fld>
            <a:endParaRPr lang="es-ES"/>
          </a:p>
        </p:txBody>
      </p:sp>
    </p:spTree>
    <p:extLst>
      <p:ext uri="{BB962C8B-B14F-4D97-AF65-F5344CB8AC3E}">
        <p14:creationId xmlns:p14="http://schemas.microsoft.com/office/powerpoint/2010/main" val="16116182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15. </a:t>
            </a:r>
            <a:r>
              <a:rPr lang="en-US" sz="1200" b="1" kern="1200" dirty="0" smtClean="0">
                <a:solidFill>
                  <a:schemeClr val="tx1"/>
                </a:solidFill>
                <a:effectLst/>
                <a:latin typeface="+mn-lt"/>
                <a:ea typeface="+mn-ea"/>
                <a:cs typeface="+mn-cs"/>
              </a:rPr>
              <a:t>What promise did God give those who keep His commandments?</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48</a:t>
            </a:fld>
            <a:endParaRPr lang="es-ES"/>
          </a:p>
        </p:txBody>
      </p:sp>
    </p:spTree>
    <p:extLst>
      <p:ext uri="{BB962C8B-B14F-4D97-AF65-F5344CB8AC3E}">
        <p14:creationId xmlns:p14="http://schemas.microsoft.com/office/powerpoint/2010/main" val="35997922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They </a:t>
            </a:r>
            <a:r>
              <a:rPr lang="en-US" sz="1200" u="sng" kern="1200" dirty="0" smtClean="0">
                <a:solidFill>
                  <a:schemeClr val="tx1"/>
                </a:solidFill>
                <a:effectLst/>
                <a:latin typeface="+mn-lt"/>
                <a:ea typeface="+mn-ea"/>
                <a:cs typeface="+mn-cs"/>
              </a:rPr>
              <a:t>will prosper</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smtClean="0">
                <a:solidFill>
                  <a:schemeClr val="tx1"/>
                </a:solidFill>
                <a:effectLst/>
                <a:latin typeface="+mn-lt"/>
                <a:ea typeface="+mn-ea"/>
                <a:cs typeface="+mn-cs"/>
              </a:rPr>
              <a:t>Deuteronomy</a:t>
            </a:r>
            <a:r>
              <a:rPr lang="es-ES_tradnl" sz="1200" b="1" kern="1200" dirty="0" smtClean="0">
                <a:solidFill>
                  <a:schemeClr val="tx1"/>
                </a:solidFill>
                <a:effectLst/>
                <a:latin typeface="+mn-lt"/>
                <a:ea typeface="+mn-ea"/>
                <a:cs typeface="+mn-cs"/>
              </a:rPr>
              <a:t> 5:29</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O that there were such an heart in them, that they would fear me, and keep all my commandments always, that it might be well with them, and with their children for ever!</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49</a:t>
            </a:fld>
            <a:endParaRPr lang="es-ES"/>
          </a:p>
        </p:txBody>
      </p:sp>
    </p:spTree>
    <p:extLst>
      <p:ext uri="{BB962C8B-B14F-4D97-AF65-F5344CB8AC3E}">
        <p14:creationId xmlns:p14="http://schemas.microsoft.com/office/powerpoint/2010/main" val="1971836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b) Politicians look for solutions by signing agreements; military solutions are sought either by accumulating defensive weapons or by threatening the enemy with </a:t>
            </a:r>
            <a:r>
              <a:rPr lang="en-US" sz="1200" kern="1200" dirty="0" err="1" smtClean="0">
                <a:solidFill>
                  <a:schemeClr val="tx1"/>
                </a:solidFill>
                <a:effectLst/>
                <a:latin typeface="+mn-lt"/>
                <a:ea typeface="+mn-ea"/>
                <a:cs typeface="+mn-cs"/>
              </a:rPr>
              <a:t>strategical</a:t>
            </a:r>
            <a:r>
              <a:rPr lang="en-US" sz="1200" kern="1200" dirty="0" smtClean="0">
                <a:solidFill>
                  <a:schemeClr val="tx1"/>
                </a:solidFill>
                <a:effectLst/>
                <a:latin typeface="+mn-lt"/>
                <a:ea typeface="+mn-ea"/>
                <a:cs typeface="+mn-cs"/>
              </a:rPr>
              <a:t> superiority, but no solution has been found so far.</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FAO has organized a plan of assistance to help the famine situation in Africa. </a:t>
            </a:r>
            <a:endParaRPr lang="es-AR"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Violence and famine threaten the whole world.</a:t>
            </a:r>
          </a:p>
          <a:p>
            <a:pPr lvl="0"/>
            <a:r>
              <a:rPr lang="en-US" sz="1200" kern="1200" dirty="0" smtClean="0">
                <a:solidFill>
                  <a:schemeClr val="tx1"/>
                </a:solidFill>
                <a:effectLst/>
                <a:latin typeface="+mn-lt"/>
                <a:ea typeface="+mn-ea"/>
                <a:cs typeface="+mn-cs"/>
              </a:rPr>
              <a:t>Law enforcement agencies unsuccessfully try to control urban violence and prevent burglaries.</a:t>
            </a:r>
          </a:p>
          <a:p>
            <a:pPr lvl="0"/>
            <a:r>
              <a:rPr lang="en-US" sz="1200" kern="1200" dirty="0" smtClean="0">
                <a:solidFill>
                  <a:schemeClr val="tx1"/>
                </a:solidFill>
                <a:effectLst/>
                <a:latin typeface="+mn-lt"/>
                <a:ea typeface="+mn-ea"/>
                <a:cs typeface="+mn-cs"/>
              </a:rPr>
              <a:t>Psychologists, psychiatrists and religious leaders try to find a solution to the increasing anxiety that grips millions of people, but they find no answer. They ignore the true cause of the turmoil and what the Author of life has revealed.</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a:t>
            </a:fld>
            <a:endParaRPr lang="es-ES"/>
          </a:p>
        </p:txBody>
      </p:sp>
    </p:spTree>
    <p:extLst>
      <p:ext uri="{BB962C8B-B14F-4D97-AF65-F5344CB8AC3E}">
        <p14:creationId xmlns:p14="http://schemas.microsoft.com/office/powerpoint/2010/main" val="19718368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Our heart will be full of peace.</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smtClean="0">
                <a:solidFill>
                  <a:schemeClr val="tx1"/>
                </a:solidFill>
                <a:effectLst/>
                <a:latin typeface="+mn-lt"/>
                <a:ea typeface="+mn-ea"/>
                <a:cs typeface="+mn-cs"/>
              </a:rPr>
              <a:t>Psalm</a:t>
            </a:r>
            <a:r>
              <a:rPr lang="es-ES_tradnl" sz="1200" b="1" kern="1200" dirty="0" smtClean="0">
                <a:solidFill>
                  <a:schemeClr val="tx1"/>
                </a:solidFill>
                <a:effectLst/>
                <a:latin typeface="+mn-lt"/>
                <a:ea typeface="+mn-ea"/>
                <a:cs typeface="+mn-cs"/>
              </a:rPr>
              <a:t> 119:165</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Great peace have they which love thy law: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and nothing shall offend them.</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50</a:t>
            </a:fld>
            <a:endParaRPr lang="es-ES"/>
          </a:p>
        </p:txBody>
      </p:sp>
    </p:spTree>
    <p:extLst>
      <p:ext uri="{BB962C8B-B14F-4D97-AF65-F5344CB8AC3E}">
        <p14:creationId xmlns:p14="http://schemas.microsoft.com/office/powerpoint/2010/main" val="19718368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There was once a beggar who was playing a violin on a bridge in a large city. People passed by, but no one dropped a coin in the hat that he had placed in front of him. A man passed by, and the beggar looked at him sadly as if he were saying: "Give me just one coin."</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passerby stopped and said: "My friend, I have no money, but I shall give you what I have; give me your violin. </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After tuning the old instrument, he started to play the sweetest melodies. People started to gather, and even the traffic was blocked. The old hat was soon full of money. In the crowd a voice was heard saying: "The beggar's violin in the hands of the master.” The man who was playing the violin was Paganini himself. » '</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are just like that </a:t>
            </a:r>
            <a:r>
              <a:rPr lang="en-US" sz="1200" kern="1200" dirty="0" err="1" smtClean="0">
                <a:solidFill>
                  <a:schemeClr val="tx1"/>
                </a:solidFill>
                <a:effectLst/>
                <a:latin typeface="+mn-lt"/>
                <a:ea typeface="+mn-ea"/>
                <a:cs typeface="+mn-cs"/>
              </a:rPr>
              <a:t>untuned</a:t>
            </a:r>
            <a:r>
              <a:rPr lang="en-US" sz="1200" kern="1200" dirty="0" smtClean="0">
                <a:solidFill>
                  <a:schemeClr val="tx1"/>
                </a:solidFill>
                <a:effectLst/>
                <a:latin typeface="+mn-lt"/>
                <a:ea typeface="+mn-ea"/>
                <a:cs typeface="+mn-cs"/>
              </a:rPr>
              <a:t> instrument. We are incapable of obeying God in our own strength; but if Christ abides in us, He can make us play the sweet melody of faith, love and obedience.</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51</a:t>
            </a:fld>
            <a:endParaRPr lang="es-ES"/>
          </a:p>
        </p:txBody>
      </p:sp>
    </p:spTree>
    <p:extLst>
      <p:ext uri="{BB962C8B-B14F-4D97-AF65-F5344CB8AC3E}">
        <p14:creationId xmlns:p14="http://schemas.microsoft.com/office/powerpoint/2010/main" val="19940338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Do you want to own the blessings that God offers to those who keep his commandments? Are you going to try to obey the eternal Principles of his holy law?</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Thank you Lord, for your Perfect Program!</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52</a:t>
            </a:fld>
            <a:endParaRPr lang="es-ES"/>
          </a:p>
        </p:txBody>
      </p:sp>
    </p:spTree>
    <p:extLst>
      <p:ext uri="{BB962C8B-B14F-4D97-AF65-F5344CB8AC3E}">
        <p14:creationId xmlns:p14="http://schemas.microsoft.com/office/powerpoint/2010/main" val="18202842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1200"/>
              </a:spcBef>
              <a:spcAft>
                <a:spcPts val="0"/>
              </a:spcAft>
              <a:buClrTx/>
              <a:buSzTx/>
              <a:buFontTx/>
              <a:buNone/>
              <a:tabLst/>
              <a:defRPr/>
            </a:pPr>
            <a:r>
              <a:rPr lang="en-US" sz="1800" b="1" i="1" u="none" spc="50" dirty="0" smtClean="0">
                <a:ln w="11430"/>
                <a:solidFill>
                  <a:srgbClr val="FF0000"/>
                </a:solidFill>
                <a:effectLst>
                  <a:outerShdw blurRad="76200" dist="50800" dir="5400000" algn="tl" rotWithShape="0">
                    <a:srgbClr val="000000">
                      <a:alpha val="65000"/>
                    </a:srgbClr>
                  </a:outerShdw>
                </a:effectLst>
                <a:latin typeface="Myriad Pro" pitchFamily="34" charset="0"/>
              </a:rPr>
              <a:t>GOD</a:t>
            </a:r>
            <a:r>
              <a:rPr lang="en-US" sz="1800" b="1" i="1" u="none" spc="50" baseline="0" dirty="0" smtClean="0">
                <a:ln w="11430"/>
                <a:solidFill>
                  <a:srgbClr val="FF0000"/>
                </a:solidFill>
                <a:effectLst>
                  <a:outerShdw blurRad="76200" dist="50800" dir="5400000" algn="tl" rotWithShape="0">
                    <a:srgbClr val="000000">
                      <a:alpha val="65000"/>
                    </a:srgbClr>
                  </a:outerShdw>
                </a:effectLst>
                <a:latin typeface="Myriad Pro" pitchFamily="34" charset="0"/>
              </a:rPr>
              <a:t> BLESS YOU</a:t>
            </a:r>
            <a:r>
              <a:rPr lang="en-US" sz="1800" b="1" i="1" u="none" spc="50" dirty="0" smtClean="0">
                <a:ln w="11430"/>
                <a:solidFill>
                  <a:srgbClr val="FF0000"/>
                </a:solidFill>
                <a:effectLst>
                  <a:outerShdw blurRad="76200" dist="50800" dir="5400000" algn="tl" rotWithShape="0">
                    <a:srgbClr val="000000">
                      <a:alpha val="65000"/>
                    </a:srgbClr>
                  </a:outerShdw>
                </a:effectLst>
                <a:latin typeface="Myriad Pro" pitchFamily="34" charset="0"/>
              </a:rPr>
              <a:t>!</a:t>
            </a:r>
          </a:p>
          <a:p>
            <a:pPr>
              <a:spcBef>
                <a:spcPts val="1200"/>
              </a:spcBef>
            </a:pPr>
            <a:endParaRPr lang="es-ES" sz="1800" b="1" dirty="0" smtClean="0">
              <a:solidFill>
                <a:srgbClr val="002060"/>
              </a:solidFill>
              <a:latin typeface="Myriad Pro" pitchFamily="34" charset="0"/>
            </a:endParaRPr>
          </a:p>
          <a:p>
            <a:r>
              <a:rPr lang="en-US" sz="1200" b="1" kern="1200" dirty="0" smtClean="0">
                <a:solidFill>
                  <a:schemeClr val="tx1"/>
                </a:solidFill>
                <a:effectLst/>
                <a:latin typeface="+mn-lt"/>
                <a:ea typeface="+mn-ea"/>
                <a:cs typeface="+mn-cs"/>
              </a:rPr>
              <a:t>The next topic: "Ten minus one equals zero"</a:t>
            </a:r>
            <a:endParaRPr lang="es-AR"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cannot be! In school we learned that 10 - 1 = 9, but God says that 10 - 1 = 0. Has exact science become inaccurate? No. It is mathematics in another dimension.</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topic will show the key to living with prosperity, peace and be able to enjoy the blessings of God throughout each day, as opposed to religion, at settlement price. We will see in the divine principles teachings that will help us to live in harmony with God and our fellow beings.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53</a:t>
            </a:fld>
            <a:endParaRPr lang="es-ES"/>
          </a:p>
        </p:txBody>
      </p:sp>
    </p:spTree>
    <p:extLst>
      <p:ext uri="{BB962C8B-B14F-4D97-AF65-F5344CB8AC3E}">
        <p14:creationId xmlns:p14="http://schemas.microsoft.com/office/powerpoint/2010/main" val="2315591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If you still have questions, write to us confidently at: info@biblewell.org</a:t>
            </a: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54</a:t>
            </a:fld>
            <a:endParaRPr lang="es-ES"/>
          </a:p>
        </p:txBody>
      </p:sp>
    </p:spTree>
    <p:extLst>
      <p:ext uri="{BB962C8B-B14F-4D97-AF65-F5344CB8AC3E}">
        <p14:creationId xmlns:p14="http://schemas.microsoft.com/office/powerpoint/2010/main" val="801400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What two causes have brought man to the brink of chaos?</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a:t>
            </a:fld>
            <a:endParaRPr lang="es-ES"/>
          </a:p>
        </p:txBody>
      </p:sp>
    </p:spTree>
    <p:extLst>
      <p:ext uri="{BB962C8B-B14F-4D97-AF65-F5344CB8AC3E}">
        <p14:creationId xmlns:p14="http://schemas.microsoft.com/office/powerpoint/2010/main" val="1730345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lphaLcParenR"/>
              <a:tabLst/>
              <a:defRPr/>
            </a:pPr>
            <a:r>
              <a:rPr lang="en-US" sz="1200" kern="1200" dirty="0" smtClean="0">
                <a:solidFill>
                  <a:schemeClr val="tx1"/>
                </a:solidFill>
                <a:effectLst/>
                <a:latin typeface="+mn-lt"/>
                <a:ea typeface="+mn-ea"/>
                <a:cs typeface="+mn-cs"/>
              </a:rPr>
              <a:t>Jeremiah 2:13. They have forsaken God.</a:t>
            </a:r>
          </a:p>
          <a:p>
            <a:pPr marL="228600" marR="0" indent="-228600" algn="l" defTabSz="914400" rtl="0" eaLnBrk="1" fontAlgn="auto" latinLnBrk="0" hangingPunct="1">
              <a:lnSpc>
                <a:spcPct val="100000"/>
              </a:lnSpc>
              <a:spcBef>
                <a:spcPts val="0"/>
              </a:spcBef>
              <a:spcAft>
                <a:spcPts val="0"/>
              </a:spcAft>
              <a:buClrTx/>
              <a:buSzTx/>
              <a:buFontTx/>
              <a:buAutoNum type="alphaLcParenR"/>
              <a:tabLst/>
              <a:defRPr/>
            </a:pPr>
            <a:r>
              <a:rPr lang="es-ES" dirty="0" smtClean="0"/>
              <a:t>"</a:t>
            </a:r>
            <a:r>
              <a:rPr lang="en-US" sz="1200" b="0" i="0" kern="1200" dirty="0" smtClean="0">
                <a:solidFill>
                  <a:schemeClr val="tx1"/>
                </a:solidFill>
                <a:effectLst/>
                <a:latin typeface="+mn-lt"/>
                <a:ea typeface="+mn-ea"/>
                <a:cs typeface="+mn-cs"/>
              </a:rPr>
              <a:t>For my people have committed two evils; they have forsaken me the fountain of living waters, and hewed them out cisterns, broken cisterns, that can hold no water.”</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a:t>
            </a:fld>
            <a:endParaRPr lang="es-ES"/>
          </a:p>
        </p:txBody>
      </p:sp>
    </p:spTree>
    <p:extLst>
      <p:ext uri="{BB962C8B-B14F-4D97-AF65-F5344CB8AC3E}">
        <p14:creationId xmlns:p14="http://schemas.microsoft.com/office/powerpoint/2010/main" val="2171865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b) </a:t>
            </a:r>
            <a:r>
              <a:rPr lang="en-US" sz="1200" b="1" spc="50" dirty="0" smtClean="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Isaiah 24:5-6. They have forsaken His law.</a:t>
            </a:r>
          </a:p>
          <a:p>
            <a:r>
              <a:rPr lang="en-US" sz="1200" b="0" i="0" kern="1200" dirty="0" smtClean="0">
                <a:solidFill>
                  <a:schemeClr val="tx1"/>
                </a:solidFill>
                <a:effectLst/>
                <a:latin typeface="+mn-lt"/>
                <a:ea typeface="+mn-ea"/>
                <a:cs typeface="+mn-cs"/>
              </a:rPr>
              <a:t>The earth also is defiled under the inhabitants thereof; because they have transgressed the laws, changed the ordinance, broken the everlasting covenant.</a:t>
            </a:r>
          </a:p>
          <a:p>
            <a:r>
              <a:rPr lang="en-US" sz="1200" b="0" i="0" kern="1200" dirty="0" smtClean="0">
                <a:solidFill>
                  <a:schemeClr val="tx1"/>
                </a:solidFill>
                <a:effectLst/>
                <a:latin typeface="+mn-lt"/>
                <a:ea typeface="+mn-ea"/>
                <a:cs typeface="+mn-cs"/>
              </a:rPr>
              <a:t>Therefore hath the curse devoured the earth, and they that dwell therein are desolate: therefore the inhabitants of the earth are burned, and few men left.</a:t>
            </a:r>
            <a:endParaRPr lang="en-US"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8</a:t>
            </a:fld>
            <a:endParaRPr lang="es-ES"/>
          </a:p>
        </p:txBody>
      </p:sp>
    </p:spTree>
    <p:extLst>
      <p:ext uri="{BB962C8B-B14F-4D97-AF65-F5344CB8AC3E}">
        <p14:creationId xmlns:p14="http://schemas.microsoft.com/office/powerpoint/2010/main" val="2171865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A LIFE PLAN FOR HAPPINESS</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9</a:t>
            </a:fld>
            <a:endParaRPr lang="es-ES"/>
          </a:p>
        </p:txBody>
      </p:sp>
    </p:spTree>
    <p:extLst>
      <p:ext uri="{BB962C8B-B14F-4D97-AF65-F5344CB8AC3E}">
        <p14:creationId xmlns:p14="http://schemas.microsoft.com/office/powerpoint/2010/main" val="847709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20/04/2018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4105178971"/>
      </p:ext>
    </p:extLst>
  </p:cSld>
  <p:clrMapOvr>
    <a:masterClrMapping/>
  </p:clrMapOvr>
  <p:transition spd="med">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20/04/2018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421566269"/>
      </p:ext>
    </p:extLst>
  </p:cSld>
  <p:clrMapOvr>
    <a:masterClrMapping/>
  </p:clrMapOvr>
  <p:transition spd="med">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20/04/2018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674778120"/>
      </p:ext>
    </p:extLst>
  </p:cSld>
  <p:clrMapOvr>
    <a:masterClrMapping/>
  </p:clrMapOvr>
  <p:transition spd="med">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20/04/2018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018695154"/>
      </p:ext>
    </p:extLst>
  </p:cSld>
  <p:clrMapOvr>
    <a:masterClrMapping/>
  </p:clrMapOvr>
  <p:transition spd="med">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20/04/2018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279988351"/>
      </p:ext>
    </p:extLst>
  </p:cSld>
  <p:clrMapOvr>
    <a:masterClrMapping/>
  </p:clrMapOvr>
  <p:transition spd="med">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ED2CDC87-140F-4FB9-8131-42EAC3962AF7}" type="datetimeFigureOut">
              <a:rPr lang="es-ES" smtClean="0"/>
              <a:t>20/04/2018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125754298"/>
      </p:ext>
    </p:extLst>
  </p:cSld>
  <p:clrMapOvr>
    <a:masterClrMapping/>
  </p:clrMapOvr>
  <p:transition spd="med">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ED2CDC87-140F-4FB9-8131-42EAC3962AF7}" type="datetimeFigureOut">
              <a:rPr lang="es-ES" smtClean="0"/>
              <a:t>20/04/2018</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893279541"/>
      </p:ext>
    </p:extLst>
  </p:cSld>
  <p:clrMapOvr>
    <a:masterClrMapping/>
  </p:clrMapOvr>
  <p:transition spd="med">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ED2CDC87-140F-4FB9-8131-42EAC3962AF7}" type="datetimeFigureOut">
              <a:rPr lang="es-ES" smtClean="0"/>
              <a:t>20/04/2018</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352833425"/>
      </p:ext>
    </p:extLst>
  </p:cSld>
  <p:clrMapOvr>
    <a:masterClrMapping/>
  </p:clrMapOvr>
  <p:transition spd="med">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D2CDC87-140F-4FB9-8131-42EAC3962AF7}" type="datetimeFigureOut">
              <a:rPr lang="es-ES" smtClean="0"/>
              <a:t>20/04/2018</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281493283"/>
      </p:ext>
    </p:extLst>
  </p:cSld>
  <p:clrMapOvr>
    <a:masterClrMapping/>
  </p:clrMapOvr>
  <p:transition spd="med">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20/04/2018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846252456"/>
      </p:ext>
    </p:extLst>
  </p:cSld>
  <p:clrMapOvr>
    <a:masterClrMapping/>
  </p:clrMapOvr>
  <p:transition spd="med">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20/04/2018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582283163"/>
      </p:ext>
    </p:extLst>
  </p:cSld>
  <p:clrMapOvr>
    <a:masterClrMapping/>
  </p:clrMapOvr>
  <p:transition spd="med">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CDC87-140F-4FB9-8131-42EAC3962AF7}" type="datetimeFigureOut">
              <a:rPr lang="es-ES" smtClean="0"/>
              <a:t>20/04/2018</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6C538-319D-4353-B6DD-0834C40CB35E}" type="slidenum">
              <a:rPr lang="es-ES" smtClean="0"/>
              <a:t>‹Nº›</a:t>
            </a:fld>
            <a:endParaRPr lang="es-ES"/>
          </a:p>
        </p:txBody>
      </p:sp>
    </p:spTree>
    <p:extLst>
      <p:ext uri="{BB962C8B-B14F-4D97-AF65-F5344CB8AC3E}">
        <p14:creationId xmlns:p14="http://schemas.microsoft.com/office/powerpoint/2010/main" val="2996072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dissolve/>
  </p:transition>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9.png"/><Relationship Id="rId5" Type="http://schemas.openxmlformats.org/officeDocument/2006/relationships/image" Target="../media/image2.png"/><Relationship Id="rId4"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2" descr="C:\Users\Gerhard\Documents\_Estudios Biblicos PPT\_ENG\A los pies de JesusE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44000" cy="68668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7" name="2 CuadroTexto"/>
          <p:cNvSpPr txBox="1">
            <a:spLocks noChangeArrowheads="1"/>
          </p:cNvSpPr>
          <p:nvPr>
            <p:custDataLst>
              <p:tags r:id="rId2"/>
            </p:custDataLst>
          </p:nvPr>
        </p:nvSpPr>
        <p:spPr bwMode="auto">
          <a:xfrm>
            <a:off x="0" y="6404510"/>
            <a:ext cx="34198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s-ES" sz="1200" b="0" u="none" dirty="0" smtClean="0">
                <a:latin typeface="Swis721 LtEx BT" pitchFamily="34" charset="0"/>
              </a:rPr>
              <a:t>General </a:t>
            </a:r>
            <a:r>
              <a:rPr lang="es-ES" sz="1200" b="0" u="none" dirty="0" err="1" smtClean="0">
                <a:latin typeface="Swis721 LtEx BT" pitchFamily="34" charset="0"/>
              </a:rPr>
              <a:t>Conference</a:t>
            </a:r>
            <a:endParaRPr lang="es-ES" sz="1200" b="0" u="none" dirty="0" smtClean="0">
              <a:latin typeface="Swis721 LtEx BT" pitchFamily="34" charset="0"/>
            </a:endParaRPr>
          </a:p>
          <a:p>
            <a:pPr algn="ctr" eaLnBrk="1" hangingPunct="1"/>
            <a:r>
              <a:rPr lang="es-ES" sz="1200" b="0" u="none" dirty="0">
                <a:latin typeface="Swis721 LtEx BT" pitchFamily="34" charset="0"/>
              </a:rPr>
              <a:t>Multimedia </a:t>
            </a:r>
            <a:r>
              <a:rPr lang="es-ES" sz="1200" b="0" u="none" dirty="0" err="1" smtClean="0">
                <a:latin typeface="Swis721 LtEx BT" pitchFamily="34" charset="0"/>
              </a:rPr>
              <a:t>Department</a:t>
            </a:r>
            <a:endParaRPr lang="es-ES" sz="1200" b="0" u="none" dirty="0">
              <a:latin typeface="Swis721 LtEx BT" pitchFamily="34" charset="0"/>
            </a:endParaRPr>
          </a:p>
        </p:txBody>
      </p:sp>
    </p:spTree>
    <p:custDataLst>
      <p:tags r:id="rId1"/>
    </p:custDataLst>
    <p:extLst>
      <p:ext uri="{BB962C8B-B14F-4D97-AF65-F5344CB8AC3E}">
        <p14:creationId xmlns:p14="http://schemas.microsoft.com/office/powerpoint/2010/main" val="41123026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11\Tema 11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7504" y="2130820"/>
            <a:ext cx="8892479" cy="27383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glow" dir="tl">
                <a:rot lat="0" lon="0" rev="5400000"/>
              </a:lightRig>
            </a:scene3d>
            <a:sp3d contourW="12700">
              <a:bevelT w="25400" h="25400"/>
              <a:contourClr>
                <a:srgbClr val="00FF00"/>
              </a:contourClr>
            </a:sp3d>
          </a:bodyPr>
          <a:lstStyle/>
          <a:p>
            <a:pPr algn="ctr"/>
            <a:r>
              <a:rPr lang="en-U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What principles were given to man in </a:t>
            </a:r>
            <a:r>
              <a:rPr lang="en-US" sz="6000" b="1" dirty="0" smtClean="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Eden? </a:t>
            </a:r>
            <a:endParaRPr lang="en-US" sz="6000" b="1" u="none"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882832"/>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1\Tema 11 punt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24"/>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367210" y="3151973"/>
            <a:ext cx="288032" cy="292656"/>
          </a:xfrm>
          <a:prstGeom prst="rect">
            <a:avLst/>
          </a:prstGeom>
          <a:gradFill>
            <a:gsLst>
              <a:gs pos="0">
                <a:srgbClr val="FF0000">
                  <a:lumMod val="54000"/>
                </a:srgbClr>
              </a:gs>
              <a:gs pos="80000">
                <a:srgbClr val="FF0000"/>
              </a:gs>
              <a:gs pos="100000">
                <a:srgbClr val="FF0000">
                  <a:lumMod val="43000"/>
                  <a:lumOff val="57000"/>
                </a:srgb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cxnSp>
        <p:nvCxnSpPr>
          <p:cNvPr id="6" name="5 Conector recto"/>
          <p:cNvCxnSpPr>
            <a:stCxn id="3" idx="2"/>
          </p:cNvCxnSpPr>
          <p:nvPr/>
        </p:nvCxnSpPr>
        <p:spPr>
          <a:xfrm flipH="1">
            <a:off x="1475656" y="3444629"/>
            <a:ext cx="35570" cy="2371640"/>
          </a:xfrm>
          <a:prstGeom prst="line">
            <a:avLst/>
          </a:prstGeom>
          <a:ln>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10" name="9 Conector recto"/>
          <p:cNvCxnSpPr/>
          <p:nvPr/>
        </p:nvCxnSpPr>
        <p:spPr>
          <a:xfrm flipH="1">
            <a:off x="1475656" y="5805264"/>
            <a:ext cx="1039336" cy="0"/>
          </a:xfrm>
          <a:prstGeom prst="line">
            <a:avLst/>
          </a:prstGeom>
          <a:ln>
            <a:solidFill>
              <a:srgbClr val="FF0000"/>
            </a:solidFill>
          </a:ln>
        </p:spPr>
        <p:style>
          <a:lnRef idx="2">
            <a:schemeClr val="accent6"/>
          </a:lnRef>
          <a:fillRef idx="0">
            <a:schemeClr val="accent6"/>
          </a:fillRef>
          <a:effectRef idx="1">
            <a:schemeClr val="accent6"/>
          </a:effectRef>
          <a:fontRef idx="minor">
            <a:schemeClr val="tx1"/>
          </a:fontRef>
        </p:style>
      </p:cxnSp>
      <p:sp>
        <p:nvSpPr>
          <p:cNvPr id="13" name="12 Rectángulo"/>
          <p:cNvSpPr/>
          <p:nvPr/>
        </p:nvSpPr>
        <p:spPr>
          <a:xfrm>
            <a:off x="2458699" y="4314492"/>
            <a:ext cx="288032" cy="292656"/>
          </a:xfrm>
          <a:prstGeom prst="rect">
            <a:avLst/>
          </a:prstGeom>
          <a:gradFill>
            <a:gsLst>
              <a:gs pos="0">
                <a:srgbClr val="FF0000">
                  <a:lumMod val="54000"/>
                </a:srgbClr>
              </a:gs>
              <a:gs pos="80000">
                <a:srgbClr val="FF0000"/>
              </a:gs>
              <a:gs pos="100000">
                <a:srgbClr val="FF0000">
                  <a:lumMod val="43000"/>
                  <a:lumOff val="57000"/>
                </a:srgb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cxnSp>
        <p:nvCxnSpPr>
          <p:cNvPr id="14" name="13 Conector recto"/>
          <p:cNvCxnSpPr/>
          <p:nvPr/>
        </p:nvCxnSpPr>
        <p:spPr>
          <a:xfrm>
            <a:off x="2627784" y="4607148"/>
            <a:ext cx="0" cy="406028"/>
          </a:xfrm>
          <a:prstGeom prst="line">
            <a:avLst/>
          </a:prstGeom>
          <a:ln>
            <a:solidFill>
              <a:srgbClr val="FF0000"/>
            </a:solidFill>
          </a:ln>
        </p:spPr>
        <p:style>
          <a:lnRef idx="2">
            <a:schemeClr val="accent6"/>
          </a:lnRef>
          <a:fillRef idx="0">
            <a:schemeClr val="accent6"/>
          </a:fillRef>
          <a:effectRef idx="1">
            <a:schemeClr val="accent6"/>
          </a:effectRef>
          <a:fontRef idx="minor">
            <a:schemeClr val="tx1"/>
          </a:fontRef>
        </p:style>
      </p:cxnSp>
      <p:sp>
        <p:nvSpPr>
          <p:cNvPr id="4" name="Rectangle 3"/>
          <p:cNvSpPr>
            <a:spLocks noChangeArrowheads="1"/>
          </p:cNvSpPr>
          <p:nvPr/>
        </p:nvSpPr>
        <p:spPr bwMode="auto">
          <a:xfrm>
            <a:off x="2514992" y="5013176"/>
            <a:ext cx="4968552" cy="1368152"/>
          </a:xfrm>
          <a:prstGeom prst="rect">
            <a:avLst/>
          </a:prstGeom>
          <a:ln>
            <a:solidFill>
              <a:srgbClr val="FF0000"/>
            </a:solidFill>
          </a:ln>
          <a:extLst/>
        </p:spPr>
        <p:style>
          <a:lnRef idx="3">
            <a:schemeClr val="lt1"/>
          </a:lnRef>
          <a:fillRef idx="1">
            <a:schemeClr val="dk1"/>
          </a:fillRef>
          <a:effectRef idx="1">
            <a:schemeClr val="dk1"/>
          </a:effectRef>
          <a:fontRef idx="minor">
            <a:schemeClr val="lt1"/>
          </a:fontRef>
        </p:style>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The principles of God‘s holy law </a:t>
            </a:r>
            <a:endParaRPr lang="en-US" sz="3600" b="1" i="1" u="none"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cxnSp>
        <p:nvCxnSpPr>
          <p:cNvPr id="17" name="16 Conector recto"/>
          <p:cNvCxnSpPr/>
          <p:nvPr/>
        </p:nvCxnSpPr>
        <p:spPr>
          <a:xfrm flipH="1" flipV="1">
            <a:off x="2746731" y="4460820"/>
            <a:ext cx="565129" cy="1"/>
          </a:xfrm>
          <a:prstGeom prst="line">
            <a:avLst/>
          </a:prstGeom>
          <a:ln>
            <a:solidFill>
              <a:srgbClr val="FFFF00"/>
            </a:solidFill>
          </a:ln>
        </p:spPr>
        <p:style>
          <a:lnRef idx="2">
            <a:schemeClr val="accent6"/>
          </a:lnRef>
          <a:fillRef idx="0">
            <a:schemeClr val="accent6"/>
          </a:fillRef>
          <a:effectRef idx="1">
            <a:schemeClr val="accent6"/>
          </a:effectRef>
          <a:fontRef idx="minor">
            <a:schemeClr val="tx1"/>
          </a:fontRef>
        </p:style>
      </p:cxnSp>
      <p:cxnSp>
        <p:nvCxnSpPr>
          <p:cNvPr id="18" name="17 Conector recto"/>
          <p:cNvCxnSpPr/>
          <p:nvPr/>
        </p:nvCxnSpPr>
        <p:spPr>
          <a:xfrm>
            <a:off x="3311860" y="3501008"/>
            <a:ext cx="0" cy="972108"/>
          </a:xfrm>
          <a:prstGeom prst="line">
            <a:avLst/>
          </a:prstGeom>
          <a:ln>
            <a:solidFill>
              <a:srgbClr val="FFFF00"/>
            </a:solidFill>
          </a:ln>
        </p:spPr>
        <p:style>
          <a:lnRef idx="2">
            <a:schemeClr val="accent6"/>
          </a:lnRef>
          <a:fillRef idx="0">
            <a:schemeClr val="accent6"/>
          </a:fillRef>
          <a:effectRef idx="1">
            <a:schemeClr val="accent6"/>
          </a:effectRef>
          <a:fontRef idx="minor">
            <a:schemeClr val="tx1"/>
          </a:fontRef>
        </p:style>
      </p:cxnSp>
      <p:sp>
        <p:nvSpPr>
          <p:cNvPr id="24" name="Rectangle 3"/>
          <p:cNvSpPr>
            <a:spLocks noChangeArrowheads="1"/>
          </p:cNvSpPr>
          <p:nvPr/>
        </p:nvSpPr>
        <p:spPr bwMode="auto">
          <a:xfrm>
            <a:off x="2087724" y="2132856"/>
            <a:ext cx="4968552" cy="1368152"/>
          </a:xfrm>
          <a:prstGeom prst="rect">
            <a:avLst/>
          </a:prstGeom>
          <a:ln>
            <a:solidFill>
              <a:srgbClr val="FFFF00"/>
            </a:solidFill>
          </a:ln>
          <a:extLst/>
        </p:spPr>
        <p:style>
          <a:lnRef idx="3">
            <a:schemeClr val="lt1"/>
          </a:lnRef>
          <a:fillRef idx="1">
            <a:schemeClr val="dk1"/>
          </a:fillRef>
          <a:effectRef idx="1">
            <a:schemeClr val="dk1"/>
          </a:effectRef>
          <a:fontRef idx="minor">
            <a:schemeClr val="lt1"/>
          </a:fontRef>
        </p:style>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Without law there would be no sin</a:t>
            </a:r>
            <a:endParaRPr lang="en-US" sz="3600" b="1" i="1" u="none"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3740525388"/>
      </p:ext>
    </p:extLst>
  </p:cSld>
  <p:clrMapOvr>
    <a:masterClrMapping/>
  </p:clrMapOvr>
  <mc:AlternateContent xmlns:mc="http://schemas.openxmlformats.org/markup-compatibility/2006" xmlns:p14="http://schemas.microsoft.com/office/powerpoint/2010/main">
    <mc:Choice Requires="p14">
      <p:transition spd="slow" p14:dur="20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7" presetClass="emph" presetSubtype="0" fill="remove" grpId="1" nodeType="afterEffect">
                                  <p:stCondLst>
                                    <p:cond delay="0"/>
                                  </p:stCondLst>
                                  <p:childTnLst>
                                    <p:animClr clrSpc="rgb" dir="cw">
                                      <p:cBhvr override="childStyle">
                                        <p:cTn id="10" dur="250" autoRev="1" fill="remove"/>
                                        <p:tgtEl>
                                          <p:spTgt spid="3"/>
                                        </p:tgtEl>
                                        <p:attrNameLst>
                                          <p:attrName>style.color</p:attrName>
                                        </p:attrNameLst>
                                      </p:cBhvr>
                                      <p:to>
                                        <a:schemeClr val="bg1"/>
                                      </p:to>
                                    </p:animClr>
                                    <p:animClr clrSpc="rgb" dir="cw">
                                      <p:cBhvr>
                                        <p:cTn id="11" dur="250" autoRev="1" fill="remove"/>
                                        <p:tgtEl>
                                          <p:spTgt spid="3"/>
                                        </p:tgtEl>
                                        <p:attrNameLst>
                                          <p:attrName>fillcolor</p:attrName>
                                        </p:attrNameLst>
                                      </p:cBhvr>
                                      <p:to>
                                        <a:schemeClr val="bg1"/>
                                      </p:to>
                                    </p:animClr>
                                    <p:set>
                                      <p:cBhvr>
                                        <p:cTn id="12" dur="250" autoRev="1" fill="remove"/>
                                        <p:tgtEl>
                                          <p:spTgt spid="3"/>
                                        </p:tgtEl>
                                        <p:attrNameLst>
                                          <p:attrName>fill.type</p:attrName>
                                        </p:attrNameLst>
                                      </p:cBhvr>
                                      <p:to>
                                        <p:strVal val="solid"/>
                                      </p:to>
                                    </p:set>
                                    <p:set>
                                      <p:cBhvr>
                                        <p:cTn id="13" dur="250" autoRev="1" fill="remove"/>
                                        <p:tgtEl>
                                          <p:spTgt spid="3"/>
                                        </p:tgtEl>
                                        <p:attrNameLst>
                                          <p:attrName>fill.on</p:attrName>
                                        </p:attrNameLst>
                                      </p:cBhvr>
                                      <p:to>
                                        <p:strVal val="true"/>
                                      </p:to>
                                    </p:se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par>
                          <p:cTn id="35" fill="hold">
                            <p:stCondLst>
                              <p:cond delay="1000"/>
                            </p:stCondLst>
                            <p:childTnLst>
                              <p:par>
                                <p:cTn id="36" presetID="27" presetClass="emph" presetSubtype="0" fill="remove" grpId="1" nodeType="afterEffect">
                                  <p:stCondLst>
                                    <p:cond delay="0"/>
                                  </p:stCondLst>
                                  <p:childTnLst>
                                    <p:animClr clrSpc="rgb" dir="cw">
                                      <p:cBhvr override="childStyle">
                                        <p:cTn id="37" dur="250" autoRev="1" fill="remove"/>
                                        <p:tgtEl>
                                          <p:spTgt spid="13"/>
                                        </p:tgtEl>
                                        <p:attrNameLst>
                                          <p:attrName>style.color</p:attrName>
                                        </p:attrNameLst>
                                      </p:cBhvr>
                                      <p:to>
                                        <a:schemeClr val="bg1"/>
                                      </p:to>
                                    </p:animClr>
                                    <p:animClr clrSpc="rgb" dir="cw">
                                      <p:cBhvr>
                                        <p:cTn id="38" dur="250" autoRev="1" fill="remove"/>
                                        <p:tgtEl>
                                          <p:spTgt spid="13"/>
                                        </p:tgtEl>
                                        <p:attrNameLst>
                                          <p:attrName>fillcolor</p:attrName>
                                        </p:attrNameLst>
                                      </p:cBhvr>
                                      <p:to>
                                        <a:schemeClr val="bg1"/>
                                      </p:to>
                                    </p:animClr>
                                    <p:set>
                                      <p:cBhvr>
                                        <p:cTn id="39" dur="250" autoRev="1" fill="remove"/>
                                        <p:tgtEl>
                                          <p:spTgt spid="13"/>
                                        </p:tgtEl>
                                        <p:attrNameLst>
                                          <p:attrName>fill.type</p:attrName>
                                        </p:attrNameLst>
                                      </p:cBhvr>
                                      <p:to>
                                        <p:strVal val="solid"/>
                                      </p:to>
                                    </p:set>
                                    <p:set>
                                      <p:cBhvr>
                                        <p:cTn id="40" dur="250" autoRev="1" fill="remove"/>
                                        <p:tgtEl>
                                          <p:spTgt spid="13"/>
                                        </p:tgtEl>
                                        <p:attrNameLst>
                                          <p:attrName>fill.on</p:attrName>
                                        </p:attrNameLst>
                                      </p:cBhvr>
                                      <p:to>
                                        <p:strVal val="true"/>
                                      </p:to>
                                    </p:set>
                                  </p:childTnLst>
                                </p:cTn>
                              </p:par>
                            </p:childTnLst>
                          </p:cTn>
                        </p:par>
                        <p:par>
                          <p:cTn id="41" fill="hold">
                            <p:stCondLst>
                              <p:cond delay="1500"/>
                            </p:stCondLst>
                            <p:childTnLst>
                              <p:par>
                                <p:cTn id="42" presetID="22" presetClass="entr" presetSubtype="8"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childTnLst>
                          </p:cTn>
                        </p:par>
                        <p:par>
                          <p:cTn id="45" fill="hold">
                            <p:stCondLst>
                              <p:cond delay="2000"/>
                            </p:stCondLst>
                            <p:childTnLst>
                              <p:par>
                                <p:cTn id="46" presetID="22" presetClass="entr" presetSubtype="4"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down)">
                                      <p:cBhvr>
                                        <p:cTn id="48" dur="500"/>
                                        <p:tgtEl>
                                          <p:spTgt spid="18"/>
                                        </p:tgtEl>
                                      </p:cBhvr>
                                    </p:animEffect>
                                  </p:childTnLst>
                                </p:cTn>
                              </p:par>
                            </p:childTnLst>
                          </p:cTn>
                        </p:par>
                        <p:par>
                          <p:cTn id="49" fill="hold">
                            <p:stCondLst>
                              <p:cond delay="2500"/>
                            </p:stCondLst>
                            <p:childTnLst>
                              <p:par>
                                <p:cTn id="50" presetID="22" presetClass="entr" presetSubtype="4" fill="hold" grpId="0"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down)">
                                      <p:cBhvr>
                                        <p:cTn id="52" dur="500"/>
                                        <p:tgtEl>
                                          <p:spTgt spid="24"/>
                                        </p:tgtEl>
                                      </p:cBhvr>
                                    </p:animEffect>
                                  </p:childTnLst>
                                </p:cTn>
                              </p:par>
                            </p:childTnLst>
                          </p:cTn>
                        </p:par>
                        <p:par>
                          <p:cTn id="53" fill="hold">
                            <p:stCondLst>
                              <p:cond delay="3000"/>
                            </p:stCondLst>
                            <p:childTnLst>
                              <p:par>
                                <p:cTn id="54" presetID="22" presetClass="entr" presetSubtype="1" fill="hold" nodeType="after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wipe(up)">
                                      <p:cBhvr>
                                        <p:cTn id="5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3" grpId="0" animBg="1"/>
      <p:bldP spid="13" grpId="1" animBg="1"/>
      <p:bldP spid="4"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11\Tema 11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7504" y="2096852"/>
            <a:ext cx="8892479" cy="27383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glow" dir="tl">
                <a:rot lat="0" lon="0" rev="5400000"/>
              </a:lightRig>
            </a:scene3d>
            <a:sp3d contourW="12700">
              <a:bevelT w="25400" h="25400"/>
              <a:contourClr>
                <a:srgbClr val="00FF00"/>
              </a:contourClr>
            </a:sp3d>
          </a:bodyPr>
          <a:lstStyle/>
          <a:p>
            <a:pPr algn="ctr"/>
            <a:r>
              <a:rPr lang="en-U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On what did God write the Ten Commandments and what did He write them </a:t>
            </a:r>
            <a:r>
              <a:rPr lang="en-US" sz="6000" b="1" dirty="0" smtClean="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with?</a:t>
            </a:r>
            <a:endParaRPr lang="en-US" sz="6000" b="1" u="none"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235814"/>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11\Tema 11 manol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4355976" y="6021288"/>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pPr algn="r"/>
            <a:r>
              <a:rPr lang="es-ES" sz="3600" b="1" spc="50" dirty="0" err="1">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E</a:t>
            </a:r>
            <a:r>
              <a:rPr lang="es-ES" sz="3600" b="1" spc="50" dirty="0" err="1" smtClean="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xodus</a:t>
            </a:r>
            <a:r>
              <a:rPr lang="es-ES" sz="3600" b="1" spc="50" dirty="0" smtClean="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 </a:t>
            </a: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31:18</a:t>
            </a:r>
            <a:endParaRPr lang="en-US" sz="3600" b="1" u="none"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endParaRPr>
          </a:p>
        </p:txBody>
      </p:sp>
      <p:sp>
        <p:nvSpPr>
          <p:cNvPr id="4" name="Rectangle 3"/>
          <p:cNvSpPr>
            <a:spLocks noChangeArrowheads="1"/>
          </p:cNvSpPr>
          <p:nvPr/>
        </p:nvSpPr>
        <p:spPr bwMode="auto">
          <a:xfrm>
            <a:off x="107504" y="836712"/>
            <a:ext cx="5688632" cy="483172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n-U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And he gave unto Moses, when he had made an end of communing with him upon mount Sinai, </a:t>
            </a:r>
            <a:r>
              <a:rPr lang="en-US" sz="36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r>
            <a:br>
              <a:rPr lang="en-US" sz="36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n-US" sz="36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two </a:t>
            </a:r>
            <a:r>
              <a:rPr lang="en-U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tables of testimony, </a:t>
            </a:r>
            <a:r>
              <a:rPr lang="en-U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tables </a:t>
            </a:r>
            <a:r>
              <a:rPr lang="en-US" sz="36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r>
            <a:br>
              <a:rPr lang="en-US" sz="36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br>
            <a:r>
              <a:rPr lang="en-US" sz="36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of </a:t>
            </a:r>
            <a:r>
              <a:rPr lang="en-U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stone, written </a:t>
            </a:r>
            <a:r>
              <a:rPr lang="en-US" sz="36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r>
            <a:br>
              <a:rPr lang="en-US" sz="36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br>
            <a:r>
              <a:rPr lang="en-US" sz="36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with </a:t>
            </a:r>
            <a:r>
              <a:rPr lang="en-U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the </a:t>
            </a:r>
            <a:r>
              <a:rPr lang="en-US" sz="36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finger </a:t>
            </a:r>
            <a:r>
              <a:rPr lang="en-U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of </a:t>
            </a:r>
            <a:r>
              <a:rPr lang="en-US" sz="36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God</a:t>
            </a:r>
            <a:r>
              <a:rPr lang="es-ES" sz="36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n-US" sz="3600" b="1" i="1" u="none"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852273507"/>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750"/>
                                        <p:tgtEl>
                                          <p:spTgt spid="4"/>
                                        </p:tgtEl>
                                      </p:cBhvr>
                                    </p:animEffect>
                                  </p:childTnLst>
                                </p:cTn>
                              </p:par>
                            </p:childTnLst>
                          </p:cTn>
                        </p:par>
                        <p:par>
                          <p:cTn id="8" fill="hold">
                            <p:stCondLst>
                              <p:cond delay="75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1751"/>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11\Tema 11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7504" y="2096852"/>
            <a:ext cx="8892479" cy="27383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glow" dir="tl">
                <a:rot lat="0" lon="0" rev="5400000"/>
              </a:lightRig>
            </a:scene3d>
            <a:sp3d contourW="12700">
              <a:bevelT w="25400" h="25400"/>
              <a:contourClr>
                <a:srgbClr val="00FF00"/>
              </a:contourClr>
            </a:sp3d>
          </a:bodyPr>
          <a:lstStyle/>
          <a:p>
            <a:pPr algn="ctr"/>
            <a:r>
              <a:rPr lang="en-U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Where were the two tables of the law placed?</a:t>
            </a:r>
            <a:endParaRPr lang="en-US" sz="6000" b="1" u="none"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61893"/>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J:\Mis Docs\_Multimedia IMS\Curso Biblico PPS\Tema 11\Tema 11 arc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4355976" y="6021288"/>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pPr algn="r"/>
            <a:r>
              <a:rPr lang="es-ES" sz="3600" b="1" spc="50" dirty="0" err="1">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Deuteronomy</a:t>
            </a: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 10:5</a:t>
            </a:r>
          </a:p>
        </p:txBody>
      </p:sp>
      <p:sp>
        <p:nvSpPr>
          <p:cNvPr id="4" name="Rectangle 3"/>
          <p:cNvSpPr>
            <a:spLocks noChangeArrowheads="1"/>
          </p:cNvSpPr>
          <p:nvPr/>
        </p:nvSpPr>
        <p:spPr bwMode="auto">
          <a:xfrm>
            <a:off x="251520" y="1088740"/>
            <a:ext cx="5544616" cy="417646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"And I turned myself and came down from the mount, </a:t>
            </a:r>
            <a:r>
              <a:rPr lang="en-U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and put the tables in the ark which </a:t>
            </a:r>
            <a:r>
              <a:rPr lang="en-US" sz="36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r>
            <a:br>
              <a:rPr lang="en-US" sz="36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br>
            <a:r>
              <a:rPr lang="en-US" sz="36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I </a:t>
            </a:r>
            <a:r>
              <a:rPr lang="en-U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had made</a:t>
            </a:r>
            <a:r>
              <a:rPr lang="en-U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and there they be, as the Lord commanded me.”</a:t>
            </a:r>
          </a:p>
        </p:txBody>
      </p:sp>
    </p:spTree>
    <p:extLst>
      <p:ext uri="{BB962C8B-B14F-4D97-AF65-F5344CB8AC3E}">
        <p14:creationId xmlns:p14="http://schemas.microsoft.com/office/powerpoint/2010/main" val="2794149096"/>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750"/>
                                        <p:tgtEl>
                                          <p:spTgt spid="4"/>
                                        </p:tgtEl>
                                      </p:cBhvr>
                                    </p:animEffect>
                                  </p:childTnLst>
                                </p:cTn>
                              </p:par>
                            </p:childTnLst>
                          </p:cTn>
                        </p:par>
                        <p:par>
                          <p:cTn id="8" fill="hold">
                            <p:stCondLst>
                              <p:cond delay="75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2151"/>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1\Tema 11 punt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24"/>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367210" y="3151973"/>
            <a:ext cx="288032" cy="292656"/>
          </a:xfrm>
          <a:prstGeom prst="rect">
            <a:avLst/>
          </a:prstGeom>
          <a:gradFill>
            <a:gsLst>
              <a:gs pos="0">
                <a:srgbClr val="FF0000">
                  <a:lumMod val="54000"/>
                </a:srgbClr>
              </a:gs>
              <a:gs pos="80000">
                <a:srgbClr val="FF0000"/>
              </a:gs>
              <a:gs pos="100000">
                <a:srgbClr val="FF0000">
                  <a:lumMod val="43000"/>
                  <a:lumOff val="57000"/>
                </a:srgb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cxnSp>
        <p:nvCxnSpPr>
          <p:cNvPr id="6" name="5 Conector recto"/>
          <p:cNvCxnSpPr>
            <a:stCxn id="3" idx="2"/>
          </p:cNvCxnSpPr>
          <p:nvPr/>
        </p:nvCxnSpPr>
        <p:spPr>
          <a:xfrm flipH="1">
            <a:off x="1475656" y="3444629"/>
            <a:ext cx="35570" cy="2371640"/>
          </a:xfrm>
          <a:prstGeom prst="line">
            <a:avLst/>
          </a:prstGeom>
          <a:ln>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10" name="9 Conector recto"/>
          <p:cNvCxnSpPr/>
          <p:nvPr/>
        </p:nvCxnSpPr>
        <p:spPr>
          <a:xfrm flipH="1">
            <a:off x="1475656" y="5805264"/>
            <a:ext cx="1039336" cy="0"/>
          </a:xfrm>
          <a:prstGeom prst="line">
            <a:avLst/>
          </a:prstGeom>
          <a:ln>
            <a:solidFill>
              <a:srgbClr val="FF0000"/>
            </a:solidFill>
          </a:ln>
        </p:spPr>
        <p:style>
          <a:lnRef idx="2">
            <a:schemeClr val="accent6"/>
          </a:lnRef>
          <a:fillRef idx="0">
            <a:schemeClr val="accent6"/>
          </a:fillRef>
          <a:effectRef idx="1">
            <a:schemeClr val="accent6"/>
          </a:effectRef>
          <a:fontRef idx="minor">
            <a:schemeClr val="tx1"/>
          </a:fontRef>
        </p:style>
      </p:cxnSp>
      <p:sp>
        <p:nvSpPr>
          <p:cNvPr id="13" name="12 Rectángulo"/>
          <p:cNvSpPr/>
          <p:nvPr/>
        </p:nvSpPr>
        <p:spPr>
          <a:xfrm>
            <a:off x="2458699" y="4314492"/>
            <a:ext cx="288032" cy="292656"/>
          </a:xfrm>
          <a:prstGeom prst="rect">
            <a:avLst/>
          </a:prstGeom>
          <a:gradFill>
            <a:gsLst>
              <a:gs pos="0">
                <a:srgbClr val="FF0000">
                  <a:lumMod val="54000"/>
                </a:srgbClr>
              </a:gs>
              <a:gs pos="80000">
                <a:srgbClr val="FF0000"/>
              </a:gs>
              <a:gs pos="100000">
                <a:srgbClr val="FF0000">
                  <a:lumMod val="43000"/>
                  <a:lumOff val="57000"/>
                </a:srgb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cxnSp>
        <p:nvCxnSpPr>
          <p:cNvPr id="14" name="13 Conector recto"/>
          <p:cNvCxnSpPr/>
          <p:nvPr/>
        </p:nvCxnSpPr>
        <p:spPr>
          <a:xfrm>
            <a:off x="2627784" y="4607148"/>
            <a:ext cx="0" cy="406028"/>
          </a:xfrm>
          <a:prstGeom prst="line">
            <a:avLst/>
          </a:prstGeom>
          <a:ln>
            <a:solidFill>
              <a:srgbClr val="FF0000"/>
            </a:solidFill>
          </a:ln>
        </p:spPr>
        <p:style>
          <a:lnRef idx="2">
            <a:schemeClr val="accent6"/>
          </a:lnRef>
          <a:fillRef idx="0">
            <a:schemeClr val="accent6"/>
          </a:fillRef>
          <a:effectRef idx="1">
            <a:schemeClr val="accent6"/>
          </a:effectRef>
          <a:fontRef idx="minor">
            <a:schemeClr val="tx1"/>
          </a:fontRef>
        </p:style>
      </p:cxnSp>
      <p:sp>
        <p:nvSpPr>
          <p:cNvPr id="4" name="Rectangle 3"/>
          <p:cNvSpPr>
            <a:spLocks noChangeArrowheads="1"/>
          </p:cNvSpPr>
          <p:nvPr/>
        </p:nvSpPr>
        <p:spPr bwMode="auto">
          <a:xfrm>
            <a:off x="2514992" y="4810162"/>
            <a:ext cx="6017448" cy="1715182"/>
          </a:xfrm>
          <a:prstGeom prst="rect">
            <a:avLst/>
          </a:prstGeom>
          <a:ln>
            <a:solidFill>
              <a:srgbClr val="FF0000"/>
            </a:solidFill>
          </a:ln>
          <a:extLst/>
        </p:spPr>
        <p:style>
          <a:lnRef idx="3">
            <a:schemeClr val="lt1"/>
          </a:lnRef>
          <a:fillRef idx="1">
            <a:schemeClr val="dk1"/>
          </a:fillRef>
          <a:effectRef idx="1">
            <a:schemeClr val="dk1"/>
          </a:effectRef>
          <a:fontRef idx="minor">
            <a:schemeClr val="lt1"/>
          </a:fontRef>
        </p:style>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The commandments are the foundation of God‘s government </a:t>
            </a:r>
            <a:endParaRPr lang="en-US" sz="3600" b="1" i="1" u="none"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cxnSp>
        <p:nvCxnSpPr>
          <p:cNvPr id="17" name="16 Conector recto"/>
          <p:cNvCxnSpPr/>
          <p:nvPr/>
        </p:nvCxnSpPr>
        <p:spPr>
          <a:xfrm flipH="1" flipV="1">
            <a:off x="2746731" y="4460820"/>
            <a:ext cx="565129" cy="1"/>
          </a:xfrm>
          <a:prstGeom prst="line">
            <a:avLst/>
          </a:prstGeom>
          <a:ln>
            <a:solidFill>
              <a:srgbClr val="FFFF00"/>
            </a:solidFill>
          </a:ln>
        </p:spPr>
        <p:style>
          <a:lnRef idx="2">
            <a:schemeClr val="accent6"/>
          </a:lnRef>
          <a:fillRef idx="0">
            <a:schemeClr val="accent6"/>
          </a:fillRef>
          <a:effectRef idx="1">
            <a:schemeClr val="accent6"/>
          </a:effectRef>
          <a:fontRef idx="minor">
            <a:schemeClr val="tx1"/>
          </a:fontRef>
        </p:style>
      </p:cxnSp>
      <p:cxnSp>
        <p:nvCxnSpPr>
          <p:cNvPr id="18" name="17 Conector recto"/>
          <p:cNvCxnSpPr/>
          <p:nvPr/>
        </p:nvCxnSpPr>
        <p:spPr>
          <a:xfrm>
            <a:off x="3311860" y="3501008"/>
            <a:ext cx="0" cy="972108"/>
          </a:xfrm>
          <a:prstGeom prst="line">
            <a:avLst/>
          </a:prstGeom>
          <a:ln>
            <a:solidFill>
              <a:srgbClr val="FFFF00"/>
            </a:solidFill>
          </a:ln>
        </p:spPr>
        <p:style>
          <a:lnRef idx="2">
            <a:schemeClr val="accent6"/>
          </a:lnRef>
          <a:fillRef idx="0">
            <a:schemeClr val="accent6"/>
          </a:fillRef>
          <a:effectRef idx="1">
            <a:schemeClr val="accent6"/>
          </a:effectRef>
          <a:fontRef idx="minor">
            <a:schemeClr val="tx1"/>
          </a:fontRef>
        </p:style>
      </p:cxnSp>
      <p:cxnSp>
        <p:nvCxnSpPr>
          <p:cNvPr id="12" name="11 Conector recto"/>
          <p:cNvCxnSpPr/>
          <p:nvPr/>
        </p:nvCxnSpPr>
        <p:spPr>
          <a:xfrm>
            <a:off x="4788024" y="1232756"/>
            <a:ext cx="0" cy="1296144"/>
          </a:xfrm>
          <a:prstGeom prst="line">
            <a:avLst/>
          </a:prstGeom>
          <a:ln>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15" name="14 Conector recto"/>
          <p:cNvCxnSpPr/>
          <p:nvPr/>
        </p:nvCxnSpPr>
        <p:spPr>
          <a:xfrm flipH="1" flipV="1">
            <a:off x="3419872" y="1236034"/>
            <a:ext cx="1368153" cy="1"/>
          </a:xfrm>
          <a:prstGeom prst="line">
            <a:avLst/>
          </a:prstGeom>
          <a:ln>
            <a:solidFill>
              <a:srgbClr val="FF0000"/>
            </a:solidFill>
          </a:ln>
        </p:spPr>
        <p:style>
          <a:lnRef idx="2">
            <a:schemeClr val="accent6"/>
          </a:lnRef>
          <a:fillRef idx="0">
            <a:schemeClr val="accent6"/>
          </a:fillRef>
          <a:effectRef idx="1">
            <a:schemeClr val="accent6"/>
          </a:effectRef>
          <a:fontRef idx="minor">
            <a:schemeClr val="tx1"/>
          </a:fontRef>
        </p:style>
      </p:cxnSp>
      <p:sp>
        <p:nvSpPr>
          <p:cNvPr id="8" name="7 Rectángulo"/>
          <p:cNvSpPr/>
          <p:nvPr/>
        </p:nvSpPr>
        <p:spPr>
          <a:xfrm>
            <a:off x="3029295" y="1016732"/>
            <a:ext cx="390577" cy="4680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9" name="18 Conector recto"/>
          <p:cNvCxnSpPr/>
          <p:nvPr/>
        </p:nvCxnSpPr>
        <p:spPr>
          <a:xfrm flipH="1">
            <a:off x="1079612" y="1196753"/>
            <a:ext cx="1932896" cy="0"/>
          </a:xfrm>
          <a:prstGeom prst="line">
            <a:avLst/>
          </a:prstGeom>
          <a:ln>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22" name="21 Conector recto"/>
          <p:cNvCxnSpPr/>
          <p:nvPr/>
        </p:nvCxnSpPr>
        <p:spPr>
          <a:xfrm>
            <a:off x="1079612" y="908720"/>
            <a:ext cx="0" cy="288033"/>
          </a:xfrm>
          <a:prstGeom prst="line">
            <a:avLst/>
          </a:prstGeom>
          <a:ln>
            <a:solidFill>
              <a:srgbClr val="FF0000"/>
            </a:solidFill>
          </a:ln>
        </p:spPr>
        <p:style>
          <a:lnRef idx="2">
            <a:schemeClr val="accent6"/>
          </a:lnRef>
          <a:fillRef idx="0">
            <a:schemeClr val="accent6"/>
          </a:fillRef>
          <a:effectRef idx="1">
            <a:schemeClr val="accent6"/>
          </a:effectRef>
          <a:fontRef idx="minor">
            <a:schemeClr val="tx1"/>
          </a:fontRef>
        </p:style>
      </p:cxnSp>
      <p:sp>
        <p:nvSpPr>
          <p:cNvPr id="25" name="24 Rectángulo"/>
          <p:cNvSpPr/>
          <p:nvPr/>
        </p:nvSpPr>
        <p:spPr>
          <a:xfrm>
            <a:off x="935596" y="616064"/>
            <a:ext cx="288032" cy="292656"/>
          </a:xfrm>
          <a:prstGeom prst="rect">
            <a:avLst/>
          </a:prstGeom>
          <a:gradFill>
            <a:gsLst>
              <a:gs pos="0">
                <a:srgbClr val="FF0000">
                  <a:lumMod val="54000"/>
                </a:srgbClr>
              </a:gs>
              <a:gs pos="80000">
                <a:srgbClr val="FF0000"/>
              </a:gs>
              <a:gs pos="100000">
                <a:srgbClr val="FF0000">
                  <a:lumMod val="43000"/>
                  <a:lumOff val="57000"/>
                </a:srgb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26" name="Rectangle 3"/>
          <p:cNvSpPr>
            <a:spLocks noChangeArrowheads="1"/>
          </p:cNvSpPr>
          <p:nvPr/>
        </p:nvSpPr>
        <p:spPr bwMode="auto">
          <a:xfrm>
            <a:off x="971600" y="396044"/>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r>
              <a:rPr lang="es-ES" sz="3600" b="1" spc="50" dirty="0" smtClean="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LET US COMPARE…</a:t>
            </a:r>
            <a:endPar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endParaRPr>
          </a:p>
        </p:txBody>
      </p:sp>
      <p:sp>
        <p:nvSpPr>
          <p:cNvPr id="24" name="Rectangle 3"/>
          <p:cNvSpPr>
            <a:spLocks noChangeArrowheads="1"/>
          </p:cNvSpPr>
          <p:nvPr/>
        </p:nvSpPr>
        <p:spPr bwMode="auto">
          <a:xfrm>
            <a:off x="2046060" y="2204864"/>
            <a:ext cx="4938208" cy="1296144"/>
          </a:xfrm>
          <a:prstGeom prst="rect">
            <a:avLst/>
          </a:prstGeom>
          <a:ln>
            <a:solidFill>
              <a:srgbClr val="FFFF00"/>
            </a:solidFill>
          </a:ln>
          <a:extLst/>
        </p:spPr>
        <p:style>
          <a:lnRef idx="3">
            <a:schemeClr val="lt1"/>
          </a:lnRef>
          <a:fillRef idx="1">
            <a:schemeClr val="dk1"/>
          </a:fillRef>
          <a:effectRef idx="1">
            <a:schemeClr val="dk1"/>
          </a:effectRef>
          <a:fontRef idx="minor">
            <a:schemeClr val="lt1"/>
          </a:fontRef>
        </p:style>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600" b="1" i="1" spc="50" dirty="0" err="1"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The</a:t>
            </a:r>
            <a:r>
              <a:rPr lang="es-ES" sz="36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reflection</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of </a:t>
            </a:r>
            <a:r>
              <a:rPr lang="es-ES" sz="3600" b="1" i="1" spc="50" dirty="0" err="1"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the</a:t>
            </a:r>
            <a:r>
              <a:rPr lang="es-ES" sz="36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character</a:t>
            </a:r>
            <a:r>
              <a:rPr lang="es-ES" sz="36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of </a:t>
            </a:r>
            <a:r>
              <a:rPr lang="es-ES" sz="3600" b="1" i="1" spc="50" dirty="0" err="1"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God</a:t>
            </a:r>
            <a:endParaRPr lang="en-US" sz="3600" b="1" i="1" u="none"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2136634613"/>
      </p:ext>
    </p:extLst>
  </p:cSld>
  <p:clrMapOvr>
    <a:masterClrMapping/>
  </p:clrMapOvr>
  <mc:AlternateContent xmlns:mc="http://schemas.openxmlformats.org/markup-compatibility/2006" xmlns:p14="http://schemas.microsoft.com/office/powerpoint/2010/main">
    <mc:Choice Requires="p14">
      <p:transition spd="slow" p14:dur="20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7" presetClass="emph" presetSubtype="0" fill="remove" grpId="1" nodeType="afterEffect">
                                  <p:stCondLst>
                                    <p:cond delay="0"/>
                                  </p:stCondLst>
                                  <p:childTnLst>
                                    <p:animClr clrSpc="rgb" dir="cw">
                                      <p:cBhvr override="childStyle">
                                        <p:cTn id="10" dur="250" autoRev="1" fill="remove"/>
                                        <p:tgtEl>
                                          <p:spTgt spid="3"/>
                                        </p:tgtEl>
                                        <p:attrNameLst>
                                          <p:attrName>style.color</p:attrName>
                                        </p:attrNameLst>
                                      </p:cBhvr>
                                      <p:to>
                                        <a:schemeClr val="bg1"/>
                                      </p:to>
                                    </p:animClr>
                                    <p:animClr clrSpc="rgb" dir="cw">
                                      <p:cBhvr>
                                        <p:cTn id="11" dur="250" autoRev="1" fill="remove"/>
                                        <p:tgtEl>
                                          <p:spTgt spid="3"/>
                                        </p:tgtEl>
                                        <p:attrNameLst>
                                          <p:attrName>fillcolor</p:attrName>
                                        </p:attrNameLst>
                                      </p:cBhvr>
                                      <p:to>
                                        <a:schemeClr val="bg1"/>
                                      </p:to>
                                    </p:animClr>
                                    <p:set>
                                      <p:cBhvr>
                                        <p:cTn id="12" dur="250" autoRev="1" fill="remove"/>
                                        <p:tgtEl>
                                          <p:spTgt spid="3"/>
                                        </p:tgtEl>
                                        <p:attrNameLst>
                                          <p:attrName>fill.type</p:attrName>
                                        </p:attrNameLst>
                                      </p:cBhvr>
                                      <p:to>
                                        <p:strVal val="solid"/>
                                      </p:to>
                                    </p:set>
                                    <p:set>
                                      <p:cBhvr>
                                        <p:cTn id="13" dur="250" autoRev="1" fill="remove"/>
                                        <p:tgtEl>
                                          <p:spTgt spid="3"/>
                                        </p:tgtEl>
                                        <p:attrNameLst>
                                          <p:attrName>fill.on</p:attrName>
                                        </p:attrNameLst>
                                      </p:cBhvr>
                                      <p:to>
                                        <p:strVal val="true"/>
                                      </p:to>
                                    </p:se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par>
                          <p:cTn id="35" fill="hold">
                            <p:stCondLst>
                              <p:cond delay="1000"/>
                            </p:stCondLst>
                            <p:childTnLst>
                              <p:par>
                                <p:cTn id="36" presetID="27" presetClass="emph" presetSubtype="0" fill="remove" grpId="1" nodeType="afterEffect">
                                  <p:stCondLst>
                                    <p:cond delay="0"/>
                                  </p:stCondLst>
                                  <p:childTnLst>
                                    <p:animClr clrSpc="rgb" dir="cw">
                                      <p:cBhvr override="childStyle">
                                        <p:cTn id="37" dur="250" autoRev="1" fill="remove"/>
                                        <p:tgtEl>
                                          <p:spTgt spid="13"/>
                                        </p:tgtEl>
                                        <p:attrNameLst>
                                          <p:attrName>style.color</p:attrName>
                                        </p:attrNameLst>
                                      </p:cBhvr>
                                      <p:to>
                                        <a:schemeClr val="bg1"/>
                                      </p:to>
                                    </p:animClr>
                                    <p:animClr clrSpc="rgb" dir="cw">
                                      <p:cBhvr>
                                        <p:cTn id="38" dur="250" autoRev="1" fill="remove"/>
                                        <p:tgtEl>
                                          <p:spTgt spid="13"/>
                                        </p:tgtEl>
                                        <p:attrNameLst>
                                          <p:attrName>fillcolor</p:attrName>
                                        </p:attrNameLst>
                                      </p:cBhvr>
                                      <p:to>
                                        <a:schemeClr val="bg1"/>
                                      </p:to>
                                    </p:animClr>
                                    <p:set>
                                      <p:cBhvr>
                                        <p:cTn id="39" dur="250" autoRev="1" fill="remove"/>
                                        <p:tgtEl>
                                          <p:spTgt spid="13"/>
                                        </p:tgtEl>
                                        <p:attrNameLst>
                                          <p:attrName>fill.type</p:attrName>
                                        </p:attrNameLst>
                                      </p:cBhvr>
                                      <p:to>
                                        <p:strVal val="solid"/>
                                      </p:to>
                                    </p:set>
                                    <p:set>
                                      <p:cBhvr>
                                        <p:cTn id="40" dur="250" autoRev="1" fill="remove"/>
                                        <p:tgtEl>
                                          <p:spTgt spid="13"/>
                                        </p:tgtEl>
                                        <p:attrNameLst>
                                          <p:attrName>fill.on</p:attrName>
                                        </p:attrNameLst>
                                      </p:cBhvr>
                                      <p:to>
                                        <p:strVal val="true"/>
                                      </p:to>
                                    </p:set>
                                  </p:childTnLst>
                                </p:cTn>
                              </p:par>
                            </p:childTnLst>
                          </p:cTn>
                        </p:par>
                        <p:par>
                          <p:cTn id="41" fill="hold">
                            <p:stCondLst>
                              <p:cond delay="1500"/>
                            </p:stCondLst>
                            <p:childTnLst>
                              <p:par>
                                <p:cTn id="42" presetID="22" presetClass="entr" presetSubtype="8"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childTnLst>
                          </p:cTn>
                        </p:par>
                        <p:par>
                          <p:cTn id="45" fill="hold">
                            <p:stCondLst>
                              <p:cond delay="2000"/>
                            </p:stCondLst>
                            <p:childTnLst>
                              <p:par>
                                <p:cTn id="46" presetID="22" presetClass="entr" presetSubtype="4"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down)">
                                      <p:cBhvr>
                                        <p:cTn id="48" dur="500"/>
                                        <p:tgtEl>
                                          <p:spTgt spid="18"/>
                                        </p:tgtEl>
                                      </p:cBhvr>
                                    </p:animEffect>
                                  </p:childTnLst>
                                </p:cTn>
                              </p:par>
                            </p:childTnLst>
                          </p:cTn>
                        </p:par>
                        <p:par>
                          <p:cTn id="49" fill="hold">
                            <p:stCondLst>
                              <p:cond delay="2500"/>
                            </p:stCondLst>
                            <p:childTnLst>
                              <p:par>
                                <p:cTn id="50" presetID="22" presetClass="entr" presetSubtype="4" fill="hold" grpId="0"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down)">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down)">
                                      <p:cBhvr>
                                        <p:cTn id="57" dur="500"/>
                                        <p:tgtEl>
                                          <p:spTgt spid="12"/>
                                        </p:tgtEl>
                                      </p:cBhvr>
                                    </p:animEffect>
                                  </p:childTnLst>
                                </p:cTn>
                              </p:par>
                            </p:childTnLst>
                          </p:cTn>
                        </p:par>
                        <p:par>
                          <p:cTn id="58" fill="hold">
                            <p:stCondLst>
                              <p:cond delay="500"/>
                            </p:stCondLst>
                            <p:childTnLst>
                              <p:par>
                                <p:cTn id="59" presetID="22" presetClass="entr" presetSubtype="2"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right)">
                                      <p:cBhvr>
                                        <p:cTn id="61" dur="500"/>
                                        <p:tgtEl>
                                          <p:spTgt spid="15"/>
                                        </p:tgtEl>
                                      </p:cBhvr>
                                    </p:animEffect>
                                  </p:childTnLst>
                                </p:cTn>
                              </p:par>
                            </p:childTnLst>
                          </p:cTn>
                        </p:par>
                        <p:par>
                          <p:cTn id="62" fill="hold">
                            <p:stCondLst>
                              <p:cond delay="1000"/>
                            </p:stCondLst>
                            <p:childTnLst>
                              <p:par>
                                <p:cTn id="63" presetID="22" presetClass="entr" presetSubtype="2" fill="hold" grpId="0" nodeType="after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right)">
                                      <p:cBhvr>
                                        <p:cTn id="65" dur="500"/>
                                        <p:tgtEl>
                                          <p:spTgt spid="8"/>
                                        </p:tgtEl>
                                      </p:cBhvr>
                                    </p:animEffect>
                                  </p:childTnLst>
                                </p:cTn>
                              </p:par>
                            </p:childTnLst>
                          </p:cTn>
                        </p:par>
                        <p:par>
                          <p:cTn id="66" fill="hold">
                            <p:stCondLst>
                              <p:cond delay="1500"/>
                            </p:stCondLst>
                            <p:childTnLst>
                              <p:par>
                                <p:cTn id="67" presetID="22" presetClass="entr" presetSubtype="2" fill="hold" nodeType="after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right)">
                                      <p:cBhvr>
                                        <p:cTn id="69" dur="500"/>
                                        <p:tgtEl>
                                          <p:spTgt spid="19"/>
                                        </p:tgtEl>
                                      </p:cBhvr>
                                    </p:animEffect>
                                  </p:childTnLst>
                                </p:cTn>
                              </p:par>
                            </p:childTnLst>
                          </p:cTn>
                        </p:par>
                        <p:par>
                          <p:cTn id="70" fill="hold">
                            <p:stCondLst>
                              <p:cond delay="2000"/>
                            </p:stCondLst>
                            <p:childTnLst>
                              <p:par>
                                <p:cTn id="71" presetID="22" presetClass="entr" presetSubtype="4" fill="hold" nodeType="after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wipe(down)">
                                      <p:cBhvr>
                                        <p:cTn id="73" dur="500"/>
                                        <p:tgtEl>
                                          <p:spTgt spid="22"/>
                                        </p:tgtEl>
                                      </p:cBhvr>
                                    </p:animEffect>
                                  </p:childTnLst>
                                </p:cTn>
                              </p:par>
                            </p:childTnLst>
                          </p:cTn>
                        </p:par>
                        <p:par>
                          <p:cTn id="74" fill="hold">
                            <p:stCondLst>
                              <p:cond delay="2500"/>
                            </p:stCondLst>
                            <p:childTnLst>
                              <p:par>
                                <p:cTn id="75" presetID="10" presetClass="entr" presetSubtype="0" fill="hold" grpId="0" nodeType="after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500"/>
                                        <p:tgtEl>
                                          <p:spTgt spid="25"/>
                                        </p:tgtEl>
                                      </p:cBhvr>
                                    </p:animEffect>
                                  </p:childTnLst>
                                </p:cTn>
                              </p:par>
                            </p:childTnLst>
                          </p:cTn>
                        </p:par>
                        <p:par>
                          <p:cTn id="78" fill="hold">
                            <p:stCondLst>
                              <p:cond delay="3000"/>
                            </p:stCondLst>
                            <p:childTnLst>
                              <p:par>
                                <p:cTn id="79" presetID="27" presetClass="emph" presetSubtype="0" fill="remove" grpId="1" nodeType="afterEffect">
                                  <p:stCondLst>
                                    <p:cond delay="0"/>
                                  </p:stCondLst>
                                  <p:childTnLst>
                                    <p:animClr clrSpc="rgb" dir="cw">
                                      <p:cBhvr override="childStyle">
                                        <p:cTn id="80" dur="250" autoRev="1" fill="remove"/>
                                        <p:tgtEl>
                                          <p:spTgt spid="25"/>
                                        </p:tgtEl>
                                        <p:attrNameLst>
                                          <p:attrName>style.color</p:attrName>
                                        </p:attrNameLst>
                                      </p:cBhvr>
                                      <p:to>
                                        <a:schemeClr val="bg1"/>
                                      </p:to>
                                    </p:animClr>
                                    <p:animClr clrSpc="rgb" dir="cw">
                                      <p:cBhvr>
                                        <p:cTn id="81" dur="250" autoRev="1" fill="remove"/>
                                        <p:tgtEl>
                                          <p:spTgt spid="25"/>
                                        </p:tgtEl>
                                        <p:attrNameLst>
                                          <p:attrName>fillcolor</p:attrName>
                                        </p:attrNameLst>
                                      </p:cBhvr>
                                      <p:to>
                                        <a:schemeClr val="bg1"/>
                                      </p:to>
                                    </p:animClr>
                                    <p:set>
                                      <p:cBhvr>
                                        <p:cTn id="82" dur="250" autoRev="1" fill="remove"/>
                                        <p:tgtEl>
                                          <p:spTgt spid="25"/>
                                        </p:tgtEl>
                                        <p:attrNameLst>
                                          <p:attrName>fill.type</p:attrName>
                                        </p:attrNameLst>
                                      </p:cBhvr>
                                      <p:to>
                                        <p:strVal val="solid"/>
                                      </p:to>
                                    </p:set>
                                    <p:set>
                                      <p:cBhvr>
                                        <p:cTn id="83" dur="250" autoRev="1" fill="remove"/>
                                        <p:tgtEl>
                                          <p:spTgt spid="25"/>
                                        </p:tgtEl>
                                        <p:attrNameLst>
                                          <p:attrName>fill.on</p:attrName>
                                        </p:attrNameLst>
                                      </p:cBhvr>
                                      <p:to>
                                        <p:strVal val="true"/>
                                      </p:to>
                                    </p:set>
                                  </p:childTnLst>
                                </p:cTn>
                              </p:par>
                            </p:childTnLst>
                          </p:cTn>
                        </p:par>
                        <p:par>
                          <p:cTn id="84" fill="hold">
                            <p:stCondLst>
                              <p:cond delay="3500"/>
                            </p:stCondLst>
                            <p:childTnLst>
                              <p:par>
                                <p:cTn id="85" presetID="1" presetClass="entr" presetSubtype="0" fill="hold" grpId="0" nodeType="afterEffect">
                                  <p:stCondLst>
                                    <p:cond delay="0"/>
                                  </p:stCondLst>
                                  <p:iterate type="lt">
                                    <p:tmAbs val="100"/>
                                  </p:iterate>
                                  <p:childTnLst>
                                    <p:set>
                                      <p:cBhvr>
                                        <p:cTn id="86" dur="1" fill="hold">
                                          <p:stCondLst>
                                            <p:cond delay="0"/>
                                          </p:stCondLst>
                                        </p:cTn>
                                        <p:tgtEl>
                                          <p:spTgt spid="26"/>
                                        </p:tgtEl>
                                        <p:attrNameLst>
                                          <p:attrName>style.visibility</p:attrName>
                                        </p:attrNameLst>
                                      </p:cBhvr>
                                      <p:to>
                                        <p:strVal val="visible"/>
                                      </p:to>
                                    </p:set>
                                  </p:childTnLst>
                                </p:cTn>
                              </p:par>
                            </p:childTnLst>
                          </p:cTn>
                        </p:par>
                        <p:par>
                          <p:cTn id="87" fill="hold">
                            <p:stCondLst>
                              <p:cond delay="4701"/>
                            </p:stCondLst>
                            <p:childTnLst>
                              <p:par>
                                <p:cTn id="88" presetID="22" presetClass="entr" presetSubtype="1" fill="hold" nodeType="after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wipe(up)">
                                      <p:cBhvr>
                                        <p:cTn id="9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3" grpId="0" animBg="1"/>
      <p:bldP spid="13" grpId="1" animBg="1"/>
      <p:bldP spid="4" grpId="0" animBg="1"/>
      <p:bldP spid="8" grpId="0" animBg="1"/>
      <p:bldP spid="25" grpId="0" animBg="1"/>
      <p:bldP spid="25" grpId="1" animBg="1"/>
      <p:bldP spid="26" grpId="0"/>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1\Tema 11 punt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626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26 Conector recto"/>
          <p:cNvCxnSpPr/>
          <p:nvPr/>
        </p:nvCxnSpPr>
        <p:spPr>
          <a:xfrm flipH="1">
            <a:off x="4319972" y="1700808"/>
            <a:ext cx="715704" cy="0"/>
          </a:xfrm>
          <a:prstGeom prst="line">
            <a:avLst/>
          </a:prstGeom>
          <a:ln>
            <a:solidFill>
              <a:srgbClr val="FF0000"/>
            </a:solidFill>
          </a:ln>
        </p:spPr>
        <p:style>
          <a:lnRef idx="2">
            <a:schemeClr val="accent6"/>
          </a:lnRef>
          <a:fillRef idx="0">
            <a:schemeClr val="accent6"/>
          </a:fillRef>
          <a:effectRef idx="1">
            <a:schemeClr val="accent6"/>
          </a:effectRef>
          <a:fontRef idx="minor">
            <a:schemeClr val="tx1"/>
          </a:fontRef>
        </p:style>
      </p:cxnSp>
      <p:sp>
        <p:nvSpPr>
          <p:cNvPr id="25" name="24 Rectángulo"/>
          <p:cNvSpPr/>
          <p:nvPr/>
        </p:nvSpPr>
        <p:spPr>
          <a:xfrm>
            <a:off x="935596" y="616064"/>
            <a:ext cx="288032" cy="292656"/>
          </a:xfrm>
          <a:prstGeom prst="rect">
            <a:avLst/>
          </a:prstGeom>
          <a:gradFill>
            <a:gsLst>
              <a:gs pos="0">
                <a:srgbClr val="FF0000">
                  <a:lumMod val="54000"/>
                </a:srgbClr>
              </a:gs>
              <a:gs pos="80000">
                <a:srgbClr val="FF0000"/>
              </a:gs>
              <a:gs pos="100000">
                <a:srgbClr val="FF0000">
                  <a:lumMod val="43000"/>
                  <a:lumOff val="57000"/>
                </a:srgb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26" name="Rectangle 3"/>
          <p:cNvSpPr>
            <a:spLocks noChangeArrowheads="1"/>
          </p:cNvSpPr>
          <p:nvPr/>
        </p:nvSpPr>
        <p:spPr bwMode="auto">
          <a:xfrm>
            <a:off x="971600" y="396044"/>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LET US COMPARE</a:t>
            </a:r>
          </a:p>
        </p:txBody>
      </p:sp>
      <p:sp>
        <p:nvSpPr>
          <p:cNvPr id="20" name="Rectangle 3"/>
          <p:cNvSpPr>
            <a:spLocks noChangeArrowheads="1"/>
          </p:cNvSpPr>
          <p:nvPr/>
        </p:nvSpPr>
        <p:spPr bwMode="auto">
          <a:xfrm>
            <a:off x="935596" y="1232756"/>
            <a:ext cx="3384376" cy="4752528"/>
          </a:xfrm>
          <a:prstGeom prst="rect">
            <a:avLst/>
          </a:prstGeom>
          <a:ln>
            <a:solidFill>
              <a:srgbClr val="FFFF00"/>
            </a:solidFill>
          </a:ln>
          <a:extLst/>
        </p:spPr>
        <p:style>
          <a:lnRef idx="3">
            <a:schemeClr val="lt1"/>
          </a:lnRef>
          <a:fillRef idx="1">
            <a:schemeClr val="dk1"/>
          </a:fillRef>
          <a:effectRef idx="1">
            <a:schemeClr val="dk1"/>
          </a:effectRef>
          <a:fontRef idx="minor">
            <a:schemeClr val="lt1"/>
          </a:fontRef>
        </p:style>
        <p:txBody>
          <a:bodyPr lIns="180000" tIns="180000" rIns="180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endParaRPr lang="es-ES" sz="10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cs typeface="Consolas" pitchFamily="49" charset="0"/>
            </a:endParaRPr>
          </a:p>
          <a:p>
            <a:r>
              <a:rPr lang="es-ES" sz="36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cs typeface="Consolas" pitchFamily="49" charset="0"/>
              </a:rPr>
              <a:t>GOD IS:</a:t>
            </a:r>
            <a:endParaRPr lang="es-ES" sz="36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cs typeface="Consolas" pitchFamily="49" charset="0"/>
            </a:endParaRPr>
          </a:p>
          <a:p>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Love</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4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(1 John 4:8)</a:t>
            </a:r>
            <a:endParaRPr lang="es-ES" sz="24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Holy</a:t>
            </a:r>
            <a:r>
              <a:rPr lang="en-US" sz="28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n-US" sz="24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n-US"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(Isaiah 6:3)</a:t>
            </a:r>
            <a:endParaRPr lang="en-US" sz="24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en-US" sz="3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Just</a:t>
            </a:r>
          </a:p>
          <a:p>
            <a:r>
              <a:rPr lang="en-US" sz="3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Good</a:t>
            </a:r>
            <a:r>
              <a:rPr lang="en-US" sz="28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n-US" sz="24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n-US" sz="16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(Psalms 145:9, 17)</a:t>
            </a:r>
          </a:p>
          <a:p>
            <a:endParaRPr lang="en-US" sz="24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21" name="Rectangle 3"/>
          <p:cNvSpPr>
            <a:spLocks noChangeArrowheads="1"/>
          </p:cNvSpPr>
          <p:nvPr/>
        </p:nvSpPr>
        <p:spPr bwMode="auto">
          <a:xfrm>
            <a:off x="5040052" y="1232756"/>
            <a:ext cx="3492388" cy="4752528"/>
          </a:xfrm>
          <a:prstGeom prst="rect">
            <a:avLst/>
          </a:prstGeom>
          <a:ln>
            <a:solidFill>
              <a:srgbClr val="FF0000"/>
            </a:solidFill>
          </a:ln>
          <a:extLst/>
        </p:spPr>
        <p:style>
          <a:lnRef idx="3">
            <a:schemeClr val="lt1"/>
          </a:lnRef>
          <a:fillRef idx="1">
            <a:schemeClr val="dk1"/>
          </a:fillRef>
          <a:effectRef idx="1">
            <a:schemeClr val="dk1"/>
          </a:effectRef>
          <a:fontRef idx="minor">
            <a:schemeClr val="lt1"/>
          </a:fontRef>
        </p:style>
        <p:txBody>
          <a:bodyPr lIns="180000" tIns="180000" rIns="180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endParaRPr lang="es-ES" sz="10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cs typeface="Consolas" pitchFamily="49" charset="0"/>
            </a:endParaRPr>
          </a:p>
          <a:p>
            <a:r>
              <a:rPr lang="es-ES" sz="36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cs typeface="Consolas" pitchFamily="49" charset="0"/>
              </a:rPr>
              <a:t>HIS LAW IS:</a:t>
            </a:r>
            <a:endParaRPr lang="es-ES" sz="36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cs typeface="Consolas" pitchFamily="49" charset="0"/>
            </a:endParaRPr>
          </a:p>
          <a:p>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Love  </a:t>
            </a:r>
            <a:r>
              <a:rPr lang="en-US"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n-US"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Romans </a:t>
            </a:r>
            <a:r>
              <a:rPr lang="en-US"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13:9</a:t>
            </a:r>
            <a:r>
              <a:rPr lang="en-US"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n-US" sz="24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en-US" sz="3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Holy</a:t>
            </a:r>
          </a:p>
          <a:p>
            <a:r>
              <a:rPr lang="en-US" sz="3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Just</a:t>
            </a:r>
          </a:p>
          <a:p>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Good  </a:t>
            </a:r>
            <a:r>
              <a:rPr lang="en-US"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(Romans 7:12)</a:t>
            </a:r>
            <a:endParaRPr lang="en-US" sz="24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cxnSp>
        <p:nvCxnSpPr>
          <p:cNvPr id="23" name="22 Conector recto"/>
          <p:cNvCxnSpPr/>
          <p:nvPr/>
        </p:nvCxnSpPr>
        <p:spPr>
          <a:xfrm>
            <a:off x="1079612" y="908720"/>
            <a:ext cx="0" cy="288033"/>
          </a:xfrm>
          <a:prstGeom prst="line">
            <a:avLst/>
          </a:prstGeom>
          <a:ln>
            <a:solidFill>
              <a:srgbClr val="FFFF00"/>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00923154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0">
                                            <p:bg/>
                                          </p:spTgt>
                                        </p:tgtEl>
                                        <p:attrNameLst>
                                          <p:attrName>style.visibility</p:attrName>
                                        </p:attrNameLst>
                                      </p:cBhvr>
                                      <p:to>
                                        <p:strVal val="visible"/>
                                      </p:to>
                                    </p:set>
                                    <p:animEffect transition="in" filter="wipe(up)">
                                      <p:cBhvr>
                                        <p:cTn id="11" dur="500"/>
                                        <p:tgtEl>
                                          <p:spTgt spid="20">
                                            <p:bg/>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1">
                                            <p:bg/>
                                          </p:spTgt>
                                        </p:tgtEl>
                                        <p:attrNameLst>
                                          <p:attrName>style.visibility</p:attrName>
                                        </p:attrNameLst>
                                      </p:cBhvr>
                                      <p:to>
                                        <p:strVal val="visible"/>
                                      </p:to>
                                    </p:set>
                                    <p:animEffect transition="in" filter="wipe(left)">
                                      <p:cBhvr>
                                        <p:cTn id="19" dur="500"/>
                                        <p:tgtEl>
                                          <p:spTgt spid="21">
                                            <p:bg/>
                                          </p:spTgt>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0">
                                            <p:txEl>
                                              <p:pRg st="1" end="1"/>
                                            </p:txEl>
                                          </p:spTgt>
                                        </p:tgtEl>
                                        <p:attrNameLst>
                                          <p:attrName>style.visibility</p:attrName>
                                        </p:attrNameLst>
                                      </p:cBhvr>
                                      <p:to>
                                        <p:strVal val="visible"/>
                                      </p:to>
                                    </p:set>
                                    <p:animEffect transition="in" filter="wipe(up)">
                                      <p:cBhvr>
                                        <p:cTn id="23" dur="500"/>
                                        <p:tgtEl>
                                          <p:spTgt spid="20">
                                            <p:txEl>
                                              <p:pRg st="1" end="1"/>
                                            </p:tx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1">
                                            <p:txEl>
                                              <p:pRg st="1" end="1"/>
                                            </p:txEl>
                                          </p:spTgt>
                                        </p:tgtEl>
                                        <p:attrNameLst>
                                          <p:attrName>style.visibility</p:attrName>
                                        </p:attrNameLst>
                                      </p:cBhvr>
                                      <p:to>
                                        <p:strVal val="visible"/>
                                      </p:to>
                                    </p:set>
                                    <p:animEffect transition="in" filter="wipe(left)">
                                      <p:cBhvr>
                                        <p:cTn id="27" dur="500"/>
                                        <p:tgtEl>
                                          <p:spTgt spid="2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0">
                                            <p:txEl>
                                              <p:pRg st="2" end="2"/>
                                            </p:txEl>
                                          </p:spTgt>
                                        </p:tgtEl>
                                        <p:attrNameLst>
                                          <p:attrName>style.visibility</p:attrName>
                                        </p:attrNameLst>
                                      </p:cBhvr>
                                      <p:to>
                                        <p:strVal val="visible"/>
                                      </p:to>
                                    </p:set>
                                    <p:animEffect transition="in" filter="wipe(up)">
                                      <p:cBhvr>
                                        <p:cTn id="32" dur="500"/>
                                        <p:tgtEl>
                                          <p:spTgt spid="20">
                                            <p:txEl>
                                              <p:pRg st="2" end="2"/>
                                            </p:txEl>
                                          </p:spTgt>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21">
                                            <p:txEl>
                                              <p:pRg st="2" end="2"/>
                                            </p:txEl>
                                          </p:spTgt>
                                        </p:tgtEl>
                                        <p:attrNameLst>
                                          <p:attrName>style.visibility</p:attrName>
                                        </p:attrNameLst>
                                      </p:cBhvr>
                                      <p:to>
                                        <p:strVal val="visible"/>
                                      </p:to>
                                    </p:set>
                                    <p:animEffect transition="in" filter="wipe(left)">
                                      <p:cBhvr>
                                        <p:cTn id="36" dur="500"/>
                                        <p:tgtEl>
                                          <p:spTgt spid="21">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20">
                                            <p:txEl>
                                              <p:pRg st="3" end="3"/>
                                            </p:txEl>
                                          </p:spTgt>
                                        </p:tgtEl>
                                        <p:attrNameLst>
                                          <p:attrName>style.visibility</p:attrName>
                                        </p:attrNameLst>
                                      </p:cBhvr>
                                      <p:to>
                                        <p:strVal val="visible"/>
                                      </p:to>
                                    </p:set>
                                    <p:animEffect transition="in" filter="wipe(up)">
                                      <p:cBhvr>
                                        <p:cTn id="41" dur="500"/>
                                        <p:tgtEl>
                                          <p:spTgt spid="20">
                                            <p:txEl>
                                              <p:pRg st="3" end="3"/>
                                            </p:txEl>
                                          </p:spTgt>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1">
                                            <p:txEl>
                                              <p:pRg st="3" end="3"/>
                                            </p:txEl>
                                          </p:spTgt>
                                        </p:tgtEl>
                                        <p:attrNameLst>
                                          <p:attrName>style.visibility</p:attrName>
                                        </p:attrNameLst>
                                      </p:cBhvr>
                                      <p:to>
                                        <p:strVal val="visible"/>
                                      </p:to>
                                    </p:set>
                                    <p:animEffect transition="in" filter="wipe(left)">
                                      <p:cBhvr>
                                        <p:cTn id="45" dur="500"/>
                                        <p:tgtEl>
                                          <p:spTgt spid="21">
                                            <p:txEl>
                                              <p:pRg st="3" end="3"/>
                                            </p:txEl>
                                          </p:spTgt>
                                        </p:tgtEl>
                                      </p:cBhvr>
                                    </p:animEffect>
                                  </p:childTnLst>
                                </p:cTn>
                              </p:par>
                            </p:childTnLst>
                          </p:cTn>
                        </p:par>
                        <p:par>
                          <p:cTn id="46" fill="hold">
                            <p:stCondLst>
                              <p:cond delay="1000"/>
                            </p:stCondLst>
                            <p:childTnLst>
                              <p:par>
                                <p:cTn id="47" presetID="22" presetClass="entr" presetSubtype="1" fill="hold" grpId="0" nodeType="afterEffect">
                                  <p:stCondLst>
                                    <p:cond delay="0"/>
                                  </p:stCondLst>
                                  <p:childTnLst>
                                    <p:set>
                                      <p:cBhvr>
                                        <p:cTn id="48" dur="1" fill="hold">
                                          <p:stCondLst>
                                            <p:cond delay="0"/>
                                          </p:stCondLst>
                                        </p:cTn>
                                        <p:tgtEl>
                                          <p:spTgt spid="20">
                                            <p:txEl>
                                              <p:pRg st="4" end="4"/>
                                            </p:txEl>
                                          </p:spTgt>
                                        </p:tgtEl>
                                        <p:attrNameLst>
                                          <p:attrName>style.visibility</p:attrName>
                                        </p:attrNameLst>
                                      </p:cBhvr>
                                      <p:to>
                                        <p:strVal val="visible"/>
                                      </p:to>
                                    </p:set>
                                    <p:animEffect transition="in" filter="wipe(up)">
                                      <p:cBhvr>
                                        <p:cTn id="49" dur="500"/>
                                        <p:tgtEl>
                                          <p:spTgt spid="20">
                                            <p:txEl>
                                              <p:pRg st="4" end="4"/>
                                            </p:txEl>
                                          </p:spTgt>
                                        </p:tgtEl>
                                      </p:cBhvr>
                                    </p:animEffect>
                                  </p:childTnLst>
                                </p:cTn>
                              </p:par>
                            </p:childTnLst>
                          </p:cTn>
                        </p:par>
                        <p:par>
                          <p:cTn id="50" fill="hold">
                            <p:stCondLst>
                              <p:cond delay="1500"/>
                            </p:stCondLst>
                            <p:childTnLst>
                              <p:par>
                                <p:cTn id="51" presetID="22" presetClass="entr" presetSubtype="1" fill="hold" grpId="0" nodeType="afterEffect">
                                  <p:stCondLst>
                                    <p:cond delay="0"/>
                                  </p:stCondLst>
                                  <p:childTnLst>
                                    <p:set>
                                      <p:cBhvr>
                                        <p:cTn id="52" dur="1" fill="hold">
                                          <p:stCondLst>
                                            <p:cond delay="0"/>
                                          </p:stCondLst>
                                        </p:cTn>
                                        <p:tgtEl>
                                          <p:spTgt spid="20">
                                            <p:txEl>
                                              <p:pRg st="5" end="5"/>
                                            </p:txEl>
                                          </p:spTgt>
                                        </p:tgtEl>
                                        <p:attrNameLst>
                                          <p:attrName>style.visibility</p:attrName>
                                        </p:attrNameLst>
                                      </p:cBhvr>
                                      <p:to>
                                        <p:strVal val="visible"/>
                                      </p:to>
                                    </p:set>
                                    <p:animEffect transition="in" filter="wipe(up)">
                                      <p:cBhvr>
                                        <p:cTn id="53" dur="500"/>
                                        <p:tgtEl>
                                          <p:spTgt spid="20">
                                            <p:txEl>
                                              <p:pRg st="5" end="5"/>
                                            </p:txEl>
                                          </p:spTgt>
                                        </p:tgtEl>
                                      </p:cBhvr>
                                    </p:animEffect>
                                  </p:childTnLst>
                                </p:cTn>
                              </p:par>
                            </p:childTnLst>
                          </p:cTn>
                        </p:par>
                        <p:par>
                          <p:cTn id="54" fill="hold">
                            <p:stCondLst>
                              <p:cond delay="2000"/>
                            </p:stCondLst>
                            <p:childTnLst>
                              <p:par>
                                <p:cTn id="55" presetID="22" presetClass="entr" presetSubtype="8" fill="hold" grpId="0" nodeType="afterEffect">
                                  <p:stCondLst>
                                    <p:cond delay="0"/>
                                  </p:stCondLst>
                                  <p:childTnLst>
                                    <p:set>
                                      <p:cBhvr>
                                        <p:cTn id="56" dur="1" fill="hold">
                                          <p:stCondLst>
                                            <p:cond delay="0"/>
                                          </p:stCondLst>
                                        </p:cTn>
                                        <p:tgtEl>
                                          <p:spTgt spid="21">
                                            <p:txEl>
                                              <p:pRg st="4" end="4"/>
                                            </p:txEl>
                                          </p:spTgt>
                                        </p:tgtEl>
                                        <p:attrNameLst>
                                          <p:attrName>style.visibility</p:attrName>
                                        </p:attrNameLst>
                                      </p:cBhvr>
                                      <p:to>
                                        <p:strVal val="visible"/>
                                      </p:to>
                                    </p:set>
                                    <p:animEffect transition="in" filter="wipe(left)">
                                      <p:cBhvr>
                                        <p:cTn id="57" dur="500"/>
                                        <p:tgtEl>
                                          <p:spTgt spid="21">
                                            <p:txEl>
                                              <p:pRg st="4" end="4"/>
                                            </p:txEl>
                                          </p:spTgt>
                                        </p:tgtEl>
                                      </p:cBhvr>
                                    </p:animEffect>
                                  </p:childTnLst>
                                </p:cTn>
                              </p:par>
                            </p:childTnLst>
                          </p:cTn>
                        </p:par>
                        <p:par>
                          <p:cTn id="58" fill="hold">
                            <p:stCondLst>
                              <p:cond delay="2500"/>
                            </p:stCondLst>
                            <p:childTnLst>
                              <p:par>
                                <p:cTn id="59" presetID="22" presetClass="entr" presetSubtype="8" fill="hold" grpId="0" nodeType="afterEffect">
                                  <p:stCondLst>
                                    <p:cond delay="0"/>
                                  </p:stCondLst>
                                  <p:childTnLst>
                                    <p:set>
                                      <p:cBhvr>
                                        <p:cTn id="60" dur="1" fill="hold">
                                          <p:stCondLst>
                                            <p:cond delay="0"/>
                                          </p:stCondLst>
                                        </p:cTn>
                                        <p:tgtEl>
                                          <p:spTgt spid="21">
                                            <p:txEl>
                                              <p:pRg st="5" end="5"/>
                                            </p:txEl>
                                          </p:spTgt>
                                        </p:tgtEl>
                                        <p:attrNameLst>
                                          <p:attrName>style.visibility</p:attrName>
                                        </p:attrNameLst>
                                      </p:cBhvr>
                                      <p:to>
                                        <p:strVal val="visible"/>
                                      </p:to>
                                    </p:set>
                                    <p:animEffect transition="in" filter="wipe(left)">
                                      <p:cBhvr>
                                        <p:cTn id="61" dur="500"/>
                                        <p:tgtEl>
                                          <p:spTgt spid="21">
                                            <p:txEl>
                                              <p:pRg st="5" end="5"/>
                                            </p:txEl>
                                          </p:spTgt>
                                        </p:tgtEl>
                                      </p:cBhvr>
                                    </p:animEffect>
                                  </p:childTnLst>
                                </p:cTn>
                              </p:par>
                            </p:childTnLst>
                          </p:cTn>
                        </p:par>
                        <p:par>
                          <p:cTn id="62" fill="hold">
                            <p:stCondLst>
                              <p:cond delay="3000"/>
                            </p:stCondLst>
                            <p:childTnLst>
                              <p:par>
                                <p:cTn id="63" presetID="22" presetClass="entr" presetSubtype="1" fill="hold" nodeType="after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wipe(up)">
                                      <p:cBhvr>
                                        <p:cTn id="6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animBg="1"/>
      <p:bldP spid="21" grpId="0" uiExpand="1"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1\Tema 11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a:spLocks noChangeArrowheads="1"/>
          </p:cNvSpPr>
          <p:nvPr/>
        </p:nvSpPr>
        <p:spPr bwMode="auto">
          <a:xfrm>
            <a:off x="4355976" y="6021288"/>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pPr algn="r"/>
            <a:r>
              <a:rPr lang="es-ES" sz="3600" b="1" spc="50" dirty="0" err="1" smtClean="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Romans</a:t>
            </a:r>
            <a:r>
              <a:rPr lang="es-ES" sz="3600" b="1" spc="50" dirty="0" smtClean="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 </a:t>
            </a: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7:12</a:t>
            </a:r>
          </a:p>
        </p:txBody>
      </p:sp>
      <p:sp>
        <p:nvSpPr>
          <p:cNvPr id="15" name="Rectangle 3"/>
          <p:cNvSpPr>
            <a:spLocks noChangeArrowheads="1"/>
          </p:cNvSpPr>
          <p:nvPr/>
        </p:nvSpPr>
        <p:spPr bwMode="auto">
          <a:xfrm>
            <a:off x="1673678" y="1340768"/>
            <a:ext cx="5796644" cy="417646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 sz="40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n-US" sz="40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Wherefore the law is holy, and the commandment </a:t>
            </a:r>
            <a:r>
              <a:rPr lang="en-US"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holy, and just, and good</a:t>
            </a:r>
            <a:r>
              <a:rPr lang="en-US" sz="40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3054166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par>
                          <p:cTn id="8" fill="hold">
                            <p:stCondLst>
                              <p:cond delay="75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1651"/>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1\Tema 11 punt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626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26 Conector recto"/>
          <p:cNvCxnSpPr/>
          <p:nvPr/>
        </p:nvCxnSpPr>
        <p:spPr>
          <a:xfrm flipH="1">
            <a:off x="4319972" y="1700808"/>
            <a:ext cx="715704" cy="0"/>
          </a:xfrm>
          <a:prstGeom prst="line">
            <a:avLst/>
          </a:prstGeom>
          <a:ln>
            <a:solidFill>
              <a:srgbClr val="FF0000"/>
            </a:solidFill>
          </a:ln>
        </p:spPr>
        <p:style>
          <a:lnRef idx="2">
            <a:schemeClr val="accent6"/>
          </a:lnRef>
          <a:fillRef idx="0">
            <a:schemeClr val="accent6"/>
          </a:fillRef>
          <a:effectRef idx="1">
            <a:schemeClr val="accent6"/>
          </a:effectRef>
          <a:fontRef idx="minor">
            <a:schemeClr val="tx1"/>
          </a:fontRef>
        </p:style>
      </p:cxnSp>
      <p:sp>
        <p:nvSpPr>
          <p:cNvPr id="25" name="24 Rectángulo"/>
          <p:cNvSpPr/>
          <p:nvPr/>
        </p:nvSpPr>
        <p:spPr>
          <a:xfrm>
            <a:off x="935596" y="616064"/>
            <a:ext cx="288032" cy="292656"/>
          </a:xfrm>
          <a:prstGeom prst="rect">
            <a:avLst/>
          </a:prstGeom>
          <a:gradFill>
            <a:gsLst>
              <a:gs pos="0">
                <a:srgbClr val="FF0000">
                  <a:lumMod val="54000"/>
                </a:srgbClr>
              </a:gs>
              <a:gs pos="80000">
                <a:srgbClr val="FF0000"/>
              </a:gs>
              <a:gs pos="100000">
                <a:srgbClr val="FF0000">
                  <a:lumMod val="43000"/>
                  <a:lumOff val="57000"/>
                </a:srgb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26" name="Rectangle 3"/>
          <p:cNvSpPr>
            <a:spLocks noChangeArrowheads="1"/>
          </p:cNvSpPr>
          <p:nvPr/>
        </p:nvSpPr>
        <p:spPr bwMode="auto">
          <a:xfrm>
            <a:off x="971600" y="396044"/>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LET US COMPARE</a:t>
            </a:r>
          </a:p>
        </p:txBody>
      </p:sp>
      <p:sp>
        <p:nvSpPr>
          <p:cNvPr id="20" name="Rectangle 3"/>
          <p:cNvSpPr>
            <a:spLocks noChangeArrowheads="1"/>
          </p:cNvSpPr>
          <p:nvPr/>
        </p:nvSpPr>
        <p:spPr bwMode="auto">
          <a:xfrm>
            <a:off x="935596" y="1232756"/>
            <a:ext cx="3384376" cy="4752528"/>
          </a:xfrm>
          <a:prstGeom prst="rect">
            <a:avLst/>
          </a:prstGeom>
          <a:ln>
            <a:solidFill>
              <a:srgbClr val="FFFF00"/>
            </a:solidFill>
          </a:ln>
          <a:extLst/>
        </p:spPr>
        <p:style>
          <a:lnRef idx="3">
            <a:schemeClr val="lt1"/>
          </a:lnRef>
          <a:fillRef idx="1">
            <a:schemeClr val="dk1"/>
          </a:fillRef>
          <a:effectRef idx="1">
            <a:schemeClr val="dk1"/>
          </a:effectRef>
          <a:fontRef idx="minor">
            <a:schemeClr val="lt1"/>
          </a:fontRef>
        </p:style>
        <p:txBody>
          <a:bodyPr lIns="180000" tIns="180000" rIns="180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endParaRPr lang="es-ES" sz="10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cs typeface="Consolas" pitchFamily="49" charset="0"/>
            </a:endParaRPr>
          </a:p>
          <a:p>
            <a:r>
              <a:rPr lang="es-ES" sz="36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cs typeface="Consolas" pitchFamily="49" charset="0"/>
              </a:rPr>
              <a:t>GOD </a:t>
            </a:r>
            <a:r>
              <a:rPr lang="es-ES" sz="36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cs typeface="Consolas" pitchFamily="49" charset="0"/>
              </a:rPr>
              <a:t>IS:</a:t>
            </a:r>
          </a:p>
          <a:p>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Love</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4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1 John </a:t>
            </a:r>
            <a:r>
              <a:rPr lang="es-ES"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4:8</a:t>
            </a:r>
            <a:r>
              <a:rPr lang="es-ES"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24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Holy</a:t>
            </a:r>
            <a:r>
              <a:rPr lang="en-US" sz="28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n-US" sz="24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n-US"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n-US"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Isaiah </a:t>
            </a:r>
            <a:r>
              <a:rPr lang="en-US"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6:3</a:t>
            </a:r>
            <a:r>
              <a:rPr lang="en-US"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n-US" sz="24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en-US" sz="3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Just</a:t>
            </a:r>
            <a:endParaRPr lang="en-US" sz="24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Good </a:t>
            </a:r>
            <a:r>
              <a:rPr lang="en-US" sz="24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n-US" sz="16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(Psalms </a:t>
            </a:r>
            <a:r>
              <a:rPr lang="en-US" sz="1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145:9, 17</a:t>
            </a:r>
            <a:r>
              <a:rPr lang="en-US" sz="16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a:p>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True</a:t>
            </a:r>
            <a:r>
              <a:rPr lang="en-US" sz="24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n-US"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(Psalms 89:14)</a:t>
            </a:r>
            <a:endParaRPr lang="en-US" sz="24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pPr lvl="0"/>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Faithful </a:t>
            </a:r>
            <a:r>
              <a:rPr lang="en-US"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(Deut. 7:9)</a:t>
            </a:r>
            <a:endParaRPr lang="en-US" sz="24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pPr lvl="0"/>
            <a:r>
              <a:rPr lang="en-US" sz="3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Eternal</a:t>
            </a:r>
            <a:r>
              <a:rPr lang="en-US" sz="24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n-US"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(Psalms 45:6)</a:t>
            </a:r>
            <a:endParaRPr lang="en-US" sz="24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21" name="Rectangle 3"/>
          <p:cNvSpPr>
            <a:spLocks noChangeArrowheads="1"/>
          </p:cNvSpPr>
          <p:nvPr/>
        </p:nvSpPr>
        <p:spPr bwMode="auto">
          <a:xfrm>
            <a:off x="5040052" y="1232756"/>
            <a:ext cx="3492388" cy="4752528"/>
          </a:xfrm>
          <a:prstGeom prst="rect">
            <a:avLst/>
          </a:prstGeom>
          <a:ln>
            <a:solidFill>
              <a:srgbClr val="FF0000"/>
            </a:solidFill>
          </a:ln>
          <a:extLst/>
        </p:spPr>
        <p:style>
          <a:lnRef idx="3">
            <a:schemeClr val="lt1"/>
          </a:lnRef>
          <a:fillRef idx="1">
            <a:schemeClr val="dk1"/>
          </a:fillRef>
          <a:effectRef idx="1">
            <a:schemeClr val="dk1"/>
          </a:effectRef>
          <a:fontRef idx="minor">
            <a:schemeClr val="lt1"/>
          </a:fontRef>
        </p:style>
        <p:txBody>
          <a:bodyPr lIns="180000" tIns="180000" rIns="180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endParaRPr lang="es-ES" sz="10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cs typeface="Consolas" pitchFamily="49" charset="0"/>
            </a:endParaRPr>
          </a:p>
          <a:p>
            <a:r>
              <a:rPr lang="es-ES" sz="36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cs typeface="Consolas" pitchFamily="49" charset="0"/>
              </a:rPr>
              <a:t>HIS LAW IS:</a:t>
            </a:r>
            <a:endParaRPr lang="es-ES" sz="36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cs typeface="Consolas" pitchFamily="49" charset="0"/>
            </a:endParaRPr>
          </a:p>
          <a:p>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Love  </a:t>
            </a:r>
            <a:r>
              <a:rPr lang="en-US"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n-US"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Romans </a:t>
            </a:r>
            <a:r>
              <a:rPr lang="en-US"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13:9</a:t>
            </a:r>
            <a:r>
              <a:rPr lang="en-US"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n-US" sz="24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en-US" sz="3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Holy</a:t>
            </a:r>
          </a:p>
          <a:p>
            <a:r>
              <a:rPr lang="en-US" sz="3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Just</a:t>
            </a:r>
            <a:endPar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Good </a:t>
            </a:r>
            <a:r>
              <a:rPr lang="en-US"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(Romans 7:12)</a:t>
            </a:r>
            <a:endParaRPr lang="en-US" sz="24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pPr lvl="0"/>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True </a:t>
            </a:r>
            <a:endParaRPr lang="en-US" sz="3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pPr lvl="0"/>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Faithful </a:t>
            </a:r>
            <a:endParaRPr lang="en-US" sz="3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pPr lvl="0"/>
            <a:r>
              <a:rPr lang="en-US" sz="3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Eternal </a:t>
            </a:r>
            <a:r>
              <a:rPr lang="en-US"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(Psalms 111:7-8)</a:t>
            </a:r>
            <a:endParaRPr lang="en-US" sz="24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cxnSp>
        <p:nvCxnSpPr>
          <p:cNvPr id="23" name="22 Conector recto"/>
          <p:cNvCxnSpPr/>
          <p:nvPr/>
        </p:nvCxnSpPr>
        <p:spPr>
          <a:xfrm>
            <a:off x="1079612" y="908720"/>
            <a:ext cx="0" cy="288033"/>
          </a:xfrm>
          <a:prstGeom prst="line">
            <a:avLst/>
          </a:prstGeom>
          <a:ln>
            <a:solidFill>
              <a:srgbClr val="FFFF00"/>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5741995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
                                            <p:txEl>
                                              <p:pRg st="6" end="6"/>
                                            </p:txEl>
                                          </p:spTgt>
                                        </p:tgtEl>
                                        <p:attrNameLst>
                                          <p:attrName>style.visibility</p:attrName>
                                        </p:attrNameLst>
                                      </p:cBhvr>
                                      <p:to>
                                        <p:strVal val="visible"/>
                                      </p:to>
                                    </p:set>
                                    <p:animEffect transition="in" filter="wipe(up)">
                                      <p:cBhvr>
                                        <p:cTn id="7" dur="500"/>
                                        <p:tgtEl>
                                          <p:spTgt spid="20">
                                            <p:txEl>
                                              <p:pRg st="6" end="6"/>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0">
                                            <p:txEl>
                                              <p:pRg st="7" end="7"/>
                                            </p:txEl>
                                          </p:spTgt>
                                        </p:tgtEl>
                                        <p:attrNameLst>
                                          <p:attrName>style.visibility</p:attrName>
                                        </p:attrNameLst>
                                      </p:cBhvr>
                                      <p:to>
                                        <p:strVal val="visible"/>
                                      </p:to>
                                    </p:set>
                                    <p:animEffect transition="in" filter="wipe(up)">
                                      <p:cBhvr>
                                        <p:cTn id="11" dur="500"/>
                                        <p:tgtEl>
                                          <p:spTgt spid="20">
                                            <p:txEl>
                                              <p:pRg st="7" end="7"/>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1">
                                            <p:txEl>
                                              <p:pRg st="6" end="6"/>
                                            </p:txEl>
                                          </p:spTgt>
                                        </p:tgtEl>
                                        <p:attrNameLst>
                                          <p:attrName>style.visibility</p:attrName>
                                        </p:attrNameLst>
                                      </p:cBhvr>
                                      <p:to>
                                        <p:strVal val="visible"/>
                                      </p:to>
                                    </p:set>
                                    <p:animEffect transition="in" filter="wipe(left)">
                                      <p:cBhvr>
                                        <p:cTn id="15" dur="500"/>
                                        <p:tgtEl>
                                          <p:spTgt spid="21">
                                            <p:txEl>
                                              <p:pRg st="6" end="6"/>
                                            </p:txEl>
                                          </p:spTgt>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0">
                                            <p:txEl>
                                              <p:pRg st="8" end="8"/>
                                            </p:txEl>
                                          </p:spTgt>
                                        </p:tgtEl>
                                        <p:attrNameLst>
                                          <p:attrName>style.visibility</p:attrName>
                                        </p:attrNameLst>
                                      </p:cBhvr>
                                      <p:to>
                                        <p:strVal val="visible"/>
                                      </p:to>
                                    </p:set>
                                    <p:animEffect transition="in" filter="wipe(up)">
                                      <p:cBhvr>
                                        <p:cTn id="19" dur="500"/>
                                        <p:tgtEl>
                                          <p:spTgt spid="20">
                                            <p:txEl>
                                              <p:pRg st="8" end="8"/>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1">
                                            <p:txEl>
                                              <p:pRg st="7" end="7"/>
                                            </p:txEl>
                                          </p:spTgt>
                                        </p:tgtEl>
                                        <p:attrNameLst>
                                          <p:attrName>style.visibility</p:attrName>
                                        </p:attrNameLst>
                                      </p:cBhvr>
                                      <p:to>
                                        <p:strVal val="visible"/>
                                      </p:to>
                                    </p:set>
                                    <p:animEffect transition="in" filter="wipe(left)">
                                      <p:cBhvr>
                                        <p:cTn id="23" dur="500"/>
                                        <p:tgtEl>
                                          <p:spTgt spid="21">
                                            <p:txEl>
                                              <p:pRg st="7" end="7"/>
                                            </p:tx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1">
                                            <p:txEl>
                                              <p:pRg st="8" end="8"/>
                                            </p:txEl>
                                          </p:spTgt>
                                        </p:tgtEl>
                                        <p:attrNameLst>
                                          <p:attrName>style.visibility</p:attrName>
                                        </p:attrNameLst>
                                      </p:cBhvr>
                                      <p:to>
                                        <p:strVal val="visible"/>
                                      </p:to>
                                    </p:set>
                                    <p:animEffect transition="in" filter="wipe(left)">
                                      <p:cBhvr>
                                        <p:cTn id="27" dur="500"/>
                                        <p:tgtEl>
                                          <p:spTgt spid="21">
                                            <p:txEl>
                                              <p:pRg st="8" end="8"/>
                                            </p:txEl>
                                          </p:spTgt>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P spid="21"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descr="J:\Mis Docs\_Multimedia IMS\Curso Biblico PPS\Tema 11\oraci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nvSpPr>
        <p:spPr bwMode="auto">
          <a:xfrm>
            <a:off x="-9527" y="0"/>
            <a:ext cx="9144000" cy="143827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6000" b="1" dirty="0">
                <a:ln w="17780" cmpd="sng">
                  <a:solidFill>
                    <a:srgbClr val="00FF00"/>
                  </a:solidFill>
                  <a:prstDash val="solid"/>
                  <a:miter lim="800000"/>
                </a:ln>
                <a:solidFill>
                  <a:srgbClr val="00CC00"/>
                </a:solidFill>
                <a:effectLst>
                  <a:outerShdw blurRad="50800" algn="tl" rotWithShape="0">
                    <a:srgbClr val="000000"/>
                  </a:outerShdw>
                  <a:reflection blurRad="6350" stA="60000" endA="900" endPos="60000" dist="29997" dir="5400000" sy="-100000" algn="bl" rotWithShape="0"/>
                </a:effectLst>
                <a:latin typeface="Computerfont" pitchFamily="2" charset="0"/>
                <a:cs typeface="Consolas" pitchFamily="49" charset="0"/>
              </a:rPr>
              <a:t>A moment of </a:t>
            </a:r>
            <a:r>
              <a:rPr lang="en-US" sz="6000" b="1" dirty="0" smtClean="0">
                <a:ln w="17780" cmpd="sng">
                  <a:solidFill>
                    <a:srgbClr val="00FF00"/>
                  </a:solidFill>
                  <a:prstDash val="solid"/>
                  <a:miter lim="800000"/>
                </a:ln>
                <a:solidFill>
                  <a:srgbClr val="00CC00"/>
                </a:solidFill>
                <a:effectLst>
                  <a:outerShdw blurRad="50800" algn="tl" rotWithShape="0">
                    <a:srgbClr val="000000"/>
                  </a:outerShdw>
                  <a:reflection blurRad="6350" stA="60000" endA="900" endPos="60000" dist="29997" dir="5400000" sy="-100000" algn="bl" rotWithShape="0"/>
                </a:effectLst>
                <a:latin typeface="Computerfont" pitchFamily="2" charset="0"/>
                <a:cs typeface="Consolas" pitchFamily="49" charset="0"/>
              </a:rPr>
              <a:t>Prayer</a:t>
            </a:r>
            <a:r>
              <a:rPr lang="en-US" sz="6000" b="1" dirty="0">
                <a:ln w="17780" cmpd="sng">
                  <a:solidFill>
                    <a:srgbClr val="00FF00"/>
                  </a:solidFill>
                  <a:prstDash val="solid"/>
                  <a:miter lim="800000"/>
                </a:ln>
                <a:solidFill>
                  <a:srgbClr val="00CC00"/>
                </a:solidFill>
                <a:effectLst>
                  <a:outerShdw blurRad="50800" algn="tl" rotWithShape="0">
                    <a:srgbClr val="000000"/>
                  </a:outerShdw>
                  <a:reflection blurRad="6350" stA="60000" endA="900" endPos="60000" dist="29997" dir="5400000" sy="-100000" algn="bl" rotWithShape="0"/>
                </a:effectLst>
                <a:latin typeface="Computerfont" pitchFamily="2" charset="0"/>
                <a:cs typeface="Consolas" pitchFamily="49" charset="0"/>
              </a:rPr>
              <a:t>…</a:t>
            </a:r>
            <a:endParaRPr lang="en-US" sz="6000" b="1" u="none" dirty="0">
              <a:ln w="17780" cmpd="sng">
                <a:solidFill>
                  <a:srgbClr val="00FF00"/>
                </a:solidFill>
                <a:prstDash val="solid"/>
                <a:miter lim="800000"/>
              </a:ln>
              <a:solidFill>
                <a:srgbClr val="00CC00"/>
              </a:solidFill>
              <a:effectLst>
                <a:outerShdw blurRad="50800" algn="tl" rotWithShape="0">
                  <a:srgbClr val="000000"/>
                </a:outerShdw>
                <a:reflection blurRad="6350" stA="60000" endA="900" endPos="60000" dist="29997" dir="5400000" sy="-100000" algn="bl" rotWithShape="0"/>
              </a:effectLst>
              <a:latin typeface="Computerfont" pitchFamily="2"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80492"/>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dissolve">
                                      <p:cBhvr>
                                        <p:cTn id="7" dur="1500"/>
                                        <p:tgtEl>
                                          <p:spTgt spid="43011"/>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1\Tema 11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a:spLocks noChangeArrowheads="1"/>
          </p:cNvSpPr>
          <p:nvPr/>
        </p:nvSpPr>
        <p:spPr bwMode="auto">
          <a:xfrm>
            <a:off x="4355976" y="6021288"/>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pPr algn="r"/>
            <a:r>
              <a:rPr lang="es-ES" sz="3600" b="1" spc="50" dirty="0" err="1" smtClean="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Psalms</a:t>
            </a:r>
            <a:r>
              <a:rPr lang="es-ES" sz="3600" b="1" spc="50" dirty="0" smtClean="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 111:7-8</a:t>
            </a:r>
            <a:endPar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endParaRPr>
          </a:p>
        </p:txBody>
      </p:sp>
      <p:sp>
        <p:nvSpPr>
          <p:cNvPr id="15" name="Rectangle 3"/>
          <p:cNvSpPr>
            <a:spLocks noChangeArrowheads="1"/>
          </p:cNvSpPr>
          <p:nvPr/>
        </p:nvSpPr>
        <p:spPr bwMode="auto">
          <a:xfrm>
            <a:off x="1115616" y="1016732"/>
            <a:ext cx="8100900" cy="5053521"/>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0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"The works of his hands are verity and judgment; </a:t>
            </a:r>
            <a:endParaRPr lang="en-US" sz="40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en-US" sz="40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all </a:t>
            </a:r>
            <a:r>
              <a:rPr lang="en-US" sz="40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his commandments </a:t>
            </a:r>
            <a:r>
              <a:rPr lang="en-US"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are sure.</a:t>
            </a:r>
          </a:p>
          <a:p>
            <a:r>
              <a:rPr lang="en-US"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They stand </a:t>
            </a:r>
            <a:r>
              <a:rPr lang="en-US" sz="40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fast </a:t>
            </a:r>
            <a:r>
              <a:rPr lang="en-US"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for ever </a:t>
            </a:r>
            <a:r>
              <a:rPr lang="en-US" sz="40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and </a:t>
            </a:r>
            <a:r>
              <a:rPr lang="en-US" sz="40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ever, and </a:t>
            </a:r>
            <a:r>
              <a:rPr lang="en-US" sz="40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are done in</a:t>
            </a:r>
            <a:r>
              <a:rPr lang="en-US"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truth </a:t>
            </a:r>
            <a:r>
              <a:rPr lang="en-US" sz="40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and uprightness.” </a:t>
            </a:r>
            <a:endParaRPr lang="en-US" sz="4000" b="1" i="1" u="none"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2485091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par>
                          <p:cTn id="8" fill="hold">
                            <p:stCondLst>
                              <p:cond delay="75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1951"/>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11\Tema 11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7504" y="2096852"/>
            <a:ext cx="8892479" cy="27383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glow" dir="tl">
                <a:rot lat="0" lon="0" rev="5400000"/>
              </a:lightRig>
            </a:scene3d>
            <a:sp3d contourW="12700">
              <a:bevelT w="25400" h="25400"/>
              <a:contourClr>
                <a:srgbClr val="00FF00"/>
              </a:contourClr>
            </a:sp3d>
          </a:bodyPr>
          <a:lstStyle/>
          <a:p>
            <a:pPr algn="ctr"/>
            <a:r>
              <a:rPr lang="en-U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What is the real </a:t>
            </a:r>
            <a:endParaRPr lang="en-US" sz="6000" b="1" dirty="0" smtClean="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endParaRPr>
          </a:p>
          <a:p>
            <a:pPr algn="ctr"/>
            <a:r>
              <a:rPr lang="en-US" sz="6000" b="1" dirty="0" smtClean="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purpose </a:t>
            </a:r>
            <a:r>
              <a:rPr lang="en-U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of the law? </a:t>
            </a:r>
            <a:endParaRPr lang="en-US" sz="6000" b="1" u="none"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077026"/>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J:\Mis Docs\_Multimedia IMS\Curso Biblico PPS\Tema 11\Tema 11 ley espej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864528" y="6192688"/>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pPr algn="r"/>
            <a:r>
              <a:rPr lang="es-ES" sz="3600" b="1" spc="50" dirty="0" err="1" smtClean="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Romans</a:t>
            </a:r>
            <a:r>
              <a:rPr lang="es-ES" sz="3600" b="1" spc="50" dirty="0" smtClean="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 </a:t>
            </a: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3:20, 31</a:t>
            </a:r>
            <a:endParaRPr lang="en-US" sz="3600" b="1" u="none"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endParaRPr>
          </a:p>
        </p:txBody>
      </p:sp>
      <p:sp>
        <p:nvSpPr>
          <p:cNvPr id="4" name="Rectangle 3"/>
          <p:cNvSpPr>
            <a:spLocks noChangeArrowheads="1"/>
          </p:cNvSpPr>
          <p:nvPr/>
        </p:nvSpPr>
        <p:spPr bwMode="auto">
          <a:xfrm>
            <a:off x="179512" y="1412776"/>
            <a:ext cx="4932548" cy="417646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"Therefore by the deeds of the law there shall no flesh be justified in his sight: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for by the law is the knowledge of sin</a:t>
            </a:r>
            <a:r>
              <a:rPr lang="en-U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t>
            </a:r>
            <a:r>
              <a:rPr lang="en-US" sz="3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“Do we then make void the law through faith? God forbid: yea, we establish the law</a:t>
            </a:r>
            <a:endPar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4098482410"/>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750"/>
                                        <p:tgtEl>
                                          <p:spTgt spid="4"/>
                                        </p:tgtEl>
                                      </p:cBhvr>
                                    </p:animEffect>
                                  </p:childTnLst>
                                </p:cTn>
                              </p:par>
                            </p:childTnLst>
                          </p:cTn>
                        </p:par>
                        <p:par>
                          <p:cTn id="8" fill="hold">
                            <p:stCondLst>
                              <p:cond delay="75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1951"/>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J:\Mis Docs\_Multimedia IMS\Curso Biblico PPS\Tema 11\Tema 11 ley espej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791580" y="6192688"/>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pPr algn="r"/>
            <a:r>
              <a:rPr lang="es-ES" sz="3600" b="1" spc="50" dirty="0" err="1" smtClean="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Romans</a:t>
            </a:r>
            <a:r>
              <a:rPr lang="es-ES" sz="3600" b="1" spc="50" dirty="0" smtClean="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 7:7</a:t>
            </a:r>
            <a:endParaRPr lang="en-US" sz="3600" b="1" u="none"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endParaRPr>
          </a:p>
        </p:txBody>
      </p:sp>
      <p:sp>
        <p:nvSpPr>
          <p:cNvPr id="4" name="Rectangle 3"/>
          <p:cNvSpPr>
            <a:spLocks noChangeArrowheads="1"/>
          </p:cNvSpPr>
          <p:nvPr/>
        </p:nvSpPr>
        <p:spPr bwMode="auto">
          <a:xfrm>
            <a:off x="179512" y="1196752"/>
            <a:ext cx="8064896" cy="417646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“What shall we say then? Is the law sin? God forbid. Nay</a:t>
            </a:r>
            <a:r>
              <a:rPr lang="en-US" sz="3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a:p>
            <a:r>
              <a:rPr lang="en-US" sz="3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 had not known sin</a:t>
            </a:r>
            <a:r>
              <a:rPr lang="en-US" sz="3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a:p>
            <a:r>
              <a:rPr lang="en-US" sz="3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but </a:t>
            </a:r>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by the law: </a:t>
            </a:r>
            <a:endParaRPr lang="en-US" sz="3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en-US" sz="3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for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I had not known lust</a:t>
            </a:r>
            <a:r>
              <a:rPr lang="en-U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t>
            </a:r>
          </a:p>
          <a:p>
            <a:r>
              <a:rPr lang="en-U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except the law</a:t>
            </a:r>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had said, </a:t>
            </a:r>
            <a:endParaRPr lang="en-US" sz="3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en-US" sz="3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Thou </a:t>
            </a:r>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shalt not covet.”</a:t>
            </a:r>
          </a:p>
        </p:txBody>
      </p:sp>
    </p:spTree>
    <p:extLst>
      <p:ext uri="{BB962C8B-B14F-4D97-AF65-F5344CB8AC3E}">
        <p14:creationId xmlns:p14="http://schemas.microsoft.com/office/powerpoint/2010/main" val="3948394095"/>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750"/>
                                        <p:tgtEl>
                                          <p:spTgt spid="4"/>
                                        </p:tgtEl>
                                      </p:cBhvr>
                                    </p:animEffect>
                                  </p:childTnLst>
                                </p:cTn>
                              </p:par>
                            </p:childTnLst>
                          </p:cTn>
                        </p:par>
                        <p:par>
                          <p:cTn id="8" fill="hold">
                            <p:stCondLst>
                              <p:cond delay="75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1551"/>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1\Tema 11 caciqu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15516" y="1808820"/>
            <a:ext cx="4822154" cy="2585323"/>
          </a:xfrm>
          <a:prstGeom prst="rect">
            <a:avLst/>
          </a:prstGeom>
          <a:noFill/>
        </p:spPr>
        <p:txBody>
          <a:bodyPr wrap="none" lIns="91440" tIns="45720" rIns="91440" bIns="45720">
            <a:spAutoFit/>
          </a:bodyPr>
          <a:lstStyle/>
          <a:p>
            <a:pPr algn="ctr"/>
            <a:r>
              <a:rPr lang="en-US" sz="5400" b="1" spc="50" dirty="0">
                <a:ln w="12700" cmpd="sng">
                  <a:solidFill>
                    <a:srgbClr val="00FF00"/>
                  </a:solidFill>
                  <a:prstDash val="solid"/>
                </a:ln>
                <a:effectLst>
                  <a:glow rad="53100">
                    <a:srgbClr val="00FF00">
                      <a:alpha val="30000"/>
                    </a:srgbClr>
                  </a:glow>
                </a:effectLst>
                <a:latin typeface="Britannic Bold" pitchFamily="34" charset="0"/>
              </a:rPr>
              <a:t>The </a:t>
            </a:r>
            <a:r>
              <a:rPr lang="en-US" sz="5400" b="1" spc="50" dirty="0" smtClean="0">
                <a:ln w="12700" cmpd="sng">
                  <a:solidFill>
                    <a:srgbClr val="00FF00"/>
                  </a:solidFill>
                  <a:prstDash val="solid"/>
                </a:ln>
                <a:effectLst>
                  <a:glow rad="53100">
                    <a:srgbClr val="00FF00">
                      <a:alpha val="30000"/>
                    </a:srgbClr>
                  </a:glow>
                </a:effectLst>
                <a:latin typeface="Britannic Bold" pitchFamily="34" charset="0"/>
              </a:rPr>
              <a:t>African </a:t>
            </a:r>
            <a:r>
              <a:rPr lang="en-US" sz="5400" b="1" spc="50" dirty="0" smtClean="0">
                <a:ln w="12700" cmpd="sng">
                  <a:solidFill>
                    <a:srgbClr val="00FF00"/>
                  </a:solidFill>
                  <a:prstDash val="solid"/>
                </a:ln>
                <a:effectLst>
                  <a:glow rad="53100">
                    <a:srgbClr val="00FF00">
                      <a:alpha val="30000"/>
                    </a:srgbClr>
                  </a:glow>
                </a:effectLst>
                <a:latin typeface="Britannic Bold" pitchFamily="34" charset="0"/>
              </a:rPr>
              <a:t/>
            </a:r>
            <a:br>
              <a:rPr lang="en-US" sz="5400" b="1" spc="50" dirty="0" smtClean="0">
                <a:ln w="12700" cmpd="sng">
                  <a:solidFill>
                    <a:srgbClr val="00FF00"/>
                  </a:solidFill>
                  <a:prstDash val="solid"/>
                </a:ln>
                <a:effectLst>
                  <a:glow rad="53100">
                    <a:srgbClr val="00FF00">
                      <a:alpha val="30000"/>
                    </a:srgbClr>
                  </a:glow>
                </a:effectLst>
                <a:latin typeface="Britannic Bold" pitchFamily="34" charset="0"/>
              </a:rPr>
            </a:br>
            <a:r>
              <a:rPr lang="en-US" sz="5400" b="1" spc="50" dirty="0" smtClean="0">
                <a:ln w="12700" cmpd="sng">
                  <a:solidFill>
                    <a:srgbClr val="00FF00"/>
                  </a:solidFill>
                  <a:prstDash val="solid"/>
                </a:ln>
                <a:effectLst>
                  <a:glow rad="53100">
                    <a:srgbClr val="00FF00">
                      <a:alpha val="30000"/>
                    </a:srgbClr>
                  </a:glow>
                </a:effectLst>
                <a:latin typeface="Britannic Bold" pitchFamily="34" charset="0"/>
              </a:rPr>
              <a:t>chief</a:t>
            </a:r>
            <a:endParaRPr lang="en-US" sz="5400" b="1" spc="50" dirty="0">
              <a:ln w="12700" cmpd="sng">
                <a:solidFill>
                  <a:srgbClr val="00FF00"/>
                </a:solidFill>
                <a:prstDash val="solid"/>
              </a:ln>
              <a:effectLst>
                <a:glow rad="53100">
                  <a:srgbClr val="00FF00">
                    <a:alpha val="30000"/>
                  </a:srgbClr>
                </a:glow>
              </a:effectLst>
              <a:latin typeface="Britannic Bold" pitchFamily="34" charset="0"/>
            </a:endParaRPr>
          </a:p>
          <a:p>
            <a:pPr algn="ctr"/>
            <a:r>
              <a:rPr lang="en-US" sz="5400" b="1" spc="50" dirty="0">
                <a:ln w="12700" cmpd="sng">
                  <a:solidFill>
                    <a:srgbClr val="00FF00"/>
                  </a:solidFill>
                  <a:prstDash val="solid"/>
                </a:ln>
                <a:effectLst>
                  <a:glow rad="53100">
                    <a:srgbClr val="00FF00">
                      <a:alpha val="30000"/>
                    </a:srgbClr>
                  </a:glow>
                </a:effectLst>
                <a:latin typeface="Britannic Bold" pitchFamily="34" charset="0"/>
              </a:rPr>
              <a:t>And the mirror</a:t>
            </a:r>
            <a:endParaRPr lang="es-ES" sz="5400" b="1" spc="50" dirty="0">
              <a:ln w="12700" cmpd="sng">
                <a:solidFill>
                  <a:srgbClr val="00FF00"/>
                </a:solidFill>
                <a:prstDash val="solid"/>
              </a:ln>
              <a:effectLst>
                <a:glow rad="53100">
                  <a:srgbClr val="00FF00">
                    <a:alpha val="30000"/>
                  </a:srgbClr>
                </a:glow>
              </a:effectLst>
              <a:latin typeface="Britannic Bold"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938291"/>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11\Tema 11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7504" y="2096852"/>
            <a:ext cx="8892479" cy="27383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glow" dir="tl">
                <a:rot lat="0" lon="0" rev="5400000"/>
              </a:lightRig>
            </a:scene3d>
            <a:sp3d contourW="12700">
              <a:bevelT w="25400" h="25400"/>
              <a:contourClr>
                <a:srgbClr val="00FF00"/>
              </a:contourClr>
            </a:sp3d>
          </a:bodyPr>
          <a:lstStyle/>
          <a:p>
            <a:pPr algn="ctr"/>
            <a:r>
              <a:rPr lang="en-U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By what law </a:t>
            </a:r>
            <a:endParaRPr lang="en-US" sz="6000" b="1" dirty="0" smtClean="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endParaRPr>
          </a:p>
          <a:p>
            <a:pPr algn="ctr"/>
            <a:r>
              <a:rPr lang="en-US" sz="6000" b="1" dirty="0" smtClean="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will </a:t>
            </a:r>
            <a:r>
              <a:rPr lang="en-U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we be </a:t>
            </a:r>
            <a:r>
              <a:rPr lang="en-US" sz="6000" b="1" dirty="0" smtClean="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judged in </a:t>
            </a:r>
            <a:r>
              <a:rPr lang="en-U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the final judgment? </a:t>
            </a:r>
            <a:endParaRPr lang="en-US" sz="6000" b="1" u="none"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85212"/>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J:\Mis Docs\_Multimedia IMS\Curso Biblico PPS\Tema 11\Tema 11 jue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259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a:spLocks noChangeArrowheads="1"/>
          </p:cNvSpPr>
          <p:nvPr/>
        </p:nvSpPr>
        <p:spPr bwMode="auto">
          <a:xfrm>
            <a:off x="4355976" y="6021288"/>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pPr algn="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James 2:10-12</a:t>
            </a:r>
          </a:p>
        </p:txBody>
      </p:sp>
      <p:sp>
        <p:nvSpPr>
          <p:cNvPr id="15" name="Rectangle 3"/>
          <p:cNvSpPr>
            <a:spLocks noChangeArrowheads="1"/>
          </p:cNvSpPr>
          <p:nvPr/>
        </p:nvSpPr>
        <p:spPr bwMode="auto">
          <a:xfrm>
            <a:off x="0" y="620688"/>
            <a:ext cx="6749772" cy="54726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n-US" sz="28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For </a:t>
            </a:r>
            <a:r>
              <a:rPr lang="en-U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whosoever shall keep the whole law, and yet offend in one point, he is guilty of all.</a:t>
            </a:r>
          </a:p>
          <a:p>
            <a:r>
              <a:rPr lang="en-U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For he that said, Do not commit adultery, said also, Do not kill. </a:t>
            </a:r>
            <a:endParaRPr lang="en-US" sz="28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en-US" sz="28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Now </a:t>
            </a:r>
            <a:r>
              <a:rPr lang="en-U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if thou commit no adultery, </a:t>
            </a:r>
            <a:endParaRPr lang="en-US" sz="28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en-US" sz="28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yet </a:t>
            </a:r>
            <a:r>
              <a:rPr lang="en-U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if thou kill, thou art become a transgressor of the law.</a:t>
            </a:r>
          </a:p>
          <a:p>
            <a:r>
              <a:rPr lang="en-U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So speak ye, and so do, as they that shall be judged by </a:t>
            </a:r>
            <a:r>
              <a:rPr lang="en-U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the law of liberty.”</a:t>
            </a:r>
          </a:p>
        </p:txBody>
      </p:sp>
    </p:spTree>
    <p:extLst>
      <p:ext uri="{BB962C8B-B14F-4D97-AF65-F5344CB8AC3E}">
        <p14:creationId xmlns:p14="http://schemas.microsoft.com/office/powerpoint/2010/main" val="2535562193"/>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par>
                          <p:cTn id="8" fill="hold">
                            <p:stCondLst>
                              <p:cond delay="75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1851"/>
                            </p:stCondLst>
                            <p:childTnLst>
                              <p:par>
                                <p:cTn id="12" presetID="22" presetClass="entr" presetSubtype="1"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11\Tema 11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7504" y="1643657"/>
            <a:ext cx="8892479" cy="364473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glow" dir="tl">
                <a:rot lat="0" lon="0" rev="5400000"/>
              </a:lightRig>
            </a:scene3d>
            <a:sp3d contourW="12700">
              <a:bevelT w="25400" h="25400"/>
              <a:contourClr>
                <a:srgbClr val="00FF00"/>
              </a:contourClr>
            </a:sp3d>
          </a:bodyPr>
          <a:lstStyle/>
          <a:p>
            <a:pPr algn="ctr"/>
            <a:r>
              <a:rPr lang="en-U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WHAT WAS JESUS' ATTITUDE REGARDING THE TEN COMMANDNENTS?</a:t>
            </a:r>
            <a:endParaRPr lang="en-US" sz="6000" b="1" u="none"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530979"/>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11\Tema 11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7504" y="2096852"/>
            <a:ext cx="8892479" cy="27383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glow" dir="tl">
                <a:rot lat="0" lon="0" rev="5400000"/>
              </a:lightRig>
            </a:scene3d>
            <a:sp3d contourW="12700">
              <a:bevelT w="25400" h="25400"/>
              <a:contourClr>
                <a:srgbClr val="00FF00"/>
              </a:contourClr>
            </a:sp3d>
          </a:bodyPr>
          <a:lstStyle/>
          <a:p>
            <a:pPr algn="ctr"/>
            <a:r>
              <a:rPr lang="en-U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Who </a:t>
            </a:r>
            <a:r>
              <a:rPr lang="en-US" sz="6000" b="1" dirty="0" smtClean="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wrote </a:t>
            </a:r>
            <a:r>
              <a:rPr lang="en-U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the law on Mount Sinai: the Father or the Son?</a:t>
            </a:r>
            <a:endParaRPr lang="en-US" sz="6000" b="1" u="none"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333592"/>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J:\Mis Docs\_Multimedia IMS\Curso Biblico PPS\Tema 11\Tema 11 sina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a:spLocks noChangeArrowheads="1"/>
          </p:cNvSpPr>
          <p:nvPr/>
        </p:nvSpPr>
        <p:spPr bwMode="auto">
          <a:xfrm>
            <a:off x="4355976" y="6021288"/>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pPr algn="r"/>
            <a:r>
              <a:rPr lang="es-ES" sz="3600" b="1" spc="50" dirty="0" err="1">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Nehemiah</a:t>
            </a: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 9:12-13</a:t>
            </a:r>
          </a:p>
        </p:txBody>
      </p:sp>
      <p:sp>
        <p:nvSpPr>
          <p:cNvPr id="15" name="Rectangle 3"/>
          <p:cNvSpPr>
            <a:spLocks noChangeArrowheads="1"/>
          </p:cNvSpPr>
          <p:nvPr/>
        </p:nvSpPr>
        <p:spPr bwMode="auto">
          <a:xfrm>
            <a:off x="143508" y="548680"/>
            <a:ext cx="7740860" cy="54726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“Moreover thou </a:t>
            </a:r>
            <a:r>
              <a:rPr lang="en-U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leddest</a:t>
            </a:r>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them in the day by a cloudy pillar; and in the night by a pillar of fire, to give them light in the way wherein they should go.</a:t>
            </a:r>
          </a:p>
          <a:p>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Thou </a:t>
            </a:r>
            <a:r>
              <a:rPr lang="en-U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camest</a:t>
            </a:r>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down also upon mount Sinai, and </a:t>
            </a:r>
            <a:r>
              <a:rPr lang="en-U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spakest</a:t>
            </a:r>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with them from heaven,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and </a:t>
            </a:r>
            <a:r>
              <a:rPr lang="en-U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gavest</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them right judgments, and true laws, good statutes and commandments</a:t>
            </a:r>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4188949323"/>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par>
                          <p:cTn id="8" fill="hold">
                            <p:stCondLst>
                              <p:cond delay="75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2151"/>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Mis Docs\_Multimedia IMS\Curso Biblico PPS\Tema 11\titulo tema 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43508" y="836124"/>
            <a:ext cx="7344816" cy="5509200"/>
          </a:xfrm>
          <a:prstGeom prst="rect">
            <a:avLst/>
          </a:prstGeom>
          <a:noFill/>
          <a:effectLst>
            <a:glow rad="736600">
              <a:schemeClr val="bg1">
                <a:alpha val="54000"/>
              </a:schemeClr>
            </a:glow>
            <a:softEdge rad="190500"/>
          </a:effectLst>
        </p:spPr>
        <p:txBody>
          <a:bodyPr wrap="square">
            <a:spAutoFit/>
            <a:scene3d>
              <a:camera prst="perspectiveContrastingRightFacing">
                <a:rot lat="623785" lon="18963666" rev="21513211"/>
              </a:camera>
              <a:lightRig rig="contrasting" dir="t">
                <a:rot lat="0" lon="0" rev="4500000"/>
              </a:lightRig>
            </a:scene3d>
            <a:sp3d extrusionH="44450" contourW="6350" prstMaterial="metal">
              <a:bevelT w="88900" h="38100" prst="relaxedInset"/>
              <a:extrusionClr>
                <a:schemeClr val="tx1"/>
              </a:extrusionClr>
              <a:contourClr>
                <a:srgbClr val="00FF00"/>
              </a:contourClr>
            </a:sp3d>
          </a:bodyPr>
          <a:lstStyle/>
          <a:p>
            <a:r>
              <a:rPr lang="en-US" sz="8800" b="1" cap="all" dirty="0">
                <a:ln w="28575">
                  <a:solidFill>
                    <a:srgbClr val="005015"/>
                  </a:solidFill>
                </a:ln>
                <a:solidFill>
                  <a:srgbClr val="00FF00"/>
                </a:solidFill>
                <a:effectLst>
                  <a:glow rad="203200">
                    <a:srgbClr val="00FF00">
                      <a:alpha val="22000"/>
                    </a:srgbClr>
                  </a:glow>
                </a:effectLst>
                <a:latin typeface="Computerfont" pitchFamily="2" charset="0"/>
              </a:rPr>
              <a:t>A LIFE PLAN </a:t>
            </a:r>
            <a:endParaRPr lang="en-US" sz="8800" b="1" cap="all" dirty="0" smtClean="0">
              <a:ln w="28575">
                <a:solidFill>
                  <a:srgbClr val="005015"/>
                </a:solidFill>
              </a:ln>
              <a:solidFill>
                <a:srgbClr val="00FF00"/>
              </a:solidFill>
              <a:effectLst>
                <a:glow rad="203200">
                  <a:srgbClr val="00FF00">
                    <a:alpha val="22000"/>
                  </a:srgbClr>
                </a:glow>
              </a:effectLst>
              <a:latin typeface="Computerfont" pitchFamily="2" charset="0"/>
            </a:endParaRPr>
          </a:p>
          <a:p>
            <a:r>
              <a:rPr lang="en-US" sz="8800" b="1" cap="all" dirty="0" smtClean="0">
                <a:ln w="28575">
                  <a:solidFill>
                    <a:srgbClr val="005015"/>
                  </a:solidFill>
                </a:ln>
                <a:solidFill>
                  <a:srgbClr val="00FF00"/>
                </a:solidFill>
                <a:effectLst>
                  <a:glow rad="203200">
                    <a:srgbClr val="00FF00">
                      <a:alpha val="22000"/>
                    </a:srgbClr>
                  </a:glow>
                </a:effectLst>
                <a:latin typeface="Computerfont" pitchFamily="2" charset="0"/>
              </a:rPr>
              <a:t>THAT </a:t>
            </a:r>
            <a:r>
              <a:rPr lang="en-US" sz="8800" b="1" cap="all" dirty="0">
                <a:ln w="28575">
                  <a:solidFill>
                    <a:srgbClr val="005015"/>
                  </a:solidFill>
                </a:ln>
                <a:solidFill>
                  <a:srgbClr val="00FF00"/>
                </a:solidFill>
                <a:effectLst>
                  <a:glow rad="203200">
                    <a:srgbClr val="00FF00">
                      <a:alpha val="22000"/>
                    </a:srgbClr>
                  </a:glow>
                </a:effectLst>
                <a:latin typeface="Computerfont" pitchFamily="2" charset="0"/>
              </a:rPr>
              <a:t>OFFERS </a:t>
            </a:r>
            <a:endParaRPr lang="en-US" sz="8800" b="1" cap="all" dirty="0" smtClean="0">
              <a:ln w="28575">
                <a:solidFill>
                  <a:srgbClr val="005015"/>
                </a:solidFill>
              </a:ln>
              <a:solidFill>
                <a:srgbClr val="00FF00"/>
              </a:solidFill>
              <a:effectLst>
                <a:glow rad="203200">
                  <a:srgbClr val="00FF00">
                    <a:alpha val="22000"/>
                  </a:srgbClr>
                </a:glow>
              </a:effectLst>
              <a:latin typeface="Computerfont" pitchFamily="2" charset="0"/>
            </a:endParaRPr>
          </a:p>
          <a:p>
            <a:r>
              <a:rPr lang="en-US" sz="8800" b="1" cap="all" dirty="0" smtClean="0">
                <a:ln w="28575">
                  <a:solidFill>
                    <a:srgbClr val="005015"/>
                  </a:solidFill>
                </a:ln>
                <a:solidFill>
                  <a:srgbClr val="00FF00"/>
                </a:solidFill>
                <a:effectLst>
                  <a:glow rad="203200">
                    <a:srgbClr val="00FF00">
                      <a:alpha val="22000"/>
                    </a:srgbClr>
                  </a:glow>
                </a:effectLst>
                <a:latin typeface="Computerfont" pitchFamily="2" charset="0"/>
              </a:rPr>
              <a:t>SECURITY </a:t>
            </a:r>
          </a:p>
          <a:p>
            <a:r>
              <a:rPr lang="en-US" sz="8800" b="1" cap="all" dirty="0" smtClean="0">
                <a:ln w="28575">
                  <a:solidFill>
                    <a:srgbClr val="005015"/>
                  </a:solidFill>
                </a:ln>
                <a:solidFill>
                  <a:srgbClr val="00FF00"/>
                </a:solidFill>
                <a:effectLst>
                  <a:glow rad="203200">
                    <a:srgbClr val="00FF00">
                      <a:alpha val="22000"/>
                    </a:srgbClr>
                  </a:glow>
                </a:effectLst>
                <a:latin typeface="Computerfont" pitchFamily="2" charset="0"/>
              </a:rPr>
              <a:t>AND </a:t>
            </a:r>
            <a:r>
              <a:rPr lang="en-US" sz="8800" b="1" cap="all" dirty="0">
                <a:ln w="28575">
                  <a:solidFill>
                    <a:srgbClr val="005015"/>
                  </a:solidFill>
                </a:ln>
                <a:solidFill>
                  <a:srgbClr val="00FF00"/>
                </a:solidFill>
                <a:effectLst>
                  <a:glow rad="203200">
                    <a:srgbClr val="00FF00">
                      <a:alpha val="22000"/>
                    </a:srgbClr>
                  </a:glow>
                </a:effectLst>
                <a:latin typeface="Computerfont" pitchFamily="2" charset="0"/>
              </a:rPr>
              <a:t>PEACE </a:t>
            </a:r>
          </a:p>
        </p:txBody>
      </p:sp>
      <p:sp>
        <p:nvSpPr>
          <p:cNvPr id="5" name="Rectangle 8"/>
          <p:cNvSpPr>
            <a:spLocks noChangeArrowheads="1"/>
          </p:cNvSpPr>
          <p:nvPr/>
        </p:nvSpPr>
        <p:spPr bwMode="auto">
          <a:xfrm>
            <a:off x="7236296" y="333077"/>
            <a:ext cx="1800200"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11</a:t>
            </a:r>
          </a:p>
        </p:txBody>
      </p:sp>
    </p:spTree>
    <p:extLst>
      <p:ext uri="{BB962C8B-B14F-4D97-AF65-F5344CB8AC3E}">
        <p14:creationId xmlns:p14="http://schemas.microsoft.com/office/powerpoint/2010/main" val="2936072130"/>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2000"/>
                                        <p:tgtEl>
                                          <p:spTgt spid="2"/>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J:\Mis Docs\_Multimedia IMS\Curso Biblico PPS\Tema 11\Tema 11 sinai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2"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a:spLocks noChangeArrowheads="1"/>
          </p:cNvSpPr>
          <p:nvPr/>
        </p:nvSpPr>
        <p:spPr bwMode="auto">
          <a:xfrm>
            <a:off x="4355976" y="6021288"/>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pPr algn="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1 </a:t>
            </a:r>
            <a:r>
              <a:rPr lang="es-ES" sz="3600" b="1" spc="50" dirty="0" err="1">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Corinthians</a:t>
            </a: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 10:1- 4</a:t>
            </a:r>
          </a:p>
        </p:txBody>
      </p:sp>
      <p:sp>
        <p:nvSpPr>
          <p:cNvPr id="15" name="Rectangle 3"/>
          <p:cNvSpPr>
            <a:spLocks noChangeArrowheads="1"/>
          </p:cNvSpPr>
          <p:nvPr/>
        </p:nvSpPr>
        <p:spPr bwMode="auto">
          <a:xfrm>
            <a:off x="143508" y="656692"/>
            <a:ext cx="8064896" cy="54726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“Moreover, brethren, I would not that ye should be ignorant, how that all our fathers were under the cloud, and all passed through the sea;</a:t>
            </a:r>
          </a:p>
          <a:p>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and were all baptized unto Moses in the cloud and in the sea; and did all eat the same spiritual meat; and did all drink the same spiritual drink: for they drank of that spiritual Rock that followed them: and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that Rock was Christ</a:t>
            </a:r>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3050342138"/>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par>
                          <p:cTn id="8" fill="hold">
                            <p:stCondLst>
                              <p:cond delay="75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2451"/>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11\Tema 11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7504" y="1916832"/>
            <a:ext cx="8892479" cy="27383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glow" dir="tl">
                <a:rot lat="0" lon="0" rev="5400000"/>
              </a:lightRig>
            </a:scene3d>
            <a:sp3d contourW="12700">
              <a:bevelT w="25400" h="25400"/>
              <a:contourClr>
                <a:srgbClr val="00FF00"/>
              </a:contourClr>
            </a:sp3d>
          </a:bodyPr>
          <a:lstStyle/>
          <a:p>
            <a:pPr algn="ctr"/>
            <a:r>
              <a:rPr lang="en-U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What did the prophecies say about Christ‘s attitude toward the law?</a:t>
            </a:r>
            <a:endParaRPr lang="en-US" sz="6000" b="1" u="none"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261553"/>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J:\Mis Docs\_Multimedia IMS\Curso Biblico PPS\Tema 11\Tema 11 roll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3148"/>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a:spLocks noChangeArrowheads="1"/>
          </p:cNvSpPr>
          <p:nvPr/>
        </p:nvSpPr>
        <p:spPr bwMode="auto">
          <a:xfrm>
            <a:off x="4355976" y="6021288"/>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pPr algn="r"/>
            <a:r>
              <a:rPr lang="es-ES" sz="3600" b="1" spc="50" dirty="0" err="1">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Psalm</a:t>
            </a: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 40:7, 8</a:t>
            </a:r>
          </a:p>
        </p:txBody>
      </p:sp>
      <p:sp>
        <p:nvSpPr>
          <p:cNvPr id="15" name="Rectangle 3"/>
          <p:cNvSpPr>
            <a:spLocks noChangeArrowheads="1"/>
          </p:cNvSpPr>
          <p:nvPr/>
        </p:nvSpPr>
        <p:spPr bwMode="auto">
          <a:xfrm>
            <a:off x="143508" y="332656"/>
            <a:ext cx="4455904" cy="54726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“Then said I, Lo, </a:t>
            </a:r>
            <a:r>
              <a:rPr lang="en-US" sz="3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r>
            <a:br>
              <a:rPr lang="en-US" sz="3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n-US" sz="3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 </a:t>
            </a:r>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come: </a:t>
            </a:r>
            <a:r>
              <a:rPr lang="en-US" sz="3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in </a:t>
            </a:r>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the volume of the book it is written of me, </a:t>
            </a:r>
          </a:p>
          <a:p>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 delight to do thy will, </a:t>
            </a:r>
            <a:r>
              <a:rPr lang="en-US" sz="3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 </a:t>
            </a:r>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my God: yea, </a:t>
            </a:r>
            <a:endParaRPr lang="en-US" sz="3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en-U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thy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law is within my heart</a:t>
            </a:r>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3744346094"/>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par>
                          <p:cTn id="8" fill="hold">
                            <p:stCondLst>
                              <p:cond delay="75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1751"/>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J:\Mis Docs\_Multimedia IMS\Curso Biblico PPS\Tema 11\Tema 11 roll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3148"/>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a:spLocks noChangeArrowheads="1"/>
          </p:cNvSpPr>
          <p:nvPr/>
        </p:nvSpPr>
        <p:spPr bwMode="auto">
          <a:xfrm>
            <a:off x="4355976" y="6021288"/>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pPr algn="r"/>
            <a:r>
              <a:rPr lang="es-ES" sz="3600" b="1" spc="50" dirty="0" err="1">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Isaiah</a:t>
            </a: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 </a:t>
            </a:r>
            <a:r>
              <a:rPr lang="es-ES" sz="3600" b="1" spc="50" dirty="0" smtClean="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4</a:t>
            </a:r>
            <a:r>
              <a:rPr lang="es-ES" sz="3600" b="1" spc="50" dirty="0" smtClean="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2</a:t>
            </a: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 21</a:t>
            </a:r>
          </a:p>
        </p:txBody>
      </p:sp>
      <p:sp>
        <p:nvSpPr>
          <p:cNvPr id="15" name="Rectangle 3"/>
          <p:cNvSpPr>
            <a:spLocks noChangeArrowheads="1"/>
          </p:cNvSpPr>
          <p:nvPr/>
        </p:nvSpPr>
        <p:spPr bwMode="auto">
          <a:xfrm>
            <a:off x="287956" y="260648"/>
            <a:ext cx="4464064" cy="54726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The Lord is well pleased for his righteousness' sake;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he will magnify the law, and make it </a:t>
            </a:r>
            <a:r>
              <a:rPr lang="en-U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honourable</a:t>
            </a:r>
            <a:r>
              <a:rPr lang="en-US" sz="3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n-US" sz="3200" b="1" i="1" u="none"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453593188"/>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par>
                          <p:cTn id="8" fill="hold">
                            <p:stCondLst>
                              <p:cond delay="75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1751"/>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11\Tema 11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7504" y="1916832"/>
            <a:ext cx="8892479" cy="27383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glow" dir="tl">
                <a:rot lat="0" lon="0" rev="5400000"/>
              </a:lightRig>
            </a:scene3d>
            <a:sp3d contourW="12700">
              <a:bevelT w="25400" h="25400"/>
              <a:contourClr>
                <a:srgbClr val="00FF00"/>
              </a:contourClr>
            </a:sp3d>
          </a:bodyPr>
          <a:lstStyle/>
          <a:p>
            <a:pPr algn="ctr"/>
            <a:r>
              <a:rPr lang="en-U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How did Jesus emphasize the eternal nature of the law? </a:t>
            </a:r>
            <a:endParaRPr lang="en-US" sz="6000" b="1" dirty="0" smtClean="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endParaRPr>
          </a:p>
          <a:p>
            <a:pPr algn="ctr"/>
            <a:r>
              <a:rPr lang="en-US" sz="6000" b="1" dirty="0" smtClean="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What </a:t>
            </a:r>
            <a:r>
              <a:rPr lang="en-U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would happen first? </a:t>
            </a:r>
            <a:endParaRPr lang="en-US" sz="6000" b="1" u="none"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750340"/>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J:\Mis Docs\_Multimedia IMS\Curso Biblico PPS\Tema 11\Tema 11 ley tier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a:spLocks noChangeArrowheads="1"/>
          </p:cNvSpPr>
          <p:nvPr/>
        </p:nvSpPr>
        <p:spPr bwMode="auto">
          <a:xfrm>
            <a:off x="4355976" y="6021288"/>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pPr algn="r"/>
            <a:r>
              <a:rPr lang="es-ES" sz="3600" b="1" spc="50" dirty="0" err="1">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Luke</a:t>
            </a: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 16:17</a:t>
            </a:r>
          </a:p>
        </p:txBody>
      </p:sp>
      <p:sp>
        <p:nvSpPr>
          <p:cNvPr id="15" name="Rectangle 3"/>
          <p:cNvSpPr>
            <a:spLocks noChangeArrowheads="1"/>
          </p:cNvSpPr>
          <p:nvPr/>
        </p:nvSpPr>
        <p:spPr bwMode="auto">
          <a:xfrm>
            <a:off x="287524" y="260648"/>
            <a:ext cx="4572508" cy="54726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n-U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And it is easier for heaven and earth to pass, than one tittle of the law to fail.</a:t>
            </a:r>
            <a:r>
              <a:rPr lang="es-ES" sz="36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n-US" sz="3600" b="1" i="1" u="none"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2039514725"/>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par>
                          <p:cTn id="8" fill="hold">
                            <p:stCondLst>
                              <p:cond delay="75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1551"/>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11\Tema 11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7504" y="1916832"/>
            <a:ext cx="8892479" cy="27383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glow" dir="tl">
                <a:rot lat="0" lon="0" rev="5400000"/>
              </a:lightRig>
            </a:scene3d>
            <a:sp3d contourW="12700">
              <a:bevelT w="25400" h="25400"/>
              <a:contourClr>
                <a:srgbClr val="00FF00"/>
              </a:contourClr>
            </a:sp3d>
          </a:bodyPr>
          <a:lstStyle/>
          <a:p>
            <a:pPr algn="ctr"/>
            <a:r>
              <a:rPr lang="en-U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What do we prove by obeying God? </a:t>
            </a:r>
            <a:endParaRPr lang="en-US" sz="6000" b="1" u="none"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762093"/>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J:\Mis Docs\_Multimedia IMS\Curso Biblico PPS\Tema 11\Tema 11 ley tier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a:spLocks noChangeArrowheads="1"/>
          </p:cNvSpPr>
          <p:nvPr/>
        </p:nvSpPr>
        <p:spPr bwMode="auto">
          <a:xfrm>
            <a:off x="4355976" y="6021288"/>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pPr algn="r"/>
            <a:r>
              <a:rPr lang="es-ES" sz="3600" b="1" spc="50" dirty="0" smtClean="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John </a:t>
            </a: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14:15, 21</a:t>
            </a:r>
          </a:p>
        </p:txBody>
      </p:sp>
      <p:sp>
        <p:nvSpPr>
          <p:cNvPr id="15" name="Rectangle 3"/>
          <p:cNvSpPr>
            <a:spLocks noChangeArrowheads="1"/>
          </p:cNvSpPr>
          <p:nvPr/>
        </p:nvSpPr>
        <p:spPr bwMode="auto">
          <a:xfrm>
            <a:off x="395536" y="548680"/>
            <a:ext cx="5292588" cy="54726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If ye love me, keep my commandments</a:t>
            </a:r>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a:p>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He that hath my commandments, and </a:t>
            </a:r>
            <a:r>
              <a:rPr lang="en-U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keepeth</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them</a:t>
            </a:r>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he it is that </a:t>
            </a:r>
            <a:r>
              <a:rPr lang="en-U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loveth</a:t>
            </a:r>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me: and he that </a:t>
            </a:r>
            <a:r>
              <a:rPr lang="en-U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loveth</a:t>
            </a:r>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me shall be loved of my Father, and I will love him, and will manifest myself to him.”</a:t>
            </a:r>
          </a:p>
        </p:txBody>
      </p:sp>
      <p:pic>
        <p:nvPicPr>
          <p:cNvPr id="15362" name="Picture 2" descr="J:\Mis Docs\_Multimedia IMS\Curso Biblico PPS\Tema 03\corazon-mandamientos.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9412" y="1484784"/>
            <a:ext cx="3933068" cy="3600400"/>
          </a:xfrm>
          <a:prstGeom prst="rect">
            <a:avLst/>
          </a:prstGeom>
          <a:noFill/>
          <a:effectLst>
            <a:glow rad="825500">
              <a:srgbClr val="00B0F0">
                <a:alpha val="25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816956"/>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par>
                          <p:cTn id="8" fill="hold">
                            <p:stCondLst>
                              <p:cond delay="75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1851"/>
                            </p:stCondLst>
                            <p:childTnLst>
                              <p:par>
                                <p:cTn id="12" presetID="10" presetClass="entr" presetSubtype="0" fill="hold" nodeType="afterEffect">
                                  <p:stCondLst>
                                    <p:cond delay="1000"/>
                                  </p:stCondLst>
                                  <p:childTnLst>
                                    <p:set>
                                      <p:cBhvr>
                                        <p:cTn id="13" dur="1" fill="hold">
                                          <p:stCondLst>
                                            <p:cond delay="0"/>
                                          </p:stCondLst>
                                        </p:cTn>
                                        <p:tgtEl>
                                          <p:spTgt spid="15362"/>
                                        </p:tgtEl>
                                        <p:attrNameLst>
                                          <p:attrName>style.visibility</p:attrName>
                                        </p:attrNameLst>
                                      </p:cBhvr>
                                      <p:to>
                                        <p:strVal val="visible"/>
                                      </p:to>
                                    </p:set>
                                    <p:animEffect transition="in" filter="fade">
                                      <p:cBhvr>
                                        <p:cTn id="14" dur="2500"/>
                                        <p:tgtEl>
                                          <p:spTgt spid="15362"/>
                                        </p:tgtEl>
                                      </p:cBhvr>
                                    </p:animEffect>
                                  </p:childTnLst>
                                </p:cTn>
                              </p:par>
                            </p:childTnLst>
                          </p:cTn>
                        </p:par>
                        <p:par>
                          <p:cTn id="15" fill="hold">
                            <p:stCondLst>
                              <p:cond delay="5351"/>
                            </p:stCondLst>
                            <p:childTnLst>
                              <p:par>
                                <p:cTn id="16" presetID="22" presetClass="entr" presetSubtype="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11\Tema 11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7504" y="1986804"/>
            <a:ext cx="8892479" cy="27383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glow" dir="tl">
                <a:rot lat="0" lon="0" rev="5400000"/>
              </a:lightRig>
            </a:scene3d>
            <a:sp3d contourW="12700">
              <a:bevelT w="25400" h="25400"/>
              <a:contourClr>
                <a:srgbClr val="00FF00"/>
              </a:contourClr>
            </a:sp3d>
          </a:bodyPr>
          <a:lstStyle/>
          <a:p>
            <a:pPr algn="ctr"/>
            <a:r>
              <a:rPr lang="en-U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What did Jesus answer the rich young man when he asked what he should do to inherit eternal life? </a:t>
            </a:r>
            <a:endParaRPr lang="en-US" sz="6000" b="1" u="none"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834266"/>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J:\Mis Docs\_Multimedia IMS\Curso Biblico PPS\Tema 11\Tema 11 joven ric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a:spLocks noChangeArrowheads="1"/>
          </p:cNvSpPr>
          <p:nvPr/>
        </p:nvSpPr>
        <p:spPr bwMode="auto">
          <a:xfrm>
            <a:off x="4355976" y="6021288"/>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pPr algn="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Matthew 19:16-19</a:t>
            </a:r>
          </a:p>
        </p:txBody>
      </p:sp>
      <p:sp>
        <p:nvSpPr>
          <p:cNvPr id="15" name="Rectangle 3"/>
          <p:cNvSpPr>
            <a:spLocks noChangeArrowheads="1"/>
          </p:cNvSpPr>
          <p:nvPr/>
        </p:nvSpPr>
        <p:spPr bwMode="auto">
          <a:xfrm>
            <a:off x="107504" y="764704"/>
            <a:ext cx="6606264" cy="54726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6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n-US" sz="2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And, behold, one came and said unto him, Good Master, what good thing shall I do, that I may have eternal life?</a:t>
            </a:r>
          </a:p>
          <a:p>
            <a:r>
              <a:rPr lang="en-US" sz="2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And he said unto him, Why </a:t>
            </a:r>
            <a:r>
              <a:rPr lang="en-US" sz="2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callest</a:t>
            </a:r>
            <a:r>
              <a:rPr lang="en-US" sz="2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thou me good? there is none good but one, that is, God: </a:t>
            </a:r>
            <a:r>
              <a:rPr lang="en-US" sz="2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but if thou wilt enter into life, keep the commandments.</a:t>
            </a:r>
          </a:p>
          <a:p>
            <a:r>
              <a:rPr lang="en-US" sz="2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He </a:t>
            </a:r>
            <a:r>
              <a:rPr lang="en-US" sz="2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saith</a:t>
            </a:r>
            <a:r>
              <a:rPr lang="en-US" sz="2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unto him, Which? Jesus said, Thou shalt do no murder, Thou shalt not commit adultery, Thou shalt not steal, Thou shalt not bear false witness,</a:t>
            </a:r>
          </a:p>
          <a:p>
            <a:r>
              <a:rPr lang="en-US" sz="2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Honour</a:t>
            </a:r>
            <a:r>
              <a:rPr lang="en-US" sz="2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thy father and thy mother: and, Thou shalt love thy </a:t>
            </a:r>
            <a:r>
              <a:rPr lang="en-US" sz="2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neighbour</a:t>
            </a:r>
            <a:r>
              <a:rPr lang="en-US" sz="2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as thyself</a:t>
            </a:r>
            <a:r>
              <a:rPr lang="es-ES" sz="26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n-US" sz="2600" b="1" i="1" u="none"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1736430824"/>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par>
                          <p:cTn id="8" fill="hold">
                            <p:stCondLst>
                              <p:cond delay="75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2151"/>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1\Tema 11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J:\Mis Docs\_Multimedia IMS\Curso Biblico PPS\Tema 11\Tema 11 segurida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403647" y="4913975"/>
            <a:ext cx="3583032" cy="1107996"/>
          </a:xfrm>
          <a:prstGeom prst="rect">
            <a:avLst/>
          </a:prstGeom>
          <a:noFill/>
        </p:spPr>
        <p:txBody>
          <a:bodyPr wrap="none" rtlCol="0">
            <a:spAutoFit/>
          </a:bodyPr>
          <a:lstStyle/>
          <a:p>
            <a:r>
              <a:rPr lang="es-ES" sz="6600" dirty="0" smtClean="0">
                <a:latin typeface="Computerfont" pitchFamily="2" charset="0"/>
              </a:rPr>
              <a:t>SECURITY</a:t>
            </a:r>
            <a:endParaRPr lang="es-ES" sz="6600" dirty="0">
              <a:latin typeface="Computerfont" pitchFamily="2" charset="0"/>
            </a:endParaRPr>
          </a:p>
        </p:txBody>
      </p:sp>
      <p:sp>
        <p:nvSpPr>
          <p:cNvPr id="5" name="4 CuadroTexto"/>
          <p:cNvSpPr txBox="1"/>
          <p:nvPr/>
        </p:nvSpPr>
        <p:spPr>
          <a:xfrm>
            <a:off x="1761955" y="2731567"/>
            <a:ext cx="2451312" cy="769441"/>
          </a:xfrm>
          <a:prstGeom prst="rect">
            <a:avLst/>
          </a:prstGeom>
          <a:noFill/>
        </p:spPr>
        <p:txBody>
          <a:bodyPr wrap="none" rtlCol="0">
            <a:spAutoFit/>
          </a:bodyPr>
          <a:lstStyle/>
          <a:p>
            <a:r>
              <a:rPr lang="es-ES" sz="4400" dirty="0" smtClean="0">
                <a:latin typeface="Computerfont" pitchFamily="2" charset="0"/>
              </a:rPr>
              <a:t>SECURITY</a:t>
            </a:r>
            <a:endParaRPr lang="es-ES" sz="4400" dirty="0">
              <a:latin typeface="Computerfont" pitchFamily="2" charset="0"/>
            </a:endParaRPr>
          </a:p>
        </p:txBody>
      </p:sp>
      <p:sp>
        <p:nvSpPr>
          <p:cNvPr id="6" name="5 CuadroTexto"/>
          <p:cNvSpPr txBox="1"/>
          <p:nvPr/>
        </p:nvSpPr>
        <p:spPr>
          <a:xfrm>
            <a:off x="323528" y="1004535"/>
            <a:ext cx="4113627" cy="1200329"/>
          </a:xfrm>
          <a:prstGeom prst="rect">
            <a:avLst/>
          </a:prstGeom>
          <a:noFill/>
        </p:spPr>
        <p:txBody>
          <a:bodyPr wrap="none" rtlCol="0">
            <a:spAutoFit/>
          </a:bodyPr>
          <a:lstStyle/>
          <a:p>
            <a:r>
              <a:rPr lang="es-ES" sz="7200" dirty="0" smtClean="0">
                <a:latin typeface="Britannic Bold" pitchFamily="34" charset="0"/>
              </a:rPr>
              <a:t>SECURITY</a:t>
            </a:r>
            <a:endParaRPr lang="es-ES" sz="7200" dirty="0">
              <a:latin typeface="Britannic Bold" pitchFamily="34" charset="0"/>
            </a:endParaRPr>
          </a:p>
        </p:txBody>
      </p:sp>
      <p:sp>
        <p:nvSpPr>
          <p:cNvPr id="7" name="6 CuadroTexto"/>
          <p:cNvSpPr txBox="1"/>
          <p:nvPr/>
        </p:nvSpPr>
        <p:spPr>
          <a:xfrm>
            <a:off x="230285" y="3421259"/>
            <a:ext cx="3583032" cy="1107996"/>
          </a:xfrm>
          <a:prstGeom prst="rect">
            <a:avLst/>
          </a:prstGeom>
          <a:noFill/>
        </p:spPr>
        <p:txBody>
          <a:bodyPr wrap="none" rtlCol="0">
            <a:spAutoFit/>
          </a:bodyPr>
          <a:lstStyle/>
          <a:p>
            <a:r>
              <a:rPr lang="es-ES" sz="6600" dirty="0" smtClean="0">
                <a:solidFill>
                  <a:schemeClr val="bg1"/>
                </a:solidFill>
                <a:latin typeface="Computerfont" pitchFamily="2" charset="0"/>
              </a:rPr>
              <a:t>SECURITY</a:t>
            </a:r>
            <a:endParaRPr lang="es-ES" sz="6600" dirty="0">
              <a:solidFill>
                <a:schemeClr val="bg1"/>
              </a:solidFill>
              <a:latin typeface="Computerfont" pitchFamily="2" charset="0"/>
            </a:endParaRPr>
          </a:p>
        </p:txBody>
      </p:sp>
      <p:sp>
        <p:nvSpPr>
          <p:cNvPr id="8" name="7 CuadroTexto"/>
          <p:cNvSpPr txBox="1"/>
          <p:nvPr/>
        </p:nvSpPr>
        <p:spPr>
          <a:xfrm>
            <a:off x="2195736" y="4437112"/>
            <a:ext cx="2451312" cy="769441"/>
          </a:xfrm>
          <a:prstGeom prst="rect">
            <a:avLst/>
          </a:prstGeom>
          <a:noFill/>
        </p:spPr>
        <p:txBody>
          <a:bodyPr wrap="none" rtlCol="0">
            <a:spAutoFit/>
          </a:bodyPr>
          <a:lstStyle/>
          <a:p>
            <a:r>
              <a:rPr lang="es-ES" sz="4400" dirty="0" smtClean="0">
                <a:solidFill>
                  <a:srgbClr val="FF0000"/>
                </a:solidFill>
                <a:latin typeface="Computerfont" pitchFamily="2" charset="0"/>
              </a:rPr>
              <a:t>SECURITY</a:t>
            </a:r>
            <a:endParaRPr lang="es-ES" sz="4400" dirty="0">
              <a:solidFill>
                <a:srgbClr val="FF0000"/>
              </a:solidFill>
              <a:latin typeface="Computerfont" pitchFamily="2" charset="0"/>
            </a:endParaRPr>
          </a:p>
        </p:txBody>
      </p:sp>
      <p:sp>
        <p:nvSpPr>
          <p:cNvPr id="9" name="8 CuadroTexto"/>
          <p:cNvSpPr txBox="1"/>
          <p:nvPr/>
        </p:nvSpPr>
        <p:spPr>
          <a:xfrm>
            <a:off x="971601" y="3041084"/>
            <a:ext cx="4958484" cy="1107996"/>
          </a:xfrm>
          <a:prstGeom prst="rect">
            <a:avLst/>
          </a:prstGeom>
          <a:noFill/>
        </p:spPr>
        <p:txBody>
          <a:bodyPr wrap="square" rtlCol="0">
            <a:spAutoFit/>
          </a:bodyPr>
          <a:lstStyle/>
          <a:p>
            <a:r>
              <a:rPr lang="es-ES" sz="6600" dirty="0" smtClean="0">
                <a:solidFill>
                  <a:schemeClr val="tx2">
                    <a:lumMod val="40000"/>
                    <a:lumOff val="60000"/>
                  </a:schemeClr>
                </a:solidFill>
                <a:latin typeface="Computerfont" pitchFamily="2" charset="0"/>
              </a:rPr>
              <a:t>SECURITY</a:t>
            </a:r>
            <a:endParaRPr lang="es-ES" sz="6600" dirty="0">
              <a:solidFill>
                <a:schemeClr val="tx2">
                  <a:lumMod val="40000"/>
                  <a:lumOff val="60000"/>
                </a:schemeClr>
              </a:solidFill>
              <a:latin typeface="Computerfont" pitchFamily="2" charset="0"/>
            </a:endParaRPr>
          </a:p>
        </p:txBody>
      </p:sp>
      <p:sp>
        <p:nvSpPr>
          <p:cNvPr id="10" name="9 CuadroTexto"/>
          <p:cNvSpPr txBox="1"/>
          <p:nvPr/>
        </p:nvSpPr>
        <p:spPr>
          <a:xfrm>
            <a:off x="340732" y="2443535"/>
            <a:ext cx="2451312" cy="769441"/>
          </a:xfrm>
          <a:prstGeom prst="rect">
            <a:avLst/>
          </a:prstGeom>
          <a:noFill/>
        </p:spPr>
        <p:txBody>
          <a:bodyPr wrap="none" rtlCol="0">
            <a:spAutoFit/>
          </a:bodyPr>
          <a:lstStyle/>
          <a:p>
            <a:r>
              <a:rPr lang="es-ES" sz="4400" dirty="0" smtClean="0">
                <a:solidFill>
                  <a:srgbClr val="00FF00"/>
                </a:solidFill>
                <a:latin typeface="Computerfont" pitchFamily="2" charset="0"/>
              </a:rPr>
              <a:t>SECURITY</a:t>
            </a:r>
            <a:endParaRPr lang="es-ES" sz="4400" dirty="0">
              <a:solidFill>
                <a:srgbClr val="00FF00"/>
              </a:solidFill>
              <a:latin typeface="Computerfont" pitchFamily="2" charset="0"/>
            </a:endParaRPr>
          </a:p>
        </p:txBody>
      </p:sp>
      <p:sp>
        <p:nvSpPr>
          <p:cNvPr id="11" name="10 CuadroTexto"/>
          <p:cNvSpPr txBox="1"/>
          <p:nvPr/>
        </p:nvSpPr>
        <p:spPr>
          <a:xfrm>
            <a:off x="755576" y="4144534"/>
            <a:ext cx="2451312" cy="769441"/>
          </a:xfrm>
          <a:prstGeom prst="rect">
            <a:avLst/>
          </a:prstGeom>
          <a:noFill/>
        </p:spPr>
        <p:txBody>
          <a:bodyPr wrap="none" rtlCol="0">
            <a:spAutoFit/>
          </a:bodyPr>
          <a:lstStyle/>
          <a:p>
            <a:r>
              <a:rPr lang="es-ES" sz="4400" dirty="0" smtClean="0">
                <a:solidFill>
                  <a:srgbClr val="FFC000"/>
                </a:solidFill>
                <a:latin typeface="Computerfont" pitchFamily="2" charset="0"/>
              </a:rPr>
              <a:t>SECURITY</a:t>
            </a:r>
            <a:endParaRPr lang="es-ES" sz="4400" dirty="0">
              <a:solidFill>
                <a:srgbClr val="FFC000"/>
              </a:solidFill>
              <a:latin typeface="Computerfont" pitchFamily="2" charset="0"/>
            </a:endParaRPr>
          </a:p>
        </p:txBody>
      </p:sp>
      <p:sp>
        <p:nvSpPr>
          <p:cNvPr id="12" name="11 CuadroTexto"/>
          <p:cNvSpPr txBox="1"/>
          <p:nvPr/>
        </p:nvSpPr>
        <p:spPr>
          <a:xfrm>
            <a:off x="1492492" y="3761745"/>
            <a:ext cx="3583032" cy="1107996"/>
          </a:xfrm>
          <a:prstGeom prst="rect">
            <a:avLst/>
          </a:prstGeom>
          <a:noFill/>
        </p:spPr>
        <p:txBody>
          <a:bodyPr wrap="none" rtlCol="0">
            <a:spAutoFit/>
          </a:bodyPr>
          <a:lstStyle/>
          <a:p>
            <a:r>
              <a:rPr lang="es-ES" sz="6600" dirty="0" smtClean="0">
                <a:latin typeface="Computerfont" pitchFamily="2" charset="0"/>
              </a:rPr>
              <a:t>SECURITY</a:t>
            </a:r>
            <a:endParaRPr lang="es-ES" sz="6600" dirty="0">
              <a:latin typeface="Computerfont" pitchFamily="2" charset="0"/>
            </a:endParaRPr>
          </a:p>
        </p:txBody>
      </p:sp>
      <p:sp>
        <p:nvSpPr>
          <p:cNvPr id="13" name="12 CuadroTexto"/>
          <p:cNvSpPr txBox="1"/>
          <p:nvPr/>
        </p:nvSpPr>
        <p:spPr>
          <a:xfrm>
            <a:off x="547887" y="1916832"/>
            <a:ext cx="3583032" cy="1107996"/>
          </a:xfrm>
          <a:prstGeom prst="rect">
            <a:avLst/>
          </a:prstGeom>
          <a:noFill/>
        </p:spPr>
        <p:txBody>
          <a:bodyPr wrap="none" rtlCol="0">
            <a:spAutoFit/>
          </a:bodyPr>
          <a:lstStyle/>
          <a:p>
            <a:r>
              <a:rPr lang="es-ES" sz="6600" dirty="0">
                <a:solidFill>
                  <a:schemeClr val="accent6">
                    <a:lumMod val="75000"/>
                  </a:schemeClr>
                </a:solidFill>
                <a:latin typeface="Computerfont" pitchFamily="2" charset="0"/>
              </a:rPr>
              <a:t>SECURITY</a:t>
            </a:r>
          </a:p>
        </p:txBody>
      </p:sp>
      <p:pic>
        <p:nvPicPr>
          <p:cNvPr id="1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02"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0329995"/>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100"/>
                                  </p:iterate>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701"/>
                            </p:stCondLst>
                            <p:childTnLst>
                              <p:par>
                                <p:cTn id="8" presetID="14" presetClass="entr" presetSubtype="5" fill="hold" nodeType="afterEffect">
                                  <p:stCondLst>
                                    <p:cond delay="0"/>
                                  </p:stCondLst>
                                  <p:childTnLst>
                                    <p:set>
                                      <p:cBhvr>
                                        <p:cTn id="9" dur="1" fill="hold">
                                          <p:stCondLst>
                                            <p:cond delay="0"/>
                                          </p:stCondLst>
                                        </p:cTn>
                                        <p:tgtEl>
                                          <p:spTgt spid="3075"/>
                                        </p:tgtEl>
                                        <p:attrNameLst>
                                          <p:attrName>style.visibility</p:attrName>
                                        </p:attrNameLst>
                                      </p:cBhvr>
                                      <p:to>
                                        <p:strVal val="visible"/>
                                      </p:to>
                                    </p:set>
                                    <p:animEffect transition="in" filter="randombar(vertical)">
                                      <p:cBhvr>
                                        <p:cTn id="10" dur="1500"/>
                                        <p:tgtEl>
                                          <p:spTgt spid="3075"/>
                                        </p:tgtEl>
                                      </p:cBhvr>
                                    </p:animEffect>
                                  </p:childTnLst>
                                </p:cTn>
                              </p:par>
                            </p:childTnLst>
                          </p:cTn>
                        </p:par>
                        <p:par>
                          <p:cTn id="11" fill="hold">
                            <p:stCondLst>
                              <p:cond delay="2201"/>
                            </p:stCondLst>
                            <p:childTnLst>
                              <p:par>
                                <p:cTn id="12" presetID="1" presetClass="entr" presetSubtype="0" fill="hold" grpId="0" nodeType="afterEffect">
                                  <p:stCondLst>
                                    <p:cond delay="0"/>
                                  </p:stCondLst>
                                  <p:iterate type="lt">
                                    <p:tmAbs val="100"/>
                                  </p:iterate>
                                  <p:childTnLst>
                                    <p:set>
                                      <p:cBhvr>
                                        <p:cTn id="13" dur="1" fill="hold">
                                          <p:stCondLst>
                                            <p:cond delay="0"/>
                                          </p:stCondLst>
                                        </p:cTn>
                                        <p:tgtEl>
                                          <p:spTgt spid="5">
                                            <p:txEl>
                                              <p:pRg st="0" end="0"/>
                                            </p:txEl>
                                          </p:spTgt>
                                        </p:tgtEl>
                                        <p:attrNameLst>
                                          <p:attrName>style.visibility</p:attrName>
                                        </p:attrNameLst>
                                      </p:cBhvr>
                                      <p:to>
                                        <p:strVal val="visible"/>
                                      </p:to>
                                    </p:set>
                                  </p:childTnLst>
                                </p:cTn>
                              </p:par>
                            </p:childTnLst>
                          </p:cTn>
                        </p:par>
                        <p:par>
                          <p:cTn id="14" fill="hold">
                            <p:stCondLst>
                              <p:cond delay="2902"/>
                            </p:stCondLst>
                            <p:childTnLst>
                              <p:par>
                                <p:cTn id="15" presetID="1" presetClass="entr" presetSubtype="0" fill="hold" grpId="0" nodeType="afterEffect">
                                  <p:stCondLst>
                                    <p:cond delay="0"/>
                                  </p:stCondLst>
                                  <p:iterate type="lt">
                                    <p:tmAbs val="100"/>
                                  </p:iterate>
                                  <p:childTnLst>
                                    <p:set>
                                      <p:cBhvr>
                                        <p:cTn id="16" dur="1" fill="hold">
                                          <p:stCondLst>
                                            <p:cond delay="0"/>
                                          </p:stCondLst>
                                        </p:cTn>
                                        <p:tgtEl>
                                          <p:spTgt spid="6">
                                            <p:txEl>
                                              <p:pRg st="0" end="0"/>
                                            </p:txEl>
                                          </p:spTgt>
                                        </p:tgtEl>
                                        <p:attrNameLst>
                                          <p:attrName>style.visibility</p:attrName>
                                        </p:attrNameLst>
                                      </p:cBhvr>
                                      <p:to>
                                        <p:strVal val="visible"/>
                                      </p:to>
                                    </p:set>
                                  </p:childTnLst>
                                </p:cTn>
                              </p:par>
                            </p:childTnLst>
                          </p:cTn>
                        </p:par>
                        <p:par>
                          <p:cTn id="17" fill="hold">
                            <p:stCondLst>
                              <p:cond delay="3603"/>
                            </p:stCondLst>
                            <p:childTnLst>
                              <p:par>
                                <p:cTn id="18" presetID="1" presetClass="entr" presetSubtype="0" fill="hold" grpId="0" nodeType="afterEffect">
                                  <p:stCondLst>
                                    <p:cond delay="0"/>
                                  </p:stCondLst>
                                  <p:iterate type="lt">
                                    <p:tmAbs val="100"/>
                                  </p:iterate>
                                  <p:childTnLst>
                                    <p:set>
                                      <p:cBhvr>
                                        <p:cTn id="19" dur="1" fill="hold">
                                          <p:stCondLst>
                                            <p:cond delay="0"/>
                                          </p:stCondLst>
                                        </p:cTn>
                                        <p:tgtEl>
                                          <p:spTgt spid="7">
                                            <p:txEl>
                                              <p:pRg st="0" end="0"/>
                                            </p:txEl>
                                          </p:spTgt>
                                        </p:tgtEl>
                                        <p:attrNameLst>
                                          <p:attrName>style.visibility</p:attrName>
                                        </p:attrNameLst>
                                      </p:cBhvr>
                                      <p:to>
                                        <p:strVal val="visible"/>
                                      </p:to>
                                    </p:set>
                                  </p:childTnLst>
                                </p:cTn>
                              </p:par>
                            </p:childTnLst>
                          </p:cTn>
                        </p:par>
                        <p:par>
                          <p:cTn id="20" fill="hold">
                            <p:stCondLst>
                              <p:cond delay="4304"/>
                            </p:stCondLst>
                            <p:childTnLst>
                              <p:par>
                                <p:cTn id="21" presetID="1" presetClass="entr" presetSubtype="0" fill="hold" grpId="0" nodeType="afterEffect">
                                  <p:stCondLst>
                                    <p:cond delay="0"/>
                                  </p:stCondLst>
                                  <p:iterate type="lt">
                                    <p:tmAbs val="100"/>
                                  </p:iterate>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par>
                          <p:cTn id="23" fill="hold">
                            <p:stCondLst>
                              <p:cond delay="5005"/>
                            </p:stCondLst>
                            <p:childTnLst>
                              <p:par>
                                <p:cTn id="24" presetID="1" presetClass="entr" presetSubtype="0" fill="hold" grpId="0" nodeType="afterEffect">
                                  <p:stCondLst>
                                    <p:cond delay="0"/>
                                  </p:stCondLst>
                                  <p:iterate type="lt">
                                    <p:tmAbs val="100"/>
                                  </p:iterate>
                                  <p:childTnLst>
                                    <p:set>
                                      <p:cBhvr>
                                        <p:cTn id="25" dur="1" fill="hold">
                                          <p:stCondLst>
                                            <p:cond delay="0"/>
                                          </p:stCondLst>
                                        </p:cTn>
                                        <p:tgtEl>
                                          <p:spTgt spid="9">
                                            <p:txEl>
                                              <p:pRg st="0" end="0"/>
                                            </p:txEl>
                                          </p:spTgt>
                                        </p:tgtEl>
                                        <p:attrNameLst>
                                          <p:attrName>style.visibility</p:attrName>
                                        </p:attrNameLst>
                                      </p:cBhvr>
                                      <p:to>
                                        <p:strVal val="visible"/>
                                      </p:to>
                                    </p:set>
                                  </p:childTnLst>
                                </p:cTn>
                              </p:par>
                            </p:childTnLst>
                          </p:cTn>
                        </p:par>
                        <p:par>
                          <p:cTn id="26" fill="hold">
                            <p:stCondLst>
                              <p:cond delay="5706"/>
                            </p:stCondLst>
                            <p:childTnLst>
                              <p:par>
                                <p:cTn id="27" presetID="1" presetClass="entr" presetSubtype="0" fill="hold" grpId="0" nodeType="afterEffect">
                                  <p:stCondLst>
                                    <p:cond delay="0"/>
                                  </p:stCondLst>
                                  <p:iterate type="lt">
                                    <p:tmAbs val="100"/>
                                  </p:iterate>
                                  <p:childTnLst>
                                    <p:set>
                                      <p:cBhvr>
                                        <p:cTn id="28" dur="1" fill="hold">
                                          <p:stCondLst>
                                            <p:cond delay="0"/>
                                          </p:stCondLst>
                                        </p:cTn>
                                        <p:tgtEl>
                                          <p:spTgt spid="10">
                                            <p:txEl>
                                              <p:pRg st="0" end="0"/>
                                            </p:txEl>
                                          </p:spTgt>
                                        </p:tgtEl>
                                        <p:attrNameLst>
                                          <p:attrName>style.visibility</p:attrName>
                                        </p:attrNameLst>
                                      </p:cBhvr>
                                      <p:to>
                                        <p:strVal val="visible"/>
                                      </p:to>
                                    </p:set>
                                  </p:childTnLst>
                                </p:cTn>
                              </p:par>
                            </p:childTnLst>
                          </p:cTn>
                        </p:par>
                        <p:par>
                          <p:cTn id="29" fill="hold">
                            <p:stCondLst>
                              <p:cond delay="6407"/>
                            </p:stCondLst>
                            <p:childTnLst>
                              <p:par>
                                <p:cTn id="30" presetID="1" presetClass="entr" presetSubtype="0" fill="hold" grpId="0" nodeType="afterEffect">
                                  <p:stCondLst>
                                    <p:cond delay="0"/>
                                  </p:stCondLst>
                                  <p:iterate type="lt">
                                    <p:tmAbs val="100"/>
                                  </p:iterate>
                                  <p:childTnLst>
                                    <p:set>
                                      <p:cBhvr>
                                        <p:cTn id="31" dur="1" fill="hold">
                                          <p:stCondLst>
                                            <p:cond delay="0"/>
                                          </p:stCondLst>
                                        </p:cTn>
                                        <p:tgtEl>
                                          <p:spTgt spid="11">
                                            <p:txEl>
                                              <p:pRg st="0" end="0"/>
                                            </p:txEl>
                                          </p:spTgt>
                                        </p:tgtEl>
                                        <p:attrNameLst>
                                          <p:attrName>style.visibility</p:attrName>
                                        </p:attrNameLst>
                                      </p:cBhvr>
                                      <p:to>
                                        <p:strVal val="visible"/>
                                      </p:to>
                                    </p:set>
                                  </p:childTnLst>
                                </p:cTn>
                              </p:par>
                            </p:childTnLst>
                          </p:cTn>
                        </p:par>
                        <p:par>
                          <p:cTn id="32" fill="hold">
                            <p:stCondLst>
                              <p:cond delay="7108"/>
                            </p:stCondLst>
                            <p:childTnLst>
                              <p:par>
                                <p:cTn id="33" presetID="1" presetClass="entr" presetSubtype="0" fill="hold" grpId="0" nodeType="afterEffect">
                                  <p:stCondLst>
                                    <p:cond delay="0"/>
                                  </p:stCondLst>
                                  <p:iterate type="lt">
                                    <p:tmAbs val="100"/>
                                  </p:iterate>
                                  <p:childTnLst>
                                    <p:set>
                                      <p:cBhvr>
                                        <p:cTn id="34" dur="1" fill="hold">
                                          <p:stCondLst>
                                            <p:cond delay="0"/>
                                          </p:stCondLst>
                                        </p:cTn>
                                        <p:tgtEl>
                                          <p:spTgt spid="12">
                                            <p:txEl>
                                              <p:pRg st="0" end="0"/>
                                            </p:txEl>
                                          </p:spTgt>
                                        </p:tgtEl>
                                        <p:attrNameLst>
                                          <p:attrName>style.visibility</p:attrName>
                                        </p:attrNameLst>
                                      </p:cBhvr>
                                      <p:to>
                                        <p:strVal val="visible"/>
                                      </p:to>
                                    </p:set>
                                  </p:childTnLst>
                                </p:cTn>
                              </p:par>
                            </p:childTnLst>
                          </p:cTn>
                        </p:par>
                        <p:par>
                          <p:cTn id="35" fill="hold">
                            <p:stCondLst>
                              <p:cond delay="7809"/>
                            </p:stCondLst>
                            <p:childTnLst>
                              <p:par>
                                <p:cTn id="36" presetID="1" presetClass="entr" presetSubtype="0" fill="hold" grpId="0" nodeType="afterEffect">
                                  <p:stCondLst>
                                    <p:cond delay="0"/>
                                  </p:stCondLst>
                                  <p:iterate type="lt">
                                    <p:tmAbs val="100"/>
                                  </p:iterate>
                                  <p:childTnLst>
                                    <p:set>
                                      <p:cBhvr>
                                        <p:cTn id="37" dur="1" fill="hold">
                                          <p:stCondLst>
                                            <p:cond delay="0"/>
                                          </p:stCondLst>
                                        </p:cTn>
                                        <p:tgtEl>
                                          <p:spTgt spid="13">
                                            <p:txEl>
                                              <p:pRg st="0" end="0"/>
                                            </p:txEl>
                                          </p:spTgt>
                                        </p:tgtEl>
                                        <p:attrNameLst>
                                          <p:attrName>style.visibility</p:attrName>
                                        </p:attrNameLst>
                                      </p:cBhvr>
                                      <p:to>
                                        <p:strVal val="visible"/>
                                      </p:to>
                                    </p:set>
                                  </p:childTnLst>
                                </p:cTn>
                              </p:par>
                            </p:childTnLst>
                          </p:cTn>
                        </p:par>
                        <p:par>
                          <p:cTn id="38" fill="hold">
                            <p:stCondLst>
                              <p:cond delay="8510"/>
                            </p:stCondLst>
                            <p:childTnLst>
                              <p:par>
                                <p:cTn id="39" presetID="22" presetClass="entr" presetSubtype="1"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up)">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build="p"/>
      <p:bldP spid="6" grpId="0" build="p"/>
      <p:bldP spid="7" grpId="0" build="p"/>
      <p:bldP spid="8" grpId="0" build="p"/>
      <p:bldP spid="9" grpId="0" build="p"/>
      <p:bldP spid="10" grpId="0" build="p"/>
      <p:bldP spid="11" grpId="0" build="p"/>
      <p:bldP spid="12" grpId="0" build="p"/>
      <p:bldP spid="1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11\Tema 11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7504" y="1986804"/>
            <a:ext cx="8892479" cy="27383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glow" dir="tl">
                <a:rot lat="0" lon="0" rev="5400000"/>
              </a:lightRig>
            </a:scene3d>
            <a:sp3d contourW="12700">
              <a:bevelT w="25400" h="25400"/>
              <a:contourClr>
                <a:srgbClr val="00FF00"/>
              </a:contourClr>
            </a:sp3d>
          </a:bodyPr>
          <a:lstStyle/>
          <a:p>
            <a:pPr algn="ctr"/>
            <a:r>
              <a:rPr lang="en-U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Who will be greatly disappointed </a:t>
            </a:r>
            <a:r>
              <a:rPr lang="en-US" sz="6000" b="1" dirty="0" smtClean="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in </a:t>
            </a:r>
            <a:r>
              <a:rPr lang="en-U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Day of Judgment? </a:t>
            </a:r>
            <a:endParaRPr lang="en-US" sz="6000" b="1" u="none"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690024"/>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J:\Mis Docs\_Multimedia IMS\Curso Biblico PPS\Tema 11\Tema 11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a:spLocks noChangeArrowheads="1"/>
          </p:cNvSpPr>
          <p:nvPr/>
        </p:nvSpPr>
        <p:spPr bwMode="auto">
          <a:xfrm>
            <a:off x="4355976" y="6021288"/>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pPr algn="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Matthew 7:21-23</a:t>
            </a:r>
          </a:p>
        </p:txBody>
      </p:sp>
      <p:sp>
        <p:nvSpPr>
          <p:cNvPr id="15" name="Rectangle 3"/>
          <p:cNvSpPr>
            <a:spLocks noChangeArrowheads="1"/>
          </p:cNvSpPr>
          <p:nvPr/>
        </p:nvSpPr>
        <p:spPr bwMode="auto">
          <a:xfrm>
            <a:off x="575556" y="728700"/>
            <a:ext cx="8280920" cy="54726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"Not every one that </a:t>
            </a:r>
            <a:r>
              <a:rPr lang="en-U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saith</a:t>
            </a:r>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unto me,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Lord, Lord</a:t>
            </a:r>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shall enter into the kingdom of heaven; but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he that doeth the will of my Father</a:t>
            </a:r>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which is in heaven.</a:t>
            </a:r>
          </a:p>
          <a:p>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Many will say to me in that day, Lord, Lord, have we not prophesied in thy name? and in thy name have cast out devils? and in thy name done many wonderful works?</a:t>
            </a:r>
          </a:p>
          <a:p>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And then will I profess unto them, I never knew you: depart from me, ye that work iniquity.”</a:t>
            </a:r>
          </a:p>
        </p:txBody>
      </p:sp>
    </p:spTree>
    <p:extLst>
      <p:ext uri="{BB962C8B-B14F-4D97-AF65-F5344CB8AC3E}">
        <p14:creationId xmlns:p14="http://schemas.microsoft.com/office/powerpoint/2010/main" val="1104121008"/>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par>
                          <p:cTn id="8" fill="hold">
                            <p:stCondLst>
                              <p:cond delay="75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2051"/>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11\Tema 11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7504" y="1986804"/>
            <a:ext cx="8892479" cy="27383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glow" dir="tl">
                <a:rot lat="0" lon="0" rev="5400000"/>
              </a:lightRig>
            </a:scene3d>
            <a:sp3d contourW="12700">
              <a:bevelT w="25400" h="25400"/>
              <a:contourClr>
                <a:srgbClr val="00FF00"/>
              </a:contourClr>
            </a:sp3d>
          </a:bodyPr>
          <a:lstStyle/>
          <a:p>
            <a:pPr algn="ctr"/>
            <a:r>
              <a:rPr lang="en-U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But is it possible to keep the law of God? </a:t>
            </a:r>
            <a:endParaRPr lang="en-US" sz="6000" b="1" u="none"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834678"/>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J:\Mis Docs\_Multimedia IMS\Curso Biblico PPS\Tema 11\Tema 11 estudi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a:spLocks noChangeArrowheads="1"/>
          </p:cNvSpPr>
          <p:nvPr/>
        </p:nvSpPr>
        <p:spPr bwMode="auto">
          <a:xfrm>
            <a:off x="4355976" y="6021288"/>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pPr algn="r"/>
            <a:r>
              <a:rPr lang="es-ES" sz="3600" b="1" spc="50" dirty="0" err="1" smtClean="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Romans</a:t>
            </a:r>
            <a:r>
              <a:rPr lang="es-ES" sz="3600" b="1" spc="50" dirty="0" smtClean="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 </a:t>
            </a: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8:5-8</a:t>
            </a:r>
          </a:p>
        </p:txBody>
      </p:sp>
      <p:sp>
        <p:nvSpPr>
          <p:cNvPr id="15" name="Rectangle 3"/>
          <p:cNvSpPr>
            <a:spLocks noChangeArrowheads="1"/>
          </p:cNvSpPr>
          <p:nvPr/>
        </p:nvSpPr>
        <p:spPr bwMode="auto">
          <a:xfrm>
            <a:off x="215516" y="728700"/>
            <a:ext cx="6804756" cy="54726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“For they that are after the flesh do mind the things of the flesh; but they that are after the Spirit the things of the Spirit.</a:t>
            </a:r>
          </a:p>
          <a:p>
            <a:r>
              <a:rPr lang="en-U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For to be carnally minded is death; but </a:t>
            </a:r>
            <a:r>
              <a:rPr lang="en-U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to be spiritually minded is life and peace.</a:t>
            </a:r>
          </a:p>
          <a:p>
            <a:r>
              <a:rPr lang="en-U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Because the carnal mind is enmity against God: </a:t>
            </a:r>
            <a:r>
              <a:rPr lang="en-U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for it is not subject to the law of God, neither indeed can be. So then they that are in the flesh cannot please God.</a:t>
            </a:r>
            <a:r>
              <a:rPr lang="en-U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3511345495"/>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par>
                          <p:cTn id="8" fill="hold">
                            <p:stCondLst>
                              <p:cond delay="75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1751"/>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J:\Mis Docs\_Multimedia IMS\Curso Biblico PPS\Tema 11\Tema 11 estudi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a:spLocks noChangeArrowheads="1"/>
          </p:cNvSpPr>
          <p:nvPr/>
        </p:nvSpPr>
        <p:spPr bwMode="auto">
          <a:xfrm>
            <a:off x="4355976" y="6021288"/>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pPr algn="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1 </a:t>
            </a:r>
            <a:r>
              <a:rPr lang="es-ES" sz="3600" b="1" spc="50" dirty="0" smtClean="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John </a:t>
            </a: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5:2-3 </a:t>
            </a:r>
          </a:p>
        </p:txBody>
      </p:sp>
      <p:sp>
        <p:nvSpPr>
          <p:cNvPr id="15" name="Rectangle 3"/>
          <p:cNvSpPr>
            <a:spLocks noChangeArrowheads="1"/>
          </p:cNvSpPr>
          <p:nvPr/>
        </p:nvSpPr>
        <p:spPr bwMode="auto">
          <a:xfrm>
            <a:off x="431540" y="728700"/>
            <a:ext cx="5724636" cy="54726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By this we know that we love the children of God, when we love God, and keep his commandments.</a:t>
            </a:r>
          </a:p>
          <a:p>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For this is the love of God, that we keep his commandments: and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his commandments are not grievous</a:t>
            </a:r>
            <a:r>
              <a:rPr lang="en-US" sz="3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2388805238"/>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par>
                          <p:cTn id="8" fill="hold">
                            <p:stCondLst>
                              <p:cond delay="75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1651"/>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11\Tema 11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7504" y="1986804"/>
            <a:ext cx="8892479" cy="27383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glow" dir="tl">
                <a:rot lat="0" lon="0" rev="5400000"/>
              </a:lightRig>
            </a:scene3d>
            <a:sp3d contourW="12700">
              <a:bevelT w="25400" h="25400"/>
              <a:contourClr>
                <a:srgbClr val="00FF00"/>
              </a:contourClr>
            </a:sp3d>
          </a:bodyPr>
          <a:lstStyle/>
          <a:p>
            <a:pPr algn="ctr"/>
            <a:r>
              <a:rPr lang="en-U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How can we identify a true Christian? </a:t>
            </a:r>
            <a:endParaRPr lang="en-US" sz="6000" b="1" u="none"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647472"/>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J:\Mis Docs\_Multimedia IMS\Curso Biblico PPS\Tema 11\Tema 11 je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5"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a:spLocks noChangeArrowheads="1"/>
          </p:cNvSpPr>
          <p:nvPr/>
        </p:nvSpPr>
        <p:spPr bwMode="auto">
          <a:xfrm>
            <a:off x="4355976" y="6021288"/>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pPr algn="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1 </a:t>
            </a:r>
            <a:r>
              <a:rPr lang="es-ES" sz="3600" b="1" spc="50" dirty="0" smtClean="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John </a:t>
            </a: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2:3-6</a:t>
            </a:r>
          </a:p>
        </p:txBody>
      </p:sp>
      <p:sp>
        <p:nvSpPr>
          <p:cNvPr id="15" name="Rectangle 3"/>
          <p:cNvSpPr>
            <a:spLocks noChangeArrowheads="1"/>
          </p:cNvSpPr>
          <p:nvPr/>
        </p:nvSpPr>
        <p:spPr bwMode="auto">
          <a:xfrm>
            <a:off x="179512" y="728700"/>
            <a:ext cx="6228692" cy="54726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n-U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And hereby we do know that we know him, if we keep his commandments.</a:t>
            </a:r>
          </a:p>
          <a:p>
            <a:r>
              <a:rPr lang="en-U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He that </a:t>
            </a:r>
            <a:r>
              <a:rPr lang="en-U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saith</a:t>
            </a:r>
            <a:r>
              <a:rPr lang="en-U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I know him, and </a:t>
            </a:r>
            <a:r>
              <a:rPr lang="en-U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keepeth</a:t>
            </a:r>
            <a:r>
              <a:rPr lang="en-U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not his commandments, is a liar, and the truth is not in him.</a:t>
            </a:r>
          </a:p>
          <a:p>
            <a:r>
              <a:rPr lang="en-U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But whoso </a:t>
            </a:r>
            <a:r>
              <a:rPr lang="en-U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keepeth</a:t>
            </a:r>
            <a:r>
              <a:rPr lang="en-U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his word, in him verily is the love of God perfected: hereby know we that we are in him.</a:t>
            </a:r>
          </a:p>
          <a:p>
            <a:r>
              <a:rPr lang="en-U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He that </a:t>
            </a:r>
            <a:r>
              <a:rPr lang="en-US" sz="28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saith</a:t>
            </a:r>
            <a:r>
              <a:rPr lang="en-U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he </a:t>
            </a:r>
            <a:r>
              <a:rPr lang="en-US" sz="28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abideth</a:t>
            </a:r>
            <a:r>
              <a:rPr lang="en-U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in him ought himself also so to walk, even as he walked</a:t>
            </a:r>
            <a:r>
              <a:rPr lang="en-US" sz="28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n-U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2588850225"/>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par>
                          <p:cTn id="8" fill="hold">
                            <p:stCondLst>
                              <p:cond delay="75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1651"/>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11\Tema 11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7504" y="2710805"/>
            <a:ext cx="8892479" cy="187032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glow" dir="tl">
                <a:rot lat="0" lon="0" rev="5400000"/>
              </a:lightRig>
            </a:scene3d>
            <a:sp3d contourW="12700">
              <a:bevelT w="25400" h="25400"/>
              <a:contourClr>
                <a:srgbClr val="00FF00"/>
              </a:contourClr>
            </a:sp3d>
          </a:bodyPr>
          <a:lstStyle/>
          <a:p>
            <a:pPr algn="ctr"/>
            <a:r>
              <a:rPr lang="es-ES" sz="6000" b="1" dirty="0" smtClean="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CONCLUSION</a:t>
            </a:r>
            <a:endParaRPr lang="en-US" sz="6000" b="1" u="none"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009733"/>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11\Tema 11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7504" y="2130820"/>
            <a:ext cx="8892479" cy="27383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glow" dir="tl">
                <a:rot lat="0" lon="0" rev="5400000"/>
              </a:lightRig>
            </a:scene3d>
            <a:sp3d contourW="12700">
              <a:bevelT w="25400" h="25400"/>
              <a:contourClr>
                <a:srgbClr val="00FF00"/>
              </a:contourClr>
            </a:sp3d>
          </a:bodyPr>
          <a:lstStyle/>
          <a:p>
            <a:pPr algn="ctr"/>
            <a:r>
              <a:rPr lang="en-U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What promise did God give those who keep His commandments?</a:t>
            </a:r>
            <a:endPar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016873"/>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J:\Mis Docs\_Multimedia IMS\Curso Biblico PPS\Tema 11\Tema 11 famil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a:spLocks noChangeArrowheads="1"/>
          </p:cNvSpPr>
          <p:nvPr/>
        </p:nvSpPr>
        <p:spPr bwMode="auto">
          <a:xfrm>
            <a:off x="4355976" y="6021288"/>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pPr algn="r"/>
            <a:r>
              <a:rPr lang="es-ES" sz="3600" b="1" spc="50" dirty="0" err="1">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Deuteronomy</a:t>
            </a: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 5:29</a:t>
            </a:r>
          </a:p>
        </p:txBody>
      </p:sp>
      <p:sp>
        <p:nvSpPr>
          <p:cNvPr id="15" name="Rectangle 3"/>
          <p:cNvSpPr>
            <a:spLocks noChangeArrowheads="1"/>
          </p:cNvSpPr>
          <p:nvPr/>
        </p:nvSpPr>
        <p:spPr bwMode="auto">
          <a:xfrm>
            <a:off x="359532" y="800708"/>
            <a:ext cx="6876764" cy="446449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n-US" sz="3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 </a:t>
            </a:r>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that there were such an heart in </a:t>
            </a:r>
            <a:r>
              <a:rPr lang="en-US" sz="3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them, that </a:t>
            </a:r>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they would fear me, </a:t>
            </a:r>
            <a:endParaRPr lang="en-US" sz="3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en-US" sz="3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and </a:t>
            </a:r>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keep </a:t>
            </a:r>
            <a:r>
              <a:rPr lang="en-US" sz="3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all </a:t>
            </a:r>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my </a:t>
            </a:r>
            <a:endParaRPr lang="en-US" sz="3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en-US" sz="3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commandments </a:t>
            </a:r>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always, </a:t>
            </a:r>
            <a:endParaRPr lang="en-US" sz="3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en-US" sz="3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that </a:t>
            </a:r>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it might be </a:t>
            </a:r>
            <a:endParaRPr lang="en-US" sz="3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en-US" sz="3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well </a:t>
            </a:r>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with them, </a:t>
            </a:r>
            <a:endParaRPr lang="en-US" sz="32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en-U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and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with their </a:t>
            </a:r>
            <a:endParaRPr lang="en-U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endParaRPr>
          </a:p>
          <a:p>
            <a:r>
              <a:rPr lang="en-U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children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for ever!</a:t>
            </a:r>
            <a:endPar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3374172674"/>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par>
                          <p:cTn id="8" fill="hold">
                            <p:stCondLst>
                              <p:cond delay="75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2151"/>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J:\Mis Docs\_Multimedia IMS\Curso Biblico PPS\Tema 11\Tema 11 acuerd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3"/>
          <p:cNvSpPr>
            <a:spLocks noChangeArrowheads="1"/>
          </p:cNvSpPr>
          <p:nvPr/>
        </p:nvSpPr>
        <p:spPr bwMode="auto">
          <a:xfrm>
            <a:off x="2915816" y="5735141"/>
            <a:ext cx="5004047" cy="93421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glow" dir="tl">
                <a:rot lat="0" lon="0" rev="5400000"/>
              </a:lightRig>
            </a:scene3d>
            <a:sp3d contourW="12700">
              <a:bevelT w="25400" h="25400"/>
              <a:contourClr>
                <a:srgbClr val="00FF00"/>
              </a:contourClr>
            </a:sp3d>
          </a:bodyPr>
          <a:lstStyle/>
          <a:p>
            <a:pPr algn="ctr"/>
            <a:r>
              <a:rPr lang="es-ES" sz="6000" b="1" dirty="0" smtClean="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AGREEMENTS</a:t>
            </a:r>
            <a:endParaRPr lang="en-US" sz="6000" b="1" u="none"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endParaRPr>
          </a:p>
        </p:txBody>
      </p:sp>
    </p:spTree>
    <p:extLst>
      <p:ext uri="{BB962C8B-B14F-4D97-AF65-F5344CB8AC3E}">
        <p14:creationId xmlns:p14="http://schemas.microsoft.com/office/powerpoint/2010/main" val="743103214"/>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3000"/>
                                        <p:tgtEl>
                                          <p:spTgt spid="15">
                                            <p:txEl>
                                              <p:pRg st="0" end="0"/>
                                            </p:txEl>
                                          </p:spTgt>
                                        </p:tgtEl>
                                      </p:cBhvr>
                                    </p:animEffect>
                                  </p:childTnLst>
                                </p:cTn>
                              </p:par>
                            </p:childTnLst>
                          </p:cTn>
                        </p:par>
                        <p:par>
                          <p:cTn id="8" fill="hold">
                            <p:stCondLst>
                              <p:cond delay="57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Tema 11 - Pa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a:spLocks noChangeArrowheads="1"/>
          </p:cNvSpPr>
          <p:nvPr/>
        </p:nvSpPr>
        <p:spPr bwMode="auto">
          <a:xfrm>
            <a:off x="4355976" y="6021288"/>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pPr algn="r"/>
            <a:r>
              <a:rPr lang="es-ES" sz="3600" b="1" spc="50" dirty="0" err="1">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Psalm</a:t>
            </a: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 119:165</a:t>
            </a:r>
          </a:p>
        </p:txBody>
      </p:sp>
      <p:sp>
        <p:nvSpPr>
          <p:cNvPr id="15" name="Rectangle 3"/>
          <p:cNvSpPr>
            <a:spLocks noChangeArrowheads="1"/>
          </p:cNvSpPr>
          <p:nvPr/>
        </p:nvSpPr>
        <p:spPr bwMode="auto">
          <a:xfrm>
            <a:off x="1655676" y="1340768"/>
            <a:ext cx="3924436" cy="446449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n-US" sz="36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Great </a:t>
            </a:r>
            <a:r>
              <a:rPr lang="en-U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peace have they which love thy law:</a:t>
            </a:r>
            <a:r>
              <a:rPr lang="en-U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endParaRPr lang="en-US" sz="36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en-US" sz="36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and </a:t>
            </a:r>
            <a:r>
              <a:rPr lang="en-U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nothing shall offend </a:t>
            </a:r>
            <a:r>
              <a:rPr lang="en-US" sz="36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them</a:t>
            </a:r>
            <a:r>
              <a:rPr lang="es-ES" sz="36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1526845881"/>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par>
                          <p:cTn id="8" fill="hold">
                            <p:stCondLst>
                              <p:cond delay="75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1851"/>
                            </p:stCondLst>
                            <p:childTnLst>
                              <p:par>
                                <p:cTn id="12" presetID="22" presetClass="entr" presetSubtype="1"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J:\Mis Docs\_Multimedia IMS\Curso Biblico PPS\Tema 11\Tema 11 viol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59532" y="944724"/>
            <a:ext cx="4536504" cy="446449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54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5400" b="1" i="1" spc="50" dirty="0" err="1"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The</a:t>
            </a:r>
            <a:r>
              <a:rPr lang="es-ES" sz="54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5400" b="1" i="1" spc="50" dirty="0" err="1"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violin</a:t>
            </a:r>
            <a:r>
              <a:rPr lang="es-ES" sz="54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in </a:t>
            </a:r>
            <a:r>
              <a:rPr lang="es-ES" sz="5400" b="1" i="1" spc="50" dirty="0" err="1"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the</a:t>
            </a:r>
            <a:r>
              <a:rPr lang="es-ES" sz="54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5400" b="1" i="1" spc="50" dirty="0" err="1"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master´s</a:t>
            </a:r>
            <a:r>
              <a:rPr lang="es-ES" sz="54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5400" b="1" i="1" spc="50" dirty="0" err="1"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hands</a:t>
            </a:r>
            <a:r>
              <a:rPr lang="es-ES" sz="54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032688"/>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750"/>
                                        <p:tgtEl>
                                          <p:spTgt spid="3"/>
                                        </p:tgtEl>
                                      </p:cBhvr>
                                    </p:animEffect>
                                  </p:childTnLst>
                                </p:cTn>
                              </p:par>
                            </p:childTnLst>
                          </p:cTn>
                        </p:par>
                        <p:par>
                          <p:cTn id="8" fill="hold">
                            <p:stCondLst>
                              <p:cond delay="75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Mis Docs\_Multimedia IMS\Curso Biblico PPS\Tema 11\oraci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089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647564" y="5127634"/>
            <a:ext cx="288032" cy="292656"/>
          </a:xfrm>
          <a:prstGeom prst="rect">
            <a:avLst/>
          </a:prstGeom>
          <a:gradFill>
            <a:gsLst>
              <a:gs pos="0">
                <a:srgbClr val="FF0000">
                  <a:lumMod val="54000"/>
                </a:srgbClr>
              </a:gs>
              <a:gs pos="80000">
                <a:srgbClr val="FF0000"/>
              </a:gs>
              <a:gs pos="100000">
                <a:srgbClr val="FF0000">
                  <a:lumMod val="43000"/>
                  <a:lumOff val="57000"/>
                </a:srgb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sz="3600"/>
          </a:p>
        </p:txBody>
      </p:sp>
      <p:sp>
        <p:nvSpPr>
          <p:cNvPr id="4" name="Rectangle 3"/>
          <p:cNvSpPr>
            <a:spLocks noChangeArrowheads="1"/>
          </p:cNvSpPr>
          <p:nvPr/>
        </p:nvSpPr>
        <p:spPr bwMode="auto">
          <a:xfrm>
            <a:off x="791578" y="5369220"/>
            <a:ext cx="8208913"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r>
              <a:rPr lang="en-US" sz="6000" b="1" spc="50" dirty="0">
                <a:ln w="11430">
                  <a:solidFill>
                    <a:srgbClr val="00FF00"/>
                  </a:solidFill>
                </a:ln>
                <a:gradFill flip="none" rotWithShape="1">
                  <a:gsLst>
                    <a:gs pos="0">
                      <a:srgbClr val="0A128C"/>
                    </a:gs>
                    <a:gs pos="38000">
                      <a:srgbClr val="181CC7"/>
                    </a:gs>
                    <a:gs pos="59000">
                      <a:schemeClr val="bg1"/>
                    </a:gs>
                  </a:gsLst>
                  <a:lin ang="16200000" scaled="1"/>
                  <a:tileRect/>
                </a:gradFill>
                <a:effectLst>
                  <a:outerShdw blurRad="76200" dist="50800" dir="5400000" algn="tl" rotWithShape="0">
                    <a:srgbClr val="000000">
                      <a:alpha val="65000"/>
                    </a:srgbClr>
                  </a:outerShdw>
                </a:effectLst>
                <a:latin typeface="Computerfont" pitchFamily="2" charset="0"/>
                <a:cs typeface="Consolas" pitchFamily="49" charset="0"/>
              </a:rPr>
              <a:t>Thank you Lord, for your Perfect Program!</a:t>
            </a:r>
          </a:p>
        </p:txBody>
      </p:sp>
    </p:spTree>
    <p:extLst>
      <p:ext uri="{BB962C8B-B14F-4D97-AF65-F5344CB8AC3E}">
        <p14:creationId xmlns:p14="http://schemas.microsoft.com/office/powerpoint/2010/main" val="120824417"/>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7" presetClass="emph" presetSubtype="0" fill="remove" grpId="1" nodeType="afterEffect">
                                  <p:stCondLst>
                                    <p:cond delay="0"/>
                                  </p:stCondLst>
                                  <p:childTnLst>
                                    <p:animClr clrSpc="rgb" dir="cw">
                                      <p:cBhvr override="childStyle">
                                        <p:cTn id="10" dur="250" autoRev="1" fill="remove"/>
                                        <p:tgtEl>
                                          <p:spTgt spid="3"/>
                                        </p:tgtEl>
                                        <p:attrNameLst>
                                          <p:attrName>style.color</p:attrName>
                                        </p:attrNameLst>
                                      </p:cBhvr>
                                      <p:to>
                                        <a:schemeClr val="bg1"/>
                                      </p:to>
                                    </p:animClr>
                                    <p:animClr clrSpc="rgb" dir="cw">
                                      <p:cBhvr>
                                        <p:cTn id="11" dur="250" autoRev="1" fill="remove"/>
                                        <p:tgtEl>
                                          <p:spTgt spid="3"/>
                                        </p:tgtEl>
                                        <p:attrNameLst>
                                          <p:attrName>fillcolor</p:attrName>
                                        </p:attrNameLst>
                                      </p:cBhvr>
                                      <p:to>
                                        <a:schemeClr val="bg1"/>
                                      </p:to>
                                    </p:animClr>
                                    <p:set>
                                      <p:cBhvr>
                                        <p:cTn id="12" dur="250" autoRev="1" fill="remove"/>
                                        <p:tgtEl>
                                          <p:spTgt spid="3"/>
                                        </p:tgtEl>
                                        <p:attrNameLst>
                                          <p:attrName>fill.type</p:attrName>
                                        </p:attrNameLst>
                                      </p:cBhvr>
                                      <p:to>
                                        <p:strVal val="solid"/>
                                      </p:to>
                                    </p:set>
                                    <p:set>
                                      <p:cBhvr>
                                        <p:cTn id="13" dur="250" autoRev="1" fill="remove"/>
                                        <p:tgtEl>
                                          <p:spTgt spid="3"/>
                                        </p:tgtEl>
                                        <p:attrNameLst>
                                          <p:attrName>fill.on</p:attrName>
                                        </p:attrNameLst>
                                      </p:cBhvr>
                                      <p:to>
                                        <p:strVal val="true"/>
                                      </p:to>
                                    </p:set>
                                  </p:childTnLst>
                                </p:cTn>
                              </p:par>
                            </p:childTnLst>
                          </p:cTn>
                        </p:par>
                        <p:par>
                          <p:cTn id="14" fill="hold">
                            <p:stCondLst>
                              <p:cond delay="1000"/>
                            </p:stCondLst>
                            <p:childTnLst>
                              <p:par>
                                <p:cTn id="15" presetID="1" presetClass="entr" presetSubtype="0" fill="hold" grpId="0" nodeType="afterEffect">
                                  <p:stCondLst>
                                    <p:cond delay="0"/>
                                  </p:stCondLst>
                                  <p:iterate type="lt">
                                    <p:tmAbs val="100"/>
                                  </p:iterate>
                                  <p:childTnLst>
                                    <p:set>
                                      <p:cBhvr>
                                        <p:cTn id="16" dur="1" fill="hold">
                                          <p:stCondLst>
                                            <p:cond delay="0"/>
                                          </p:stCondLst>
                                        </p:cTn>
                                        <p:tgtEl>
                                          <p:spTgt spid="4"/>
                                        </p:tgtEl>
                                        <p:attrNameLst>
                                          <p:attrName>style.visibility</p:attrName>
                                        </p:attrNameLst>
                                      </p:cBhvr>
                                      <p:to>
                                        <p:strVal val="visible"/>
                                      </p:to>
                                    </p:set>
                                  </p:childTnLst>
                                </p:cTn>
                              </p:par>
                            </p:childTnLst>
                          </p:cTn>
                        </p:par>
                        <p:par>
                          <p:cTn id="17" fill="hold">
                            <p:stCondLst>
                              <p:cond delay="4401"/>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2536" y="5661248"/>
            <a:ext cx="9577064" cy="864295"/>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ES"/>
          </a:p>
        </p:txBody>
      </p:sp>
      <p:sp>
        <p:nvSpPr>
          <p:cNvPr id="3" name="2 Rectángulo"/>
          <p:cNvSpPr/>
          <p:nvPr/>
        </p:nvSpPr>
        <p:spPr>
          <a:xfrm>
            <a:off x="395536" y="332656"/>
            <a:ext cx="8352928" cy="3708412"/>
          </a:xfrm>
          <a:prstGeom prst="rect">
            <a:avLst/>
          </a:prstGeom>
        </p:spPr>
        <p:style>
          <a:lnRef idx="0">
            <a:schemeClr val="accent1"/>
          </a:lnRef>
          <a:fillRef idx="3">
            <a:schemeClr val="accent1"/>
          </a:fillRef>
          <a:effectRef idx="3">
            <a:schemeClr val="accent1"/>
          </a:effectRef>
          <a:fontRef idx="minor">
            <a:schemeClr val="lt1"/>
          </a:fontRef>
        </p:style>
        <p:txBody>
          <a:bodyPr wrap="square" lIns="180000" anchor="ctr">
            <a:noAutofit/>
          </a:bodyPr>
          <a:lstStyle/>
          <a:p>
            <a:pPr>
              <a:spcBef>
                <a:spcPts val="1200"/>
              </a:spcBef>
            </a:pPr>
            <a:r>
              <a:rPr lang="es-ES" sz="2800" b="1" dirty="0" err="1" smtClean="0">
                <a:solidFill>
                  <a:srgbClr val="002060"/>
                </a:solidFill>
                <a:latin typeface="Myriad Pro" pitchFamily="34" charset="0"/>
              </a:rPr>
              <a:t>The</a:t>
            </a:r>
            <a:r>
              <a:rPr lang="es-ES" sz="2800" b="1" dirty="0" smtClean="0">
                <a:solidFill>
                  <a:srgbClr val="002060"/>
                </a:solidFill>
                <a:latin typeface="Myriad Pro" pitchFamily="34" charset="0"/>
              </a:rPr>
              <a:t> </a:t>
            </a:r>
            <a:r>
              <a:rPr lang="es-ES" sz="2800" b="1" dirty="0" err="1" smtClean="0">
                <a:solidFill>
                  <a:srgbClr val="002060"/>
                </a:solidFill>
                <a:latin typeface="Myriad Pro" pitchFamily="34" charset="0"/>
              </a:rPr>
              <a:t>next</a:t>
            </a:r>
            <a:r>
              <a:rPr lang="es-ES" sz="2800" b="1" dirty="0" smtClean="0">
                <a:solidFill>
                  <a:srgbClr val="002060"/>
                </a:solidFill>
                <a:latin typeface="Myriad Pro" pitchFamily="34" charset="0"/>
              </a:rPr>
              <a:t> </a:t>
            </a:r>
            <a:r>
              <a:rPr lang="es-ES" sz="2800" b="1" dirty="0" err="1" smtClean="0">
                <a:solidFill>
                  <a:srgbClr val="002060"/>
                </a:solidFill>
                <a:latin typeface="Myriad Pro" pitchFamily="34" charset="0"/>
              </a:rPr>
              <a:t>topic</a:t>
            </a:r>
            <a:r>
              <a:rPr lang="es-ES" sz="2800" b="1" dirty="0" smtClean="0">
                <a:solidFill>
                  <a:srgbClr val="002060"/>
                </a:solidFill>
                <a:latin typeface="Myriad Pro" pitchFamily="34" charset="0"/>
              </a:rPr>
              <a:t>: </a:t>
            </a:r>
            <a:r>
              <a:rPr lang="es-ES" sz="2800" b="1" dirty="0" smtClean="0">
                <a:solidFill>
                  <a:srgbClr val="00FF00"/>
                </a:solidFill>
                <a:latin typeface="Myriad Pro" pitchFamily="34" charset="0"/>
              </a:rPr>
              <a:t/>
            </a:r>
            <a:br>
              <a:rPr lang="es-ES" sz="2800" b="1" dirty="0" smtClean="0">
                <a:solidFill>
                  <a:srgbClr val="00FF00"/>
                </a:solidFill>
                <a:latin typeface="Myriad Pro" pitchFamily="34" charset="0"/>
              </a:rPr>
            </a:br>
            <a:r>
              <a:rPr lang="es-ES_tradnl" sz="2800" b="1" i="1" dirty="0">
                <a:solidFill>
                  <a:srgbClr val="FFC000"/>
                </a:solidFill>
              </a:rPr>
              <a:t>"Ten </a:t>
            </a:r>
            <a:r>
              <a:rPr lang="es-ES_tradnl" sz="2800" b="1" i="1" dirty="0" err="1">
                <a:solidFill>
                  <a:srgbClr val="FFC000"/>
                </a:solidFill>
              </a:rPr>
              <a:t>minus</a:t>
            </a:r>
            <a:r>
              <a:rPr lang="es-ES_tradnl" sz="2800" b="1" i="1" dirty="0">
                <a:solidFill>
                  <a:srgbClr val="FFC000"/>
                </a:solidFill>
              </a:rPr>
              <a:t> </a:t>
            </a:r>
            <a:r>
              <a:rPr lang="es-ES_tradnl" sz="2800" b="1" i="1" dirty="0" err="1">
                <a:solidFill>
                  <a:srgbClr val="FFC000"/>
                </a:solidFill>
              </a:rPr>
              <a:t>one</a:t>
            </a:r>
            <a:r>
              <a:rPr lang="es-ES_tradnl" sz="2800" b="1" i="1" dirty="0">
                <a:solidFill>
                  <a:srgbClr val="FFC000"/>
                </a:solidFill>
              </a:rPr>
              <a:t> </a:t>
            </a:r>
            <a:r>
              <a:rPr lang="es-ES_tradnl" sz="2800" b="1" i="1" dirty="0" err="1">
                <a:solidFill>
                  <a:srgbClr val="FFC000"/>
                </a:solidFill>
              </a:rPr>
              <a:t>equals</a:t>
            </a:r>
            <a:r>
              <a:rPr lang="es-ES_tradnl" sz="2800" b="1" i="1" dirty="0">
                <a:solidFill>
                  <a:srgbClr val="FFC000"/>
                </a:solidFill>
              </a:rPr>
              <a:t> </a:t>
            </a:r>
            <a:r>
              <a:rPr lang="es-ES_tradnl" sz="2800" b="1" i="1" dirty="0" err="1">
                <a:solidFill>
                  <a:srgbClr val="FFC000"/>
                </a:solidFill>
              </a:rPr>
              <a:t>zero</a:t>
            </a:r>
            <a:r>
              <a:rPr lang="es-ES_tradnl" sz="2800" b="1" i="1" dirty="0">
                <a:solidFill>
                  <a:srgbClr val="FFC000"/>
                </a:solidFill>
              </a:rPr>
              <a:t>"</a:t>
            </a:r>
          </a:p>
          <a:p>
            <a:pPr>
              <a:spcBef>
                <a:spcPts val="1200"/>
              </a:spcBef>
            </a:pPr>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yriad Pro" pitchFamily="34" charset="0"/>
                <a:ea typeface="Verdana" pitchFamily="34" charset="0"/>
                <a:cs typeface="Verdana" pitchFamily="34" charset="0"/>
              </a:rPr>
              <a:t>It cannot be! In school we learned that 10 - 1 = 9, but God says that 10 - 1 = 0. Has exact science become inaccurate? No. It is mathematics in another dimension.</a:t>
            </a:r>
          </a:p>
          <a:p>
            <a:pPr>
              <a:spcBef>
                <a:spcPts val="1200"/>
              </a:spcBef>
            </a:pPr>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yriad Pro" pitchFamily="34" charset="0"/>
                <a:ea typeface="Verdana" pitchFamily="34" charset="0"/>
                <a:cs typeface="Verdana" pitchFamily="34" charset="0"/>
              </a:rPr>
              <a:t>This topic will show the key to living with prosperity, peace and be able to enjoy the blessings of God throughout each day, as opposed to religion, at settlement price. We will see in the divine principles teachings that will help us to live in harmony with God and our fellow beings.</a:t>
            </a:r>
          </a:p>
        </p:txBody>
      </p:sp>
      <p:sp>
        <p:nvSpPr>
          <p:cNvPr id="4" name="3 Rectángulo"/>
          <p:cNvSpPr/>
          <p:nvPr/>
        </p:nvSpPr>
        <p:spPr>
          <a:xfrm>
            <a:off x="0" y="3626438"/>
            <a:ext cx="9144000" cy="2646878"/>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16600" b="1" dirty="0" smtClean="0">
                <a:ln w="50800"/>
                <a:blipFill>
                  <a:blip r:embed="rId3"/>
                  <a:tile tx="0" ty="0" sx="100000" sy="100000" flip="none" algn="tl"/>
                </a:blipFill>
                <a:effectLst>
                  <a:reflection blurRad="6350" stA="55000" endA="300" endPos="45500" dir="5400000" sy="-100000" algn="bl" rotWithShape="0"/>
                </a:effectLst>
              </a:rPr>
              <a:t>10-1=0</a:t>
            </a:r>
            <a:endParaRPr lang="es-ES" sz="16600" b="1" dirty="0">
              <a:ln w="50800"/>
              <a:blipFill>
                <a:blip r:embed="rId3"/>
                <a:tile tx="0" ty="0" sx="100000" sy="100000" flip="none" algn="tl"/>
              </a:blipFill>
              <a:effectLst>
                <a:reflection blurRad="6350" stA="55000" endA="300" endPos="45500" dir="5400000" sy="-100000" algn="bl" rotWithShape="0"/>
              </a:effectLst>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528" y="3429000"/>
            <a:ext cx="9721080" cy="3449558"/>
          </a:xfrm>
          <a:prstGeom prst="rect">
            <a:avLst/>
          </a:prstGeom>
          <a:noFill/>
          <a:extLst>
            <a:ext uri="{909E8E84-426E-40DD-AFC4-6F175D3DCCD1}">
              <a14:hiddenFill xmlns:a14="http://schemas.microsoft.com/office/drawing/2010/main">
                <a:solidFill>
                  <a:srgbClr val="FFFFFF"/>
                </a:solidFill>
              </a14:hiddenFill>
            </a:ext>
          </a:extLst>
        </p:spPr>
      </p:pic>
      <p:sp>
        <p:nvSpPr>
          <p:cNvPr id="39942" name="Rectangle 6"/>
          <p:cNvSpPr>
            <a:spLocks noChangeArrowheads="1"/>
          </p:cNvSpPr>
          <p:nvPr/>
        </p:nvSpPr>
        <p:spPr bwMode="auto">
          <a:xfrm>
            <a:off x="4068638" y="5877272"/>
            <a:ext cx="4895850" cy="576263"/>
          </a:xfrm>
          <a:prstGeom prst="rect">
            <a:avLst/>
          </a:prstGeom>
          <a:noFill/>
          <a:ln>
            <a:noFill/>
          </a:ln>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GOD BLESS YOU!</a:t>
            </a:r>
            <a:endParaRPr lang="en-US" sz="3200" b="1" i="1" u="none"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104743357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9942"/>
                                        </p:tgtEl>
                                        <p:attrNameLst>
                                          <p:attrName>style.visibility</p:attrName>
                                        </p:attrNameLst>
                                      </p:cBhvr>
                                      <p:to>
                                        <p:strVal val="visible"/>
                                      </p:to>
                                    </p:set>
                                    <p:anim calcmode="lin" valueType="num">
                                      <p:cBhvr>
                                        <p:cTn id="7" dur="1000" fill="hold"/>
                                        <p:tgtEl>
                                          <p:spTgt spid="39942"/>
                                        </p:tgtEl>
                                        <p:attrNameLst>
                                          <p:attrName>ppt_x</p:attrName>
                                        </p:attrNameLst>
                                      </p:cBhvr>
                                      <p:tavLst>
                                        <p:tav tm="0">
                                          <p:val>
                                            <p:strVal val="#ppt_x-.2"/>
                                          </p:val>
                                        </p:tav>
                                        <p:tav tm="100000">
                                          <p:val>
                                            <p:strVal val="#ppt_x"/>
                                          </p:val>
                                        </p:tav>
                                      </p:tavLst>
                                    </p:anim>
                                    <p:anim calcmode="lin" valueType="num">
                                      <p:cBhvr>
                                        <p:cTn id="8" dur="1000" fill="hold"/>
                                        <p:tgtEl>
                                          <p:spTgt spid="39942"/>
                                        </p:tgtEl>
                                        <p:attrNameLst>
                                          <p:attrName>ppt_y</p:attrName>
                                        </p:attrNameLst>
                                      </p:cBhvr>
                                      <p:tavLst>
                                        <p:tav tm="0">
                                          <p:val>
                                            <p:strVal val="#ppt_y"/>
                                          </p:val>
                                        </p:tav>
                                        <p:tav tm="100000">
                                          <p:val>
                                            <p:strVal val="#ppt_y"/>
                                          </p:val>
                                        </p:tav>
                                      </p:tavLst>
                                    </p:anim>
                                    <p:animEffect transition="in" filter="wipe(right)" prLst="gradientSize: 0.1">
                                      <p:cBhvr>
                                        <p:cTn id="9" dur="1000"/>
                                        <p:tgtEl>
                                          <p:spTgt spid="39942"/>
                                        </p:tgtEl>
                                      </p:cBhvr>
                                    </p:animEffect>
                                  </p:childTnLst>
                                </p:cTn>
                              </p:par>
                            </p:childTnLst>
                          </p:cTn>
                        </p:par>
                        <p:par>
                          <p:cTn id="10" fill="hold">
                            <p:stCondLst>
                              <p:cond delay="1000"/>
                            </p:stCondLst>
                            <p:childTnLst>
                              <p:par>
                                <p:cTn id="11" presetID="2" presetClass="entr" presetSubtype="2" fill="hold" grpId="0" nodeType="afterEffect">
                                  <p:stCondLst>
                                    <p:cond delay="0"/>
                                  </p:stCondLst>
                                  <p:iterate type="lt">
                                    <p:tmPct val="10000"/>
                                  </p:iterate>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500" fill="hold"/>
                                        <p:tgtEl>
                                          <p:spTgt spid="4"/>
                                        </p:tgtEl>
                                        <p:attrNameLst>
                                          <p:attrName>ppt_x</p:attrName>
                                        </p:attrNameLst>
                                      </p:cBhvr>
                                      <p:tavLst>
                                        <p:tav tm="0">
                                          <p:val>
                                            <p:strVal val="1+#ppt_w/2"/>
                                          </p:val>
                                        </p:tav>
                                        <p:tav tm="100000">
                                          <p:val>
                                            <p:strVal val="#ppt_x"/>
                                          </p:val>
                                        </p:tav>
                                      </p:tavLst>
                                    </p:anim>
                                    <p:anim calcmode="lin" valueType="num">
                                      <p:cBhvr additive="base">
                                        <p:cTn id="14" dur="1500" fill="hold"/>
                                        <p:tgtEl>
                                          <p:spTgt spid="4"/>
                                        </p:tgtEl>
                                        <p:attrNameLst>
                                          <p:attrName>ppt_y</p:attrName>
                                        </p:attrNameLst>
                                      </p:cBhvr>
                                      <p:tavLst>
                                        <p:tav tm="0">
                                          <p:val>
                                            <p:strVal val="#ppt_y"/>
                                          </p:val>
                                        </p:tav>
                                        <p:tav tm="100000">
                                          <p:val>
                                            <p:strVal val="#ppt_y"/>
                                          </p:val>
                                        </p:tav>
                                      </p:tavLst>
                                    </p:anim>
                                  </p:childTnLst>
                                </p:cTn>
                              </p:par>
                            </p:childTnLst>
                          </p:cTn>
                        </p:par>
                        <p:par>
                          <p:cTn id="15" fill="hold">
                            <p:stCondLst>
                              <p:cond delay="3250"/>
                            </p:stCondLst>
                            <p:childTnLst>
                              <p:par>
                                <p:cTn id="16" presetID="42" presetClass="entr" presetSubtype="0" fill="hold" grpId="0" nodeType="afterEffect">
                                  <p:stCondLst>
                                    <p:cond delay="100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500"/>
                                        <p:tgtEl>
                                          <p:spTgt spid="3"/>
                                        </p:tgtEl>
                                      </p:cBhvr>
                                    </p:animEffect>
                                    <p:anim calcmode="lin" valueType="num">
                                      <p:cBhvr>
                                        <p:cTn id="19" dur="1500" fill="hold"/>
                                        <p:tgtEl>
                                          <p:spTgt spid="3"/>
                                        </p:tgtEl>
                                        <p:attrNameLst>
                                          <p:attrName>ppt_x</p:attrName>
                                        </p:attrNameLst>
                                      </p:cBhvr>
                                      <p:tavLst>
                                        <p:tav tm="0">
                                          <p:val>
                                            <p:strVal val="#ppt_x"/>
                                          </p:val>
                                        </p:tav>
                                        <p:tav tm="100000">
                                          <p:val>
                                            <p:strVal val="#ppt_x"/>
                                          </p:val>
                                        </p:tav>
                                      </p:tavLst>
                                    </p:anim>
                                    <p:anim calcmode="lin" valueType="num">
                                      <p:cBhvr>
                                        <p:cTn id="20" dur="15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5750"/>
                            </p:stCondLst>
                            <p:childTnLst>
                              <p:par>
                                <p:cTn id="22" presetID="22" presetClass="entr" presetSubtype="1"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3994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Gerhard\Documents\_Estudios Biblicos PPT\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20"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p:cNvSpPr txBox="1">
            <a:spLocks noChangeArrowheads="1"/>
          </p:cNvSpPr>
          <p:nvPr>
            <p:custDataLst>
              <p:tags r:id="rId2"/>
            </p:custDataLst>
          </p:nvPr>
        </p:nvSpPr>
        <p:spPr bwMode="auto">
          <a:xfrm>
            <a:off x="1582752" y="4953942"/>
            <a:ext cx="597849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lvl="0" algn="ctr" eaLnBrk="1" fontAlgn="auto" hangingPunct="1">
              <a:spcBef>
                <a:spcPct val="50000"/>
              </a:spcBef>
              <a:spcAft>
                <a:spcPts val="0"/>
              </a:spcAft>
            </a:pPr>
            <a:r>
              <a:rPr lang="en-US" sz="24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biblewell.org</a:t>
            </a:r>
            <a:endParaRPr lang="en-US" sz="20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2000" u="none"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a:t>
            </a:r>
            <a:r>
              <a:rPr lang="es-ES" sz="20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a:t>
            </a:r>
            <a:r>
              <a:rPr lang="en-US" sz="20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biblewell.org</a:t>
            </a:r>
            <a:endParaRPr lang="en-U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lvl="0" algn="ctr" eaLnBrk="1" fontAlgn="auto" hangingPunct="1">
              <a:spcBef>
                <a:spcPct val="50000"/>
              </a:spcBef>
              <a:spcAft>
                <a:spcPts val="0"/>
              </a:spcAft>
            </a:pPr>
            <a:endParaRPr lang="es-E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p:txBody>
      </p:sp>
      <p:pic>
        <p:nvPicPr>
          <p:cNvPr id="4" name="3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2752" y="836712"/>
            <a:ext cx="5978496" cy="4252529"/>
          </a:xfrm>
          <a:prstGeom prst="rect">
            <a:avLst/>
          </a:prstGeom>
        </p:spPr>
      </p:pic>
    </p:spTree>
    <p:custDataLst>
      <p:tags r:id="rId1"/>
    </p:custDataLst>
    <p:extLst>
      <p:ext uri="{BB962C8B-B14F-4D97-AF65-F5344CB8AC3E}">
        <p14:creationId xmlns:p14="http://schemas.microsoft.com/office/powerpoint/2010/main" val="189163768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11\Tema 11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7504" y="2492896"/>
            <a:ext cx="8892479" cy="187032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glow" dir="tl">
                <a:rot lat="0" lon="0" rev="5400000"/>
              </a:lightRig>
            </a:scene3d>
            <a:sp3d contourW="12700">
              <a:bevelT w="25400" h="25400"/>
              <a:contourClr>
                <a:srgbClr val="00FF00"/>
              </a:contourClr>
            </a:sp3d>
          </a:bodyPr>
          <a:lstStyle/>
          <a:p>
            <a:pPr algn="ctr"/>
            <a:r>
              <a:rPr lang="en-U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What two causes have brought man to the brink of chaos?</a:t>
            </a:r>
            <a:endParaRPr lang="en-US" sz="6000" b="1" u="none"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031821"/>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J:\Mis Docs\_Multimedia IMS\Curso Biblico PPS\Tema 11\Tema 11 brill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4355976" y="6021288"/>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pPr algn="r"/>
            <a:r>
              <a:rPr lang="es-ES" sz="3600" b="1" spc="50" dirty="0" err="1" smtClean="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Jeremiah</a:t>
            </a:r>
            <a:r>
              <a:rPr lang="es-ES" sz="3600" b="1" spc="50" dirty="0" smtClean="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 </a:t>
            </a: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2:13</a:t>
            </a:r>
            <a:endParaRPr lang="en-US" sz="3600" b="1" u="none"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endParaRPr>
          </a:p>
        </p:txBody>
      </p:sp>
      <p:sp>
        <p:nvSpPr>
          <p:cNvPr id="4" name="Rectangle 3"/>
          <p:cNvSpPr>
            <a:spLocks noChangeArrowheads="1"/>
          </p:cNvSpPr>
          <p:nvPr/>
        </p:nvSpPr>
        <p:spPr bwMode="auto">
          <a:xfrm>
            <a:off x="1043608" y="1268760"/>
            <a:ext cx="4968552" cy="417646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n-U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For my people have committed two evils; </a:t>
            </a:r>
            <a:r>
              <a:rPr lang="en-U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they have forsaken me</a:t>
            </a:r>
            <a:r>
              <a:rPr lang="en-U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the fountain of living waters, and hewed them out cisterns, broken cisterns, that can hold no water</a:t>
            </a:r>
            <a:r>
              <a:rPr lang="en-US" sz="36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n-US" sz="3600" b="1" i="1" u="none"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3215988114"/>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750"/>
                                        <p:tgtEl>
                                          <p:spTgt spid="4"/>
                                        </p:tgtEl>
                                      </p:cBhvr>
                                    </p:animEffect>
                                  </p:childTnLst>
                                </p:cTn>
                              </p:par>
                            </p:childTnLst>
                          </p:cTn>
                        </p:par>
                        <p:par>
                          <p:cTn id="8" fill="hold">
                            <p:stCondLst>
                              <p:cond delay="75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1851"/>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1\Tema 11 brillol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4355976" y="6021288"/>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pPr algn="r"/>
            <a:r>
              <a:rPr lang="es-ES" sz="3600" b="1" spc="50" dirty="0" err="1" smtClean="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Isaiah</a:t>
            </a:r>
            <a:r>
              <a:rPr lang="es-ES" sz="3600" b="1" spc="50" dirty="0" smtClean="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 </a:t>
            </a: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24:5-6</a:t>
            </a:r>
            <a:endParaRPr lang="en-US" sz="3600" b="1" u="none"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endParaRPr>
          </a:p>
        </p:txBody>
      </p:sp>
      <p:sp>
        <p:nvSpPr>
          <p:cNvPr id="4" name="Rectangle 3"/>
          <p:cNvSpPr>
            <a:spLocks noChangeArrowheads="1"/>
          </p:cNvSpPr>
          <p:nvPr/>
        </p:nvSpPr>
        <p:spPr bwMode="auto">
          <a:xfrm>
            <a:off x="323528" y="908720"/>
            <a:ext cx="5832648" cy="5053521"/>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n-U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The earth also is defiled under the inhabitants thereof; because </a:t>
            </a:r>
            <a:r>
              <a:rPr lang="en-U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they have transgressed the laws, changed the ordinance, broken the everlasting covenant.</a:t>
            </a:r>
          </a:p>
          <a:p>
            <a:r>
              <a:rPr lang="en-U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Therefore hath the curse devoured the earth, and they that dwell therein are desolate: therefore the inhabitants of the earth are burned, and few men left</a:t>
            </a:r>
            <a:r>
              <a:rPr lang="en-US" sz="2800" b="1" i="1" spc="50" dirty="0" smtClean="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n-U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3053450565"/>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750"/>
                                        <p:tgtEl>
                                          <p:spTgt spid="4"/>
                                        </p:tgtEl>
                                      </p:cBhvr>
                                    </p:animEffect>
                                  </p:childTnLst>
                                </p:cTn>
                              </p:par>
                            </p:childTnLst>
                          </p:cTn>
                        </p:par>
                        <p:par>
                          <p:cTn id="8" fill="hold">
                            <p:stCondLst>
                              <p:cond delay="75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1851"/>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11\Tema 11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7504" y="2710805"/>
            <a:ext cx="8892479" cy="187032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glow" dir="tl">
                <a:rot lat="0" lon="0" rev="5400000"/>
              </a:lightRig>
            </a:scene3d>
            <a:sp3d contourW="12700">
              <a:bevelT w="25400" h="25400"/>
              <a:contourClr>
                <a:srgbClr val="00FF00"/>
              </a:contourClr>
            </a:sp3d>
          </a:bodyPr>
          <a:lstStyle/>
          <a:p>
            <a:pPr algn="ctr"/>
            <a:r>
              <a:rPr lang="en-U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A LIFE PLAN FOR HAPPINESS</a:t>
            </a:r>
            <a:endParaRPr lang="en-US" sz="6000" b="1" u="none"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492561"/>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3"/>
  <p:tag name="MMPROD_UIDATA" val="&lt;database version=&quot;10.0&quot;&gt;&lt;object type=&quot;1&quot; unique_id=&quot;10001&quot;&gt;&lt;object type=&quot;2&quot; unique_id=&quot;23787&quot;&gt;&lt;object type=&quot;3&quot; unique_id=&quot;23789&quot;&gt;&lt;property id=&quot;20148&quot; value=&quot;5&quot;/&gt;&lt;property id=&quot;20300&quot; value=&quot;Diapositiva 2&quot;/&gt;&lt;property id=&quot;20307&quot; value=&quot;316&quot;/&gt;&lt;/object&gt;&lt;object type=&quot;3&quot; unique_id=&quot;23791&quot;&gt;&lt;property id=&quot;20148&quot; value=&quot;5&quot;/&gt;&lt;property id=&quot;20300&quot; value=&quot;Diapositiva 4&quot;/&gt;&lt;property id=&quot;20307&quot; value=&quot;411&quot;/&gt;&lt;/object&gt;&lt;object type=&quot;3&quot; unique_id=&quot;23792&quot;&gt;&lt;property id=&quot;20148&quot; value=&quot;5&quot;/&gt;&lt;property id=&quot;20300&quot; value=&quot;Diapositiva 5&quot;/&gt;&lt;property id=&quot;20307&quot; value=&quot;410&quot;/&gt;&lt;/object&gt;&lt;object type=&quot;3&quot; unique_id=&quot;23793&quot;&gt;&lt;property id=&quot;20148&quot; value=&quot;5&quot;/&gt;&lt;property id=&quot;20300&quot; value=&quot;Diapositiva 6&quot;/&gt;&lt;property id=&quot;20307&quot; value=&quot;409&quot;/&gt;&lt;/object&gt;&lt;object type=&quot;3&quot; unique_id=&quot;23794&quot;&gt;&lt;property id=&quot;20148&quot; value=&quot;5&quot;/&gt;&lt;property id=&quot;20300&quot; value=&quot;Diapositiva 7&quot;/&gt;&lt;property id=&quot;20307&quot; value=&quot;413&quot;/&gt;&lt;/object&gt;&lt;object type=&quot;3&quot; unique_id=&quot;23795&quot;&gt;&lt;property id=&quot;20148&quot; value=&quot;5&quot;/&gt;&lt;property id=&quot;20300&quot; value=&quot;Diapositiva 8&quot;/&gt;&lt;property id=&quot;20307&quot; value=&quot;414&quot;/&gt;&lt;/object&gt;&lt;object type=&quot;3&quot; unique_id=&quot;23796&quot;&gt;&lt;property id=&quot;20148&quot; value=&quot;5&quot;/&gt;&lt;property id=&quot;20300&quot; value=&quot;Diapositiva 9&quot;/&gt;&lt;property id=&quot;20307&quot; value=&quot;415&quot;/&gt;&lt;/object&gt;&lt;object type=&quot;3&quot; unique_id=&quot;23797&quot;&gt;&lt;property id=&quot;20148&quot; value=&quot;5&quot;/&gt;&lt;property id=&quot;20300&quot; value=&quot;Diapositiva 10&quot;/&gt;&lt;property id=&quot;20307&quot; value=&quot;416&quot;/&gt;&lt;/object&gt;&lt;object type=&quot;3&quot; unique_id=&quot;23798&quot;&gt;&lt;property id=&quot;20148&quot; value=&quot;5&quot;/&gt;&lt;property id=&quot;20300&quot; value=&quot;Diapositiva 11&quot;/&gt;&lt;property id=&quot;20307&quot; value=&quot;412&quot;/&gt;&lt;/object&gt;&lt;object type=&quot;3&quot; unique_id=&quot;23799&quot;&gt;&lt;property id=&quot;20148&quot; value=&quot;5&quot;/&gt;&lt;property id=&quot;20300&quot; value=&quot;Diapositiva 12&quot;/&gt;&lt;property id=&quot;20307&quot; value=&quot;417&quot;/&gt;&lt;/object&gt;&lt;object type=&quot;3&quot; unique_id=&quot;23800&quot;&gt;&lt;property id=&quot;20148&quot; value=&quot;5&quot;/&gt;&lt;property id=&quot;20300&quot; value=&quot;Diapositiva 13&quot;/&gt;&lt;property id=&quot;20307&quot; value=&quot;418&quot;/&gt;&lt;/object&gt;&lt;object type=&quot;3&quot; unique_id=&quot;23801&quot;&gt;&lt;property id=&quot;20148&quot; value=&quot;5&quot;/&gt;&lt;property id=&quot;20300&quot; value=&quot;Diapositiva 14&quot;/&gt;&lt;property id=&quot;20307&quot; value=&quot;420&quot;/&gt;&lt;/object&gt;&lt;object type=&quot;3&quot; unique_id=&quot;23802&quot;&gt;&lt;property id=&quot;20148&quot; value=&quot;5&quot;/&gt;&lt;property id=&quot;20300&quot; value=&quot;Diapositiva 15&quot;/&gt;&lt;property id=&quot;20307&quot; value=&quot;421&quot;/&gt;&lt;/object&gt;&lt;object type=&quot;3&quot; unique_id=&quot;23803&quot;&gt;&lt;property id=&quot;20148&quot; value=&quot;5&quot;/&gt;&lt;property id=&quot;20300&quot; value=&quot;Diapositiva 16&quot;/&gt;&lt;property id=&quot;20307&quot; value=&quot;422&quot;/&gt;&lt;/object&gt;&lt;object type=&quot;3&quot; unique_id=&quot;23804&quot;&gt;&lt;property id=&quot;20148&quot; value=&quot;5&quot;/&gt;&lt;property id=&quot;20300&quot; value=&quot;Diapositiva 17&quot;/&gt;&lt;property id=&quot;20307&quot; value=&quot;423&quot;/&gt;&lt;/object&gt;&lt;object type=&quot;3&quot; unique_id=&quot;23805&quot;&gt;&lt;property id=&quot;20148&quot; value=&quot;5&quot;/&gt;&lt;property id=&quot;20300&quot; value=&quot;Diapositiva 18&quot;/&gt;&lt;property id=&quot;20307&quot; value=&quot;424&quot;/&gt;&lt;/object&gt;&lt;object type=&quot;3&quot; unique_id=&quot;23806&quot;&gt;&lt;property id=&quot;20148&quot; value=&quot;5&quot;/&gt;&lt;property id=&quot;20300&quot; value=&quot;Diapositiva 19&quot;/&gt;&lt;property id=&quot;20307&quot; value=&quot;425&quot;/&gt;&lt;/object&gt;&lt;object type=&quot;3&quot; unique_id=&quot;23807&quot;&gt;&lt;property id=&quot;20148&quot; value=&quot;5&quot;/&gt;&lt;property id=&quot;20300&quot; value=&quot;Diapositiva 20&quot;/&gt;&lt;property id=&quot;20307&quot; value=&quot;426&quot;/&gt;&lt;/object&gt;&lt;object type=&quot;3&quot; unique_id=&quot;23808&quot;&gt;&lt;property id=&quot;20148&quot; value=&quot;5&quot;/&gt;&lt;property id=&quot;20300&quot; value=&quot;Diapositiva 21&quot;/&gt;&lt;property id=&quot;20307&quot; value=&quot;427&quot;/&gt;&lt;/object&gt;&lt;object type=&quot;3&quot; unique_id=&quot;23809&quot;&gt;&lt;property id=&quot;20148&quot; value=&quot;5&quot;/&gt;&lt;property id=&quot;20300&quot; value=&quot;Diapositiva 22&quot;/&gt;&lt;property id=&quot;20307&quot; value=&quot;428&quot;/&gt;&lt;/object&gt;&lt;object type=&quot;3&quot; unique_id=&quot;23810&quot;&gt;&lt;property id=&quot;20148&quot; value=&quot;5&quot;/&gt;&lt;property id=&quot;20300&quot; value=&quot;Diapositiva 23&quot;/&gt;&lt;property id=&quot;20307&quot; value=&quot;429&quot;/&gt;&lt;/object&gt;&lt;object type=&quot;3&quot; unique_id=&quot;23811&quot;&gt;&lt;property id=&quot;20148&quot; value=&quot;5&quot;/&gt;&lt;property id=&quot;20300&quot; value=&quot;Diapositiva 24&quot;/&gt;&lt;property id=&quot;20307&quot; value=&quot;419&quot;/&gt;&lt;/object&gt;&lt;object type=&quot;3&quot; unique_id=&quot;23812&quot;&gt;&lt;property id=&quot;20148&quot; value=&quot;5&quot;/&gt;&lt;property id=&quot;20300&quot; value=&quot;Diapositiva 25&quot;/&gt;&lt;property id=&quot;20307&quot; value=&quot;432&quot;/&gt;&lt;/object&gt;&lt;object type=&quot;3&quot; unique_id=&quot;23813&quot;&gt;&lt;property id=&quot;20148&quot; value=&quot;5&quot;/&gt;&lt;property id=&quot;20300&quot; value=&quot;Diapositiva 26&quot;/&gt;&lt;property id=&quot;20307&quot; value=&quot;431&quot;/&gt;&lt;/object&gt;&lt;object type=&quot;3&quot; unique_id=&quot;23814&quot;&gt;&lt;property id=&quot;20148&quot; value=&quot;5&quot;/&gt;&lt;property id=&quot;20300&quot; value=&quot;Diapositiva 27&quot;/&gt;&lt;property id=&quot;20307&quot; value=&quot;433&quot;/&gt;&lt;/object&gt;&lt;object type=&quot;3&quot; unique_id=&quot;23815&quot;&gt;&lt;property id=&quot;20148&quot; value=&quot;5&quot;/&gt;&lt;property id=&quot;20300&quot; value=&quot;Diapositiva 28&quot;/&gt;&lt;property id=&quot;20307&quot; value=&quot;434&quot;/&gt;&lt;/object&gt;&lt;object type=&quot;3&quot; unique_id=&quot;23816&quot;&gt;&lt;property id=&quot;20148&quot; value=&quot;5&quot;/&gt;&lt;property id=&quot;20300&quot; value=&quot;Diapositiva 29&quot;/&gt;&lt;property id=&quot;20307&quot; value=&quot;435&quot;/&gt;&lt;/object&gt;&lt;object type=&quot;3&quot; unique_id=&quot;23817&quot;&gt;&lt;property id=&quot;20148&quot; value=&quot;5&quot;/&gt;&lt;property id=&quot;20300&quot; value=&quot;Diapositiva 30&quot;/&gt;&lt;property id=&quot;20307&quot; value=&quot;436&quot;/&gt;&lt;/object&gt;&lt;object type=&quot;3&quot; unique_id=&quot;23818&quot;&gt;&lt;property id=&quot;20148&quot; value=&quot;5&quot;/&gt;&lt;property id=&quot;20300&quot; value=&quot;Diapositiva 31&quot;/&gt;&lt;property id=&quot;20307&quot; value=&quot;437&quot;/&gt;&lt;/object&gt;&lt;object type=&quot;3&quot; unique_id=&quot;23819&quot;&gt;&lt;property id=&quot;20148&quot; value=&quot;5&quot;/&gt;&lt;property id=&quot;20300&quot; value=&quot;Diapositiva 32&quot;/&gt;&lt;property id=&quot;20307&quot; value=&quot;438&quot;/&gt;&lt;/object&gt;&lt;object type=&quot;3&quot; unique_id=&quot;23820&quot;&gt;&lt;property id=&quot;20148&quot; value=&quot;5&quot;/&gt;&lt;property id=&quot;20300&quot; value=&quot;Diapositiva 33&quot;/&gt;&lt;property id=&quot;20307&quot; value=&quot;439&quot;/&gt;&lt;/object&gt;&lt;object type=&quot;3&quot; unique_id=&quot;23821&quot;&gt;&lt;property id=&quot;20148&quot; value=&quot;5&quot;/&gt;&lt;property id=&quot;20300&quot; value=&quot;Diapositiva 34&quot;/&gt;&lt;property id=&quot;20307&quot; value=&quot;440&quot;/&gt;&lt;/object&gt;&lt;object type=&quot;3&quot; unique_id=&quot;23822&quot;&gt;&lt;property id=&quot;20148&quot; value=&quot;5&quot;/&gt;&lt;property id=&quot;20300&quot; value=&quot;Diapositiva 35&quot;/&gt;&lt;property id=&quot;20307&quot; value=&quot;441&quot;/&gt;&lt;/object&gt;&lt;object type=&quot;3&quot; unique_id=&quot;23823&quot;&gt;&lt;property id=&quot;20148&quot; value=&quot;5&quot;/&gt;&lt;property id=&quot;20300&quot; value=&quot;Diapositiva 36&quot;/&gt;&lt;property id=&quot;20307&quot; value=&quot;442&quot;/&gt;&lt;/object&gt;&lt;object type=&quot;3&quot; unique_id=&quot;23824&quot;&gt;&lt;property id=&quot;20148&quot; value=&quot;5&quot;/&gt;&lt;property id=&quot;20300&quot; value=&quot;Diapositiva 37&quot;/&gt;&lt;property id=&quot;20307&quot; value=&quot;443&quot;/&gt;&lt;/object&gt;&lt;object type=&quot;3&quot; unique_id=&quot;23825&quot;&gt;&lt;property id=&quot;20148&quot; value=&quot;5&quot;/&gt;&lt;property id=&quot;20300&quot; value=&quot;Diapositiva 38&quot;/&gt;&lt;property id=&quot;20307&quot; value=&quot;444&quot;/&gt;&lt;/object&gt;&lt;object type=&quot;3&quot; unique_id=&quot;23826&quot;&gt;&lt;property id=&quot;20148&quot; value=&quot;5&quot;/&gt;&lt;property id=&quot;20300&quot; value=&quot;Diapositiva 39&quot;/&gt;&lt;property id=&quot;20307&quot; value=&quot;445&quot;/&gt;&lt;/object&gt;&lt;object type=&quot;3&quot; unique_id=&quot;23827&quot;&gt;&lt;property id=&quot;20148&quot; value=&quot;5&quot;/&gt;&lt;property id=&quot;20300&quot; value=&quot;Diapositiva 40&quot;/&gt;&lt;property id=&quot;20307&quot; value=&quot;446&quot;/&gt;&lt;/object&gt;&lt;object type=&quot;3&quot; unique_id=&quot;23828&quot;&gt;&lt;property id=&quot;20148&quot; value=&quot;5&quot;/&gt;&lt;property id=&quot;20300&quot; value=&quot;Diapositiva 41&quot;/&gt;&lt;property id=&quot;20307&quot; value=&quot;447&quot;/&gt;&lt;/object&gt;&lt;object type=&quot;3&quot; unique_id=&quot;23829&quot;&gt;&lt;property id=&quot;20148&quot; value=&quot;5&quot;/&gt;&lt;property id=&quot;20300&quot; value=&quot;Diapositiva 42&quot;/&gt;&lt;property id=&quot;20307&quot; value=&quot;448&quot;/&gt;&lt;/object&gt;&lt;object type=&quot;3&quot; unique_id=&quot;23830&quot;&gt;&lt;property id=&quot;20148&quot; value=&quot;5&quot;/&gt;&lt;property id=&quot;20300&quot; value=&quot;Diapositiva 43&quot;/&gt;&lt;property id=&quot;20307&quot; value=&quot;449&quot;/&gt;&lt;/object&gt;&lt;object type=&quot;3&quot; unique_id=&quot;23831&quot;&gt;&lt;property id=&quot;20148&quot; value=&quot;5&quot;/&gt;&lt;property id=&quot;20300&quot; value=&quot;Diapositiva 44&quot;/&gt;&lt;property id=&quot;20307&quot; value=&quot;450&quot;/&gt;&lt;/object&gt;&lt;object type=&quot;3&quot; unique_id=&quot;23832&quot;&gt;&lt;property id=&quot;20148&quot; value=&quot;5&quot;/&gt;&lt;property id=&quot;20300&quot; value=&quot;Diapositiva 45&quot;/&gt;&lt;property id=&quot;20307&quot; value=&quot;451&quot;/&gt;&lt;/object&gt;&lt;object type=&quot;3&quot; unique_id=&quot;23833&quot;&gt;&lt;property id=&quot;20148&quot; value=&quot;5&quot;/&gt;&lt;property id=&quot;20300&quot; value=&quot;Diapositiva 46&quot;/&gt;&lt;property id=&quot;20307&quot; value=&quot;452&quot;/&gt;&lt;/object&gt;&lt;object type=&quot;3&quot; unique_id=&quot;23834&quot;&gt;&lt;property id=&quot;20148&quot; value=&quot;5&quot;/&gt;&lt;property id=&quot;20300&quot; value=&quot;Diapositiva 47&quot;/&gt;&lt;property id=&quot;20307&quot; value=&quot;453&quot;/&gt;&lt;/object&gt;&lt;object type=&quot;3&quot; unique_id=&quot;23835&quot;&gt;&lt;property id=&quot;20148&quot; value=&quot;5&quot;/&gt;&lt;property id=&quot;20300&quot; value=&quot;Diapositiva 48&quot;/&gt;&lt;property id=&quot;20307&quot; value=&quot;454&quot;/&gt;&lt;/object&gt;&lt;object type=&quot;3&quot; unique_id=&quot;23836&quot;&gt;&lt;property id=&quot;20148&quot; value=&quot;5&quot;/&gt;&lt;property id=&quot;20300&quot; value=&quot;Diapositiva 49&quot;/&gt;&lt;property id=&quot;20307&quot; value=&quot;455&quot;/&gt;&lt;/object&gt;&lt;object type=&quot;3&quot; unique_id=&quot;23837&quot;&gt;&lt;property id=&quot;20148&quot; value=&quot;5&quot;/&gt;&lt;property id=&quot;20300&quot; value=&quot;Diapositiva 50&quot;/&gt;&lt;property id=&quot;20307&quot; value=&quot;456&quot;/&gt;&lt;/object&gt;&lt;object type=&quot;3&quot; unique_id=&quot;23838&quot;&gt;&lt;property id=&quot;20148&quot; value=&quot;5&quot;/&gt;&lt;property id=&quot;20300&quot; value=&quot;Diapositiva 51&quot;/&gt;&lt;property id=&quot;20307&quot; value=&quot;430&quot;/&gt;&lt;/object&gt;&lt;object type=&quot;3&quot; unique_id=&quot;23839&quot;&gt;&lt;property id=&quot;20148&quot; value=&quot;5&quot;/&gt;&lt;property id=&quot;20300&quot; value=&quot;Diapositiva 52&quot;/&gt;&lt;property id=&quot;20307&quot; value=&quot;457&quot;/&gt;&lt;/object&gt;&lt;object type=&quot;3&quot; unique_id=&quot;23840&quot;&gt;&lt;property id=&quot;20148&quot; value=&quot;5&quot;/&gt;&lt;property id=&quot;20300&quot; value=&quot;Diapositiva 53&quot;/&gt;&lt;property id=&quot;20307&quot; value=&quot;318&quot;/&gt;&lt;/object&gt;&lt;object type=&quot;3&quot; unique_id=&quot;24353&quot;&gt;&lt;property id=&quot;20148&quot; value=&quot;5&quot;/&gt;&lt;property id=&quot;20300&quot; value=&quot;Diapositiva 1&quot;/&gt;&lt;property id=&quot;20307&quot; value=&quot;461&quot;/&gt;&lt;/object&gt;&lt;object type=&quot;3&quot; unique_id=&quot;24354&quot;&gt;&lt;property id=&quot;20148&quot; value=&quot;5&quot;/&gt;&lt;property id=&quot;20300&quot; value=&quot;Diapositiva 54&quot;/&gt;&lt;property id=&quot;20307&quot; value=&quot;462&quot;/&gt;&lt;/object&gt;&lt;object type=&quot;3&quot; unique_id=&quot;24525&quot;&gt;&lt;property id=&quot;20148&quot; value=&quot;5&quot;/&gt;&lt;property id=&quot;20300&quot; value=&quot;Diapositiva 3&quot;/&gt;&lt;property id=&quot;20307&quot; value=&quot;463&quot;/&gt;&lt;/object&gt;&lt;/object&gt;&lt;object type=&quot;8&quot; unique_id=&quot;23897&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HTML_SHAPEINFO" val="&lt;SlideThumbPath val=&quot;Diapositiva1.PNG&quot;/&gt;"/>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45239FE2-A649-4F24-A9DF-2B3984F5FEE1}_1.png&quot;/&gt;&lt;left val=&quot;0&quot;/&gt;&lt;top val=&quot;504&quot;/&gt;&lt;width val=&quot;270&quot;/&gt;&lt;height val=&quot;41&quot;/&gt;&lt;hasText val=&quot;1&quot;/&gt;&lt;/Image&gt;&lt;/ThreeDShapeInfo&gt;"/>
  <p:tag name="PRESENTER_SHAPETEXTINFO" val="&lt;ShapeTextInfo&gt;&lt;TableIndex row=&quot;-1&quot; col=&quot;-1&quot;&gt;&lt;linesCount val=&quot;2&quot;/&gt;&lt;lineCharCount val=&quot;19&quot;/&gt;&lt;lineCharCount val=&quot;24&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SlideThumbPath val=&quot;Diapositiva61.PNG&quot;/&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DDEC871F-3909-4CD1-96FB-0ACD24B9F9C6}&quot;/&gt;&lt;isInvalidForFieldText val=&quot;0&quot;/&gt;&lt;Image&gt;&lt;filename val=&quot;C:\Users\Gerhard\Documents\_Estudios Biblicos PPT\_Presentaciones\GIB_01\data\asimages\{DDEC871F-3909-4CD1-96FB-0ACD24B9F9C6}_61.png&quot;/&gt;&lt;left val=&quot;471&quot;/&gt;&lt;top val=&quot;490&quot;/&gt;&lt;width val=&quot;241&quot;/&gt;&lt;height val=&quot;43&quot;/&gt;&lt;hasText val=&quot;1&quot;/&gt;&lt;/Image&gt;&lt;/ThreeDShapeInfo&gt;"/>
  <p:tag name="PRESENTER_SHAPETEXTINFO" val="&lt;ShapeTextInfo&gt;&lt;TableIndex row=&quot;-1&quot; col=&quot;-1&quot;&gt;&lt;linesCount val=&quot;1&quot;/&gt;&lt;lineCharCount val=&quot;15&quot;/&gt;&lt;/TableIndex&gt;&lt;/ShapeTextInfo&gt;"/>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7665</TotalTime>
  <Words>3988</Words>
  <Application>Microsoft Office PowerPoint</Application>
  <PresentationFormat>Presentación en pantalla (4:3)</PresentationFormat>
  <Paragraphs>376</Paragraphs>
  <Slides>54</Slides>
  <Notes>54</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54</vt:i4>
      </vt:variant>
    </vt:vector>
  </HeadingPairs>
  <TitlesOfParts>
    <vt:vector size="64" baseType="lpstr">
      <vt:lpstr>Arial</vt:lpstr>
      <vt:lpstr>Verdana</vt:lpstr>
      <vt:lpstr>Swis721 LtEx BT</vt:lpstr>
      <vt:lpstr>Consolas</vt:lpstr>
      <vt:lpstr>Computerfont</vt:lpstr>
      <vt:lpstr>Impact</vt:lpstr>
      <vt:lpstr>Calibri</vt:lpstr>
      <vt:lpstr>Myriad Pro</vt:lpstr>
      <vt:lpstr>Britannic Bold</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Rodolfo Murua</cp:lastModifiedBy>
  <cp:revision>311</cp:revision>
  <dcterms:created xsi:type="dcterms:W3CDTF">2013-10-02T01:22:09Z</dcterms:created>
  <dcterms:modified xsi:type="dcterms:W3CDTF">2018-04-20T18:43:45Z</dcterms:modified>
</cp:coreProperties>
</file>