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1"/>
  </p:notesMasterIdLst>
  <p:sldIdLst>
    <p:sldId id="521" r:id="rId2"/>
    <p:sldId id="316" r:id="rId3"/>
    <p:sldId id="524" r:id="rId4"/>
    <p:sldId id="439" r:id="rId5"/>
    <p:sldId id="441" r:id="rId6"/>
    <p:sldId id="442" r:id="rId7"/>
    <p:sldId id="443" r:id="rId8"/>
    <p:sldId id="444" r:id="rId9"/>
    <p:sldId id="445" r:id="rId10"/>
    <p:sldId id="446" r:id="rId11"/>
    <p:sldId id="447" r:id="rId12"/>
    <p:sldId id="449" r:id="rId13"/>
    <p:sldId id="450" r:id="rId14"/>
    <p:sldId id="451" r:id="rId15"/>
    <p:sldId id="440" r:id="rId16"/>
    <p:sldId id="452" r:id="rId17"/>
    <p:sldId id="455" r:id="rId18"/>
    <p:sldId id="456" r:id="rId19"/>
    <p:sldId id="505" r:id="rId20"/>
    <p:sldId id="506" r:id="rId21"/>
    <p:sldId id="507" r:id="rId22"/>
    <p:sldId id="508" r:id="rId23"/>
    <p:sldId id="509" r:id="rId24"/>
    <p:sldId id="457" r:id="rId25"/>
    <p:sldId id="458" r:id="rId26"/>
    <p:sldId id="459" r:id="rId27"/>
    <p:sldId id="460" r:id="rId28"/>
    <p:sldId id="461" r:id="rId29"/>
    <p:sldId id="462" r:id="rId30"/>
    <p:sldId id="463" r:id="rId31"/>
    <p:sldId id="464" r:id="rId32"/>
    <p:sldId id="465" r:id="rId33"/>
    <p:sldId id="466" r:id="rId34"/>
    <p:sldId id="467" r:id="rId35"/>
    <p:sldId id="468" r:id="rId36"/>
    <p:sldId id="469" r:id="rId37"/>
    <p:sldId id="511" r:id="rId38"/>
    <p:sldId id="512" r:id="rId39"/>
    <p:sldId id="513" r:id="rId40"/>
    <p:sldId id="514" r:id="rId41"/>
    <p:sldId id="515" r:id="rId42"/>
    <p:sldId id="516" r:id="rId43"/>
    <p:sldId id="470" r:id="rId44"/>
    <p:sldId id="471" r:id="rId45"/>
    <p:sldId id="472" r:id="rId46"/>
    <p:sldId id="473" r:id="rId47"/>
    <p:sldId id="518" r:id="rId48"/>
    <p:sldId id="519" r:id="rId49"/>
    <p:sldId id="474" r:id="rId50"/>
    <p:sldId id="475" r:id="rId51"/>
    <p:sldId id="477" r:id="rId52"/>
    <p:sldId id="476" r:id="rId53"/>
    <p:sldId id="501" r:id="rId54"/>
    <p:sldId id="478" r:id="rId55"/>
    <p:sldId id="479" r:id="rId56"/>
    <p:sldId id="480" r:id="rId57"/>
    <p:sldId id="481" r:id="rId58"/>
    <p:sldId id="482" r:id="rId59"/>
    <p:sldId id="502" r:id="rId60"/>
    <p:sldId id="483" r:id="rId61"/>
    <p:sldId id="484" r:id="rId62"/>
    <p:sldId id="485" r:id="rId63"/>
    <p:sldId id="486" r:id="rId64"/>
    <p:sldId id="487" r:id="rId65"/>
    <p:sldId id="488" r:id="rId66"/>
    <p:sldId id="489" r:id="rId67"/>
    <p:sldId id="491" r:id="rId68"/>
    <p:sldId id="490" r:id="rId69"/>
    <p:sldId id="492" r:id="rId70"/>
    <p:sldId id="493" r:id="rId71"/>
    <p:sldId id="494" r:id="rId72"/>
    <p:sldId id="498" r:id="rId73"/>
    <p:sldId id="500" r:id="rId74"/>
    <p:sldId id="453" r:id="rId75"/>
    <p:sldId id="495" r:id="rId76"/>
    <p:sldId id="496" r:id="rId77"/>
    <p:sldId id="497" r:id="rId78"/>
    <p:sldId id="318" r:id="rId79"/>
    <p:sldId id="522" r:id="rId80"/>
  </p:sldIdLst>
  <p:sldSz cx="9144000" cy="6858000" type="screen4x3"/>
  <p:notesSz cx="6858000" cy="9144000"/>
  <p:embeddedFontLst>
    <p:embeddedFont>
      <p:font typeface="Swis721 LtEx BT" panose="020B0505020202020204" pitchFamily="34" charset="0"/>
      <p:regular r:id="rId82"/>
    </p:embeddedFont>
    <p:embeddedFont>
      <p:font typeface="Verdana" panose="020B0604030504040204" pitchFamily="34" charset="0"/>
      <p:regular r:id="rId83"/>
      <p:bold r:id="rId84"/>
      <p:italic r:id="rId85"/>
      <p:boldItalic r:id="rId86"/>
    </p:embeddedFont>
    <p:embeddedFont>
      <p:font typeface="Consolas" panose="020B0609020204030204" pitchFamily="49" charset="0"/>
      <p:regular r:id="rId87"/>
      <p:bold r:id="rId88"/>
      <p:italic r:id="rId89"/>
      <p:boldItalic r:id="rId90"/>
    </p:embeddedFont>
    <p:embeddedFont>
      <p:font typeface="Vijaya" panose="020B0604020202020204" charset="0"/>
      <p:regular r:id="rId91"/>
      <p:bold r:id="rId92"/>
    </p:embeddedFont>
    <p:embeddedFont>
      <p:font typeface="Calibri" panose="020F0502020204030204" pitchFamily="34" charset="0"/>
      <p:regular r:id="rId93"/>
      <p:bold r:id="rId94"/>
      <p:italic r:id="rId95"/>
      <p:boldItalic r:id="rId96"/>
    </p:embeddedFont>
    <p:embeddedFont>
      <p:font typeface="Arial Rounded MT Bold" panose="020F0704030504030204" pitchFamily="34" charset="0"/>
      <p:regular r:id="rId97"/>
    </p:embeddedFont>
    <p:embeddedFont>
      <p:font typeface="Impact" panose="020B0806030902050204" pitchFamily="34" charset="0"/>
      <p:regular r:id="rId98"/>
    </p:embeddedFont>
  </p:embeddedFontLst>
  <p:custDataLst>
    <p:tags r:id="rId99"/>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2B17"/>
    <a:srgbClr val="00FF00"/>
    <a:srgbClr val="003300"/>
    <a:srgbClr val="005015"/>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5" autoAdjust="0"/>
    <p:restoredTop sz="80692" autoAdjust="0"/>
  </p:normalViewPr>
  <p:slideViewPr>
    <p:cSldViewPr>
      <p:cViewPr varScale="1">
        <p:scale>
          <a:sx n="73" d="100"/>
          <a:sy n="73" d="100"/>
        </p:scale>
        <p:origin x="-1938" y="-108"/>
      </p:cViewPr>
      <p:guideLst>
        <p:guide orient="horz" pos="2160"/>
        <p:guide pos="288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3.fntdata"/><Relationship Id="rId89"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6.fntdata"/><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fntdata"/><Relationship Id="rId90" Type="http://schemas.openxmlformats.org/officeDocument/2006/relationships/font" Target="fonts/font9.fntdata"/><Relationship Id="rId95"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4.fntdata"/><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tags" Target="tags/tag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04/06/2018</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smtClean="0">
                <a:solidFill>
                  <a:schemeClr val="tx1"/>
                </a:solidFill>
                <a:effectLst/>
                <a:latin typeface="+mn-lt"/>
                <a:ea typeface="+mn-ea"/>
                <a:cs typeface="+mn-cs"/>
              </a:rPr>
              <a:t>BIBLICAL RESEARCH GUIDE: “AT THE FEET OF JESUS”</a:t>
            </a:r>
            <a:endParaRPr lang="es-ES" dirty="0" smtClean="0"/>
          </a:p>
          <a:p>
            <a:pPr eaLnBrk="1" hangingPunct="1">
              <a:spcBef>
                <a:spcPct val="0"/>
              </a:spcBef>
            </a:pPr>
            <a:endParaRPr lang="es-ES" i="1" baseline="30000"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humming bird called </a:t>
            </a:r>
            <a:r>
              <a:rPr lang="en-US" dirty="0" err="1" smtClean="0"/>
              <a:t>Gorgirrubi</a:t>
            </a:r>
            <a:r>
              <a:rPr lang="en-US" dirty="0" smtClean="0"/>
              <a:t>, which weighs only 3 grams, flies 965 km. across the Gulf of Mexico, in 25 hours, its wings rotating up to 75 times a second, a total of 6 million times!</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bat’s radar is far superior to anything made by man. Thousands of bats fly about in a cave without ever colliding. Experiments have been performed in which bats are put in a dark room </a:t>
            </a:r>
            <a:r>
              <a:rPr lang="en-US" dirty="0" err="1" smtClean="0"/>
              <a:t>criss</a:t>
            </a:r>
            <a:r>
              <a:rPr lang="en-US" dirty="0" smtClean="0"/>
              <a:t>-crossed by thin wires; and they never fly into the wires. Their supersonic signals bounce against the obstacles and come back to them; the echo prevents them from colliding with objects.</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Thinking of the human mind with its tremendous capacity to reason, the eye with its complicated functions, the stars, the tiniest insects, the lovely flowers in our garden, or a baby's smile, we cannot but praise God.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Psalm 139: 13, 14.</a:t>
            </a:r>
            <a:endParaRPr lang="es-AR"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For thou hast possessed my reins: thou hast covered me in my mother's womb. I will praise thee; for I am fearfully and wonderfully made: </a:t>
            </a:r>
            <a:r>
              <a:rPr lang="en-US" sz="1200" b="0" i="0" kern="1200" dirty="0" err="1" smtClean="0">
                <a:solidFill>
                  <a:schemeClr val="tx1"/>
                </a:solidFill>
                <a:effectLst/>
                <a:latin typeface="+mn-lt"/>
                <a:ea typeface="+mn-ea"/>
                <a:cs typeface="+mn-cs"/>
              </a:rPr>
              <a:t>marvellous</a:t>
            </a:r>
            <a:r>
              <a:rPr lang="en-US" sz="1200" b="0" i="0" kern="1200" dirty="0" smtClean="0">
                <a:solidFill>
                  <a:schemeClr val="tx1"/>
                </a:solidFill>
                <a:effectLst/>
                <a:latin typeface="+mn-lt"/>
                <a:ea typeface="+mn-ea"/>
                <a:cs typeface="+mn-cs"/>
              </a:rPr>
              <a:t> are thy works; and that my soul </a:t>
            </a:r>
            <a:r>
              <a:rPr lang="en-US" sz="1200" b="0" i="0" kern="1200" dirty="0" err="1" smtClean="0">
                <a:solidFill>
                  <a:schemeClr val="tx1"/>
                </a:solidFill>
                <a:effectLst/>
                <a:latin typeface="+mn-lt"/>
                <a:ea typeface="+mn-ea"/>
                <a:cs typeface="+mn-cs"/>
              </a:rPr>
              <a:t>knoweth</a:t>
            </a:r>
            <a:r>
              <a:rPr lang="en-US" sz="1200" b="0" i="0" kern="1200" dirty="0" smtClean="0">
                <a:solidFill>
                  <a:schemeClr val="tx1"/>
                </a:solidFill>
                <a:effectLst/>
                <a:latin typeface="+mn-lt"/>
                <a:ea typeface="+mn-ea"/>
                <a:cs typeface="+mn-cs"/>
              </a:rPr>
              <a:t> right well</a:t>
            </a:r>
            <a:r>
              <a:rPr lang="es-ES" sz="1200" b="0" i="0" kern="1200" dirty="0" smtClean="0">
                <a:solidFill>
                  <a:schemeClr val="tx1"/>
                </a:solidFill>
                <a:effectLst/>
                <a:latin typeface="+mn-lt"/>
                <a:ea typeface="+mn-ea"/>
                <a:cs typeface="+mn-cs"/>
              </a:rPr>
              <a:t>."</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LET’S PRAISE THE CREATOR</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1. </a:t>
            </a:r>
            <a:r>
              <a:rPr lang="en-US" sz="1200" b="1" kern="1200" dirty="0" smtClean="0">
                <a:solidFill>
                  <a:schemeClr val="tx1"/>
                </a:solidFill>
                <a:effectLst/>
                <a:latin typeface="+mn-lt"/>
                <a:ea typeface="+mn-ea"/>
                <a:cs typeface="+mn-cs"/>
              </a:rPr>
              <a:t>What does God deserve for what He has created?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Revelation 4:11</a:t>
            </a:r>
            <a:br>
              <a:rPr lang="en-US" sz="1200" b="1" kern="1200" dirty="0" smtClean="0">
                <a:solidFill>
                  <a:schemeClr val="tx1"/>
                </a:solidFill>
                <a:effectLst/>
                <a:latin typeface="+mn-lt"/>
                <a:ea typeface="+mn-ea"/>
                <a:cs typeface="+mn-cs"/>
              </a:rPr>
            </a:br>
            <a:r>
              <a:rPr lang="es-ES" dirty="0" smtClean="0"/>
              <a:t>"</a:t>
            </a:r>
            <a:r>
              <a:rPr lang="en-US" sz="1200" b="0" i="0" kern="1200" dirty="0" smtClean="0">
                <a:solidFill>
                  <a:schemeClr val="tx1"/>
                </a:solidFill>
                <a:effectLst/>
                <a:latin typeface="+mn-lt"/>
                <a:ea typeface="+mn-ea"/>
                <a:cs typeface="+mn-cs"/>
              </a:rPr>
              <a:t>Thou art worthy, O Lord, to receive glory and </a:t>
            </a:r>
            <a:r>
              <a:rPr lang="en-US" sz="1200" b="0" i="0" kern="1200" dirty="0" err="1" smtClean="0">
                <a:solidFill>
                  <a:schemeClr val="tx1"/>
                </a:solidFill>
                <a:effectLst/>
                <a:latin typeface="+mn-lt"/>
                <a:ea typeface="+mn-ea"/>
                <a:cs typeface="+mn-cs"/>
              </a:rPr>
              <a:t>honour</a:t>
            </a:r>
            <a:r>
              <a:rPr lang="en-US" sz="1200" b="0" i="0" kern="1200" dirty="0" smtClean="0">
                <a:solidFill>
                  <a:schemeClr val="tx1"/>
                </a:solidFill>
                <a:effectLst/>
                <a:latin typeface="+mn-lt"/>
                <a:ea typeface="+mn-ea"/>
                <a:cs typeface="+mn-cs"/>
              </a:rPr>
              <a:t> and power: for thou hast created all things, and for thy pleasure they are and were created</a:t>
            </a:r>
            <a:r>
              <a:rPr lang="es-ES" dirty="0" smtClean="0"/>
              <a:t>."</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2229136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2. </a:t>
            </a:r>
            <a:r>
              <a:rPr lang="en-US" sz="1200" b="1" kern="1200" dirty="0" smtClean="0">
                <a:solidFill>
                  <a:schemeClr val="tx1"/>
                </a:solidFill>
                <a:effectLst/>
                <a:latin typeface="+mn-lt"/>
                <a:ea typeface="+mn-ea"/>
                <a:cs typeface="+mn-cs"/>
              </a:rPr>
              <a:t>Did God need thousands of years to create the world? How long did it take Him?</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Genesis</a:t>
            </a:r>
            <a:r>
              <a:rPr lang="es-ES_tradnl" sz="1200" b="1" kern="1200" dirty="0" smtClean="0">
                <a:solidFill>
                  <a:schemeClr val="tx1"/>
                </a:solidFill>
                <a:effectLst/>
                <a:latin typeface="+mn-lt"/>
                <a:ea typeface="+mn-ea"/>
                <a:cs typeface="+mn-cs"/>
              </a:rPr>
              <a:t> 1:31</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And God saw every thing that he had made, and, behold, it was very good. And the evening and the morning were the sixth day</a:t>
            </a:r>
            <a:r>
              <a:rPr lang="es-ES" sz="1200" b="0" i="0" kern="1200" dirty="0" smtClean="0">
                <a:solidFill>
                  <a:schemeClr val="tx1"/>
                </a:solidFill>
                <a:effectLst/>
                <a:latin typeface="+mn-lt"/>
                <a:ea typeface="+mn-ea"/>
                <a:cs typeface="+mn-cs"/>
              </a:rPr>
              <a:t>."</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On</a:t>
            </a:r>
            <a:r>
              <a:rPr lang="en-US" sz="1200" b="1" kern="1200" baseline="0" dirty="0" smtClean="0">
                <a:solidFill>
                  <a:schemeClr val="tx1"/>
                </a:solidFill>
                <a:effectLst/>
                <a:latin typeface="+mn-lt"/>
                <a:ea typeface="+mn-ea"/>
                <a:cs typeface="+mn-cs"/>
              </a:rPr>
              <a:t> t</a:t>
            </a:r>
            <a:r>
              <a:rPr lang="en-US" sz="1200" b="1" kern="1200" dirty="0" smtClean="0">
                <a:solidFill>
                  <a:schemeClr val="tx1"/>
                </a:solidFill>
                <a:effectLst/>
                <a:latin typeface="+mn-lt"/>
                <a:ea typeface="+mn-ea"/>
                <a:cs typeface="+mn-cs"/>
              </a:rPr>
              <a:t>he first day </a:t>
            </a:r>
            <a:r>
              <a:rPr lang="en-US" sz="1200" kern="1200" dirty="0" smtClean="0">
                <a:solidFill>
                  <a:schemeClr val="tx1"/>
                </a:solidFill>
                <a:effectLst/>
                <a:latin typeface="+mn-lt"/>
                <a:ea typeface="+mn-ea"/>
                <a:cs typeface="+mn-cs"/>
              </a:rPr>
              <a:t>He made light. (Genesis 1:1-5) The earth was without form and void.</a:t>
            </a:r>
          </a:p>
          <a:p>
            <a:r>
              <a:rPr lang="en-US" sz="1200" b="1" kern="1200" dirty="0" smtClean="0">
                <a:solidFill>
                  <a:schemeClr val="tx1"/>
                </a:solidFill>
                <a:effectLst/>
                <a:latin typeface="+mn-lt"/>
                <a:ea typeface="+mn-ea"/>
                <a:cs typeface="+mn-cs"/>
              </a:rPr>
              <a:t>On</a:t>
            </a:r>
            <a:r>
              <a:rPr lang="en-US" sz="1200" b="1" kern="1200" baseline="0" dirty="0" smtClean="0">
                <a:solidFill>
                  <a:schemeClr val="tx1"/>
                </a:solidFill>
                <a:effectLst/>
                <a:latin typeface="+mn-lt"/>
                <a:ea typeface="+mn-ea"/>
                <a:cs typeface="+mn-cs"/>
              </a:rPr>
              <a:t> t</a:t>
            </a:r>
            <a:r>
              <a:rPr lang="en-US" sz="1200" b="1" kern="1200" dirty="0" smtClean="0">
                <a:solidFill>
                  <a:schemeClr val="tx1"/>
                </a:solidFill>
                <a:effectLst/>
                <a:latin typeface="+mn-lt"/>
                <a:ea typeface="+mn-ea"/>
                <a:cs typeface="+mn-cs"/>
              </a:rPr>
              <a:t>he second day </a:t>
            </a:r>
            <a:r>
              <a:rPr lang="en-US" sz="1200" kern="1200" dirty="0" smtClean="0">
                <a:solidFill>
                  <a:schemeClr val="tx1"/>
                </a:solidFill>
                <a:effectLst/>
                <a:latin typeface="+mn-lt"/>
                <a:ea typeface="+mn-ea"/>
                <a:cs typeface="+mn-cs"/>
              </a:rPr>
              <a:t>He made the atmosphere and the firmament. (Verses 6-8). </a:t>
            </a:r>
          </a:p>
          <a:p>
            <a:r>
              <a:rPr lang="en-US" sz="1200" b="1" kern="1200" dirty="0" smtClean="0">
                <a:solidFill>
                  <a:schemeClr val="tx1"/>
                </a:solidFill>
                <a:effectLst/>
                <a:latin typeface="+mn-lt"/>
                <a:ea typeface="+mn-ea"/>
                <a:cs typeface="+mn-cs"/>
              </a:rPr>
              <a:t>On</a:t>
            </a:r>
            <a:r>
              <a:rPr lang="en-US" sz="1200" b="1" kern="1200" baseline="0" dirty="0" smtClean="0">
                <a:solidFill>
                  <a:schemeClr val="tx1"/>
                </a:solidFill>
                <a:effectLst/>
                <a:latin typeface="+mn-lt"/>
                <a:ea typeface="+mn-ea"/>
                <a:cs typeface="+mn-cs"/>
              </a:rPr>
              <a:t> t</a:t>
            </a:r>
            <a:r>
              <a:rPr lang="en-US" sz="1200" b="1" kern="1200" dirty="0" smtClean="0">
                <a:solidFill>
                  <a:schemeClr val="tx1"/>
                </a:solidFill>
                <a:effectLst/>
                <a:latin typeface="+mn-lt"/>
                <a:ea typeface="+mn-ea"/>
                <a:cs typeface="+mn-cs"/>
              </a:rPr>
              <a:t>he third day </a:t>
            </a:r>
            <a:r>
              <a:rPr lang="en-US" sz="1200" kern="1200" dirty="0" smtClean="0">
                <a:solidFill>
                  <a:schemeClr val="tx1"/>
                </a:solidFill>
                <a:effectLst/>
                <a:latin typeface="+mn-lt"/>
                <a:ea typeface="+mn-ea"/>
                <a:cs typeface="+mn-cs"/>
              </a:rPr>
              <a:t>He made land and the plants. (Verses 9-13).</a:t>
            </a:r>
          </a:p>
          <a:p>
            <a:r>
              <a:rPr lang="en-US" sz="1200" b="1" kern="1200" dirty="0" smtClean="0">
                <a:solidFill>
                  <a:schemeClr val="tx1"/>
                </a:solidFill>
                <a:effectLst/>
                <a:latin typeface="+mn-lt"/>
                <a:ea typeface="+mn-ea"/>
                <a:cs typeface="+mn-cs"/>
              </a:rPr>
              <a:t>On</a:t>
            </a:r>
            <a:r>
              <a:rPr lang="en-US" sz="1200" b="1" kern="1200" baseline="0" dirty="0" smtClean="0">
                <a:solidFill>
                  <a:schemeClr val="tx1"/>
                </a:solidFill>
                <a:effectLst/>
                <a:latin typeface="+mn-lt"/>
                <a:ea typeface="+mn-ea"/>
                <a:cs typeface="+mn-cs"/>
              </a:rPr>
              <a:t> t</a:t>
            </a:r>
            <a:r>
              <a:rPr lang="en-US" sz="1200" b="1" kern="1200" dirty="0" smtClean="0">
                <a:solidFill>
                  <a:schemeClr val="tx1"/>
                </a:solidFill>
                <a:effectLst/>
                <a:latin typeface="+mn-lt"/>
                <a:ea typeface="+mn-ea"/>
                <a:cs typeface="+mn-cs"/>
              </a:rPr>
              <a:t>he fourth day </a:t>
            </a:r>
            <a:r>
              <a:rPr lang="en-US" sz="1200" kern="1200" dirty="0" smtClean="0">
                <a:solidFill>
                  <a:schemeClr val="tx1"/>
                </a:solidFill>
                <a:effectLst/>
                <a:latin typeface="+mn-lt"/>
                <a:ea typeface="+mn-ea"/>
                <a:cs typeface="+mn-cs"/>
              </a:rPr>
              <a:t>He organized the solar system: the sun, moon, stars. (Verses 14-19). – </a:t>
            </a:r>
          </a:p>
          <a:p>
            <a:r>
              <a:rPr lang="en-US" sz="1200" b="1" kern="1200" dirty="0" smtClean="0">
                <a:solidFill>
                  <a:schemeClr val="tx1"/>
                </a:solidFill>
                <a:effectLst/>
                <a:latin typeface="+mn-lt"/>
                <a:ea typeface="+mn-ea"/>
                <a:cs typeface="+mn-cs"/>
              </a:rPr>
              <a:t>On</a:t>
            </a:r>
            <a:r>
              <a:rPr lang="en-US" sz="1200" b="1" kern="1200" baseline="0" dirty="0" smtClean="0">
                <a:solidFill>
                  <a:schemeClr val="tx1"/>
                </a:solidFill>
                <a:effectLst/>
                <a:latin typeface="+mn-lt"/>
                <a:ea typeface="+mn-ea"/>
                <a:cs typeface="+mn-cs"/>
              </a:rPr>
              <a:t> t</a:t>
            </a:r>
            <a:r>
              <a:rPr lang="en-US" sz="1200" b="1" kern="1200" dirty="0" smtClean="0">
                <a:solidFill>
                  <a:schemeClr val="tx1"/>
                </a:solidFill>
                <a:effectLst/>
                <a:latin typeface="+mn-lt"/>
                <a:ea typeface="+mn-ea"/>
                <a:cs typeface="+mn-cs"/>
              </a:rPr>
              <a:t>he fifth day </a:t>
            </a:r>
            <a:r>
              <a:rPr lang="en-US" sz="1200" kern="1200" dirty="0" smtClean="0">
                <a:solidFill>
                  <a:schemeClr val="tx1"/>
                </a:solidFill>
                <a:effectLst/>
                <a:latin typeface="+mn-lt"/>
                <a:ea typeface="+mn-ea"/>
                <a:cs typeface="+mn-cs"/>
              </a:rPr>
              <a:t>he made the fish and birds (Verses 20-23).</a:t>
            </a:r>
          </a:p>
          <a:p>
            <a:r>
              <a:rPr lang="en-US" sz="1200" b="1" kern="1200" dirty="0" smtClean="0">
                <a:solidFill>
                  <a:schemeClr val="tx1"/>
                </a:solidFill>
                <a:effectLst/>
                <a:latin typeface="+mn-lt"/>
                <a:ea typeface="+mn-ea"/>
                <a:cs typeface="+mn-cs"/>
              </a:rPr>
              <a:t>On</a:t>
            </a:r>
            <a:r>
              <a:rPr lang="en-US" sz="1200" b="1" kern="1200" baseline="0" dirty="0" smtClean="0">
                <a:solidFill>
                  <a:schemeClr val="tx1"/>
                </a:solidFill>
                <a:effectLst/>
                <a:latin typeface="+mn-lt"/>
                <a:ea typeface="+mn-ea"/>
                <a:cs typeface="+mn-cs"/>
              </a:rPr>
              <a:t> t</a:t>
            </a:r>
            <a:r>
              <a:rPr lang="en-US" sz="1200" b="1" kern="1200" dirty="0" smtClean="0">
                <a:solidFill>
                  <a:schemeClr val="tx1"/>
                </a:solidFill>
                <a:effectLst/>
                <a:latin typeface="+mn-lt"/>
                <a:ea typeface="+mn-ea"/>
                <a:cs typeface="+mn-cs"/>
              </a:rPr>
              <a:t>he sixth day </a:t>
            </a:r>
            <a:r>
              <a:rPr lang="en-US" sz="1200" kern="1200" dirty="0" smtClean="0">
                <a:solidFill>
                  <a:schemeClr val="tx1"/>
                </a:solidFill>
                <a:effectLst/>
                <a:latin typeface="+mn-lt"/>
                <a:ea typeface="+mn-ea"/>
                <a:cs typeface="+mn-cs"/>
              </a:rPr>
              <a:t>He made the animals and man. (Verses 24-28,31).</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The first day </a:t>
            </a:r>
            <a:r>
              <a:rPr lang="en-US" sz="1200" kern="1200" dirty="0" smtClean="0">
                <a:solidFill>
                  <a:schemeClr val="tx1"/>
                </a:solidFill>
                <a:effectLst/>
                <a:latin typeface="+mn-lt"/>
                <a:ea typeface="+mn-ea"/>
                <a:cs typeface="+mn-cs"/>
              </a:rPr>
              <a:t>He made light. (Genesis 1:1-5) The earth was without form and void.</a:t>
            </a:r>
          </a:p>
          <a:p>
            <a:r>
              <a:rPr lang="en-US" sz="1200" b="1" kern="1200" dirty="0" smtClean="0">
                <a:solidFill>
                  <a:schemeClr val="tx1"/>
                </a:solidFill>
                <a:effectLst/>
                <a:latin typeface="+mn-lt"/>
                <a:ea typeface="+mn-ea"/>
                <a:cs typeface="+mn-cs"/>
              </a:rPr>
              <a:t>The second day </a:t>
            </a:r>
            <a:r>
              <a:rPr lang="en-US" sz="1200" kern="1200" dirty="0" smtClean="0">
                <a:solidFill>
                  <a:schemeClr val="tx1"/>
                </a:solidFill>
                <a:effectLst/>
                <a:latin typeface="+mn-lt"/>
                <a:ea typeface="+mn-ea"/>
                <a:cs typeface="+mn-cs"/>
              </a:rPr>
              <a:t>He made the atmosphere and the firmament. (Verses 6-8). </a:t>
            </a:r>
          </a:p>
          <a:p>
            <a:r>
              <a:rPr lang="en-US" sz="1200" b="1" kern="1200" dirty="0" smtClean="0">
                <a:solidFill>
                  <a:schemeClr val="tx1"/>
                </a:solidFill>
                <a:effectLst/>
                <a:latin typeface="+mn-lt"/>
                <a:ea typeface="+mn-ea"/>
                <a:cs typeface="+mn-cs"/>
              </a:rPr>
              <a:t>The third day </a:t>
            </a:r>
            <a:r>
              <a:rPr lang="en-US" sz="1200" kern="1200" dirty="0" smtClean="0">
                <a:solidFill>
                  <a:schemeClr val="tx1"/>
                </a:solidFill>
                <a:effectLst/>
                <a:latin typeface="+mn-lt"/>
                <a:ea typeface="+mn-ea"/>
                <a:cs typeface="+mn-cs"/>
              </a:rPr>
              <a:t>He made land and the plants. (Verses 9-13).</a:t>
            </a:r>
          </a:p>
          <a:p>
            <a:r>
              <a:rPr lang="en-US" sz="1200" b="1" kern="1200" dirty="0" smtClean="0">
                <a:solidFill>
                  <a:schemeClr val="tx1"/>
                </a:solidFill>
                <a:effectLst/>
                <a:latin typeface="+mn-lt"/>
                <a:ea typeface="+mn-ea"/>
                <a:cs typeface="+mn-cs"/>
              </a:rPr>
              <a:t>The fourth day </a:t>
            </a:r>
            <a:r>
              <a:rPr lang="en-US" sz="1200" kern="1200" dirty="0" smtClean="0">
                <a:solidFill>
                  <a:schemeClr val="tx1"/>
                </a:solidFill>
                <a:effectLst/>
                <a:latin typeface="+mn-lt"/>
                <a:ea typeface="+mn-ea"/>
                <a:cs typeface="+mn-cs"/>
              </a:rPr>
              <a:t>He organized the solar system: the sun, moon, stars. (Verses 14-19). – </a:t>
            </a:r>
          </a:p>
          <a:p>
            <a:r>
              <a:rPr lang="en-US" sz="1200" b="1" kern="1200" dirty="0" smtClean="0">
                <a:solidFill>
                  <a:schemeClr val="tx1"/>
                </a:solidFill>
                <a:effectLst/>
                <a:latin typeface="+mn-lt"/>
                <a:ea typeface="+mn-ea"/>
                <a:cs typeface="+mn-cs"/>
              </a:rPr>
              <a:t>The fifth day </a:t>
            </a:r>
            <a:r>
              <a:rPr lang="en-US" sz="1200" kern="1200" dirty="0" smtClean="0">
                <a:solidFill>
                  <a:schemeClr val="tx1"/>
                </a:solidFill>
                <a:effectLst/>
                <a:latin typeface="+mn-lt"/>
                <a:ea typeface="+mn-ea"/>
                <a:cs typeface="+mn-cs"/>
              </a:rPr>
              <a:t>he made the fish and birds (Verses 20-23).</a:t>
            </a:r>
          </a:p>
          <a:p>
            <a:r>
              <a:rPr lang="en-US" sz="1200" b="1" kern="1200" dirty="0" smtClean="0">
                <a:solidFill>
                  <a:schemeClr val="tx1"/>
                </a:solidFill>
                <a:effectLst/>
                <a:latin typeface="+mn-lt"/>
                <a:ea typeface="+mn-ea"/>
                <a:cs typeface="+mn-cs"/>
              </a:rPr>
              <a:t>The sixth day </a:t>
            </a:r>
            <a:r>
              <a:rPr lang="en-US" sz="1200" kern="1200" dirty="0" smtClean="0">
                <a:solidFill>
                  <a:schemeClr val="tx1"/>
                </a:solidFill>
                <a:effectLst/>
                <a:latin typeface="+mn-lt"/>
                <a:ea typeface="+mn-ea"/>
                <a:cs typeface="+mn-cs"/>
              </a:rPr>
              <a:t>He made the animals and man. (Verses 24-28,31).</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A </a:t>
            </a:r>
            <a:r>
              <a:rPr lang="es-ES" dirty="0" err="1" smtClean="0"/>
              <a:t>moment</a:t>
            </a:r>
            <a:r>
              <a:rPr lang="es-ES" dirty="0" smtClean="0"/>
              <a:t> of </a:t>
            </a:r>
            <a:r>
              <a:rPr lang="es-ES" dirty="0" err="1" smtClean="0"/>
              <a:t>prayer</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The first day </a:t>
            </a:r>
            <a:r>
              <a:rPr lang="en-US" sz="1200" kern="1200" dirty="0" smtClean="0">
                <a:solidFill>
                  <a:schemeClr val="tx1"/>
                </a:solidFill>
                <a:effectLst/>
                <a:latin typeface="+mn-lt"/>
                <a:ea typeface="+mn-ea"/>
                <a:cs typeface="+mn-cs"/>
              </a:rPr>
              <a:t>He made light. (Genesis 1:1-5) The earth was without form and void.</a:t>
            </a:r>
          </a:p>
          <a:p>
            <a:r>
              <a:rPr lang="en-US" sz="1200" b="1" kern="1200" dirty="0" smtClean="0">
                <a:solidFill>
                  <a:schemeClr val="tx1"/>
                </a:solidFill>
                <a:effectLst/>
                <a:latin typeface="+mn-lt"/>
                <a:ea typeface="+mn-ea"/>
                <a:cs typeface="+mn-cs"/>
              </a:rPr>
              <a:t>The second day </a:t>
            </a:r>
            <a:r>
              <a:rPr lang="en-US" sz="1200" kern="1200" dirty="0" smtClean="0">
                <a:solidFill>
                  <a:schemeClr val="tx1"/>
                </a:solidFill>
                <a:effectLst/>
                <a:latin typeface="+mn-lt"/>
                <a:ea typeface="+mn-ea"/>
                <a:cs typeface="+mn-cs"/>
              </a:rPr>
              <a:t>He made the atmosphere and the firmament. (Verses 6-8). </a:t>
            </a:r>
          </a:p>
          <a:p>
            <a:r>
              <a:rPr lang="en-US" sz="1200" b="1" kern="1200" dirty="0" smtClean="0">
                <a:solidFill>
                  <a:schemeClr val="tx1"/>
                </a:solidFill>
                <a:effectLst/>
                <a:latin typeface="+mn-lt"/>
                <a:ea typeface="+mn-ea"/>
                <a:cs typeface="+mn-cs"/>
              </a:rPr>
              <a:t>The third day </a:t>
            </a:r>
            <a:r>
              <a:rPr lang="en-US" sz="1200" kern="1200" dirty="0" smtClean="0">
                <a:solidFill>
                  <a:schemeClr val="tx1"/>
                </a:solidFill>
                <a:effectLst/>
                <a:latin typeface="+mn-lt"/>
                <a:ea typeface="+mn-ea"/>
                <a:cs typeface="+mn-cs"/>
              </a:rPr>
              <a:t>He made land and the plants. (Verses 9-13).</a:t>
            </a:r>
          </a:p>
          <a:p>
            <a:r>
              <a:rPr lang="en-US" sz="1200" b="1" kern="1200" dirty="0" smtClean="0">
                <a:solidFill>
                  <a:schemeClr val="tx1"/>
                </a:solidFill>
                <a:effectLst/>
                <a:latin typeface="+mn-lt"/>
                <a:ea typeface="+mn-ea"/>
                <a:cs typeface="+mn-cs"/>
              </a:rPr>
              <a:t>The fourth day </a:t>
            </a:r>
            <a:r>
              <a:rPr lang="en-US" sz="1200" kern="1200" dirty="0" smtClean="0">
                <a:solidFill>
                  <a:schemeClr val="tx1"/>
                </a:solidFill>
                <a:effectLst/>
                <a:latin typeface="+mn-lt"/>
                <a:ea typeface="+mn-ea"/>
                <a:cs typeface="+mn-cs"/>
              </a:rPr>
              <a:t>He organized the solar system: the sun, moon, stars. (Verses 14-19). – </a:t>
            </a:r>
          </a:p>
          <a:p>
            <a:r>
              <a:rPr lang="en-US" sz="1200" b="1" kern="1200" dirty="0" smtClean="0">
                <a:solidFill>
                  <a:schemeClr val="tx1"/>
                </a:solidFill>
                <a:effectLst/>
                <a:latin typeface="+mn-lt"/>
                <a:ea typeface="+mn-ea"/>
                <a:cs typeface="+mn-cs"/>
              </a:rPr>
              <a:t>The fifth day </a:t>
            </a:r>
            <a:r>
              <a:rPr lang="en-US" sz="1200" kern="1200" dirty="0" smtClean="0">
                <a:solidFill>
                  <a:schemeClr val="tx1"/>
                </a:solidFill>
                <a:effectLst/>
                <a:latin typeface="+mn-lt"/>
                <a:ea typeface="+mn-ea"/>
                <a:cs typeface="+mn-cs"/>
              </a:rPr>
              <a:t>he made the fish and birds (Verses 20-23).</a:t>
            </a:r>
          </a:p>
          <a:p>
            <a:r>
              <a:rPr lang="en-US" sz="1200" b="1" kern="1200" dirty="0" smtClean="0">
                <a:solidFill>
                  <a:schemeClr val="tx1"/>
                </a:solidFill>
                <a:effectLst/>
                <a:latin typeface="+mn-lt"/>
                <a:ea typeface="+mn-ea"/>
                <a:cs typeface="+mn-cs"/>
              </a:rPr>
              <a:t>The sixth day </a:t>
            </a:r>
            <a:r>
              <a:rPr lang="en-US" sz="1200" kern="1200" dirty="0" smtClean="0">
                <a:solidFill>
                  <a:schemeClr val="tx1"/>
                </a:solidFill>
                <a:effectLst/>
                <a:latin typeface="+mn-lt"/>
                <a:ea typeface="+mn-ea"/>
                <a:cs typeface="+mn-cs"/>
              </a:rPr>
              <a:t>He made the animals and man. (Verses 24-28,31).</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The first day </a:t>
            </a:r>
            <a:r>
              <a:rPr lang="en-US" sz="1200" kern="1200" dirty="0" smtClean="0">
                <a:solidFill>
                  <a:schemeClr val="tx1"/>
                </a:solidFill>
                <a:effectLst/>
                <a:latin typeface="+mn-lt"/>
                <a:ea typeface="+mn-ea"/>
                <a:cs typeface="+mn-cs"/>
              </a:rPr>
              <a:t>He made light. (Genesis 1:1-5) The earth was without form and void.</a:t>
            </a:r>
          </a:p>
          <a:p>
            <a:r>
              <a:rPr lang="en-US" sz="1200" b="1" kern="1200" dirty="0" smtClean="0">
                <a:solidFill>
                  <a:schemeClr val="tx1"/>
                </a:solidFill>
                <a:effectLst/>
                <a:latin typeface="+mn-lt"/>
                <a:ea typeface="+mn-ea"/>
                <a:cs typeface="+mn-cs"/>
              </a:rPr>
              <a:t>The second day </a:t>
            </a:r>
            <a:r>
              <a:rPr lang="en-US" sz="1200" kern="1200" dirty="0" smtClean="0">
                <a:solidFill>
                  <a:schemeClr val="tx1"/>
                </a:solidFill>
                <a:effectLst/>
                <a:latin typeface="+mn-lt"/>
                <a:ea typeface="+mn-ea"/>
                <a:cs typeface="+mn-cs"/>
              </a:rPr>
              <a:t>He made the atmosphere and the firmament. (Verses 6-8). </a:t>
            </a:r>
          </a:p>
          <a:p>
            <a:r>
              <a:rPr lang="en-US" sz="1200" b="1" kern="1200" dirty="0" smtClean="0">
                <a:solidFill>
                  <a:schemeClr val="tx1"/>
                </a:solidFill>
                <a:effectLst/>
                <a:latin typeface="+mn-lt"/>
                <a:ea typeface="+mn-ea"/>
                <a:cs typeface="+mn-cs"/>
              </a:rPr>
              <a:t>The third day </a:t>
            </a:r>
            <a:r>
              <a:rPr lang="en-US" sz="1200" kern="1200" dirty="0" smtClean="0">
                <a:solidFill>
                  <a:schemeClr val="tx1"/>
                </a:solidFill>
                <a:effectLst/>
                <a:latin typeface="+mn-lt"/>
                <a:ea typeface="+mn-ea"/>
                <a:cs typeface="+mn-cs"/>
              </a:rPr>
              <a:t>He made land and the plants. (Verses 9-13).</a:t>
            </a:r>
          </a:p>
          <a:p>
            <a:r>
              <a:rPr lang="en-US" sz="1200" b="1" kern="1200" dirty="0" smtClean="0">
                <a:solidFill>
                  <a:schemeClr val="tx1"/>
                </a:solidFill>
                <a:effectLst/>
                <a:latin typeface="+mn-lt"/>
                <a:ea typeface="+mn-ea"/>
                <a:cs typeface="+mn-cs"/>
              </a:rPr>
              <a:t>The fourth day </a:t>
            </a:r>
            <a:r>
              <a:rPr lang="en-US" sz="1200" kern="1200" dirty="0" smtClean="0">
                <a:solidFill>
                  <a:schemeClr val="tx1"/>
                </a:solidFill>
                <a:effectLst/>
                <a:latin typeface="+mn-lt"/>
                <a:ea typeface="+mn-ea"/>
                <a:cs typeface="+mn-cs"/>
              </a:rPr>
              <a:t>He organized the solar system: the sun, moon, stars. (Verses 14-19). – </a:t>
            </a:r>
          </a:p>
          <a:p>
            <a:r>
              <a:rPr lang="en-US" sz="1200" b="1" kern="1200" dirty="0" smtClean="0">
                <a:solidFill>
                  <a:schemeClr val="tx1"/>
                </a:solidFill>
                <a:effectLst/>
                <a:latin typeface="+mn-lt"/>
                <a:ea typeface="+mn-ea"/>
                <a:cs typeface="+mn-cs"/>
              </a:rPr>
              <a:t>The fifth day </a:t>
            </a:r>
            <a:r>
              <a:rPr lang="en-US" sz="1200" kern="1200" dirty="0" smtClean="0">
                <a:solidFill>
                  <a:schemeClr val="tx1"/>
                </a:solidFill>
                <a:effectLst/>
                <a:latin typeface="+mn-lt"/>
                <a:ea typeface="+mn-ea"/>
                <a:cs typeface="+mn-cs"/>
              </a:rPr>
              <a:t>he made the fish and birds (Verses 20-23).</a:t>
            </a:r>
          </a:p>
          <a:p>
            <a:r>
              <a:rPr lang="en-US" sz="1200" b="1" kern="1200" dirty="0" smtClean="0">
                <a:solidFill>
                  <a:schemeClr val="tx1"/>
                </a:solidFill>
                <a:effectLst/>
                <a:latin typeface="+mn-lt"/>
                <a:ea typeface="+mn-ea"/>
                <a:cs typeface="+mn-cs"/>
              </a:rPr>
              <a:t>The sixth day </a:t>
            </a:r>
            <a:r>
              <a:rPr lang="en-US" sz="1200" kern="1200" dirty="0" smtClean="0">
                <a:solidFill>
                  <a:schemeClr val="tx1"/>
                </a:solidFill>
                <a:effectLst/>
                <a:latin typeface="+mn-lt"/>
                <a:ea typeface="+mn-ea"/>
                <a:cs typeface="+mn-cs"/>
              </a:rPr>
              <a:t>He made the animals and man. (Verses 24-28,31).</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The first day </a:t>
            </a:r>
            <a:r>
              <a:rPr lang="en-US" sz="1200" kern="1200" dirty="0" smtClean="0">
                <a:solidFill>
                  <a:schemeClr val="tx1"/>
                </a:solidFill>
                <a:effectLst/>
                <a:latin typeface="+mn-lt"/>
                <a:ea typeface="+mn-ea"/>
                <a:cs typeface="+mn-cs"/>
              </a:rPr>
              <a:t>He made light. (Genesis 1:1-5) The earth was without form and void.</a:t>
            </a:r>
          </a:p>
          <a:p>
            <a:r>
              <a:rPr lang="en-US" sz="1200" b="1" kern="1200" dirty="0" smtClean="0">
                <a:solidFill>
                  <a:schemeClr val="tx1"/>
                </a:solidFill>
                <a:effectLst/>
                <a:latin typeface="+mn-lt"/>
                <a:ea typeface="+mn-ea"/>
                <a:cs typeface="+mn-cs"/>
              </a:rPr>
              <a:t>The second day </a:t>
            </a:r>
            <a:r>
              <a:rPr lang="en-US" sz="1200" kern="1200" dirty="0" smtClean="0">
                <a:solidFill>
                  <a:schemeClr val="tx1"/>
                </a:solidFill>
                <a:effectLst/>
                <a:latin typeface="+mn-lt"/>
                <a:ea typeface="+mn-ea"/>
                <a:cs typeface="+mn-cs"/>
              </a:rPr>
              <a:t>He made the atmosphere and the firmament. (Verses 6-8). </a:t>
            </a:r>
          </a:p>
          <a:p>
            <a:r>
              <a:rPr lang="en-US" sz="1200" b="1" kern="1200" dirty="0" smtClean="0">
                <a:solidFill>
                  <a:schemeClr val="tx1"/>
                </a:solidFill>
                <a:effectLst/>
                <a:latin typeface="+mn-lt"/>
                <a:ea typeface="+mn-ea"/>
                <a:cs typeface="+mn-cs"/>
              </a:rPr>
              <a:t>The third day </a:t>
            </a:r>
            <a:r>
              <a:rPr lang="en-US" sz="1200" kern="1200" dirty="0" smtClean="0">
                <a:solidFill>
                  <a:schemeClr val="tx1"/>
                </a:solidFill>
                <a:effectLst/>
                <a:latin typeface="+mn-lt"/>
                <a:ea typeface="+mn-ea"/>
                <a:cs typeface="+mn-cs"/>
              </a:rPr>
              <a:t>He made land and the plants. (Verses 9-13).</a:t>
            </a:r>
          </a:p>
          <a:p>
            <a:r>
              <a:rPr lang="en-US" sz="1200" b="1" kern="1200" dirty="0" smtClean="0">
                <a:solidFill>
                  <a:schemeClr val="tx1"/>
                </a:solidFill>
                <a:effectLst/>
                <a:latin typeface="+mn-lt"/>
                <a:ea typeface="+mn-ea"/>
                <a:cs typeface="+mn-cs"/>
              </a:rPr>
              <a:t>The fourth day </a:t>
            </a:r>
            <a:r>
              <a:rPr lang="en-US" sz="1200" kern="1200" dirty="0" smtClean="0">
                <a:solidFill>
                  <a:schemeClr val="tx1"/>
                </a:solidFill>
                <a:effectLst/>
                <a:latin typeface="+mn-lt"/>
                <a:ea typeface="+mn-ea"/>
                <a:cs typeface="+mn-cs"/>
              </a:rPr>
              <a:t>He organized the solar system: the sun, moon, stars. (Verses 14-19). – </a:t>
            </a:r>
          </a:p>
          <a:p>
            <a:r>
              <a:rPr lang="en-US" sz="1200" b="1" kern="1200" dirty="0" smtClean="0">
                <a:solidFill>
                  <a:schemeClr val="tx1"/>
                </a:solidFill>
                <a:effectLst/>
                <a:latin typeface="+mn-lt"/>
                <a:ea typeface="+mn-ea"/>
                <a:cs typeface="+mn-cs"/>
              </a:rPr>
              <a:t>The fifth day </a:t>
            </a:r>
            <a:r>
              <a:rPr lang="en-US" sz="1200" kern="1200" dirty="0" smtClean="0">
                <a:solidFill>
                  <a:schemeClr val="tx1"/>
                </a:solidFill>
                <a:effectLst/>
                <a:latin typeface="+mn-lt"/>
                <a:ea typeface="+mn-ea"/>
                <a:cs typeface="+mn-cs"/>
              </a:rPr>
              <a:t>he made the fish and birds (Verses 20-23).</a:t>
            </a:r>
          </a:p>
          <a:p>
            <a:r>
              <a:rPr lang="en-US" sz="1200" b="1" kern="1200" dirty="0" smtClean="0">
                <a:solidFill>
                  <a:schemeClr val="tx1"/>
                </a:solidFill>
                <a:effectLst/>
                <a:latin typeface="+mn-lt"/>
                <a:ea typeface="+mn-ea"/>
                <a:cs typeface="+mn-cs"/>
              </a:rPr>
              <a:t>The sixth day </a:t>
            </a:r>
            <a:r>
              <a:rPr lang="en-US" sz="1200" kern="1200" dirty="0" smtClean="0">
                <a:solidFill>
                  <a:schemeClr val="tx1"/>
                </a:solidFill>
                <a:effectLst/>
                <a:latin typeface="+mn-lt"/>
                <a:ea typeface="+mn-ea"/>
                <a:cs typeface="+mn-cs"/>
              </a:rPr>
              <a:t>He made the animals and man. (Verses 24-28,31).</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The first day </a:t>
            </a:r>
            <a:r>
              <a:rPr lang="en-US" sz="1200" kern="1200" dirty="0" smtClean="0">
                <a:solidFill>
                  <a:schemeClr val="tx1"/>
                </a:solidFill>
                <a:effectLst/>
                <a:latin typeface="+mn-lt"/>
                <a:ea typeface="+mn-ea"/>
                <a:cs typeface="+mn-cs"/>
              </a:rPr>
              <a:t>He made light. (Genesis 1:1-5) The earth was without form and void.</a:t>
            </a:r>
          </a:p>
          <a:p>
            <a:r>
              <a:rPr lang="en-US" sz="1200" b="1" kern="1200" dirty="0" smtClean="0">
                <a:solidFill>
                  <a:schemeClr val="tx1"/>
                </a:solidFill>
                <a:effectLst/>
                <a:latin typeface="+mn-lt"/>
                <a:ea typeface="+mn-ea"/>
                <a:cs typeface="+mn-cs"/>
              </a:rPr>
              <a:t>The second day </a:t>
            </a:r>
            <a:r>
              <a:rPr lang="en-US" sz="1200" kern="1200" dirty="0" smtClean="0">
                <a:solidFill>
                  <a:schemeClr val="tx1"/>
                </a:solidFill>
                <a:effectLst/>
                <a:latin typeface="+mn-lt"/>
                <a:ea typeface="+mn-ea"/>
                <a:cs typeface="+mn-cs"/>
              </a:rPr>
              <a:t>He made the atmosphere and the firmament. (Verses 6-8). </a:t>
            </a:r>
          </a:p>
          <a:p>
            <a:r>
              <a:rPr lang="en-US" sz="1200" b="1" kern="1200" dirty="0" smtClean="0">
                <a:solidFill>
                  <a:schemeClr val="tx1"/>
                </a:solidFill>
                <a:effectLst/>
                <a:latin typeface="+mn-lt"/>
                <a:ea typeface="+mn-ea"/>
                <a:cs typeface="+mn-cs"/>
              </a:rPr>
              <a:t>The third day </a:t>
            </a:r>
            <a:r>
              <a:rPr lang="en-US" sz="1200" kern="1200" dirty="0" smtClean="0">
                <a:solidFill>
                  <a:schemeClr val="tx1"/>
                </a:solidFill>
                <a:effectLst/>
                <a:latin typeface="+mn-lt"/>
                <a:ea typeface="+mn-ea"/>
                <a:cs typeface="+mn-cs"/>
              </a:rPr>
              <a:t>He made land and the plants. (Verses 9-13).</a:t>
            </a:r>
          </a:p>
          <a:p>
            <a:r>
              <a:rPr lang="en-US" sz="1200" b="1" kern="1200" dirty="0" smtClean="0">
                <a:solidFill>
                  <a:schemeClr val="tx1"/>
                </a:solidFill>
                <a:effectLst/>
                <a:latin typeface="+mn-lt"/>
                <a:ea typeface="+mn-ea"/>
                <a:cs typeface="+mn-cs"/>
              </a:rPr>
              <a:t>The fourth day </a:t>
            </a:r>
            <a:r>
              <a:rPr lang="en-US" sz="1200" kern="1200" dirty="0" smtClean="0">
                <a:solidFill>
                  <a:schemeClr val="tx1"/>
                </a:solidFill>
                <a:effectLst/>
                <a:latin typeface="+mn-lt"/>
                <a:ea typeface="+mn-ea"/>
                <a:cs typeface="+mn-cs"/>
              </a:rPr>
              <a:t>He organized the solar system: the sun, moon, stars. (Verses 14-19). – </a:t>
            </a:r>
          </a:p>
          <a:p>
            <a:r>
              <a:rPr lang="en-US" sz="1200" b="1" kern="1200" dirty="0" smtClean="0">
                <a:solidFill>
                  <a:schemeClr val="tx1"/>
                </a:solidFill>
                <a:effectLst/>
                <a:latin typeface="+mn-lt"/>
                <a:ea typeface="+mn-ea"/>
                <a:cs typeface="+mn-cs"/>
              </a:rPr>
              <a:t>The fifth day </a:t>
            </a:r>
            <a:r>
              <a:rPr lang="en-US" sz="1200" kern="1200" dirty="0" smtClean="0">
                <a:solidFill>
                  <a:schemeClr val="tx1"/>
                </a:solidFill>
                <a:effectLst/>
                <a:latin typeface="+mn-lt"/>
                <a:ea typeface="+mn-ea"/>
                <a:cs typeface="+mn-cs"/>
              </a:rPr>
              <a:t>he made the fish and birds (Verses 20-23).</a:t>
            </a:r>
          </a:p>
          <a:p>
            <a:r>
              <a:rPr lang="en-US" sz="1200" b="1" kern="1200" dirty="0" smtClean="0">
                <a:solidFill>
                  <a:schemeClr val="tx1"/>
                </a:solidFill>
                <a:effectLst/>
                <a:latin typeface="+mn-lt"/>
                <a:ea typeface="+mn-ea"/>
                <a:cs typeface="+mn-cs"/>
              </a:rPr>
              <a:t>The sixth day </a:t>
            </a:r>
            <a:r>
              <a:rPr lang="en-US" sz="1200" kern="1200" dirty="0" smtClean="0">
                <a:solidFill>
                  <a:schemeClr val="tx1"/>
                </a:solidFill>
                <a:effectLst/>
                <a:latin typeface="+mn-lt"/>
                <a:ea typeface="+mn-ea"/>
                <a:cs typeface="+mn-cs"/>
              </a:rPr>
              <a:t>He made the animals and man. (Verses 24-28,31).</a:t>
            </a:r>
          </a:p>
          <a:p>
            <a:endParaRPr lang="en-U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3. </a:t>
            </a:r>
            <a:r>
              <a:rPr lang="en-US" sz="1200" b="1" kern="1200" dirty="0" smtClean="0">
                <a:solidFill>
                  <a:schemeClr val="tx1"/>
                </a:solidFill>
                <a:effectLst/>
                <a:latin typeface="+mn-lt"/>
                <a:ea typeface="+mn-ea"/>
                <a:cs typeface="+mn-cs"/>
              </a:rPr>
              <a:t>What did He do on the seventh day?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Genesis 2:1-3</a:t>
            </a:r>
            <a:endParaRPr lang="es-ES" sz="1050" dirty="0" smtClean="0">
              <a:ln w="6350" cap="rnd" cmpd="sng">
                <a:solidFill>
                  <a:srgbClr val="FFC000"/>
                </a:solidFill>
                <a:prstDash val="solid"/>
                <a:round/>
              </a:ln>
              <a:solidFill>
                <a:schemeClr val="bg1"/>
              </a:solidFill>
            </a:endParaRP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Thus the heavens and the earth were finished, and all the host of them.</a:t>
            </a:r>
            <a:r>
              <a:rPr lang="en-US" sz="1200" b="1" i="0" kern="1200" baseline="300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And on the seventh day God ended his work which he had made; and he rested on the seventh day from all his work which he had made. And God blessed the seventh day, and sanctified it: because that in it he had rested from all his work which God created and made.”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God rested and blessed and sanctified the seventh day.</a:t>
            </a:r>
          </a:p>
          <a:p>
            <a:r>
              <a:rPr lang="en-US" sz="1200" b="0" i="0" kern="1200" dirty="0" smtClean="0">
                <a:solidFill>
                  <a:schemeClr val="tx1"/>
                </a:solidFill>
                <a:effectLst/>
                <a:latin typeface="+mn-lt"/>
                <a:ea typeface="+mn-ea"/>
                <a:cs typeface="+mn-cs"/>
              </a:rPr>
              <a:t>a) God did not rest because He was tired but to give us an example.</a:t>
            </a:r>
          </a:p>
          <a:p>
            <a:r>
              <a:rPr lang="en-US" sz="1200" b="0" i="0" kern="1200" dirty="0" smtClean="0">
                <a:solidFill>
                  <a:schemeClr val="tx1"/>
                </a:solidFill>
                <a:effectLst/>
                <a:latin typeface="+mn-lt"/>
                <a:ea typeface="+mn-ea"/>
                <a:cs typeface="+mn-cs"/>
              </a:rPr>
              <a:t>b) God does not change what He has blessed and sanctified. (Numbers 23:19, 20).</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Monuments are often constructed to honor great men and women-such as liberators, heroes, poets, explorers, teachers, scientists, mothers: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people who have served humanity or saved a life.</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Bern there is even a monument to a St. Bernard dog that rescued 14 people in the Alps.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4. </a:t>
            </a:r>
            <a:r>
              <a:rPr lang="en-US" sz="1200" b="1" kern="1200" dirty="0" smtClean="0">
                <a:solidFill>
                  <a:schemeClr val="tx1"/>
                </a:solidFill>
                <a:effectLst/>
                <a:latin typeface="+mn-lt"/>
                <a:ea typeface="+mn-ea"/>
                <a:cs typeface="+mn-cs"/>
              </a:rPr>
              <a:t>What monument was established in the fourth commandment of God's Holy Law to honor Him as Creator?</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de-DE" sz="1200" b="1" kern="1200" dirty="0" smtClean="0">
                <a:solidFill>
                  <a:schemeClr val="tx1"/>
                </a:solidFill>
                <a:effectLst/>
                <a:latin typeface="+mn-lt"/>
                <a:ea typeface="+mn-ea"/>
                <a:cs typeface="+mn-cs"/>
              </a:rPr>
              <a:t>Éxodo 20:8-11</a:t>
            </a:r>
          </a:p>
          <a:p>
            <a:r>
              <a:rPr lang="es-AR"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Remember the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day, to keep it holy.</a:t>
            </a:r>
          </a:p>
          <a:p>
            <a:r>
              <a:rPr lang="en-US" sz="1200" b="0" i="0" kern="1200" dirty="0" smtClean="0">
                <a:solidFill>
                  <a:schemeClr val="tx1"/>
                </a:solidFill>
                <a:effectLst/>
                <a:latin typeface="+mn-lt"/>
                <a:ea typeface="+mn-ea"/>
                <a:cs typeface="+mn-cs"/>
              </a:rPr>
              <a:t>Six days shalt thou </a:t>
            </a:r>
            <a:r>
              <a:rPr lang="en-US" sz="1200" b="0" i="0" kern="1200" dirty="0" err="1" smtClean="0">
                <a:solidFill>
                  <a:schemeClr val="tx1"/>
                </a:solidFill>
                <a:effectLst/>
                <a:latin typeface="+mn-lt"/>
                <a:ea typeface="+mn-ea"/>
                <a:cs typeface="+mn-cs"/>
              </a:rPr>
              <a:t>labour</a:t>
            </a:r>
            <a:r>
              <a:rPr lang="en-US" sz="1200" b="0" i="0" kern="1200" dirty="0" smtClean="0">
                <a:solidFill>
                  <a:schemeClr val="tx1"/>
                </a:solidFill>
                <a:effectLst/>
                <a:latin typeface="+mn-lt"/>
                <a:ea typeface="+mn-ea"/>
                <a:cs typeface="+mn-cs"/>
              </a:rPr>
              <a:t>, and do all thy work:</a:t>
            </a:r>
          </a:p>
          <a:p>
            <a:r>
              <a:rPr lang="en-US" sz="1200" b="0" i="0" kern="1200" dirty="0" smtClean="0">
                <a:solidFill>
                  <a:schemeClr val="tx1"/>
                </a:solidFill>
                <a:effectLst/>
                <a:latin typeface="+mn-lt"/>
                <a:ea typeface="+mn-ea"/>
                <a:cs typeface="+mn-cs"/>
              </a:rPr>
              <a:t>But the seventh day is the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of the Lord thy God: in it thou shalt not do any work, thou, nor thy son, nor thy daughter, thy manservant, nor thy maidservant, nor thy cattle, nor thy stranger that is within thy gates.</a:t>
            </a:r>
          </a:p>
          <a:p>
            <a:r>
              <a:rPr lang="en-US" sz="1200" b="0" i="0" kern="1200" dirty="0" smtClean="0">
                <a:solidFill>
                  <a:schemeClr val="tx1"/>
                </a:solidFill>
                <a:effectLst/>
                <a:latin typeface="+mn-lt"/>
                <a:ea typeface="+mn-ea"/>
                <a:cs typeface="+mn-cs"/>
              </a:rPr>
              <a:t>For in six days the Lord made heaven and earth, the sea, and all that in them is, and rested the seventh day: wherefore the Lord blessed the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day, and hallowed it.”</a:t>
            </a:r>
            <a:endParaRPr lang="es-E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THE KEEPING OF THE SABBATH DAY OVER TIME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Lesson 13 </a:t>
            </a:r>
          </a:p>
          <a:p>
            <a:r>
              <a:rPr lang="en-US" sz="1200" kern="1200" dirty="0" smtClean="0">
                <a:solidFill>
                  <a:schemeClr val="tx1"/>
                </a:solidFill>
                <a:effectLst/>
                <a:latin typeface="+mn-lt"/>
                <a:ea typeface="+mn-ea"/>
                <a:cs typeface="+mn-cs"/>
              </a:rPr>
              <a:t>THE BEST WAY TO OVERCOME STRESS</a:t>
            </a:r>
          </a:p>
          <a:p>
            <a:r>
              <a:rPr lang="en-US" sz="1200" kern="1200" dirty="0" smtClean="0">
                <a:solidFill>
                  <a:schemeClr val="tx1"/>
                </a:solidFill>
                <a:effectLst/>
                <a:latin typeface="+mn-lt"/>
                <a:ea typeface="+mn-ea"/>
                <a:cs typeface="+mn-cs"/>
              </a:rPr>
              <a:t>Today we live under tension, fatigue and anxiety, which affect our health and happiness.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70% to 90% of all illnesses are psychosomatic, the result of our</a:t>
            </a:r>
            <a:r>
              <a:rPr lang="en-US" sz="1200" kern="1200" baseline="0" dirty="0" smtClean="0">
                <a:solidFill>
                  <a:schemeClr val="tx1"/>
                </a:solidFill>
                <a:effectLst/>
                <a:latin typeface="+mn-lt"/>
                <a:ea typeface="+mn-ea"/>
                <a:cs typeface="+mn-cs"/>
              </a:rPr>
              <a:t> worries</a:t>
            </a:r>
            <a:r>
              <a:rPr lang="en-US" sz="1200" kern="1200" dirty="0" smtClean="0">
                <a:solidFill>
                  <a:schemeClr val="tx1"/>
                </a:solidFill>
                <a:effectLst/>
                <a:latin typeface="+mn-lt"/>
                <a:ea typeface="+mn-ea"/>
                <a:cs typeface="+mn-cs"/>
              </a:rPr>
              <a:t>. We need physical and spiritual rest, to be in touch with our inner self and with our Creator, whom many of us have ignored or even rejected. When we observe creation, we are astonished. </a:t>
            </a:r>
            <a:r>
              <a:rPr lang="en-US" sz="1200" kern="1200" smtClean="0">
                <a:solidFill>
                  <a:schemeClr val="tx1"/>
                </a:solidFill>
                <a:effectLst/>
                <a:latin typeface="+mn-lt"/>
                <a:ea typeface="+mn-ea"/>
                <a:cs typeface="+mn-cs"/>
              </a:rPr>
              <a:t>Take, for example, the birth of a child, a being that can see, hear, move, and make sounds.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5. </a:t>
            </a:r>
            <a:r>
              <a:rPr lang="en-US" sz="1200" b="1" kern="1200" dirty="0" smtClean="0">
                <a:solidFill>
                  <a:schemeClr val="tx1"/>
                </a:solidFill>
                <a:effectLst/>
                <a:latin typeface="+mn-lt"/>
                <a:ea typeface="+mn-ea"/>
                <a:cs typeface="+mn-cs"/>
              </a:rPr>
              <a:t>What does God consider the Sabbath?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Ezekiel 20:12</a:t>
            </a:r>
          </a:p>
          <a:p>
            <a:r>
              <a:rPr lang="es-AR"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Moreover also I gave them my </a:t>
            </a:r>
            <a:r>
              <a:rPr lang="en-US" sz="1200" b="0" i="0" kern="1200" dirty="0" err="1" smtClean="0">
                <a:solidFill>
                  <a:schemeClr val="tx1"/>
                </a:solidFill>
                <a:effectLst/>
                <a:latin typeface="+mn-lt"/>
                <a:ea typeface="+mn-ea"/>
                <a:cs typeface="+mn-cs"/>
              </a:rPr>
              <a:t>sabbaths</a:t>
            </a:r>
            <a:r>
              <a:rPr lang="en-US" sz="1200" b="0" i="0" kern="1200" dirty="0" smtClean="0">
                <a:solidFill>
                  <a:schemeClr val="tx1"/>
                </a:solidFill>
                <a:effectLst/>
                <a:latin typeface="+mn-lt"/>
                <a:ea typeface="+mn-ea"/>
                <a:cs typeface="+mn-cs"/>
              </a:rPr>
              <a:t>, to be a sign between me and them, that they might know that I am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that sanctify them.”</a:t>
            </a:r>
            <a:endParaRPr lang="es-E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Ezekiel 20:20</a:t>
            </a:r>
          </a:p>
          <a:p>
            <a:r>
              <a:rPr lang="es-AR"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And hallow my </a:t>
            </a:r>
            <a:r>
              <a:rPr lang="en-US" sz="1200" b="0" i="0" kern="1200" dirty="0" err="1" smtClean="0">
                <a:solidFill>
                  <a:schemeClr val="tx1"/>
                </a:solidFill>
                <a:effectLst/>
                <a:latin typeface="+mn-lt"/>
                <a:ea typeface="+mn-ea"/>
                <a:cs typeface="+mn-cs"/>
              </a:rPr>
              <a:t>sabbaths</a:t>
            </a:r>
            <a:r>
              <a:rPr lang="en-US" sz="1200" b="0" i="0" kern="1200" dirty="0" smtClean="0">
                <a:solidFill>
                  <a:schemeClr val="tx1"/>
                </a:solidFill>
                <a:effectLst/>
                <a:latin typeface="+mn-lt"/>
                <a:ea typeface="+mn-ea"/>
                <a:cs typeface="+mn-cs"/>
              </a:rPr>
              <a:t>; and they shall be a sign between me and you, that ye may know that I am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your God.”</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A seal has three main features: </a:t>
            </a:r>
          </a:p>
          <a:p>
            <a:pPr marL="228600" indent="-228600">
              <a:buAutoNum type="arabicPeriod"/>
            </a:pPr>
            <a:r>
              <a:rPr lang="en-US" sz="1200" kern="1200" dirty="0" smtClean="0">
                <a:solidFill>
                  <a:schemeClr val="tx1"/>
                </a:solidFill>
                <a:effectLst/>
                <a:latin typeface="+mn-lt"/>
                <a:ea typeface="+mn-ea"/>
                <a:cs typeface="+mn-cs"/>
              </a:rPr>
              <a:t>Name </a:t>
            </a:r>
          </a:p>
          <a:p>
            <a:pPr marL="228600" indent="-228600">
              <a:buAutoNum type="arabicPeriod"/>
            </a:pPr>
            <a:r>
              <a:rPr lang="en-US" sz="1200" kern="1200" dirty="0" smtClean="0">
                <a:solidFill>
                  <a:schemeClr val="tx1"/>
                </a:solidFill>
                <a:effectLst/>
                <a:latin typeface="+mn-lt"/>
                <a:ea typeface="+mn-ea"/>
                <a:cs typeface="+mn-cs"/>
              </a:rPr>
              <a:t>2. Title </a:t>
            </a:r>
          </a:p>
          <a:p>
            <a:pPr marL="228600" indent="-228600">
              <a:buAutoNum type="arabicPeriod"/>
            </a:pPr>
            <a:r>
              <a:rPr lang="en-US" sz="1200" kern="1200" dirty="0" smtClean="0">
                <a:solidFill>
                  <a:schemeClr val="tx1"/>
                </a:solidFill>
                <a:effectLst/>
                <a:latin typeface="+mn-lt"/>
                <a:ea typeface="+mn-ea"/>
                <a:cs typeface="+mn-cs"/>
              </a:rPr>
              <a:t>3. </a:t>
            </a:r>
            <a:r>
              <a:rPr lang="es-AR" sz="1200" kern="1200" dirty="0" err="1" smtClean="0">
                <a:solidFill>
                  <a:schemeClr val="tx1"/>
                </a:solidFill>
                <a:effectLst/>
                <a:latin typeface="+mn-lt"/>
                <a:ea typeface="+mn-ea"/>
                <a:cs typeface="+mn-cs"/>
              </a:rPr>
              <a:t>Jurisdiction</a:t>
            </a:r>
            <a:r>
              <a:rPr lang="en-US" sz="1200" kern="1200" dirty="0" smtClean="0">
                <a:solidFill>
                  <a:schemeClr val="tx1"/>
                </a:solidFill>
                <a:effectLst/>
                <a:latin typeface="+mn-lt"/>
                <a:ea typeface="+mn-ea"/>
                <a:cs typeface="+mn-cs"/>
              </a:rPr>
              <a:t>. </a:t>
            </a:r>
          </a:p>
          <a:p>
            <a:pPr marL="0" indent="0">
              <a:buNone/>
            </a:pPr>
            <a:endParaRPr lang="en-US" sz="1200" kern="1200" dirty="0" smtClean="0">
              <a:solidFill>
                <a:schemeClr val="tx1"/>
              </a:solidFill>
              <a:effectLst/>
              <a:latin typeface="+mn-lt"/>
              <a:ea typeface="+mn-ea"/>
              <a:cs typeface="+mn-cs"/>
            </a:endParaRPr>
          </a:p>
          <a:p>
            <a:pPr marL="0" indent="0">
              <a:buNone/>
            </a:pPr>
            <a:r>
              <a:rPr lang="en-US" sz="1200" kern="1200" dirty="0" smtClean="0">
                <a:solidFill>
                  <a:schemeClr val="tx1"/>
                </a:solidFill>
                <a:effectLst/>
                <a:latin typeface="+mn-lt"/>
                <a:ea typeface="+mn-ea"/>
                <a:cs typeface="+mn-cs"/>
              </a:rPr>
              <a:t>In the Fourth commandment (Exodus 20: 8-11) we find three elements: </a:t>
            </a:r>
          </a:p>
          <a:p>
            <a:r>
              <a:rPr lang="en-US" sz="1200" kern="1200" dirty="0" smtClean="0">
                <a:solidFill>
                  <a:schemeClr val="tx1"/>
                </a:solidFill>
                <a:effectLst/>
                <a:latin typeface="+mn-lt"/>
                <a:ea typeface="+mn-ea"/>
                <a:cs typeface="+mn-cs"/>
              </a:rPr>
              <a:t>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Name: The Lord thy God</a:t>
            </a:r>
          </a:p>
          <a:p>
            <a:r>
              <a:rPr lang="en-US" sz="1200" kern="1200" dirty="0" smtClean="0">
                <a:solidFill>
                  <a:schemeClr val="tx1"/>
                </a:solidFill>
                <a:effectLst/>
                <a:latin typeface="+mn-lt"/>
                <a:ea typeface="+mn-ea"/>
                <a:cs typeface="+mn-cs"/>
              </a:rPr>
              <a:t>2.</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Title: Creator (He made...)  </a:t>
            </a:r>
          </a:p>
          <a:p>
            <a:r>
              <a:rPr lang="en-US" sz="1200" kern="1200" dirty="0" smtClean="0">
                <a:solidFill>
                  <a:schemeClr val="tx1"/>
                </a:solidFill>
                <a:effectLst/>
                <a:latin typeface="+mn-lt"/>
                <a:ea typeface="+mn-ea"/>
                <a:cs typeface="+mn-cs"/>
              </a:rPr>
              <a:t>3.</a:t>
            </a:r>
            <a:r>
              <a:rPr lang="en-US" sz="1200" kern="1200" baseline="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Jurisdiction</a:t>
            </a:r>
            <a:r>
              <a:rPr lang="en-US" sz="1200" kern="1200" dirty="0" smtClean="0">
                <a:solidFill>
                  <a:schemeClr val="tx1"/>
                </a:solidFill>
                <a:effectLst/>
                <a:latin typeface="+mn-lt"/>
                <a:ea typeface="+mn-ea"/>
                <a:cs typeface="+mn-cs"/>
              </a:rPr>
              <a:t>: Heaven and earth.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6. </a:t>
            </a:r>
            <a:r>
              <a:rPr lang="en-US" sz="1200" b="1" kern="1200" dirty="0" smtClean="0">
                <a:solidFill>
                  <a:schemeClr val="tx1"/>
                </a:solidFill>
                <a:effectLst/>
                <a:latin typeface="+mn-lt"/>
                <a:ea typeface="+mn-ea"/>
                <a:cs typeface="+mn-cs"/>
              </a:rPr>
              <a:t>Was the Sabbath day observed before the law was given at Mount Sinai?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0" kern="1200" dirty="0" err="1" smtClean="0">
                <a:solidFill>
                  <a:schemeClr val="tx1"/>
                </a:solidFill>
                <a:effectLst/>
                <a:latin typeface="+mn-lt"/>
                <a:ea typeface="+mn-ea"/>
                <a:cs typeface="+mn-cs"/>
              </a:rPr>
              <a:t>Exodus</a:t>
            </a:r>
            <a:r>
              <a:rPr lang="es-ES" sz="1200" b="1" i="0" kern="1200" dirty="0" smtClean="0">
                <a:solidFill>
                  <a:schemeClr val="tx1"/>
                </a:solidFill>
                <a:effectLst/>
                <a:latin typeface="+mn-lt"/>
                <a:ea typeface="+mn-ea"/>
                <a:cs typeface="+mn-cs"/>
              </a:rPr>
              <a:t> 16:15</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And when the children of Israel saw it, they said one to another, It is manna: for they </a:t>
            </a:r>
            <a:r>
              <a:rPr lang="en-US" sz="1200" b="0" i="0" kern="1200" dirty="0" err="1" smtClean="0">
                <a:solidFill>
                  <a:schemeClr val="tx1"/>
                </a:solidFill>
                <a:effectLst/>
                <a:latin typeface="+mn-lt"/>
                <a:ea typeface="+mn-ea"/>
                <a:cs typeface="+mn-cs"/>
              </a:rPr>
              <a:t>wist</a:t>
            </a:r>
            <a:r>
              <a:rPr lang="en-US" sz="1200" b="0" i="0" kern="1200" dirty="0" smtClean="0">
                <a:solidFill>
                  <a:schemeClr val="tx1"/>
                </a:solidFill>
                <a:effectLst/>
                <a:latin typeface="+mn-lt"/>
                <a:ea typeface="+mn-ea"/>
                <a:cs typeface="+mn-cs"/>
              </a:rPr>
              <a:t> not what it was. And Moses said unto them, This is the bread which the Lord hath given you to eat</a:t>
            </a:r>
            <a:r>
              <a:rPr lang="es-ES" sz="1200" b="0" i="0" kern="1200" dirty="0" smtClean="0">
                <a:solidFill>
                  <a:schemeClr val="tx1"/>
                </a:solidFill>
                <a:effectLst/>
                <a:latin typeface="+mn-lt"/>
                <a:ea typeface="+mn-ea"/>
                <a:cs typeface="+mn-cs"/>
              </a:rPr>
              <a:t>."</a:t>
            </a:r>
          </a:p>
          <a:p>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0" kern="1200" dirty="0" err="1" smtClean="0">
                <a:solidFill>
                  <a:schemeClr val="tx1"/>
                </a:solidFill>
                <a:effectLst/>
                <a:latin typeface="+mn-lt"/>
                <a:ea typeface="+mn-ea"/>
                <a:cs typeface="+mn-cs"/>
              </a:rPr>
              <a:t>Exodus</a:t>
            </a:r>
            <a:r>
              <a:rPr lang="es-ES" sz="1200" b="1" i="0" kern="1200" dirty="0" smtClean="0">
                <a:solidFill>
                  <a:schemeClr val="tx1"/>
                </a:solidFill>
                <a:effectLst/>
                <a:latin typeface="+mn-lt"/>
                <a:ea typeface="+mn-ea"/>
                <a:cs typeface="+mn-cs"/>
              </a:rPr>
              <a:t> 16:21-30</a:t>
            </a:r>
          </a:p>
          <a:p>
            <a:r>
              <a:rPr lang="en-US" sz="1200" b="0" i="0" kern="1200" dirty="0" smtClean="0">
                <a:solidFill>
                  <a:schemeClr val="tx1"/>
                </a:solidFill>
                <a:effectLst/>
                <a:latin typeface="+mn-lt"/>
                <a:ea typeface="+mn-ea"/>
                <a:cs typeface="+mn-cs"/>
              </a:rPr>
              <a:t>And they gathered it every morning, every man according to his eating: and when the sun waxed hot, it melted.</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0" kern="1200" dirty="0" smtClean="0">
                <a:solidFill>
                  <a:schemeClr val="tx1"/>
                </a:solidFill>
                <a:effectLst/>
                <a:latin typeface="+mn-lt"/>
                <a:ea typeface="+mn-ea"/>
                <a:cs typeface="+mn-cs"/>
              </a:rPr>
              <a:t>Éxodo 16:21-30</a:t>
            </a:r>
          </a:p>
          <a:p>
            <a:r>
              <a:rPr lang="en-US" sz="1200" b="0" i="0" kern="1200" dirty="0" smtClean="0">
                <a:solidFill>
                  <a:schemeClr val="tx1"/>
                </a:solidFill>
                <a:effectLst/>
                <a:latin typeface="+mn-lt"/>
                <a:ea typeface="+mn-ea"/>
                <a:cs typeface="+mn-cs"/>
              </a:rPr>
              <a:t>On the sixth day they gathered twice as much bread, two </a:t>
            </a:r>
            <a:r>
              <a:rPr lang="en-US" sz="1200" b="0" i="0" kern="1200" dirty="0" err="1" smtClean="0">
                <a:solidFill>
                  <a:schemeClr val="tx1"/>
                </a:solidFill>
                <a:effectLst/>
                <a:latin typeface="+mn-lt"/>
                <a:ea typeface="+mn-ea"/>
                <a:cs typeface="+mn-cs"/>
              </a:rPr>
              <a:t>omers</a:t>
            </a:r>
            <a:r>
              <a:rPr lang="en-US" sz="1200" b="0" i="0" kern="1200" dirty="0" smtClean="0">
                <a:solidFill>
                  <a:schemeClr val="tx1"/>
                </a:solidFill>
                <a:effectLst/>
                <a:latin typeface="+mn-lt"/>
                <a:ea typeface="+mn-ea"/>
                <a:cs typeface="+mn-cs"/>
              </a:rPr>
              <a:t> for one man: and all the rulers of the congregation came and told Moses.</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0" kern="1200" dirty="0" err="1" smtClean="0">
                <a:solidFill>
                  <a:schemeClr val="tx1"/>
                </a:solidFill>
                <a:effectLst/>
                <a:latin typeface="+mn-lt"/>
                <a:ea typeface="+mn-ea"/>
                <a:cs typeface="+mn-cs"/>
              </a:rPr>
              <a:t>Exodus</a:t>
            </a:r>
            <a:r>
              <a:rPr lang="es-ES" sz="1200" b="1" i="0" kern="1200" dirty="0" smtClean="0">
                <a:solidFill>
                  <a:schemeClr val="tx1"/>
                </a:solidFill>
                <a:effectLst/>
                <a:latin typeface="+mn-lt"/>
                <a:ea typeface="+mn-ea"/>
                <a:cs typeface="+mn-cs"/>
              </a:rPr>
              <a:t> 16:21-30</a:t>
            </a:r>
          </a:p>
          <a:p>
            <a:r>
              <a:rPr lang="en-US" sz="1200" b="0" i="0" kern="1200" dirty="0" smtClean="0">
                <a:solidFill>
                  <a:schemeClr val="tx1"/>
                </a:solidFill>
                <a:effectLst/>
                <a:latin typeface="+mn-lt"/>
                <a:ea typeface="+mn-ea"/>
                <a:cs typeface="+mn-cs"/>
              </a:rPr>
              <a:t>And he said unto them, This is that which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hath said, To morrow is the rest of the holy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unto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bake that which ye will bake to day, and seethe that ye will seethe; and that which </a:t>
            </a:r>
            <a:r>
              <a:rPr lang="en-US" sz="1200" b="0" i="0" kern="1200" dirty="0" err="1" smtClean="0">
                <a:solidFill>
                  <a:schemeClr val="tx1"/>
                </a:solidFill>
                <a:effectLst/>
                <a:latin typeface="+mn-lt"/>
                <a:ea typeface="+mn-ea"/>
                <a:cs typeface="+mn-cs"/>
              </a:rPr>
              <a:t>remaineth</a:t>
            </a:r>
            <a:r>
              <a:rPr lang="en-US" sz="1200" b="0" i="0" kern="1200" dirty="0" smtClean="0">
                <a:solidFill>
                  <a:schemeClr val="tx1"/>
                </a:solidFill>
                <a:effectLst/>
                <a:latin typeface="+mn-lt"/>
                <a:ea typeface="+mn-ea"/>
                <a:cs typeface="+mn-cs"/>
              </a:rPr>
              <a:t> over lay up for you to be kept until the morning.</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0" kern="1200" dirty="0" err="1" smtClean="0">
                <a:solidFill>
                  <a:schemeClr val="tx1"/>
                </a:solidFill>
                <a:effectLst/>
                <a:latin typeface="+mn-lt"/>
                <a:ea typeface="+mn-ea"/>
                <a:cs typeface="+mn-cs"/>
              </a:rPr>
              <a:t>Exodus</a:t>
            </a:r>
            <a:r>
              <a:rPr lang="es-ES" sz="1200" b="1" i="0" kern="1200" dirty="0" smtClean="0">
                <a:solidFill>
                  <a:schemeClr val="tx1"/>
                </a:solidFill>
                <a:effectLst/>
                <a:latin typeface="+mn-lt"/>
                <a:ea typeface="+mn-ea"/>
                <a:cs typeface="+mn-cs"/>
              </a:rPr>
              <a:t> 16:21-30</a:t>
            </a:r>
          </a:p>
          <a:p>
            <a:r>
              <a:rPr lang="en-US" sz="1200" b="0" i="0" kern="1200" dirty="0" smtClean="0">
                <a:solidFill>
                  <a:schemeClr val="tx1"/>
                </a:solidFill>
                <a:effectLst/>
                <a:latin typeface="+mn-lt"/>
                <a:ea typeface="+mn-ea"/>
                <a:cs typeface="+mn-cs"/>
              </a:rPr>
              <a:t>And they laid it up till the morning, as Moses bade: and it did not stink, neither was there any worm therein. And Moses said, Eat that to day; for to day is a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unto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to day ye shall not find it in the field.</a:t>
            </a:r>
            <a:endParaRPr lang="en-U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HUMAN BEING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about 266 days one cell the size of a pinprick develops into a fully developed human being. This human being is perfectly formed and composed of 200 million cells; from conception to birth his weight has increased about a billion times.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kern="1200" dirty="0" smtClean="0">
                <a:solidFill>
                  <a:schemeClr val="tx1"/>
                </a:solidFill>
                <a:effectLst/>
                <a:latin typeface="+mn-lt"/>
                <a:ea typeface="+mn-ea"/>
                <a:cs typeface="+mn-cs"/>
              </a:rPr>
              <a:t>Six days ye shall gather it; but on the seventh day, which is the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in it there shall be none.</a:t>
            </a:r>
          </a:p>
          <a:p>
            <a:r>
              <a:rPr lang="en-US" sz="1200" b="0" i="0" kern="1200" dirty="0" smtClean="0">
                <a:solidFill>
                  <a:schemeClr val="tx1"/>
                </a:solidFill>
                <a:effectLst/>
                <a:latin typeface="+mn-lt"/>
                <a:ea typeface="+mn-ea"/>
                <a:cs typeface="+mn-cs"/>
              </a:rPr>
              <a:t>And it came to pass, that there went out some of the people on the seventh day for to gather, and they found none.</a:t>
            </a:r>
            <a:endParaRPr lang="en-U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0" kern="1200" dirty="0" err="1" smtClean="0">
                <a:solidFill>
                  <a:schemeClr val="tx1"/>
                </a:solidFill>
                <a:effectLst/>
                <a:latin typeface="+mn-lt"/>
                <a:ea typeface="+mn-ea"/>
                <a:cs typeface="+mn-cs"/>
              </a:rPr>
              <a:t>Exodus</a:t>
            </a:r>
            <a:r>
              <a:rPr lang="es-ES" sz="1200" b="1" i="0" kern="1200" dirty="0" smtClean="0">
                <a:solidFill>
                  <a:schemeClr val="tx1"/>
                </a:solidFill>
                <a:effectLst/>
                <a:latin typeface="+mn-lt"/>
                <a:ea typeface="+mn-ea"/>
                <a:cs typeface="+mn-cs"/>
              </a:rPr>
              <a:t> 16:21-30</a:t>
            </a:r>
          </a:p>
          <a:p>
            <a:r>
              <a:rPr lang="en-US" sz="1200" b="0" i="0" kern="1200" dirty="0" smtClean="0">
                <a:solidFill>
                  <a:schemeClr val="tx1"/>
                </a:solidFill>
                <a:effectLst/>
                <a:latin typeface="+mn-lt"/>
                <a:ea typeface="+mn-ea"/>
                <a:cs typeface="+mn-cs"/>
              </a:rPr>
              <a:t>And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said unto Moses, How long refuse ye to keep my commandments and my laws?</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0" kern="1200" dirty="0" err="1" smtClean="0">
                <a:solidFill>
                  <a:schemeClr val="tx1"/>
                </a:solidFill>
                <a:effectLst/>
                <a:latin typeface="+mn-lt"/>
                <a:ea typeface="+mn-ea"/>
                <a:cs typeface="+mn-cs"/>
              </a:rPr>
              <a:t>Exodus</a:t>
            </a:r>
            <a:r>
              <a:rPr lang="es-ES" sz="1200" b="1" i="0" kern="1200" dirty="0" smtClean="0">
                <a:solidFill>
                  <a:schemeClr val="tx1"/>
                </a:solidFill>
                <a:effectLst/>
                <a:latin typeface="+mn-lt"/>
                <a:ea typeface="+mn-ea"/>
                <a:cs typeface="+mn-cs"/>
              </a:rPr>
              <a:t> 16:21-30</a:t>
            </a:r>
          </a:p>
          <a:p>
            <a:r>
              <a:rPr lang="en-US" sz="1200" b="1" i="0" kern="1200" baseline="300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See, for that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hath given you the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therefore he </a:t>
            </a:r>
            <a:r>
              <a:rPr lang="en-US" sz="1200" b="0" i="0" kern="1200" dirty="0" err="1" smtClean="0">
                <a:solidFill>
                  <a:schemeClr val="tx1"/>
                </a:solidFill>
                <a:effectLst/>
                <a:latin typeface="+mn-lt"/>
                <a:ea typeface="+mn-ea"/>
                <a:cs typeface="+mn-cs"/>
              </a:rPr>
              <a:t>giveth</a:t>
            </a:r>
            <a:r>
              <a:rPr lang="en-US" sz="1200" b="0" i="0" kern="1200" dirty="0" smtClean="0">
                <a:solidFill>
                  <a:schemeClr val="tx1"/>
                </a:solidFill>
                <a:effectLst/>
                <a:latin typeface="+mn-lt"/>
                <a:ea typeface="+mn-ea"/>
                <a:cs typeface="+mn-cs"/>
              </a:rPr>
              <a:t> you on the sixth day the bread of two days; abide ye every man in his place, let no man go out of his place on the seventh day.</a:t>
            </a:r>
          </a:p>
          <a:p>
            <a:r>
              <a:rPr lang="en-US" sz="1200" b="0" i="0" kern="1200" dirty="0" smtClean="0">
                <a:solidFill>
                  <a:schemeClr val="tx1"/>
                </a:solidFill>
                <a:effectLst/>
                <a:latin typeface="+mn-lt"/>
                <a:ea typeface="+mn-ea"/>
                <a:cs typeface="+mn-cs"/>
              </a:rPr>
              <a:t>So the people rested on the seventh day.”</a:t>
            </a:r>
          </a:p>
          <a:p>
            <a:endParaRPr lang="en-US" sz="1200" b="0" i="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Yes. Proof of this is the miracle of the manna.</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Ever since then, the order of the week has never changed in the ancient Jewish calendar nor in our own.</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7. </a:t>
            </a:r>
            <a:r>
              <a:rPr lang="en-US" sz="1200" b="1" kern="1200" dirty="0" smtClean="0">
                <a:solidFill>
                  <a:schemeClr val="tx1"/>
                </a:solidFill>
                <a:effectLst/>
                <a:latin typeface="+mn-lt"/>
                <a:ea typeface="+mn-ea"/>
                <a:cs typeface="+mn-cs"/>
              </a:rPr>
              <a:t>How did Isaiah describe the Sabbath day?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Isaiah 58:13, 14</a:t>
            </a:r>
          </a:p>
          <a:p>
            <a:r>
              <a:rPr lang="es-AR"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If thou turn away thy foot from the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from doing thy pleasure on my holy day; and call the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a delight, the holy of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honourable</a:t>
            </a:r>
            <a:r>
              <a:rPr lang="en-US" sz="1200" b="0" i="0" kern="1200" dirty="0" smtClean="0">
                <a:solidFill>
                  <a:schemeClr val="tx1"/>
                </a:solidFill>
                <a:effectLst/>
                <a:latin typeface="+mn-lt"/>
                <a:ea typeface="+mn-ea"/>
                <a:cs typeface="+mn-cs"/>
              </a:rPr>
              <a:t>; and shalt </a:t>
            </a:r>
            <a:r>
              <a:rPr lang="en-US" sz="1200" b="0" i="0" kern="1200" dirty="0" err="1" smtClean="0">
                <a:solidFill>
                  <a:schemeClr val="tx1"/>
                </a:solidFill>
                <a:effectLst/>
                <a:latin typeface="+mn-lt"/>
                <a:ea typeface="+mn-ea"/>
                <a:cs typeface="+mn-cs"/>
              </a:rPr>
              <a:t>honour</a:t>
            </a:r>
            <a:r>
              <a:rPr lang="en-US" sz="1200" b="0" i="0" kern="1200" dirty="0" smtClean="0">
                <a:solidFill>
                  <a:schemeClr val="tx1"/>
                </a:solidFill>
                <a:effectLst/>
                <a:latin typeface="+mn-lt"/>
                <a:ea typeface="+mn-ea"/>
                <a:cs typeface="+mn-cs"/>
              </a:rPr>
              <a:t> him, not doing </a:t>
            </a:r>
            <a:r>
              <a:rPr lang="en-US" sz="1200" b="0" i="0" kern="1200" dirty="0" err="1" smtClean="0">
                <a:solidFill>
                  <a:schemeClr val="tx1"/>
                </a:solidFill>
                <a:effectLst/>
                <a:latin typeface="+mn-lt"/>
                <a:ea typeface="+mn-ea"/>
                <a:cs typeface="+mn-cs"/>
              </a:rPr>
              <a:t>thine</a:t>
            </a:r>
            <a:r>
              <a:rPr lang="en-US" sz="1200" b="0" i="0" kern="1200" dirty="0" smtClean="0">
                <a:solidFill>
                  <a:schemeClr val="tx1"/>
                </a:solidFill>
                <a:effectLst/>
                <a:latin typeface="+mn-lt"/>
                <a:ea typeface="+mn-ea"/>
                <a:cs typeface="+mn-cs"/>
              </a:rPr>
              <a:t> own ways, nor finding </a:t>
            </a:r>
            <a:r>
              <a:rPr lang="en-US" sz="1200" b="0" i="0" kern="1200" dirty="0" err="1" smtClean="0">
                <a:solidFill>
                  <a:schemeClr val="tx1"/>
                </a:solidFill>
                <a:effectLst/>
                <a:latin typeface="+mn-lt"/>
                <a:ea typeface="+mn-ea"/>
                <a:cs typeface="+mn-cs"/>
              </a:rPr>
              <a:t>thine</a:t>
            </a:r>
            <a:r>
              <a:rPr lang="en-US" sz="1200" b="0" i="0" kern="1200" dirty="0" smtClean="0">
                <a:solidFill>
                  <a:schemeClr val="tx1"/>
                </a:solidFill>
                <a:effectLst/>
                <a:latin typeface="+mn-lt"/>
                <a:ea typeface="+mn-ea"/>
                <a:cs typeface="+mn-cs"/>
              </a:rPr>
              <a:t> own pleasure, nor speaking </a:t>
            </a:r>
            <a:r>
              <a:rPr lang="en-US" sz="1200" b="0" i="0" kern="1200" dirty="0" err="1" smtClean="0">
                <a:solidFill>
                  <a:schemeClr val="tx1"/>
                </a:solidFill>
                <a:effectLst/>
                <a:latin typeface="+mn-lt"/>
                <a:ea typeface="+mn-ea"/>
                <a:cs typeface="+mn-cs"/>
              </a:rPr>
              <a:t>thine</a:t>
            </a:r>
            <a:r>
              <a:rPr lang="en-US" sz="1200" b="0" i="0" kern="1200" dirty="0" smtClean="0">
                <a:solidFill>
                  <a:schemeClr val="tx1"/>
                </a:solidFill>
                <a:effectLst/>
                <a:latin typeface="+mn-lt"/>
                <a:ea typeface="+mn-ea"/>
                <a:cs typeface="+mn-cs"/>
              </a:rPr>
              <a:t> own words. Then shalt thou delight thyself in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and I will cause thee to ride upon the high places of the earth, and feed thee with the heritage of Jacob thy father: for the mouth of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hath spoken it</a:t>
            </a:r>
            <a:r>
              <a:rPr lang="es-AR" sz="1200" b="0" i="0" kern="1200" dirty="0" smtClean="0">
                <a:solidFill>
                  <a:schemeClr val="tx1"/>
                </a:solidFill>
                <a:effectLst/>
                <a:latin typeface="+mn-lt"/>
                <a:ea typeface="+mn-ea"/>
                <a:cs typeface="+mn-cs"/>
              </a:rPr>
              <a:t>."</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8. </a:t>
            </a:r>
            <a:r>
              <a:rPr lang="en-US" sz="1200" b="1" kern="1200" dirty="0" smtClean="0">
                <a:solidFill>
                  <a:schemeClr val="tx1"/>
                </a:solidFill>
                <a:effectLst/>
                <a:latin typeface="+mn-lt"/>
                <a:ea typeface="+mn-ea"/>
                <a:cs typeface="+mn-cs"/>
              </a:rPr>
              <a:t>Was the Sabbath also for non - Jewish believers in the Old Testament, all Christians today?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Isaiah</a:t>
            </a:r>
            <a:r>
              <a:rPr lang="es-ES_tradnl" sz="1200" b="1" kern="1200" dirty="0" smtClean="0">
                <a:solidFill>
                  <a:schemeClr val="tx1"/>
                </a:solidFill>
                <a:effectLst/>
                <a:latin typeface="+mn-lt"/>
                <a:ea typeface="+mn-ea"/>
                <a:cs typeface="+mn-cs"/>
              </a:rPr>
              <a:t> 56:2-7</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Blessed is the man that doeth this, and the son of man that </a:t>
            </a:r>
            <a:r>
              <a:rPr lang="en-US" sz="1200" b="0" i="0" kern="1200" dirty="0" err="1" smtClean="0">
                <a:solidFill>
                  <a:schemeClr val="tx1"/>
                </a:solidFill>
                <a:effectLst/>
                <a:latin typeface="+mn-lt"/>
                <a:ea typeface="+mn-ea"/>
                <a:cs typeface="+mn-cs"/>
              </a:rPr>
              <a:t>layeth</a:t>
            </a:r>
            <a:r>
              <a:rPr lang="en-US" sz="1200" b="0" i="0" kern="1200" dirty="0" smtClean="0">
                <a:solidFill>
                  <a:schemeClr val="tx1"/>
                </a:solidFill>
                <a:effectLst/>
                <a:latin typeface="+mn-lt"/>
                <a:ea typeface="+mn-ea"/>
                <a:cs typeface="+mn-cs"/>
              </a:rPr>
              <a:t> hold on it; that </a:t>
            </a:r>
            <a:r>
              <a:rPr lang="en-US" sz="1200" b="0" i="0" kern="1200" dirty="0" err="1" smtClean="0">
                <a:solidFill>
                  <a:schemeClr val="tx1"/>
                </a:solidFill>
                <a:effectLst/>
                <a:latin typeface="+mn-lt"/>
                <a:ea typeface="+mn-ea"/>
                <a:cs typeface="+mn-cs"/>
              </a:rPr>
              <a:t>keepeth</a:t>
            </a:r>
            <a:r>
              <a:rPr lang="en-US" sz="1200" b="0" i="0" kern="1200" dirty="0" smtClean="0">
                <a:solidFill>
                  <a:schemeClr val="tx1"/>
                </a:solidFill>
                <a:effectLst/>
                <a:latin typeface="+mn-lt"/>
                <a:ea typeface="+mn-ea"/>
                <a:cs typeface="+mn-cs"/>
              </a:rPr>
              <a:t> the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from polluting it, and </a:t>
            </a:r>
            <a:r>
              <a:rPr lang="en-US" sz="1200" b="0" i="0" kern="1200" dirty="0" err="1" smtClean="0">
                <a:solidFill>
                  <a:schemeClr val="tx1"/>
                </a:solidFill>
                <a:effectLst/>
                <a:latin typeface="+mn-lt"/>
                <a:ea typeface="+mn-ea"/>
                <a:cs typeface="+mn-cs"/>
              </a:rPr>
              <a:t>keepeth</a:t>
            </a:r>
            <a:r>
              <a:rPr lang="en-US" sz="1200" b="0" i="0" kern="1200" dirty="0" smtClean="0">
                <a:solidFill>
                  <a:schemeClr val="tx1"/>
                </a:solidFill>
                <a:effectLst/>
                <a:latin typeface="+mn-lt"/>
                <a:ea typeface="+mn-ea"/>
                <a:cs typeface="+mn-cs"/>
              </a:rPr>
              <a:t> his hand from doing any evil.</a:t>
            </a:r>
          </a:p>
          <a:p>
            <a:r>
              <a:rPr lang="en-US" sz="1200" b="0" i="0" kern="1200" dirty="0" smtClean="0">
                <a:solidFill>
                  <a:schemeClr val="tx1"/>
                </a:solidFill>
                <a:effectLst/>
                <a:latin typeface="+mn-lt"/>
                <a:ea typeface="+mn-ea"/>
                <a:cs typeface="+mn-cs"/>
              </a:rPr>
              <a:t>Neither let the son of the stranger, that hath joined himself to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speak, saying,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hath utterly separated me from his people: neither let the eunuch say, Behold, I am a dry tree.</a:t>
            </a:r>
            <a:endParaRPr lang="en-U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Isaiah</a:t>
            </a:r>
            <a:r>
              <a:rPr lang="es-ES_tradnl" sz="1200" b="1" kern="1200" dirty="0" smtClean="0">
                <a:solidFill>
                  <a:schemeClr val="tx1"/>
                </a:solidFill>
                <a:effectLst/>
                <a:latin typeface="+mn-lt"/>
                <a:ea typeface="+mn-ea"/>
                <a:cs typeface="+mn-cs"/>
              </a:rPr>
              <a:t> 56:2-7</a:t>
            </a:r>
          </a:p>
          <a:p>
            <a:r>
              <a:rPr lang="en-US" sz="1200" b="0" i="0" kern="1200" dirty="0" smtClean="0">
                <a:solidFill>
                  <a:schemeClr val="tx1"/>
                </a:solidFill>
                <a:effectLst/>
                <a:latin typeface="+mn-lt"/>
                <a:ea typeface="+mn-ea"/>
                <a:cs typeface="+mn-cs"/>
              </a:rPr>
              <a:t>For thus </a:t>
            </a:r>
            <a:r>
              <a:rPr lang="en-US" sz="1200" b="0" i="0" kern="1200" dirty="0" err="1" smtClean="0">
                <a:solidFill>
                  <a:schemeClr val="tx1"/>
                </a:solidFill>
                <a:effectLst/>
                <a:latin typeface="+mn-lt"/>
                <a:ea typeface="+mn-ea"/>
                <a:cs typeface="+mn-cs"/>
              </a:rPr>
              <a:t>saith</a:t>
            </a:r>
            <a:r>
              <a:rPr lang="en-US" sz="1200" b="0" i="0" kern="1200" dirty="0" smtClean="0">
                <a:solidFill>
                  <a:schemeClr val="tx1"/>
                </a:solidFill>
                <a:effectLst/>
                <a:latin typeface="+mn-lt"/>
                <a:ea typeface="+mn-ea"/>
                <a:cs typeface="+mn-cs"/>
              </a:rPr>
              <a:t>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unto the eunuchs that keep my </a:t>
            </a:r>
            <a:r>
              <a:rPr lang="en-US" sz="1200" b="0" i="0" kern="1200" dirty="0" err="1" smtClean="0">
                <a:solidFill>
                  <a:schemeClr val="tx1"/>
                </a:solidFill>
                <a:effectLst/>
                <a:latin typeface="+mn-lt"/>
                <a:ea typeface="+mn-ea"/>
                <a:cs typeface="+mn-cs"/>
              </a:rPr>
              <a:t>sabbaths</a:t>
            </a:r>
            <a:r>
              <a:rPr lang="en-US" sz="1200" b="0" i="0" kern="1200" dirty="0" smtClean="0">
                <a:solidFill>
                  <a:schemeClr val="tx1"/>
                </a:solidFill>
                <a:effectLst/>
                <a:latin typeface="+mn-lt"/>
                <a:ea typeface="+mn-ea"/>
                <a:cs typeface="+mn-cs"/>
              </a:rPr>
              <a:t>, and choose the things that please me, and take hold of my covenant;</a:t>
            </a:r>
          </a:p>
          <a:p>
            <a:r>
              <a:rPr lang="en-US" sz="1200" b="0" i="0" kern="1200" dirty="0" smtClean="0">
                <a:solidFill>
                  <a:schemeClr val="tx1"/>
                </a:solidFill>
                <a:effectLst/>
                <a:latin typeface="+mn-lt"/>
                <a:ea typeface="+mn-ea"/>
                <a:cs typeface="+mn-cs"/>
              </a:rPr>
              <a:t>Even unto them will I give in mine house and within my walls a place and a name better than of sons and of daughters: I will give them an everlasting name, that shall not be cut off.</a:t>
            </a:r>
            <a:endParaRPr lang="en-U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Isaiah</a:t>
            </a:r>
            <a:r>
              <a:rPr lang="es-ES_tradnl" sz="1200" b="1" kern="1200" dirty="0" smtClean="0">
                <a:solidFill>
                  <a:schemeClr val="tx1"/>
                </a:solidFill>
                <a:effectLst/>
                <a:latin typeface="+mn-lt"/>
                <a:ea typeface="+mn-ea"/>
                <a:cs typeface="+mn-cs"/>
              </a:rPr>
              <a:t> 56:2-7</a:t>
            </a:r>
          </a:p>
          <a:p>
            <a:r>
              <a:rPr lang="en-US" sz="1200" b="0" i="0" kern="1200" dirty="0" smtClean="0">
                <a:solidFill>
                  <a:schemeClr val="tx1"/>
                </a:solidFill>
                <a:effectLst/>
                <a:latin typeface="+mn-lt"/>
                <a:ea typeface="+mn-ea"/>
                <a:cs typeface="+mn-cs"/>
              </a:rPr>
              <a:t>Also the sons of the stranger, that join themselves to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to serve him, and to love the name of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to be his servants, every one that </a:t>
            </a:r>
            <a:r>
              <a:rPr lang="en-US" sz="1200" b="0" i="0" kern="1200" dirty="0" err="1" smtClean="0">
                <a:solidFill>
                  <a:schemeClr val="tx1"/>
                </a:solidFill>
                <a:effectLst/>
                <a:latin typeface="+mn-lt"/>
                <a:ea typeface="+mn-ea"/>
                <a:cs typeface="+mn-cs"/>
              </a:rPr>
              <a:t>keepeth</a:t>
            </a:r>
            <a:r>
              <a:rPr lang="en-US" sz="1200" b="0" i="0" kern="1200" dirty="0" smtClean="0">
                <a:solidFill>
                  <a:schemeClr val="tx1"/>
                </a:solidFill>
                <a:effectLst/>
                <a:latin typeface="+mn-lt"/>
                <a:ea typeface="+mn-ea"/>
                <a:cs typeface="+mn-cs"/>
              </a:rPr>
              <a:t> the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from polluting it, and </a:t>
            </a:r>
            <a:r>
              <a:rPr lang="en-US" sz="1200" b="0" i="0" kern="1200" dirty="0" err="1" smtClean="0">
                <a:solidFill>
                  <a:schemeClr val="tx1"/>
                </a:solidFill>
                <a:effectLst/>
                <a:latin typeface="+mn-lt"/>
                <a:ea typeface="+mn-ea"/>
                <a:cs typeface="+mn-cs"/>
              </a:rPr>
              <a:t>taketh</a:t>
            </a:r>
            <a:r>
              <a:rPr lang="en-US" sz="1200" b="0" i="0" kern="1200" dirty="0" smtClean="0">
                <a:solidFill>
                  <a:schemeClr val="tx1"/>
                </a:solidFill>
                <a:effectLst/>
                <a:latin typeface="+mn-lt"/>
                <a:ea typeface="+mn-ea"/>
                <a:cs typeface="+mn-cs"/>
              </a:rPr>
              <a:t> hold of my covenant;</a:t>
            </a:r>
          </a:p>
          <a:p>
            <a:r>
              <a:rPr lang="en-US" sz="1200" b="1" i="0" kern="1200" baseline="300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Even them will I bring to my holy mountain, and make them joyful in my house of prayer: their burnt offerings and their sacrifices shall be accepted upon mine altar; for mine house shall be called an house of prayer for all people.</a:t>
            </a:r>
            <a:endParaRPr lang="en-U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DID JESUS AND HIS APOSTLES KEEP THE SABBATH?</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i="1" kern="1200" dirty="0" smtClean="0">
                <a:solidFill>
                  <a:schemeClr val="tx1"/>
                </a:solidFill>
                <a:effectLst/>
                <a:latin typeface="+mn-lt"/>
                <a:ea typeface="+mn-ea"/>
                <a:cs typeface="+mn-cs"/>
              </a:rPr>
              <a:t>The human mind:</a:t>
            </a:r>
            <a:endParaRPr lang="es-A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Every second, the mind is flooded by million pieces of information that come to it through the different senses. Considering that we can only think about one thing at a time, how can the mind organize all this information that comes to it like an avalanche?</a:t>
            </a:r>
            <a:endParaRPr lang="es-A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Every person has about 100,000 million nervous cells, called neurons and each one can be compared to a city.</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9. </a:t>
            </a:r>
            <a:r>
              <a:rPr lang="en-US" sz="1200" b="1" kern="1200" dirty="0" smtClean="0">
                <a:solidFill>
                  <a:schemeClr val="tx1"/>
                </a:solidFill>
                <a:effectLst/>
                <a:latin typeface="+mn-lt"/>
                <a:ea typeface="+mn-ea"/>
                <a:cs typeface="+mn-cs"/>
              </a:rPr>
              <a:t>What is Jesus' relationship to the Sabbath?</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a) Christ Himself created it. (John 1:1-14; Colossians 1:15-17).</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b) He promulgated the Law at Mount Sinai. Nehemiah 9:12, 13; 1 Corinthians 10:4. </a:t>
            </a:r>
            <a:endParaRPr lang="es-AR" sz="1200" kern="1200" dirty="0" smtClean="0">
              <a:solidFill>
                <a:schemeClr val="tx1"/>
              </a:solidFill>
              <a:effectLst/>
              <a:latin typeface="+mn-lt"/>
              <a:ea typeface="+mn-ea"/>
              <a:cs typeface="+mn-cs"/>
            </a:endParaRP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Moreover thou </a:t>
            </a:r>
            <a:r>
              <a:rPr lang="en-US" sz="1200" b="0" i="0" kern="1200" dirty="0" err="1" smtClean="0">
                <a:solidFill>
                  <a:schemeClr val="tx1"/>
                </a:solidFill>
                <a:effectLst/>
                <a:latin typeface="+mn-lt"/>
                <a:ea typeface="+mn-ea"/>
                <a:cs typeface="+mn-cs"/>
              </a:rPr>
              <a:t>leddest</a:t>
            </a:r>
            <a:r>
              <a:rPr lang="en-US" sz="1200" b="0" i="0" kern="1200" dirty="0" smtClean="0">
                <a:solidFill>
                  <a:schemeClr val="tx1"/>
                </a:solidFill>
                <a:effectLst/>
                <a:latin typeface="+mn-lt"/>
                <a:ea typeface="+mn-ea"/>
                <a:cs typeface="+mn-cs"/>
              </a:rPr>
              <a:t> them in the day by a cloudy pillar; and in the night by a pillar of fire, to give them light in the way wherein they should go. Thou </a:t>
            </a:r>
            <a:r>
              <a:rPr lang="en-US" sz="1200" b="0" i="0" kern="1200" dirty="0" err="1" smtClean="0">
                <a:solidFill>
                  <a:schemeClr val="tx1"/>
                </a:solidFill>
                <a:effectLst/>
                <a:latin typeface="+mn-lt"/>
                <a:ea typeface="+mn-ea"/>
                <a:cs typeface="+mn-cs"/>
              </a:rPr>
              <a:t>camest</a:t>
            </a:r>
            <a:r>
              <a:rPr lang="en-US" sz="1200" b="0" i="0" kern="1200" dirty="0" smtClean="0">
                <a:solidFill>
                  <a:schemeClr val="tx1"/>
                </a:solidFill>
                <a:effectLst/>
                <a:latin typeface="+mn-lt"/>
                <a:ea typeface="+mn-ea"/>
                <a:cs typeface="+mn-cs"/>
              </a:rPr>
              <a:t> down also upon mount Sinai, and </a:t>
            </a:r>
            <a:r>
              <a:rPr lang="en-US" sz="1200" b="0" i="0" kern="1200" dirty="0" err="1" smtClean="0">
                <a:solidFill>
                  <a:schemeClr val="tx1"/>
                </a:solidFill>
                <a:effectLst/>
                <a:latin typeface="+mn-lt"/>
                <a:ea typeface="+mn-ea"/>
                <a:cs typeface="+mn-cs"/>
              </a:rPr>
              <a:t>spakest</a:t>
            </a:r>
            <a:r>
              <a:rPr lang="en-US" sz="1200" b="0" i="0" kern="1200" dirty="0" smtClean="0">
                <a:solidFill>
                  <a:schemeClr val="tx1"/>
                </a:solidFill>
                <a:effectLst/>
                <a:latin typeface="+mn-lt"/>
                <a:ea typeface="+mn-ea"/>
                <a:cs typeface="+mn-cs"/>
              </a:rPr>
              <a:t> with them from heaven, and </a:t>
            </a:r>
            <a:r>
              <a:rPr lang="en-US" sz="1200" b="0" i="0" kern="1200" dirty="0" err="1" smtClean="0">
                <a:solidFill>
                  <a:schemeClr val="tx1"/>
                </a:solidFill>
                <a:effectLst/>
                <a:latin typeface="+mn-lt"/>
                <a:ea typeface="+mn-ea"/>
                <a:cs typeface="+mn-cs"/>
              </a:rPr>
              <a:t>gavest</a:t>
            </a:r>
            <a:r>
              <a:rPr lang="en-US" sz="1200" b="0" i="0" kern="1200" dirty="0" smtClean="0">
                <a:solidFill>
                  <a:schemeClr val="tx1"/>
                </a:solidFill>
                <a:effectLst/>
                <a:latin typeface="+mn-lt"/>
                <a:ea typeface="+mn-ea"/>
                <a:cs typeface="+mn-cs"/>
              </a:rPr>
              <a:t> them right judgments, and true laws, good statutes and commandments.”</a:t>
            </a:r>
            <a:endParaRPr lang="en-U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 Corinthians 10:4</a:t>
            </a:r>
            <a:endParaRPr lang="en-US" sz="900" b="1" dirty="0" smtClean="0">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endParaRPr>
          </a:p>
          <a:p>
            <a:r>
              <a:rPr lang="es-ES" sz="1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1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did all drink the same spiritual drink: for they drank of that spiritual Rock that followed them: and that Rock was Christ</a:t>
            </a:r>
            <a:r>
              <a:rPr lang="es-AR" sz="12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t>
            </a:r>
            <a:r>
              <a:rPr lang="es-ES" sz="1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a:p>
            <a:endParaRPr lang="es-ES_tradnl"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53</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10. </a:t>
            </a:r>
            <a:r>
              <a:rPr lang="en-US" sz="1200" b="1" kern="1200" dirty="0" smtClean="0">
                <a:solidFill>
                  <a:schemeClr val="tx1"/>
                </a:solidFill>
                <a:effectLst/>
                <a:latin typeface="+mn-lt"/>
                <a:ea typeface="+mn-ea"/>
                <a:cs typeface="+mn-cs"/>
              </a:rPr>
              <a:t>What was Jesus' custom when He lived on this earth?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54</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Luke 4:16, 31</a:t>
            </a:r>
            <a:endParaRPr lang="es-ES" sz="1050" dirty="0" smtClean="0">
              <a:ln w="6350" cap="rnd" cmpd="sng">
                <a:solidFill>
                  <a:srgbClr val="FFC000"/>
                </a:solidFill>
                <a:prstDash val="solid"/>
                <a:round/>
              </a:ln>
              <a:solidFill>
                <a:schemeClr val="bg1"/>
              </a:solidFill>
            </a:endParaRP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And he came to Nazareth, where he had been brought up: and, as his custom was, he went into the synagogue on the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day, and stood up for to read.</a:t>
            </a:r>
            <a:r>
              <a:rPr lang="en-US" sz="1200" b="1" i="0" kern="1200" baseline="300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And came down to Capernaum, a city of Galilee, and taught them on the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days.”</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55</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11. </a:t>
            </a:r>
            <a:r>
              <a:rPr lang="en-US" sz="1200" b="1" kern="1200" dirty="0" smtClean="0">
                <a:solidFill>
                  <a:schemeClr val="tx1"/>
                </a:solidFill>
                <a:effectLst/>
                <a:latin typeface="+mn-lt"/>
                <a:ea typeface="+mn-ea"/>
                <a:cs typeface="+mn-cs"/>
              </a:rPr>
              <a:t>Was the Sabbath established only for all men?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56</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Mark 2:27, 28</a:t>
            </a:r>
          </a:p>
          <a:p>
            <a:pPr marL="0" marR="0" indent="0" algn="l" defTabSz="914400" rtl="0" eaLnBrk="1" fontAlgn="auto" latinLnBrk="0" hangingPunct="1">
              <a:lnSpc>
                <a:spcPct val="100000"/>
              </a:lnSpc>
              <a:spcBef>
                <a:spcPts val="0"/>
              </a:spcBef>
              <a:spcAft>
                <a:spcPts val="0"/>
              </a:spcAft>
              <a:buClrTx/>
              <a:buSzTx/>
              <a:buFontTx/>
              <a:buNone/>
              <a:tabLst/>
              <a:defRPr/>
            </a:pPr>
            <a:r>
              <a:rPr lang="es-AR"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And he said unto them, The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was made for man, and not man for the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Therefore the Son of man is Lord also of the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a:t>
            </a:r>
            <a:endParaRPr lang="es-AR"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57</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indent="-228600">
              <a:buAutoNum type="alphaLcParenR"/>
            </a:pPr>
            <a:r>
              <a:rPr lang="en-US" sz="1200" kern="1200" dirty="0" smtClean="0">
                <a:solidFill>
                  <a:schemeClr val="tx1"/>
                </a:solidFill>
                <a:effectLst/>
                <a:latin typeface="+mn-lt"/>
                <a:ea typeface="+mn-ea"/>
                <a:cs typeface="+mn-cs"/>
              </a:rPr>
              <a:t>Jesus is the Lord, Owner and the Author of the Sabbath, so it is the day of the Lord</a:t>
            </a:r>
          </a:p>
          <a:p>
            <a:pPr marL="228600" indent="-228600">
              <a:buAutoNum type="alphaLcParenR"/>
            </a:pPr>
            <a:r>
              <a:rPr lang="en-US" sz="1200" kern="1200" dirty="0" smtClean="0">
                <a:solidFill>
                  <a:schemeClr val="tx1"/>
                </a:solidFill>
                <a:effectLst/>
                <a:latin typeface="+mn-lt"/>
                <a:ea typeface="+mn-ea"/>
                <a:cs typeface="+mn-cs"/>
              </a:rPr>
              <a:t>b) He ignored the human rules that had been introduced.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 He taught us how to keep the Sabbath by doing well and the gospel. (Matthew 12:11-12).</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58</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Matthew</a:t>
            </a:r>
            <a:r>
              <a:rPr lang="en-US" sz="1200" b="1" baseline="0"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12:11-12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“And he said unto them, What man shall there be among you, that shall have one sheep, and if it fall into a pit on the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day, will he not lay hold on it, and lift it out?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How much then is a man better than a sheep? Wherefore it is lawful to do well on the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days.”</a:t>
            </a:r>
            <a:endParaRPr lang="en-U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59</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instructions contained in a single DNA (</a:t>
            </a:r>
            <a:r>
              <a:rPr lang="en-US" dirty="0" err="1" smtClean="0"/>
              <a:t>dexyribonucleic</a:t>
            </a:r>
            <a:r>
              <a:rPr lang="en-US" dirty="0" smtClean="0"/>
              <a:t> acid) molecule of the cell would fill 1000 books of 600 pages each. This is where the master genetic code, which determines such things as the color of our hair and eyes and even the most minutes parts of our personality resides.</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12. </a:t>
            </a:r>
            <a:r>
              <a:rPr lang="en-US" sz="1200" b="1" kern="1200" dirty="0" smtClean="0">
                <a:solidFill>
                  <a:schemeClr val="tx1"/>
                </a:solidFill>
                <a:effectLst/>
                <a:latin typeface="+mn-lt"/>
                <a:ea typeface="+mn-ea"/>
                <a:cs typeface="+mn-cs"/>
              </a:rPr>
              <a:t>What day did Mary </a:t>
            </a:r>
            <a:r>
              <a:rPr lang="en-US" sz="1200" kern="1200" dirty="0" smtClean="0">
                <a:solidFill>
                  <a:schemeClr val="tx1"/>
                </a:solidFill>
                <a:effectLst/>
                <a:latin typeface="+mn-lt"/>
                <a:ea typeface="+mn-ea"/>
                <a:cs typeface="+mn-cs"/>
              </a:rPr>
              <a:t>(the mother of Jesus) </a:t>
            </a:r>
            <a:r>
              <a:rPr lang="en-US" sz="1200" b="1" kern="1200" dirty="0" smtClean="0">
                <a:solidFill>
                  <a:schemeClr val="tx1"/>
                </a:solidFill>
                <a:effectLst/>
                <a:latin typeface="+mn-lt"/>
                <a:ea typeface="+mn-ea"/>
                <a:cs typeface="+mn-cs"/>
              </a:rPr>
              <a:t>and all the other faithful women who had been taught by Jesus keep after His crucifixion?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60</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smtClean="0">
                <a:solidFill>
                  <a:schemeClr val="tx1"/>
                </a:solidFill>
                <a:effectLst/>
                <a:latin typeface="+mn-lt"/>
                <a:ea typeface="+mn-ea"/>
                <a:cs typeface="+mn-cs"/>
              </a:rPr>
              <a:t>Luke</a:t>
            </a:r>
            <a:r>
              <a:rPr lang="es-ES_tradnl" sz="1200" b="1" kern="1200" dirty="0" smtClean="0">
                <a:solidFill>
                  <a:schemeClr val="tx1"/>
                </a:solidFill>
                <a:effectLst/>
                <a:latin typeface="+mn-lt"/>
                <a:ea typeface="+mn-ea"/>
                <a:cs typeface="+mn-cs"/>
              </a:rPr>
              <a:t> 23:56  </a:t>
            </a:r>
          </a:p>
          <a:p>
            <a:pPr marL="0" marR="0" indent="0" algn="l" defTabSz="914400" rtl="0" eaLnBrk="1" fontAlgn="auto" latinLnBrk="0" hangingPunct="1">
              <a:lnSpc>
                <a:spcPct val="100000"/>
              </a:lnSpc>
              <a:spcBef>
                <a:spcPts val="0"/>
              </a:spcBef>
              <a:spcAft>
                <a:spcPts val="0"/>
              </a:spcAft>
              <a:buClrTx/>
              <a:buSzTx/>
              <a:buFontTx/>
              <a:buNone/>
              <a:tabLst/>
              <a:defRPr/>
            </a:pPr>
            <a:r>
              <a:rPr lang="es-AR"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And they returned, and prepared spices and ointments; and rested the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day according to the commandment.”</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61</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13. </a:t>
            </a:r>
            <a:r>
              <a:rPr lang="en-US" sz="1200" b="1" kern="1200" dirty="0" smtClean="0">
                <a:solidFill>
                  <a:schemeClr val="tx1"/>
                </a:solidFill>
                <a:effectLst/>
                <a:latin typeface="+mn-lt"/>
                <a:ea typeface="+mn-ea"/>
                <a:cs typeface="+mn-cs"/>
              </a:rPr>
              <a:t>Would the Sabbath continue to be holy after Christ's death? What advice did Jesus give His disciples when He foretold</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the destruction of Jerusalem which came more than 40 years later (70 A.D.)? .)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62</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Matthew 24:20</a:t>
            </a:r>
            <a:endParaRPr lang="es-ES" sz="1050" dirty="0" smtClean="0">
              <a:ln w="6350" cap="rnd" cmpd="sng">
                <a:solidFill>
                  <a:srgbClr val="FFC000"/>
                </a:solidFill>
                <a:prstDash val="solid"/>
                <a:round/>
              </a:ln>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But pray ye that your flight be not in the winter, neither on the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day</a:t>
            </a:r>
            <a:r>
              <a:rPr lang="es-ES" sz="1200" b="0" i="0" kern="1200" dirty="0" smtClean="0">
                <a:solidFill>
                  <a:schemeClr val="tx1"/>
                </a:solidFill>
                <a:effectLst/>
                <a:latin typeface="+mn-lt"/>
                <a:ea typeface="+mn-ea"/>
                <a:cs typeface="+mn-cs"/>
              </a:rPr>
              <a:t>."</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63</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14. </a:t>
            </a:r>
            <a:r>
              <a:rPr lang="en-US" sz="1200" b="1" kern="1200" dirty="0" smtClean="0">
                <a:solidFill>
                  <a:schemeClr val="tx1"/>
                </a:solidFill>
                <a:effectLst/>
                <a:latin typeface="+mn-lt"/>
                <a:ea typeface="+mn-ea"/>
                <a:cs typeface="+mn-cs"/>
              </a:rPr>
              <a:t>Did the apostles keep the Sabbath?</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64</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Acts</a:t>
            </a:r>
            <a:r>
              <a:rPr lang="es-ES_tradnl" sz="1200" b="1" kern="1200" dirty="0" smtClean="0">
                <a:solidFill>
                  <a:schemeClr val="tx1"/>
                </a:solidFill>
                <a:effectLst/>
                <a:latin typeface="+mn-lt"/>
                <a:ea typeface="+mn-ea"/>
                <a:cs typeface="+mn-cs"/>
              </a:rPr>
              <a:t> 18:3-4</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And because he was of the same craft, he abode with them, and wrought: for by their occupation they were tentmakers.</a:t>
            </a:r>
          </a:p>
          <a:p>
            <a:r>
              <a:rPr lang="en-US" sz="1200" b="0" i="0" kern="1200" dirty="0" smtClean="0">
                <a:solidFill>
                  <a:schemeClr val="tx1"/>
                </a:solidFill>
                <a:effectLst/>
                <a:latin typeface="+mn-lt"/>
                <a:ea typeface="+mn-ea"/>
                <a:cs typeface="+mn-cs"/>
              </a:rPr>
              <a:t>And he reasoned in the synagogue every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and persuaded the Jews and the Greeks.”</a:t>
            </a:r>
          </a:p>
          <a:p>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65</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Acts</a:t>
            </a:r>
            <a:r>
              <a:rPr lang="es-ES_tradnl" sz="1200" b="1" kern="1200" dirty="0" smtClean="0">
                <a:solidFill>
                  <a:schemeClr val="tx1"/>
                </a:solidFill>
                <a:effectLst/>
                <a:latin typeface="+mn-lt"/>
                <a:ea typeface="+mn-ea"/>
                <a:cs typeface="+mn-cs"/>
              </a:rPr>
              <a:t> 17:2-3</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And Paul, as his manner was, went in unto them, and three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days reasoned with them out of the scriptures, Opening and alleging, that Christ must needs have suffered, and risen again from the dead; and that this Jesus, whom I preach unto you, is Christ.”</a:t>
            </a:r>
            <a:endParaRPr lang="en-U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66</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Acts 13:14, 42, 44</a:t>
            </a:r>
            <a:endParaRPr lang="es-ES" sz="1050" dirty="0" smtClean="0">
              <a:ln w="6350" cap="rnd" cmpd="sng">
                <a:solidFill>
                  <a:srgbClr val="FFC000"/>
                </a:solidFill>
                <a:prstDash val="solid"/>
                <a:round/>
              </a:ln>
              <a:solidFill>
                <a:schemeClr val="bg1"/>
              </a:solidFill>
            </a:endParaRP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But when they departed from </a:t>
            </a:r>
            <a:r>
              <a:rPr lang="en-US" sz="1200" b="0" i="0" kern="1200" dirty="0" err="1" smtClean="0">
                <a:solidFill>
                  <a:schemeClr val="tx1"/>
                </a:solidFill>
                <a:effectLst/>
                <a:latin typeface="+mn-lt"/>
                <a:ea typeface="+mn-ea"/>
                <a:cs typeface="+mn-cs"/>
              </a:rPr>
              <a:t>Perga</a:t>
            </a:r>
            <a:r>
              <a:rPr lang="en-US" sz="1200" b="0" i="0" kern="1200" dirty="0" smtClean="0">
                <a:solidFill>
                  <a:schemeClr val="tx1"/>
                </a:solidFill>
                <a:effectLst/>
                <a:latin typeface="+mn-lt"/>
                <a:ea typeface="+mn-ea"/>
                <a:cs typeface="+mn-cs"/>
              </a:rPr>
              <a:t>, they came to Antioch in </a:t>
            </a:r>
            <a:r>
              <a:rPr lang="en-US" sz="1200" b="0" i="0" kern="1200" dirty="0" err="1" smtClean="0">
                <a:solidFill>
                  <a:schemeClr val="tx1"/>
                </a:solidFill>
                <a:effectLst/>
                <a:latin typeface="+mn-lt"/>
                <a:ea typeface="+mn-ea"/>
                <a:cs typeface="+mn-cs"/>
              </a:rPr>
              <a:t>Pisidia</a:t>
            </a:r>
            <a:r>
              <a:rPr lang="en-US" sz="1200" b="0" i="0" kern="1200" dirty="0" smtClean="0">
                <a:solidFill>
                  <a:schemeClr val="tx1"/>
                </a:solidFill>
                <a:effectLst/>
                <a:latin typeface="+mn-lt"/>
                <a:ea typeface="+mn-ea"/>
                <a:cs typeface="+mn-cs"/>
              </a:rPr>
              <a:t>, and went into the synagogue on the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day, and sat down.</a:t>
            </a:r>
          </a:p>
          <a:p>
            <a:r>
              <a:rPr lang="en-US" sz="1200" b="0" i="0" kern="1200" dirty="0" smtClean="0">
                <a:solidFill>
                  <a:schemeClr val="tx1"/>
                </a:solidFill>
                <a:effectLst/>
                <a:latin typeface="+mn-lt"/>
                <a:ea typeface="+mn-ea"/>
                <a:cs typeface="+mn-cs"/>
              </a:rPr>
              <a:t>And when the Jews were gone out of the synagogue, the Gentiles besought that these words might be preached to them the next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And the next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day came almost the whole city together to hear the word of God.</a:t>
            </a:r>
            <a:r>
              <a:rPr lang="es-ES" sz="1200" b="0" i="0" kern="1200" dirty="0" smtClean="0">
                <a:solidFill>
                  <a:schemeClr val="tx1"/>
                </a:solidFill>
                <a:effectLst/>
                <a:latin typeface="+mn-lt"/>
                <a:ea typeface="+mn-ea"/>
                <a:cs typeface="+mn-cs"/>
              </a:rPr>
              <a:t>."</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67</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Acts</a:t>
            </a:r>
            <a:r>
              <a:rPr lang="es-ES_tradnl" sz="1200" b="1" kern="1200" dirty="0" smtClean="0">
                <a:solidFill>
                  <a:schemeClr val="tx1"/>
                </a:solidFill>
                <a:effectLst/>
                <a:latin typeface="+mn-lt"/>
                <a:ea typeface="+mn-ea"/>
                <a:cs typeface="+mn-cs"/>
              </a:rPr>
              <a:t> 16:13</a:t>
            </a: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And on the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we went out of the city by a river side, where prayer was wont to be made; and we sat down, and </a:t>
            </a:r>
            <a:r>
              <a:rPr lang="en-US" sz="1200" b="0" i="0" kern="1200" dirty="0" err="1" smtClean="0">
                <a:solidFill>
                  <a:schemeClr val="tx1"/>
                </a:solidFill>
                <a:effectLst/>
                <a:latin typeface="+mn-lt"/>
                <a:ea typeface="+mn-ea"/>
                <a:cs typeface="+mn-cs"/>
              </a:rPr>
              <a:t>spake</a:t>
            </a:r>
            <a:r>
              <a:rPr lang="en-US" sz="1200" b="0" i="0" kern="1200" dirty="0" smtClean="0">
                <a:solidFill>
                  <a:schemeClr val="tx1"/>
                </a:solidFill>
                <a:effectLst/>
                <a:latin typeface="+mn-lt"/>
                <a:ea typeface="+mn-ea"/>
                <a:cs typeface="+mn-cs"/>
              </a:rPr>
              <a:t> unto the women which resorted thither.”</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68</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15. </a:t>
            </a:r>
            <a:r>
              <a:rPr lang="en-US" sz="1200" b="1" kern="1200" dirty="0" smtClean="0">
                <a:solidFill>
                  <a:schemeClr val="tx1"/>
                </a:solidFill>
                <a:effectLst/>
                <a:latin typeface="+mn-lt"/>
                <a:ea typeface="+mn-ea"/>
                <a:cs typeface="+mn-cs"/>
              </a:rPr>
              <a:t>Where will the Sabbath be kept for eternity?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69</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i="1" kern="1200" dirty="0" smtClean="0">
                <a:solidFill>
                  <a:schemeClr val="tx1"/>
                </a:solidFill>
                <a:effectLst/>
                <a:latin typeface="+mn-lt"/>
                <a:ea typeface="+mn-ea"/>
                <a:cs typeface="+mn-cs"/>
              </a:rPr>
              <a:t>The eye: </a:t>
            </a:r>
            <a:endParaRPr lang="es-A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New York Times carried the following fact: "The eye’s retina is envied by scientists who make computers. The eye’s hundred million rods and cones, and its layers of neurons make at least 10 billion calculations a second.”</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smtClean="0">
                <a:solidFill>
                  <a:schemeClr val="tx1"/>
                </a:solidFill>
                <a:effectLst/>
                <a:latin typeface="+mn-lt"/>
                <a:ea typeface="+mn-ea"/>
                <a:cs typeface="+mn-cs"/>
              </a:rPr>
              <a:t>Isaiah</a:t>
            </a:r>
            <a:r>
              <a:rPr lang="es-ES_tradnl" sz="1200" b="1" kern="1200" dirty="0" smtClean="0">
                <a:solidFill>
                  <a:schemeClr val="tx1"/>
                </a:solidFill>
                <a:effectLst/>
                <a:latin typeface="+mn-lt"/>
                <a:ea typeface="+mn-ea"/>
                <a:cs typeface="+mn-cs"/>
              </a:rPr>
              <a:t> 66:22-23  </a:t>
            </a:r>
            <a:endParaRPr lang="en-US" sz="1200" b="1" kern="1200" dirty="0" smtClean="0">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ea typeface="+mn-ea"/>
              <a:cs typeface="Vijaya" pitchFamily="34" charset="0"/>
            </a:endParaRPr>
          </a:p>
          <a:p>
            <a:r>
              <a:rPr lang="es-E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For as the new heavens and the new earth, which I will make, shall remain before me, </a:t>
            </a:r>
            <a:r>
              <a:rPr lang="en-US" sz="1200" b="0" i="0" kern="1200" dirty="0" err="1" smtClean="0">
                <a:solidFill>
                  <a:schemeClr val="tx1"/>
                </a:solidFill>
                <a:effectLst/>
                <a:latin typeface="+mn-lt"/>
                <a:ea typeface="+mn-ea"/>
                <a:cs typeface="+mn-cs"/>
              </a:rPr>
              <a:t>saith</a:t>
            </a:r>
            <a:r>
              <a:rPr lang="en-US" sz="1200" b="0" i="0" kern="1200" dirty="0" smtClean="0">
                <a:solidFill>
                  <a:schemeClr val="tx1"/>
                </a:solidFill>
                <a:effectLst/>
                <a:latin typeface="+mn-lt"/>
                <a:ea typeface="+mn-ea"/>
                <a:cs typeface="+mn-cs"/>
              </a:rPr>
              <a:t>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so shall your seed and your name remain. And it shall come to pass, that from one new moon to another, and from one </a:t>
            </a:r>
            <a:r>
              <a:rPr lang="en-US" sz="1200" b="0" i="0" kern="1200" dirty="0" err="1" smtClean="0">
                <a:solidFill>
                  <a:schemeClr val="tx1"/>
                </a:solidFill>
                <a:effectLst/>
                <a:latin typeface="+mn-lt"/>
                <a:ea typeface="+mn-ea"/>
                <a:cs typeface="+mn-cs"/>
              </a:rPr>
              <a:t>sabbath</a:t>
            </a:r>
            <a:r>
              <a:rPr lang="en-US" sz="1200" b="0" i="0" kern="1200" dirty="0" smtClean="0">
                <a:solidFill>
                  <a:schemeClr val="tx1"/>
                </a:solidFill>
                <a:effectLst/>
                <a:latin typeface="+mn-lt"/>
                <a:ea typeface="+mn-ea"/>
                <a:cs typeface="+mn-cs"/>
              </a:rPr>
              <a:t> to another, shall all flesh come to worship before me, </a:t>
            </a:r>
            <a:r>
              <a:rPr lang="en-US" sz="1200" b="0" i="0" kern="1200" dirty="0" err="1" smtClean="0">
                <a:solidFill>
                  <a:schemeClr val="tx1"/>
                </a:solidFill>
                <a:effectLst/>
                <a:latin typeface="+mn-lt"/>
                <a:ea typeface="+mn-ea"/>
                <a:cs typeface="+mn-cs"/>
              </a:rPr>
              <a:t>saith</a:t>
            </a:r>
            <a:r>
              <a:rPr lang="en-US" sz="1200" b="0" i="0" kern="1200" dirty="0" smtClean="0">
                <a:solidFill>
                  <a:schemeClr val="tx1"/>
                </a:solidFill>
                <a:effectLst/>
                <a:latin typeface="+mn-lt"/>
                <a:ea typeface="+mn-ea"/>
                <a:cs typeface="+mn-cs"/>
              </a:rPr>
              <a:t>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a:t>
            </a: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kern="1200" dirty="0" smtClean="0">
                <a:solidFill>
                  <a:schemeClr val="tx1"/>
                </a:solidFill>
                <a:effectLst/>
                <a:latin typeface="+mn-lt"/>
                <a:ea typeface="+mn-ea"/>
                <a:cs typeface="+mn-cs"/>
              </a:rPr>
              <a:t>H</a:t>
            </a:r>
            <a:r>
              <a:rPr lang="en-US" sz="1200" i="1" kern="1200" dirty="0" err="1" smtClean="0">
                <a:solidFill>
                  <a:schemeClr val="tx1"/>
                </a:solidFill>
                <a:effectLst/>
                <a:latin typeface="+mn-lt"/>
                <a:ea typeface="+mn-ea"/>
                <a:cs typeface="+mn-cs"/>
              </a:rPr>
              <a:t>ow</a:t>
            </a:r>
            <a:r>
              <a:rPr lang="en-US" sz="1200" i="1" kern="1200" dirty="0" smtClean="0">
                <a:solidFill>
                  <a:schemeClr val="tx1"/>
                </a:solidFill>
                <a:effectLst/>
                <a:latin typeface="+mn-lt"/>
                <a:ea typeface="+mn-ea"/>
                <a:cs typeface="+mn-cs"/>
              </a:rPr>
              <a:t> wonderful it will be when we meet every Sabbath with Jesus in eternal life!</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70</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CONCLUSION</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71</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Review</a:t>
            </a:r>
            <a:r>
              <a:rPr lang="es-ES_tradnl" sz="1200" b="1" kern="1200" dirty="0" smtClean="0">
                <a:solidFill>
                  <a:schemeClr val="tx1"/>
                </a:solidFill>
                <a:effectLst/>
                <a:latin typeface="+mn-lt"/>
                <a:ea typeface="+mn-ea"/>
                <a:cs typeface="+mn-cs"/>
              </a:rPr>
              <a:t>: </a:t>
            </a:r>
          </a:p>
          <a:p>
            <a:pPr marL="514350" indent="-514350">
              <a:buFont typeface="+mj-lt"/>
              <a:buAutoNum type="arabicPeriod"/>
            </a:pPr>
            <a:r>
              <a:rPr lang="en-US" sz="12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It was given to man in Eden. </a:t>
            </a:r>
          </a:p>
          <a:p>
            <a:pPr marL="514350" indent="-514350">
              <a:buFont typeface="+mj-lt"/>
              <a:buAutoNum type="arabicPeriod"/>
            </a:pPr>
            <a:r>
              <a:rPr lang="en-US" sz="12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It was confirmed with the miracle of Manna.</a:t>
            </a:r>
          </a:p>
          <a:p>
            <a:pPr marL="514350" indent="-514350">
              <a:buFont typeface="+mj-lt"/>
              <a:buAutoNum type="arabicPeriod"/>
            </a:pPr>
            <a:r>
              <a:rPr lang="en-US" sz="12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It was written in the 10 commandments, in stone with the finger of God. </a:t>
            </a:r>
          </a:p>
          <a:p>
            <a:pPr marL="514350" indent="-514350">
              <a:buFont typeface="+mj-lt"/>
              <a:buAutoNum type="arabicPeriod"/>
            </a:pPr>
            <a:r>
              <a:rPr lang="en-US" sz="12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It was confirmed by the prophets:  Isaiah, Jeremiah, Nehemiah, etc. </a:t>
            </a:r>
          </a:p>
          <a:p>
            <a:pPr marL="514350" indent="-514350">
              <a:buFont typeface="+mj-lt"/>
              <a:buAutoNum type="arabicPeriod"/>
            </a:pPr>
            <a:r>
              <a:rPr lang="en-US" sz="12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It was also given to non-Jewish foreigner.</a:t>
            </a:r>
          </a:p>
          <a:p>
            <a:pPr marL="514350" indent="-514350">
              <a:buFont typeface="+mj-lt"/>
              <a:buAutoNum type="arabicPeriod"/>
            </a:pPr>
            <a:r>
              <a:rPr lang="en-US" sz="12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It was Jesus' custom to keep it.</a:t>
            </a:r>
          </a:p>
          <a:p>
            <a:endParaRPr lang="es-ES_tradnl"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72</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Review</a:t>
            </a:r>
            <a:r>
              <a:rPr lang="es-ES_tradnl" sz="1200" b="1" kern="1200" dirty="0" smtClean="0">
                <a:solidFill>
                  <a:schemeClr val="tx1"/>
                </a:solidFill>
                <a:effectLst/>
                <a:latin typeface="+mn-lt"/>
                <a:ea typeface="+mn-ea"/>
                <a:cs typeface="+mn-cs"/>
              </a:rPr>
              <a:t>: </a:t>
            </a:r>
          </a:p>
          <a:p>
            <a:pPr marL="514350" indent="-514350">
              <a:buFont typeface="+mj-lt"/>
              <a:buAutoNum type="arabicPeriod" startAt="7"/>
            </a:pPr>
            <a:r>
              <a:rPr lang="en-US" sz="12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Jesus said it was for the good of man. </a:t>
            </a:r>
          </a:p>
          <a:p>
            <a:pPr marL="514350" indent="-514350">
              <a:buFont typeface="+mj-lt"/>
              <a:buAutoNum type="arabicPeriod" startAt="7"/>
            </a:pPr>
            <a:r>
              <a:rPr lang="en-US" sz="12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The women instructed by Jesus kept the Sabbath. </a:t>
            </a:r>
          </a:p>
          <a:p>
            <a:pPr marL="514350" indent="-514350">
              <a:buFont typeface="+mj-lt"/>
              <a:buAutoNum type="arabicPeriod" startAt="7"/>
            </a:pPr>
            <a:r>
              <a:rPr lang="en-US" sz="12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Jesus prophesied about the destruction of Jerusalem: pray... </a:t>
            </a:r>
          </a:p>
          <a:p>
            <a:pPr marL="514350" indent="-514350">
              <a:buFont typeface="+mj-lt"/>
              <a:buAutoNum type="arabicPeriod" startAt="7"/>
            </a:pPr>
            <a:r>
              <a:rPr lang="en-US" sz="12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The Apostles kept it in Corinth, Thessalonica</a:t>
            </a:r>
          </a:p>
          <a:p>
            <a:endParaRPr lang="es-ES_tradnl"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73</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itchFamily="34" charset="0"/>
              <a:buChar char="•"/>
            </a:pPr>
            <a:r>
              <a:rPr lang="en-US" sz="1200" kern="1200" dirty="0" smtClean="0">
                <a:solidFill>
                  <a:schemeClr val="tx1"/>
                </a:solidFill>
                <a:effectLst/>
                <a:latin typeface="+mn-lt"/>
                <a:ea typeface="+mn-ea"/>
                <a:cs typeface="+mn-cs"/>
              </a:rPr>
              <a:t>Jesus explained that the Sabbath was created for man‘s benefit. (Mark 2:27).</a:t>
            </a:r>
          </a:p>
          <a:p>
            <a:pPr marL="171450" indent="-171450">
              <a:buFont typeface="Arial" pitchFamily="34" charset="0"/>
              <a:buChar char="•"/>
            </a:pPr>
            <a:r>
              <a:rPr lang="en-US" sz="1200" kern="1200" dirty="0" smtClean="0">
                <a:solidFill>
                  <a:schemeClr val="tx1"/>
                </a:solidFill>
                <a:effectLst/>
                <a:latin typeface="+mn-lt"/>
                <a:ea typeface="+mn-ea"/>
                <a:cs typeface="+mn-cs"/>
              </a:rPr>
              <a:t>It is the best way to conquer stress and fatigue. It offers us rest for body, soul and spirit.</a:t>
            </a:r>
          </a:p>
          <a:p>
            <a:pPr marL="171450" indent="-171450">
              <a:buFont typeface="Arial" pitchFamily="34" charset="0"/>
              <a:buChar char="•"/>
            </a:pPr>
            <a:r>
              <a:rPr lang="en-US" sz="1200" kern="1200" dirty="0" smtClean="0">
                <a:solidFill>
                  <a:schemeClr val="tx1"/>
                </a:solidFill>
                <a:effectLst/>
                <a:latin typeface="+mn-lt"/>
                <a:ea typeface="+mn-ea"/>
                <a:cs typeface="+mn-cs"/>
              </a:rPr>
              <a:t>It is a day of communion with Jesus when we come together. Thus we strengthen our relationship with Him, and this relieved of psychological stress and gives us rest and peace in our soul. (Matthew 11:28-30).</a:t>
            </a:r>
          </a:p>
          <a:p>
            <a:pPr marL="171450" indent="-171450">
              <a:buFont typeface="Arial" pitchFamily="34" charset="0"/>
              <a:buChar char="•"/>
            </a:pPr>
            <a:r>
              <a:rPr lang="en-US" sz="1200" kern="1200" dirty="0" smtClean="0">
                <a:solidFill>
                  <a:schemeClr val="tx1"/>
                </a:solidFill>
                <a:effectLst/>
                <a:latin typeface="+mn-lt"/>
                <a:ea typeface="+mn-ea"/>
                <a:cs typeface="+mn-cs"/>
              </a:rPr>
              <a:t>We honor the Author of life when we enjoy nature and give Him "honor, glory and power" for creating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everything.</a:t>
            </a:r>
          </a:p>
          <a:p>
            <a:pPr marL="171450" indent="-171450">
              <a:buFont typeface="Arial" pitchFamily="34" charset="0"/>
              <a:buChar char="•"/>
            </a:pPr>
            <a:r>
              <a:rPr lang="en-US" sz="1200" kern="1200" dirty="0" smtClean="0">
                <a:solidFill>
                  <a:schemeClr val="tx1"/>
                </a:solidFill>
                <a:effectLst/>
                <a:latin typeface="+mn-lt"/>
                <a:ea typeface="+mn-ea"/>
                <a:cs typeface="+mn-cs"/>
              </a:rPr>
              <a:t>It is a day to be dedicated to the family and to teach our y children the ways to God.</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74</a:t>
            </a:fld>
            <a:endParaRPr lang="es-ES"/>
          </a:p>
        </p:txBody>
      </p:sp>
    </p:spTree>
    <p:extLst>
      <p:ext uri="{BB962C8B-B14F-4D97-AF65-F5344CB8AC3E}">
        <p14:creationId xmlns:p14="http://schemas.microsoft.com/office/powerpoint/2010/main" val="4730924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16. </a:t>
            </a:r>
            <a:r>
              <a:rPr lang="en-US" sz="1200" b="1" kern="1200" dirty="0" smtClean="0">
                <a:solidFill>
                  <a:schemeClr val="tx1"/>
                </a:solidFill>
                <a:effectLst/>
                <a:latin typeface="+mn-lt"/>
                <a:ea typeface="+mn-ea"/>
                <a:cs typeface="+mn-cs"/>
              </a:rPr>
              <a:t>How is it possible to keep that holy day in a world that is upside</a:t>
            </a:r>
            <a:r>
              <a:rPr lang="en-US" sz="1200" b="1" kern="1200" baseline="0" dirty="0" smtClean="0">
                <a:solidFill>
                  <a:schemeClr val="tx1"/>
                </a:solidFill>
                <a:effectLst/>
                <a:latin typeface="+mn-lt"/>
                <a:ea typeface="+mn-ea"/>
                <a:cs typeface="+mn-cs"/>
              </a:rPr>
              <a:t> down</a:t>
            </a:r>
            <a:r>
              <a:rPr lang="en-US" sz="1200" b="1" kern="1200" dirty="0" smtClean="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75</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Philippians 4:13</a:t>
            </a:r>
          </a:p>
          <a:p>
            <a:r>
              <a:rPr lang="en-US" sz="1200" b="0" i="0" kern="1200" dirty="0" smtClean="0">
                <a:solidFill>
                  <a:schemeClr val="tx1"/>
                </a:solidFill>
                <a:effectLst/>
                <a:latin typeface="+mn-lt"/>
                <a:ea typeface="+mn-ea"/>
                <a:cs typeface="+mn-cs"/>
              </a:rPr>
              <a:t>I can do all things through Christ which </a:t>
            </a:r>
            <a:r>
              <a:rPr lang="en-US" sz="1200" b="0" i="0" kern="1200" dirty="0" err="1" smtClean="0">
                <a:solidFill>
                  <a:schemeClr val="tx1"/>
                </a:solidFill>
                <a:effectLst/>
                <a:latin typeface="+mn-lt"/>
                <a:ea typeface="+mn-ea"/>
                <a:cs typeface="+mn-cs"/>
              </a:rPr>
              <a:t>strengtheneth</a:t>
            </a:r>
            <a:r>
              <a:rPr lang="en-US" sz="1200" b="0" i="0" kern="1200" dirty="0" smtClean="0">
                <a:solidFill>
                  <a:schemeClr val="tx1"/>
                </a:solidFill>
                <a:effectLst/>
                <a:latin typeface="+mn-lt"/>
                <a:ea typeface="+mn-ea"/>
                <a:cs typeface="+mn-cs"/>
              </a:rPr>
              <a:t> me.</a:t>
            </a:r>
          </a:p>
          <a:p>
            <a:endParaRPr lang="en-US" sz="1200" b="0" i="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are happy when we show our love to God! We will have a clear conscience and the certainty of our duty fulfilled!</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76</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Do you really think that the Sabbath is the day ordained by God, or do you have any doubts?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Would you like to make plans to dedicate to God that day? </a:t>
            </a:r>
            <a:endParaRPr lang="es-AR" sz="1200" kern="1200" dirty="0" smtClean="0">
              <a:solidFill>
                <a:schemeClr val="tx1"/>
              </a:solidFill>
              <a:effectLst/>
              <a:latin typeface="+mn-lt"/>
              <a:ea typeface="+mn-ea"/>
              <a:cs typeface="+mn-cs"/>
            </a:endParaRPr>
          </a:p>
          <a:p>
            <a:endParaRPr lang="es-ES" b="1" dirty="0" smtClean="0"/>
          </a:p>
          <a:p>
            <a:r>
              <a:rPr lang="en-US" b="1" dirty="0" smtClean="0"/>
              <a:t>Thank you Lord, for being able to worship in Your Day!</a:t>
            </a:r>
            <a:endParaRPr lang="es-ES" b="1"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77</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s-AR" sz="2000" b="1" i="1" u="none" spc="50" dirty="0" smtClean="0">
                <a:ln w="11430"/>
                <a:solidFill>
                  <a:srgbClr val="C00000"/>
                </a:solidFill>
                <a:effectLst>
                  <a:outerShdw blurRad="76200" dist="50800" dir="5400000" algn="tl" rotWithShape="0">
                    <a:srgbClr val="000000">
                      <a:alpha val="65000"/>
                    </a:srgbClr>
                  </a:outerShdw>
                </a:effectLst>
                <a:latin typeface="Myriad Pro" pitchFamily="34" charset="0"/>
              </a:rPr>
              <a:t>GOD BLESS YOU!</a:t>
            </a:r>
          </a:p>
          <a:p>
            <a:pPr marL="0" marR="0" lvl="0" indent="0" algn="l" defTabSz="914400" rtl="0" eaLnBrk="1" fontAlgn="auto" latinLnBrk="0" hangingPunct="1">
              <a:lnSpc>
                <a:spcPct val="100000"/>
              </a:lnSpc>
              <a:spcBef>
                <a:spcPts val="1200"/>
              </a:spcBef>
              <a:spcAft>
                <a:spcPts val="0"/>
              </a:spcAft>
              <a:buClrTx/>
              <a:buSzTx/>
              <a:buFontTx/>
              <a:buNone/>
              <a:tabLst/>
              <a:defRPr/>
            </a:pPr>
            <a:endParaRPr lang="es-ES" sz="2000" b="1" dirty="0" smtClean="0">
              <a:solidFill>
                <a:prstClr val="black"/>
              </a:solidFill>
              <a:effectLst>
                <a:outerShdw blurRad="50800" dist="38100" dir="2700000" algn="tl" rotWithShape="0">
                  <a:prstClr val="black">
                    <a:alpha val="40000"/>
                  </a:prstClr>
                </a:outerShdw>
              </a:effectLst>
              <a:latin typeface="Myriad Pro" pitchFamily="34" charset="0"/>
            </a:endParaRPr>
          </a:p>
          <a:p>
            <a:pPr lvl="0">
              <a:spcBef>
                <a:spcPts val="1200"/>
              </a:spcBef>
            </a:pPr>
            <a:r>
              <a:rPr lang="en-US" sz="2000" b="1" dirty="0" smtClean="0">
                <a:solidFill>
                  <a:prstClr val="black"/>
                </a:solidFill>
                <a:effectLst>
                  <a:outerShdw blurRad="50800" dist="38100" dir="2700000" algn="tl" rotWithShape="0">
                    <a:prstClr val="black">
                      <a:alpha val="40000"/>
                    </a:prstClr>
                  </a:outerShdw>
                </a:effectLst>
                <a:latin typeface="Myriad Pro" pitchFamily="34" charset="0"/>
              </a:rPr>
              <a:t>The next topic: "THE WORST FALSIFICATION IN HISTORY“</a:t>
            </a:r>
          </a:p>
          <a:p>
            <a:pPr lvl="0">
              <a:spcBef>
                <a:spcPts val="1200"/>
              </a:spcBef>
            </a:pPr>
            <a:endParaRPr lang="en-US" sz="2000" b="1" dirty="0" smtClean="0">
              <a:solidFill>
                <a:prstClr val="black"/>
              </a:solidFill>
              <a:effectLst>
                <a:outerShdw blurRad="50800" dist="38100" dir="2700000" algn="tl" rotWithShape="0">
                  <a:prstClr val="black">
                    <a:alpha val="40000"/>
                  </a:prstClr>
                </a:outerShdw>
              </a:effectLst>
              <a:latin typeface="Myriad Pro" pitchFamily="34" charset="0"/>
            </a:endParaRPr>
          </a:p>
          <a:p>
            <a:pPr lvl="0">
              <a:spcBef>
                <a:spcPts val="1200"/>
              </a:spcBef>
            </a:pPr>
            <a:r>
              <a:rPr lang="en-US" sz="2000" b="1" dirty="0" smtClean="0">
                <a:solidFill>
                  <a:prstClr val="black"/>
                </a:solidFill>
                <a:effectLst>
                  <a:outerShdw blurRad="50800" dist="38100" dir="2700000" algn="tl" rotWithShape="0">
                    <a:prstClr val="black">
                      <a:alpha val="40000"/>
                    </a:prstClr>
                  </a:outerShdw>
                </a:effectLst>
                <a:latin typeface="Myriad Pro" pitchFamily="34" charset="0"/>
              </a:rPr>
              <a:t>Every time we hear more about falsifications.</a:t>
            </a:r>
          </a:p>
          <a:p>
            <a:pPr lvl="0">
              <a:spcBef>
                <a:spcPts val="1200"/>
              </a:spcBef>
            </a:pPr>
            <a:r>
              <a:rPr lang="en-US" sz="2000" b="1" dirty="0" smtClean="0">
                <a:solidFill>
                  <a:prstClr val="black"/>
                </a:solidFill>
                <a:effectLst>
                  <a:outerShdw blurRad="50800" dist="38100" dir="2700000" algn="tl" rotWithShape="0">
                    <a:prstClr val="black">
                      <a:alpha val="40000"/>
                    </a:prstClr>
                  </a:outerShdw>
                </a:effectLst>
                <a:latin typeface="Myriad Pro" pitchFamily="34" charset="0"/>
              </a:rPr>
              <a:t>They exist in all fields: science, economics, art, literature and unfortunately also in religion.</a:t>
            </a:r>
          </a:p>
          <a:p>
            <a:pPr lvl="0">
              <a:spcBef>
                <a:spcPts val="1200"/>
              </a:spcBef>
            </a:pPr>
            <a:r>
              <a:rPr lang="en-US" sz="2000" b="1" dirty="0" smtClean="0">
                <a:solidFill>
                  <a:prstClr val="black"/>
                </a:solidFill>
                <a:effectLst>
                  <a:outerShdw blurRad="50800" dist="38100" dir="2700000" algn="tl" rotWithShape="0">
                    <a:prstClr val="black">
                      <a:alpha val="40000"/>
                    </a:prstClr>
                  </a:outerShdw>
                </a:effectLst>
                <a:latin typeface="Myriad Pro" pitchFamily="34" charset="0"/>
              </a:rPr>
              <a:t>The most fatal falsification of history has to be unmasked, and the hidden sun worship in our present civilization.</a:t>
            </a:r>
          </a:p>
          <a:p>
            <a:pPr lvl="0">
              <a:spcBef>
                <a:spcPts val="1200"/>
              </a:spcBef>
            </a:pPr>
            <a:r>
              <a:rPr lang="en-US" sz="2000" b="1" dirty="0" smtClean="0">
                <a:solidFill>
                  <a:prstClr val="black"/>
                </a:solidFill>
                <a:effectLst>
                  <a:outerShdw blurRad="50800" dist="38100" dir="2700000" algn="tl" rotWithShape="0">
                    <a:prstClr val="black">
                      <a:alpha val="40000"/>
                    </a:prstClr>
                  </a:outerShdw>
                </a:effectLst>
                <a:latin typeface="Myriad Pro" pitchFamily="34" charset="0"/>
              </a:rPr>
              <a:t>A series of questions will be answered, which may concern also to you.</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78</a:t>
            </a:fld>
            <a:endParaRPr lang="es-ES"/>
          </a:p>
        </p:txBody>
      </p:sp>
    </p:spTree>
    <p:extLst>
      <p:ext uri="{BB962C8B-B14F-4D97-AF65-F5344CB8AC3E}">
        <p14:creationId xmlns:p14="http://schemas.microsoft.com/office/powerpoint/2010/main" val="2315591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If you still have questions, write to us confidently at: info@biblewell.org</a:t>
            </a: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79</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ANIMALS' INSTINCT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dirty="0" err="1" smtClean="0"/>
              <a:t>seaswallow</a:t>
            </a:r>
            <a:r>
              <a:rPr lang="en-US" dirty="0" smtClean="0"/>
              <a:t>, an Artic bird, migrates a distance of 35,400 Km. every year. It makes its nest in the far north of the Antarctic Circle. How does it find its way home again? </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n w="190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ANIMALS' INSTINCT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Carrier pigeons that take on a trip covering a distance of 1000 km. can fly back to their nests in a single day.</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1743690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04/06/2018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04/06/2018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04/06/2018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04/06/2018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04/06/2018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D2CDC87-140F-4FB9-8131-42EAC3962AF7}" type="datetimeFigureOut">
              <a:rPr lang="es-ES" smtClean="0"/>
              <a:t>04/06/2018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D2CDC87-140F-4FB9-8131-42EAC3962AF7}" type="datetimeFigureOut">
              <a:rPr lang="es-ES" smtClean="0"/>
              <a:t>04/06/2018</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D2CDC87-140F-4FB9-8131-42EAC3962AF7}" type="datetimeFigureOut">
              <a:rPr lang="es-ES" smtClean="0"/>
              <a:t>04/06/2018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04/06/2018</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04/06/2018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04/06/2018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04/06/2018</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30.jpeg"/></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1.wdp"/><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31.jpeg"/></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1.wdp"/><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31.jpeg"/></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1.wdp"/><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31.jpeg"/></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microsoft.com/office/2007/relationships/hdphoto" Target="../media/hdphoto1.wdp"/><Relationship Id="rId3" Type="http://schemas.openxmlformats.org/officeDocument/2006/relationships/image" Target="../media/image5.jpeg"/><Relationship Id="rId7" Type="http://schemas.openxmlformats.org/officeDocument/2006/relationships/image" Target="../media/image11.jpeg"/><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2.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4.jpeg"/></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4.jpeg"/></Relationships>
</file>

<file path=ppt/slides/_rels/slide7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6.jpg"/></Relationships>
</file>

<file path=ppt/slides/_rels/slide7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C:\Users\Gerhard\Documents\_Estudios Biblicos PPT\_ENG\A los pies de JesusE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0" cy="68668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smtClean="0">
                <a:latin typeface="Swis721 LtEx BT" pitchFamily="34" charset="0"/>
              </a:rPr>
              <a:t>General </a:t>
            </a:r>
            <a:r>
              <a:rPr lang="es-ES" sz="1200" b="0" u="none" dirty="0" err="1" smtClean="0">
                <a:latin typeface="Swis721 LtEx BT" pitchFamily="34" charset="0"/>
              </a:rPr>
              <a:t>Conference</a:t>
            </a:r>
            <a:endParaRPr lang="es-ES" sz="1200" b="0" u="none" dirty="0" smtClean="0">
              <a:latin typeface="Swis721 LtEx BT" pitchFamily="34" charset="0"/>
            </a:endParaRPr>
          </a:p>
          <a:p>
            <a:pPr algn="ctr" eaLnBrk="1" hangingPunct="1"/>
            <a:r>
              <a:rPr lang="es-ES" sz="1200" b="0" u="none" dirty="0">
                <a:latin typeface="Swis721 LtEx BT" pitchFamily="34" charset="0"/>
              </a:rPr>
              <a:t>Multimedia </a:t>
            </a:r>
            <a:r>
              <a:rPr lang="es-ES" sz="1200" b="0" u="none" dirty="0" err="1" smtClean="0">
                <a:latin typeface="Swis721 LtEx BT" pitchFamily="34" charset="0"/>
              </a:rPr>
              <a:t>Department</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3000345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J:\Mis Docs\_Multimedia IMS\Curso Biblico PPS\Tema 13\Tema 13 colibr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8" y="17476"/>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508" y="5297126"/>
            <a:ext cx="9181020"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weighs</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only</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3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grams</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endParaRPr lang="es-ES" sz="2400" b="1" u="none"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algn="r"/>
            <a:r>
              <a:rPr lang="en-U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I</a:t>
            </a:r>
            <a:r>
              <a:rPr lang="en-U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ts </a:t>
            </a:r>
            <a:r>
              <a:rPr lang="en-U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wings rotating up to 75 times a </a:t>
            </a:r>
            <a:r>
              <a:rPr lang="en-U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second</a:t>
            </a:r>
          </a:p>
          <a:p>
            <a:pPr algn="r"/>
            <a:r>
              <a:rPr lang="en-U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flies 965 km. </a:t>
            </a:r>
            <a:r>
              <a:rPr lang="en-U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in </a:t>
            </a:r>
            <a:r>
              <a:rPr lang="en-U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25 </a:t>
            </a:r>
            <a:r>
              <a:rPr lang="en-U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hours</a:t>
            </a:r>
          </a:p>
          <a:p>
            <a:pPr algn="r"/>
            <a:r>
              <a:rPr lang="en-U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Its </a:t>
            </a:r>
            <a:r>
              <a:rPr lang="en-U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wings rotating </a:t>
            </a:r>
            <a:r>
              <a:rPr lang="en-U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 total </a:t>
            </a:r>
            <a:r>
              <a:rPr lang="en-U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of 6 million times!</a:t>
            </a:r>
            <a:endParaRPr lang="en-US" sz="2400" b="1" u="none"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
        <p:nvSpPr>
          <p:cNvPr id="5" name="Rectangle 3"/>
          <p:cNvSpPr>
            <a:spLocks noChangeArrowheads="1"/>
          </p:cNvSpPr>
          <p:nvPr/>
        </p:nvSpPr>
        <p:spPr bwMode="auto">
          <a:xfrm>
            <a:off x="154753" y="152636"/>
            <a:ext cx="7621603" cy="6480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s-ES" sz="2400" b="1" dirty="0">
                <a:ln w="9525"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ANIMALS' INSTINCT</a:t>
            </a:r>
          </a:p>
        </p:txBody>
      </p:sp>
      <p:sp>
        <p:nvSpPr>
          <p:cNvPr id="3" name="2 Rectángulo"/>
          <p:cNvSpPr/>
          <p:nvPr/>
        </p:nvSpPr>
        <p:spPr>
          <a:xfrm>
            <a:off x="-324544" y="2548355"/>
            <a:ext cx="3420380" cy="830997"/>
          </a:xfrm>
          <a:prstGeom prst="rect">
            <a:avLst/>
          </a:prstGeom>
        </p:spPr>
        <p:txBody>
          <a:bodyPr wrap="square">
            <a:spAutoFit/>
          </a:bodyPr>
          <a:lstStyle/>
          <a:p>
            <a:pPr lvl="0" algn="r"/>
            <a:r>
              <a:rPr lang="es-ES" sz="2400" b="1" dirty="0" err="1">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The</a:t>
            </a:r>
            <a:r>
              <a:rPr lang="es-ES" sz="2400" b="1" dirty="0">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 </a:t>
            </a:r>
            <a:r>
              <a:rPr lang="es-ES" sz="2400" b="1" dirty="0" err="1">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humming</a:t>
            </a:r>
            <a:r>
              <a:rPr lang="es-ES" sz="2400" b="1" dirty="0">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  </a:t>
            </a:r>
            <a:r>
              <a:rPr lang="es-ES" sz="2400" b="1" dirty="0" err="1" smtClean="0">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Gorgirrubi</a:t>
            </a:r>
            <a:endParaRPr lang="es-ES" sz="2400" b="1" dirty="0">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endParaRPr>
          </a:p>
        </p:txBody>
      </p:sp>
    </p:spTree>
    <p:extLst>
      <p:ext uri="{BB962C8B-B14F-4D97-AF65-F5344CB8AC3E}">
        <p14:creationId xmlns:p14="http://schemas.microsoft.com/office/powerpoint/2010/main" val="2977074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J:\Mis Docs\_Multimedia IMS\Curso Biblico PPS\Tema 13\Tema 13 murciela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278"/>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71500" y="1232756"/>
            <a:ext cx="6588732"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The </a:t>
            </a:r>
            <a:r>
              <a:rPr lang="en-U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bat’s radar is </a:t>
            </a:r>
            <a:r>
              <a:rPr lang="en-U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amazing!</a:t>
            </a:r>
            <a:endParaRPr lang="en-US" sz="2400" b="1" u="none"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
        <p:nvSpPr>
          <p:cNvPr id="5" name="Rectangle 3"/>
          <p:cNvSpPr>
            <a:spLocks noChangeArrowheads="1"/>
          </p:cNvSpPr>
          <p:nvPr/>
        </p:nvSpPr>
        <p:spPr bwMode="auto">
          <a:xfrm>
            <a:off x="154753" y="152636"/>
            <a:ext cx="7621603" cy="6480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s-ES" sz="2400" b="1" dirty="0">
                <a:ln w="9525"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ANIMALS' INSTINCT</a:t>
            </a: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7269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cosm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43508" y="1376772"/>
            <a:ext cx="5364596" cy="38524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LET’S PRAISE THE </a:t>
            </a:r>
            <a:r>
              <a:rPr lang="es-ES"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CREATOR!</a:t>
            </a:r>
            <a:endPar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8" name="Rectangle 3"/>
          <p:cNvSpPr>
            <a:spLocks noChangeArrowheads="1"/>
          </p:cNvSpPr>
          <p:nvPr/>
        </p:nvSpPr>
        <p:spPr bwMode="auto">
          <a:xfrm>
            <a:off x="1439652" y="3501008"/>
            <a:ext cx="6104638" cy="285258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pPr algn="ctr"/>
            <a:r>
              <a:rPr lang="es-ES" sz="32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 will praise thee; for I am fearfully and wonderfully made: </a:t>
            </a:r>
            <a:r>
              <a:rPr lang="en-U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marvellous</a:t>
            </a:r>
            <a:r>
              <a:rPr lang="en-U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are thy works; and that my soul </a:t>
            </a:r>
            <a:r>
              <a:rPr lang="en-U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knoweth</a:t>
            </a:r>
            <a:r>
              <a:rPr lang="en-U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right well</a:t>
            </a:r>
            <a:r>
              <a:rPr lang="es-ES" sz="32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pPr algn="r"/>
            <a:r>
              <a:rPr lang="es-ES" sz="3200" b="1" i="1" spc="50" dirty="0" err="1"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Psalms</a:t>
            </a:r>
            <a:r>
              <a:rPr lang="es-ES" sz="32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139:14</a:t>
            </a:r>
            <a:endPar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3451293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500"/>
                                        <p:tgtEl>
                                          <p:spTgt spid="8"/>
                                        </p:tgtEl>
                                      </p:cBhvr>
                                    </p:animEffect>
                                  </p:childTnLst>
                                </p:cTn>
                              </p:par>
                            </p:childTnLst>
                          </p:cTn>
                        </p:par>
                        <p:par>
                          <p:cTn id="8" fill="hold">
                            <p:stCondLst>
                              <p:cond delay="25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000"/>
                                        <p:tgtEl>
                                          <p:spTgt spid="4"/>
                                        </p:tgtEl>
                                      </p:cBhvr>
                                    </p:animEffect>
                                  </p:childTnLst>
                                </p:cTn>
                              </p:par>
                            </p:childTnLst>
                          </p:cTn>
                        </p:par>
                        <p:par>
                          <p:cTn id="12" fill="hold">
                            <p:stCondLst>
                              <p:cond delay="6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2251489"/>
            <a:ext cx="9144000" cy="23402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66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LET’S PRAISE </a:t>
            </a:r>
            <a:r>
              <a:rPr lang="es-ES" sz="66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
            </a:r>
            <a:br>
              <a:rPr lang="es-ES" sz="66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br>
            <a:r>
              <a:rPr lang="es-ES" sz="66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THE </a:t>
            </a:r>
            <a:r>
              <a:rPr lang="es-ES" sz="66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CREATOR</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5590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2420888"/>
            <a:ext cx="8748972" cy="27363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What does God </a:t>
            </a:r>
            <a:r>
              <a:rPr lang="en-US"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r>
            <a:br>
              <a:rPr lang="en-US"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n-US"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deserve </a:t>
            </a:r>
            <a:r>
              <a:rPr lang="en-U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for what </a:t>
            </a:r>
            <a:r>
              <a:rPr lang="en-US"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r>
            <a:br>
              <a:rPr lang="en-US"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n-US"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He </a:t>
            </a:r>
            <a:r>
              <a:rPr lang="en-U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has created? </a:t>
            </a:r>
            <a:endParaRPr lang="es-ES"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5403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8" y="1268760"/>
            <a:ext cx="6228692"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“Thou </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art worthy, O Lord, to receive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glory and </a:t>
            </a:r>
            <a:r>
              <a:rPr lang="en-U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honour</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and power</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for thou hast created all things, and for thy pleasure they are and were </a:t>
            </a:r>
            <a:r>
              <a:rPr lang="en-U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created</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Rectángulo"/>
          <p:cNvSpPr/>
          <p:nvPr/>
        </p:nvSpPr>
        <p:spPr>
          <a:xfrm>
            <a:off x="179512" y="332656"/>
            <a:ext cx="2548518"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Revelation 4:11</a:t>
            </a:r>
            <a:endParaRPr lang="es-ES" sz="2000" dirty="0">
              <a:ln w="6350" cap="rnd" cmpd="sng">
                <a:solidFill>
                  <a:srgbClr val="FFC000"/>
                </a:solidFill>
                <a:prstDash val="solid"/>
                <a:round/>
              </a:ln>
              <a:solidFill>
                <a:schemeClr val="bg1"/>
              </a:solidFill>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J:\Mis Docs\_Multimedia IMS\Curso Biblico PPS\Tema 13\vaquit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017" r="21913"/>
          <a:stretch/>
        </p:blipFill>
        <p:spPr bwMode="auto">
          <a:xfrm>
            <a:off x="5692287" y="2336648"/>
            <a:ext cx="3200193" cy="3504620"/>
          </a:xfrm>
          <a:prstGeom prst="rect">
            <a:avLst/>
          </a:prstGeom>
          <a:ln>
            <a:noFill/>
          </a:ln>
          <a:effectLst>
            <a:reflection blurRad="12700" stA="30000" endPos="30000" dist="5000" dir="5400000" sy="-100000" algn="bl" rotWithShape="0"/>
          </a:effectLst>
          <a:scene3d>
            <a:camera prst="perspectiveContrastingLeftFacing">
              <a:rot lat="74611" lon="2103134" rev="21576505"/>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6927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anim calcmode="lin" valueType="num">
                                      <p:cBhvr>
                                        <p:cTn id="12" dur="1000" fill="hold"/>
                                        <p:tgtEl>
                                          <p:spTgt spid="2050"/>
                                        </p:tgtEl>
                                        <p:attrNameLst>
                                          <p:attrName>ppt_x</p:attrName>
                                        </p:attrNameLst>
                                      </p:cBhvr>
                                      <p:tavLst>
                                        <p:tav tm="0">
                                          <p:val>
                                            <p:strVal val="#ppt_x"/>
                                          </p:val>
                                        </p:tav>
                                        <p:tav tm="100000">
                                          <p:val>
                                            <p:strVal val="#ppt_x"/>
                                          </p:val>
                                        </p:tav>
                                      </p:tavLst>
                                    </p:anim>
                                    <p:anim calcmode="lin" valueType="num">
                                      <p:cBhvr>
                                        <p:cTn id="13" dur="1000" fill="hold"/>
                                        <p:tgtEl>
                                          <p:spTgt spid="2050"/>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4000"/>
                                        <p:tgtEl>
                                          <p:spTgt spid="3"/>
                                        </p:tgtEl>
                                      </p:cBhvr>
                                    </p:animEffect>
                                  </p:childTnLst>
                                </p:cTn>
                              </p:par>
                            </p:childTnLst>
                          </p:cTn>
                        </p:par>
                        <p:par>
                          <p:cTn id="18" fill="hold">
                            <p:stCondLst>
                              <p:cond delay="575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 y="1691030"/>
            <a:ext cx="9143999" cy="400622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Did God need thousands of years to create the world? </a:t>
            </a:r>
            <a:r>
              <a:rPr lang="en-U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r>
            <a:br>
              <a:rPr lang="en-U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n-U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How </a:t>
            </a:r>
            <a:r>
              <a:rPr lang="en-U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long did it </a:t>
            </a:r>
            <a:r>
              <a:rPr lang="en-U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r>
            <a:br>
              <a:rPr lang="en-U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n-U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take </a:t>
            </a:r>
            <a:r>
              <a:rPr lang="en-U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Him?</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25071831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3\Tema 13 pais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13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108269" cy="523220"/>
          </a:xfrm>
          <a:prstGeom prst="rect">
            <a:avLst/>
          </a:prstGeom>
        </p:spPr>
        <p:txBody>
          <a:bodyPr wrap="non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Genesis 1:31</a:t>
            </a:r>
            <a:endParaRPr lang="es-ES" sz="2000" dirty="0">
              <a:ln w="6350" cap="rnd" cmpd="sng">
                <a:solidFill>
                  <a:srgbClr val="FFC000"/>
                </a:solidFill>
                <a:prstDash val="solid"/>
                <a:round/>
              </a:ln>
              <a:solidFill>
                <a:schemeClr val="bg1"/>
              </a:solidFill>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355976" y="1988840"/>
            <a:ext cx="4716524"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God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saw every thing </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that he had made, and, behold, it was very good. And the evening and the morning were the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sixth day</a:t>
            </a:r>
            <a:r>
              <a:rPr lang="en-U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13572858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3\Tema 13 pais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13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6285" y="332656"/>
            <a:ext cx="1628972" cy="523220"/>
          </a:xfrm>
          <a:prstGeom prst="rect">
            <a:avLst/>
          </a:prstGeom>
        </p:spPr>
        <p:txBody>
          <a:bodyPr wrap="non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Genesis 1</a:t>
            </a:r>
            <a:endParaRPr lang="es-ES" sz="2000" dirty="0">
              <a:ln w="6350" cap="rnd" cmpd="sng">
                <a:solidFill>
                  <a:srgbClr val="FFC000"/>
                </a:solidFill>
                <a:prstDash val="solid"/>
                <a:round/>
              </a:ln>
              <a:solidFill>
                <a:schemeClr val="bg1"/>
              </a:solidFill>
            </a:endParaRPr>
          </a:p>
        </p:txBody>
      </p:sp>
      <p:sp>
        <p:nvSpPr>
          <p:cNvPr id="6" name="Rectangle 3" hidden="1"/>
          <p:cNvSpPr>
            <a:spLocks noChangeArrowheads="1"/>
          </p:cNvSpPr>
          <p:nvPr/>
        </p:nvSpPr>
        <p:spPr bwMode="auto">
          <a:xfrm>
            <a:off x="179512" y="4689140"/>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2do. Día Hizo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Firmamento</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7" name="Rectangle 3" hidden="1"/>
          <p:cNvSpPr>
            <a:spLocks noChangeArrowheads="1"/>
          </p:cNvSpPr>
          <p:nvPr/>
        </p:nvSpPr>
        <p:spPr bwMode="auto">
          <a:xfrm>
            <a:off x="0"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3er. Día Hizo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Continentes y Plantas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8"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4to. Día Ordenó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Sol, la Luna y Estrellas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9"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5</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to. Día Hizo</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Peces y las Aves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10" name="Rectangle 3" hidden="1"/>
          <p:cNvSpPr>
            <a:spLocks noChangeArrowheads="1"/>
          </p:cNvSpPr>
          <p:nvPr/>
        </p:nvSpPr>
        <p:spPr bwMode="auto">
          <a:xfrm>
            <a:off x="1016"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6to. Día Hizo</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Animales y al Hombre</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11"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9512" y="4833156"/>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4400" b="1" dirty="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The first </a:t>
            </a:r>
            <a:r>
              <a:rPr lang="en-US" sz="44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day </a:t>
            </a:r>
            <a:r>
              <a:rPr lang="en-US" sz="44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r>
            <a:br>
              <a:rPr lang="en-US" sz="44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n-US" sz="44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He </a:t>
            </a:r>
            <a:r>
              <a:rPr lang="en-US" sz="44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made </a:t>
            </a:r>
            <a:r>
              <a:rPr lang="en-US" sz="44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light</a:t>
            </a:r>
            <a:endParaRPr lang="es-ES" sz="4400" b="1" dirty="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27595103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6" presetClass="emph" presetSubtype="0" fill="hold" grpId="1"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par>
                          <p:cTn id="18" fill="hold">
                            <p:stCondLst>
                              <p:cond delay="2250"/>
                            </p:stCondLst>
                            <p:childTnLst>
                              <p:par>
                                <p:cTn id="19" presetID="42"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250"/>
                            </p:stCondLst>
                            <p:childTnLst>
                              <p:par>
                                <p:cTn id="25" presetID="26" presetClass="emph" presetSubtype="0" fill="hold" grpId="1" nodeType="afterEffect">
                                  <p:stCondLst>
                                    <p:cond delay="0"/>
                                  </p:stCondLst>
                                  <p:childTnLst>
                                    <p:animEffect transition="out" filter="fade">
                                      <p:cBhvr>
                                        <p:cTn id="26" dur="500" tmFilter="0, 0; .2, .5; .8, .5; 1, 0"/>
                                        <p:tgtEl>
                                          <p:spTgt spid="6"/>
                                        </p:tgtEl>
                                      </p:cBhvr>
                                    </p:animEffect>
                                    <p:animScale>
                                      <p:cBhvr>
                                        <p:cTn id="27" dur="250" autoRev="1" fill="hold"/>
                                        <p:tgtEl>
                                          <p:spTgt spid="6"/>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47" presetClass="exit" presetSubtype="0" fill="hold" grpId="2" nodeType="clickEffect">
                                  <p:stCondLst>
                                    <p:cond delay="0"/>
                                  </p:stCondLst>
                                  <p:childTnLst>
                                    <p:animEffect transition="out" filter="fade">
                                      <p:cBhvr>
                                        <p:cTn id="31" dur="1000"/>
                                        <p:tgtEl>
                                          <p:spTgt spid="6"/>
                                        </p:tgtEl>
                                      </p:cBhvr>
                                    </p:animEffect>
                                    <p:anim calcmode="lin" valueType="num">
                                      <p:cBhvr>
                                        <p:cTn id="32" dur="1000"/>
                                        <p:tgtEl>
                                          <p:spTgt spid="6"/>
                                        </p:tgtEl>
                                        <p:attrNameLst>
                                          <p:attrName>ppt_x</p:attrName>
                                        </p:attrNameLst>
                                      </p:cBhvr>
                                      <p:tavLst>
                                        <p:tav tm="0">
                                          <p:val>
                                            <p:strVal val="ppt_x"/>
                                          </p:val>
                                        </p:tav>
                                        <p:tav tm="100000">
                                          <p:val>
                                            <p:strVal val="ppt_x"/>
                                          </p:val>
                                        </p:tav>
                                      </p:tavLst>
                                    </p:anim>
                                    <p:anim calcmode="lin" valueType="num">
                                      <p:cBhvr>
                                        <p:cTn id="33" dur="1000"/>
                                        <p:tgtEl>
                                          <p:spTgt spid="6"/>
                                        </p:tgtEl>
                                        <p:attrNameLst>
                                          <p:attrName>ppt_y</p:attrName>
                                        </p:attrNameLst>
                                      </p:cBhvr>
                                      <p:tavLst>
                                        <p:tav tm="0">
                                          <p:val>
                                            <p:strVal val="ppt_y"/>
                                          </p:val>
                                        </p:tav>
                                        <p:tav tm="100000">
                                          <p:val>
                                            <p:strVal val="ppt_y-.1"/>
                                          </p:val>
                                        </p:tav>
                                      </p:tavLst>
                                    </p:anim>
                                    <p:set>
                                      <p:cBhvr>
                                        <p:cTn id="34" dur="1" fill="hold">
                                          <p:stCondLst>
                                            <p:cond delay="999"/>
                                          </p:stCondLst>
                                        </p:cTn>
                                        <p:tgtEl>
                                          <p:spTgt spid="6"/>
                                        </p:tgtEl>
                                        <p:attrNameLst>
                                          <p:attrName>style.visibility</p:attrName>
                                        </p:attrNameLst>
                                      </p:cBhvr>
                                      <p:to>
                                        <p:strVal val="hidden"/>
                                      </p:to>
                                    </p:set>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26" presetClass="emph" presetSubtype="0" fill="hold" grpId="1" nodeType="afterEffect">
                                  <p:stCondLst>
                                    <p:cond delay="0"/>
                                  </p:stCondLst>
                                  <p:childTnLst>
                                    <p:animEffect transition="out" filter="fade">
                                      <p:cBhvr>
                                        <p:cTn id="43" dur="500" tmFilter="0, 0; .2, .5; .8, .5; 1, 0"/>
                                        <p:tgtEl>
                                          <p:spTgt spid="7"/>
                                        </p:tgtEl>
                                      </p:cBhvr>
                                    </p:animEffect>
                                    <p:animScale>
                                      <p:cBhvr>
                                        <p:cTn id="44" dur="250" autoRev="1" fill="hold"/>
                                        <p:tgtEl>
                                          <p:spTgt spid="7"/>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47" presetClass="exit" presetSubtype="0" fill="hold" grpId="2" nodeType="clickEffect">
                                  <p:stCondLst>
                                    <p:cond delay="0"/>
                                  </p:stCondLst>
                                  <p:childTnLst>
                                    <p:animEffect transition="out" filter="fade">
                                      <p:cBhvr>
                                        <p:cTn id="48" dur="1000"/>
                                        <p:tgtEl>
                                          <p:spTgt spid="7"/>
                                        </p:tgtEl>
                                      </p:cBhvr>
                                    </p:animEffect>
                                    <p:anim calcmode="lin" valueType="num">
                                      <p:cBhvr>
                                        <p:cTn id="49" dur="1000"/>
                                        <p:tgtEl>
                                          <p:spTgt spid="7"/>
                                        </p:tgtEl>
                                        <p:attrNameLst>
                                          <p:attrName>ppt_x</p:attrName>
                                        </p:attrNameLst>
                                      </p:cBhvr>
                                      <p:tavLst>
                                        <p:tav tm="0">
                                          <p:val>
                                            <p:strVal val="ppt_x"/>
                                          </p:val>
                                        </p:tav>
                                        <p:tav tm="100000">
                                          <p:val>
                                            <p:strVal val="ppt_x"/>
                                          </p:val>
                                        </p:tav>
                                      </p:tavLst>
                                    </p:anim>
                                    <p:anim calcmode="lin" valueType="num">
                                      <p:cBhvr>
                                        <p:cTn id="50" dur="1000"/>
                                        <p:tgtEl>
                                          <p:spTgt spid="7"/>
                                        </p:tgtEl>
                                        <p:attrNameLst>
                                          <p:attrName>ppt_y</p:attrName>
                                        </p:attrNameLst>
                                      </p:cBhvr>
                                      <p:tavLst>
                                        <p:tav tm="0">
                                          <p:val>
                                            <p:strVal val="ppt_y"/>
                                          </p:val>
                                        </p:tav>
                                        <p:tav tm="100000">
                                          <p:val>
                                            <p:strVal val="ppt_y-.1"/>
                                          </p:val>
                                        </p:tav>
                                      </p:tavLst>
                                    </p:anim>
                                    <p:set>
                                      <p:cBhvr>
                                        <p:cTn id="51" dur="1" fill="hold">
                                          <p:stCondLst>
                                            <p:cond delay="999"/>
                                          </p:stCondLst>
                                        </p:cTn>
                                        <p:tgtEl>
                                          <p:spTgt spid="7"/>
                                        </p:tgtEl>
                                        <p:attrNameLst>
                                          <p:attrName>style.visibility</p:attrName>
                                        </p:attrNameLst>
                                      </p:cBhvr>
                                      <p:to>
                                        <p:strVal val="hidden"/>
                                      </p:to>
                                    </p:set>
                                  </p:childTnLst>
                                </p:cTn>
                              </p:par>
                            </p:childTnLst>
                          </p:cTn>
                        </p:par>
                        <p:par>
                          <p:cTn id="52" fill="hold">
                            <p:stCondLst>
                              <p:cond delay="1000"/>
                            </p:stCondLst>
                            <p:childTnLst>
                              <p:par>
                                <p:cTn id="53" presetID="42" presetClass="entr" presetSubtype="0"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26" presetClass="emph" presetSubtype="0" fill="hold" grpId="1" nodeType="afterEffect">
                                  <p:stCondLst>
                                    <p:cond delay="0"/>
                                  </p:stCondLst>
                                  <p:childTnLst>
                                    <p:animEffect transition="out" filter="fade">
                                      <p:cBhvr>
                                        <p:cTn id="60" dur="500" tmFilter="0, 0; .2, .5; .8, .5; 1, 0"/>
                                        <p:tgtEl>
                                          <p:spTgt spid="8"/>
                                        </p:tgtEl>
                                      </p:cBhvr>
                                    </p:animEffect>
                                    <p:animScale>
                                      <p:cBhvr>
                                        <p:cTn id="61" dur="250" autoRev="1" fill="hold"/>
                                        <p:tgtEl>
                                          <p:spTgt spid="8"/>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47" presetClass="exit" presetSubtype="0" fill="hold" grpId="2" nodeType="clickEffect">
                                  <p:stCondLst>
                                    <p:cond delay="0"/>
                                  </p:stCondLst>
                                  <p:childTnLst>
                                    <p:animEffect transition="out" filter="fade">
                                      <p:cBhvr>
                                        <p:cTn id="65" dur="1000"/>
                                        <p:tgtEl>
                                          <p:spTgt spid="8"/>
                                        </p:tgtEl>
                                      </p:cBhvr>
                                    </p:animEffect>
                                    <p:anim calcmode="lin" valueType="num">
                                      <p:cBhvr>
                                        <p:cTn id="66" dur="1000"/>
                                        <p:tgtEl>
                                          <p:spTgt spid="8"/>
                                        </p:tgtEl>
                                        <p:attrNameLst>
                                          <p:attrName>ppt_x</p:attrName>
                                        </p:attrNameLst>
                                      </p:cBhvr>
                                      <p:tavLst>
                                        <p:tav tm="0">
                                          <p:val>
                                            <p:strVal val="ppt_x"/>
                                          </p:val>
                                        </p:tav>
                                        <p:tav tm="100000">
                                          <p:val>
                                            <p:strVal val="ppt_x"/>
                                          </p:val>
                                        </p:tav>
                                      </p:tavLst>
                                    </p:anim>
                                    <p:anim calcmode="lin" valueType="num">
                                      <p:cBhvr>
                                        <p:cTn id="67" dur="1000"/>
                                        <p:tgtEl>
                                          <p:spTgt spid="8"/>
                                        </p:tgtEl>
                                        <p:attrNameLst>
                                          <p:attrName>ppt_y</p:attrName>
                                        </p:attrNameLst>
                                      </p:cBhvr>
                                      <p:tavLst>
                                        <p:tav tm="0">
                                          <p:val>
                                            <p:strVal val="ppt_y"/>
                                          </p:val>
                                        </p:tav>
                                        <p:tav tm="100000">
                                          <p:val>
                                            <p:strVal val="ppt_y-.1"/>
                                          </p:val>
                                        </p:tav>
                                      </p:tavLst>
                                    </p:anim>
                                    <p:set>
                                      <p:cBhvr>
                                        <p:cTn id="68" dur="1" fill="hold">
                                          <p:stCondLst>
                                            <p:cond delay="999"/>
                                          </p:stCondLst>
                                        </p:cTn>
                                        <p:tgtEl>
                                          <p:spTgt spid="8"/>
                                        </p:tgtEl>
                                        <p:attrNameLst>
                                          <p:attrName>style.visibility</p:attrName>
                                        </p:attrNameLst>
                                      </p:cBhvr>
                                      <p:to>
                                        <p:strVal val="hidden"/>
                                      </p:to>
                                    </p:set>
                                  </p:childTnLst>
                                </p:cTn>
                              </p:par>
                            </p:childTnLst>
                          </p:cTn>
                        </p:par>
                        <p:par>
                          <p:cTn id="69" fill="hold">
                            <p:stCondLst>
                              <p:cond delay="1000"/>
                            </p:stCondLst>
                            <p:childTnLst>
                              <p:par>
                                <p:cTn id="70" presetID="42" presetClass="entr" presetSubtype="0" fill="hold" grpId="0"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1000"/>
                                        <p:tgtEl>
                                          <p:spTgt spid="9"/>
                                        </p:tgtEl>
                                      </p:cBhvr>
                                    </p:animEffect>
                                    <p:anim calcmode="lin" valueType="num">
                                      <p:cBhvr>
                                        <p:cTn id="73" dur="1000" fill="hold"/>
                                        <p:tgtEl>
                                          <p:spTgt spid="9"/>
                                        </p:tgtEl>
                                        <p:attrNameLst>
                                          <p:attrName>ppt_x</p:attrName>
                                        </p:attrNameLst>
                                      </p:cBhvr>
                                      <p:tavLst>
                                        <p:tav tm="0">
                                          <p:val>
                                            <p:strVal val="#ppt_x"/>
                                          </p:val>
                                        </p:tav>
                                        <p:tav tm="100000">
                                          <p:val>
                                            <p:strVal val="#ppt_x"/>
                                          </p:val>
                                        </p:tav>
                                      </p:tavLst>
                                    </p:anim>
                                    <p:anim calcmode="lin" valueType="num">
                                      <p:cBhvr>
                                        <p:cTn id="74" dur="1000" fill="hold"/>
                                        <p:tgtEl>
                                          <p:spTgt spid="9"/>
                                        </p:tgtEl>
                                        <p:attrNameLst>
                                          <p:attrName>ppt_y</p:attrName>
                                        </p:attrNameLst>
                                      </p:cBhvr>
                                      <p:tavLst>
                                        <p:tav tm="0">
                                          <p:val>
                                            <p:strVal val="#ppt_y+.1"/>
                                          </p:val>
                                        </p:tav>
                                        <p:tav tm="100000">
                                          <p:val>
                                            <p:strVal val="#ppt_y"/>
                                          </p:val>
                                        </p:tav>
                                      </p:tavLst>
                                    </p:anim>
                                  </p:childTnLst>
                                </p:cTn>
                              </p:par>
                            </p:childTnLst>
                          </p:cTn>
                        </p:par>
                        <p:par>
                          <p:cTn id="75" fill="hold">
                            <p:stCondLst>
                              <p:cond delay="2000"/>
                            </p:stCondLst>
                            <p:childTnLst>
                              <p:par>
                                <p:cTn id="76" presetID="26" presetClass="emph" presetSubtype="0" fill="hold" grpId="1" nodeType="afterEffect">
                                  <p:stCondLst>
                                    <p:cond delay="0"/>
                                  </p:stCondLst>
                                  <p:childTnLst>
                                    <p:animEffect transition="out" filter="fade">
                                      <p:cBhvr>
                                        <p:cTn id="77" dur="500" tmFilter="0, 0; .2, .5; .8, .5; 1, 0"/>
                                        <p:tgtEl>
                                          <p:spTgt spid="9"/>
                                        </p:tgtEl>
                                      </p:cBhvr>
                                    </p:animEffect>
                                    <p:animScale>
                                      <p:cBhvr>
                                        <p:cTn id="78" dur="250" autoRev="1" fill="hold"/>
                                        <p:tgtEl>
                                          <p:spTgt spid="9"/>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47" presetClass="exit" presetSubtype="0" fill="hold" grpId="2" nodeType="clickEffect">
                                  <p:stCondLst>
                                    <p:cond delay="0"/>
                                  </p:stCondLst>
                                  <p:childTnLst>
                                    <p:animEffect transition="out" filter="fade">
                                      <p:cBhvr>
                                        <p:cTn id="82" dur="1000"/>
                                        <p:tgtEl>
                                          <p:spTgt spid="9"/>
                                        </p:tgtEl>
                                      </p:cBhvr>
                                    </p:animEffect>
                                    <p:anim calcmode="lin" valueType="num">
                                      <p:cBhvr>
                                        <p:cTn id="83" dur="1000"/>
                                        <p:tgtEl>
                                          <p:spTgt spid="9"/>
                                        </p:tgtEl>
                                        <p:attrNameLst>
                                          <p:attrName>ppt_x</p:attrName>
                                        </p:attrNameLst>
                                      </p:cBhvr>
                                      <p:tavLst>
                                        <p:tav tm="0">
                                          <p:val>
                                            <p:strVal val="ppt_x"/>
                                          </p:val>
                                        </p:tav>
                                        <p:tav tm="100000">
                                          <p:val>
                                            <p:strVal val="ppt_x"/>
                                          </p:val>
                                        </p:tav>
                                      </p:tavLst>
                                    </p:anim>
                                    <p:anim calcmode="lin" valueType="num">
                                      <p:cBhvr>
                                        <p:cTn id="84" dur="1000"/>
                                        <p:tgtEl>
                                          <p:spTgt spid="9"/>
                                        </p:tgtEl>
                                        <p:attrNameLst>
                                          <p:attrName>ppt_y</p:attrName>
                                        </p:attrNameLst>
                                      </p:cBhvr>
                                      <p:tavLst>
                                        <p:tav tm="0">
                                          <p:val>
                                            <p:strVal val="ppt_y"/>
                                          </p:val>
                                        </p:tav>
                                        <p:tav tm="100000">
                                          <p:val>
                                            <p:strVal val="ppt_y-.1"/>
                                          </p:val>
                                        </p:tav>
                                      </p:tavLst>
                                    </p:anim>
                                    <p:set>
                                      <p:cBhvr>
                                        <p:cTn id="85" dur="1" fill="hold">
                                          <p:stCondLst>
                                            <p:cond delay="999"/>
                                          </p:stCondLst>
                                        </p:cTn>
                                        <p:tgtEl>
                                          <p:spTgt spid="9"/>
                                        </p:tgtEl>
                                        <p:attrNameLst>
                                          <p:attrName>style.visibility</p:attrName>
                                        </p:attrNameLst>
                                      </p:cBhvr>
                                      <p:to>
                                        <p:strVal val="hidden"/>
                                      </p:to>
                                    </p:set>
                                  </p:childTnLst>
                                </p:cTn>
                              </p:par>
                            </p:childTnLst>
                          </p:cTn>
                        </p:par>
                        <p:par>
                          <p:cTn id="86" fill="hold">
                            <p:stCondLst>
                              <p:cond delay="1000"/>
                            </p:stCondLst>
                            <p:childTnLst>
                              <p:par>
                                <p:cTn id="87" presetID="42" presetClass="entr" presetSubtype="0" fill="hold" grpId="0" nodeType="after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fade">
                                      <p:cBhvr>
                                        <p:cTn id="89" dur="1000"/>
                                        <p:tgtEl>
                                          <p:spTgt spid="10"/>
                                        </p:tgtEl>
                                      </p:cBhvr>
                                    </p:animEffect>
                                    <p:anim calcmode="lin" valueType="num">
                                      <p:cBhvr>
                                        <p:cTn id="90" dur="1000" fill="hold"/>
                                        <p:tgtEl>
                                          <p:spTgt spid="10"/>
                                        </p:tgtEl>
                                        <p:attrNameLst>
                                          <p:attrName>ppt_x</p:attrName>
                                        </p:attrNameLst>
                                      </p:cBhvr>
                                      <p:tavLst>
                                        <p:tav tm="0">
                                          <p:val>
                                            <p:strVal val="#ppt_x"/>
                                          </p:val>
                                        </p:tav>
                                        <p:tav tm="100000">
                                          <p:val>
                                            <p:strVal val="#ppt_x"/>
                                          </p:val>
                                        </p:tav>
                                      </p:tavLst>
                                    </p:anim>
                                    <p:anim calcmode="lin" valueType="num">
                                      <p:cBhvr>
                                        <p:cTn id="91" dur="1000" fill="hold"/>
                                        <p:tgtEl>
                                          <p:spTgt spid="10"/>
                                        </p:tgtEl>
                                        <p:attrNameLst>
                                          <p:attrName>ppt_y</p:attrName>
                                        </p:attrNameLst>
                                      </p:cBhvr>
                                      <p:tavLst>
                                        <p:tav tm="0">
                                          <p:val>
                                            <p:strVal val="#ppt_y+.1"/>
                                          </p:val>
                                        </p:tav>
                                        <p:tav tm="100000">
                                          <p:val>
                                            <p:strVal val="#ppt_y"/>
                                          </p:val>
                                        </p:tav>
                                      </p:tavLst>
                                    </p:anim>
                                  </p:childTnLst>
                                </p:cTn>
                              </p:par>
                            </p:childTnLst>
                          </p:cTn>
                        </p:par>
                        <p:par>
                          <p:cTn id="92" fill="hold">
                            <p:stCondLst>
                              <p:cond delay="2000"/>
                            </p:stCondLst>
                            <p:childTnLst>
                              <p:par>
                                <p:cTn id="93" presetID="26" presetClass="emph" presetSubtype="0" fill="hold" grpId="1" nodeType="afterEffect">
                                  <p:stCondLst>
                                    <p:cond delay="0"/>
                                  </p:stCondLst>
                                  <p:childTnLst>
                                    <p:animEffect transition="out" filter="fade">
                                      <p:cBhvr>
                                        <p:cTn id="94" dur="500" tmFilter="0, 0; .2, .5; .8, .5; 1, 0"/>
                                        <p:tgtEl>
                                          <p:spTgt spid="10"/>
                                        </p:tgtEl>
                                      </p:cBhvr>
                                    </p:animEffect>
                                    <p:animScale>
                                      <p:cBhvr>
                                        <p:cTn id="95" dur="250" autoRev="1" fill="hold"/>
                                        <p:tgtEl>
                                          <p:spTgt spid="10"/>
                                        </p:tgtEl>
                                      </p:cBhvr>
                                      <p:by x="105000" y="105000"/>
                                    </p:animScale>
                                  </p:childTnLst>
                                </p:cTn>
                              </p:par>
                            </p:childTnLst>
                          </p:cTn>
                        </p:par>
                        <p:par>
                          <p:cTn id="96" fill="hold">
                            <p:stCondLst>
                              <p:cond delay="2500"/>
                            </p:stCondLst>
                            <p:childTnLst>
                              <p:par>
                                <p:cTn id="97" presetID="22" presetClass="entr" presetSubtype="1" fill="hold" nodeType="after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wipe(up)">
                                      <p:cBhvr>
                                        <p:cTn id="9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6" grpId="2"/>
      <p:bldP spid="7" grpId="0"/>
      <p:bldP spid="7" grpId="1"/>
      <p:bldP spid="7" grpId="2"/>
      <p:bldP spid="8" grpId="0"/>
      <p:bldP spid="8" grpId="1"/>
      <p:bldP spid="8" grpId="2"/>
      <p:bldP spid="9" grpId="0"/>
      <p:bldP spid="9" grpId="1"/>
      <p:bldP spid="9" grpId="2"/>
      <p:bldP spid="10" grpId="0"/>
      <p:bldP spid="10" grpId="1"/>
      <p:bldP spid="5" grpId="0"/>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3\Tema 13 pais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13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6285" y="332656"/>
            <a:ext cx="1628972" cy="523220"/>
          </a:xfrm>
          <a:prstGeom prst="rect">
            <a:avLst/>
          </a:prstGeom>
        </p:spPr>
        <p:txBody>
          <a:bodyPr wrap="non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Genesis 1</a:t>
            </a:r>
            <a:endParaRPr lang="es-ES" sz="2000" dirty="0">
              <a:ln w="6350" cap="rnd" cmpd="sng">
                <a:solidFill>
                  <a:srgbClr val="FFC000"/>
                </a:solidFill>
                <a:prstDash val="solid"/>
                <a:round/>
              </a:ln>
              <a:solidFill>
                <a:schemeClr val="bg1"/>
              </a:solidFill>
            </a:endParaRPr>
          </a:p>
        </p:txBody>
      </p:sp>
      <p:sp>
        <p:nvSpPr>
          <p:cNvPr id="5" name="Rectangle 3" hidden="1"/>
          <p:cNvSpPr>
            <a:spLocks noChangeArrowheads="1"/>
          </p:cNvSpPr>
          <p:nvPr/>
        </p:nvSpPr>
        <p:spPr bwMode="auto">
          <a:xfrm>
            <a:off x="179512" y="4833156"/>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1er. Día Hizo la Luz</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7" name="Rectangle 3" hidden="1"/>
          <p:cNvSpPr>
            <a:spLocks noChangeArrowheads="1"/>
          </p:cNvSpPr>
          <p:nvPr/>
        </p:nvSpPr>
        <p:spPr bwMode="auto">
          <a:xfrm>
            <a:off x="0"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3er. Día Hizo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Continentes y Plantas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8"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4to. Día Ordenó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Sol, la Luna y Estrellas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9"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5</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to. Día Hizo</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Peces y las Aves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10" name="Rectangle 3" hidden="1"/>
          <p:cNvSpPr>
            <a:spLocks noChangeArrowheads="1"/>
          </p:cNvSpPr>
          <p:nvPr/>
        </p:nvSpPr>
        <p:spPr bwMode="auto">
          <a:xfrm>
            <a:off x="1016"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6to. Día Hizo</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Animales y al Hombre</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11"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79512" y="4545124"/>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4000" b="1" dirty="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The second day He made </a:t>
            </a:r>
            <a:r>
              <a:rPr lang="en-US" sz="40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r>
            <a:br>
              <a:rPr lang="en-US" sz="40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n-US" sz="40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the </a:t>
            </a:r>
            <a:r>
              <a:rPr lang="en-US" sz="4000" b="1" dirty="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atmosphere and </a:t>
            </a:r>
            <a:r>
              <a:rPr lang="en-US" sz="40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r>
            <a:br>
              <a:rPr lang="en-US" sz="40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n-US" sz="40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the firmament</a:t>
            </a:r>
            <a:endParaRPr lang="es-ES" sz="4000" b="1" dirty="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4628495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grpId="1" nodeType="after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2"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6" presetClass="emph" presetSubtype="0" fill="hold" grpId="1" nodeType="afterEffect">
                                  <p:stCondLst>
                                    <p:cond delay="0"/>
                                  </p:st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childTnLst>
                          </p:cTn>
                        </p:par>
                        <p:par>
                          <p:cTn id="31" fill="hold">
                            <p:stCondLst>
                              <p:cond delay="2500"/>
                            </p:stCondLst>
                            <p:childTnLst>
                              <p:par>
                                <p:cTn id="32" presetID="42"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26" presetClass="emph" presetSubtype="0" fill="hold" grpId="1" nodeType="afterEffect">
                                  <p:stCondLst>
                                    <p:cond delay="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47" presetClass="exit" presetSubtype="0" fill="hold" grpId="2" nodeType="clickEffect">
                                  <p:stCondLst>
                                    <p:cond delay="0"/>
                                  </p:stCondLst>
                                  <p:childTnLst>
                                    <p:animEffect transition="out" filter="fade">
                                      <p:cBhvr>
                                        <p:cTn id="44" dur="1000"/>
                                        <p:tgtEl>
                                          <p:spTgt spid="7"/>
                                        </p:tgtEl>
                                      </p:cBhvr>
                                    </p:animEffect>
                                    <p:anim calcmode="lin" valueType="num">
                                      <p:cBhvr>
                                        <p:cTn id="45" dur="1000"/>
                                        <p:tgtEl>
                                          <p:spTgt spid="7"/>
                                        </p:tgtEl>
                                        <p:attrNameLst>
                                          <p:attrName>ppt_x</p:attrName>
                                        </p:attrNameLst>
                                      </p:cBhvr>
                                      <p:tavLst>
                                        <p:tav tm="0">
                                          <p:val>
                                            <p:strVal val="ppt_x"/>
                                          </p:val>
                                        </p:tav>
                                        <p:tav tm="100000">
                                          <p:val>
                                            <p:strVal val="ppt_x"/>
                                          </p:val>
                                        </p:tav>
                                      </p:tavLst>
                                    </p:anim>
                                    <p:anim calcmode="lin" valueType="num">
                                      <p:cBhvr>
                                        <p:cTn id="46" dur="1000"/>
                                        <p:tgtEl>
                                          <p:spTgt spid="7"/>
                                        </p:tgtEl>
                                        <p:attrNameLst>
                                          <p:attrName>ppt_y</p:attrName>
                                        </p:attrNameLst>
                                      </p:cBhvr>
                                      <p:tavLst>
                                        <p:tav tm="0">
                                          <p:val>
                                            <p:strVal val="ppt_y"/>
                                          </p:val>
                                        </p:tav>
                                        <p:tav tm="100000">
                                          <p:val>
                                            <p:strVal val="ppt_y-.1"/>
                                          </p:val>
                                        </p:tav>
                                      </p:tavLst>
                                    </p:anim>
                                    <p:set>
                                      <p:cBhvr>
                                        <p:cTn id="47" dur="1" fill="hold">
                                          <p:stCondLst>
                                            <p:cond delay="999"/>
                                          </p:stCondLst>
                                        </p:cTn>
                                        <p:tgtEl>
                                          <p:spTgt spid="7"/>
                                        </p:tgtEl>
                                        <p:attrNameLst>
                                          <p:attrName>style.visibility</p:attrName>
                                        </p:attrNameLst>
                                      </p:cBhvr>
                                      <p:to>
                                        <p:strVal val="hidden"/>
                                      </p:to>
                                    </p:set>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1000" fill="hold"/>
                                        <p:tgtEl>
                                          <p:spTgt spid="8"/>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26" presetClass="emph" presetSubtype="0" fill="hold" grpId="1" nodeType="afterEffect">
                                  <p:stCondLst>
                                    <p:cond delay="0"/>
                                  </p:stCondLst>
                                  <p:childTnLst>
                                    <p:animEffect transition="out" filter="fade">
                                      <p:cBhvr>
                                        <p:cTn id="56" dur="500" tmFilter="0, 0; .2, .5; .8, .5; 1, 0"/>
                                        <p:tgtEl>
                                          <p:spTgt spid="8"/>
                                        </p:tgtEl>
                                      </p:cBhvr>
                                    </p:animEffect>
                                    <p:animScale>
                                      <p:cBhvr>
                                        <p:cTn id="57" dur="250" autoRev="1" fill="hold"/>
                                        <p:tgtEl>
                                          <p:spTgt spid="8"/>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47" presetClass="exit" presetSubtype="0" fill="hold" grpId="2" nodeType="clickEffect">
                                  <p:stCondLst>
                                    <p:cond delay="0"/>
                                  </p:stCondLst>
                                  <p:childTnLst>
                                    <p:animEffect transition="out" filter="fade">
                                      <p:cBhvr>
                                        <p:cTn id="61" dur="1000"/>
                                        <p:tgtEl>
                                          <p:spTgt spid="8"/>
                                        </p:tgtEl>
                                      </p:cBhvr>
                                    </p:animEffect>
                                    <p:anim calcmode="lin" valueType="num">
                                      <p:cBhvr>
                                        <p:cTn id="62" dur="1000"/>
                                        <p:tgtEl>
                                          <p:spTgt spid="8"/>
                                        </p:tgtEl>
                                        <p:attrNameLst>
                                          <p:attrName>ppt_x</p:attrName>
                                        </p:attrNameLst>
                                      </p:cBhvr>
                                      <p:tavLst>
                                        <p:tav tm="0">
                                          <p:val>
                                            <p:strVal val="ppt_x"/>
                                          </p:val>
                                        </p:tav>
                                        <p:tav tm="100000">
                                          <p:val>
                                            <p:strVal val="ppt_x"/>
                                          </p:val>
                                        </p:tav>
                                      </p:tavLst>
                                    </p:anim>
                                    <p:anim calcmode="lin" valueType="num">
                                      <p:cBhvr>
                                        <p:cTn id="63" dur="1000"/>
                                        <p:tgtEl>
                                          <p:spTgt spid="8"/>
                                        </p:tgtEl>
                                        <p:attrNameLst>
                                          <p:attrName>ppt_y</p:attrName>
                                        </p:attrNameLst>
                                      </p:cBhvr>
                                      <p:tavLst>
                                        <p:tav tm="0">
                                          <p:val>
                                            <p:strVal val="ppt_y"/>
                                          </p:val>
                                        </p:tav>
                                        <p:tav tm="100000">
                                          <p:val>
                                            <p:strVal val="ppt_y-.1"/>
                                          </p:val>
                                        </p:tav>
                                      </p:tavLst>
                                    </p:anim>
                                    <p:set>
                                      <p:cBhvr>
                                        <p:cTn id="64" dur="1" fill="hold">
                                          <p:stCondLst>
                                            <p:cond delay="999"/>
                                          </p:stCondLst>
                                        </p:cTn>
                                        <p:tgtEl>
                                          <p:spTgt spid="8"/>
                                        </p:tgtEl>
                                        <p:attrNameLst>
                                          <p:attrName>style.visibility</p:attrName>
                                        </p:attrNameLst>
                                      </p:cBhvr>
                                      <p:to>
                                        <p:strVal val="hidden"/>
                                      </p:to>
                                    </p:set>
                                  </p:childTnLst>
                                </p:cTn>
                              </p:par>
                            </p:childTnLst>
                          </p:cTn>
                        </p:par>
                        <p:par>
                          <p:cTn id="65" fill="hold">
                            <p:stCondLst>
                              <p:cond delay="1000"/>
                            </p:stCondLst>
                            <p:childTnLst>
                              <p:par>
                                <p:cTn id="66" presetID="42" presetClass="entr" presetSubtype="0"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anim calcmode="lin" valueType="num">
                                      <p:cBhvr>
                                        <p:cTn id="69" dur="1000" fill="hold"/>
                                        <p:tgtEl>
                                          <p:spTgt spid="9"/>
                                        </p:tgtEl>
                                        <p:attrNameLst>
                                          <p:attrName>ppt_x</p:attrName>
                                        </p:attrNameLst>
                                      </p:cBhvr>
                                      <p:tavLst>
                                        <p:tav tm="0">
                                          <p:val>
                                            <p:strVal val="#ppt_x"/>
                                          </p:val>
                                        </p:tav>
                                        <p:tav tm="100000">
                                          <p:val>
                                            <p:strVal val="#ppt_x"/>
                                          </p:val>
                                        </p:tav>
                                      </p:tavLst>
                                    </p:anim>
                                    <p:anim calcmode="lin" valueType="num">
                                      <p:cBhvr>
                                        <p:cTn id="70" dur="1000" fill="hold"/>
                                        <p:tgtEl>
                                          <p:spTgt spid="9"/>
                                        </p:tgtEl>
                                        <p:attrNameLst>
                                          <p:attrName>ppt_y</p:attrName>
                                        </p:attrNameLst>
                                      </p:cBhvr>
                                      <p:tavLst>
                                        <p:tav tm="0">
                                          <p:val>
                                            <p:strVal val="#ppt_y+.1"/>
                                          </p:val>
                                        </p:tav>
                                        <p:tav tm="100000">
                                          <p:val>
                                            <p:strVal val="#ppt_y"/>
                                          </p:val>
                                        </p:tav>
                                      </p:tavLst>
                                    </p:anim>
                                  </p:childTnLst>
                                </p:cTn>
                              </p:par>
                            </p:childTnLst>
                          </p:cTn>
                        </p:par>
                        <p:par>
                          <p:cTn id="71" fill="hold">
                            <p:stCondLst>
                              <p:cond delay="2000"/>
                            </p:stCondLst>
                            <p:childTnLst>
                              <p:par>
                                <p:cTn id="72" presetID="26" presetClass="emph" presetSubtype="0" fill="hold" grpId="1" nodeType="afterEffect">
                                  <p:stCondLst>
                                    <p:cond delay="0"/>
                                  </p:stCondLst>
                                  <p:childTnLst>
                                    <p:animEffect transition="out" filter="fade">
                                      <p:cBhvr>
                                        <p:cTn id="73" dur="500" tmFilter="0, 0; .2, .5; .8, .5; 1, 0"/>
                                        <p:tgtEl>
                                          <p:spTgt spid="9"/>
                                        </p:tgtEl>
                                      </p:cBhvr>
                                    </p:animEffect>
                                    <p:animScale>
                                      <p:cBhvr>
                                        <p:cTn id="74" dur="250" autoRev="1" fill="hold"/>
                                        <p:tgtEl>
                                          <p:spTgt spid="9"/>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47" presetClass="exit" presetSubtype="0" fill="hold" grpId="2" nodeType="clickEffect">
                                  <p:stCondLst>
                                    <p:cond delay="0"/>
                                  </p:stCondLst>
                                  <p:childTnLst>
                                    <p:animEffect transition="out" filter="fade">
                                      <p:cBhvr>
                                        <p:cTn id="78" dur="1000"/>
                                        <p:tgtEl>
                                          <p:spTgt spid="9"/>
                                        </p:tgtEl>
                                      </p:cBhvr>
                                    </p:animEffect>
                                    <p:anim calcmode="lin" valueType="num">
                                      <p:cBhvr>
                                        <p:cTn id="79" dur="1000"/>
                                        <p:tgtEl>
                                          <p:spTgt spid="9"/>
                                        </p:tgtEl>
                                        <p:attrNameLst>
                                          <p:attrName>ppt_x</p:attrName>
                                        </p:attrNameLst>
                                      </p:cBhvr>
                                      <p:tavLst>
                                        <p:tav tm="0">
                                          <p:val>
                                            <p:strVal val="ppt_x"/>
                                          </p:val>
                                        </p:tav>
                                        <p:tav tm="100000">
                                          <p:val>
                                            <p:strVal val="ppt_x"/>
                                          </p:val>
                                        </p:tav>
                                      </p:tavLst>
                                    </p:anim>
                                    <p:anim calcmode="lin" valueType="num">
                                      <p:cBhvr>
                                        <p:cTn id="80" dur="1000"/>
                                        <p:tgtEl>
                                          <p:spTgt spid="9"/>
                                        </p:tgtEl>
                                        <p:attrNameLst>
                                          <p:attrName>ppt_y</p:attrName>
                                        </p:attrNameLst>
                                      </p:cBhvr>
                                      <p:tavLst>
                                        <p:tav tm="0">
                                          <p:val>
                                            <p:strVal val="ppt_y"/>
                                          </p:val>
                                        </p:tav>
                                        <p:tav tm="100000">
                                          <p:val>
                                            <p:strVal val="ppt_y-.1"/>
                                          </p:val>
                                        </p:tav>
                                      </p:tavLst>
                                    </p:anim>
                                    <p:set>
                                      <p:cBhvr>
                                        <p:cTn id="81" dur="1" fill="hold">
                                          <p:stCondLst>
                                            <p:cond delay="999"/>
                                          </p:stCondLst>
                                        </p:cTn>
                                        <p:tgtEl>
                                          <p:spTgt spid="9"/>
                                        </p:tgtEl>
                                        <p:attrNameLst>
                                          <p:attrName>style.visibility</p:attrName>
                                        </p:attrNameLst>
                                      </p:cBhvr>
                                      <p:to>
                                        <p:strVal val="hidden"/>
                                      </p:to>
                                    </p:set>
                                  </p:childTnLst>
                                </p:cTn>
                              </p:par>
                            </p:childTnLst>
                          </p:cTn>
                        </p:par>
                        <p:par>
                          <p:cTn id="82" fill="hold">
                            <p:stCondLst>
                              <p:cond delay="1000"/>
                            </p:stCondLst>
                            <p:childTnLst>
                              <p:par>
                                <p:cTn id="83" presetID="42" presetClass="entr" presetSubtype="0" fill="hold" grpId="0" nodeType="after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1000"/>
                                        <p:tgtEl>
                                          <p:spTgt spid="10"/>
                                        </p:tgtEl>
                                      </p:cBhvr>
                                    </p:animEffect>
                                    <p:anim calcmode="lin" valueType="num">
                                      <p:cBhvr>
                                        <p:cTn id="86" dur="1000" fill="hold"/>
                                        <p:tgtEl>
                                          <p:spTgt spid="10"/>
                                        </p:tgtEl>
                                        <p:attrNameLst>
                                          <p:attrName>ppt_x</p:attrName>
                                        </p:attrNameLst>
                                      </p:cBhvr>
                                      <p:tavLst>
                                        <p:tav tm="0">
                                          <p:val>
                                            <p:strVal val="#ppt_x"/>
                                          </p:val>
                                        </p:tav>
                                        <p:tav tm="100000">
                                          <p:val>
                                            <p:strVal val="#ppt_x"/>
                                          </p:val>
                                        </p:tav>
                                      </p:tavLst>
                                    </p:anim>
                                    <p:anim calcmode="lin" valueType="num">
                                      <p:cBhvr>
                                        <p:cTn id="87" dur="1000" fill="hold"/>
                                        <p:tgtEl>
                                          <p:spTgt spid="10"/>
                                        </p:tgtEl>
                                        <p:attrNameLst>
                                          <p:attrName>ppt_y</p:attrName>
                                        </p:attrNameLst>
                                      </p:cBhvr>
                                      <p:tavLst>
                                        <p:tav tm="0">
                                          <p:val>
                                            <p:strVal val="#ppt_y+.1"/>
                                          </p:val>
                                        </p:tav>
                                        <p:tav tm="100000">
                                          <p:val>
                                            <p:strVal val="#ppt_y"/>
                                          </p:val>
                                        </p:tav>
                                      </p:tavLst>
                                    </p:anim>
                                  </p:childTnLst>
                                </p:cTn>
                              </p:par>
                            </p:childTnLst>
                          </p:cTn>
                        </p:par>
                        <p:par>
                          <p:cTn id="88" fill="hold">
                            <p:stCondLst>
                              <p:cond delay="2000"/>
                            </p:stCondLst>
                            <p:childTnLst>
                              <p:par>
                                <p:cTn id="89" presetID="26" presetClass="emph" presetSubtype="0" fill="hold" grpId="1" nodeType="afterEffect">
                                  <p:stCondLst>
                                    <p:cond delay="0"/>
                                  </p:stCondLst>
                                  <p:childTnLst>
                                    <p:animEffect transition="out" filter="fade">
                                      <p:cBhvr>
                                        <p:cTn id="90" dur="500" tmFilter="0, 0; .2, .5; .8, .5; 1, 0"/>
                                        <p:tgtEl>
                                          <p:spTgt spid="10"/>
                                        </p:tgtEl>
                                      </p:cBhvr>
                                    </p:animEffect>
                                    <p:animScale>
                                      <p:cBhvr>
                                        <p:cTn id="91" dur="250" autoRev="1" fill="hold"/>
                                        <p:tgtEl>
                                          <p:spTgt spid="10"/>
                                        </p:tgtEl>
                                      </p:cBhvr>
                                      <p:by x="105000" y="105000"/>
                                    </p:animScale>
                                  </p:childTnLst>
                                </p:cTn>
                              </p:par>
                            </p:childTnLst>
                          </p:cTn>
                        </p:par>
                        <p:par>
                          <p:cTn id="92" fill="hold">
                            <p:stCondLst>
                              <p:cond delay="2500"/>
                            </p:stCondLst>
                            <p:childTnLst>
                              <p:par>
                                <p:cTn id="93" presetID="22" presetClass="entr" presetSubtype="1" fill="hold" nodeType="after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wipe(up)">
                                      <p:cBhvr>
                                        <p:cTn id="9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8" grpId="0"/>
      <p:bldP spid="8" grpId="1"/>
      <p:bldP spid="8" grpId="2"/>
      <p:bldP spid="9" grpId="0"/>
      <p:bldP spid="9" grpId="1"/>
      <p:bldP spid="9" grpId="2"/>
      <p:bldP spid="10" grpId="0"/>
      <p:bldP spid="10" grpId="1"/>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J:\Mis Docs\_Multimedia IMS\Curso Biblico PPS\Tema 13\Tema 13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179512" y="296652"/>
            <a:ext cx="6624736" cy="29883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60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 moment </a:t>
            </a:r>
            <a:endParaRPr lang="en-US" sz="60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r>
              <a:rPr lang="en-US" sz="60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of </a:t>
            </a:r>
            <a:r>
              <a:rPr lang="en-US" sz="60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prayer</a:t>
            </a:r>
            <a:endParaRPr lang="en-US" sz="6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0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wipe(left)">
                                      <p:cBhvr>
                                        <p:cTn id="7" dur="2000"/>
                                        <p:tgtEl>
                                          <p:spTgt spid="4301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3\Tema 13 pais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13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6285" y="332656"/>
            <a:ext cx="1628972"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Genesis 1</a:t>
            </a:r>
            <a:endParaRPr lang="es-ES" sz="2000" dirty="0">
              <a:ln w="6350" cap="rnd" cmpd="sng">
                <a:solidFill>
                  <a:srgbClr val="FFC000"/>
                </a:solidFill>
                <a:prstDash val="solid"/>
                <a:round/>
              </a:ln>
              <a:solidFill>
                <a:schemeClr val="bg1"/>
              </a:solidFill>
            </a:endParaRPr>
          </a:p>
        </p:txBody>
      </p:sp>
      <p:sp>
        <p:nvSpPr>
          <p:cNvPr id="5" name="Rectangle 3" hidden="1"/>
          <p:cNvSpPr>
            <a:spLocks noChangeArrowheads="1"/>
          </p:cNvSpPr>
          <p:nvPr/>
        </p:nvSpPr>
        <p:spPr bwMode="auto">
          <a:xfrm>
            <a:off x="179512" y="4833156"/>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1er. Día Hizo la Luz</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6" name="Rectangle 3" hidden="1"/>
          <p:cNvSpPr>
            <a:spLocks noChangeArrowheads="1"/>
          </p:cNvSpPr>
          <p:nvPr/>
        </p:nvSpPr>
        <p:spPr bwMode="auto">
          <a:xfrm>
            <a:off x="179512" y="4689140"/>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2do. Día Hizo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Firmamento</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8"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4to. Día Ordenó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Sol, la Luna y Estrellas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9"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5</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to. Día Hizo</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Peces y las Aves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10" name="Rectangle 3" hidden="1"/>
          <p:cNvSpPr>
            <a:spLocks noChangeArrowheads="1"/>
          </p:cNvSpPr>
          <p:nvPr/>
        </p:nvSpPr>
        <p:spPr bwMode="auto">
          <a:xfrm>
            <a:off x="1016"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6to. Día Hizo</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Animales y al Hombre</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11"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4545124"/>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4000" b="1" dirty="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The third day </a:t>
            </a:r>
            <a:endParaRPr lang="en-US" sz="40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r>
              <a:rPr lang="en-US" sz="40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He </a:t>
            </a:r>
            <a:r>
              <a:rPr lang="en-US" sz="4000" b="1" dirty="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made land and </a:t>
            </a:r>
            <a:r>
              <a:rPr lang="en-US" sz="40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r>
            <a:br>
              <a:rPr lang="en-US" sz="40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n-US" sz="40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the plants</a:t>
            </a:r>
            <a:endParaRPr lang="es-ES" sz="4000" b="1" dirty="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8264706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grpId="1" nodeType="after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2"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6" presetClass="emph" presetSubtype="0" fill="hold" grpId="1" nodeType="afterEffect">
                                  <p:stCondLst>
                                    <p:cond delay="0"/>
                                  </p:st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childTnLst>
                          </p:cTn>
                        </p:par>
                        <p:par>
                          <p:cTn id="31" fill="hold">
                            <p:stCondLst>
                              <p:cond delay="2500"/>
                            </p:stCondLst>
                            <p:childTnLst>
                              <p:par>
                                <p:cTn id="32" presetID="42"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26" presetClass="emph" presetSubtype="0" fill="hold" grpId="1" nodeType="afterEffect">
                                  <p:stCondLst>
                                    <p:cond delay="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cTn>
                              </p:par>
                            </p:childTnLst>
                          </p:cTn>
                        </p:par>
                        <p:par>
                          <p:cTn id="41" fill="hold">
                            <p:stCondLst>
                              <p:cond delay="4000"/>
                            </p:stCondLst>
                            <p:childTnLst>
                              <p:par>
                                <p:cTn id="42" presetID="42"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par>
                          <p:cTn id="47" fill="hold">
                            <p:stCondLst>
                              <p:cond delay="5000"/>
                            </p:stCondLst>
                            <p:childTnLst>
                              <p:par>
                                <p:cTn id="48" presetID="26" presetClass="emph" presetSubtype="0" fill="hold" grpId="1" nodeType="afterEffect">
                                  <p:stCondLst>
                                    <p:cond delay="0"/>
                                  </p:stCondLst>
                                  <p:childTnLst>
                                    <p:animEffect transition="out" filter="fade">
                                      <p:cBhvr>
                                        <p:cTn id="49" dur="500" tmFilter="0, 0; .2, .5; .8, .5; 1, 0"/>
                                        <p:tgtEl>
                                          <p:spTgt spid="8"/>
                                        </p:tgtEl>
                                      </p:cBhvr>
                                    </p:animEffect>
                                    <p:animScale>
                                      <p:cBhvr>
                                        <p:cTn id="50" dur="250" autoRev="1" fill="hold"/>
                                        <p:tgtEl>
                                          <p:spTgt spid="8"/>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47" presetClass="exit" presetSubtype="0" fill="hold" grpId="2" nodeType="clickEffect">
                                  <p:stCondLst>
                                    <p:cond delay="0"/>
                                  </p:stCondLst>
                                  <p:childTnLst>
                                    <p:animEffect transition="out" filter="fade">
                                      <p:cBhvr>
                                        <p:cTn id="54" dur="1000"/>
                                        <p:tgtEl>
                                          <p:spTgt spid="8"/>
                                        </p:tgtEl>
                                      </p:cBhvr>
                                    </p:animEffect>
                                    <p:anim calcmode="lin" valueType="num">
                                      <p:cBhvr>
                                        <p:cTn id="55" dur="1000"/>
                                        <p:tgtEl>
                                          <p:spTgt spid="8"/>
                                        </p:tgtEl>
                                        <p:attrNameLst>
                                          <p:attrName>ppt_x</p:attrName>
                                        </p:attrNameLst>
                                      </p:cBhvr>
                                      <p:tavLst>
                                        <p:tav tm="0">
                                          <p:val>
                                            <p:strVal val="ppt_x"/>
                                          </p:val>
                                        </p:tav>
                                        <p:tav tm="100000">
                                          <p:val>
                                            <p:strVal val="ppt_x"/>
                                          </p:val>
                                        </p:tav>
                                      </p:tavLst>
                                    </p:anim>
                                    <p:anim calcmode="lin" valueType="num">
                                      <p:cBhvr>
                                        <p:cTn id="56" dur="1000"/>
                                        <p:tgtEl>
                                          <p:spTgt spid="8"/>
                                        </p:tgtEl>
                                        <p:attrNameLst>
                                          <p:attrName>ppt_y</p:attrName>
                                        </p:attrNameLst>
                                      </p:cBhvr>
                                      <p:tavLst>
                                        <p:tav tm="0">
                                          <p:val>
                                            <p:strVal val="ppt_y"/>
                                          </p:val>
                                        </p:tav>
                                        <p:tav tm="100000">
                                          <p:val>
                                            <p:strVal val="ppt_y-.1"/>
                                          </p:val>
                                        </p:tav>
                                      </p:tavLst>
                                    </p:anim>
                                    <p:set>
                                      <p:cBhvr>
                                        <p:cTn id="57" dur="1" fill="hold">
                                          <p:stCondLst>
                                            <p:cond delay="999"/>
                                          </p:stCondLst>
                                        </p:cTn>
                                        <p:tgtEl>
                                          <p:spTgt spid="8"/>
                                        </p:tgtEl>
                                        <p:attrNameLst>
                                          <p:attrName>style.visibility</p:attrName>
                                        </p:attrNameLst>
                                      </p:cBhvr>
                                      <p:to>
                                        <p:strVal val="hidden"/>
                                      </p:to>
                                    </p:set>
                                  </p:childTnLst>
                                </p:cTn>
                              </p:par>
                            </p:childTnLst>
                          </p:cTn>
                        </p:par>
                        <p:par>
                          <p:cTn id="58" fill="hold">
                            <p:stCondLst>
                              <p:cond delay="1000"/>
                            </p:stCondLst>
                            <p:childTnLst>
                              <p:par>
                                <p:cTn id="59" presetID="42" presetClass="entr" presetSubtype="0"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anim calcmode="lin" valueType="num">
                                      <p:cBhvr>
                                        <p:cTn id="62" dur="1000" fill="hold"/>
                                        <p:tgtEl>
                                          <p:spTgt spid="9"/>
                                        </p:tgtEl>
                                        <p:attrNameLst>
                                          <p:attrName>ppt_x</p:attrName>
                                        </p:attrNameLst>
                                      </p:cBhvr>
                                      <p:tavLst>
                                        <p:tav tm="0">
                                          <p:val>
                                            <p:strVal val="#ppt_x"/>
                                          </p:val>
                                        </p:tav>
                                        <p:tav tm="100000">
                                          <p:val>
                                            <p:strVal val="#ppt_x"/>
                                          </p:val>
                                        </p:tav>
                                      </p:tavLst>
                                    </p:anim>
                                    <p:anim calcmode="lin" valueType="num">
                                      <p:cBhvr>
                                        <p:cTn id="63" dur="1000" fill="hold"/>
                                        <p:tgtEl>
                                          <p:spTgt spid="9"/>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26" presetClass="emph" presetSubtype="0" fill="hold" grpId="1" nodeType="afterEffect">
                                  <p:stCondLst>
                                    <p:cond delay="0"/>
                                  </p:stCondLst>
                                  <p:childTnLst>
                                    <p:animEffect transition="out" filter="fade">
                                      <p:cBhvr>
                                        <p:cTn id="66" dur="500" tmFilter="0, 0; .2, .5; .8, .5; 1, 0"/>
                                        <p:tgtEl>
                                          <p:spTgt spid="9"/>
                                        </p:tgtEl>
                                      </p:cBhvr>
                                    </p:animEffect>
                                    <p:animScale>
                                      <p:cBhvr>
                                        <p:cTn id="67" dur="250" autoRev="1" fill="hold"/>
                                        <p:tgtEl>
                                          <p:spTgt spid="9"/>
                                        </p:tgtEl>
                                      </p:cBhvr>
                                      <p:by x="105000" y="105000"/>
                                    </p:animScale>
                                  </p:childTnLst>
                                </p:cTn>
                              </p:par>
                            </p:childTnLst>
                          </p:cTn>
                        </p:par>
                      </p:childTnLst>
                    </p:cTn>
                  </p:par>
                  <p:par>
                    <p:cTn id="68" fill="hold">
                      <p:stCondLst>
                        <p:cond delay="indefinite"/>
                      </p:stCondLst>
                      <p:childTnLst>
                        <p:par>
                          <p:cTn id="69" fill="hold">
                            <p:stCondLst>
                              <p:cond delay="0"/>
                            </p:stCondLst>
                            <p:childTnLst>
                              <p:par>
                                <p:cTn id="70" presetID="47" presetClass="exit" presetSubtype="0" fill="hold" grpId="2" nodeType="clickEffect">
                                  <p:stCondLst>
                                    <p:cond delay="0"/>
                                  </p:stCondLst>
                                  <p:childTnLst>
                                    <p:animEffect transition="out" filter="fade">
                                      <p:cBhvr>
                                        <p:cTn id="71" dur="1000"/>
                                        <p:tgtEl>
                                          <p:spTgt spid="9"/>
                                        </p:tgtEl>
                                      </p:cBhvr>
                                    </p:animEffect>
                                    <p:anim calcmode="lin" valueType="num">
                                      <p:cBhvr>
                                        <p:cTn id="72" dur="1000"/>
                                        <p:tgtEl>
                                          <p:spTgt spid="9"/>
                                        </p:tgtEl>
                                        <p:attrNameLst>
                                          <p:attrName>ppt_x</p:attrName>
                                        </p:attrNameLst>
                                      </p:cBhvr>
                                      <p:tavLst>
                                        <p:tav tm="0">
                                          <p:val>
                                            <p:strVal val="ppt_x"/>
                                          </p:val>
                                        </p:tav>
                                        <p:tav tm="100000">
                                          <p:val>
                                            <p:strVal val="ppt_x"/>
                                          </p:val>
                                        </p:tav>
                                      </p:tavLst>
                                    </p:anim>
                                    <p:anim calcmode="lin" valueType="num">
                                      <p:cBhvr>
                                        <p:cTn id="73" dur="1000"/>
                                        <p:tgtEl>
                                          <p:spTgt spid="9"/>
                                        </p:tgtEl>
                                        <p:attrNameLst>
                                          <p:attrName>ppt_y</p:attrName>
                                        </p:attrNameLst>
                                      </p:cBhvr>
                                      <p:tavLst>
                                        <p:tav tm="0">
                                          <p:val>
                                            <p:strVal val="ppt_y"/>
                                          </p:val>
                                        </p:tav>
                                        <p:tav tm="100000">
                                          <p:val>
                                            <p:strVal val="ppt_y-.1"/>
                                          </p:val>
                                        </p:tav>
                                      </p:tavLst>
                                    </p:anim>
                                    <p:set>
                                      <p:cBhvr>
                                        <p:cTn id="74" dur="1" fill="hold">
                                          <p:stCondLst>
                                            <p:cond delay="999"/>
                                          </p:stCondLst>
                                        </p:cTn>
                                        <p:tgtEl>
                                          <p:spTgt spid="9"/>
                                        </p:tgtEl>
                                        <p:attrNameLst>
                                          <p:attrName>style.visibility</p:attrName>
                                        </p:attrNameLst>
                                      </p:cBhvr>
                                      <p:to>
                                        <p:strVal val="hidden"/>
                                      </p:to>
                                    </p:set>
                                  </p:childTnLst>
                                </p:cTn>
                              </p:par>
                            </p:childTnLst>
                          </p:cTn>
                        </p:par>
                        <p:par>
                          <p:cTn id="75" fill="hold">
                            <p:stCondLst>
                              <p:cond delay="1000"/>
                            </p:stCondLst>
                            <p:childTnLst>
                              <p:par>
                                <p:cTn id="76" presetID="42" presetClass="entr" presetSubtype="0" fill="hold" grpId="0" nodeType="after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0"/>
                                        <p:tgtEl>
                                          <p:spTgt spid="10"/>
                                        </p:tgtEl>
                                      </p:cBhvr>
                                    </p:animEffect>
                                    <p:anim calcmode="lin" valueType="num">
                                      <p:cBhvr>
                                        <p:cTn id="79" dur="1000" fill="hold"/>
                                        <p:tgtEl>
                                          <p:spTgt spid="10"/>
                                        </p:tgtEl>
                                        <p:attrNameLst>
                                          <p:attrName>ppt_x</p:attrName>
                                        </p:attrNameLst>
                                      </p:cBhvr>
                                      <p:tavLst>
                                        <p:tav tm="0">
                                          <p:val>
                                            <p:strVal val="#ppt_x"/>
                                          </p:val>
                                        </p:tav>
                                        <p:tav tm="100000">
                                          <p:val>
                                            <p:strVal val="#ppt_x"/>
                                          </p:val>
                                        </p:tav>
                                      </p:tavLst>
                                    </p:anim>
                                    <p:anim calcmode="lin" valueType="num">
                                      <p:cBhvr>
                                        <p:cTn id="80" dur="1000" fill="hold"/>
                                        <p:tgtEl>
                                          <p:spTgt spid="10"/>
                                        </p:tgtEl>
                                        <p:attrNameLst>
                                          <p:attrName>ppt_y</p:attrName>
                                        </p:attrNameLst>
                                      </p:cBhvr>
                                      <p:tavLst>
                                        <p:tav tm="0">
                                          <p:val>
                                            <p:strVal val="#ppt_y+.1"/>
                                          </p:val>
                                        </p:tav>
                                        <p:tav tm="100000">
                                          <p:val>
                                            <p:strVal val="#ppt_y"/>
                                          </p:val>
                                        </p:tav>
                                      </p:tavLst>
                                    </p:anim>
                                  </p:childTnLst>
                                </p:cTn>
                              </p:par>
                            </p:childTnLst>
                          </p:cTn>
                        </p:par>
                        <p:par>
                          <p:cTn id="81" fill="hold">
                            <p:stCondLst>
                              <p:cond delay="2000"/>
                            </p:stCondLst>
                            <p:childTnLst>
                              <p:par>
                                <p:cTn id="82" presetID="26" presetClass="emph" presetSubtype="0" fill="hold" grpId="1" nodeType="afterEffect">
                                  <p:stCondLst>
                                    <p:cond delay="0"/>
                                  </p:stCondLst>
                                  <p:childTnLst>
                                    <p:animEffect transition="out" filter="fade">
                                      <p:cBhvr>
                                        <p:cTn id="83" dur="500" tmFilter="0, 0; .2, .5; .8, .5; 1, 0"/>
                                        <p:tgtEl>
                                          <p:spTgt spid="10"/>
                                        </p:tgtEl>
                                      </p:cBhvr>
                                    </p:animEffect>
                                    <p:animScale>
                                      <p:cBhvr>
                                        <p:cTn id="84" dur="250" autoRev="1" fill="hold"/>
                                        <p:tgtEl>
                                          <p:spTgt spid="10"/>
                                        </p:tgtEl>
                                      </p:cBhvr>
                                      <p:by x="105000" y="105000"/>
                                    </p:animScale>
                                  </p:childTnLst>
                                </p:cTn>
                              </p:par>
                            </p:childTnLst>
                          </p:cTn>
                        </p:par>
                        <p:par>
                          <p:cTn id="85" fill="hold">
                            <p:stCondLst>
                              <p:cond delay="2500"/>
                            </p:stCondLst>
                            <p:childTnLst>
                              <p:par>
                                <p:cTn id="86" presetID="22" presetClass="entr" presetSubtype="1" fill="hold" nodeType="after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wipe(up)">
                                      <p:cBhvr>
                                        <p:cTn id="8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8" grpId="0"/>
      <p:bldP spid="8" grpId="1"/>
      <p:bldP spid="8" grpId="2"/>
      <p:bldP spid="9" grpId="0"/>
      <p:bldP spid="9" grpId="1"/>
      <p:bldP spid="9" grpId="2"/>
      <p:bldP spid="10" grpId="0"/>
      <p:bldP spid="10" grpId="1"/>
      <p:bldP spid="7" grpId="0"/>
      <p:bldP spid="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3\Tema 13 pais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13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6285" y="332656"/>
            <a:ext cx="1628972"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Genesis 1</a:t>
            </a:r>
            <a:endParaRPr lang="es-ES" sz="2000" dirty="0">
              <a:ln w="6350" cap="rnd" cmpd="sng">
                <a:solidFill>
                  <a:srgbClr val="FFC000"/>
                </a:solidFill>
                <a:prstDash val="solid"/>
                <a:round/>
              </a:ln>
              <a:solidFill>
                <a:schemeClr val="bg1"/>
              </a:solidFill>
            </a:endParaRPr>
          </a:p>
        </p:txBody>
      </p:sp>
      <p:sp>
        <p:nvSpPr>
          <p:cNvPr id="5" name="Rectangle 3" hidden="1"/>
          <p:cNvSpPr>
            <a:spLocks noChangeArrowheads="1"/>
          </p:cNvSpPr>
          <p:nvPr/>
        </p:nvSpPr>
        <p:spPr bwMode="auto">
          <a:xfrm>
            <a:off x="179512" y="4833156"/>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1er. Día Hizo la Luz</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6" name="Rectangle 3" hidden="1"/>
          <p:cNvSpPr>
            <a:spLocks noChangeArrowheads="1"/>
          </p:cNvSpPr>
          <p:nvPr/>
        </p:nvSpPr>
        <p:spPr bwMode="auto">
          <a:xfrm>
            <a:off x="179512" y="4689140"/>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2do. Día Hizo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Firmamento</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11"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hidden="1"/>
          <p:cNvSpPr>
            <a:spLocks noChangeArrowheads="1"/>
          </p:cNvSpPr>
          <p:nvPr/>
        </p:nvSpPr>
        <p:spPr bwMode="auto">
          <a:xfrm>
            <a:off x="0"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3er. Día Hizo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Continentes y Plantas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8" name="Rectangle 3"/>
          <p:cNvSpPr>
            <a:spLocks noChangeArrowheads="1"/>
          </p:cNvSpPr>
          <p:nvPr/>
        </p:nvSpPr>
        <p:spPr bwMode="auto">
          <a:xfrm>
            <a:off x="-508" y="4725144"/>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4000" b="1" dirty="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The fourth </a:t>
            </a:r>
            <a:r>
              <a:rPr lang="en-US" sz="40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day</a:t>
            </a:r>
          </a:p>
          <a:p>
            <a:pPr algn="ctr"/>
            <a:r>
              <a:rPr lang="en-US" sz="4000" b="1" dirty="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a:t>
            </a:r>
            <a:r>
              <a:rPr lang="en-US" sz="40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he </a:t>
            </a:r>
            <a:r>
              <a:rPr lang="en-US" sz="4000" b="1" dirty="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sun, moon, stars</a:t>
            </a:r>
            <a:endParaRPr lang="es-ES" sz="4000" b="1" dirty="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9"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5</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to. Día Hizo</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Peces y las Aves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10" name="Rectangle 3" hidden="1"/>
          <p:cNvSpPr>
            <a:spLocks noChangeArrowheads="1"/>
          </p:cNvSpPr>
          <p:nvPr/>
        </p:nvSpPr>
        <p:spPr bwMode="auto">
          <a:xfrm>
            <a:off x="1016"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6to. Día Hizo</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Animales y al Hombre</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3770944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6" presetClass="emph" presetSubtype="0" fill="hold" grpId="1"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47" presetClass="exit" presetSubtype="0" fill="hold" grpId="2" nodeType="clickEffect">
                                  <p:stCondLst>
                                    <p:cond delay="0"/>
                                  </p:stCondLst>
                                  <p:childTnLst>
                                    <p:animEffect transition="out" filter="fade">
                                      <p:cBhvr>
                                        <p:cTn id="21" dur="1000"/>
                                        <p:tgtEl>
                                          <p:spTgt spid="5"/>
                                        </p:tgtEl>
                                      </p:cBhvr>
                                    </p:animEffect>
                                    <p:anim calcmode="lin" valueType="num">
                                      <p:cBhvr>
                                        <p:cTn id="22" dur="1000"/>
                                        <p:tgtEl>
                                          <p:spTgt spid="5"/>
                                        </p:tgtEl>
                                        <p:attrNameLst>
                                          <p:attrName>ppt_x</p:attrName>
                                        </p:attrNameLst>
                                      </p:cBhvr>
                                      <p:tavLst>
                                        <p:tav tm="0">
                                          <p:val>
                                            <p:strVal val="ppt_x"/>
                                          </p:val>
                                        </p:tav>
                                        <p:tav tm="100000">
                                          <p:val>
                                            <p:strVal val="ppt_x"/>
                                          </p:val>
                                        </p:tav>
                                      </p:tavLst>
                                    </p:anim>
                                    <p:anim calcmode="lin" valueType="num">
                                      <p:cBhvr>
                                        <p:cTn id="23" dur="1000"/>
                                        <p:tgtEl>
                                          <p:spTgt spid="5"/>
                                        </p:tgtEl>
                                        <p:attrNameLst>
                                          <p:attrName>ppt_y</p:attrName>
                                        </p:attrNameLst>
                                      </p:cBhvr>
                                      <p:tavLst>
                                        <p:tav tm="0">
                                          <p:val>
                                            <p:strVal val="ppt_y"/>
                                          </p:val>
                                        </p:tav>
                                        <p:tav tm="100000">
                                          <p:val>
                                            <p:strVal val="ppt_y-.1"/>
                                          </p:val>
                                        </p:tav>
                                      </p:tavLst>
                                    </p:anim>
                                    <p:set>
                                      <p:cBhvr>
                                        <p:cTn id="24" dur="1" fill="hold">
                                          <p:stCondLst>
                                            <p:cond delay="999"/>
                                          </p:stCondLst>
                                        </p:cTn>
                                        <p:tgtEl>
                                          <p:spTgt spid="5"/>
                                        </p:tgtEl>
                                        <p:attrNameLst>
                                          <p:attrName>style.visibility</p:attrName>
                                        </p:attrNameLst>
                                      </p:cBhvr>
                                      <p:to>
                                        <p:strVal val="hidden"/>
                                      </p:to>
                                    </p:set>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6" presetClass="emph" presetSubtype="0" fill="hold" grpId="1" nodeType="afterEffect">
                                  <p:stCondLst>
                                    <p:cond delay="0"/>
                                  </p:stCondLst>
                                  <p:childTnLst>
                                    <p:animEffect transition="out" filter="fade">
                                      <p:cBhvr>
                                        <p:cTn id="33" dur="500" tmFilter="0, 0; .2, .5; .8, .5; 1, 0"/>
                                        <p:tgtEl>
                                          <p:spTgt spid="6"/>
                                        </p:tgtEl>
                                      </p:cBhvr>
                                    </p:animEffect>
                                    <p:animScale>
                                      <p:cBhvr>
                                        <p:cTn id="34" dur="250" autoRev="1" fill="hold"/>
                                        <p:tgtEl>
                                          <p:spTgt spid="6"/>
                                        </p:tgtEl>
                                      </p:cBhvr>
                                      <p:by x="105000" y="105000"/>
                                    </p:animScale>
                                  </p:childTnLst>
                                </p:cTn>
                              </p:par>
                            </p:childTnLst>
                          </p:cTn>
                        </p:par>
                        <p:par>
                          <p:cTn id="35" fill="hold">
                            <p:stCondLst>
                              <p:cond delay="2500"/>
                            </p:stCondLst>
                            <p:childTnLst>
                              <p:par>
                                <p:cTn id="36" presetID="42"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26" presetClass="emph" presetSubtype="0" fill="hold" grpId="1" nodeType="afterEffect">
                                  <p:stCondLst>
                                    <p:cond delay="0"/>
                                  </p:stCondLst>
                                  <p:childTnLst>
                                    <p:animEffect transition="out" filter="fade">
                                      <p:cBhvr>
                                        <p:cTn id="43" dur="500" tmFilter="0, 0; .2, .5; .8, .5; 1, 0"/>
                                        <p:tgtEl>
                                          <p:spTgt spid="7"/>
                                        </p:tgtEl>
                                      </p:cBhvr>
                                    </p:animEffect>
                                    <p:animScale>
                                      <p:cBhvr>
                                        <p:cTn id="44" dur="250" autoRev="1" fill="hold"/>
                                        <p:tgtEl>
                                          <p:spTgt spid="7"/>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47" presetClass="exit" presetSubtype="0" fill="hold" grpId="2" nodeType="clickEffect">
                                  <p:stCondLst>
                                    <p:cond delay="0"/>
                                  </p:stCondLst>
                                  <p:childTnLst>
                                    <p:animEffect transition="out" filter="fade">
                                      <p:cBhvr>
                                        <p:cTn id="48" dur="1000"/>
                                        <p:tgtEl>
                                          <p:spTgt spid="7"/>
                                        </p:tgtEl>
                                      </p:cBhvr>
                                    </p:animEffect>
                                    <p:anim calcmode="lin" valueType="num">
                                      <p:cBhvr>
                                        <p:cTn id="49" dur="1000"/>
                                        <p:tgtEl>
                                          <p:spTgt spid="7"/>
                                        </p:tgtEl>
                                        <p:attrNameLst>
                                          <p:attrName>ppt_x</p:attrName>
                                        </p:attrNameLst>
                                      </p:cBhvr>
                                      <p:tavLst>
                                        <p:tav tm="0">
                                          <p:val>
                                            <p:strVal val="ppt_x"/>
                                          </p:val>
                                        </p:tav>
                                        <p:tav tm="100000">
                                          <p:val>
                                            <p:strVal val="ppt_x"/>
                                          </p:val>
                                        </p:tav>
                                      </p:tavLst>
                                    </p:anim>
                                    <p:anim calcmode="lin" valueType="num">
                                      <p:cBhvr>
                                        <p:cTn id="50" dur="1000"/>
                                        <p:tgtEl>
                                          <p:spTgt spid="7"/>
                                        </p:tgtEl>
                                        <p:attrNameLst>
                                          <p:attrName>ppt_y</p:attrName>
                                        </p:attrNameLst>
                                      </p:cBhvr>
                                      <p:tavLst>
                                        <p:tav tm="0">
                                          <p:val>
                                            <p:strVal val="ppt_y"/>
                                          </p:val>
                                        </p:tav>
                                        <p:tav tm="100000">
                                          <p:val>
                                            <p:strVal val="ppt_y-.1"/>
                                          </p:val>
                                        </p:tav>
                                      </p:tavLst>
                                    </p:anim>
                                    <p:set>
                                      <p:cBhvr>
                                        <p:cTn id="51" dur="1" fill="hold">
                                          <p:stCondLst>
                                            <p:cond delay="999"/>
                                          </p:stCondLst>
                                        </p:cTn>
                                        <p:tgtEl>
                                          <p:spTgt spid="7"/>
                                        </p:tgtEl>
                                        <p:attrNameLst>
                                          <p:attrName>style.visibility</p:attrName>
                                        </p:attrNameLst>
                                      </p:cBhvr>
                                      <p:to>
                                        <p:strVal val="hidden"/>
                                      </p:to>
                                    </p:set>
                                  </p:childTnLst>
                                </p:cTn>
                              </p:par>
                            </p:childTnLst>
                          </p:cTn>
                        </p:par>
                        <p:par>
                          <p:cTn id="52" fill="hold">
                            <p:stCondLst>
                              <p:cond delay="1000"/>
                            </p:stCondLst>
                            <p:childTnLst>
                              <p:par>
                                <p:cTn id="53" presetID="42" presetClass="entr" presetSubtype="0"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26" presetClass="emph" presetSubtype="0" fill="hold" grpId="1" nodeType="afterEffect">
                                  <p:stCondLst>
                                    <p:cond delay="0"/>
                                  </p:stCondLst>
                                  <p:childTnLst>
                                    <p:animEffect transition="out" filter="fade">
                                      <p:cBhvr>
                                        <p:cTn id="60" dur="500" tmFilter="0, 0; .2, .5; .8, .5; 1, 0"/>
                                        <p:tgtEl>
                                          <p:spTgt spid="8"/>
                                        </p:tgtEl>
                                      </p:cBhvr>
                                    </p:animEffect>
                                    <p:animScale>
                                      <p:cBhvr>
                                        <p:cTn id="61" dur="250" autoRev="1" fill="hold"/>
                                        <p:tgtEl>
                                          <p:spTgt spid="8"/>
                                        </p:tgtEl>
                                      </p:cBhvr>
                                      <p:by x="105000" y="105000"/>
                                    </p:animScale>
                                  </p:childTnLst>
                                </p:cTn>
                              </p:par>
                            </p:childTnLst>
                          </p:cTn>
                        </p:par>
                        <p:par>
                          <p:cTn id="62" fill="hold">
                            <p:stCondLst>
                              <p:cond delay="2500"/>
                            </p:stCondLst>
                            <p:childTnLst>
                              <p:par>
                                <p:cTn id="63" presetID="42" presetClass="entr" presetSubtype="0" fill="hold" grpId="0" nodeType="after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1000" fill="hold"/>
                                        <p:tgtEl>
                                          <p:spTgt spid="9"/>
                                        </p:tgtEl>
                                        <p:attrNameLst>
                                          <p:attrName>ppt_y</p:attrName>
                                        </p:attrNameLst>
                                      </p:cBhvr>
                                      <p:tavLst>
                                        <p:tav tm="0">
                                          <p:val>
                                            <p:strVal val="#ppt_y+.1"/>
                                          </p:val>
                                        </p:tav>
                                        <p:tav tm="100000">
                                          <p:val>
                                            <p:strVal val="#ppt_y"/>
                                          </p:val>
                                        </p:tav>
                                      </p:tavLst>
                                    </p:anim>
                                  </p:childTnLst>
                                </p:cTn>
                              </p:par>
                            </p:childTnLst>
                          </p:cTn>
                        </p:par>
                        <p:par>
                          <p:cTn id="68" fill="hold">
                            <p:stCondLst>
                              <p:cond delay="3500"/>
                            </p:stCondLst>
                            <p:childTnLst>
                              <p:par>
                                <p:cTn id="69" presetID="26" presetClass="emph" presetSubtype="0" fill="hold" grpId="1" nodeType="afterEffect">
                                  <p:stCondLst>
                                    <p:cond delay="0"/>
                                  </p:stCondLst>
                                  <p:childTnLst>
                                    <p:animEffect transition="out" filter="fade">
                                      <p:cBhvr>
                                        <p:cTn id="70" dur="500" tmFilter="0, 0; .2, .5; .8, .5; 1, 0"/>
                                        <p:tgtEl>
                                          <p:spTgt spid="9"/>
                                        </p:tgtEl>
                                      </p:cBhvr>
                                    </p:animEffect>
                                    <p:animScale>
                                      <p:cBhvr>
                                        <p:cTn id="71" dur="250" autoRev="1" fill="hold"/>
                                        <p:tgtEl>
                                          <p:spTgt spid="9"/>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47" presetClass="exit" presetSubtype="0" fill="hold" grpId="2" nodeType="clickEffect">
                                  <p:stCondLst>
                                    <p:cond delay="0"/>
                                  </p:stCondLst>
                                  <p:childTnLst>
                                    <p:animEffect transition="out" filter="fade">
                                      <p:cBhvr>
                                        <p:cTn id="75" dur="1000"/>
                                        <p:tgtEl>
                                          <p:spTgt spid="9"/>
                                        </p:tgtEl>
                                      </p:cBhvr>
                                    </p:animEffect>
                                    <p:anim calcmode="lin" valueType="num">
                                      <p:cBhvr>
                                        <p:cTn id="76" dur="1000"/>
                                        <p:tgtEl>
                                          <p:spTgt spid="9"/>
                                        </p:tgtEl>
                                        <p:attrNameLst>
                                          <p:attrName>ppt_x</p:attrName>
                                        </p:attrNameLst>
                                      </p:cBhvr>
                                      <p:tavLst>
                                        <p:tav tm="0">
                                          <p:val>
                                            <p:strVal val="ppt_x"/>
                                          </p:val>
                                        </p:tav>
                                        <p:tav tm="100000">
                                          <p:val>
                                            <p:strVal val="ppt_x"/>
                                          </p:val>
                                        </p:tav>
                                      </p:tavLst>
                                    </p:anim>
                                    <p:anim calcmode="lin" valueType="num">
                                      <p:cBhvr>
                                        <p:cTn id="77" dur="1000"/>
                                        <p:tgtEl>
                                          <p:spTgt spid="9"/>
                                        </p:tgtEl>
                                        <p:attrNameLst>
                                          <p:attrName>ppt_y</p:attrName>
                                        </p:attrNameLst>
                                      </p:cBhvr>
                                      <p:tavLst>
                                        <p:tav tm="0">
                                          <p:val>
                                            <p:strVal val="ppt_y"/>
                                          </p:val>
                                        </p:tav>
                                        <p:tav tm="100000">
                                          <p:val>
                                            <p:strVal val="ppt_y-.1"/>
                                          </p:val>
                                        </p:tav>
                                      </p:tavLst>
                                    </p:anim>
                                    <p:set>
                                      <p:cBhvr>
                                        <p:cTn id="78" dur="1" fill="hold">
                                          <p:stCondLst>
                                            <p:cond delay="999"/>
                                          </p:stCondLst>
                                        </p:cTn>
                                        <p:tgtEl>
                                          <p:spTgt spid="9"/>
                                        </p:tgtEl>
                                        <p:attrNameLst>
                                          <p:attrName>style.visibility</p:attrName>
                                        </p:attrNameLst>
                                      </p:cBhvr>
                                      <p:to>
                                        <p:strVal val="hidden"/>
                                      </p:to>
                                    </p:set>
                                  </p:childTnLst>
                                </p:cTn>
                              </p:par>
                            </p:childTnLst>
                          </p:cTn>
                        </p:par>
                        <p:par>
                          <p:cTn id="79" fill="hold">
                            <p:stCondLst>
                              <p:cond delay="1000"/>
                            </p:stCondLst>
                            <p:childTnLst>
                              <p:par>
                                <p:cTn id="80" presetID="42" presetClass="entr" presetSubtype="0" fill="hold" grpId="0" nodeType="after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1000"/>
                                        <p:tgtEl>
                                          <p:spTgt spid="10"/>
                                        </p:tgtEl>
                                      </p:cBhvr>
                                    </p:animEffect>
                                    <p:anim calcmode="lin" valueType="num">
                                      <p:cBhvr>
                                        <p:cTn id="83" dur="1000" fill="hold"/>
                                        <p:tgtEl>
                                          <p:spTgt spid="10"/>
                                        </p:tgtEl>
                                        <p:attrNameLst>
                                          <p:attrName>ppt_x</p:attrName>
                                        </p:attrNameLst>
                                      </p:cBhvr>
                                      <p:tavLst>
                                        <p:tav tm="0">
                                          <p:val>
                                            <p:strVal val="#ppt_x"/>
                                          </p:val>
                                        </p:tav>
                                        <p:tav tm="100000">
                                          <p:val>
                                            <p:strVal val="#ppt_x"/>
                                          </p:val>
                                        </p:tav>
                                      </p:tavLst>
                                    </p:anim>
                                    <p:anim calcmode="lin" valueType="num">
                                      <p:cBhvr>
                                        <p:cTn id="84" dur="1000" fill="hold"/>
                                        <p:tgtEl>
                                          <p:spTgt spid="10"/>
                                        </p:tgtEl>
                                        <p:attrNameLst>
                                          <p:attrName>ppt_y</p:attrName>
                                        </p:attrNameLst>
                                      </p:cBhvr>
                                      <p:tavLst>
                                        <p:tav tm="0">
                                          <p:val>
                                            <p:strVal val="#ppt_y+.1"/>
                                          </p:val>
                                        </p:tav>
                                        <p:tav tm="100000">
                                          <p:val>
                                            <p:strVal val="#ppt_y"/>
                                          </p:val>
                                        </p:tav>
                                      </p:tavLst>
                                    </p:anim>
                                  </p:childTnLst>
                                </p:cTn>
                              </p:par>
                            </p:childTnLst>
                          </p:cTn>
                        </p:par>
                        <p:par>
                          <p:cTn id="85" fill="hold">
                            <p:stCondLst>
                              <p:cond delay="2000"/>
                            </p:stCondLst>
                            <p:childTnLst>
                              <p:par>
                                <p:cTn id="86" presetID="26" presetClass="emph" presetSubtype="0" fill="hold" grpId="1" nodeType="afterEffect">
                                  <p:stCondLst>
                                    <p:cond delay="0"/>
                                  </p:stCondLst>
                                  <p:childTnLst>
                                    <p:animEffect transition="out" filter="fade">
                                      <p:cBhvr>
                                        <p:cTn id="87" dur="500" tmFilter="0, 0; .2, .5; .8, .5; 1, 0"/>
                                        <p:tgtEl>
                                          <p:spTgt spid="10"/>
                                        </p:tgtEl>
                                      </p:cBhvr>
                                    </p:animEffect>
                                    <p:animScale>
                                      <p:cBhvr>
                                        <p:cTn id="88" dur="250" autoRev="1" fill="hold"/>
                                        <p:tgtEl>
                                          <p:spTgt spid="10"/>
                                        </p:tgtEl>
                                      </p:cBhvr>
                                      <p:by x="105000" y="105000"/>
                                    </p:animScale>
                                  </p:childTnLst>
                                </p:cTn>
                              </p:par>
                            </p:childTnLst>
                          </p:cTn>
                        </p:par>
                        <p:par>
                          <p:cTn id="89" fill="hold">
                            <p:stCondLst>
                              <p:cond delay="2500"/>
                            </p:stCondLst>
                            <p:childTnLst>
                              <p:par>
                                <p:cTn id="90" presetID="22" presetClass="entr" presetSubtype="1" fill="hold" nodeType="after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wipe(up)">
                                      <p:cBhvr>
                                        <p:cTn id="9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P spid="6" grpId="0"/>
      <p:bldP spid="6" grpId="1"/>
      <p:bldP spid="7" grpId="0"/>
      <p:bldP spid="7" grpId="1"/>
      <p:bldP spid="7" grpId="2"/>
      <p:bldP spid="8" grpId="0"/>
      <p:bldP spid="8" grpId="1"/>
      <p:bldP spid="9" grpId="0"/>
      <p:bldP spid="9" grpId="1"/>
      <p:bldP spid="9" grpId="2"/>
      <p:bldP spid="10" grpId="0"/>
      <p:bldP spid="1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3\Tema 13 pais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13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6285" y="332656"/>
            <a:ext cx="1628972"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Genesis 1</a:t>
            </a:r>
            <a:endParaRPr lang="es-ES" sz="2000" dirty="0">
              <a:ln w="6350" cap="rnd" cmpd="sng">
                <a:solidFill>
                  <a:srgbClr val="FFC000"/>
                </a:solidFill>
                <a:prstDash val="solid"/>
                <a:round/>
              </a:ln>
              <a:solidFill>
                <a:schemeClr val="bg1"/>
              </a:solidFill>
            </a:endParaRPr>
          </a:p>
        </p:txBody>
      </p:sp>
      <p:sp>
        <p:nvSpPr>
          <p:cNvPr id="5" name="Rectangle 3" hidden="1"/>
          <p:cNvSpPr>
            <a:spLocks noChangeArrowheads="1"/>
          </p:cNvSpPr>
          <p:nvPr/>
        </p:nvSpPr>
        <p:spPr bwMode="auto">
          <a:xfrm>
            <a:off x="179512" y="4833156"/>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1er. Día Hizo la Luz</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6" name="Rectangle 3" hidden="1"/>
          <p:cNvSpPr>
            <a:spLocks noChangeArrowheads="1"/>
          </p:cNvSpPr>
          <p:nvPr/>
        </p:nvSpPr>
        <p:spPr bwMode="auto">
          <a:xfrm>
            <a:off x="179512" y="4689140"/>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2do. Día Hizo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Firmamento</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7" name="Rectangle 3" hidden="1"/>
          <p:cNvSpPr>
            <a:spLocks noChangeArrowheads="1"/>
          </p:cNvSpPr>
          <p:nvPr/>
        </p:nvSpPr>
        <p:spPr bwMode="auto">
          <a:xfrm>
            <a:off x="0"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3er. Día Hizo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Continentes y Plantas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11"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4to. Día Ordenó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Sol, la Luna y Estrellas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9" name="Rectangle 3"/>
          <p:cNvSpPr>
            <a:spLocks noChangeArrowheads="1"/>
          </p:cNvSpPr>
          <p:nvPr/>
        </p:nvSpPr>
        <p:spPr bwMode="auto">
          <a:xfrm>
            <a:off x="-508" y="4725144"/>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4000" b="1" dirty="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The fifth day </a:t>
            </a:r>
            <a:endParaRPr lang="en-US" sz="40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r>
              <a:rPr lang="en-US" sz="40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the </a:t>
            </a:r>
            <a:r>
              <a:rPr lang="en-US" sz="4000" b="1" dirty="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fish and </a:t>
            </a:r>
            <a:r>
              <a:rPr lang="en-US" sz="40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birds</a:t>
            </a:r>
            <a:endParaRPr lang="es-ES" sz="40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10" name="Rectangle 3" hidden="1"/>
          <p:cNvSpPr>
            <a:spLocks noChangeArrowheads="1"/>
          </p:cNvSpPr>
          <p:nvPr/>
        </p:nvSpPr>
        <p:spPr bwMode="auto">
          <a:xfrm>
            <a:off x="1016"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6to. Día Hizo</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Animales y al Hombre</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30116854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grpId="1" nodeType="after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2"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6" presetClass="emph" presetSubtype="0" fill="hold" grpId="1" nodeType="afterEffect">
                                  <p:stCondLst>
                                    <p:cond delay="0"/>
                                  </p:st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childTnLst>
                          </p:cTn>
                        </p:par>
                        <p:par>
                          <p:cTn id="31" fill="hold">
                            <p:stCondLst>
                              <p:cond delay="2500"/>
                            </p:stCondLst>
                            <p:childTnLst>
                              <p:par>
                                <p:cTn id="32" presetID="42"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26" presetClass="emph" presetSubtype="0" fill="hold" grpId="1" nodeType="afterEffect">
                                  <p:stCondLst>
                                    <p:cond delay="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47" presetClass="exit" presetSubtype="0" fill="hold" grpId="2" nodeType="clickEffect">
                                  <p:stCondLst>
                                    <p:cond delay="0"/>
                                  </p:stCondLst>
                                  <p:childTnLst>
                                    <p:animEffect transition="out" filter="fade">
                                      <p:cBhvr>
                                        <p:cTn id="44" dur="1000"/>
                                        <p:tgtEl>
                                          <p:spTgt spid="7"/>
                                        </p:tgtEl>
                                      </p:cBhvr>
                                    </p:animEffect>
                                    <p:anim calcmode="lin" valueType="num">
                                      <p:cBhvr>
                                        <p:cTn id="45" dur="1000"/>
                                        <p:tgtEl>
                                          <p:spTgt spid="7"/>
                                        </p:tgtEl>
                                        <p:attrNameLst>
                                          <p:attrName>ppt_x</p:attrName>
                                        </p:attrNameLst>
                                      </p:cBhvr>
                                      <p:tavLst>
                                        <p:tav tm="0">
                                          <p:val>
                                            <p:strVal val="ppt_x"/>
                                          </p:val>
                                        </p:tav>
                                        <p:tav tm="100000">
                                          <p:val>
                                            <p:strVal val="ppt_x"/>
                                          </p:val>
                                        </p:tav>
                                      </p:tavLst>
                                    </p:anim>
                                    <p:anim calcmode="lin" valueType="num">
                                      <p:cBhvr>
                                        <p:cTn id="46" dur="1000"/>
                                        <p:tgtEl>
                                          <p:spTgt spid="7"/>
                                        </p:tgtEl>
                                        <p:attrNameLst>
                                          <p:attrName>ppt_y</p:attrName>
                                        </p:attrNameLst>
                                      </p:cBhvr>
                                      <p:tavLst>
                                        <p:tav tm="0">
                                          <p:val>
                                            <p:strVal val="ppt_y"/>
                                          </p:val>
                                        </p:tav>
                                        <p:tav tm="100000">
                                          <p:val>
                                            <p:strVal val="ppt_y-.1"/>
                                          </p:val>
                                        </p:tav>
                                      </p:tavLst>
                                    </p:anim>
                                    <p:set>
                                      <p:cBhvr>
                                        <p:cTn id="47" dur="1" fill="hold">
                                          <p:stCondLst>
                                            <p:cond delay="999"/>
                                          </p:stCondLst>
                                        </p:cTn>
                                        <p:tgtEl>
                                          <p:spTgt spid="7"/>
                                        </p:tgtEl>
                                        <p:attrNameLst>
                                          <p:attrName>style.visibility</p:attrName>
                                        </p:attrNameLst>
                                      </p:cBhvr>
                                      <p:to>
                                        <p:strVal val="hidden"/>
                                      </p:to>
                                    </p:set>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1000" fill="hold"/>
                                        <p:tgtEl>
                                          <p:spTgt spid="8"/>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26" presetClass="emph" presetSubtype="0" fill="hold" grpId="1" nodeType="afterEffect">
                                  <p:stCondLst>
                                    <p:cond delay="0"/>
                                  </p:stCondLst>
                                  <p:childTnLst>
                                    <p:animEffect transition="out" filter="fade">
                                      <p:cBhvr>
                                        <p:cTn id="56" dur="500" tmFilter="0, 0; .2, .5; .8, .5; 1, 0"/>
                                        <p:tgtEl>
                                          <p:spTgt spid="8"/>
                                        </p:tgtEl>
                                      </p:cBhvr>
                                    </p:animEffect>
                                    <p:animScale>
                                      <p:cBhvr>
                                        <p:cTn id="57" dur="250" autoRev="1" fill="hold"/>
                                        <p:tgtEl>
                                          <p:spTgt spid="8"/>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47" presetClass="exit" presetSubtype="0" fill="hold" grpId="2" nodeType="clickEffect">
                                  <p:stCondLst>
                                    <p:cond delay="0"/>
                                  </p:stCondLst>
                                  <p:childTnLst>
                                    <p:animEffect transition="out" filter="fade">
                                      <p:cBhvr>
                                        <p:cTn id="61" dur="1000"/>
                                        <p:tgtEl>
                                          <p:spTgt spid="8"/>
                                        </p:tgtEl>
                                      </p:cBhvr>
                                    </p:animEffect>
                                    <p:anim calcmode="lin" valueType="num">
                                      <p:cBhvr>
                                        <p:cTn id="62" dur="1000"/>
                                        <p:tgtEl>
                                          <p:spTgt spid="8"/>
                                        </p:tgtEl>
                                        <p:attrNameLst>
                                          <p:attrName>ppt_x</p:attrName>
                                        </p:attrNameLst>
                                      </p:cBhvr>
                                      <p:tavLst>
                                        <p:tav tm="0">
                                          <p:val>
                                            <p:strVal val="ppt_x"/>
                                          </p:val>
                                        </p:tav>
                                        <p:tav tm="100000">
                                          <p:val>
                                            <p:strVal val="ppt_x"/>
                                          </p:val>
                                        </p:tav>
                                      </p:tavLst>
                                    </p:anim>
                                    <p:anim calcmode="lin" valueType="num">
                                      <p:cBhvr>
                                        <p:cTn id="63" dur="1000"/>
                                        <p:tgtEl>
                                          <p:spTgt spid="8"/>
                                        </p:tgtEl>
                                        <p:attrNameLst>
                                          <p:attrName>ppt_y</p:attrName>
                                        </p:attrNameLst>
                                      </p:cBhvr>
                                      <p:tavLst>
                                        <p:tav tm="0">
                                          <p:val>
                                            <p:strVal val="ppt_y"/>
                                          </p:val>
                                        </p:tav>
                                        <p:tav tm="100000">
                                          <p:val>
                                            <p:strVal val="ppt_y-.1"/>
                                          </p:val>
                                        </p:tav>
                                      </p:tavLst>
                                    </p:anim>
                                    <p:set>
                                      <p:cBhvr>
                                        <p:cTn id="64" dur="1" fill="hold">
                                          <p:stCondLst>
                                            <p:cond delay="999"/>
                                          </p:stCondLst>
                                        </p:cTn>
                                        <p:tgtEl>
                                          <p:spTgt spid="8"/>
                                        </p:tgtEl>
                                        <p:attrNameLst>
                                          <p:attrName>style.visibility</p:attrName>
                                        </p:attrNameLst>
                                      </p:cBhvr>
                                      <p:to>
                                        <p:strVal val="hidden"/>
                                      </p:to>
                                    </p:set>
                                  </p:childTnLst>
                                </p:cTn>
                              </p:par>
                            </p:childTnLst>
                          </p:cTn>
                        </p:par>
                        <p:par>
                          <p:cTn id="65" fill="hold">
                            <p:stCondLst>
                              <p:cond delay="1000"/>
                            </p:stCondLst>
                            <p:childTnLst>
                              <p:par>
                                <p:cTn id="66" presetID="42" presetClass="entr" presetSubtype="0"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anim calcmode="lin" valueType="num">
                                      <p:cBhvr>
                                        <p:cTn id="69" dur="1000" fill="hold"/>
                                        <p:tgtEl>
                                          <p:spTgt spid="9"/>
                                        </p:tgtEl>
                                        <p:attrNameLst>
                                          <p:attrName>ppt_x</p:attrName>
                                        </p:attrNameLst>
                                      </p:cBhvr>
                                      <p:tavLst>
                                        <p:tav tm="0">
                                          <p:val>
                                            <p:strVal val="#ppt_x"/>
                                          </p:val>
                                        </p:tav>
                                        <p:tav tm="100000">
                                          <p:val>
                                            <p:strVal val="#ppt_x"/>
                                          </p:val>
                                        </p:tav>
                                      </p:tavLst>
                                    </p:anim>
                                    <p:anim calcmode="lin" valueType="num">
                                      <p:cBhvr>
                                        <p:cTn id="70" dur="1000" fill="hold"/>
                                        <p:tgtEl>
                                          <p:spTgt spid="9"/>
                                        </p:tgtEl>
                                        <p:attrNameLst>
                                          <p:attrName>ppt_y</p:attrName>
                                        </p:attrNameLst>
                                      </p:cBhvr>
                                      <p:tavLst>
                                        <p:tav tm="0">
                                          <p:val>
                                            <p:strVal val="#ppt_y+.1"/>
                                          </p:val>
                                        </p:tav>
                                        <p:tav tm="100000">
                                          <p:val>
                                            <p:strVal val="#ppt_y"/>
                                          </p:val>
                                        </p:tav>
                                      </p:tavLst>
                                    </p:anim>
                                  </p:childTnLst>
                                </p:cTn>
                              </p:par>
                            </p:childTnLst>
                          </p:cTn>
                        </p:par>
                        <p:par>
                          <p:cTn id="71" fill="hold">
                            <p:stCondLst>
                              <p:cond delay="2000"/>
                            </p:stCondLst>
                            <p:childTnLst>
                              <p:par>
                                <p:cTn id="72" presetID="26" presetClass="emph" presetSubtype="0" fill="hold" grpId="1" nodeType="afterEffect">
                                  <p:stCondLst>
                                    <p:cond delay="0"/>
                                  </p:stCondLst>
                                  <p:childTnLst>
                                    <p:animEffect transition="out" filter="fade">
                                      <p:cBhvr>
                                        <p:cTn id="73" dur="500" tmFilter="0, 0; .2, .5; .8, .5; 1, 0"/>
                                        <p:tgtEl>
                                          <p:spTgt spid="9"/>
                                        </p:tgtEl>
                                      </p:cBhvr>
                                    </p:animEffect>
                                    <p:animScale>
                                      <p:cBhvr>
                                        <p:cTn id="74" dur="250" autoRev="1" fill="hold"/>
                                        <p:tgtEl>
                                          <p:spTgt spid="9"/>
                                        </p:tgtEl>
                                      </p:cBhvr>
                                      <p:by x="105000" y="105000"/>
                                    </p:animScale>
                                  </p:childTnLst>
                                </p:cTn>
                              </p:par>
                            </p:childTnLst>
                          </p:cTn>
                        </p:par>
                        <p:par>
                          <p:cTn id="75" fill="hold">
                            <p:stCondLst>
                              <p:cond delay="2500"/>
                            </p:stCondLst>
                            <p:childTnLst>
                              <p:par>
                                <p:cTn id="76" presetID="42" presetClass="entr" presetSubtype="0" fill="hold" grpId="0" nodeType="after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0"/>
                                        <p:tgtEl>
                                          <p:spTgt spid="10"/>
                                        </p:tgtEl>
                                      </p:cBhvr>
                                    </p:animEffect>
                                    <p:anim calcmode="lin" valueType="num">
                                      <p:cBhvr>
                                        <p:cTn id="79" dur="1000" fill="hold"/>
                                        <p:tgtEl>
                                          <p:spTgt spid="10"/>
                                        </p:tgtEl>
                                        <p:attrNameLst>
                                          <p:attrName>ppt_x</p:attrName>
                                        </p:attrNameLst>
                                      </p:cBhvr>
                                      <p:tavLst>
                                        <p:tav tm="0">
                                          <p:val>
                                            <p:strVal val="#ppt_x"/>
                                          </p:val>
                                        </p:tav>
                                        <p:tav tm="100000">
                                          <p:val>
                                            <p:strVal val="#ppt_x"/>
                                          </p:val>
                                        </p:tav>
                                      </p:tavLst>
                                    </p:anim>
                                    <p:anim calcmode="lin" valueType="num">
                                      <p:cBhvr>
                                        <p:cTn id="80" dur="1000" fill="hold"/>
                                        <p:tgtEl>
                                          <p:spTgt spid="10"/>
                                        </p:tgtEl>
                                        <p:attrNameLst>
                                          <p:attrName>ppt_y</p:attrName>
                                        </p:attrNameLst>
                                      </p:cBhvr>
                                      <p:tavLst>
                                        <p:tav tm="0">
                                          <p:val>
                                            <p:strVal val="#ppt_y+.1"/>
                                          </p:val>
                                        </p:tav>
                                        <p:tav tm="100000">
                                          <p:val>
                                            <p:strVal val="#ppt_y"/>
                                          </p:val>
                                        </p:tav>
                                      </p:tavLst>
                                    </p:anim>
                                  </p:childTnLst>
                                </p:cTn>
                              </p:par>
                            </p:childTnLst>
                          </p:cTn>
                        </p:par>
                        <p:par>
                          <p:cTn id="81" fill="hold">
                            <p:stCondLst>
                              <p:cond delay="3500"/>
                            </p:stCondLst>
                            <p:childTnLst>
                              <p:par>
                                <p:cTn id="82" presetID="26" presetClass="emph" presetSubtype="0" fill="hold" grpId="1" nodeType="afterEffect">
                                  <p:stCondLst>
                                    <p:cond delay="0"/>
                                  </p:stCondLst>
                                  <p:childTnLst>
                                    <p:animEffect transition="out" filter="fade">
                                      <p:cBhvr>
                                        <p:cTn id="83" dur="500" tmFilter="0, 0; .2, .5; .8, .5; 1, 0"/>
                                        <p:tgtEl>
                                          <p:spTgt spid="10"/>
                                        </p:tgtEl>
                                      </p:cBhvr>
                                    </p:animEffect>
                                    <p:animScale>
                                      <p:cBhvr>
                                        <p:cTn id="84" dur="250" autoRev="1" fill="hold"/>
                                        <p:tgtEl>
                                          <p:spTgt spid="10"/>
                                        </p:tgtEl>
                                      </p:cBhvr>
                                      <p:by x="105000" y="105000"/>
                                    </p:animScale>
                                  </p:childTnLst>
                                </p:cTn>
                              </p:par>
                            </p:childTnLst>
                          </p:cTn>
                        </p:par>
                        <p:par>
                          <p:cTn id="85" fill="hold">
                            <p:stCondLst>
                              <p:cond delay="4000"/>
                            </p:stCondLst>
                            <p:childTnLst>
                              <p:par>
                                <p:cTn id="86" presetID="22" presetClass="entr" presetSubtype="1" fill="hold" nodeType="after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wipe(up)">
                                      <p:cBhvr>
                                        <p:cTn id="8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7" grpId="0"/>
      <p:bldP spid="7" grpId="1"/>
      <p:bldP spid="7" grpId="2"/>
      <p:bldP spid="8" grpId="0"/>
      <p:bldP spid="8" grpId="1"/>
      <p:bldP spid="8" grpId="2"/>
      <p:bldP spid="9" grpId="0"/>
      <p:bldP spid="9" grpId="1"/>
      <p:bldP spid="10" grpId="0"/>
      <p:bldP spid="1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3\Tema 13 pais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13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6285" y="332656"/>
            <a:ext cx="1628972"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Genesis 1</a:t>
            </a:r>
            <a:endParaRPr lang="es-ES" sz="2000" dirty="0">
              <a:ln w="6350" cap="rnd" cmpd="sng">
                <a:solidFill>
                  <a:srgbClr val="FFC000"/>
                </a:solidFill>
                <a:prstDash val="solid"/>
                <a:round/>
              </a:ln>
              <a:solidFill>
                <a:schemeClr val="bg1"/>
              </a:solidFill>
            </a:endParaRPr>
          </a:p>
        </p:txBody>
      </p:sp>
      <p:sp>
        <p:nvSpPr>
          <p:cNvPr id="5" name="Rectangle 3" hidden="1"/>
          <p:cNvSpPr>
            <a:spLocks noChangeArrowheads="1"/>
          </p:cNvSpPr>
          <p:nvPr/>
        </p:nvSpPr>
        <p:spPr bwMode="auto">
          <a:xfrm>
            <a:off x="179512" y="4833156"/>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1er. Día Hizo la Luz</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6" name="Rectangle 3" hidden="1"/>
          <p:cNvSpPr>
            <a:spLocks noChangeArrowheads="1"/>
          </p:cNvSpPr>
          <p:nvPr/>
        </p:nvSpPr>
        <p:spPr bwMode="auto">
          <a:xfrm>
            <a:off x="179512" y="4689140"/>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2do. Día Hizo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Firmamento</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7" name="Rectangle 3" hidden="1"/>
          <p:cNvSpPr>
            <a:spLocks noChangeArrowheads="1"/>
          </p:cNvSpPr>
          <p:nvPr/>
        </p:nvSpPr>
        <p:spPr bwMode="auto">
          <a:xfrm>
            <a:off x="0"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3er. Día Hizo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Continentes y Plantas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8"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4to. Día Ordenó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Sol, la Luna y Estrellas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9"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5</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to. Día Hizo</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Peces y las Aves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11"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a:spLocks noChangeArrowheads="1"/>
          </p:cNvSpPr>
          <p:nvPr/>
        </p:nvSpPr>
        <p:spPr bwMode="auto">
          <a:xfrm>
            <a:off x="1016"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4000" b="1" dirty="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The sixth day </a:t>
            </a:r>
            <a:endParaRPr lang="en-US" sz="40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r>
              <a:rPr lang="en-US" sz="40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the </a:t>
            </a:r>
            <a:r>
              <a:rPr lang="en-US" sz="4000" b="1" dirty="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animals and man</a:t>
            </a:r>
            <a:endParaRPr lang="es-ES" sz="4000" b="1" dirty="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1404828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grpId="1" nodeType="after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2"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6" presetClass="emph" presetSubtype="0" fill="hold" grpId="1" nodeType="afterEffect">
                                  <p:stCondLst>
                                    <p:cond delay="0"/>
                                  </p:st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childTnLst>
                          </p:cTn>
                        </p:par>
                        <p:par>
                          <p:cTn id="31" fill="hold">
                            <p:stCondLst>
                              <p:cond delay="2500"/>
                            </p:stCondLst>
                            <p:childTnLst>
                              <p:par>
                                <p:cTn id="32" presetID="42"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26" presetClass="emph" presetSubtype="0" fill="hold" grpId="1" nodeType="afterEffect">
                                  <p:stCondLst>
                                    <p:cond delay="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47" presetClass="exit" presetSubtype="0" fill="hold" grpId="2" nodeType="clickEffect">
                                  <p:stCondLst>
                                    <p:cond delay="0"/>
                                  </p:stCondLst>
                                  <p:childTnLst>
                                    <p:animEffect transition="out" filter="fade">
                                      <p:cBhvr>
                                        <p:cTn id="44" dur="1000"/>
                                        <p:tgtEl>
                                          <p:spTgt spid="7"/>
                                        </p:tgtEl>
                                      </p:cBhvr>
                                    </p:animEffect>
                                    <p:anim calcmode="lin" valueType="num">
                                      <p:cBhvr>
                                        <p:cTn id="45" dur="1000"/>
                                        <p:tgtEl>
                                          <p:spTgt spid="7"/>
                                        </p:tgtEl>
                                        <p:attrNameLst>
                                          <p:attrName>ppt_x</p:attrName>
                                        </p:attrNameLst>
                                      </p:cBhvr>
                                      <p:tavLst>
                                        <p:tav tm="0">
                                          <p:val>
                                            <p:strVal val="ppt_x"/>
                                          </p:val>
                                        </p:tav>
                                        <p:tav tm="100000">
                                          <p:val>
                                            <p:strVal val="ppt_x"/>
                                          </p:val>
                                        </p:tav>
                                      </p:tavLst>
                                    </p:anim>
                                    <p:anim calcmode="lin" valueType="num">
                                      <p:cBhvr>
                                        <p:cTn id="46" dur="1000"/>
                                        <p:tgtEl>
                                          <p:spTgt spid="7"/>
                                        </p:tgtEl>
                                        <p:attrNameLst>
                                          <p:attrName>ppt_y</p:attrName>
                                        </p:attrNameLst>
                                      </p:cBhvr>
                                      <p:tavLst>
                                        <p:tav tm="0">
                                          <p:val>
                                            <p:strVal val="ppt_y"/>
                                          </p:val>
                                        </p:tav>
                                        <p:tav tm="100000">
                                          <p:val>
                                            <p:strVal val="ppt_y-.1"/>
                                          </p:val>
                                        </p:tav>
                                      </p:tavLst>
                                    </p:anim>
                                    <p:set>
                                      <p:cBhvr>
                                        <p:cTn id="47" dur="1" fill="hold">
                                          <p:stCondLst>
                                            <p:cond delay="999"/>
                                          </p:stCondLst>
                                        </p:cTn>
                                        <p:tgtEl>
                                          <p:spTgt spid="7"/>
                                        </p:tgtEl>
                                        <p:attrNameLst>
                                          <p:attrName>style.visibility</p:attrName>
                                        </p:attrNameLst>
                                      </p:cBhvr>
                                      <p:to>
                                        <p:strVal val="hidden"/>
                                      </p:to>
                                    </p:set>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1000" fill="hold"/>
                                        <p:tgtEl>
                                          <p:spTgt spid="8"/>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26" presetClass="emph" presetSubtype="0" fill="hold" grpId="1" nodeType="afterEffect">
                                  <p:stCondLst>
                                    <p:cond delay="0"/>
                                  </p:stCondLst>
                                  <p:childTnLst>
                                    <p:animEffect transition="out" filter="fade">
                                      <p:cBhvr>
                                        <p:cTn id="56" dur="500" tmFilter="0, 0; .2, .5; .8, .5; 1, 0"/>
                                        <p:tgtEl>
                                          <p:spTgt spid="8"/>
                                        </p:tgtEl>
                                      </p:cBhvr>
                                    </p:animEffect>
                                    <p:animScale>
                                      <p:cBhvr>
                                        <p:cTn id="57" dur="250" autoRev="1" fill="hold"/>
                                        <p:tgtEl>
                                          <p:spTgt spid="8"/>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47" presetClass="exit" presetSubtype="0" fill="hold" grpId="2" nodeType="clickEffect">
                                  <p:stCondLst>
                                    <p:cond delay="0"/>
                                  </p:stCondLst>
                                  <p:childTnLst>
                                    <p:animEffect transition="out" filter="fade">
                                      <p:cBhvr>
                                        <p:cTn id="61" dur="1000"/>
                                        <p:tgtEl>
                                          <p:spTgt spid="8"/>
                                        </p:tgtEl>
                                      </p:cBhvr>
                                    </p:animEffect>
                                    <p:anim calcmode="lin" valueType="num">
                                      <p:cBhvr>
                                        <p:cTn id="62" dur="1000"/>
                                        <p:tgtEl>
                                          <p:spTgt spid="8"/>
                                        </p:tgtEl>
                                        <p:attrNameLst>
                                          <p:attrName>ppt_x</p:attrName>
                                        </p:attrNameLst>
                                      </p:cBhvr>
                                      <p:tavLst>
                                        <p:tav tm="0">
                                          <p:val>
                                            <p:strVal val="ppt_x"/>
                                          </p:val>
                                        </p:tav>
                                        <p:tav tm="100000">
                                          <p:val>
                                            <p:strVal val="ppt_x"/>
                                          </p:val>
                                        </p:tav>
                                      </p:tavLst>
                                    </p:anim>
                                    <p:anim calcmode="lin" valueType="num">
                                      <p:cBhvr>
                                        <p:cTn id="63" dur="1000"/>
                                        <p:tgtEl>
                                          <p:spTgt spid="8"/>
                                        </p:tgtEl>
                                        <p:attrNameLst>
                                          <p:attrName>ppt_y</p:attrName>
                                        </p:attrNameLst>
                                      </p:cBhvr>
                                      <p:tavLst>
                                        <p:tav tm="0">
                                          <p:val>
                                            <p:strVal val="ppt_y"/>
                                          </p:val>
                                        </p:tav>
                                        <p:tav tm="100000">
                                          <p:val>
                                            <p:strVal val="ppt_y-.1"/>
                                          </p:val>
                                        </p:tav>
                                      </p:tavLst>
                                    </p:anim>
                                    <p:set>
                                      <p:cBhvr>
                                        <p:cTn id="64" dur="1" fill="hold">
                                          <p:stCondLst>
                                            <p:cond delay="999"/>
                                          </p:stCondLst>
                                        </p:cTn>
                                        <p:tgtEl>
                                          <p:spTgt spid="8"/>
                                        </p:tgtEl>
                                        <p:attrNameLst>
                                          <p:attrName>style.visibility</p:attrName>
                                        </p:attrNameLst>
                                      </p:cBhvr>
                                      <p:to>
                                        <p:strVal val="hidden"/>
                                      </p:to>
                                    </p:set>
                                  </p:childTnLst>
                                </p:cTn>
                              </p:par>
                            </p:childTnLst>
                          </p:cTn>
                        </p:par>
                        <p:par>
                          <p:cTn id="65" fill="hold">
                            <p:stCondLst>
                              <p:cond delay="1000"/>
                            </p:stCondLst>
                            <p:childTnLst>
                              <p:par>
                                <p:cTn id="66" presetID="42" presetClass="entr" presetSubtype="0"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anim calcmode="lin" valueType="num">
                                      <p:cBhvr>
                                        <p:cTn id="69" dur="1000" fill="hold"/>
                                        <p:tgtEl>
                                          <p:spTgt spid="9"/>
                                        </p:tgtEl>
                                        <p:attrNameLst>
                                          <p:attrName>ppt_x</p:attrName>
                                        </p:attrNameLst>
                                      </p:cBhvr>
                                      <p:tavLst>
                                        <p:tav tm="0">
                                          <p:val>
                                            <p:strVal val="#ppt_x"/>
                                          </p:val>
                                        </p:tav>
                                        <p:tav tm="100000">
                                          <p:val>
                                            <p:strVal val="#ppt_x"/>
                                          </p:val>
                                        </p:tav>
                                      </p:tavLst>
                                    </p:anim>
                                    <p:anim calcmode="lin" valueType="num">
                                      <p:cBhvr>
                                        <p:cTn id="70" dur="1000" fill="hold"/>
                                        <p:tgtEl>
                                          <p:spTgt spid="9"/>
                                        </p:tgtEl>
                                        <p:attrNameLst>
                                          <p:attrName>ppt_y</p:attrName>
                                        </p:attrNameLst>
                                      </p:cBhvr>
                                      <p:tavLst>
                                        <p:tav tm="0">
                                          <p:val>
                                            <p:strVal val="#ppt_y+.1"/>
                                          </p:val>
                                        </p:tav>
                                        <p:tav tm="100000">
                                          <p:val>
                                            <p:strVal val="#ppt_y"/>
                                          </p:val>
                                        </p:tav>
                                      </p:tavLst>
                                    </p:anim>
                                  </p:childTnLst>
                                </p:cTn>
                              </p:par>
                            </p:childTnLst>
                          </p:cTn>
                        </p:par>
                        <p:par>
                          <p:cTn id="71" fill="hold">
                            <p:stCondLst>
                              <p:cond delay="2000"/>
                            </p:stCondLst>
                            <p:childTnLst>
                              <p:par>
                                <p:cTn id="72" presetID="26" presetClass="emph" presetSubtype="0" fill="hold" grpId="1" nodeType="afterEffect">
                                  <p:stCondLst>
                                    <p:cond delay="0"/>
                                  </p:stCondLst>
                                  <p:childTnLst>
                                    <p:animEffect transition="out" filter="fade">
                                      <p:cBhvr>
                                        <p:cTn id="73" dur="500" tmFilter="0, 0; .2, .5; .8, .5; 1, 0"/>
                                        <p:tgtEl>
                                          <p:spTgt spid="9"/>
                                        </p:tgtEl>
                                      </p:cBhvr>
                                    </p:animEffect>
                                    <p:animScale>
                                      <p:cBhvr>
                                        <p:cTn id="74" dur="250" autoRev="1" fill="hold"/>
                                        <p:tgtEl>
                                          <p:spTgt spid="9"/>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47" presetClass="exit" presetSubtype="0" fill="hold" grpId="2" nodeType="clickEffect">
                                  <p:stCondLst>
                                    <p:cond delay="0"/>
                                  </p:stCondLst>
                                  <p:childTnLst>
                                    <p:animEffect transition="out" filter="fade">
                                      <p:cBhvr>
                                        <p:cTn id="78" dur="1000"/>
                                        <p:tgtEl>
                                          <p:spTgt spid="9"/>
                                        </p:tgtEl>
                                      </p:cBhvr>
                                    </p:animEffect>
                                    <p:anim calcmode="lin" valueType="num">
                                      <p:cBhvr>
                                        <p:cTn id="79" dur="1000"/>
                                        <p:tgtEl>
                                          <p:spTgt spid="9"/>
                                        </p:tgtEl>
                                        <p:attrNameLst>
                                          <p:attrName>ppt_x</p:attrName>
                                        </p:attrNameLst>
                                      </p:cBhvr>
                                      <p:tavLst>
                                        <p:tav tm="0">
                                          <p:val>
                                            <p:strVal val="ppt_x"/>
                                          </p:val>
                                        </p:tav>
                                        <p:tav tm="100000">
                                          <p:val>
                                            <p:strVal val="ppt_x"/>
                                          </p:val>
                                        </p:tav>
                                      </p:tavLst>
                                    </p:anim>
                                    <p:anim calcmode="lin" valueType="num">
                                      <p:cBhvr>
                                        <p:cTn id="80" dur="1000"/>
                                        <p:tgtEl>
                                          <p:spTgt spid="9"/>
                                        </p:tgtEl>
                                        <p:attrNameLst>
                                          <p:attrName>ppt_y</p:attrName>
                                        </p:attrNameLst>
                                      </p:cBhvr>
                                      <p:tavLst>
                                        <p:tav tm="0">
                                          <p:val>
                                            <p:strVal val="ppt_y"/>
                                          </p:val>
                                        </p:tav>
                                        <p:tav tm="100000">
                                          <p:val>
                                            <p:strVal val="ppt_y-.1"/>
                                          </p:val>
                                        </p:tav>
                                      </p:tavLst>
                                    </p:anim>
                                    <p:set>
                                      <p:cBhvr>
                                        <p:cTn id="81" dur="1" fill="hold">
                                          <p:stCondLst>
                                            <p:cond delay="999"/>
                                          </p:stCondLst>
                                        </p:cTn>
                                        <p:tgtEl>
                                          <p:spTgt spid="9"/>
                                        </p:tgtEl>
                                        <p:attrNameLst>
                                          <p:attrName>style.visibility</p:attrName>
                                        </p:attrNameLst>
                                      </p:cBhvr>
                                      <p:to>
                                        <p:strVal val="hidden"/>
                                      </p:to>
                                    </p:set>
                                  </p:childTnLst>
                                </p:cTn>
                              </p:par>
                            </p:childTnLst>
                          </p:cTn>
                        </p:par>
                        <p:par>
                          <p:cTn id="82" fill="hold">
                            <p:stCondLst>
                              <p:cond delay="1000"/>
                            </p:stCondLst>
                            <p:childTnLst>
                              <p:par>
                                <p:cTn id="83" presetID="42" presetClass="entr" presetSubtype="0" fill="hold" grpId="0" nodeType="after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1000"/>
                                        <p:tgtEl>
                                          <p:spTgt spid="10"/>
                                        </p:tgtEl>
                                      </p:cBhvr>
                                    </p:animEffect>
                                    <p:anim calcmode="lin" valueType="num">
                                      <p:cBhvr>
                                        <p:cTn id="86" dur="1000" fill="hold"/>
                                        <p:tgtEl>
                                          <p:spTgt spid="10"/>
                                        </p:tgtEl>
                                        <p:attrNameLst>
                                          <p:attrName>ppt_x</p:attrName>
                                        </p:attrNameLst>
                                      </p:cBhvr>
                                      <p:tavLst>
                                        <p:tav tm="0">
                                          <p:val>
                                            <p:strVal val="#ppt_x"/>
                                          </p:val>
                                        </p:tav>
                                        <p:tav tm="100000">
                                          <p:val>
                                            <p:strVal val="#ppt_x"/>
                                          </p:val>
                                        </p:tav>
                                      </p:tavLst>
                                    </p:anim>
                                    <p:anim calcmode="lin" valueType="num">
                                      <p:cBhvr>
                                        <p:cTn id="87" dur="1000" fill="hold"/>
                                        <p:tgtEl>
                                          <p:spTgt spid="10"/>
                                        </p:tgtEl>
                                        <p:attrNameLst>
                                          <p:attrName>ppt_y</p:attrName>
                                        </p:attrNameLst>
                                      </p:cBhvr>
                                      <p:tavLst>
                                        <p:tav tm="0">
                                          <p:val>
                                            <p:strVal val="#ppt_y+.1"/>
                                          </p:val>
                                        </p:tav>
                                        <p:tav tm="100000">
                                          <p:val>
                                            <p:strVal val="#ppt_y"/>
                                          </p:val>
                                        </p:tav>
                                      </p:tavLst>
                                    </p:anim>
                                  </p:childTnLst>
                                </p:cTn>
                              </p:par>
                            </p:childTnLst>
                          </p:cTn>
                        </p:par>
                        <p:par>
                          <p:cTn id="88" fill="hold">
                            <p:stCondLst>
                              <p:cond delay="2000"/>
                            </p:stCondLst>
                            <p:childTnLst>
                              <p:par>
                                <p:cTn id="89" presetID="26" presetClass="emph" presetSubtype="0" fill="hold" grpId="1" nodeType="afterEffect">
                                  <p:stCondLst>
                                    <p:cond delay="0"/>
                                  </p:stCondLst>
                                  <p:childTnLst>
                                    <p:animEffect transition="out" filter="fade">
                                      <p:cBhvr>
                                        <p:cTn id="90" dur="500" tmFilter="0, 0; .2, .5; .8, .5; 1, 0"/>
                                        <p:tgtEl>
                                          <p:spTgt spid="10"/>
                                        </p:tgtEl>
                                      </p:cBhvr>
                                    </p:animEffect>
                                    <p:animScale>
                                      <p:cBhvr>
                                        <p:cTn id="91" dur="250" autoRev="1" fill="hold"/>
                                        <p:tgtEl>
                                          <p:spTgt spid="10"/>
                                        </p:tgtEl>
                                      </p:cBhvr>
                                      <p:by x="105000" y="105000"/>
                                    </p:animScale>
                                  </p:childTnLst>
                                </p:cTn>
                              </p:par>
                            </p:childTnLst>
                          </p:cTn>
                        </p:par>
                        <p:par>
                          <p:cTn id="92" fill="hold">
                            <p:stCondLst>
                              <p:cond delay="2500"/>
                            </p:stCondLst>
                            <p:childTnLst>
                              <p:par>
                                <p:cTn id="93" presetID="22" presetClass="entr" presetSubtype="1" fill="hold" nodeType="after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wipe(up)">
                                      <p:cBhvr>
                                        <p:cTn id="9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7" grpId="0"/>
      <p:bldP spid="7" grpId="1"/>
      <p:bldP spid="7" grpId="2"/>
      <p:bldP spid="8" grpId="0"/>
      <p:bldP spid="8" grpId="1"/>
      <p:bldP spid="8" grpId="2"/>
      <p:bldP spid="9" grpId="0"/>
      <p:bldP spid="9" grpId="1"/>
      <p:bldP spid="9" grpId="2"/>
      <p:bldP spid="10" grpId="0"/>
      <p:bldP spid="1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2636912"/>
            <a:ext cx="8748972" cy="29883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What did He do on </a:t>
            </a:r>
            <a:r>
              <a:rPr lang="en-US"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r>
            <a:br>
              <a:rPr lang="en-US"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n-US"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the </a:t>
            </a:r>
            <a:r>
              <a:rPr lang="en-U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seventh day? </a:t>
            </a:r>
            <a:endPar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8266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13\Tema 13 flo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5496" y="764704"/>
            <a:ext cx="8352928" cy="47333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Thus the heavens and the earth were finished, and all the host of them. And on the seventh day God ended his work which he had made; and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he rested </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on the seventh day from all his work which he had made. And God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blessed </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the seventh day, and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sanctified it</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because that in it he had rested from all his work which God created and made.</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Rectángulo"/>
          <p:cNvSpPr/>
          <p:nvPr/>
        </p:nvSpPr>
        <p:spPr>
          <a:xfrm>
            <a:off x="179512" y="332656"/>
            <a:ext cx="2228495" cy="523220"/>
          </a:xfrm>
          <a:prstGeom prst="rect">
            <a:avLst/>
          </a:prstGeom>
        </p:spPr>
        <p:txBody>
          <a:bodyPr wrap="non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Genesis </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2:1-3</a:t>
            </a:r>
            <a:endParaRPr lang="es-ES" sz="2000" dirty="0">
              <a:ln w="6350" cap="rnd" cmpd="sng">
                <a:solidFill>
                  <a:srgbClr val="FFC000"/>
                </a:solidFill>
                <a:prstDash val="solid"/>
                <a:round/>
              </a:ln>
              <a:solidFill>
                <a:schemeClr val="bg1"/>
              </a:solidFill>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5938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7" y="1880828"/>
            <a:ext cx="5364597" cy="34923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 monument </a:t>
            </a:r>
            <a:r>
              <a:rPr lang="en-U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to a </a:t>
            </a:r>
            <a:r>
              <a:rPr lang="en-US"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r>
            <a:br>
              <a:rPr lang="en-US"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n-US"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St</a:t>
            </a:r>
            <a:r>
              <a:rPr lang="en-U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Bernard dog </a:t>
            </a:r>
            <a:endPar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5122" name="Picture 2" descr="J:\Mis Docs\_Multimedia IMS\Curso Biblico PPS\Tema 13\Estatu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805050"/>
            <a:ext cx="3344210" cy="4324250"/>
          </a:xfrm>
          <a:prstGeom prst="rect">
            <a:avLst/>
          </a:prstGeom>
          <a:ln>
            <a:noFill/>
          </a:ln>
          <a:effectLst>
            <a:reflection blurRad="12700" stA="30000" endPos="30000" dist="5000" dir="5400000" sy="-100000" algn="bl" rotWithShape="0"/>
          </a:effectLst>
          <a:scene3d>
            <a:camera prst="perspectiveContrastingLeftFacing">
              <a:rot lat="0" lon="1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150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3000"/>
                                        <p:tgtEl>
                                          <p:spTgt spid="5"/>
                                        </p:tgtEl>
                                      </p:cBhvr>
                                    </p:animEffect>
                                  </p:childTnLst>
                                </p:cTn>
                              </p:par>
                            </p:childTnLst>
                          </p:cTn>
                        </p:par>
                        <p:par>
                          <p:cTn id="14" fill="hold">
                            <p:stCondLst>
                              <p:cond delay="45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1705569"/>
            <a:ext cx="8748972" cy="345162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What </a:t>
            </a:r>
            <a:r>
              <a:rPr lang="en-U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monument was </a:t>
            </a:r>
            <a:r>
              <a:rPr lang="en-U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established in the fourth commandment of God's Holy Law to honor Him as Creator?</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660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6840760" cy="523220"/>
          </a:xfrm>
          <a:prstGeom prst="rect">
            <a:avLst/>
          </a:prstGeom>
        </p:spPr>
        <p:txBody>
          <a:bodyPr wrap="squar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Exodus 20:8-11                     </a:t>
            </a:r>
            <a:r>
              <a:rPr lang="en-US" sz="16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(RVR 1995) </a:t>
            </a:r>
            <a:endParaRPr lang="es-ES" sz="2000" dirty="0">
              <a:ln w="6350" cap="rnd" cmpd="sng">
                <a:solidFill>
                  <a:srgbClr val="FFC000"/>
                </a:solidFill>
                <a:prstDash val="solid"/>
                <a:round/>
              </a:ln>
              <a:solidFill>
                <a:schemeClr val="bg1"/>
              </a:solidFill>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1500" y="1035896"/>
            <a:ext cx="8928992" cy="50934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0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30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Remember the </a:t>
            </a:r>
            <a:r>
              <a:rPr lang="en-US" sz="3000" b="1" i="1" spc="50" dirty="0" err="1"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30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day, to keep it holy.</a:t>
            </a:r>
            <a:r>
              <a:rPr lang="es-AR" sz="30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AR" sz="30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n-U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Six days shalt thou </a:t>
            </a:r>
            <a:r>
              <a:rPr lang="en-U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labour</a:t>
            </a:r>
            <a:r>
              <a:rPr lang="en-U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and do all thy work:</a:t>
            </a:r>
          </a:p>
          <a:p>
            <a:r>
              <a:rPr lang="en-US" sz="30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But the seventh day is the </a:t>
            </a:r>
            <a:r>
              <a:rPr lang="en-US" sz="3000" b="1" i="1" spc="50" dirty="0" err="1"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30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of the Lord thy God: in it thou shalt not do any work, thou, nor thy son, nor thy daughter, thy manservant, nor thy maidservant, nor thy cattle, nor thy stranger that is within thy gates</a:t>
            </a:r>
            <a:r>
              <a:rPr lang="es-AR" sz="30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n-US" sz="3000" b="1" i="1" spc="50" dirty="0">
                <a:ln w="11430"/>
                <a:solidFill>
                  <a:srgbClr val="FFC000"/>
                </a:solidFill>
                <a:effectLst>
                  <a:outerShdw blurRad="76200" dist="50800" dir="5400000" algn="tl" rotWithShape="0">
                    <a:srgbClr val="000000">
                      <a:alpha val="65000"/>
                    </a:srgbClr>
                  </a:outerShdw>
                </a:effectLst>
                <a:latin typeface="Myriad Pro" pitchFamily="34" charset="0"/>
                <a:cs typeface="Consolas" pitchFamily="49" charset="0"/>
              </a:rPr>
              <a:t>For in six days the Lord made heaven and earth, the sea, and all that in them is, and </a:t>
            </a:r>
            <a:r>
              <a:rPr lang="en-US" sz="3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rested </a:t>
            </a:r>
            <a:r>
              <a:rPr lang="en-US" sz="3000" b="1" i="1" spc="50" dirty="0">
                <a:ln w="11430"/>
                <a:solidFill>
                  <a:srgbClr val="FFC000"/>
                </a:solidFill>
                <a:effectLst>
                  <a:outerShdw blurRad="76200" dist="50800" dir="5400000" algn="tl" rotWithShape="0">
                    <a:srgbClr val="000000">
                      <a:alpha val="65000"/>
                    </a:srgbClr>
                  </a:outerShdw>
                </a:effectLst>
                <a:latin typeface="Myriad Pro" pitchFamily="34" charset="0"/>
                <a:cs typeface="Consolas" pitchFamily="49" charset="0"/>
              </a:rPr>
              <a:t>the seventh day: wherefore the Lord </a:t>
            </a:r>
            <a:r>
              <a:rPr lang="en-US" sz="3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blessed </a:t>
            </a:r>
            <a:r>
              <a:rPr lang="en-US" sz="3000" b="1" i="1" spc="50" dirty="0">
                <a:ln w="11430"/>
                <a:solidFill>
                  <a:srgbClr val="FFC000"/>
                </a:solidFill>
                <a:effectLst>
                  <a:outerShdw blurRad="76200" dist="50800" dir="5400000" algn="tl" rotWithShape="0">
                    <a:srgbClr val="000000">
                      <a:alpha val="65000"/>
                    </a:srgbClr>
                  </a:outerShdw>
                </a:effectLst>
                <a:latin typeface="Myriad Pro" pitchFamily="34" charset="0"/>
                <a:cs typeface="Consolas" pitchFamily="49" charset="0"/>
              </a:rPr>
              <a:t>the </a:t>
            </a:r>
            <a:r>
              <a:rPr lang="en-US" sz="3000" b="1" i="1" spc="50" dirty="0" err="1">
                <a:ln w="11430"/>
                <a:solidFill>
                  <a:srgbClr val="FFC00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3000" b="1" i="1" spc="50" dirty="0">
                <a:ln w="11430"/>
                <a:solidFill>
                  <a:srgbClr val="FFC000"/>
                </a:solidFill>
                <a:effectLst>
                  <a:outerShdw blurRad="76200" dist="50800" dir="5400000" algn="tl" rotWithShape="0">
                    <a:srgbClr val="000000">
                      <a:alpha val="65000"/>
                    </a:srgbClr>
                  </a:outerShdw>
                </a:effectLst>
                <a:latin typeface="Myriad Pro" pitchFamily="34" charset="0"/>
                <a:cs typeface="Consolas" pitchFamily="49" charset="0"/>
              </a:rPr>
              <a:t> day, and </a:t>
            </a:r>
            <a:r>
              <a:rPr lang="en-US" sz="3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hallowed </a:t>
            </a:r>
            <a:r>
              <a:rPr lang="en-US" sz="3000" b="1" i="1" spc="50" dirty="0">
                <a:ln w="11430"/>
                <a:solidFill>
                  <a:srgbClr val="FFC000"/>
                </a:solidFill>
                <a:effectLst>
                  <a:outerShdw blurRad="76200" dist="50800" dir="5400000" algn="tl" rotWithShape="0">
                    <a:srgbClr val="000000">
                      <a:alpha val="65000"/>
                    </a:srgbClr>
                  </a:outerShdw>
                </a:effectLst>
                <a:latin typeface="Myriad Pro" pitchFamily="34" charset="0"/>
                <a:cs typeface="Consolas" pitchFamily="49" charset="0"/>
              </a:rPr>
              <a:t>it.”</a:t>
            </a:r>
          </a:p>
        </p:txBody>
      </p:sp>
    </p:spTree>
    <p:extLst>
      <p:ext uri="{BB962C8B-B14F-4D97-AF65-F5344CB8AC3E}">
        <p14:creationId xmlns:p14="http://schemas.microsoft.com/office/powerpoint/2010/main" val="29878549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2054852"/>
            <a:ext cx="9144000" cy="34263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THE KEEPING </a:t>
            </a:r>
            <a:endParaRPr lang="en-US" sz="54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endParaRPr>
          </a:p>
          <a:p>
            <a:pPr algn="ctr"/>
            <a:r>
              <a:rPr lang="en-US" sz="54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OF </a:t>
            </a:r>
            <a:r>
              <a:rPr lang="en-US"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THE SABBATH DAY OVER TIME</a:t>
            </a:r>
            <a:endParaRPr lang="es-ES"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2550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3\titulo tema 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13</a:t>
            </a:r>
          </a:p>
        </p:txBody>
      </p:sp>
      <p:sp>
        <p:nvSpPr>
          <p:cNvPr id="6" name="5 Rectángulo"/>
          <p:cNvSpPr/>
          <p:nvPr/>
        </p:nvSpPr>
        <p:spPr>
          <a:xfrm>
            <a:off x="288032" y="800120"/>
            <a:ext cx="7560332" cy="5509200"/>
          </a:xfrm>
          <a:prstGeom prst="rect">
            <a:avLst/>
          </a:prstGeom>
          <a:noFill/>
        </p:spPr>
        <p:txBody>
          <a:bodyPr wrap="square" lIns="91440" tIns="45720" rIns="91440" bIns="45720">
            <a:spAutoFit/>
            <a:scene3d>
              <a:camera prst="perspectiveContrastingRightFacing">
                <a:rot lat="24913" lon="18926662" rev="209711"/>
              </a:camera>
              <a:lightRig rig="glow" dir="tl">
                <a:rot lat="0" lon="0" rev="5400000"/>
              </a:lightRig>
            </a:scene3d>
            <a:sp3d contourW="12700">
              <a:bevelT w="25400" h="114300"/>
              <a:contourClr>
                <a:schemeClr val="tx1"/>
              </a:contourClr>
            </a:sp3d>
          </a:bodyPr>
          <a:lstStyle/>
          <a:p>
            <a:r>
              <a:rPr lang="en-US" sz="8800" b="1" dirty="0">
                <a:ln w="11430">
                  <a:gradFill>
                    <a:gsLst>
                      <a:gs pos="0">
                        <a:srgbClr val="FFF200"/>
                      </a:gs>
                      <a:gs pos="30000">
                        <a:srgbClr val="FF7A00"/>
                      </a:gs>
                      <a:gs pos="86000">
                        <a:schemeClr val="tx1"/>
                      </a:gs>
                      <a:gs pos="61000">
                        <a:srgbClr val="4D0808"/>
                      </a:gs>
                    </a:gsLst>
                    <a:lin ang="5400000" scaled="0"/>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gradFill>
                <a:effectLst>
                  <a:glow rad="228600">
                    <a:schemeClr val="accent5">
                      <a:satMod val="175000"/>
                      <a:alpha val="40000"/>
                    </a:schemeClr>
                  </a:glow>
                  <a:outerShdw blurRad="80000" dist="40000" dir="5040000" algn="tl">
                    <a:srgbClr val="000000">
                      <a:alpha val="30000"/>
                    </a:srgbClr>
                  </a:outerShdw>
                </a:effectLst>
                <a:latin typeface="Arial Rounded MT Bold" panose="020F0704030504030204" pitchFamily="34" charset="0"/>
              </a:rPr>
              <a:t>THE BEST WAY TO OVERCOME STRESS</a:t>
            </a:r>
          </a:p>
        </p:txBody>
      </p:sp>
    </p:spTree>
    <p:extLst>
      <p:ext uri="{BB962C8B-B14F-4D97-AF65-F5344CB8AC3E}">
        <p14:creationId xmlns:p14="http://schemas.microsoft.com/office/powerpoint/2010/main" val="8499641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3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2636912"/>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What does God consider the Sabbath? </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3428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1500" y="1268760"/>
            <a:ext cx="4212468"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"Moreover also I gave them my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sabbaths</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to be a sign between me and them</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that they might know that I am the Lord that sanctify them.”</a:t>
            </a:r>
          </a:p>
        </p:txBody>
      </p:sp>
      <p:sp>
        <p:nvSpPr>
          <p:cNvPr id="4" name="3 Rectángulo"/>
          <p:cNvSpPr/>
          <p:nvPr/>
        </p:nvSpPr>
        <p:spPr>
          <a:xfrm>
            <a:off x="179512" y="332656"/>
            <a:ext cx="6480720" cy="523220"/>
          </a:xfrm>
          <a:prstGeom prst="rect">
            <a:avLst/>
          </a:prstGeom>
        </p:spPr>
        <p:txBody>
          <a:bodyPr wrap="squar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Ezekiel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20:12</a:t>
            </a:r>
            <a:endParaRPr lang="es-ES" sz="2000" dirty="0">
              <a:ln w="6350" cap="rnd" cmpd="sng">
                <a:solidFill>
                  <a:srgbClr val="FFC000"/>
                </a:solidFill>
                <a:prstDash val="solid"/>
                <a:round/>
              </a:ln>
              <a:solidFill>
                <a:schemeClr val="bg1"/>
              </a:solidFill>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Gerhard\Documents\_Estudios Biblicos PPT\_ENG\sello sabado E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1980" y="1618202"/>
            <a:ext cx="4007042" cy="4007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704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79512" y="1016732"/>
            <a:ext cx="3852428"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hallow my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sabbaths</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and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they shall be a sign between me and you</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that ye may know that I am the Lord your God.”</a:t>
            </a:r>
          </a:p>
        </p:txBody>
      </p:sp>
      <p:sp>
        <p:nvSpPr>
          <p:cNvPr id="4" name="3 Rectángulo"/>
          <p:cNvSpPr/>
          <p:nvPr/>
        </p:nvSpPr>
        <p:spPr>
          <a:xfrm>
            <a:off x="179512" y="332656"/>
            <a:ext cx="6624736" cy="523220"/>
          </a:xfrm>
          <a:prstGeom prst="rect">
            <a:avLst/>
          </a:prstGeom>
        </p:spPr>
        <p:txBody>
          <a:bodyPr wrap="squar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Ezekiel 20:20             </a:t>
            </a:r>
            <a:endParaRPr lang="es-ES" sz="2000" dirty="0">
              <a:ln w="6350" cap="rnd" cmpd="sng">
                <a:solidFill>
                  <a:srgbClr val="FFC000"/>
                </a:solidFill>
                <a:prstDash val="solid"/>
                <a:round/>
              </a:ln>
              <a:solidFill>
                <a:schemeClr val="bg1"/>
              </a:solidFill>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_ENG\sello sabado E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1980" y="1618202"/>
            <a:ext cx="4007042" cy="4007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6989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44524" y="1412776"/>
            <a:ext cx="5909626" cy="374441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marL="342900" indent="-342900">
              <a:buFont typeface="Arial" pitchFamily="34" charset="0"/>
              <a:buChar char="•"/>
            </a:pPr>
            <a:r>
              <a:rPr lang="es-ES" sz="3200" b="1" dirty="0" err="1" smtClean="0">
                <a:ln w="6350" cap="rnd" cmpd="sng">
                  <a:solidFill>
                    <a:schemeClr val="accent6">
                      <a:lumMod val="40000"/>
                      <a:lumOff val="60000"/>
                    </a:schemeClr>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Name</a:t>
            </a:r>
            <a:r>
              <a:rPr lang="es-ES" sz="3200" b="1" dirty="0" smtClean="0">
                <a:ln w="6350" cap="rnd" cmpd="sng">
                  <a:solidFill>
                    <a:schemeClr val="accent6">
                      <a:lumMod val="40000"/>
                      <a:lumOff val="60000"/>
                    </a:schemeClr>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28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r>
            <a:br>
              <a:rPr lang="es-ES" sz="28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br>
            <a:r>
              <a:rPr lang="es-ES" sz="2800" b="1" dirty="0" err="1"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The</a:t>
            </a:r>
            <a:r>
              <a:rPr lang="es-ES" sz="28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Lord </a:t>
            </a:r>
            <a:r>
              <a:rPr lang="es-ES" sz="2800" b="1" dirty="0" err="1"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thy</a:t>
            </a:r>
            <a:r>
              <a:rPr lang="es-ES" sz="28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800" b="1" dirty="0" err="1"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God</a:t>
            </a:r>
            <a:r>
              <a:rPr lang="es-ES" sz="28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endParaRPr lang="es-ES"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marL="342900" indent="-342900">
              <a:buFont typeface="Arial" pitchFamily="34" charset="0"/>
              <a:buChar char="•"/>
            </a:pPr>
            <a:r>
              <a:rPr lang="es-ES" sz="3200" b="1" dirty="0" err="1" smtClean="0">
                <a:ln w="6350" cap="rnd" cmpd="sng">
                  <a:solidFill>
                    <a:schemeClr val="accent6">
                      <a:lumMod val="40000"/>
                      <a:lumOff val="60000"/>
                    </a:schemeClr>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Title</a:t>
            </a:r>
            <a:r>
              <a:rPr lang="es-ES" sz="3200" b="1" dirty="0" smtClean="0">
                <a:ln w="6350" cap="rnd" cmpd="sng">
                  <a:solidFill>
                    <a:schemeClr val="accent6">
                      <a:lumMod val="40000"/>
                      <a:lumOff val="60000"/>
                    </a:schemeClr>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28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r>
            <a:br>
              <a:rPr lang="es-ES" sz="28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br>
            <a:r>
              <a:rPr lang="es-ES" sz="2800" b="1" dirty="0" err="1"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Creator</a:t>
            </a:r>
            <a:r>
              <a:rPr lang="es-ES" sz="28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8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r>
            <a:br>
              <a:rPr lang="es-ES" sz="28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br>
            <a:r>
              <a:rPr lang="es-ES" sz="28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r>
              <a:rPr lang="es-ES" sz="2800" b="1" dirty="0" err="1"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the</a:t>
            </a:r>
            <a:r>
              <a:rPr lang="es-ES" sz="28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Lord </a:t>
            </a:r>
            <a:r>
              <a:rPr lang="es-ES" sz="2800" b="1" dirty="0" err="1"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made</a:t>
            </a:r>
            <a:r>
              <a:rPr lang="es-ES" sz="28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endParaRPr lang="es-ES"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marL="342900" indent="-342900">
              <a:buFont typeface="Arial" pitchFamily="34" charset="0"/>
              <a:buChar char="•"/>
            </a:pPr>
            <a:r>
              <a:rPr lang="es-ES" sz="3200" b="1" dirty="0" err="1" smtClean="0">
                <a:ln w="6350" cap="rnd" cmpd="sng">
                  <a:solidFill>
                    <a:schemeClr val="accent6">
                      <a:lumMod val="40000"/>
                      <a:lumOff val="60000"/>
                    </a:schemeClr>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Territory</a:t>
            </a:r>
            <a:r>
              <a:rPr lang="es-ES" sz="3200" b="1" dirty="0" smtClean="0">
                <a:ln w="6350" cap="rnd" cmpd="sng">
                  <a:solidFill>
                    <a:schemeClr val="accent6">
                      <a:lumMod val="40000"/>
                      <a:lumOff val="60000"/>
                    </a:schemeClr>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28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r>
            <a:br>
              <a:rPr lang="es-ES" sz="28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br>
            <a:r>
              <a:rPr lang="es-ES" sz="2800" b="1"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H</a:t>
            </a:r>
            <a:r>
              <a:rPr lang="es-ES" sz="2800" b="1" dirty="0" err="1"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eaven</a:t>
            </a:r>
            <a:r>
              <a:rPr lang="es-ES" sz="28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and </a:t>
            </a:r>
            <a:r>
              <a:rPr lang="es-ES" sz="2800" b="1" dirty="0" err="1"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earth</a:t>
            </a:r>
            <a:r>
              <a:rPr lang="es-ES" sz="28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endParaRPr lang="es-ES"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Gerhard\Documents\_Estudios Biblicos PPT\_ENG\sello creador E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7376" y="1412776"/>
            <a:ext cx="4349080" cy="43490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020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
                                            <p:txEl>
                                              <p:pRg st="0" end="0"/>
                                            </p:txEl>
                                          </p:spTgt>
                                        </p:tgtEl>
                                      </p:cBhvr>
                                    </p:animEffect>
                                  </p:childTnLst>
                                </p:cTn>
                              </p:par>
                            </p:childTnLst>
                          </p:cTn>
                        </p:par>
                        <p:par>
                          <p:cTn id="10" fill="hold">
                            <p:stCondLst>
                              <p:cond delay="1000"/>
                            </p:stCondLst>
                            <p:childTnLst>
                              <p:par>
                                <p:cTn id="11" presetID="53" presetClass="entr" presetSubtype="16" fill="hold" grpId="0" nodeType="afterEffect">
                                  <p:stCondLst>
                                    <p:cond delay="25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p:cTn id="13"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5" dur="1000"/>
                                        <p:tgtEl>
                                          <p:spTgt spid="6">
                                            <p:txEl>
                                              <p:pRg st="1" end="1"/>
                                            </p:txEl>
                                          </p:spTgt>
                                        </p:tgtEl>
                                      </p:cBhvr>
                                    </p:animEffect>
                                  </p:childTnLst>
                                </p:cTn>
                              </p:par>
                            </p:childTnLst>
                          </p:cTn>
                        </p:par>
                        <p:par>
                          <p:cTn id="16" fill="hold">
                            <p:stCondLst>
                              <p:cond delay="2250"/>
                            </p:stCondLst>
                            <p:childTnLst>
                              <p:par>
                                <p:cTn id="17" presetID="53" presetClass="entr" presetSubtype="16" fill="hold" grpId="0" nodeType="afterEffect">
                                  <p:stCondLst>
                                    <p:cond delay="25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p:cTn id="19"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6">
                                            <p:txEl>
                                              <p:pRg st="2" end="2"/>
                                            </p:txEl>
                                          </p:spTgt>
                                        </p:tgtEl>
                                      </p:cBhvr>
                                    </p:animEffect>
                                  </p:childTnLst>
                                </p:cTn>
                              </p:par>
                            </p:childTnLst>
                          </p:cTn>
                        </p:par>
                        <p:par>
                          <p:cTn id="22" fill="hold">
                            <p:stCondLst>
                              <p:cond delay="3500"/>
                            </p:stCondLst>
                            <p:childTnLst>
                              <p:par>
                                <p:cTn id="23" presetID="22" presetClass="entr" presetSubtype="1"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9512" y="2024844"/>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Was the Sabbath day observed before the law was given at Mount Sinai? </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705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1500" y="1268760"/>
            <a:ext cx="5256584"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when the children of Israel saw it, they said one to another, It is manna: for they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wist</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not what it was. And Moses said unto them,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This is the bread which the Lord hath given you to eat."</a:t>
            </a:r>
          </a:p>
        </p:txBody>
      </p:sp>
      <p:sp>
        <p:nvSpPr>
          <p:cNvPr id="4" name="3 Rectángulo"/>
          <p:cNvSpPr/>
          <p:nvPr/>
        </p:nvSpPr>
        <p:spPr>
          <a:xfrm>
            <a:off x="179512" y="332656"/>
            <a:ext cx="2250937" cy="523220"/>
          </a:xfrm>
          <a:prstGeom prst="rect">
            <a:avLst/>
          </a:prstGeom>
        </p:spPr>
        <p:txBody>
          <a:bodyPr wrap="non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Exodus </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16:15</a:t>
            </a:r>
            <a:endParaRPr lang="es-ES" sz="2000" dirty="0">
              <a:ln w="6350" cap="rnd" cmpd="sng">
                <a:solidFill>
                  <a:srgbClr val="FFC000"/>
                </a:solidFill>
                <a:prstDash val="solid"/>
                <a:round/>
              </a:ln>
              <a:solidFill>
                <a:schemeClr val="bg1"/>
              </a:solidFill>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916832"/>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83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fade">
                                      <p:cBhvr>
                                        <p:cTn id="11" dur="1000"/>
                                        <p:tgtEl>
                                          <p:spTgt spid="8194"/>
                                        </p:tgtEl>
                                      </p:cBhvr>
                                    </p:animEffect>
                                    <p:anim calcmode="lin" valueType="num">
                                      <p:cBhvr>
                                        <p:cTn id="12" dur="1000" fill="hold"/>
                                        <p:tgtEl>
                                          <p:spTgt spid="8194"/>
                                        </p:tgtEl>
                                        <p:attrNameLst>
                                          <p:attrName>ppt_x</p:attrName>
                                        </p:attrNameLst>
                                      </p:cBhvr>
                                      <p:tavLst>
                                        <p:tav tm="0">
                                          <p:val>
                                            <p:strVal val="#ppt_x"/>
                                          </p:val>
                                        </p:tav>
                                        <p:tav tm="100000">
                                          <p:val>
                                            <p:strVal val="#ppt_x"/>
                                          </p:val>
                                        </p:tav>
                                      </p:tavLst>
                                    </p:anim>
                                    <p:anim calcmode="lin" valueType="num">
                                      <p:cBhvr>
                                        <p:cTn id="13" dur="1000" fill="hold"/>
                                        <p:tgtEl>
                                          <p:spTgt spid="8194"/>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4000"/>
                                        <p:tgtEl>
                                          <p:spTgt spid="3"/>
                                        </p:tgtEl>
                                      </p:cBhvr>
                                    </p:animEffect>
                                  </p:childTnLst>
                                </p:cTn>
                              </p:par>
                            </p:childTnLst>
                          </p:cTn>
                        </p:par>
                        <p:par>
                          <p:cTn id="18" fill="hold">
                            <p:stCondLst>
                              <p:cond delay="575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730235" cy="523220"/>
          </a:xfrm>
          <a:prstGeom prst="rect">
            <a:avLst/>
          </a:prstGeom>
        </p:spPr>
        <p:txBody>
          <a:bodyPr wrap="non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Exodus </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16:21-30</a:t>
            </a:r>
            <a:endParaRPr lang="es-ES" sz="2000" dirty="0">
              <a:ln w="6350" cap="rnd" cmpd="sng">
                <a:solidFill>
                  <a:srgbClr val="FFC000"/>
                </a:solidFill>
                <a:prstDash val="solid"/>
                <a:round/>
              </a:ln>
              <a:solidFill>
                <a:schemeClr val="bg1"/>
              </a:solidFill>
            </a:endParaRPr>
          </a:p>
        </p:txBody>
      </p:sp>
      <p:sp>
        <p:nvSpPr>
          <p:cNvPr id="3" name="Rectangle 3"/>
          <p:cNvSpPr>
            <a:spLocks noChangeArrowheads="1"/>
          </p:cNvSpPr>
          <p:nvPr/>
        </p:nvSpPr>
        <p:spPr bwMode="auto">
          <a:xfrm>
            <a:off x="179512" y="1664804"/>
            <a:ext cx="40684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they gathered it every morning, every man according to his eating: and when the sun waxed hot, it melted.</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hidden="1"/>
          <p:cNvSpPr>
            <a:spLocks noChangeArrowheads="1"/>
          </p:cNvSpPr>
          <p:nvPr/>
        </p:nvSpPr>
        <p:spPr bwMode="auto">
          <a:xfrm>
            <a:off x="179512" y="1628800"/>
            <a:ext cx="5040560"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 el sexto día recogieron doble porción de comida, dos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gomeres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cada uno; y todos los príncipes de la congregación vinieron y se lo hicieron saber a Moisés.</a:t>
            </a:r>
          </a:p>
        </p:txBody>
      </p:sp>
      <p:sp>
        <p:nvSpPr>
          <p:cNvPr id="8" name="Rectangle 3" hidden="1"/>
          <p:cNvSpPr>
            <a:spLocks noChangeArrowheads="1"/>
          </p:cNvSpPr>
          <p:nvPr/>
        </p:nvSpPr>
        <p:spPr bwMode="auto">
          <a:xfrm>
            <a:off x="215516" y="1124744"/>
            <a:ext cx="5040560"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él les dijo: Esto es lo que ha dicho Jehová: Mañana es el santo día de reposo, el reposo consagrado a Jehová; lo que habéis de cocer, cocedlo hoy, y lo que habéis de cocinar, cocinadlo; y todo lo que os sobrare, guardadlo para mañana.</a:t>
            </a:r>
          </a:p>
        </p:txBody>
      </p:sp>
      <p:sp>
        <p:nvSpPr>
          <p:cNvPr id="9" name="Rectangle 3" hidden="1"/>
          <p:cNvSpPr>
            <a:spLocks noChangeArrowheads="1"/>
          </p:cNvSpPr>
          <p:nvPr/>
        </p:nvSpPr>
        <p:spPr bwMode="auto">
          <a:xfrm>
            <a:off x="215516" y="112474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ellos lo guardaron hasta la mañana,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que Moisés había mandado,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agusanó, ni hedió.</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dijo Moisés: Comedlo hoy, porque hoy es día de reposo para Jehová; hoy no hallaréis en el campo.</a:t>
            </a:r>
          </a:p>
        </p:txBody>
      </p:sp>
      <p:sp>
        <p:nvSpPr>
          <p:cNvPr id="10" name="Rectangle 3" hidden="1"/>
          <p:cNvSpPr>
            <a:spLocks noChangeArrowheads="1"/>
          </p:cNvSpPr>
          <p:nvPr/>
        </p:nvSpPr>
        <p:spPr bwMode="auto">
          <a:xfrm>
            <a:off x="215516" y="130476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Seis días lo recogeréis; mas el séptimo día es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día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 reposo; en él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hallará.</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aconteció que algunos del pueblo salieron en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séptimo día a recoger, y no hallaron.</a:t>
            </a:r>
          </a:p>
        </p:txBody>
      </p:sp>
      <p:sp>
        <p:nvSpPr>
          <p:cNvPr id="11" name="Rectangle 3" hidden="1"/>
          <p:cNvSpPr>
            <a:spLocks noChangeArrowheads="1"/>
          </p:cNvSpPr>
          <p:nvPr/>
        </p:nvSpPr>
        <p:spPr bwMode="auto">
          <a:xfrm>
            <a:off x="287524" y="2240868"/>
            <a:ext cx="4968552"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Jehová dijo a Moisés: ¿Hasta cuándo no querréis guardar mis mandamientos y mis leyes</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12" name="Rectangle 3" hidden="1"/>
          <p:cNvSpPr>
            <a:spLocks noChangeArrowheads="1"/>
          </p:cNvSpPr>
          <p:nvPr/>
        </p:nvSpPr>
        <p:spPr bwMode="auto">
          <a:xfrm>
            <a:off x="215516" y="1196752"/>
            <a:ext cx="4932548"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Mirad que Jehová os dio el día de reposo, y por eso en el sexto día os da pan para dos días.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Estése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pues, cada uno en su lugar, y nadie salga de él en el séptimo día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Así el pueblo reposó el séptimo día."</a:t>
            </a:r>
          </a:p>
        </p:txBody>
      </p:sp>
      <p:pic>
        <p:nvPicPr>
          <p:cNvPr id="1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916832"/>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6058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6"/>
                                        </p:tgtEl>
                                      </p:cBhvr>
                                    </p:animEffect>
                                    <p:anim calcmode="lin" valueType="num">
                                      <p:cBhvr>
                                        <p:cTn id="24" dur="1000"/>
                                        <p:tgtEl>
                                          <p:spTgt spid="6"/>
                                        </p:tgtEl>
                                        <p:attrNameLst>
                                          <p:attrName>ppt_x</p:attrName>
                                        </p:attrNameLst>
                                      </p:cBhvr>
                                      <p:tavLst>
                                        <p:tav tm="0">
                                          <p:val>
                                            <p:strVal val="ppt_x"/>
                                          </p:val>
                                        </p:tav>
                                        <p:tav tm="100000">
                                          <p:val>
                                            <p:strVal val="ppt_x"/>
                                          </p:val>
                                        </p:tav>
                                      </p:tavLst>
                                    </p:anim>
                                    <p:anim calcmode="lin" valueType="num">
                                      <p:cBhvr>
                                        <p:cTn id="25" dur="1000"/>
                                        <p:tgtEl>
                                          <p:spTgt spid="6"/>
                                        </p:tgtEl>
                                        <p:attrNameLst>
                                          <p:attrName>ppt_y</p:attrName>
                                        </p:attrNameLst>
                                      </p:cBhvr>
                                      <p:tavLst>
                                        <p:tav tm="0">
                                          <p:val>
                                            <p:strVal val="ppt_y"/>
                                          </p:val>
                                        </p:tav>
                                        <p:tav tm="100000">
                                          <p:val>
                                            <p:strVal val="ppt_y-.1"/>
                                          </p:val>
                                        </p:tav>
                                      </p:tavLst>
                                    </p:anim>
                                    <p:set>
                                      <p:cBhvr>
                                        <p:cTn id="26" dur="1" fill="hold">
                                          <p:stCondLst>
                                            <p:cond delay="999"/>
                                          </p:stCondLst>
                                        </p:cTn>
                                        <p:tgtEl>
                                          <p:spTgt spid="6"/>
                                        </p:tgtEl>
                                        <p:attrNameLst>
                                          <p:attrName>style.visibility</p:attrName>
                                        </p:attrNameLst>
                                      </p:cBhvr>
                                      <p:to>
                                        <p:strVal val="hidden"/>
                                      </p:to>
                                    </p:se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xit" presetSubtype="0" fill="hold" grpId="1" nodeType="clickEffect">
                                  <p:stCondLst>
                                    <p:cond delay="0"/>
                                  </p:stCondLst>
                                  <p:childTnLst>
                                    <p:animEffect transition="out" filter="fade">
                                      <p:cBhvr>
                                        <p:cTn id="36" dur="1000"/>
                                        <p:tgtEl>
                                          <p:spTgt spid="8"/>
                                        </p:tgtEl>
                                      </p:cBhvr>
                                    </p:animEffect>
                                    <p:anim calcmode="lin" valueType="num">
                                      <p:cBhvr>
                                        <p:cTn id="37" dur="1000"/>
                                        <p:tgtEl>
                                          <p:spTgt spid="8"/>
                                        </p:tgtEl>
                                        <p:attrNameLst>
                                          <p:attrName>ppt_x</p:attrName>
                                        </p:attrNameLst>
                                      </p:cBhvr>
                                      <p:tavLst>
                                        <p:tav tm="0">
                                          <p:val>
                                            <p:strVal val="ppt_x"/>
                                          </p:val>
                                        </p:tav>
                                        <p:tav tm="100000">
                                          <p:val>
                                            <p:strVal val="ppt_x"/>
                                          </p:val>
                                        </p:tav>
                                      </p:tavLst>
                                    </p:anim>
                                    <p:anim calcmode="lin" valueType="num">
                                      <p:cBhvr>
                                        <p:cTn id="38" dur="1000"/>
                                        <p:tgtEl>
                                          <p:spTgt spid="8"/>
                                        </p:tgtEl>
                                        <p:attrNameLst>
                                          <p:attrName>ppt_y</p:attrName>
                                        </p:attrNameLst>
                                      </p:cBhvr>
                                      <p:tavLst>
                                        <p:tav tm="0">
                                          <p:val>
                                            <p:strVal val="ppt_y"/>
                                          </p:val>
                                        </p:tav>
                                        <p:tav tm="100000">
                                          <p:val>
                                            <p:strVal val="ppt_y-.1"/>
                                          </p:val>
                                        </p:tav>
                                      </p:tavLst>
                                    </p:anim>
                                    <p:set>
                                      <p:cBhvr>
                                        <p:cTn id="39" dur="1" fill="hold">
                                          <p:stCondLst>
                                            <p:cond delay="999"/>
                                          </p:stCondLst>
                                        </p:cTn>
                                        <p:tgtEl>
                                          <p:spTgt spid="8"/>
                                        </p:tgtEl>
                                        <p:attrNameLst>
                                          <p:attrName>style.visibility</p:attrName>
                                        </p:attrNameLst>
                                      </p:cBhvr>
                                      <p:to>
                                        <p:strVal val="hidden"/>
                                      </p:to>
                                    </p:set>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xit" presetSubtype="0" fill="hold" grpId="1" nodeType="clickEffect">
                                  <p:stCondLst>
                                    <p:cond delay="0"/>
                                  </p:stCondLst>
                                  <p:childTnLst>
                                    <p:animEffect transition="out" filter="fade">
                                      <p:cBhvr>
                                        <p:cTn id="49" dur="1000"/>
                                        <p:tgtEl>
                                          <p:spTgt spid="9"/>
                                        </p:tgtEl>
                                      </p:cBhvr>
                                    </p:animEffect>
                                    <p:anim calcmode="lin" valueType="num">
                                      <p:cBhvr>
                                        <p:cTn id="50" dur="1000"/>
                                        <p:tgtEl>
                                          <p:spTgt spid="9"/>
                                        </p:tgtEl>
                                        <p:attrNameLst>
                                          <p:attrName>ppt_x</p:attrName>
                                        </p:attrNameLst>
                                      </p:cBhvr>
                                      <p:tavLst>
                                        <p:tav tm="0">
                                          <p:val>
                                            <p:strVal val="ppt_x"/>
                                          </p:val>
                                        </p:tav>
                                        <p:tav tm="100000">
                                          <p:val>
                                            <p:strVal val="ppt_x"/>
                                          </p:val>
                                        </p:tav>
                                      </p:tavLst>
                                    </p:anim>
                                    <p:anim calcmode="lin" valueType="num">
                                      <p:cBhvr>
                                        <p:cTn id="51" dur="1000"/>
                                        <p:tgtEl>
                                          <p:spTgt spid="9"/>
                                        </p:tgtEl>
                                        <p:attrNameLst>
                                          <p:attrName>ppt_y</p:attrName>
                                        </p:attrNameLst>
                                      </p:cBhvr>
                                      <p:tavLst>
                                        <p:tav tm="0">
                                          <p:val>
                                            <p:strVal val="ppt_y"/>
                                          </p:val>
                                        </p:tav>
                                        <p:tav tm="100000">
                                          <p:val>
                                            <p:strVal val="ppt_y-.1"/>
                                          </p:val>
                                        </p:tav>
                                      </p:tavLst>
                                    </p:anim>
                                    <p:set>
                                      <p:cBhvr>
                                        <p:cTn id="52" dur="1" fill="hold">
                                          <p:stCondLst>
                                            <p:cond delay="999"/>
                                          </p:stCondLst>
                                        </p:cTn>
                                        <p:tgtEl>
                                          <p:spTgt spid="9"/>
                                        </p:tgtEl>
                                        <p:attrNameLst>
                                          <p:attrName>style.visibility</p:attrName>
                                        </p:attrNameLst>
                                      </p:cBhvr>
                                      <p:to>
                                        <p:strVal val="hidden"/>
                                      </p:to>
                                    </p:set>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xit" presetSubtype="0" fill="hold" grpId="1" nodeType="clickEffect">
                                  <p:stCondLst>
                                    <p:cond delay="0"/>
                                  </p:stCondLst>
                                  <p:childTnLst>
                                    <p:animEffect transition="out" filter="fade">
                                      <p:cBhvr>
                                        <p:cTn id="62" dur="1000"/>
                                        <p:tgtEl>
                                          <p:spTgt spid="10"/>
                                        </p:tgtEl>
                                      </p:cBhvr>
                                    </p:animEffect>
                                    <p:anim calcmode="lin" valueType="num">
                                      <p:cBhvr>
                                        <p:cTn id="63" dur="1000"/>
                                        <p:tgtEl>
                                          <p:spTgt spid="10"/>
                                        </p:tgtEl>
                                        <p:attrNameLst>
                                          <p:attrName>ppt_x</p:attrName>
                                        </p:attrNameLst>
                                      </p:cBhvr>
                                      <p:tavLst>
                                        <p:tav tm="0">
                                          <p:val>
                                            <p:strVal val="ppt_x"/>
                                          </p:val>
                                        </p:tav>
                                        <p:tav tm="100000">
                                          <p:val>
                                            <p:strVal val="ppt_x"/>
                                          </p:val>
                                        </p:tav>
                                      </p:tavLst>
                                    </p:anim>
                                    <p:anim calcmode="lin" valueType="num">
                                      <p:cBhvr>
                                        <p:cTn id="64" dur="1000"/>
                                        <p:tgtEl>
                                          <p:spTgt spid="10"/>
                                        </p:tgtEl>
                                        <p:attrNameLst>
                                          <p:attrName>ppt_y</p:attrName>
                                        </p:attrNameLst>
                                      </p:cBhvr>
                                      <p:tavLst>
                                        <p:tav tm="0">
                                          <p:val>
                                            <p:strVal val="ppt_y"/>
                                          </p:val>
                                        </p:tav>
                                        <p:tav tm="100000">
                                          <p:val>
                                            <p:strVal val="ppt_y-.1"/>
                                          </p:val>
                                        </p:tav>
                                      </p:tavLst>
                                    </p:anim>
                                    <p:set>
                                      <p:cBhvr>
                                        <p:cTn id="65" dur="1" fill="hold">
                                          <p:stCondLst>
                                            <p:cond delay="999"/>
                                          </p:stCondLst>
                                        </p:cTn>
                                        <p:tgtEl>
                                          <p:spTgt spid="10"/>
                                        </p:tgtEl>
                                        <p:attrNameLst>
                                          <p:attrName>style.visibility</p:attrName>
                                        </p:attrNameLst>
                                      </p:cBhvr>
                                      <p:to>
                                        <p:strVal val="hidden"/>
                                      </p:to>
                                    </p:set>
                                  </p:childTnLst>
                                </p:cTn>
                              </p:par>
                            </p:childTnLst>
                          </p:cTn>
                        </p:par>
                        <p:par>
                          <p:cTn id="66" fill="hold">
                            <p:stCondLst>
                              <p:cond delay="1000"/>
                            </p:stCondLst>
                            <p:childTnLst>
                              <p:par>
                                <p:cTn id="67" presetID="42" presetClass="entr" presetSubtype="0"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1000"/>
                                        <p:tgtEl>
                                          <p:spTgt spid="11"/>
                                        </p:tgtEl>
                                      </p:cBhvr>
                                    </p:animEffect>
                                    <p:anim calcmode="lin" valueType="num">
                                      <p:cBhvr>
                                        <p:cTn id="70" dur="1000" fill="hold"/>
                                        <p:tgtEl>
                                          <p:spTgt spid="11"/>
                                        </p:tgtEl>
                                        <p:attrNameLst>
                                          <p:attrName>ppt_x</p:attrName>
                                        </p:attrNameLst>
                                      </p:cBhvr>
                                      <p:tavLst>
                                        <p:tav tm="0">
                                          <p:val>
                                            <p:strVal val="#ppt_x"/>
                                          </p:val>
                                        </p:tav>
                                        <p:tav tm="100000">
                                          <p:val>
                                            <p:strVal val="#ppt_x"/>
                                          </p:val>
                                        </p:tav>
                                      </p:tavLst>
                                    </p:anim>
                                    <p:anim calcmode="lin" valueType="num">
                                      <p:cBhvr>
                                        <p:cTn id="7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xit" presetSubtype="0" fill="hold" grpId="1" nodeType="clickEffect">
                                  <p:stCondLst>
                                    <p:cond delay="0"/>
                                  </p:stCondLst>
                                  <p:childTnLst>
                                    <p:animEffect transition="out" filter="fade">
                                      <p:cBhvr>
                                        <p:cTn id="75" dur="1000"/>
                                        <p:tgtEl>
                                          <p:spTgt spid="11"/>
                                        </p:tgtEl>
                                      </p:cBhvr>
                                    </p:animEffect>
                                    <p:anim calcmode="lin" valueType="num">
                                      <p:cBhvr>
                                        <p:cTn id="76" dur="1000"/>
                                        <p:tgtEl>
                                          <p:spTgt spid="11"/>
                                        </p:tgtEl>
                                        <p:attrNameLst>
                                          <p:attrName>ppt_x</p:attrName>
                                        </p:attrNameLst>
                                      </p:cBhvr>
                                      <p:tavLst>
                                        <p:tav tm="0">
                                          <p:val>
                                            <p:strVal val="ppt_x"/>
                                          </p:val>
                                        </p:tav>
                                        <p:tav tm="100000">
                                          <p:val>
                                            <p:strVal val="ppt_x"/>
                                          </p:val>
                                        </p:tav>
                                      </p:tavLst>
                                    </p:anim>
                                    <p:anim calcmode="lin" valueType="num">
                                      <p:cBhvr>
                                        <p:cTn id="77" dur="1000"/>
                                        <p:tgtEl>
                                          <p:spTgt spid="11"/>
                                        </p:tgtEl>
                                        <p:attrNameLst>
                                          <p:attrName>ppt_y</p:attrName>
                                        </p:attrNameLst>
                                      </p:cBhvr>
                                      <p:tavLst>
                                        <p:tav tm="0">
                                          <p:val>
                                            <p:strVal val="ppt_y"/>
                                          </p:val>
                                        </p:tav>
                                        <p:tav tm="100000">
                                          <p:val>
                                            <p:strVal val="ppt_y-.1"/>
                                          </p:val>
                                        </p:tav>
                                      </p:tavLst>
                                    </p:anim>
                                    <p:set>
                                      <p:cBhvr>
                                        <p:cTn id="78" dur="1" fill="hold">
                                          <p:stCondLst>
                                            <p:cond delay="999"/>
                                          </p:stCondLst>
                                        </p:cTn>
                                        <p:tgtEl>
                                          <p:spTgt spid="11"/>
                                        </p:tgtEl>
                                        <p:attrNameLst>
                                          <p:attrName>style.visibility</p:attrName>
                                        </p:attrNameLst>
                                      </p:cBhvr>
                                      <p:to>
                                        <p:strVal val="hidden"/>
                                      </p:to>
                                    </p:set>
                                  </p:childTnLst>
                                </p:cTn>
                              </p:par>
                            </p:childTnLst>
                          </p:cTn>
                        </p:par>
                        <p:par>
                          <p:cTn id="79" fill="hold">
                            <p:stCondLst>
                              <p:cond delay="1000"/>
                            </p:stCondLst>
                            <p:childTnLst>
                              <p:par>
                                <p:cTn id="80" presetID="42" presetClass="entr" presetSubtype="0" fill="hold" grpId="0" nodeType="after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1000"/>
                                        <p:tgtEl>
                                          <p:spTgt spid="12"/>
                                        </p:tgtEl>
                                      </p:cBhvr>
                                    </p:animEffect>
                                    <p:anim calcmode="lin" valueType="num">
                                      <p:cBhvr>
                                        <p:cTn id="83" dur="1000" fill="hold"/>
                                        <p:tgtEl>
                                          <p:spTgt spid="12"/>
                                        </p:tgtEl>
                                        <p:attrNameLst>
                                          <p:attrName>ppt_x</p:attrName>
                                        </p:attrNameLst>
                                      </p:cBhvr>
                                      <p:tavLst>
                                        <p:tav tm="0">
                                          <p:val>
                                            <p:strVal val="#ppt_x"/>
                                          </p:val>
                                        </p:tav>
                                        <p:tav tm="100000">
                                          <p:val>
                                            <p:strVal val="#ppt_x"/>
                                          </p:val>
                                        </p:tav>
                                      </p:tavLst>
                                    </p:anim>
                                    <p:anim calcmode="lin" valueType="num">
                                      <p:cBhvr>
                                        <p:cTn id="84" dur="1000" fill="hold"/>
                                        <p:tgtEl>
                                          <p:spTgt spid="12"/>
                                        </p:tgtEl>
                                        <p:attrNameLst>
                                          <p:attrName>ppt_y</p:attrName>
                                        </p:attrNameLst>
                                      </p:cBhvr>
                                      <p:tavLst>
                                        <p:tav tm="0">
                                          <p:val>
                                            <p:strVal val="#ppt_y+.1"/>
                                          </p:val>
                                        </p:tav>
                                        <p:tav tm="100000">
                                          <p:val>
                                            <p:strVal val="#ppt_y"/>
                                          </p:val>
                                        </p:tav>
                                      </p:tavLst>
                                    </p:anim>
                                  </p:childTnLst>
                                </p:cTn>
                              </p:par>
                            </p:childTnLst>
                          </p:cTn>
                        </p:par>
                        <p:par>
                          <p:cTn id="85" fill="hold">
                            <p:stCondLst>
                              <p:cond delay="2000"/>
                            </p:stCondLst>
                            <p:childTnLst>
                              <p:par>
                                <p:cTn id="86" presetID="22" presetClass="entr" presetSubtype="1" fill="hold" nodeType="after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wipe(up)">
                                      <p:cBhvr>
                                        <p:cTn id="8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6" grpId="1"/>
      <p:bldP spid="8" grpId="0"/>
      <p:bldP spid="8" grpId="1"/>
      <p:bldP spid="9" grpId="0"/>
      <p:bldP spid="9" grpId="1"/>
      <p:bldP spid="10" grpId="0"/>
      <p:bldP spid="10" grpId="1"/>
      <p:bldP spid="11" grpId="0"/>
      <p:bldP spid="11" grpId="1"/>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3332194"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Exodus </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16:21-30</a:t>
            </a:r>
            <a:endParaRPr lang="es-ES" sz="2000" dirty="0">
              <a:ln w="6350" cap="rnd" cmpd="sng">
                <a:solidFill>
                  <a:srgbClr val="FFC000"/>
                </a:solidFill>
                <a:prstDash val="solid"/>
                <a:round/>
              </a:ln>
              <a:solidFill>
                <a:schemeClr val="bg1"/>
              </a:solidFill>
            </a:endParaRPr>
          </a:p>
        </p:txBody>
      </p:sp>
      <p:sp>
        <p:nvSpPr>
          <p:cNvPr id="3" name="Rectangle 3" hidden="1"/>
          <p:cNvSpPr>
            <a:spLocks noChangeArrowheads="1"/>
          </p:cNvSpPr>
          <p:nvPr/>
        </p:nvSpPr>
        <p:spPr bwMode="auto">
          <a:xfrm>
            <a:off x="179512" y="1664804"/>
            <a:ext cx="40684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recogían cada mañana, cada uno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lo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 había de comer; y luego que el sol calentaba,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derretía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p:cNvSpPr>
            <a:spLocks noChangeArrowheads="1"/>
          </p:cNvSpPr>
          <p:nvPr/>
        </p:nvSpPr>
        <p:spPr bwMode="auto">
          <a:xfrm>
            <a:off x="179512" y="1628800"/>
            <a:ext cx="5040560"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On the sixth day they gathered twice as much bread, two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omers</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for one man: and all the rulers of the congregation came and told Moses.</a:t>
            </a:r>
          </a:p>
        </p:txBody>
      </p:sp>
      <p:sp>
        <p:nvSpPr>
          <p:cNvPr id="8" name="Rectangle 3" hidden="1"/>
          <p:cNvSpPr>
            <a:spLocks noChangeArrowheads="1"/>
          </p:cNvSpPr>
          <p:nvPr/>
        </p:nvSpPr>
        <p:spPr bwMode="auto">
          <a:xfrm>
            <a:off x="215516" y="1124744"/>
            <a:ext cx="5040560"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él les dijo: Esto es lo que ha dicho Jehová: Mañana es el santo día de reposo, el reposo consagrado a Jehová; lo que habéis de cocer, cocedlo hoy, y lo que habéis de cocinar, cocinadlo; y todo lo que os sobrare, guardadlo para mañana.</a:t>
            </a:r>
          </a:p>
        </p:txBody>
      </p:sp>
      <p:sp>
        <p:nvSpPr>
          <p:cNvPr id="9" name="Rectangle 3" hidden="1"/>
          <p:cNvSpPr>
            <a:spLocks noChangeArrowheads="1"/>
          </p:cNvSpPr>
          <p:nvPr/>
        </p:nvSpPr>
        <p:spPr bwMode="auto">
          <a:xfrm>
            <a:off x="215516" y="112474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ellos lo guardaron hasta la mañana,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que Moisés había mandado,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agusanó, ni hedió.</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dijo Moisés: Comedlo hoy, porque hoy es día de reposo para Jehová; hoy no hallaréis en el campo.</a:t>
            </a:r>
          </a:p>
        </p:txBody>
      </p:sp>
      <p:sp>
        <p:nvSpPr>
          <p:cNvPr id="10" name="Rectangle 3" hidden="1"/>
          <p:cNvSpPr>
            <a:spLocks noChangeArrowheads="1"/>
          </p:cNvSpPr>
          <p:nvPr/>
        </p:nvSpPr>
        <p:spPr bwMode="auto">
          <a:xfrm>
            <a:off x="215516" y="130476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Seis días lo recogeréis; mas el séptimo día es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día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 reposo; en él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hallará.</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aconteció que algunos del pueblo salieron en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séptimo día a recoger, y no hallaron.</a:t>
            </a:r>
          </a:p>
        </p:txBody>
      </p:sp>
      <p:sp>
        <p:nvSpPr>
          <p:cNvPr id="11" name="Rectangle 3" hidden="1"/>
          <p:cNvSpPr>
            <a:spLocks noChangeArrowheads="1"/>
          </p:cNvSpPr>
          <p:nvPr/>
        </p:nvSpPr>
        <p:spPr bwMode="auto">
          <a:xfrm>
            <a:off x="287524" y="2240868"/>
            <a:ext cx="4968552"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Jehová dijo a Moisés: ¿Hasta cuándo no querréis guardar mis mandamientos y mis leyes</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12" name="Rectangle 3" hidden="1"/>
          <p:cNvSpPr>
            <a:spLocks noChangeArrowheads="1"/>
          </p:cNvSpPr>
          <p:nvPr/>
        </p:nvSpPr>
        <p:spPr bwMode="auto">
          <a:xfrm>
            <a:off x="215516" y="1196752"/>
            <a:ext cx="4932548"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Mirad que Jehová os dio el día de reposo, y por eso en el sexto día os da pan para dos días.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Estése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pues, cada uno en su lugar, y nadie salga de él en el séptimo día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Así el pueblo reposó el séptimo día."</a:t>
            </a:r>
          </a:p>
        </p:txBody>
      </p:sp>
      <p:pic>
        <p:nvPicPr>
          <p:cNvPr id="1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916832"/>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8700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xit" presetSubtype="0" fill="hold" grpId="1" nodeType="clickEffect">
                                  <p:stCondLst>
                                    <p:cond delay="0"/>
                                  </p:stCondLst>
                                  <p:childTnLst>
                                    <p:animEffect transition="out" filter="fade">
                                      <p:cBhvr>
                                        <p:cTn id="25" dur="1000"/>
                                        <p:tgtEl>
                                          <p:spTgt spid="8"/>
                                        </p:tgtEl>
                                      </p:cBhvr>
                                    </p:animEffect>
                                    <p:anim calcmode="lin" valueType="num">
                                      <p:cBhvr>
                                        <p:cTn id="26" dur="1000"/>
                                        <p:tgtEl>
                                          <p:spTgt spid="8"/>
                                        </p:tgtEl>
                                        <p:attrNameLst>
                                          <p:attrName>ppt_x</p:attrName>
                                        </p:attrNameLst>
                                      </p:cBhvr>
                                      <p:tavLst>
                                        <p:tav tm="0">
                                          <p:val>
                                            <p:strVal val="ppt_x"/>
                                          </p:val>
                                        </p:tav>
                                        <p:tav tm="100000">
                                          <p:val>
                                            <p:strVal val="ppt_x"/>
                                          </p:val>
                                        </p:tav>
                                      </p:tavLst>
                                    </p:anim>
                                    <p:anim calcmode="lin" valueType="num">
                                      <p:cBhvr>
                                        <p:cTn id="27" dur="1000"/>
                                        <p:tgtEl>
                                          <p:spTgt spid="8"/>
                                        </p:tgtEl>
                                        <p:attrNameLst>
                                          <p:attrName>ppt_y</p:attrName>
                                        </p:attrNameLst>
                                      </p:cBhvr>
                                      <p:tavLst>
                                        <p:tav tm="0">
                                          <p:val>
                                            <p:strVal val="ppt_y"/>
                                          </p:val>
                                        </p:tav>
                                        <p:tav tm="100000">
                                          <p:val>
                                            <p:strVal val="ppt_y-.1"/>
                                          </p:val>
                                        </p:tav>
                                      </p:tavLst>
                                    </p:anim>
                                    <p:set>
                                      <p:cBhvr>
                                        <p:cTn id="28" dur="1" fill="hold">
                                          <p:stCondLst>
                                            <p:cond delay="999"/>
                                          </p:stCondLst>
                                        </p:cTn>
                                        <p:tgtEl>
                                          <p:spTgt spid="8"/>
                                        </p:tgtEl>
                                        <p:attrNameLst>
                                          <p:attrName>style.visibility</p:attrName>
                                        </p:attrNameLst>
                                      </p:cBhvr>
                                      <p:to>
                                        <p:strVal val="hidden"/>
                                      </p:to>
                                    </p:set>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xit" presetSubtype="0" fill="hold" grpId="1" nodeType="clickEffect">
                                  <p:stCondLst>
                                    <p:cond delay="0"/>
                                  </p:stCondLst>
                                  <p:childTnLst>
                                    <p:animEffect transition="out" filter="fade">
                                      <p:cBhvr>
                                        <p:cTn id="38" dur="1000"/>
                                        <p:tgtEl>
                                          <p:spTgt spid="9"/>
                                        </p:tgtEl>
                                      </p:cBhvr>
                                    </p:animEffect>
                                    <p:anim calcmode="lin" valueType="num">
                                      <p:cBhvr>
                                        <p:cTn id="39" dur="1000"/>
                                        <p:tgtEl>
                                          <p:spTgt spid="9"/>
                                        </p:tgtEl>
                                        <p:attrNameLst>
                                          <p:attrName>ppt_x</p:attrName>
                                        </p:attrNameLst>
                                      </p:cBhvr>
                                      <p:tavLst>
                                        <p:tav tm="0">
                                          <p:val>
                                            <p:strVal val="ppt_x"/>
                                          </p:val>
                                        </p:tav>
                                        <p:tav tm="100000">
                                          <p:val>
                                            <p:strVal val="ppt_x"/>
                                          </p:val>
                                        </p:tav>
                                      </p:tavLst>
                                    </p:anim>
                                    <p:anim calcmode="lin" valueType="num">
                                      <p:cBhvr>
                                        <p:cTn id="40" dur="1000"/>
                                        <p:tgtEl>
                                          <p:spTgt spid="9"/>
                                        </p:tgtEl>
                                        <p:attrNameLst>
                                          <p:attrName>ppt_y</p:attrName>
                                        </p:attrNameLst>
                                      </p:cBhvr>
                                      <p:tavLst>
                                        <p:tav tm="0">
                                          <p:val>
                                            <p:strVal val="ppt_y"/>
                                          </p:val>
                                        </p:tav>
                                        <p:tav tm="100000">
                                          <p:val>
                                            <p:strVal val="ppt_y-.1"/>
                                          </p:val>
                                        </p:tav>
                                      </p:tavLst>
                                    </p:anim>
                                    <p:set>
                                      <p:cBhvr>
                                        <p:cTn id="41" dur="1" fill="hold">
                                          <p:stCondLst>
                                            <p:cond delay="999"/>
                                          </p:stCondLst>
                                        </p:cTn>
                                        <p:tgtEl>
                                          <p:spTgt spid="9"/>
                                        </p:tgtEl>
                                        <p:attrNameLst>
                                          <p:attrName>style.visibility</p:attrName>
                                        </p:attrNameLst>
                                      </p:cBhvr>
                                      <p:to>
                                        <p:strVal val="hidden"/>
                                      </p:to>
                                    </p:se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xit" presetSubtype="0" fill="hold" grpId="1" nodeType="clickEffect">
                                  <p:stCondLst>
                                    <p:cond delay="0"/>
                                  </p:stCondLst>
                                  <p:childTnLst>
                                    <p:animEffect transition="out" filter="fade">
                                      <p:cBhvr>
                                        <p:cTn id="51" dur="1000"/>
                                        <p:tgtEl>
                                          <p:spTgt spid="10"/>
                                        </p:tgtEl>
                                      </p:cBhvr>
                                    </p:animEffect>
                                    <p:anim calcmode="lin" valueType="num">
                                      <p:cBhvr>
                                        <p:cTn id="52" dur="1000"/>
                                        <p:tgtEl>
                                          <p:spTgt spid="10"/>
                                        </p:tgtEl>
                                        <p:attrNameLst>
                                          <p:attrName>ppt_x</p:attrName>
                                        </p:attrNameLst>
                                      </p:cBhvr>
                                      <p:tavLst>
                                        <p:tav tm="0">
                                          <p:val>
                                            <p:strVal val="ppt_x"/>
                                          </p:val>
                                        </p:tav>
                                        <p:tav tm="100000">
                                          <p:val>
                                            <p:strVal val="ppt_x"/>
                                          </p:val>
                                        </p:tav>
                                      </p:tavLst>
                                    </p:anim>
                                    <p:anim calcmode="lin" valueType="num">
                                      <p:cBhvr>
                                        <p:cTn id="53" dur="1000"/>
                                        <p:tgtEl>
                                          <p:spTgt spid="10"/>
                                        </p:tgtEl>
                                        <p:attrNameLst>
                                          <p:attrName>ppt_y</p:attrName>
                                        </p:attrNameLst>
                                      </p:cBhvr>
                                      <p:tavLst>
                                        <p:tav tm="0">
                                          <p:val>
                                            <p:strVal val="ppt_y"/>
                                          </p:val>
                                        </p:tav>
                                        <p:tav tm="100000">
                                          <p:val>
                                            <p:strVal val="ppt_y-.1"/>
                                          </p:val>
                                        </p:tav>
                                      </p:tavLst>
                                    </p:anim>
                                    <p:set>
                                      <p:cBhvr>
                                        <p:cTn id="54" dur="1" fill="hold">
                                          <p:stCondLst>
                                            <p:cond delay="999"/>
                                          </p:stCondLst>
                                        </p:cTn>
                                        <p:tgtEl>
                                          <p:spTgt spid="10"/>
                                        </p:tgtEl>
                                        <p:attrNameLst>
                                          <p:attrName>style.visibility</p:attrName>
                                        </p:attrNameLst>
                                      </p:cBhvr>
                                      <p:to>
                                        <p:strVal val="hidden"/>
                                      </p:to>
                                    </p:set>
                                  </p:childTnLst>
                                </p:cTn>
                              </p:par>
                            </p:childTnLst>
                          </p:cTn>
                        </p:par>
                        <p:par>
                          <p:cTn id="55" fill="hold">
                            <p:stCondLst>
                              <p:cond delay="1000"/>
                            </p:stCondLst>
                            <p:childTnLst>
                              <p:par>
                                <p:cTn id="56" presetID="42"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xit" presetSubtype="0" fill="hold" grpId="1" nodeType="clickEffect">
                                  <p:stCondLst>
                                    <p:cond delay="0"/>
                                  </p:stCondLst>
                                  <p:childTnLst>
                                    <p:animEffect transition="out" filter="fade">
                                      <p:cBhvr>
                                        <p:cTn id="64" dur="1000"/>
                                        <p:tgtEl>
                                          <p:spTgt spid="11"/>
                                        </p:tgtEl>
                                      </p:cBhvr>
                                    </p:animEffect>
                                    <p:anim calcmode="lin" valueType="num">
                                      <p:cBhvr>
                                        <p:cTn id="65" dur="1000"/>
                                        <p:tgtEl>
                                          <p:spTgt spid="11"/>
                                        </p:tgtEl>
                                        <p:attrNameLst>
                                          <p:attrName>ppt_x</p:attrName>
                                        </p:attrNameLst>
                                      </p:cBhvr>
                                      <p:tavLst>
                                        <p:tav tm="0">
                                          <p:val>
                                            <p:strVal val="ppt_x"/>
                                          </p:val>
                                        </p:tav>
                                        <p:tav tm="100000">
                                          <p:val>
                                            <p:strVal val="ppt_x"/>
                                          </p:val>
                                        </p:tav>
                                      </p:tavLst>
                                    </p:anim>
                                    <p:anim calcmode="lin" valueType="num">
                                      <p:cBhvr>
                                        <p:cTn id="66" dur="1000"/>
                                        <p:tgtEl>
                                          <p:spTgt spid="11"/>
                                        </p:tgtEl>
                                        <p:attrNameLst>
                                          <p:attrName>ppt_y</p:attrName>
                                        </p:attrNameLst>
                                      </p:cBhvr>
                                      <p:tavLst>
                                        <p:tav tm="0">
                                          <p:val>
                                            <p:strVal val="ppt_y"/>
                                          </p:val>
                                        </p:tav>
                                        <p:tav tm="100000">
                                          <p:val>
                                            <p:strVal val="ppt_y-.1"/>
                                          </p:val>
                                        </p:tav>
                                      </p:tavLst>
                                    </p:anim>
                                    <p:set>
                                      <p:cBhvr>
                                        <p:cTn id="67" dur="1" fill="hold">
                                          <p:stCondLst>
                                            <p:cond delay="999"/>
                                          </p:stCondLst>
                                        </p:cTn>
                                        <p:tgtEl>
                                          <p:spTgt spid="11"/>
                                        </p:tgtEl>
                                        <p:attrNameLst>
                                          <p:attrName>style.visibility</p:attrName>
                                        </p:attrNameLst>
                                      </p:cBhvr>
                                      <p:to>
                                        <p:strVal val="hidden"/>
                                      </p:to>
                                    </p:set>
                                  </p:childTnLst>
                                </p:cTn>
                              </p:par>
                            </p:childTnLst>
                          </p:cTn>
                        </p:par>
                        <p:par>
                          <p:cTn id="68" fill="hold">
                            <p:stCondLst>
                              <p:cond delay="1000"/>
                            </p:stCondLst>
                            <p:childTnLst>
                              <p:par>
                                <p:cTn id="69" presetID="42" presetClass="entr" presetSubtype="0"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childTnLst>
                          </p:cTn>
                        </p:par>
                        <p:par>
                          <p:cTn id="74" fill="hold">
                            <p:stCondLst>
                              <p:cond delay="2000"/>
                            </p:stCondLst>
                            <p:childTnLst>
                              <p:par>
                                <p:cTn id="75" presetID="22" presetClass="entr" presetSubtype="1" fill="hold" nodeType="after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up)">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8" grpId="1"/>
      <p:bldP spid="9" grpId="0"/>
      <p:bldP spid="9" grpId="1"/>
      <p:bldP spid="10" grpId="0"/>
      <p:bldP spid="10" grpId="1"/>
      <p:bldP spid="11" grpId="0"/>
      <p:bldP spid="11" grpId="1"/>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730235" cy="523220"/>
          </a:xfrm>
          <a:prstGeom prst="rect">
            <a:avLst/>
          </a:prstGeom>
        </p:spPr>
        <p:txBody>
          <a:bodyPr wrap="non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Exodus </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16:21-30</a:t>
            </a:r>
            <a:endParaRPr lang="es-ES" sz="2000" dirty="0">
              <a:ln w="6350" cap="rnd" cmpd="sng">
                <a:solidFill>
                  <a:srgbClr val="FFC000"/>
                </a:solidFill>
                <a:prstDash val="solid"/>
                <a:round/>
              </a:ln>
              <a:solidFill>
                <a:schemeClr val="bg1"/>
              </a:solidFill>
            </a:endParaRPr>
          </a:p>
        </p:txBody>
      </p:sp>
      <p:sp>
        <p:nvSpPr>
          <p:cNvPr id="3" name="Rectangle 3" hidden="1"/>
          <p:cNvSpPr>
            <a:spLocks noChangeArrowheads="1"/>
          </p:cNvSpPr>
          <p:nvPr/>
        </p:nvSpPr>
        <p:spPr bwMode="auto">
          <a:xfrm>
            <a:off x="179512" y="1664804"/>
            <a:ext cx="40684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recogían cada mañana, cada uno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lo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 había de comer; y luego que el sol calentaba,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derretía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hidden="1"/>
          <p:cNvSpPr>
            <a:spLocks noChangeArrowheads="1"/>
          </p:cNvSpPr>
          <p:nvPr/>
        </p:nvSpPr>
        <p:spPr bwMode="auto">
          <a:xfrm>
            <a:off x="179512" y="1628800"/>
            <a:ext cx="5040560"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 el sexto día recogieron doble porción de comida, dos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gomeres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cada uno; y todos los príncipes de la congregación vinieron y se lo hicieron saber a Moisés.</a:t>
            </a:r>
          </a:p>
        </p:txBody>
      </p:sp>
      <p:sp>
        <p:nvSpPr>
          <p:cNvPr id="9" name="Rectangle 3" hidden="1"/>
          <p:cNvSpPr>
            <a:spLocks noChangeArrowheads="1"/>
          </p:cNvSpPr>
          <p:nvPr/>
        </p:nvSpPr>
        <p:spPr bwMode="auto">
          <a:xfrm>
            <a:off x="215516" y="112474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ellos lo guardaron hasta la mañana,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que Moisés había mandado,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agusanó, ni hedió.</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dijo Moisés: Comedlo hoy, porque hoy es día de reposo para Jehová; hoy no hallaréis en el campo.</a:t>
            </a:r>
          </a:p>
        </p:txBody>
      </p:sp>
      <p:sp>
        <p:nvSpPr>
          <p:cNvPr id="10" name="Rectangle 3" hidden="1"/>
          <p:cNvSpPr>
            <a:spLocks noChangeArrowheads="1"/>
          </p:cNvSpPr>
          <p:nvPr/>
        </p:nvSpPr>
        <p:spPr bwMode="auto">
          <a:xfrm>
            <a:off x="215516" y="130476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Seis días lo recogeréis; mas el séptimo día es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día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 reposo; en él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hallará.</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aconteció que algunos del pueblo salieron en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séptimo día a recoger, y no hallaron.</a:t>
            </a:r>
          </a:p>
        </p:txBody>
      </p:sp>
      <p:sp>
        <p:nvSpPr>
          <p:cNvPr id="11" name="Rectangle 3" hidden="1"/>
          <p:cNvSpPr>
            <a:spLocks noChangeArrowheads="1"/>
          </p:cNvSpPr>
          <p:nvPr/>
        </p:nvSpPr>
        <p:spPr bwMode="auto">
          <a:xfrm>
            <a:off x="287524" y="2240868"/>
            <a:ext cx="4968552"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Jehová dijo a Moisés: ¿Hasta cuándo no querréis guardar mis mandamientos y mis leyes</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12" name="Rectangle 3" hidden="1"/>
          <p:cNvSpPr>
            <a:spLocks noChangeArrowheads="1"/>
          </p:cNvSpPr>
          <p:nvPr/>
        </p:nvSpPr>
        <p:spPr bwMode="auto">
          <a:xfrm>
            <a:off x="215516" y="1196752"/>
            <a:ext cx="4932548"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Mirad que Jehová os dio el día de reposo, y por eso en el sexto día os da pan para dos días.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Estése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pues, cada uno en su lugar, y nadie salga de él en el séptimo día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Así el pueblo reposó el séptimo día."</a:t>
            </a:r>
          </a:p>
        </p:txBody>
      </p:sp>
      <p:pic>
        <p:nvPicPr>
          <p:cNvPr id="1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916832"/>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215516" y="1124744"/>
            <a:ext cx="5004556"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he said unto them, This is that which the Lord hath said, To morrow is the rest of the holy </a:t>
            </a:r>
            <a:r>
              <a:rPr lang="en-U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unto the Lord: bake that which ye will bake to day, and seethe that ye will seethe; and that which </a:t>
            </a:r>
            <a:r>
              <a:rPr lang="en-U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remaineth</a:t>
            </a:r>
            <a:r>
              <a:rPr lang="en-U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over lay up for you to be kept until the morning.</a:t>
            </a:r>
            <a:endPar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40559999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xit" presetSubtype="0" fill="hold" grpId="1" nodeType="clickEffect">
                                  <p:stCondLst>
                                    <p:cond delay="0"/>
                                  </p:stCondLst>
                                  <p:childTnLst>
                                    <p:animEffect transition="out" filter="fade">
                                      <p:cBhvr>
                                        <p:cTn id="38" dur="1000"/>
                                        <p:tgtEl>
                                          <p:spTgt spid="9"/>
                                        </p:tgtEl>
                                      </p:cBhvr>
                                    </p:animEffect>
                                    <p:anim calcmode="lin" valueType="num">
                                      <p:cBhvr>
                                        <p:cTn id="39" dur="1000"/>
                                        <p:tgtEl>
                                          <p:spTgt spid="9"/>
                                        </p:tgtEl>
                                        <p:attrNameLst>
                                          <p:attrName>ppt_x</p:attrName>
                                        </p:attrNameLst>
                                      </p:cBhvr>
                                      <p:tavLst>
                                        <p:tav tm="0">
                                          <p:val>
                                            <p:strVal val="ppt_x"/>
                                          </p:val>
                                        </p:tav>
                                        <p:tav tm="100000">
                                          <p:val>
                                            <p:strVal val="ppt_x"/>
                                          </p:val>
                                        </p:tav>
                                      </p:tavLst>
                                    </p:anim>
                                    <p:anim calcmode="lin" valueType="num">
                                      <p:cBhvr>
                                        <p:cTn id="40" dur="1000"/>
                                        <p:tgtEl>
                                          <p:spTgt spid="9"/>
                                        </p:tgtEl>
                                        <p:attrNameLst>
                                          <p:attrName>ppt_y</p:attrName>
                                        </p:attrNameLst>
                                      </p:cBhvr>
                                      <p:tavLst>
                                        <p:tav tm="0">
                                          <p:val>
                                            <p:strVal val="ppt_y"/>
                                          </p:val>
                                        </p:tav>
                                        <p:tav tm="100000">
                                          <p:val>
                                            <p:strVal val="ppt_y-.1"/>
                                          </p:val>
                                        </p:tav>
                                      </p:tavLst>
                                    </p:anim>
                                    <p:set>
                                      <p:cBhvr>
                                        <p:cTn id="41" dur="1" fill="hold">
                                          <p:stCondLst>
                                            <p:cond delay="999"/>
                                          </p:stCondLst>
                                        </p:cTn>
                                        <p:tgtEl>
                                          <p:spTgt spid="9"/>
                                        </p:tgtEl>
                                        <p:attrNameLst>
                                          <p:attrName>style.visibility</p:attrName>
                                        </p:attrNameLst>
                                      </p:cBhvr>
                                      <p:to>
                                        <p:strVal val="hidden"/>
                                      </p:to>
                                    </p:se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xit" presetSubtype="0" fill="hold" grpId="1" nodeType="clickEffect">
                                  <p:stCondLst>
                                    <p:cond delay="0"/>
                                  </p:stCondLst>
                                  <p:childTnLst>
                                    <p:animEffect transition="out" filter="fade">
                                      <p:cBhvr>
                                        <p:cTn id="51" dur="1000"/>
                                        <p:tgtEl>
                                          <p:spTgt spid="10"/>
                                        </p:tgtEl>
                                      </p:cBhvr>
                                    </p:animEffect>
                                    <p:anim calcmode="lin" valueType="num">
                                      <p:cBhvr>
                                        <p:cTn id="52" dur="1000"/>
                                        <p:tgtEl>
                                          <p:spTgt spid="10"/>
                                        </p:tgtEl>
                                        <p:attrNameLst>
                                          <p:attrName>ppt_x</p:attrName>
                                        </p:attrNameLst>
                                      </p:cBhvr>
                                      <p:tavLst>
                                        <p:tav tm="0">
                                          <p:val>
                                            <p:strVal val="ppt_x"/>
                                          </p:val>
                                        </p:tav>
                                        <p:tav tm="100000">
                                          <p:val>
                                            <p:strVal val="ppt_x"/>
                                          </p:val>
                                        </p:tav>
                                      </p:tavLst>
                                    </p:anim>
                                    <p:anim calcmode="lin" valueType="num">
                                      <p:cBhvr>
                                        <p:cTn id="53" dur="1000"/>
                                        <p:tgtEl>
                                          <p:spTgt spid="10"/>
                                        </p:tgtEl>
                                        <p:attrNameLst>
                                          <p:attrName>ppt_y</p:attrName>
                                        </p:attrNameLst>
                                      </p:cBhvr>
                                      <p:tavLst>
                                        <p:tav tm="0">
                                          <p:val>
                                            <p:strVal val="ppt_y"/>
                                          </p:val>
                                        </p:tav>
                                        <p:tav tm="100000">
                                          <p:val>
                                            <p:strVal val="ppt_y-.1"/>
                                          </p:val>
                                        </p:tav>
                                      </p:tavLst>
                                    </p:anim>
                                    <p:set>
                                      <p:cBhvr>
                                        <p:cTn id="54" dur="1" fill="hold">
                                          <p:stCondLst>
                                            <p:cond delay="999"/>
                                          </p:stCondLst>
                                        </p:cTn>
                                        <p:tgtEl>
                                          <p:spTgt spid="10"/>
                                        </p:tgtEl>
                                        <p:attrNameLst>
                                          <p:attrName>style.visibility</p:attrName>
                                        </p:attrNameLst>
                                      </p:cBhvr>
                                      <p:to>
                                        <p:strVal val="hidden"/>
                                      </p:to>
                                    </p:set>
                                  </p:childTnLst>
                                </p:cTn>
                              </p:par>
                            </p:childTnLst>
                          </p:cTn>
                        </p:par>
                        <p:par>
                          <p:cTn id="55" fill="hold">
                            <p:stCondLst>
                              <p:cond delay="1000"/>
                            </p:stCondLst>
                            <p:childTnLst>
                              <p:par>
                                <p:cTn id="56" presetID="42"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xit" presetSubtype="0" fill="hold" grpId="1" nodeType="clickEffect">
                                  <p:stCondLst>
                                    <p:cond delay="0"/>
                                  </p:stCondLst>
                                  <p:childTnLst>
                                    <p:animEffect transition="out" filter="fade">
                                      <p:cBhvr>
                                        <p:cTn id="64" dur="1000"/>
                                        <p:tgtEl>
                                          <p:spTgt spid="11"/>
                                        </p:tgtEl>
                                      </p:cBhvr>
                                    </p:animEffect>
                                    <p:anim calcmode="lin" valueType="num">
                                      <p:cBhvr>
                                        <p:cTn id="65" dur="1000"/>
                                        <p:tgtEl>
                                          <p:spTgt spid="11"/>
                                        </p:tgtEl>
                                        <p:attrNameLst>
                                          <p:attrName>ppt_x</p:attrName>
                                        </p:attrNameLst>
                                      </p:cBhvr>
                                      <p:tavLst>
                                        <p:tav tm="0">
                                          <p:val>
                                            <p:strVal val="ppt_x"/>
                                          </p:val>
                                        </p:tav>
                                        <p:tav tm="100000">
                                          <p:val>
                                            <p:strVal val="ppt_x"/>
                                          </p:val>
                                        </p:tav>
                                      </p:tavLst>
                                    </p:anim>
                                    <p:anim calcmode="lin" valueType="num">
                                      <p:cBhvr>
                                        <p:cTn id="66" dur="1000"/>
                                        <p:tgtEl>
                                          <p:spTgt spid="11"/>
                                        </p:tgtEl>
                                        <p:attrNameLst>
                                          <p:attrName>ppt_y</p:attrName>
                                        </p:attrNameLst>
                                      </p:cBhvr>
                                      <p:tavLst>
                                        <p:tav tm="0">
                                          <p:val>
                                            <p:strVal val="ppt_y"/>
                                          </p:val>
                                        </p:tav>
                                        <p:tav tm="100000">
                                          <p:val>
                                            <p:strVal val="ppt_y-.1"/>
                                          </p:val>
                                        </p:tav>
                                      </p:tavLst>
                                    </p:anim>
                                    <p:set>
                                      <p:cBhvr>
                                        <p:cTn id="67" dur="1" fill="hold">
                                          <p:stCondLst>
                                            <p:cond delay="999"/>
                                          </p:stCondLst>
                                        </p:cTn>
                                        <p:tgtEl>
                                          <p:spTgt spid="11"/>
                                        </p:tgtEl>
                                        <p:attrNameLst>
                                          <p:attrName>style.visibility</p:attrName>
                                        </p:attrNameLst>
                                      </p:cBhvr>
                                      <p:to>
                                        <p:strVal val="hidden"/>
                                      </p:to>
                                    </p:set>
                                  </p:childTnLst>
                                </p:cTn>
                              </p:par>
                            </p:childTnLst>
                          </p:cTn>
                        </p:par>
                        <p:par>
                          <p:cTn id="68" fill="hold">
                            <p:stCondLst>
                              <p:cond delay="1000"/>
                            </p:stCondLst>
                            <p:childTnLst>
                              <p:par>
                                <p:cTn id="69" presetID="42" presetClass="entr" presetSubtype="0"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childTnLst>
                          </p:cTn>
                        </p:par>
                        <p:par>
                          <p:cTn id="74" fill="hold">
                            <p:stCondLst>
                              <p:cond delay="2000"/>
                            </p:stCondLst>
                            <p:childTnLst>
                              <p:par>
                                <p:cTn id="75" presetID="22" presetClass="entr" presetSubtype="1" fill="hold" nodeType="after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up)">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9" grpId="0"/>
      <p:bldP spid="9" grpId="1"/>
      <p:bldP spid="10" grpId="0"/>
      <p:bldP spid="10" grpId="1"/>
      <p:bldP spid="11" grpId="0"/>
      <p:bldP spid="11" grpId="1"/>
      <p:bldP spid="12"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730235"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Exodus 16:21-30</a:t>
            </a:r>
            <a:endParaRPr lang="es-ES" sz="2000" dirty="0">
              <a:ln w="6350" cap="rnd" cmpd="sng">
                <a:solidFill>
                  <a:srgbClr val="FFC000"/>
                </a:solidFill>
                <a:prstDash val="solid"/>
                <a:round/>
              </a:ln>
              <a:solidFill>
                <a:schemeClr val="bg1"/>
              </a:solidFill>
            </a:endParaRPr>
          </a:p>
        </p:txBody>
      </p:sp>
      <p:sp>
        <p:nvSpPr>
          <p:cNvPr id="3" name="Rectangle 3" hidden="1"/>
          <p:cNvSpPr>
            <a:spLocks noChangeArrowheads="1"/>
          </p:cNvSpPr>
          <p:nvPr/>
        </p:nvSpPr>
        <p:spPr bwMode="auto">
          <a:xfrm>
            <a:off x="179512" y="1664804"/>
            <a:ext cx="40684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recogían cada mañana, cada uno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lo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 había de comer; y luego que el sol calentaba,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derretía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hidden="1"/>
          <p:cNvSpPr>
            <a:spLocks noChangeArrowheads="1"/>
          </p:cNvSpPr>
          <p:nvPr/>
        </p:nvSpPr>
        <p:spPr bwMode="auto">
          <a:xfrm>
            <a:off x="179512" y="1628800"/>
            <a:ext cx="5040560"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 el sexto día recogieron doble porción de comida, dos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gomeres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cada uno; y todos los príncipes de la congregación vinieron y se lo hicieron saber a Moisés.</a:t>
            </a:r>
          </a:p>
        </p:txBody>
      </p:sp>
      <p:sp>
        <p:nvSpPr>
          <p:cNvPr id="8" name="Rectangle 3" hidden="1"/>
          <p:cNvSpPr>
            <a:spLocks noChangeArrowheads="1"/>
          </p:cNvSpPr>
          <p:nvPr/>
        </p:nvSpPr>
        <p:spPr bwMode="auto">
          <a:xfrm>
            <a:off x="215516" y="1124744"/>
            <a:ext cx="5040560"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él les dijo: Esto es lo que ha dicho Jehová: Mañana es el santo día de reposo, el reposo consagrado a Jehová; lo que habéis de cocer, cocedlo hoy, y lo que habéis de cocinar, cocinadlo; y todo lo que os sobrare, guardadlo para mañana.</a:t>
            </a:r>
          </a:p>
        </p:txBody>
      </p:sp>
      <p:sp>
        <p:nvSpPr>
          <p:cNvPr id="9" name="Rectangle 3"/>
          <p:cNvSpPr>
            <a:spLocks noChangeArrowheads="1"/>
          </p:cNvSpPr>
          <p:nvPr/>
        </p:nvSpPr>
        <p:spPr bwMode="auto">
          <a:xfrm>
            <a:off x="215516" y="112474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they laid it up till the morning, as Moses bade: and it did not stink, neither was there any worm therein. And Moses said, Eat that to day; for to day is a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unto the Lord: to day ye shall not find it in the field.</a:t>
            </a:r>
          </a:p>
        </p:txBody>
      </p:sp>
      <p:sp>
        <p:nvSpPr>
          <p:cNvPr id="10" name="Rectangle 3" hidden="1"/>
          <p:cNvSpPr>
            <a:spLocks noChangeArrowheads="1"/>
          </p:cNvSpPr>
          <p:nvPr/>
        </p:nvSpPr>
        <p:spPr bwMode="auto">
          <a:xfrm>
            <a:off x="215516" y="130476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Seis días lo recogeréis; mas el séptimo día es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día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 reposo; en él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hallará.</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aconteció que algunos del pueblo salieron en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séptimo día a recoger, y no hallaron.</a:t>
            </a:r>
          </a:p>
        </p:txBody>
      </p:sp>
      <p:sp>
        <p:nvSpPr>
          <p:cNvPr id="11" name="Rectangle 3" hidden="1"/>
          <p:cNvSpPr>
            <a:spLocks noChangeArrowheads="1"/>
          </p:cNvSpPr>
          <p:nvPr/>
        </p:nvSpPr>
        <p:spPr bwMode="auto">
          <a:xfrm>
            <a:off x="287524" y="2240868"/>
            <a:ext cx="4968552"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Jehová dijo a Moisés: ¿Hasta cuándo no querréis guardar mis mandamientos y mis leyes</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12" name="Rectangle 3" hidden="1"/>
          <p:cNvSpPr>
            <a:spLocks noChangeArrowheads="1"/>
          </p:cNvSpPr>
          <p:nvPr/>
        </p:nvSpPr>
        <p:spPr bwMode="auto">
          <a:xfrm>
            <a:off x="215516" y="1196752"/>
            <a:ext cx="4932548"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Mirad que Jehová os dio el día de reposo, y por eso en el sexto día os da pan para dos días.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Estése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pues, cada uno en su lugar, y nadie salga de él en el séptimo día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Así el pueblo reposó el séptimo día."</a:t>
            </a:r>
          </a:p>
        </p:txBody>
      </p:sp>
      <p:pic>
        <p:nvPicPr>
          <p:cNvPr id="1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916832"/>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2313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xit" presetSubtype="0" fill="hold" grpId="1" nodeType="clickEffect">
                                  <p:stCondLst>
                                    <p:cond delay="0"/>
                                  </p:stCondLst>
                                  <p:childTnLst>
                                    <p:animEffect transition="out" filter="fade">
                                      <p:cBhvr>
                                        <p:cTn id="44" dur="1000"/>
                                        <p:tgtEl>
                                          <p:spTgt spid="10"/>
                                        </p:tgtEl>
                                      </p:cBhvr>
                                    </p:animEffect>
                                    <p:anim calcmode="lin" valueType="num">
                                      <p:cBhvr>
                                        <p:cTn id="45" dur="1000"/>
                                        <p:tgtEl>
                                          <p:spTgt spid="10"/>
                                        </p:tgtEl>
                                        <p:attrNameLst>
                                          <p:attrName>ppt_x</p:attrName>
                                        </p:attrNameLst>
                                      </p:cBhvr>
                                      <p:tavLst>
                                        <p:tav tm="0">
                                          <p:val>
                                            <p:strVal val="ppt_x"/>
                                          </p:val>
                                        </p:tav>
                                        <p:tav tm="100000">
                                          <p:val>
                                            <p:strVal val="ppt_x"/>
                                          </p:val>
                                        </p:tav>
                                      </p:tavLst>
                                    </p:anim>
                                    <p:anim calcmode="lin" valueType="num">
                                      <p:cBhvr>
                                        <p:cTn id="46" dur="1000"/>
                                        <p:tgtEl>
                                          <p:spTgt spid="10"/>
                                        </p:tgtEl>
                                        <p:attrNameLst>
                                          <p:attrName>ppt_y</p:attrName>
                                        </p:attrNameLst>
                                      </p:cBhvr>
                                      <p:tavLst>
                                        <p:tav tm="0">
                                          <p:val>
                                            <p:strVal val="ppt_y"/>
                                          </p:val>
                                        </p:tav>
                                        <p:tav tm="100000">
                                          <p:val>
                                            <p:strVal val="ppt_y-.1"/>
                                          </p:val>
                                        </p:tav>
                                      </p:tavLst>
                                    </p:anim>
                                    <p:set>
                                      <p:cBhvr>
                                        <p:cTn id="47" dur="1" fill="hold">
                                          <p:stCondLst>
                                            <p:cond delay="999"/>
                                          </p:stCondLst>
                                        </p:cTn>
                                        <p:tgtEl>
                                          <p:spTgt spid="10"/>
                                        </p:tgtEl>
                                        <p:attrNameLst>
                                          <p:attrName>style.visibility</p:attrName>
                                        </p:attrNameLst>
                                      </p:cBhvr>
                                      <p:to>
                                        <p:strVal val="hidden"/>
                                      </p:to>
                                    </p:set>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xit" presetSubtype="0" fill="hold" grpId="1" nodeType="clickEffect">
                                  <p:stCondLst>
                                    <p:cond delay="0"/>
                                  </p:stCondLst>
                                  <p:childTnLst>
                                    <p:animEffect transition="out" filter="fade">
                                      <p:cBhvr>
                                        <p:cTn id="57" dur="1000"/>
                                        <p:tgtEl>
                                          <p:spTgt spid="11"/>
                                        </p:tgtEl>
                                      </p:cBhvr>
                                    </p:animEffect>
                                    <p:anim calcmode="lin" valueType="num">
                                      <p:cBhvr>
                                        <p:cTn id="58" dur="1000"/>
                                        <p:tgtEl>
                                          <p:spTgt spid="11"/>
                                        </p:tgtEl>
                                        <p:attrNameLst>
                                          <p:attrName>ppt_x</p:attrName>
                                        </p:attrNameLst>
                                      </p:cBhvr>
                                      <p:tavLst>
                                        <p:tav tm="0">
                                          <p:val>
                                            <p:strVal val="ppt_x"/>
                                          </p:val>
                                        </p:tav>
                                        <p:tav tm="100000">
                                          <p:val>
                                            <p:strVal val="ppt_x"/>
                                          </p:val>
                                        </p:tav>
                                      </p:tavLst>
                                    </p:anim>
                                    <p:anim calcmode="lin" valueType="num">
                                      <p:cBhvr>
                                        <p:cTn id="59" dur="1000"/>
                                        <p:tgtEl>
                                          <p:spTgt spid="11"/>
                                        </p:tgtEl>
                                        <p:attrNameLst>
                                          <p:attrName>ppt_y</p:attrName>
                                        </p:attrNameLst>
                                      </p:cBhvr>
                                      <p:tavLst>
                                        <p:tav tm="0">
                                          <p:val>
                                            <p:strVal val="ppt_y"/>
                                          </p:val>
                                        </p:tav>
                                        <p:tav tm="100000">
                                          <p:val>
                                            <p:strVal val="ppt_y-.1"/>
                                          </p:val>
                                        </p:tav>
                                      </p:tavLst>
                                    </p:anim>
                                    <p:set>
                                      <p:cBhvr>
                                        <p:cTn id="60" dur="1" fill="hold">
                                          <p:stCondLst>
                                            <p:cond delay="999"/>
                                          </p:stCondLst>
                                        </p:cTn>
                                        <p:tgtEl>
                                          <p:spTgt spid="11"/>
                                        </p:tgtEl>
                                        <p:attrNameLst>
                                          <p:attrName>style.visibility</p:attrName>
                                        </p:attrNameLst>
                                      </p:cBhvr>
                                      <p:to>
                                        <p:strVal val="hidden"/>
                                      </p:to>
                                    </p:set>
                                  </p:childTnLst>
                                </p:cTn>
                              </p:par>
                            </p:childTnLst>
                          </p:cTn>
                        </p:par>
                        <p:par>
                          <p:cTn id="61" fill="hold">
                            <p:stCondLst>
                              <p:cond delay="1000"/>
                            </p:stCondLst>
                            <p:childTnLst>
                              <p:par>
                                <p:cTn id="62" presetID="42"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childTnLst>
                          </p:cTn>
                        </p:par>
                        <p:par>
                          <p:cTn id="67" fill="hold">
                            <p:stCondLst>
                              <p:cond delay="2000"/>
                            </p:stCondLst>
                            <p:childTnLst>
                              <p:par>
                                <p:cTn id="68" presetID="22" presetClass="entr" presetSubtype="1" fill="hold" nodeType="after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up)">
                                      <p:cBhvr>
                                        <p:cTn id="7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8" grpId="0"/>
      <p:bldP spid="9" grpId="0"/>
      <p:bldP spid="10" grpId="0"/>
      <p:bldP spid="10" grpId="1"/>
      <p:bldP spid="11" grpId="0"/>
      <p:bldP spid="11" grpId="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J:\Mis Docs\_Multimedia IMS\Curso Biblico PPS\Tema 13\embrion-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90" t="12248" b="10353"/>
          <a:stretch/>
        </p:blipFill>
        <p:spPr bwMode="auto">
          <a:xfrm>
            <a:off x="-1" y="-374616"/>
            <a:ext cx="9216517" cy="72326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J:\Mis Docs\_Multimedia IMS\Curso Biblico PPS\loguito.png"/>
          <p:cNvPicPr>
            <a:picLocks noChangeAspect="1" noChangeArrowheads="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10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3474" y="-63388"/>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429000"/>
            <a:ext cx="9648563"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19572" y="1900772"/>
            <a:ext cx="6629706" cy="9721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THE HUMAN BEING</a:t>
            </a:r>
          </a:p>
        </p:txBody>
      </p:sp>
      <p:sp>
        <p:nvSpPr>
          <p:cNvPr id="6" name="Rectangle 3"/>
          <p:cNvSpPr>
            <a:spLocks noChangeArrowheads="1"/>
          </p:cNvSpPr>
          <p:nvPr/>
        </p:nvSpPr>
        <p:spPr bwMode="auto">
          <a:xfrm>
            <a:off x="3959932" y="4833156"/>
            <a:ext cx="5909626"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marL="342900" indent="-342900">
              <a:buFont typeface="Arial" pitchFamily="34" charset="0"/>
              <a:buChar char="•"/>
            </a:pPr>
            <a:r>
              <a:rPr lang="en-US" sz="24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266 days </a:t>
            </a:r>
            <a:endParaRPr lang="en-US" sz="24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marL="342900" indent="-342900">
              <a:buFont typeface="Arial" pitchFamily="34" charset="0"/>
              <a:buChar char="•"/>
            </a:pPr>
            <a:r>
              <a:rPr lang="en-US" sz="24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200 </a:t>
            </a:r>
            <a:r>
              <a:rPr lang="en-US" sz="2400" b="1" dirty="0" err="1"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millon</a:t>
            </a:r>
            <a:r>
              <a:rPr lang="en-US" sz="24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cells</a:t>
            </a:r>
            <a:endParaRPr lang="en-US" sz="2400" b="1" u="none"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20259687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2000"/>
                                        <p:tgtEl>
                                          <p:spTgt spid="2051"/>
                                        </p:tgtEl>
                                      </p:cBhvr>
                                    </p:animEffect>
                                  </p:childTnLst>
                                </p:cTn>
                              </p:par>
                            </p:childTnLst>
                          </p:cTn>
                        </p:par>
                        <p:par>
                          <p:cTn id="12" fill="hold">
                            <p:stCondLst>
                              <p:cond delay="350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20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5500"/>
                            </p:stCondLst>
                            <p:childTnLst>
                              <p:par>
                                <p:cTn id="20" presetID="2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730235"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Exodus 16:21-30</a:t>
            </a:r>
            <a:endParaRPr lang="es-ES" sz="2000" dirty="0">
              <a:ln w="6350" cap="rnd" cmpd="sng">
                <a:solidFill>
                  <a:srgbClr val="FFC000"/>
                </a:solidFill>
                <a:prstDash val="solid"/>
                <a:round/>
              </a:ln>
              <a:solidFill>
                <a:schemeClr val="bg1"/>
              </a:solidFill>
            </a:endParaRPr>
          </a:p>
        </p:txBody>
      </p:sp>
      <p:sp>
        <p:nvSpPr>
          <p:cNvPr id="3" name="Rectangle 3" hidden="1"/>
          <p:cNvSpPr>
            <a:spLocks noChangeArrowheads="1"/>
          </p:cNvSpPr>
          <p:nvPr/>
        </p:nvSpPr>
        <p:spPr bwMode="auto">
          <a:xfrm>
            <a:off x="179512" y="1664804"/>
            <a:ext cx="40684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recogían cada mañana, cada uno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lo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 había de comer; y luego que el sol calentaba,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derretía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hidden="1"/>
          <p:cNvSpPr>
            <a:spLocks noChangeArrowheads="1"/>
          </p:cNvSpPr>
          <p:nvPr/>
        </p:nvSpPr>
        <p:spPr bwMode="auto">
          <a:xfrm>
            <a:off x="179512" y="1628800"/>
            <a:ext cx="5040560"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 el sexto día recogieron doble porción de comida, dos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gomeres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cada uno; y todos los príncipes de la congregación vinieron y se lo hicieron saber a Moisés.</a:t>
            </a:r>
          </a:p>
        </p:txBody>
      </p:sp>
      <p:sp>
        <p:nvSpPr>
          <p:cNvPr id="8" name="Rectangle 3" hidden="1"/>
          <p:cNvSpPr>
            <a:spLocks noChangeArrowheads="1"/>
          </p:cNvSpPr>
          <p:nvPr/>
        </p:nvSpPr>
        <p:spPr bwMode="auto">
          <a:xfrm>
            <a:off x="215516" y="1124744"/>
            <a:ext cx="5040560"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él les dijo: Esto es lo que ha dicho Jehová: Mañana es el santo día de reposo, el reposo consagrado a Jehová; lo que habéis de cocer, cocedlo hoy, y lo que habéis de cocinar, cocinadlo; y todo lo que os sobrare, guardadlo para mañana.</a:t>
            </a:r>
          </a:p>
        </p:txBody>
      </p:sp>
      <p:sp>
        <p:nvSpPr>
          <p:cNvPr id="9" name="Rectangle 3" hidden="1"/>
          <p:cNvSpPr>
            <a:spLocks noChangeArrowheads="1"/>
          </p:cNvSpPr>
          <p:nvPr/>
        </p:nvSpPr>
        <p:spPr bwMode="auto">
          <a:xfrm>
            <a:off x="215516" y="112474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ellos lo guardaron hasta la mañana,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que Moisés había mandado,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agusanó, ni hedió.</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dijo Moisés: Comedlo hoy, porque hoy es día de reposo para Jehová; hoy no hallaréis en el campo.</a:t>
            </a:r>
          </a:p>
        </p:txBody>
      </p:sp>
      <p:sp>
        <p:nvSpPr>
          <p:cNvPr id="10" name="Rectangle 3"/>
          <p:cNvSpPr>
            <a:spLocks noChangeArrowheads="1"/>
          </p:cNvSpPr>
          <p:nvPr/>
        </p:nvSpPr>
        <p:spPr bwMode="auto">
          <a:xfrm>
            <a:off x="215516" y="130476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Six days ye shall gather it; but on the seventh day, which is the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in it there shall be none.</a:t>
            </a:r>
          </a:p>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it came to pass, that there went out some of the people on the seventh day for to gather, and they found none.</a:t>
            </a:r>
          </a:p>
        </p:txBody>
      </p:sp>
      <p:sp>
        <p:nvSpPr>
          <p:cNvPr id="11" name="Rectangle 3" hidden="1"/>
          <p:cNvSpPr>
            <a:spLocks noChangeArrowheads="1"/>
          </p:cNvSpPr>
          <p:nvPr/>
        </p:nvSpPr>
        <p:spPr bwMode="auto">
          <a:xfrm>
            <a:off x="287524" y="2240868"/>
            <a:ext cx="4968552"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Jehová dijo a Moisés: ¿Hasta cuándo no querréis guardar mis mandamientos y mis leyes</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12" name="Rectangle 3" hidden="1"/>
          <p:cNvSpPr>
            <a:spLocks noChangeArrowheads="1"/>
          </p:cNvSpPr>
          <p:nvPr/>
        </p:nvSpPr>
        <p:spPr bwMode="auto">
          <a:xfrm>
            <a:off x="215516" y="1196752"/>
            <a:ext cx="4932548"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Mirad que Jehová os dio el día de reposo, y por eso en el sexto día os da pan para dos días.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Estése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pues, cada uno en su lugar, y nadie salga de él en el séptimo día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Así el pueblo reposó el séptimo día."</a:t>
            </a:r>
          </a:p>
        </p:txBody>
      </p:sp>
      <p:pic>
        <p:nvPicPr>
          <p:cNvPr id="1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916832"/>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7959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xit" presetSubtype="0" fill="hold" grpId="1" nodeType="clickEffect">
                                  <p:stCondLst>
                                    <p:cond delay="0"/>
                                  </p:stCondLst>
                                  <p:childTnLst>
                                    <p:animEffect transition="out" filter="fade">
                                      <p:cBhvr>
                                        <p:cTn id="38" dur="1000"/>
                                        <p:tgtEl>
                                          <p:spTgt spid="9"/>
                                        </p:tgtEl>
                                      </p:cBhvr>
                                    </p:animEffect>
                                    <p:anim calcmode="lin" valueType="num">
                                      <p:cBhvr>
                                        <p:cTn id="39" dur="1000"/>
                                        <p:tgtEl>
                                          <p:spTgt spid="9"/>
                                        </p:tgtEl>
                                        <p:attrNameLst>
                                          <p:attrName>ppt_x</p:attrName>
                                        </p:attrNameLst>
                                      </p:cBhvr>
                                      <p:tavLst>
                                        <p:tav tm="0">
                                          <p:val>
                                            <p:strVal val="ppt_x"/>
                                          </p:val>
                                        </p:tav>
                                        <p:tav tm="100000">
                                          <p:val>
                                            <p:strVal val="ppt_x"/>
                                          </p:val>
                                        </p:tav>
                                      </p:tavLst>
                                    </p:anim>
                                    <p:anim calcmode="lin" valueType="num">
                                      <p:cBhvr>
                                        <p:cTn id="40" dur="1000"/>
                                        <p:tgtEl>
                                          <p:spTgt spid="9"/>
                                        </p:tgtEl>
                                        <p:attrNameLst>
                                          <p:attrName>ppt_y</p:attrName>
                                        </p:attrNameLst>
                                      </p:cBhvr>
                                      <p:tavLst>
                                        <p:tav tm="0">
                                          <p:val>
                                            <p:strVal val="ppt_y"/>
                                          </p:val>
                                        </p:tav>
                                        <p:tav tm="100000">
                                          <p:val>
                                            <p:strVal val="ppt_y-.1"/>
                                          </p:val>
                                        </p:tav>
                                      </p:tavLst>
                                    </p:anim>
                                    <p:set>
                                      <p:cBhvr>
                                        <p:cTn id="41" dur="1" fill="hold">
                                          <p:stCondLst>
                                            <p:cond delay="999"/>
                                          </p:stCondLst>
                                        </p:cTn>
                                        <p:tgtEl>
                                          <p:spTgt spid="9"/>
                                        </p:tgtEl>
                                        <p:attrNameLst>
                                          <p:attrName>style.visibility</p:attrName>
                                        </p:attrNameLst>
                                      </p:cBhvr>
                                      <p:to>
                                        <p:strVal val="hidden"/>
                                      </p:to>
                                    </p:se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xit" presetSubtype="0" fill="hold" grpId="1" nodeType="clickEffect">
                                  <p:stCondLst>
                                    <p:cond delay="0"/>
                                  </p:stCondLst>
                                  <p:childTnLst>
                                    <p:animEffect transition="out" filter="fade">
                                      <p:cBhvr>
                                        <p:cTn id="57" dur="1000"/>
                                        <p:tgtEl>
                                          <p:spTgt spid="11"/>
                                        </p:tgtEl>
                                      </p:cBhvr>
                                    </p:animEffect>
                                    <p:anim calcmode="lin" valueType="num">
                                      <p:cBhvr>
                                        <p:cTn id="58" dur="1000"/>
                                        <p:tgtEl>
                                          <p:spTgt spid="11"/>
                                        </p:tgtEl>
                                        <p:attrNameLst>
                                          <p:attrName>ppt_x</p:attrName>
                                        </p:attrNameLst>
                                      </p:cBhvr>
                                      <p:tavLst>
                                        <p:tav tm="0">
                                          <p:val>
                                            <p:strVal val="ppt_x"/>
                                          </p:val>
                                        </p:tav>
                                        <p:tav tm="100000">
                                          <p:val>
                                            <p:strVal val="ppt_x"/>
                                          </p:val>
                                        </p:tav>
                                      </p:tavLst>
                                    </p:anim>
                                    <p:anim calcmode="lin" valueType="num">
                                      <p:cBhvr>
                                        <p:cTn id="59" dur="1000"/>
                                        <p:tgtEl>
                                          <p:spTgt spid="11"/>
                                        </p:tgtEl>
                                        <p:attrNameLst>
                                          <p:attrName>ppt_y</p:attrName>
                                        </p:attrNameLst>
                                      </p:cBhvr>
                                      <p:tavLst>
                                        <p:tav tm="0">
                                          <p:val>
                                            <p:strVal val="ppt_y"/>
                                          </p:val>
                                        </p:tav>
                                        <p:tav tm="100000">
                                          <p:val>
                                            <p:strVal val="ppt_y-.1"/>
                                          </p:val>
                                        </p:tav>
                                      </p:tavLst>
                                    </p:anim>
                                    <p:set>
                                      <p:cBhvr>
                                        <p:cTn id="60" dur="1" fill="hold">
                                          <p:stCondLst>
                                            <p:cond delay="999"/>
                                          </p:stCondLst>
                                        </p:cTn>
                                        <p:tgtEl>
                                          <p:spTgt spid="11"/>
                                        </p:tgtEl>
                                        <p:attrNameLst>
                                          <p:attrName>style.visibility</p:attrName>
                                        </p:attrNameLst>
                                      </p:cBhvr>
                                      <p:to>
                                        <p:strVal val="hidden"/>
                                      </p:to>
                                    </p:set>
                                  </p:childTnLst>
                                </p:cTn>
                              </p:par>
                            </p:childTnLst>
                          </p:cTn>
                        </p:par>
                        <p:par>
                          <p:cTn id="61" fill="hold">
                            <p:stCondLst>
                              <p:cond delay="1000"/>
                            </p:stCondLst>
                            <p:childTnLst>
                              <p:par>
                                <p:cTn id="62" presetID="42"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childTnLst>
                          </p:cTn>
                        </p:par>
                        <p:par>
                          <p:cTn id="67" fill="hold">
                            <p:stCondLst>
                              <p:cond delay="2000"/>
                            </p:stCondLst>
                            <p:childTnLst>
                              <p:par>
                                <p:cTn id="68" presetID="22" presetClass="entr" presetSubtype="1" fill="hold" nodeType="after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up)">
                                      <p:cBhvr>
                                        <p:cTn id="7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8" grpId="0"/>
      <p:bldP spid="9" grpId="0"/>
      <p:bldP spid="9" grpId="1"/>
      <p:bldP spid="10" grpId="0"/>
      <p:bldP spid="11" grpId="0"/>
      <p:bldP spid="11" grpId="1"/>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730235"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Exodus 16:21-30</a:t>
            </a:r>
            <a:endParaRPr lang="es-ES" sz="2000" dirty="0">
              <a:ln w="6350" cap="rnd" cmpd="sng">
                <a:solidFill>
                  <a:srgbClr val="FFC000"/>
                </a:solidFill>
                <a:prstDash val="solid"/>
                <a:round/>
              </a:ln>
              <a:solidFill>
                <a:schemeClr val="bg1"/>
              </a:solidFill>
            </a:endParaRPr>
          </a:p>
        </p:txBody>
      </p:sp>
      <p:sp>
        <p:nvSpPr>
          <p:cNvPr id="3" name="Rectangle 3" hidden="1"/>
          <p:cNvSpPr>
            <a:spLocks noChangeArrowheads="1"/>
          </p:cNvSpPr>
          <p:nvPr/>
        </p:nvSpPr>
        <p:spPr bwMode="auto">
          <a:xfrm>
            <a:off x="179512" y="1664804"/>
            <a:ext cx="40684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recogían cada mañana, cada uno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lo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 había de comer; y luego que el sol calentaba,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derretía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hidden="1"/>
          <p:cNvSpPr>
            <a:spLocks noChangeArrowheads="1"/>
          </p:cNvSpPr>
          <p:nvPr/>
        </p:nvSpPr>
        <p:spPr bwMode="auto">
          <a:xfrm>
            <a:off x="179512" y="1628800"/>
            <a:ext cx="5040560"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 el sexto día recogieron doble porción de comida, dos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gomeres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cada uno; y todos los príncipes de la congregación vinieron y se lo hicieron saber a Moisés.</a:t>
            </a:r>
          </a:p>
        </p:txBody>
      </p:sp>
      <p:sp>
        <p:nvSpPr>
          <p:cNvPr id="8" name="Rectangle 3" hidden="1"/>
          <p:cNvSpPr>
            <a:spLocks noChangeArrowheads="1"/>
          </p:cNvSpPr>
          <p:nvPr/>
        </p:nvSpPr>
        <p:spPr bwMode="auto">
          <a:xfrm>
            <a:off x="215516" y="1124744"/>
            <a:ext cx="5040560"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él les dijo: Esto es lo que ha dicho Jehová: Mañana es el santo día de reposo, el reposo consagrado a Jehová; lo que habéis de cocer, cocedlo hoy, y lo que habéis de cocinar, cocinadlo; y todo lo que os sobrare, guardadlo para mañana.</a:t>
            </a:r>
          </a:p>
        </p:txBody>
      </p:sp>
      <p:sp>
        <p:nvSpPr>
          <p:cNvPr id="9" name="Rectangle 3" hidden="1"/>
          <p:cNvSpPr>
            <a:spLocks noChangeArrowheads="1"/>
          </p:cNvSpPr>
          <p:nvPr/>
        </p:nvSpPr>
        <p:spPr bwMode="auto">
          <a:xfrm>
            <a:off x="215516" y="112474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ellos lo guardaron hasta la mañana,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que Moisés había mandado,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agusanó, ni hedió.</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dijo Moisés: Comedlo hoy, porque hoy es día de reposo para Jehová; hoy no hallaréis en el campo.</a:t>
            </a:r>
          </a:p>
        </p:txBody>
      </p:sp>
      <p:sp>
        <p:nvSpPr>
          <p:cNvPr id="10" name="Rectangle 3" hidden="1"/>
          <p:cNvSpPr>
            <a:spLocks noChangeArrowheads="1"/>
          </p:cNvSpPr>
          <p:nvPr/>
        </p:nvSpPr>
        <p:spPr bwMode="auto">
          <a:xfrm>
            <a:off x="215516" y="130476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Seis días lo recogeréis; mas el séptimo día es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día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 reposo; en él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hallará.</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aconteció que algunos del pueblo salieron en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séptimo día a recoger, y no hallaron.</a:t>
            </a:r>
          </a:p>
        </p:txBody>
      </p:sp>
      <p:sp>
        <p:nvSpPr>
          <p:cNvPr id="11" name="Rectangle 3"/>
          <p:cNvSpPr>
            <a:spLocks noChangeArrowheads="1"/>
          </p:cNvSpPr>
          <p:nvPr/>
        </p:nvSpPr>
        <p:spPr bwMode="auto">
          <a:xfrm>
            <a:off x="287524" y="2240868"/>
            <a:ext cx="4968552"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the Lord said unto Moses, How long refuse ye to keep my commandments and my laws?</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12" name="Rectangle 3" hidden="1"/>
          <p:cNvSpPr>
            <a:spLocks noChangeArrowheads="1"/>
          </p:cNvSpPr>
          <p:nvPr/>
        </p:nvSpPr>
        <p:spPr bwMode="auto">
          <a:xfrm>
            <a:off x="215516" y="1196752"/>
            <a:ext cx="4932548"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Mirad que Jehová os dio el día de reposo, y por eso en el sexto día os da pan para dos días.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Estése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pues, cada uno en su lugar, y nadie salga de él en el séptimo día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Así el pueblo reposó el séptimo día."</a:t>
            </a:r>
          </a:p>
        </p:txBody>
      </p:sp>
      <p:pic>
        <p:nvPicPr>
          <p:cNvPr id="1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916832"/>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2233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xit" presetSubtype="0" fill="hold" grpId="1" nodeType="clickEffect">
                                  <p:stCondLst>
                                    <p:cond delay="0"/>
                                  </p:stCondLst>
                                  <p:childTnLst>
                                    <p:animEffect transition="out" filter="fade">
                                      <p:cBhvr>
                                        <p:cTn id="38" dur="1000"/>
                                        <p:tgtEl>
                                          <p:spTgt spid="9"/>
                                        </p:tgtEl>
                                      </p:cBhvr>
                                    </p:animEffect>
                                    <p:anim calcmode="lin" valueType="num">
                                      <p:cBhvr>
                                        <p:cTn id="39" dur="1000"/>
                                        <p:tgtEl>
                                          <p:spTgt spid="9"/>
                                        </p:tgtEl>
                                        <p:attrNameLst>
                                          <p:attrName>ppt_x</p:attrName>
                                        </p:attrNameLst>
                                      </p:cBhvr>
                                      <p:tavLst>
                                        <p:tav tm="0">
                                          <p:val>
                                            <p:strVal val="ppt_x"/>
                                          </p:val>
                                        </p:tav>
                                        <p:tav tm="100000">
                                          <p:val>
                                            <p:strVal val="ppt_x"/>
                                          </p:val>
                                        </p:tav>
                                      </p:tavLst>
                                    </p:anim>
                                    <p:anim calcmode="lin" valueType="num">
                                      <p:cBhvr>
                                        <p:cTn id="40" dur="1000"/>
                                        <p:tgtEl>
                                          <p:spTgt spid="9"/>
                                        </p:tgtEl>
                                        <p:attrNameLst>
                                          <p:attrName>ppt_y</p:attrName>
                                        </p:attrNameLst>
                                      </p:cBhvr>
                                      <p:tavLst>
                                        <p:tav tm="0">
                                          <p:val>
                                            <p:strVal val="ppt_y"/>
                                          </p:val>
                                        </p:tav>
                                        <p:tav tm="100000">
                                          <p:val>
                                            <p:strVal val="ppt_y-.1"/>
                                          </p:val>
                                        </p:tav>
                                      </p:tavLst>
                                    </p:anim>
                                    <p:set>
                                      <p:cBhvr>
                                        <p:cTn id="41" dur="1" fill="hold">
                                          <p:stCondLst>
                                            <p:cond delay="999"/>
                                          </p:stCondLst>
                                        </p:cTn>
                                        <p:tgtEl>
                                          <p:spTgt spid="9"/>
                                        </p:tgtEl>
                                        <p:attrNameLst>
                                          <p:attrName>style.visibility</p:attrName>
                                        </p:attrNameLst>
                                      </p:cBhvr>
                                      <p:to>
                                        <p:strVal val="hidden"/>
                                      </p:to>
                                    </p:se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xit" presetSubtype="0" fill="hold" grpId="1" nodeType="clickEffect">
                                  <p:stCondLst>
                                    <p:cond delay="0"/>
                                  </p:stCondLst>
                                  <p:childTnLst>
                                    <p:animEffect transition="out" filter="fade">
                                      <p:cBhvr>
                                        <p:cTn id="51" dur="1000"/>
                                        <p:tgtEl>
                                          <p:spTgt spid="10"/>
                                        </p:tgtEl>
                                      </p:cBhvr>
                                    </p:animEffect>
                                    <p:anim calcmode="lin" valueType="num">
                                      <p:cBhvr>
                                        <p:cTn id="52" dur="1000"/>
                                        <p:tgtEl>
                                          <p:spTgt spid="10"/>
                                        </p:tgtEl>
                                        <p:attrNameLst>
                                          <p:attrName>ppt_x</p:attrName>
                                        </p:attrNameLst>
                                      </p:cBhvr>
                                      <p:tavLst>
                                        <p:tav tm="0">
                                          <p:val>
                                            <p:strVal val="ppt_x"/>
                                          </p:val>
                                        </p:tav>
                                        <p:tav tm="100000">
                                          <p:val>
                                            <p:strVal val="ppt_x"/>
                                          </p:val>
                                        </p:tav>
                                      </p:tavLst>
                                    </p:anim>
                                    <p:anim calcmode="lin" valueType="num">
                                      <p:cBhvr>
                                        <p:cTn id="53" dur="1000"/>
                                        <p:tgtEl>
                                          <p:spTgt spid="10"/>
                                        </p:tgtEl>
                                        <p:attrNameLst>
                                          <p:attrName>ppt_y</p:attrName>
                                        </p:attrNameLst>
                                      </p:cBhvr>
                                      <p:tavLst>
                                        <p:tav tm="0">
                                          <p:val>
                                            <p:strVal val="ppt_y"/>
                                          </p:val>
                                        </p:tav>
                                        <p:tav tm="100000">
                                          <p:val>
                                            <p:strVal val="ppt_y-.1"/>
                                          </p:val>
                                        </p:tav>
                                      </p:tavLst>
                                    </p:anim>
                                    <p:set>
                                      <p:cBhvr>
                                        <p:cTn id="54" dur="1" fill="hold">
                                          <p:stCondLst>
                                            <p:cond delay="999"/>
                                          </p:stCondLst>
                                        </p:cTn>
                                        <p:tgtEl>
                                          <p:spTgt spid="10"/>
                                        </p:tgtEl>
                                        <p:attrNameLst>
                                          <p:attrName>style.visibility</p:attrName>
                                        </p:attrNameLst>
                                      </p:cBhvr>
                                      <p:to>
                                        <p:strVal val="hidden"/>
                                      </p:to>
                                    </p:set>
                                  </p:childTnLst>
                                </p:cTn>
                              </p:par>
                            </p:childTnLst>
                          </p:cTn>
                        </p:par>
                        <p:par>
                          <p:cTn id="55" fill="hold">
                            <p:stCondLst>
                              <p:cond delay="1000"/>
                            </p:stCondLst>
                            <p:childTnLst>
                              <p:par>
                                <p:cTn id="56" presetID="42"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par>
                          <p:cTn id="61" fill="hold">
                            <p:stCondLst>
                              <p:cond delay="2000"/>
                            </p:stCondLst>
                            <p:childTnLst>
                              <p:par>
                                <p:cTn id="62" presetID="42"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childTnLst>
                          </p:cTn>
                        </p:par>
                        <p:par>
                          <p:cTn id="67" fill="hold">
                            <p:stCondLst>
                              <p:cond delay="3000"/>
                            </p:stCondLst>
                            <p:childTnLst>
                              <p:par>
                                <p:cTn id="68" presetID="22" presetClass="entr" presetSubtype="1" fill="hold" nodeType="after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up)">
                                      <p:cBhvr>
                                        <p:cTn id="7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8" grpId="0"/>
      <p:bldP spid="9" grpId="0"/>
      <p:bldP spid="9" grpId="1"/>
      <p:bldP spid="10" grpId="0"/>
      <p:bldP spid="10" grpId="1"/>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730235"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Exodus 16:21-30</a:t>
            </a:r>
            <a:endParaRPr lang="es-ES" sz="2000" dirty="0">
              <a:ln w="6350" cap="rnd" cmpd="sng">
                <a:solidFill>
                  <a:srgbClr val="FFC000"/>
                </a:solidFill>
                <a:prstDash val="solid"/>
                <a:round/>
              </a:ln>
              <a:solidFill>
                <a:schemeClr val="bg1"/>
              </a:solidFill>
            </a:endParaRPr>
          </a:p>
        </p:txBody>
      </p:sp>
      <p:sp>
        <p:nvSpPr>
          <p:cNvPr id="3" name="Rectangle 3" hidden="1"/>
          <p:cNvSpPr>
            <a:spLocks noChangeArrowheads="1"/>
          </p:cNvSpPr>
          <p:nvPr/>
        </p:nvSpPr>
        <p:spPr bwMode="auto">
          <a:xfrm>
            <a:off x="179512" y="1664804"/>
            <a:ext cx="40684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recogían cada mañana, cada uno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lo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 había de comer; y luego que el sol calentaba,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derretía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hidden="1"/>
          <p:cNvSpPr>
            <a:spLocks noChangeArrowheads="1"/>
          </p:cNvSpPr>
          <p:nvPr/>
        </p:nvSpPr>
        <p:spPr bwMode="auto">
          <a:xfrm>
            <a:off x="179512" y="1628800"/>
            <a:ext cx="5040560"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 el sexto día recogieron doble porción de comida, dos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gomeres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cada uno; y todos los príncipes de la congregación vinieron y se lo hicieron saber a Moisés.</a:t>
            </a:r>
          </a:p>
        </p:txBody>
      </p:sp>
      <p:sp>
        <p:nvSpPr>
          <p:cNvPr id="8" name="Rectangle 3" hidden="1"/>
          <p:cNvSpPr>
            <a:spLocks noChangeArrowheads="1"/>
          </p:cNvSpPr>
          <p:nvPr/>
        </p:nvSpPr>
        <p:spPr bwMode="auto">
          <a:xfrm>
            <a:off x="215516" y="1124744"/>
            <a:ext cx="5040560"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él les dijo: Esto es lo que ha dicho Jehová: Mañana es el santo día de reposo, el reposo consagrado a Jehová; lo que habéis de cocer, cocedlo hoy, y lo que habéis de cocinar, cocinadlo; y todo lo que os sobrare, guardadlo para mañana.</a:t>
            </a:r>
          </a:p>
        </p:txBody>
      </p:sp>
      <p:sp>
        <p:nvSpPr>
          <p:cNvPr id="9" name="Rectangle 3" hidden="1"/>
          <p:cNvSpPr>
            <a:spLocks noChangeArrowheads="1"/>
          </p:cNvSpPr>
          <p:nvPr/>
        </p:nvSpPr>
        <p:spPr bwMode="auto">
          <a:xfrm>
            <a:off x="215516" y="112474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ellos lo guardaron hasta la mañana,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que Moisés había mandado,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agusanó, ni hedió.</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dijo Moisés: Comedlo hoy, porque hoy es día de reposo para Jehová; hoy no hallaréis en el campo.</a:t>
            </a:r>
          </a:p>
        </p:txBody>
      </p:sp>
      <p:sp>
        <p:nvSpPr>
          <p:cNvPr id="10" name="Rectangle 3" hidden="1"/>
          <p:cNvSpPr>
            <a:spLocks noChangeArrowheads="1"/>
          </p:cNvSpPr>
          <p:nvPr/>
        </p:nvSpPr>
        <p:spPr bwMode="auto">
          <a:xfrm>
            <a:off x="215516" y="130476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Seis días lo recogeréis; mas el séptimo día es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día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 reposo; en él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hallará.</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aconteció que algunos del pueblo salieron en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séptimo día a recoger, y no hallaron.</a:t>
            </a:r>
          </a:p>
        </p:txBody>
      </p:sp>
      <p:sp>
        <p:nvSpPr>
          <p:cNvPr id="11" name="Rectangle 3" hidden="1"/>
          <p:cNvSpPr>
            <a:spLocks noChangeArrowheads="1"/>
          </p:cNvSpPr>
          <p:nvPr/>
        </p:nvSpPr>
        <p:spPr bwMode="auto">
          <a:xfrm>
            <a:off x="287524" y="2240868"/>
            <a:ext cx="4968552"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Jehová dijo a Moisés: ¿Hasta cuándo no querréis guardar mis mandamientos y mis leyes</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12" name="Rectangle 3"/>
          <p:cNvSpPr>
            <a:spLocks noChangeArrowheads="1"/>
          </p:cNvSpPr>
          <p:nvPr/>
        </p:nvSpPr>
        <p:spPr bwMode="auto">
          <a:xfrm>
            <a:off x="215516" y="1196752"/>
            <a:ext cx="5112568"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See, for </a:t>
            </a:r>
            <a:r>
              <a:rPr lang="en-U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that the</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Lord hath given you the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therefore he giveth you on the sixth day the bread of two days; abide ye every man in his place, let no man go out of his place on the seventh day.</a:t>
            </a:r>
          </a:p>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So the people rested on the seventh day</a:t>
            </a:r>
            <a:r>
              <a:rPr lang="en-U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1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916832"/>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1739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xit" presetSubtype="0" fill="hold" grpId="1" nodeType="clickEffect">
                                  <p:stCondLst>
                                    <p:cond delay="0"/>
                                  </p:stCondLst>
                                  <p:childTnLst>
                                    <p:animEffect transition="out" filter="fade">
                                      <p:cBhvr>
                                        <p:cTn id="38" dur="1000"/>
                                        <p:tgtEl>
                                          <p:spTgt spid="9"/>
                                        </p:tgtEl>
                                      </p:cBhvr>
                                    </p:animEffect>
                                    <p:anim calcmode="lin" valueType="num">
                                      <p:cBhvr>
                                        <p:cTn id="39" dur="1000"/>
                                        <p:tgtEl>
                                          <p:spTgt spid="9"/>
                                        </p:tgtEl>
                                        <p:attrNameLst>
                                          <p:attrName>ppt_x</p:attrName>
                                        </p:attrNameLst>
                                      </p:cBhvr>
                                      <p:tavLst>
                                        <p:tav tm="0">
                                          <p:val>
                                            <p:strVal val="ppt_x"/>
                                          </p:val>
                                        </p:tav>
                                        <p:tav tm="100000">
                                          <p:val>
                                            <p:strVal val="ppt_x"/>
                                          </p:val>
                                        </p:tav>
                                      </p:tavLst>
                                    </p:anim>
                                    <p:anim calcmode="lin" valueType="num">
                                      <p:cBhvr>
                                        <p:cTn id="40" dur="1000"/>
                                        <p:tgtEl>
                                          <p:spTgt spid="9"/>
                                        </p:tgtEl>
                                        <p:attrNameLst>
                                          <p:attrName>ppt_y</p:attrName>
                                        </p:attrNameLst>
                                      </p:cBhvr>
                                      <p:tavLst>
                                        <p:tav tm="0">
                                          <p:val>
                                            <p:strVal val="ppt_y"/>
                                          </p:val>
                                        </p:tav>
                                        <p:tav tm="100000">
                                          <p:val>
                                            <p:strVal val="ppt_y-.1"/>
                                          </p:val>
                                        </p:tav>
                                      </p:tavLst>
                                    </p:anim>
                                    <p:set>
                                      <p:cBhvr>
                                        <p:cTn id="41" dur="1" fill="hold">
                                          <p:stCondLst>
                                            <p:cond delay="999"/>
                                          </p:stCondLst>
                                        </p:cTn>
                                        <p:tgtEl>
                                          <p:spTgt spid="9"/>
                                        </p:tgtEl>
                                        <p:attrNameLst>
                                          <p:attrName>style.visibility</p:attrName>
                                        </p:attrNameLst>
                                      </p:cBhvr>
                                      <p:to>
                                        <p:strVal val="hidden"/>
                                      </p:to>
                                    </p:se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xit" presetSubtype="0" fill="hold" grpId="1" nodeType="clickEffect">
                                  <p:stCondLst>
                                    <p:cond delay="0"/>
                                  </p:stCondLst>
                                  <p:childTnLst>
                                    <p:animEffect transition="out" filter="fade">
                                      <p:cBhvr>
                                        <p:cTn id="51" dur="1000"/>
                                        <p:tgtEl>
                                          <p:spTgt spid="10"/>
                                        </p:tgtEl>
                                      </p:cBhvr>
                                    </p:animEffect>
                                    <p:anim calcmode="lin" valueType="num">
                                      <p:cBhvr>
                                        <p:cTn id="52" dur="1000"/>
                                        <p:tgtEl>
                                          <p:spTgt spid="10"/>
                                        </p:tgtEl>
                                        <p:attrNameLst>
                                          <p:attrName>ppt_x</p:attrName>
                                        </p:attrNameLst>
                                      </p:cBhvr>
                                      <p:tavLst>
                                        <p:tav tm="0">
                                          <p:val>
                                            <p:strVal val="ppt_x"/>
                                          </p:val>
                                        </p:tav>
                                        <p:tav tm="100000">
                                          <p:val>
                                            <p:strVal val="ppt_x"/>
                                          </p:val>
                                        </p:tav>
                                      </p:tavLst>
                                    </p:anim>
                                    <p:anim calcmode="lin" valueType="num">
                                      <p:cBhvr>
                                        <p:cTn id="53" dur="1000"/>
                                        <p:tgtEl>
                                          <p:spTgt spid="10"/>
                                        </p:tgtEl>
                                        <p:attrNameLst>
                                          <p:attrName>ppt_y</p:attrName>
                                        </p:attrNameLst>
                                      </p:cBhvr>
                                      <p:tavLst>
                                        <p:tav tm="0">
                                          <p:val>
                                            <p:strVal val="ppt_y"/>
                                          </p:val>
                                        </p:tav>
                                        <p:tav tm="100000">
                                          <p:val>
                                            <p:strVal val="ppt_y-.1"/>
                                          </p:val>
                                        </p:tav>
                                      </p:tavLst>
                                    </p:anim>
                                    <p:set>
                                      <p:cBhvr>
                                        <p:cTn id="54" dur="1" fill="hold">
                                          <p:stCondLst>
                                            <p:cond delay="999"/>
                                          </p:stCondLst>
                                        </p:cTn>
                                        <p:tgtEl>
                                          <p:spTgt spid="10"/>
                                        </p:tgtEl>
                                        <p:attrNameLst>
                                          <p:attrName>style.visibility</p:attrName>
                                        </p:attrNameLst>
                                      </p:cBhvr>
                                      <p:to>
                                        <p:strVal val="hidden"/>
                                      </p:to>
                                    </p:set>
                                  </p:childTnLst>
                                </p:cTn>
                              </p:par>
                            </p:childTnLst>
                          </p:cTn>
                        </p:par>
                        <p:par>
                          <p:cTn id="55" fill="hold">
                            <p:stCondLst>
                              <p:cond delay="1000"/>
                            </p:stCondLst>
                            <p:childTnLst>
                              <p:par>
                                <p:cTn id="56" presetID="42"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xit" presetSubtype="0" fill="hold" grpId="1" nodeType="clickEffect">
                                  <p:stCondLst>
                                    <p:cond delay="0"/>
                                  </p:stCondLst>
                                  <p:childTnLst>
                                    <p:animEffect transition="out" filter="fade">
                                      <p:cBhvr>
                                        <p:cTn id="64" dur="1000"/>
                                        <p:tgtEl>
                                          <p:spTgt spid="11"/>
                                        </p:tgtEl>
                                      </p:cBhvr>
                                    </p:animEffect>
                                    <p:anim calcmode="lin" valueType="num">
                                      <p:cBhvr>
                                        <p:cTn id="65" dur="1000"/>
                                        <p:tgtEl>
                                          <p:spTgt spid="11"/>
                                        </p:tgtEl>
                                        <p:attrNameLst>
                                          <p:attrName>ppt_x</p:attrName>
                                        </p:attrNameLst>
                                      </p:cBhvr>
                                      <p:tavLst>
                                        <p:tav tm="0">
                                          <p:val>
                                            <p:strVal val="ppt_x"/>
                                          </p:val>
                                        </p:tav>
                                        <p:tav tm="100000">
                                          <p:val>
                                            <p:strVal val="ppt_x"/>
                                          </p:val>
                                        </p:tav>
                                      </p:tavLst>
                                    </p:anim>
                                    <p:anim calcmode="lin" valueType="num">
                                      <p:cBhvr>
                                        <p:cTn id="66" dur="1000"/>
                                        <p:tgtEl>
                                          <p:spTgt spid="11"/>
                                        </p:tgtEl>
                                        <p:attrNameLst>
                                          <p:attrName>ppt_y</p:attrName>
                                        </p:attrNameLst>
                                      </p:cBhvr>
                                      <p:tavLst>
                                        <p:tav tm="0">
                                          <p:val>
                                            <p:strVal val="ppt_y"/>
                                          </p:val>
                                        </p:tav>
                                        <p:tav tm="100000">
                                          <p:val>
                                            <p:strVal val="ppt_y-.1"/>
                                          </p:val>
                                        </p:tav>
                                      </p:tavLst>
                                    </p:anim>
                                    <p:set>
                                      <p:cBhvr>
                                        <p:cTn id="67" dur="1" fill="hold">
                                          <p:stCondLst>
                                            <p:cond delay="999"/>
                                          </p:stCondLst>
                                        </p:cTn>
                                        <p:tgtEl>
                                          <p:spTgt spid="11"/>
                                        </p:tgtEl>
                                        <p:attrNameLst>
                                          <p:attrName>style.visibility</p:attrName>
                                        </p:attrNameLst>
                                      </p:cBhvr>
                                      <p:to>
                                        <p:strVal val="hidden"/>
                                      </p:to>
                                    </p:set>
                                  </p:childTnLst>
                                </p:cTn>
                              </p:par>
                            </p:childTnLst>
                          </p:cTn>
                        </p:par>
                        <p:par>
                          <p:cTn id="68" fill="hold">
                            <p:stCondLst>
                              <p:cond delay="1000"/>
                            </p:stCondLst>
                            <p:childTnLst>
                              <p:par>
                                <p:cTn id="69" presetID="42" presetClass="entr" presetSubtype="0"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childTnLst>
                          </p:cTn>
                        </p:par>
                        <p:par>
                          <p:cTn id="74" fill="hold">
                            <p:stCondLst>
                              <p:cond delay="2000"/>
                            </p:stCondLst>
                            <p:childTnLst>
                              <p:par>
                                <p:cTn id="75" presetID="22" presetClass="entr" presetSubtype="1" fill="hold" nodeType="after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up)">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8" grpId="0"/>
      <p:bldP spid="9" grpId="0"/>
      <p:bldP spid="9" grpId="1"/>
      <p:bldP spid="10" grpId="0"/>
      <p:bldP spid="10" grpId="1"/>
      <p:bldP spid="11" grpId="0"/>
      <p:bldP spid="11" grpId="1"/>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9512" y="2348880"/>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How did Isaiah </a:t>
            </a:r>
            <a:endParaRPr lang="en-U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r>
              <a:rPr lang="en-U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describe </a:t>
            </a:r>
          </a:p>
          <a:p>
            <a:pPr algn="ctr"/>
            <a:r>
              <a:rPr lang="en-U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the </a:t>
            </a:r>
            <a:r>
              <a:rPr lang="en-U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Sabbath day? </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7481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J:\Mis Docs\_Multimedia IMS\Curso Biblico PPS\Tema 13\paisaje-y-flores-5584.jpg"/>
          <p:cNvPicPr>
            <a:picLocks noChangeAspect="1" noChangeArrowheads="1"/>
          </p:cNvPicPr>
          <p:nvPr/>
        </p:nvPicPr>
        <p:blipFill rotWithShape="1">
          <a:blip r:embed="rId4">
            <a:extLst>
              <a:ext uri="{28A0092B-C50C-407E-A947-70E740481C1C}">
                <a14:useLocalDpi xmlns:a14="http://schemas.microsoft.com/office/drawing/2010/main" val="0"/>
              </a:ext>
            </a:extLst>
          </a:blip>
          <a:srcRect t="4243" r="14934" b="15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6984776" cy="523220"/>
          </a:xfrm>
          <a:prstGeom prst="rect">
            <a:avLst/>
          </a:prstGeom>
        </p:spPr>
        <p:txBody>
          <a:bodyPr wrap="squar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Isaiah 58:13, 14</a:t>
            </a:r>
            <a:endParaRPr lang="es-ES" sz="2000" dirty="0">
              <a:ln w="6350" cap="rnd" cmpd="sng">
                <a:solidFill>
                  <a:srgbClr val="FFC000"/>
                </a:solidFill>
                <a:prstDash val="solid"/>
                <a:round/>
              </a:ln>
              <a:solidFill>
                <a:schemeClr val="bg1"/>
              </a:solidFill>
            </a:endParaRPr>
          </a:p>
        </p:txBody>
      </p:sp>
      <p:pic>
        <p:nvPicPr>
          <p:cNvPr id="7" name="Picture 2" descr="J:\Mis Docs\_Multimedia IMS\Curso Biblico PPS\loguito.png"/>
          <p:cNvPicPr>
            <a:picLocks noChangeAspect="1" noChangeArrowheads="1"/>
          </p:cNvPicPr>
          <p:nvPr/>
        </p:nvPicPr>
        <p:blipFill rotWithShape="1">
          <a:blip r:embed="rId5">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10500"/>
                    </a14:imgEffect>
                    <a14:imgEffect>
                      <a14:saturation sat="400000"/>
                    </a14:imgEffect>
                  </a14:imgLayer>
                </a14:imgProps>
              </a:ext>
              <a:ext uri="{28A0092B-C50C-407E-A947-70E740481C1C}">
                <a14:useLocalDpi xmlns:a14="http://schemas.microsoft.com/office/drawing/2010/main" val="0"/>
              </a:ext>
            </a:extLst>
          </a:blip>
          <a:srcRect t="88434" r="85940"/>
          <a:stretch/>
        </p:blipFill>
        <p:spPr bwMode="auto">
          <a:xfrm>
            <a:off x="-13474" y="6001425"/>
            <a:ext cx="1285683" cy="7931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6512" y="656692"/>
            <a:ext cx="7200800"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"If thou turn away thy foot from the </a:t>
            </a:r>
            <a:r>
              <a:rPr lang="en-U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from doing thy pleasure on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my holy day</a:t>
            </a:r>
            <a:r>
              <a:rPr lang="en-U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and call the </a:t>
            </a:r>
            <a:r>
              <a:rPr lang="en-U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delight</a:t>
            </a:r>
            <a:r>
              <a:rPr lang="en-U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the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holy </a:t>
            </a:r>
            <a:r>
              <a:rPr lang="en-U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of the Lord, </a:t>
            </a:r>
            <a:r>
              <a:rPr lang="en-U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honourable</a:t>
            </a:r>
            <a:r>
              <a:rPr lang="en-U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and shalt </a:t>
            </a:r>
            <a:r>
              <a:rPr lang="en-U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honour</a:t>
            </a:r>
            <a:r>
              <a:rPr lang="en-U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him, not doing </a:t>
            </a:r>
            <a:r>
              <a:rPr lang="en-U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thine</a:t>
            </a:r>
            <a:r>
              <a:rPr lang="en-U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own ways, nor finding </a:t>
            </a:r>
            <a:r>
              <a:rPr lang="en-U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thine</a:t>
            </a:r>
            <a:r>
              <a:rPr lang="en-U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own pleasure, nor speaking </a:t>
            </a:r>
            <a:r>
              <a:rPr lang="en-U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thine</a:t>
            </a:r>
            <a:r>
              <a:rPr lang="en-U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own words. Then shalt thou delight thyself in the Lord; and I will cause thee to ride upon the high places of the earth, and feed thee with the heritage of Jacob thy father: for the mouth of the Lord hath spoken it."</a:t>
            </a:r>
          </a:p>
        </p:txBody>
      </p:sp>
    </p:spTree>
    <p:extLst>
      <p:ext uri="{BB962C8B-B14F-4D97-AF65-F5344CB8AC3E}">
        <p14:creationId xmlns:p14="http://schemas.microsoft.com/office/powerpoint/2010/main" val="16131723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10" presetClass="entr" presetSubtype="0" fill="hold" nodeType="afterEffect">
                                  <p:stCondLst>
                                    <p:cond delay="1500"/>
                                  </p:stCondLst>
                                  <p:childTnLst>
                                    <p:set>
                                      <p:cBhvr>
                                        <p:cTn id="14" dur="1" fill="hold">
                                          <p:stCondLst>
                                            <p:cond delay="0"/>
                                          </p:stCondLst>
                                        </p:cTn>
                                        <p:tgtEl>
                                          <p:spTgt spid="9218"/>
                                        </p:tgtEl>
                                        <p:attrNameLst>
                                          <p:attrName>style.visibility</p:attrName>
                                        </p:attrNameLst>
                                      </p:cBhvr>
                                      <p:to>
                                        <p:strVal val="visible"/>
                                      </p:to>
                                    </p:set>
                                    <p:animEffect transition="in" filter="fade">
                                      <p:cBhvr>
                                        <p:cTn id="15" dur="3000"/>
                                        <p:tgtEl>
                                          <p:spTgt spid="921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925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6456" y="2024844"/>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Was the Sabbath also for non - Jewish believers in the Old Testament, all Christians today? </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0971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Mis Docs\_Multimedia IMS\Curso Biblico PPS\Tema 13\paisaje2.jpg"/>
          <p:cNvPicPr>
            <a:picLocks noChangeAspect="1" noChangeArrowheads="1"/>
          </p:cNvPicPr>
          <p:nvPr/>
        </p:nvPicPr>
        <p:blipFill rotWithShape="1">
          <a:blip r:embed="rId4">
            <a:extLst>
              <a:ext uri="{28A0092B-C50C-407E-A947-70E740481C1C}">
                <a14:useLocalDpi xmlns:a14="http://schemas.microsoft.com/office/drawing/2010/main" val="0"/>
              </a:ext>
            </a:extLst>
          </a:blip>
          <a:srcRect r="25123"/>
          <a:stretch/>
        </p:blipFill>
        <p:spPr bwMode="auto">
          <a:xfrm>
            <a:off x="-13473" y="0"/>
            <a:ext cx="915747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5496" y="692696"/>
            <a:ext cx="8604956"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“Blessed </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is the man that doeth this, and the son of man that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layeth</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hold on it; that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keepeth</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the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from polluting it, and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keepeth</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his hand from doing any evil.</a:t>
            </a:r>
          </a:p>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Neither let the son of the stranger, that hath joined himself to the Lord, speak, saying, The Lord hath utterly separated me from his people: neither let the eunuch say, Behold, I am a dry tree.</a:t>
            </a:r>
          </a:p>
        </p:txBody>
      </p:sp>
      <p:pic>
        <p:nvPicPr>
          <p:cNvPr id="7" name="Picture 2" descr="J:\Mis Docs\_Multimedia IMS\Curso Biblico PPS\loguito.png" hidden="1"/>
          <p:cNvPicPr>
            <a:picLocks noChangeAspect="1" noChangeArrowheads="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0500"/>
                    </a14:imgEffect>
                    <a14:imgEffect>
                      <a14:saturation sat="400000"/>
                    </a14:imgEffect>
                  </a14:imgLayer>
                </a14:imgProps>
              </a:ext>
              <a:ext uri="{28A0092B-C50C-407E-A947-70E740481C1C}">
                <a14:useLocalDpi xmlns:a14="http://schemas.microsoft.com/office/drawing/2010/main" val="0"/>
              </a:ext>
            </a:extLst>
          </a:blip>
          <a:srcRect t="88434" r="85940"/>
          <a:stretch/>
        </p:blipFill>
        <p:spPr bwMode="auto">
          <a:xfrm>
            <a:off x="-13474" y="6001425"/>
            <a:ext cx="1285683" cy="7931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hidden="1"/>
          <p:cNvSpPr>
            <a:spLocks noChangeArrowheads="1"/>
          </p:cNvSpPr>
          <p:nvPr/>
        </p:nvSpPr>
        <p:spPr bwMode="auto">
          <a:xfrm>
            <a:off x="35496" y="620688"/>
            <a:ext cx="8604956"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Porque así dijo Jehová: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 los eunucos que guarden mis días de reposo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y escojan lo que yo quiero, y abracen mi pacto, yo les daré lugar en mi casa y dentro de mis muros, y nombre mejor que el de hijos e hijas; nombre perpetuo les daré, que nunca perecerá.</a:t>
            </a:r>
          </a:p>
        </p:txBody>
      </p:sp>
      <p:sp>
        <p:nvSpPr>
          <p:cNvPr id="9" name="Rectangle 3" hidden="1"/>
          <p:cNvSpPr>
            <a:spLocks noChangeArrowheads="1"/>
          </p:cNvSpPr>
          <p:nvPr/>
        </p:nvSpPr>
        <p:spPr bwMode="auto">
          <a:xfrm>
            <a:off x="35496" y="584684"/>
            <a:ext cx="9108504"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Y a los hijos de los extranjeros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 sigan a Jehová para servirle, y que amen el nombre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Jehová para ser sus siervos; a todos los que guarden el día de reposo para no profanarlo,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abracen mi pacto, yo los llevaré a mi santo monte, y los recrearé en mi casa de oración; sus holocaustos y sus sacrificios serán aceptos sobre mi altar; porque mi casa será llamada casa de oración para todos los pueblos."</a:t>
            </a:r>
          </a:p>
        </p:txBody>
      </p:sp>
      <p:sp>
        <p:nvSpPr>
          <p:cNvPr id="11" name="10 Rectángulo"/>
          <p:cNvSpPr/>
          <p:nvPr/>
        </p:nvSpPr>
        <p:spPr>
          <a:xfrm>
            <a:off x="179512" y="332656"/>
            <a:ext cx="2170787" cy="523220"/>
          </a:xfrm>
          <a:prstGeom prst="rect">
            <a:avLst/>
          </a:prstGeom>
        </p:spPr>
        <p:txBody>
          <a:bodyPr wrap="none">
            <a:spAutoFit/>
          </a:bodyPr>
          <a:lstStyle/>
          <a:p>
            <a:r>
              <a:rPr lang="en-US" sz="2800" b="1" dirty="0" err="1"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Isaíah</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56:2-7</a:t>
            </a:r>
            <a:endParaRPr lang="es-ES" sz="2000" dirty="0">
              <a:ln w="6350" cap="rnd" cmpd="sng">
                <a:solidFill>
                  <a:srgbClr val="FFC000"/>
                </a:solidFill>
                <a:prstDash val="solid"/>
                <a:round/>
              </a:ln>
              <a:solidFill>
                <a:schemeClr val="bg1"/>
              </a:solidFill>
            </a:endParaRPr>
          </a:p>
        </p:txBody>
      </p:sp>
    </p:spTree>
    <p:extLst>
      <p:ext uri="{BB962C8B-B14F-4D97-AF65-F5344CB8AC3E}">
        <p14:creationId xmlns:p14="http://schemas.microsoft.com/office/powerpoint/2010/main" val="36718190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0"/>
                                        <p:tgtEl>
                                          <p:spTgt spid="1026"/>
                                        </p:tgtEl>
                                      </p:cBhvr>
                                    </p:animEffect>
                                  </p:childTnLst>
                                </p:cTn>
                              </p:par>
                            </p:childTnLst>
                          </p:cTn>
                        </p:par>
                        <p:par>
                          <p:cTn id="18" fill="hold">
                            <p:stCondLst>
                              <p:cond delay="5750"/>
                            </p:stCondLst>
                            <p:childTnLst>
                              <p:par>
                                <p:cTn id="19" presetID="22" presetClass="entr" presetSubtype="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4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4000"/>
                                        <p:tgtEl>
                                          <p:spTgt spid="9"/>
                                        </p:tgtEl>
                                      </p:cBhvr>
                                    </p:animEffect>
                                  </p:childTnLst>
                                </p:cTn>
                              </p:par>
                            </p:childTnLst>
                          </p:cTn>
                        </p:par>
                        <p:par>
                          <p:cTn id="31" fill="hold">
                            <p:stCondLst>
                              <p:cond delay="4500"/>
                            </p:stCondLst>
                            <p:childTnLst>
                              <p:par>
                                <p:cTn id="32" presetID="16" presetClass="emph" presetSubtype="0" fill="hold" grpId="1" nodeType="afterEffect">
                                  <p:stCondLst>
                                    <p:cond delay="0"/>
                                  </p:stCondLst>
                                  <p:iterate type="lt">
                                    <p:tmPct val="4000"/>
                                  </p:iterate>
                                  <p:childTnLst>
                                    <p:set>
                                      <p:cBhvr override="childStyle">
                                        <p:cTn id="33" dur="500" fill="hold"/>
                                        <p:tgtEl>
                                          <p:spTgt spid="11"/>
                                        </p:tgtEl>
                                        <p:attrNameLst>
                                          <p:attrName>style.color</p:attrName>
                                        </p:attrNameLst>
                                      </p:cBhvr>
                                      <p:to>
                                        <p:clrVal>
                                          <a:srgbClr val="632423"/>
                                        </p:clrVal>
                                      </p:to>
                                    </p:set>
                                    <p:set>
                                      <p:cBhvr>
                                        <p:cTn id="34" dur="500" fill="hold"/>
                                        <p:tgtEl>
                                          <p:spTgt spid="11"/>
                                        </p:tgtEl>
                                        <p:attrNameLst>
                                          <p:attrName>fillcolor</p:attrName>
                                        </p:attrNameLst>
                                      </p:cBhvr>
                                      <p:to>
                                        <p:clrVal>
                                          <a:srgbClr val="632423"/>
                                        </p:clrVal>
                                      </p:to>
                                    </p:set>
                                    <p:set>
                                      <p:cBhvr>
                                        <p:cTn id="35" dur="500" fill="hold"/>
                                        <p:tgtEl>
                                          <p:spTgt spid="11"/>
                                        </p:tgtEl>
                                        <p:attrNameLst>
                                          <p:attrName>fill.type</p:attrName>
                                        </p:attrNameLst>
                                      </p:cBhvr>
                                      <p:to>
                                        <p:strVal val="solid"/>
                                      </p:to>
                                    </p:set>
                                  </p:childTnLst>
                                </p:cTn>
                              </p:par>
                            </p:childTnLst>
                          </p:cTn>
                        </p:par>
                        <p:par>
                          <p:cTn id="36" fill="hold">
                            <p:stCondLst>
                              <p:cond delay="5220"/>
                            </p:stCondLst>
                            <p:childTnLst>
                              <p:par>
                                <p:cTn id="37" presetID="22" presetClass="entr" presetSubtype="1"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8" grpId="1"/>
      <p:bldP spid="9" grpId="0"/>
      <p:bldP spid="11" grpId="0"/>
      <p:bldP spid="11"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Mis Docs\_Multimedia IMS\Curso Biblico PPS\Tema 13\paisaje2.jpg"/>
          <p:cNvPicPr>
            <a:picLocks noChangeAspect="1" noChangeArrowheads="1"/>
          </p:cNvPicPr>
          <p:nvPr/>
        </p:nvPicPr>
        <p:blipFill rotWithShape="1">
          <a:blip r:embed="rId4">
            <a:extLst>
              <a:ext uri="{28A0092B-C50C-407E-A947-70E740481C1C}">
                <a14:useLocalDpi xmlns:a14="http://schemas.microsoft.com/office/drawing/2010/main" val="0"/>
              </a:ext>
            </a:extLst>
          </a:blip>
          <a:srcRect r="25123"/>
          <a:stretch/>
        </p:blipFill>
        <p:spPr bwMode="auto">
          <a:xfrm>
            <a:off x="-13473" y="0"/>
            <a:ext cx="915747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hidden="1"/>
          <p:cNvSpPr>
            <a:spLocks noChangeArrowheads="1"/>
          </p:cNvSpPr>
          <p:nvPr/>
        </p:nvSpPr>
        <p:spPr bwMode="auto">
          <a:xfrm>
            <a:off x="35496" y="692696"/>
            <a:ext cx="8604956"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"Bienaventurado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 hombre que hace esto, y el hijo de hombre que lo abraza; que guarda el día de reposo para no profanarlo, y que guarda su mano de hacer todo mal.</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 extranjero que sigue a Jehová no hable diciendo: Me apartará totalmente Jehová de su pueblo. Ni diga el eunuco: He aquí yo soy árbol seco.</a:t>
            </a:r>
          </a:p>
        </p:txBody>
      </p:sp>
      <p:pic>
        <p:nvPicPr>
          <p:cNvPr id="7" name="Picture 2" descr="J:\Mis Docs\_Multimedia IMS\Curso Biblico PPS\loguito.png"/>
          <p:cNvPicPr>
            <a:picLocks noChangeAspect="1" noChangeArrowheads="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0500"/>
                    </a14:imgEffect>
                    <a14:imgEffect>
                      <a14:saturation sat="400000"/>
                    </a14:imgEffect>
                  </a14:imgLayer>
                </a14:imgProps>
              </a:ext>
              <a:ext uri="{28A0092B-C50C-407E-A947-70E740481C1C}">
                <a14:useLocalDpi xmlns:a14="http://schemas.microsoft.com/office/drawing/2010/main" val="0"/>
              </a:ext>
            </a:extLst>
          </a:blip>
          <a:srcRect t="88434" r="85940"/>
          <a:stretch/>
        </p:blipFill>
        <p:spPr bwMode="auto">
          <a:xfrm>
            <a:off x="-13474" y="6001425"/>
            <a:ext cx="1285683" cy="7931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35496" y="620688"/>
            <a:ext cx="8604956"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For thus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saith</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the Lord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unto the eunuchs that keep my </a:t>
            </a:r>
            <a:r>
              <a:rPr lang="en-U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sabbaths</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and choose the things that please me, and take hold of my covenant;</a:t>
            </a:r>
          </a:p>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Even unto them will I give in mine house and within my walls a place and a name better than of sons and of daughters: I will give them an everlasting name, that shall not be cut off.</a:t>
            </a:r>
          </a:p>
        </p:txBody>
      </p:sp>
      <p:sp>
        <p:nvSpPr>
          <p:cNvPr id="9" name="Rectangle 3" hidden="1"/>
          <p:cNvSpPr>
            <a:spLocks noChangeArrowheads="1"/>
          </p:cNvSpPr>
          <p:nvPr/>
        </p:nvSpPr>
        <p:spPr bwMode="auto">
          <a:xfrm>
            <a:off x="35496" y="584684"/>
            <a:ext cx="9108504"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Y a los hijos de los extranjeros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 sigan a Jehová para servirle, y que amen el nombre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Jehová para ser sus siervos; a todos los que guarden el día de reposo para no profanarlo,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abracen mi pacto, yo los llevaré a mi santo monte, y los recrearé en mi casa de oración; sus holocaustos y sus sacrificios serán aceptos sobre mi altar; porque mi casa será llamada casa de oración para todos los pueblos."</a:t>
            </a:r>
          </a:p>
        </p:txBody>
      </p:sp>
      <p:sp>
        <p:nvSpPr>
          <p:cNvPr id="11" name="10 Rectángulo"/>
          <p:cNvSpPr/>
          <p:nvPr/>
        </p:nvSpPr>
        <p:spPr>
          <a:xfrm>
            <a:off x="179512" y="332656"/>
            <a:ext cx="2170787" cy="523220"/>
          </a:xfrm>
          <a:prstGeom prst="rect">
            <a:avLst/>
          </a:prstGeom>
        </p:spPr>
        <p:txBody>
          <a:bodyPr wrap="non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Isaiah </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56:2-7</a:t>
            </a:r>
            <a:endParaRPr lang="es-ES" sz="2000" dirty="0">
              <a:ln w="6350" cap="rnd" cmpd="sng">
                <a:solidFill>
                  <a:srgbClr val="FFC000"/>
                </a:solidFill>
                <a:prstDash val="solid"/>
                <a:round/>
              </a:ln>
              <a:solidFill>
                <a:schemeClr val="bg1"/>
              </a:solidFill>
            </a:endParaRPr>
          </a:p>
        </p:txBody>
      </p:sp>
    </p:spTree>
    <p:extLst>
      <p:ext uri="{BB962C8B-B14F-4D97-AF65-F5344CB8AC3E}">
        <p14:creationId xmlns:p14="http://schemas.microsoft.com/office/powerpoint/2010/main" val="13970326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4750"/>
                            </p:stCondLst>
                            <p:childTnLst>
                              <p:par>
                                <p:cTn id="16" presetID="22"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40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0"/>
                                        <p:tgtEl>
                                          <p:spTgt spid="1026"/>
                                        </p:tgtEl>
                                      </p:cBhvr>
                                    </p:animEffect>
                                  </p:childTnLst>
                                </p:cTn>
                              </p:par>
                            </p:childTnLst>
                          </p:cTn>
                        </p:par>
                        <p:par>
                          <p:cTn id="22" fill="hold">
                            <p:stCondLst>
                              <p:cond delay="9750"/>
                            </p:stCondLst>
                            <p:childTnLst>
                              <p:par>
                                <p:cTn id="23" presetID="22" presetClass="entr" presetSubtype="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4000"/>
                                        <p:tgtEl>
                                          <p:spTgt spid="9"/>
                                        </p:tgtEl>
                                      </p:cBhvr>
                                    </p:animEffect>
                                  </p:childTnLst>
                                </p:cTn>
                              </p:par>
                            </p:childTnLst>
                          </p:cTn>
                        </p:par>
                        <p:par>
                          <p:cTn id="26" fill="hold">
                            <p:stCondLst>
                              <p:cond delay="13750"/>
                            </p:stCondLst>
                            <p:childTnLst>
                              <p:par>
                                <p:cTn id="27" presetID="16" presetClass="emph" presetSubtype="0" fill="hold" grpId="1" nodeType="afterEffect">
                                  <p:stCondLst>
                                    <p:cond delay="0"/>
                                  </p:stCondLst>
                                  <p:iterate type="lt">
                                    <p:tmPct val="4000"/>
                                  </p:iterate>
                                  <p:childTnLst>
                                    <p:set>
                                      <p:cBhvr override="childStyle">
                                        <p:cTn id="28" dur="500" fill="hold"/>
                                        <p:tgtEl>
                                          <p:spTgt spid="11"/>
                                        </p:tgtEl>
                                        <p:attrNameLst>
                                          <p:attrName>style.color</p:attrName>
                                        </p:attrNameLst>
                                      </p:cBhvr>
                                      <p:to>
                                        <p:clrVal>
                                          <a:srgbClr val="632423"/>
                                        </p:clrVal>
                                      </p:to>
                                    </p:set>
                                    <p:set>
                                      <p:cBhvr>
                                        <p:cTn id="29" dur="500" fill="hold"/>
                                        <p:tgtEl>
                                          <p:spTgt spid="11"/>
                                        </p:tgtEl>
                                        <p:attrNameLst>
                                          <p:attrName>fillcolor</p:attrName>
                                        </p:attrNameLst>
                                      </p:cBhvr>
                                      <p:to>
                                        <p:clrVal>
                                          <a:srgbClr val="632423"/>
                                        </p:clrVal>
                                      </p:to>
                                    </p:set>
                                    <p:set>
                                      <p:cBhvr>
                                        <p:cTn id="30" dur="500" fill="hold"/>
                                        <p:tgtEl>
                                          <p:spTgt spid="11"/>
                                        </p:tgtEl>
                                        <p:attrNameLst>
                                          <p:attrName>fill.type</p:attrName>
                                        </p:attrNameLst>
                                      </p:cBhvr>
                                      <p:to>
                                        <p:strVal val="solid"/>
                                      </p:to>
                                    </p:set>
                                  </p:childTnLst>
                                </p:cTn>
                              </p:par>
                            </p:childTnLst>
                          </p:cTn>
                        </p:par>
                        <p:par>
                          <p:cTn id="31" fill="hold">
                            <p:stCondLst>
                              <p:cond delay="14470"/>
                            </p:stCondLst>
                            <p:childTnLst>
                              <p:par>
                                <p:cTn id="32" presetID="22" presetClass="entr" presetSubtype="1"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P spid="11"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Mis Docs\_Multimedia IMS\Curso Biblico PPS\Tema 13\paisaje2.jpg"/>
          <p:cNvPicPr>
            <a:picLocks noChangeAspect="1" noChangeArrowheads="1"/>
          </p:cNvPicPr>
          <p:nvPr/>
        </p:nvPicPr>
        <p:blipFill rotWithShape="1">
          <a:blip r:embed="rId4">
            <a:extLst>
              <a:ext uri="{28A0092B-C50C-407E-A947-70E740481C1C}">
                <a14:useLocalDpi xmlns:a14="http://schemas.microsoft.com/office/drawing/2010/main" val="0"/>
              </a:ext>
            </a:extLst>
          </a:blip>
          <a:srcRect r="25123"/>
          <a:stretch/>
        </p:blipFill>
        <p:spPr bwMode="auto">
          <a:xfrm>
            <a:off x="-13473" y="0"/>
            <a:ext cx="915747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hidden="1"/>
          <p:cNvSpPr>
            <a:spLocks noChangeArrowheads="1"/>
          </p:cNvSpPr>
          <p:nvPr/>
        </p:nvSpPr>
        <p:spPr bwMode="auto">
          <a:xfrm>
            <a:off x="35496" y="692696"/>
            <a:ext cx="8604956"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"Bienaventurado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 hombre que hace esto, y el hijo de hombre que lo abraza; que guarda el día de reposo para no profanarlo, y que guarda su mano de hacer todo mal.</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 extranjero que sigue a Jehová no hable diciendo: Me apartará totalmente Jehová de su pueblo. Ni diga el eunuco: He aquí yo soy árbol seco.</a:t>
            </a:r>
          </a:p>
        </p:txBody>
      </p:sp>
      <p:pic>
        <p:nvPicPr>
          <p:cNvPr id="7" name="Picture 2" descr="J:\Mis Docs\_Multimedia IMS\Curso Biblico PPS\loguito.png"/>
          <p:cNvPicPr>
            <a:picLocks noChangeAspect="1" noChangeArrowheads="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0500"/>
                    </a14:imgEffect>
                    <a14:imgEffect>
                      <a14:saturation sat="400000"/>
                    </a14:imgEffect>
                  </a14:imgLayer>
                </a14:imgProps>
              </a:ext>
              <a:ext uri="{28A0092B-C50C-407E-A947-70E740481C1C}">
                <a14:useLocalDpi xmlns:a14="http://schemas.microsoft.com/office/drawing/2010/main" val="0"/>
              </a:ext>
            </a:extLst>
          </a:blip>
          <a:srcRect t="88434" r="85940"/>
          <a:stretch/>
        </p:blipFill>
        <p:spPr bwMode="auto">
          <a:xfrm>
            <a:off x="-13474" y="6001425"/>
            <a:ext cx="1285683" cy="7931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hidden="1"/>
          <p:cNvSpPr>
            <a:spLocks noChangeArrowheads="1"/>
          </p:cNvSpPr>
          <p:nvPr/>
        </p:nvSpPr>
        <p:spPr bwMode="auto">
          <a:xfrm>
            <a:off x="35496" y="620688"/>
            <a:ext cx="8604956"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Porque así dijo Jehová: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 los eunucos que guarden mis días de reposo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y escojan lo que yo quiero, y abracen mi pacto, yo les daré lugar en mi casa y dentro de mis muros, y nombre mejor que el de hijos e hijas; nombre perpetuo les daré, que nunca perecerá.</a:t>
            </a:r>
          </a:p>
        </p:txBody>
      </p:sp>
      <p:sp>
        <p:nvSpPr>
          <p:cNvPr id="9" name="Rectangle 3"/>
          <p:cNvSpPr>
            <a:spLocks noChangeArrowheads="1"/>
          </p:cNvSpPr>
          <p:nvPr/>
        </p:nvSpPr>
        <p:spPr bwMode="auto">
          <a:xfrm>
            <a:off x="35496" y="584684"/>
            <a:ext cx="9108504"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Also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the sons of the stranger</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that join themselves to the Lord, to serve him, and to love the name of the Lord, to be his servants, every one that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keepeth</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the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from polluting it, and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taketh</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hold of my covenant;</a:t>
            </a:r>
          </a:p>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Even them will I bring to my holy mountain, and make them joyful in my house of prayer: their burnt offerings and their sacrifices shall be accepted upon mine altar; for mine house shall be called an house of prayer for all people</a:t>
            </a:r>
            <a:r>
              <a:rPr lang="en-U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11" name="10 Rectángulo"/>
          <p:cNvSpPr/>
          <p:nvPr/>
        </p:nvSpPr>
        <p:spPr>
          <a:xfrm>
            <a:off x="179512" y="332656"/>
            <a:ext cx="2170787" cy="523220"/>
          </a:xfrm>
          <a:prstGeom prst="rect">
            <a:avLst/>
          </a:prstGeom>
        </p:spPr>
        <p:txBody>
          <a:bodyPr wrap="non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Isaiah </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56:2-7</a:t>
            </a:r>
            <a:endParaRPr lang="es-ES" sz="2000" dirty="0">
              <a:ln w="6350" cap="rnd" cmpd="sng">
                <a:solidFill>
                  <a:srgbClr val="FFC000"/>
                </a:solidFill>
                <a:prstDash val="solid"/>
                <a:round/>
              </a:ln>
              <a:solidFill>
                <a:schemeClr val="bg1"/>
              </a:solidFill>
            </a:endParaRPr>
          </a:p>
        </p:txBody>
      </p:sp>
    </p:spTree>
    <p:extLst>
      <p:ext uri="{BB962C8B-B14F-4D97-AF65-F5344CB8AC3E}">
        <p14:creationId xmlns:p14="http://schemas.microsoft.com/office/powerpoint/2010/main" val="20241829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4750"/>
                            </p:stCondLst>
                            <p:childTnLst>
                              <p:par>
                                <p:cTn id="16" presetID="22"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4000"/>
                                        <p:tgtEl>
                                          <p:spTgt spid="8"/>
                                        </p:tgtEl>
                                      </p:cBhvr>
                                    </p:animEffect>
                                  </p:childTnLst>
                                </p:cTn>
                              </p:par>
                            </p:childTnLst>
                          </p:cTn>
                        </p:par>
                        <p:par>
                          <p:cTn id="19" fill="hold">
                            <p:stCondLst>
                              <p:cond delay="8750"/>
                            </p:stCondLst>
                            <p:childTnLst>
                              <p:par>
                                <p:cTn id="20" presetID="22" presetClass="entr" presetSubtype="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40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0"/>
                                        <p:tgtEl>
                                          <p:spTgt spid="1026"/>
                                        </p:tgtEl>
                                      </p:cBhvr>
                                    </p:animEffect>
                                  </p:childTnLst>
                                </p:cTn>
                              </p:par>
                            </p:childTnLst>
                          </p:cTn>
                        </p:par>
                        <p:par>
                          <p:cTn id="26" fill="hold">
                            <p:stCondLst>
                              <p:cond delay="13750"/>
                            </p:stCondLst>
                            <p:childTnLst>
                              <p:par>
                                <p:cTn id="27" presetID="16" presetClass="emph" presetSubtype="0" fill="hold" grpId="1" nodeType="afterEffect">
                                  <p:stCondLst>
                                    <p:cond delay="0"/>
                                  </p:stCondLst>
                                  <p:iterate type="lt">
                                    <p:tmPct val="4000"/>
                                  </p:iterate>
                                  <p:childTnLst>
                                    <p:set>
                                      <p:cBhvr override="childStyle">
                                        <p:cTn id="28" dur="500" fill="hold"/>
                                        <p:tgtEl>
                                          <p:spTgt spid="11"/>
                                        </p:tgtEl>
                                        <p:attrNameLst>
                                          <p:attrName>style.color</p:attrName>
                                        </p:attrNameLst>
                                      </p:cBhvr>
                                      <p:to>
                                        <p:clrVal>
                                          <a:srgbClr val="632423"/>
                                        </p:clrVal>
                                      </p:to>
                                    </p:set>
                                    <p:set>
                                      <p:cBhvr>
                                        <p:cTn id="29" dur="500" fill="hold"/>
                                        <p:tgtEl>
                                          <p:spTgt spid="11"/>
                                        </p:tgtEl>
                                        <p:attrNameLst>
                                          <p:attrName>fillcolor</p:attrName>
                                        </p:attrNameLst>
                                      </p:cBhvr>
                                      <p:to>
                                        <p:clrVal>
                                          <a:srgbClr val="632423"/>
                                        </p:clrVal>
                                      </p:to>
                                    </p:set>
                                    <p:set>
                                      <p:cBhvr>
                                        <p:cTn id="30" dur="500" fill="hold"/>
                                        <p:tgtEl>
                                          <p:spTgt spid="11"/>
                                        </p:tgtEl>
                                        <p:attrNameLst>
                                          <p:attrName>fill.type</p:attrName>
                                        </p:attrNameLst>
                                      </p:cBhvr>
                                      <p:to>
                                        <p:strVal val="solid"/>
                                      </p:to>
                                    </p:set>
                                  </p:childTnLst>
                                </p:cTn>
                              </p:par>
                            </p:childTnLst>
                          </p:cTn>
                        </p:par>
                        <p:par>
                          <p:cTn id="31" fill="hold">
                            <p:stCondLst>
                              <p:cond delay="14470"/>
                            </p:stCondLst>
                            <p:childTnLst>
                              <p:par>
                                <p:cTn id="32" presetID="22" presetClass="entr" presetSubtype="1"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P spid="11"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2306880"/>
            <a:ext cx="9144000" cy="34263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DID JESUS AND HIS APOSTLES KEEP THE SABBATH?</a:t>
            </a:r>
            <a:endParaRPr lang="es-ES"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6509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J:\Mis Docs\_Multimedia IMS\Curso Biblico PPS\Tema 13\mente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2592"/>
          <a:stretch/>
        </p:blipFill>
        <p:spPr bwMode="auto">
          <a:xfrm>
            <a:off x="-8730" y="0"/>
            <a:ext cx="9152730" cy="70358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J:\Mis Docs\_Multimedia IMS\Curso Biblico PPS\Tema 13\mente1.png"/>
          <p:cNvPicPr>
            <a:picLocks noChangeAspect="1" noChangeArrowheads="1"/>
          </p:cNvPicPr>
          <p:nvPr/>
        </p:nvPicPr>
        <p:blipFill rotWithShape="1">
          <a:blip r:embed="rId5">
            <a:extLst>
              <a:ext uri="{28A0092B-C50C-407E-A947-70E740481C1C}">
                <a14:useLocalDpi xmlns:a14="http://schemas.microsoft.com/office/drawing/2010/main" val="0"/>
              </a:ext>
            </a:extLst>
          </a:blip>
          <a:srcRect t="12389" b="10991"/>
          <a:stretch/>
        </p:blipFill>
        <p:spPr bwMode="auto">
          <a:xfrm>
            <a:off x="-13474" y="-165339"/>
            <a:ext cx="9157474" cy="702333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J:\Mis Docs\_Multimedia IMS\Curso Biblico PPS\Tema 13\mente2.jpg"/>
          <p:cNvPicPr>
            <a:picLocks noChangeAspect="1" noChangeArrowheads="1"/>
          </p:cNvPicPr>
          <p:nvPr/>
        </p:nvPicPr>
        <p:blipFill rotWithShape="1">
          <a:blip r:embed="rId6">
            <a:extLst>
              <a:ext uri="{28A0092B-C50C-407E-A947-70E740481C1C}">
                <a14:useLocalDpi xmlns:a14="http://schemas.microsoft.com/office/drawing/2010/main" val="0"/>
              </a:ext>
            </a:extLst>
          </a:blip>
          <a:srcRect t="14255" b="8862"/>
          <a:stretch/>
        </p:blipFill>
        <p:spPr bwMode="auto">
          <a:xfrm>
            <a:off x="0" y="-165340"/>
            <a:ext cx="9144000" cy="702333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J:\Mis Docs\_Multimedia IMS\Curso Biblico PPS\Tema 13\mente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28" y="-249796"/>
            <a:ext cx="9433048" cy="73152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J:\Mis Docs\_Multimedia IMS\Curso Biblico PPS\Tema 13\neuronas.jpg"/>
          <p:cNvPicPr>
            <a:picLocks noChangeAspect="1" noChangeArrowheads="1"/>
          </p:cNvPicPr>
          <p:nvPr/>
        </p:nvPicPr>
        <p:blipFill rotWithShape="1">
          <a:blip r:embed="rId8">
            <a:extLst>
              <a:ext uri="{28A0092B-C50C-407E-A947-70E740481C1C}">
                <a14:useLocalDpi xmlns:a14="http://schemas.microsoft.com/office/drawing/2010/main" val="0"/>
              </a:ext>
            </a:extLst>
          </a:blip>
          <a:srcRect t="14159"/>
          <a:stretch/>
        </p:blipFill>
        <p:spPr bwMode="auto">
          <a:xfrm>
            <a:off x="0" y="-249796"/>
            <a:ext cx="9163204" cy="73152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J:\Mis Docs\_Multimedia IMS\Curso Biblico PPS\Tema 13\redneuronal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74" y="-252394"/>
            <a:ext cx="9157474" cy="7317797"/>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J:\Mis Docs\_Multimedia IMS\Curso Biblico PPS\Tema 13\mente3.jpg"/>
          <p:cNvPicPr>
            <a:picLocks noChangeAspect="1" noChangeArrowheads="1"/>
          </p:cNvPicPr>
          <p:nvPr/>
        </p:nvPicPr>
        <p:blipFill rotWithShape="1">
          <a:blip r:embed="rId10">
            <a:extLst>
              <a:ext uri="{28A0092B-C50C-407E-A947-70E740481C1C}">
                <a14:useLocalDpi xmlns:a14="http://schemas.microsoft.com/office/drawing/2010/main" val="0"/>
              </a:ext>
            </a:extLst>
          </a:blip>
          <a:srcRect l="2987" r="3126"/>
          <a:stretch/>
        </p:blipFill>
        <p:spPr bwMode="auto">
          <a:xfrm>
            <a:off x="-180528" y="-249796"/>
            <a:ext cx="9433048" cy="7315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Gerhard\Documents\_Sitio WEB\Recursos\ondaWEB.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3758" y="3723858"/>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755576" y="4113076"/>
            <a:ext cx="7560840" cy="176419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marL="342900" indent="-342900">
              <a:buFont typeface="Arial" pitchFamily="34" charset="0"/>
              <a:buChar char="•"/>
            </a:pPr>
            <a:r>
              <a:rPr lang="en-US" sz="24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Million </a:t>
            </a:r>
            <a:r>
              <a:rPr lang="en-US" sz="24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pieces of information </a:t>
            </a:r>
            <a:endParaRPr lang="en-US" sz="24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marL="342900" indent="-342900">
              <a:buFont typeface="Arial" pitchFamily="34" charset="0"/>
              <a:buChar char="•"/>
            </a:pPr>
            <a:r>
              <a:rPr lang="en-US" sz="24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Perfect organize</a:t>
            </a:r>
            <a:endParaRPr lang="en-US" sz="24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marL="342900" indent="-342900">
              <a:buFont typeface="Arial" pitchFamily="34" charset="0"/>
              <a:buChar char="•"/>
            </a:pPr>
            <a:r>
              <a:rPr lang="en-US" sz="24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100,000 million nervous cells</a:t>
            </a:r>
          </a:p>
          <a:p>
            <a:pPr marL="342900" indent="-342900">
              <a:buFont typeface="Arial" pitchFamily="34" charset="0"/>
              <a:buChar char="•"/>
            </a:pPr>
            <a:r>
              <a:rPr lang="en-US" sz="24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Each </a:t>
            </a:r>
            <a:r>
              <a:rPr lang="en-US" sz="24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one can be compared to a city</a:t>
            </a:r>
            <a:endParaRPr lang="en-US" sz="2400" b="1" u="none"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9" name="Picture 2" descr="J:\Mis Docs\_Multimedia IMS\Curso Biblico PPS\loguito.png"/>
          <p:cNvPicPr>
            <a:picLocks noChangeAspect="1" noChangeArrowheads="1"/>
          </p:cNvPicPr>
          <p:nvPr/>
        </p:nvPicPr>
        <p:blipFill rotWithShape="1">
          <a:blip r:embed="rId12">
            <a:duotone>
              <a:schemeClr val="accent6">
                <a:shade val="45000"/>
                <a:satMod val="135000"/>
              </a:schemeClr>
              <a:prstClr val="white"/>
            </a:duotone>
            <a:extLst>
              <a:ext uri="{BEBA8EAE-BF5A-486C-A8C5-ECC9F3942E4B}">
                <a14:imgProps xmlns:a14="http://schemas.microsoft.com/office/drawing/2010/main">
                  <a14:imgLayer r:embed="rId13">
                    <a14:imgEffect>
                      <a14:colorTemperature colorTemp="10500"/>
                    </a14:imgEffect>
                    <a14:imgEffect>
                      <a14:saturation sat="400000"/>
                    </a14:imgEffect>
                  </a14:imgLayer>
                </a14:imgProps>
              </a:ext>
              <a:ext uri="{28A0092B-C50C-407E-A947-70E740481C1C}">
                <a14:useLocalDpi xmlns:a14="http://schemas.microsoft.com/office/drawing/2010/main" val="0"/>
              </a:ext>
            </a:extLst>
          </a:blip>
          <a:srcRect t="88434" r="85940"/>
          <a:stretch/>
        </p:blipFill>
        <p:spPr bwMode="auto">
          <a:xfrm>
            <a:off x="-13474" y="6001425"/>
            <a:ext cx="1285683" cy="7931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hidden="1"/>
          <p:cNvSpPr>
            <a:spLocks noChangeArrowheads="1"/>
          </p:cNvSpPr>
          <p:nvPr/>
        </p:nvSpPr>
        <p:spPr bwMode="auto">
          <a:xfrm>
            <a:off x="719572" y="1900772"/>
            <a:ext cx="6629706" cy="9721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La Mente Humana</a:t>
            </a:r>
            <a:endParaRPr lang="en-US" sz="4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1554706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par>
                                <p:cTn id="12" presetID="10" presetClass="entr" presetSubtype="0" fill="hold" nodeType="withEffect">
                                  <p:stCondLst>
                                    <p:cond delay="100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2000"/>
                                        <p:tgtEl>
                                          <p:spTgt spid="4098"/>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4000"/>
                            </p:stCondLst>
                            <p:childTnLst>
                              <p:par>
                                <p:cTn id="19" presetID="10" presetClass="entr" presetSubtype="0" fill="hold" nodeType="afterEffect">
                                  <p:stCondLst>
                                    <p:cond delay="1000"/>
                                  </p:stCondLst>
                                  <p:childTnLst>
                                    <p:set>
                                      <p:cBhvr>
                                        <p:cTn id="20" dur="1" fill="hold">
                                          <p:stCondLst>
                                            <p:cond delay="0"/>
                                          </p:stCondLst>
                                        </p:cTn>
                                        <p:tgtEl>
                                          <p:spTgt spid="4099"/>
                                        </p:tgtEl>
                                        <p:attrNameLst>
                                          <p:attrName>style.visibility</p:attrName>
                                        </p:attrNameLst>
                                      </p:cBhvr>
                                      <p:to>
                                        <p:strVal val="visible"/>
                                      </p:to>
                                    </p:set>
                                    <p:animEffect transition="in" filter="fade">
                                      <p:cBhvr>
                                        <p:cTn id="21" dur="2000"/>
                                        <p:tgtEl>
                                          <p:spTgt spid="4099"/>
                                        </p:tgtEl>
                                      </p:cBhvr>
                                    </p:animEffect>
                                  </p:childTnLst>
                                </p:cTn>
                              </p:par>
                            </p:childTnLst>
                          </p:cTn>
                        </p:par>
                        <p:par>
                          <p:cTn id="22" fill="hold">
                            <p:stCondLst>
                              <p:cond delay="7000"/>
                            </p:stCondLst>
                            <p:childTnLst>
                              <p:par>
                                <p:cTn id="23" presetID="10" presetClass="entr" presetSubtype="0" fill="hold" nodeType="afterEffect">
                                  <p:stCondLst>
                                    <p:cond delay="1000"/>
                                  </p:stCondLst>
                                  <p:childTnLst>
                                    <p:set>
                                      <p:cBhvr>
                                        <p:cTn id="24" dur="1" fill="hold">
                                          <p:stCondLst>
                                            <p:cond delay="0"/>
                                          </p:stCondLst>
                                        </p:cTn>
                                        <p:tgtEl>
                                          <p:spTgt spid="4100"/>
                                        </p:tgtEl>
                                        <p:attrNameLst>
                                          <p:attrName>style.visibility</p:attrName>
                                        </p:attrNameLst>
                                      </p:cBhvr>
                                      <p:to>
                                        <p:strVal val="visible"/>
                                      </p:to>
                                    </p:set>
                                    <p:animEffect transition="in" filter="fade">
                                      <p:cBhvr>
                                        <p:cTn id="25" dur="2000"/>
                                        <p:tgtEl>
                                          <p:spTgt spid="4100"/>
                                        </p:tgtEl>
                                      </p:cBhvr>
                                    </p:animEffect>
                                  </p:childTnLst>
                                </p:cTn>
                              </p:par>
                            </p:childTnLst>
                          </p:cTn>
                        </p:par>
                        <p:par>
                          <p:cTn id="26" fill="hold">
                            <p:stCondLst>
                              <p:cond delay="10000"/>
                            </p:stCondLst>
                            <p:childTnLst>
                              <p:par>
                                <p:cTn id="27" presetID="10" presetClass="entr" presetSubtype="0" fill="hold" nodeType="afterEffect">
                                  <p:stCondLst>
                                    <p:cond delay="1000"/>
                                  </p:stCondLst>
                                  <p:childTnLst>
                                    <p:set>
                                      <p:cBhvr>
                                        <p:cTn id="28" dur="1" fill="hold">
                                          <p:stCondLst>
                                            <p:cond delay="0"/>
                                          </p:stCondLst>
                                        </p:cTn>
                                        <p:tgtEl>
                                          <p:spTgt spid="4102"/>
                                        </p:tgtEl>
                                        <p:attrNameLst>
                                          <p:attrName>style.visibility</p:attrName>
                                        </p:attrNameLst>
                                      </p:cBhvr>
                                      <p:to>
                                        <p:strVal val="visible"/>
                                      </p:to>
                                    </p:set>
                                    <p:animEffect transition="in" filter="fade">
                                      <p:cBhvr>
                                        <p:cTn id="29" dur="2000"/>
                                        <p:tgtEl>
                                          <p:spTgt spid="4102"/>
                                        </p:tgtEl>
                                      </p:cBhvr>
                                    </p:animEffect>
                                  </p:childTnLst>
                                </p:cTn>
                              </p:par>
                            </p:childTnLst>
                          </p:cTn>
                        </p:par>
                        <p:par>
                          <p:cTn id="30" fill="hold">
                            <p:stCondLst>
                              <p:cond delay="13000"/>
                            </p:stCondLst>
                            <p:childTnLst>
                              <p:par>
                                <p:cTn id="31" presetID="10" presetClass="entr" presetSubtype="0" fill="hold" nodeType="afterEffect">
                                  <p:stCondLst>
                                    <p:cond delay="1000"/>
                                  </p:stCondLst>
                                  <p:childTnLst>
                                    <p:set>
                                      <p:cBhvr>
                                        <p:cTn id="32" dur="1" fill="hold">
                                          <p:stCondLst>
                                            <p:cond delay="0"/>
                                          </p:stCondLst>
                                        </p:cTn>
                                        <p:tgtEl>
                                          <p:spTgt spid="4103"/>
                                        </p:tgtEl>
                                        <p:attrNameLst>
                                          <p:attrName>style.visibility</p:attrName>
                                        </p:attrNameLst>
                                      </p:cBhvr>
                                      <p:to>
                                        <p:strVal val="visible"/>
                                      </p:to>
                                    </p:set>
                                    <p:animEffect transition="in" filter="fade">
                                      <p:cBhvr>
                                        <p:cTn id="33" dur="2000"/>
                                        <p:tgtEl>
                                          <p:spTgt spid="4103"/>
                                        </p:tgtEl>
                                      </p:cBhvr>
                                    </p:animEffect>
                                  </p:childTnLst>
                                </p:cTn>
                              </p:par>
                            </p:childTnLst>
                          </p:cTn>
                        </p:par>
                        <p:par>
                          <p:cTn id="34" fill="hold">
                            <p:stCondLst>
                              <p:cond delay="16000"/>
                            </p:stCondLst>
                            <p:childTnLst>
                              <p:par>
                                <p:cTn id="35" presetID="10" presetClass="entr" presetSubtype="0" fill="hold" nodeType="afterEffect">
                                  <p:stCondLst>
                                    <p:cond delay="1000"/>
                                  </p:stCondLst>
                                  <p:childTnLst>
                                    <p:set>
                                      <p:cBhvr>
                                        <p:cTn id="36" dur="1" fill="hold">
                                          <p:stCondLst>
                                            <p:cond delay="0"/>
                                          </p:stCondLst>
                                        </p:cTn>
                                        <p:tgtEl>
                                          <p:spTgt spid="4104"/>
                                        </p:tgtEl>
                                        <p:attrNameLst>
                                          <p:attrName>style.visibility</p:attrName>
                                        </p:attrNameLst>
                                      </p:cBhvr>
                                      <p:to>
                                        <p:strVal val="visible"/>
                                      </p:to>
                                    </p:set>
                                    <p:animEffect transition="in" filter="fade">
                                      <p:cBhvr>
                                        <p:cTn id="37" dur="2000"/>
                                        <p:tgtEl>
                                          <p:spTgt spid="4104"/>
                                        </p:tgtEl>
                                      </p:cBhvr>
                                    </p:animEffect>
                                  </p:childTnLst>
                                </p:cTn>
                              </p:par>
                            </p:childTnLst>
                          </p:cTn>
                        </p:par>
                        <p:par>
                          <p:cTn id="38" fill="hold">
                            <p:stCondLst>
                              <p:cond delay="19000"/>
                            </p:stCondLst>
                            <p:childTnLst>
                              <p:par>
                                <p:cTn id="39" presetID="10" presetClass="entr" presetSubtype="0" fill="hold" nodeType="afterEffect">
                                  <p:stCondLst>
                                    <p:cond delay="0"/>
                                  </p:stCondLst>
                                  <p:childTnLst>
                                    <p:set>
                                      <p:cBhvr>
                                        <p:cTn id="40" dur="1" fill="hold">
                                          <p:stCondLst>
                                            <p:cond delay="0"/>
                                          </p:stCondLst>
                                        </p:cTn>
                                        <p:tgtEl>
                                          <p:spTgt spid="4101"/>
                                        </p:tgtEl>
                                        <p:attrNameLst>
                                          <p:attrName>style.visibility</p:attrName>
                                        </p:attrNameLst>
                                      </p:cBhvr>
                                      <p:to>
                                        <p:strVal val="visible"/>
                                      </p:to>
                                    </p:set>
                                    <p:animEffect transition="in" filter="fade">
                                      <p:cBhvr>
                                        <p:cTn id="41" dur="2000"/>
                                        <p:tgtEl>
                                          <p:spTgt spid="4101"/>
                                        </p:tgtEl>
                                      </p:cBhvr>
                                    </p:animEffect>
                                  </p:childTnLst>
                                </p:cTn>
                              </p:par>
                            </p:childTnLst>
                          </p:cTn>
                        </p:par>
                        <p:par>
                          <p:cTn id="42" fill="hold">
                            <p:stCondLst>
                              <p:cond delay="21000"/>
                            </p:stCondLst>
                            <p:childTnLst>
                              <p:par>
                                <p:cTn id="43" presetID="22" presetClass="entr" presetSubtype="1"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up)">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6456" y="2420888"/>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What is Jesus' relationship </a:t>
            </a:r>
            <a:endParaRPr lang="en-U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r>
              <a:rPr lang="en-U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to </a:t>
            </a:r>
            <a:r>
              <a:rPr lang="en-U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the Sabbath?</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3986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cre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1511660" y="1725216"/>
            <a:ext cx="7272808" cy="35283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s-ES" sz="4800" b="1"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Christ</a:t>
            </a:r>
            <a:r>
              <a:rPr lang="es-ES" sz="48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a:t>
            </a:r>
            <a:r>
              <a:rPr lang="es-ES" sz="4800" b="1"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Himself</a:t>
            </a:r>
            <a:r>
              <a:rPr lang="es-ES" sz="48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a:t>
            </a:r>
            <a:endParaRPr lang="es-ES" sz="4800" b="1" dirty="0" smtClean="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endParaRPr>
          </a:p>
          <a:p>
            <a:r>
              <a:rPr lang="es-ES" sz="4800" b="1" dirty="0" err="1" smtClean="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created</a:t>
            </a:r>
            <a:r>
              <a:rPr lang="es-ES" sz="4800" b="1" dirty="0" smtClean="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a:t>
            </a:r>
            <a:r>
              <a:rPr lang="es-ES" sz="4800" b="1" dirty="0" err="1" smtClean="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it</a:t>
            </a:r>
            <a:endParaRPr lang="es-ES" sz="4800" b="1" dirty="0" smtClean="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endParaRPr>
          </a:p>
          <a:p>
            <a:r>
              <a:rPr lang="es-ES" sz="32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(John 1:14) </a:t>
            </a:r>
            <a:br>
              <a:rPr lang="es-ES" sz="32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32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t>
            </a:r>
            <a:r>
              <a:rPr lang="es-ES" sz="3200" b="1" dirty="0" err="1"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Colossians</a:t>
            </a:r>
            <a:r>
              <a:rPr lang="es-ES" sz="32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1:15-17)</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0421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0"/>
                                        <p:tgtEl>
                                          <p:spTgt spid="7"/>
                                        </p:tgtEl>
                                      </p:cBhvr>
                                    </p:animEffect>
                                  </p:childTnLst>
                                </p:cTn>
                              </p:par>
                            </p:childTnLst>
                          </p:cTn>
                        </p:par>
                        <p:par>
                          <p:cTn id="8" fill="hold">
                            <p:stCondLst>
                              <p:cond delay="2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3\Tema 13 sin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969083" cy="523220"/>
          </a:xfrm>
          <a:prstGeom prst="rect">
            <a:avLst/>
          </a:prstGeom>
        </p:spPr>
        <p:txBody>
          <a:bodyPr wrap="non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Nehemiah 9:12-13</a:t>
            </a:r>
            <a:endParaRPr lang="es-ES" sz="2000" dirty="0">
              <a:ln w="6350" cap="rnd" cmpd="sng">
                <a:solidFill>
                  <a:srgbClr val="FFC000"/>
                </a:solidFill>
                <a:prstDash val="solid"/>
                <a:round/>
              </a:ln>
              <a:solidFill>
                <a:schemeClr val="bg1"/>
              </a:solidFill>
            </a:endParaRPr>
          </a:p>
        </p:txBody>
      </p:sp>
      <p:sp>
        <p:nvSpPr>
          <p:cNvPr id="7" name="Rectangle 3"/>
          <p:cNvSpPr>
            <a:spLocks noChangeArrowheads="1"/>
          </p:cNvSpPr>
          <p:nvPr/>
        </p:nvSpPr>
        <p:spPr bwMode="auto">
          <a:xfrm>
            <a:off x="179512" y="1052736"/>
            <a:ext cx="8856984" cy="16921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n-US" sz="48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He promulgated the Law at Mount </a:t>
            </a:r>
            <a:r>
              <a:rPr lang="en-US" sz="4800" b="1" dirty="0" smtClean="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Sinai</a:t>
            </a:r>
            <a:endParaRPr lang="es-ES" sz="4800" b="1" dirty="0" smtClean="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1500" y="2312876"/>
            <a:ext cx="9072500" cy="38524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"Moreover thou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leddest</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them in the day by a cloudy pillar; and in the night by a pillar of fire, to give them light in the way wherein they should go. Thou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camest</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down also upon mount Sinai, and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spakest</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with them from heaven,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and </a:t>
            </a:r>
            <a:r>
              <a:rPr lang="en-U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gavest</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them right judgments, and true laws, good statutes and commandments</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39669906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childTnLst>
                          </p:cTn>
                        </p:par>
                        <p:par>
                          <p:cTn id="12" fill="hold">
                            <p:stCondLst>
                              <p:cond delay="275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4000"/>
                                        <p:tgtEl>
                                          <p:spTgt spid="3"/>
                                        </p:tgtEl>
                                      </p:cBhvr>
                                    </p:animEffect>
                                  </p:childTnLst>
                                </p:cTn>
                              </p:par>
                            </p:childTnLst>
                          </p:cTn>
                        </p:par>
                        <p:par>
                          <p:cTn id="16" fill="hold">
                            <p:stCondLst>
                              <p:cond delay="675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3\Tema 13 sin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1500" y="2672916"/>
            <a:ext cx="5580620" cy="36004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did all drink the same spiritual drink: for they drank of that spiritual Rock that followed them: and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that Rock was Christ.</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Rectángulo"/>
          <p:cNvSpPr/>
          <p:nvPr/>
        </p:nvSpPr>
        <p:spPr>
          <a:xfrm>
            <a:off x="179512" y="332656"/>
            <a:ext cx="6516724" cy="523220"/>
          </a:xfrm>
          <a:prstGeom prst="rect">
            <a:avLst/>
          </a:prstGeom>
        </p:spPr>
        <p:txBody>
          <a:bodyPr wrap="squar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 Corinthians 10:4</a:t>
            </a:r>
            <a:endParaRPr lang="es-ES" sz="1600" dirty="0">
              <a:ln w="6350" cap="rnd" cmpd="sng">
                <a:solidFill>
                  <a:srgbClr val="FFC000"/>
                </a:solidFill>
                <a:prstDash val="solid"/>
                <a:round/>
              </a:ln>
              <a:solidFill>
                <a:schemeClr val="bg1"/>
              </a:solidFill>
            </a:endParaRPr>
          </a:p>
        </p:txBody>
      </p:sp>
      <p:sp>
        <p:nvSpPr>
          <p:cNvPr id="7" name="Rectangle 3"/>
          <p:cNvSpPr>
            <a:spLocks noChangeArrowheads="1"/>
          </p:cNvSpPr>
          <p:nvPr/>
        </p:nvSpPr>
        <p:spPr bwMode="auto">
          <a:xfrm>
            <a:off x="179512" y="1124744"/>
            <a:ext cx="8748972" cy="16921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n-US" sz="48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He promulgated the Law at Mount </a:t>
            </a:r>
            <a:r>
              <a:rPr lang="en-US" sz="4800" b="1" dirty="0" smtClean="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Sinai</a:t>
            </a:r>
            <a:endParaRPr lang="es-ES" sz="4800" b="1" dirty="0" smtClean="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endParaRPr>
          </a:p>
        </p:txBody>
      </p:sp>
      <p:pic>
        <p:nvPicPr>
          <p:cNvPr id="1026" name="Picture 2" descr="C:\Users\Gerhard\Documents\_Estudios Biblicos PPT\21x 2300 dias\Jesus-Picture-Face-Portra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184068" y="2731287"/>
            <a:ext cx="2664297" cy="3483657"/>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0444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childTnLst>
                          </p:cTn>
                        </p:par>
                        <p:par>
                          <p:cTn id="12" fill="hold">
                            <p:stCondLst>
                              <p:cond delay="275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4000"/>
                                        <p:tgtEl>
                                          <p:spTgt spid="3"/>
                                        </p:tgtEl>
                                      </p:cBhvr>
                                    </p:animEffect>
                                  </p:childTnLst>
                                </p:cTn>
                              </p:par>
                            </p:childTnLst>
                          </p:cTn>
                        </p:par>
                        <p:par>
                          <p:cTn id="16" fill="hold">
                            <p:stCondLst>
                              <p:cond delay="6750"/>
                            </p:stCondLst>
                            <p:childTnLst>
                              <p:par>
                                <p:cTn id="17" presetID="2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6456" y="2471202"/>
            <a:ext cx="8748972" cy="210992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What was Jesus' custom when He lived on this earth? </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2216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ema 13\Tema 13 jesusnaz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0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8" y="999892"/>
            <a:ext cx="7020780" cy="53094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he came to Nazareth, where he had been brought up: and,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as his custom was, he went into the synagogue</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on the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day, and stood up for to read. </a:t>
            </a:r>
            <a:endParaRPr lang="en-U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a:p>
            <a:endPar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came down to Capernaum, a city of Galilee, and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taught them on the </a:t>
            </a:r>
            <a:r>
              <a:rPr lang="en-U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days</a:t>
            </a:r>
            <a:r>
              <a:rPr lang="en-U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Rectángulo"/>
          <p:cNvSpPr/>
          <p:nvPr/>
        </p:nvSpPr>
        <p:spPr>
          <a:xfrm>
            <a:off x="179512" y="332656"/>
            <a:ext cx="6696744" cy="830997"/>
          </a:xfrm>
          <a:prstGeom prst="rect">
            <a:avLst/>
          </a:prstGeom>
        </p:spPr>
        <p:txBody>
          <a:bodyPr wrap="squar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Luke </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4:16, </a:t>
            </a:r>
            <a:r>
              <a:rPr lang="es-AR"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31</a:t>
            </a:r>
            <a:endParaRPr lang="es-ES" sz="1600" dirty="0">
              <a:ln w="6350" cap="rnd" cmpd="sng">
                <a:solidFill>
                  <a:srgbClr val="FFC000"/>
                </a:solidFill>
                <a:prstDash val="solid"/>
                <a:round/>
              </a:ln>
              <a:solidFill>
                <a:schemeClr val="bg1"/>
              </a:solidFill>
            </a:endParaRPr>
          </a:p>
          <a:p>
            <a:endParaRPr lang="es-ES" sz="2000" dirty="0">
              <a:ln w="6350" cap="rnd" cmpd="sng">
                <a:solidFill>
                  <a:srgbClr val="FFC000"/>
                </a:solidFill>
                <a:prstDash val="solid"/>
                <a:round/>
              </a:ln>
              <a:solidFill>
                <a:schemeClr val="bg1"/>
              </a:solidFill>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6239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6456" y="2657367"/>
            <a:ext cx="8748972" cy="174374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Was the Sabbath </a:t>
            </a:r>
            <a:endParaRPr lang="en-U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r>
              <a:rPr lang="en-U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established for </a:t>
            </a:r>
            <a:r>
              <a:rPr lang="en-U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all men? </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0674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13\Tema 13 famil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1500" y="1520788"/>
            <a:ext cx="4824536" cy="39890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he said unto them,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The </a:t>
            </a:r>
            <a:r>
              <a:rPr lang="en-U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was made for man</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and not man for the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Therefore the Son of man is Lord also of the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3 Rectángulo"/>
          <p:cNvSpPr/>
          <p:nvPr/>
        </p:nvSpPr>
        <p:spPr>
          <a:xfrm>
            <a:off x="179512" y="332656"/>
            <a:ext cx="6552728" cy="523220"/>
          </a:xfrm>
          <a:prstGeom prst="rect">
            <a:avLst/>
          </a:prstGeom>
        </p:spPr>
        <p:txBody>
          <a:bodyPr wrap="squar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Mark 2:27, 28</a:t>
            </a:r>
            <a:endParaRPr lang="es-ES" sz="2000" dirty="0">
              <a:ln w="6350" cap="rnd" cmpd="sng">
                <a:solidFill>
                  <a:srgbClr val="FFC000"/>
                </a:solidFill>
                <a:prstDash val="solid"/>
                <a:round/>
              </a:ln>
              <a:solidFill>
                <a:schemeClr val="bg1"/>
              </a:solidFill>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469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cre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251520" y="1316360"/>
            <a:ext cx="8352928" cy="39488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marL="457200" indent="-457200">
              <a:buFont typeface="Arial" pitchFamily="34" charset="0"/>
              <a:buChar char="•"/>
            </a:pPr>
            <a:r>
              <a:rPr lang="en-US" sz="3400" b="1" dirty="0">
                <a:ln w="1270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Jesus is the Lord, Owner and the Author of the Sabbath, so it is the day of the </a:t>
            </a:r>
            <a:r>
              <a:rPr lang="en-US" sz="3400" b="1" dirty="0" smtClean="0">
                <a:ln w="1270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Lord.</a:t>
            </a:r>
          </a:p>
          <a:p>
            <a:pPr marL="457200" indent="-457200">
              <a:buFont typeface="Arial" pitchFamily="34" charset="0"/>
              <a:buChar char="•"/>
            </a:pPr>
            <a:r>
              <a:rPr lang="en-US" sz="3400" b="1" dirty="0" smtClean="0">
                <a:ln w="1270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He ignored the human rules that had been introduced. </a:t>
            </a:r>
          </a:p>
          <a:p>
            <a:pPr marL="457200" indent="-457200">
              <a:buFont typeface="Arial" pitchFamily="34" charset="0"/>
              <a:buChar char="•"/>
            </a:pPr>
            <a:r>
              <a:rPr lang="en-US" sz="3400" b="1" dirty="0" smtClean="0">
                <a:ln w="1270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He </a:t>
            </a:r>
            <a:r>
              <a:rPr lang="en-US" sz="3400" b="1" dirty="0">
                <a:ln w="1270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taught us how to keep the Sabbath by doing well and the gospel. </a:t>
            </a:r>
            <a:endParaRPr lang="es-ES" sz="3400" b="1" dirty="0" smtClean="0">
              <a:ln w="1270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2977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31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cre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79512" y="1160748"/>
            <a:ext cx="7560840" cy="433578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he said unto them, What man shall there be among you, that shall have one sheep, and if it fall into a pit on the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day, will he not lay hold on it, and lift it out? How much then is a man better than a sheep? Wherefore it is lawful to do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well on the </a:t>
            </a:r>
            <a:r>
              <a:rPr lang="en-U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days</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3 Rectángulo"/>
          <p:cNvSpPr/>
          <p:nvPr/>
        </p:nvSpPr>
        <p:spPr>
          <a:xfrm>
            <a:off x="179512" y="332656"/>
            <a:ext cx="6552728" cy="523220"/>
          </a:xfrm>
          <a:prstGeom prst="rect">
            <a:avLst/>
          </a:prstGeom>
        </p:spPr>
        <p:txBody>
          <a:bodyPr wrap="squar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Matthew </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12:11-12</a:t>
            </a:r>
            <a:r>
              <a:rPr lang="en-US" sz="2800" b="1" dirty="0" smtClean="0">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                  </a:t>
            </a:r>
            <a:endParaRPr lang="es-ES" sz="2000" dirty="0">
              <a:ln w="6350" cap="rnd" cmpd="sng">
                <a:solidFill>
                  <a:srgbClr val="FFC000"/>
                </a:solidFill>
                <a:prstDash val="solid"/>
                <a:round/>
              </a:ln>
              <a:solidFill>
                <a:schemeClr val="bg1"/>
              </a:solidFill>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7339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J:\Mis Docs\_Multimedia IMS\Curso Biblico PPS\Tema 13\Tema 13 AD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563888" y="1664804"/>
            <a:ext cx="4813291" cy="27363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66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DNA</a:t>
            </a:r>
            <a:endParaRPr lang="es-ES" sz="66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r>
              <a:rPr lang="en-US" sz="2400" b="1" dirty="0">
                <a:ln w="6350" cap="rnd" cmpd="sng">
                  <a:solidFill>
                    <a:srgbClr val="F79646">
                      <a:lumMod val="40000"/>
                      <a:lumOff val="60000"/>
                    </a:srgbClr>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a:t>
            </a:r>
            <a:r>
              <a:rPr lang="en-US" sz="2400" b="1" dirty="0" err="1">
                <a:ln w="6350" cap="rnd" cmpd="sng">
                  <a:solidFill>
                    <a:srgbClr val="F79646">
                      <a:lumMod val="40000"/>
                      <a:lumOff val="60000"/>
                    </a:srgbClr>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dexyribonucleic</a:t>
            </a:r>
            <a:r>
              <a:rPr lang="en-US" sz="2400" b="1" dirty="0">
                <a:ln w="6350" cap="rnd" cmpd="sng">
                  <a:solidFill>
                    <a:srgbClr val="F79646">
                      <a:lumMod val="40000"/>
                      <a:lumOff val="60000"/>
                    </a:srgbClr>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 </a:t>
            </a:r>
            <a:r>
              <a:rPr lang="en-US" sz="2400" b="1" dirty="0" smtClean="0">
                <a:ln w="6350" cap="rnd" cmpd="sng">
                  <a:solidFill>
                    <a:srgbClr val="F79646">
                      <a:lumMod val="40000"/>
                      <a:lumOff val="60000"/>
                    </a:srgbClr>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acid)</a:t>
            </a:r>
            <a:endParaRPr lang="en-US" sz="4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6" name="Rectangle 3"/>
          <p:cNvSpPr>
            <a:spLocks noChangeArrowheads="1"/>
          </p:cNvSpPr>
          <p:nvPr/>
        </p:nvSpPr>
        <p:spPr bwMode="auto">
          <a:xfrm>
            <a:off x="1656184" y="5265204"/>
            <a:ext cx="7812360"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marL="342900" indent="-342900">
              <a:buFont typeface="Arial" pitchFamily="34" charset="0"/>
              <a:buChar char="•"/>
            </a:pPr>
            <a:r>
              <a:rPr lang="en-US" sz="24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1000 books of 600 pages each</a:t>
            </a:r>
            <a:endParaRPr lang="en-US" sz="2400" b="1" u="none"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22254735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6456" y="1772816"/>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40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What day did Mary (the mother of Jesus) and all the other faithful women who had been taught by Jesus keep after His crucifixion? </a:t>
            </a:r>
            <a:endParaRPr lang="es-ES" sz="40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9142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3\Tema 13 muje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 y="1637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87524" y="980728"/>
            <a:ext cx="5832648" cy="49685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36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they returned, </a:t>
            </a:r>
            <a:endParaRPr lang="en-US" sz="36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6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a:t>
            </a:r>
            <a:r>
              <a:rPr lang="en-US" sz="36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prepared spices and ointments; </a:t>
            </a:r>
          </a:p>
          <a:p>
            <a:r>
              <a:rPr lang="en-US" sz="36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rested the </a:t>
            </a:r>
            <a:r>
              <a:rPr lang="en-U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day according to the commandment</a:t>
            </a:r>
            <a:r>
              <a:rPr lang="en-US" sz="36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Rectángulo"/>
          <p:cNvSpPr/>
          <p:nvPr/>
        </p:nvSpPr>
        <p:spPr>
          <a:xfrm>
            <a:off x="179512" y="332656"/>
            <a:ext cx="6588732" cy="523220"/>
          </a:xfrm>
          <a:prstGeom prst="rect">
            <a:avLst/>
          </a:prstGeom>
        </p:spPr>
        <p:txBody>
          <a:bodyPr wrap="squar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Luke 23:56</a:t>
            </a:r>
            <a:endParaRPr lang="es-ES" sz="2000" dirty="0">
              <a:ln w="6350" cap="rnd" cmpd="sng">
                <a:solidFill>
                  <a:srgbClr val="FFC000"/>
                </a:solidFill>
                <a:prstDash val="solid"/>
                <a:round/>
              </a:ln>
              <a:solidFill>
                <a:schemeClr val="bg1"/>
              </a:solidFill>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220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1772816"/>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3200" b="1" dirty="0">
                <a:ln w="9525"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Would the Sabbath continue to be holy after Christ's death? </a:t>
            </a:r>
            <a:endParaRPr lang="en-US" sz="3200" b="1" dirty="0" smtClean="0">
              <a:ln w="9525"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r>
              <a:rPr lang="en-US" sz="3200" b="1" dirty="0" smtClean="0">
                <a:ln w="9525"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What </a:t>
            </a:r>
            <a:r>
              <a:rPr lang="en-US" sz="3200" b="1" dirty="0">
                <a:ln w="9525"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advice did Jesus give His disciples when He </a:t>
            </a:r>
            <a:r>
              <a:rPr lang="en-US" sz="3200" b="1" dirty="0" smtClean="0">
                <a:ln w="9525"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foretold</a:t>
            </a:r>
          </a:p>
          <a:p>
            <a:pPr algn="ctr"/>
            <a:r>
              <a:rPr lang="en-US" sz="3200" b="1" dirty="0" smtClean="0">
                <a:ln w="9525"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the </a:t>
            </a:r>
            <a:r>
              <a:rPr lang="en-US" sz="3200" b="1" dirty="0">
                <a:ln w="9525"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destruction of Jerusalem </a:t>
            </a:r>
            <a:endParaRPr lang="en-US" sz="3200" b="1" dirty="0" smtClean="0">
              <a:ln w="9525"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r>
              <a:rPr lang="en-US" sz="3200" b="1" dirty="0">
                <a:ln w="9525"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which came more than 40 years later (70 A.D.)? </a:t>
            </a:r>
            <a:endParaRPr lang="es-ES" sz="3200" b="1" dirty="0">
              <a:ln w="9525"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4134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3\Tema 13 jerusal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488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1808820"/>
            <a:ext cx="4824536" cy="33483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"But pray ye that your flight be not in the winter, neither on the </a:t>
            </a:r>
            <a:r>
              <a:rPr lang="en-US" sz="36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36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day."</a:t>
            </a:r>
          </a:p>
        </p:txBody>
      </p:sp>
      <p:sp>
        <p:nvSpPr>
          <p:cNvPr id="4" name="3 Rectángulo"/>
          <p:cNvSpPr/>
          <p:nvPr/>
        </p:nvSpPr>
        <p:spPr>
          <a:xfrm>
            <a:off x="179512" y="332656"/>
            <a:ext cx="6228692" cy="523220"/>
          </a:xfrm>
          <a:prstGeom prst="rect">
            <a:avLst/>
          </a:prstGeom>
        </p:spPr>
        <p:txBody>
          <a:bodyPr wrap="squar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Matthew 24:20</a:t>
            </a:r>
            <a:endParaRPr lang="es-ES" sz="2000" dirty="0">
              <a:ln w="6350" cap="rnd" cmpd="sng">
                <a:solidFill>
                  <a:srgbClr val="FFC000"/>
                </a:solidFill>
                <a:prstDash val="solid"/>
                <a:round/>
              </a:ln>
              <a:solidFill>
                <a:schemeClr val="bg1"/>
              </a:solidFill>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0961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2456892"/>
            <a:ext cx="8748972" cy="24842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Did the apostles </a:t>
            </a:r>
            <a:endParaRPr lang="en-US"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r>
              <a:rPr lang="en-US"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keep </a:t>
            </a:r>
            <a:r>
              <a:rPr lang="en-U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the Sabbath?</a:t>
            </a:r>
            <a:endPar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9754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3\Tema 13 ma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8520" y="584684"/>
            <a:ext cx="5040052" cy="41044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because he was of the same craft, he abode with them, and wrought: for by their occupation they were tentmakers.</a:t>
            </a:r>
          </a:p>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he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reasoned in the synagogue every </a:t>
            </a:r>
            <a:r>
              <a:rPr lang="en-U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and persuaded the Jews and the Greeks.”</a:t>
            </a:r>
          </a:p>
        </p:txBody>
      </p:sp>
      <p:sp>
        <p:nvSpPr>
          <p:cNvPr id="4" name="3 Rectángulo"/>
          <p:cNvSpPr/>
          <p:nvPr/>
        </p:nvSpPr>
        <p:spPr>
          <a:xfrm>
            <a:off x="179512" y="332656"/>
            <a:ext cx="1911101" cy="523220"/>
          </a:xfrm>
          <a:prstGeom prst="rect">
            <a:avLst/>
          </a:prstGeom>
        </p:spPr>
        <p:txBody>
          <a:bodyPr wrap="non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Acts </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18:3-4</a:t>
            </a:r>
            <a:endParaRPr lang="es-ES" sz="2000" dirty="0">
              <a:ln w="6350" cap="rnd" cmpd="sng">
                <a:solidFill>
                  <a:srgbClr val="FFC000"/>
                </a:solidFill>
                <a:prstDash val="solid"/>
                <a:round/>
              </a:ln>
              <a:solidFill>
                <a:schemeClr val="bg1"/>
              </a:solidFill>
            </a:endParaRP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Elipse"/>
          <p:cNvSpPr/>
          <p:nvPr/>
        </p:nvSpPr>
        <p:spPr>
          <a:xfrm>
            <a:off x="4572000" y="3645024"/>
            <a:ext cx="288032" cy="288032"/>
          </a:xfrm>
          <a:prstGeom prst="ellipse">
            <a:avLst/>
          </a:prstGeom>
          <a:gradFill>
            <a:gsLst>
              <a:gs pos="0">
                <a:srgbClr val="000082"/>
              </a:gs>
              <a:gs pos="30000">
                <a:srgbClr val="66008F"/>
              </a:gs>
              <a:gs pos="64999">
                <a:srgbClr val="BA0066"/>
              </a:gs>
              <a:gs pos="89999">
                <a:srgbClr val="FF0000"/>
              </a:gs>
              <a:gs pos="100000">
                <a:srgbClr val="FF8200"/>
              </a:gs>
            </a:gsLst>
            <a:lin ang="16200000" scaled="0"/>
          </a:gradFill>
          <a:ln w="63500" cmpd="thickThin">
            <a:gradFill>
              <a:gsLst>
                <a:gs pos="0">
                  <a:srgbClr val="FFF200"/>
                </a:gs>
                <a:gs pos="45000">
                  <a:srgbClr val="FF7A00"/>
                </a:gs>
                <a:gs pos="70000">
                  <a:srgbClr val="FF0300"/>
                </a:gs>
                <a:gs pos="100000">
                  <a:srgbClr val="4D0808"/>
                </a:gs>
              </a:gsLst>
              <a:lin ang="5400000" scaled="0"/>
            </a:gra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w="38100" cmpd="thickThin">
                <a:solidFill>
                  <a:schemeClr val="tx2"/>
                </a:solidFill>
              </a:ln>
            </a:endParaRPr>
          </a:p>
        </p:txBody>
      </p:sp>
      <p:pic>
        <p:nvPicPr>
          <p:cNvPr id="7171" name="Picture 3" descr="J:\Mis Docs\_Multimedia IMS\Curso Biblico PPS\Tema 13\corint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2358369"/>
            <a:ext cx="5187666" cy="3410891"/>
          </a:xfrm>
          <a:prstGeom prst="rect">
            <a:avLst/>
          </a:prstGeom>
          <a:ln>
            <a:noFill/>
          </a:ln>
          <a:effectLst>
            <a:reflection blurRad="12700" stA="30000" endPos="30000" dist="5000" dir="5400000" sy="-100000" algn="bl" rotWithShape="0"/>
          </a:effectLst>
          <a:scene3d>
            <a:camera prst="perspectiveContrastingLeftFacing">
              <a:rot lat="398835" lon="2756108" rev="49082"/>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5 Rectángulo"/>
          <p:cNvSpPr/>
          <p:nvPr/>
        </p:nvSpPr>
        <p:spPr>
          <a:xfrm>
            <a:off x="5256076" y="3212976"/>
            <a:ext cx="1402948" cy="523220"/>
          </a:xfrm>
          <a:prstGeom prst="rect">
            <a:avLst/>
          </a:prstGeom>
        </p:spPr>
        <p:txBody>
          <a:bodyPr wrap="none">
            <a:spAutoFit/>
          </a:bodyPr>
          <a:lstStyle/>
          <a:p>
            <a:r>
              <a:rPr lang="en-US" sz="2800" b="1" dirty="0" smtClean="0">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latin typeface="Trajan Pro" pitchFamily="18" charset="0"/>
                <a:cs typeface="Vijaya" pitchFamily="34" charset="0"/>
              </a:rPr>
              <a:t>Corinth</a:t>
            </a:r>
            <a:endParaRPr lang="es-ES" sz="2000" b="1" dirty="0">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15373871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7171"/>
                                        </p:tgtEl>
                                        <p:attrNameLst>
                                          <p:attrName>style.visibility</p:attrName>
                                        </p:attrNameLst>
                                      </p:cBhvr>
                                      <p:to>
                                        <p:strVal val="visible"/>
                                      </p:to>
                                    </p:set>
                                    <p:animEffect transition="in" filter="fade">
                                      <p:cBhvr>
                                        <p:cTn id="21" dur="1000"/>
                                        <p:tgtEl>
                                          <p:spTgt spid="7171"/>
                                        </p:tgtEl>
                                      </p:cBhvr>
                                    </p:animEffect>
                                    <p:anim calcmode="lin" valueType="num">
                                      <p:cBhvr>
                                        <p:cTn id="22" dur="1000" fill="hold"/>
                                        <p:tgtEl>
                                          <p:spTgt spid="7171"/>
                                        </p:tgtEl>
                                        <p:attrNameLst>
                                          <p:attrName>ppt_x</p:attrName>
                                        </p:attrNameLst>
                                      </p:cBhvr>
                                      <p:tavLst>
                                        <p:tav tm="0">
                                          <p:val>
                                            <p:strVal val="#ppt_x"/>
                                          </p:val>
                                        </p:tav>
                                        <p:tav tm="100000">
                                          <p:val>
                                            <p:strVal val="#ppt_x"/>
                                          </p:val>
                                        </p:tav>
                                      </p:tavLst>
                                    </p:anim>
                                    <p:anim calcmode="lin" valueType="num">
                                      <p:cBhvr>
                                        <p:cTn id="23" dur="1000" fill="hold"/>
                                        <p:tgtEl>
                                          <p:spTgt spid="7171"/>
                                        </p:tgtEl>
                                        <p:attrNameLst>
                                          <p:attrName>ppt_y</p:attrName>
                                        </p:attrNameLst>
                                      </p:cBhvr>
                                      <p:tavLst>
                                        <p:tav tm="0">
                                          <p:val>
                                            <p:strVal val="#ppt_y+.1"/>
                                          </p:val>
                                        </p:tav>
                                        <p:tav tm="100000">
                                          <p:val>
                                            <p:strVal val="#ppt_y"/>
                                          </p:val>
                                        </p:tav>
                                      </p:tavLst>
                                    </p:anim>
                                  </p:childTnLst>
                                </p:cTn>
                              </p:par>
                              <p:par>
                                <p:cTn id="24" presetID="22" presetClass="entr" presetSubtype="1"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4000"/>
                                        <p:tgtEl>
                                          <p:spTgt spid="3"/>
                                        </p:tgtEl>
                                      </p:cBhvr>
                                    </p:animEffect>
                                  </p:childTnLst>
                                </p:cTn>
                              </p:par>
                            </p:childTnLst>
                          </p:cTn>
                        </p:par>
                        <p:par>
                          <p:cTn id="27" fill="hold">
                            <p:stCondLst>
                              <p:cond delay="6000"/>
                            </p:stCondLst>
                            <p:childTnLst>
                              <p:par>
                                <p:cTn id="28" presetID="22" presetClass="entr" presetSubtype="1"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3\Tema 13 ma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8520" y="764704"/>
            <a:ext cx="5688632" cy="41044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Paul, as his manner was, went in unto them, and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three </a:t>
            </a:r>
            <a:r>
              <a:rPr lang="en-U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days </a:t>
            </a:r>
            <a:r>
              <a:rPr lang="en-U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reasoned with them out of the scriptures, Opening and alleging, that Christ must needs have suffered, and risen again from the dead; and that this Jesus, whom I preach unto you, is Christ.”</a:t>
            </a:r>
          </a:p>
        </p:txBody>
      </p:sp>
      <p:sp>
        <p:nvSpPr>
          <p:cNvPr id="4" name="3 Rectángulo"/>
          <p:cNvSpPr/>
          <p:nvPr/>
        </p:nvSpPr>
        <p:spPr>
          <a:xfrm>
            <a:off x="179512" y="332656"/>
            <a:ext cx="1911101" cy="523220"/>
          </a:xfrm>
          <a:prstGeom prst="rect">
            <a:avLst/>
          </a:prstGeom>
        </p:spPr>
        <p:txBody>
          <a:bodyPr wrap="non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Acts </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17:2-3</a:t>
            </a:r>
            <a:endParaRPr lang="es-ES" sz="2000" dirty="0">
              <a:ln w="6350" cap="rnd" cmpd="sng">
                <a:solidFill>
                  <a:srgbClr val="FFC000"/>
                </a:solidFill>
                <a:prstDash val="solid"/>
                <a:round/>
              </a:ln>
              <a:solidFill>
                <a:schemeClr val="bg1"/>
              </a:solidFill>
            </a:endParaRP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Elipse"/>
          <p:cNvSpPr/>
          <p:nvPr/>
        </p:nvSpPr>
        <p:spPr>
          <a:xfrm>
            <a:off x="4434564" y="2672916"/>
            <a:ext cx="288032" cy="288032"/>
          </a:xfrm>
          <a:prstGeom prst="ellipse">
            <a:avLst/>
          </a:prstGeom>
          <a:gradFill>
            <a:gsLst>
              <a:gs pos="0">
                <a:srgbClr val="000082"/>
              </a:gs>
              <a:gs pos="30000">
                <a:srgbClr val="66008F"/>
              </a:gs>
              <a:gs pos="64999">
                <a:srgbClr val="BA0066"/>
              </a:gs>
              <a:gs pos="89999">
                <a:srgbClr val="FF0000"/>
              </a:gs>
              <a:gs pos="100000">
                <a:srgbClr val="FF8200"/>
              </a:gs>
            </a:gsLst>
            <a:lin ang="16200000" scaled="0"/>
          </a:gradFill>
          <a:ln w="63500" cmpd="thickThin">
            <a:gradFill>
              <a:gsLst>
                <a:gs pos="0">
                  <a:srgbClr val="FFF200"/>
                </a:gs>
                <a:gs pos="45000">
                  <a:srgbClr val="FF7A00"/>
                </a:gs>
                <a:gs pos="70000">
                  <a:srgbClr val="FF0300"/>
                </a:gs>
                <a:gs pos="100000">
                  <a:srgbClr val="4D0808"/>
                </a:gs>
              </a:gsLst>
              <a:lin ang="5400000" scaled="0"/>
            </a:gra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w="38100" cmpd="thickThin">
                <a:solidFill>
                  <a:schemeClr val="tx2"/>
                </a:solidFill>
              </a:ln>
            </a:endParaRPr>
          </a:p>
        </p:txBody>
      </p:sp>
      <p:pic>
        <p:nvPicPr>
          <p:cNvPr id="8194" name="Picture 2" descr="J:\Mis Docs\_Multimedia IMS\Curso Biblico PPS\Tema 13\tesalonic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1" y="2081192"/>
            <a:ext cx="5436604" cy="3724072"/>
          </a:xfrm>
          <a:prstGeom prst="rect">
            <a:avLst/>
          </a:prstGeom>
          <a:ln>
            <a:noFill/>
          </a:ln>
          <a:effectLst>
            <a:reflection blurRad="12700" stA="30000" endPos="30000" dist="5000" dir="5400000" sy="-100000" algn="bl" rotWithShape="0"/>
          </a:effectLst>
          <a:scene3d>
            <a:camera prst="perspectiveContrastingLeftFacing" fov="2700000">
              <a:rot lat="326423" lon="3016651" rev="21553571"/>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5 Rectángulo"/>
          <p:cNvSpPr/>
          <p:nvPr/>
        </p:nvSpPr>
        <p:spPr>
          <a:xfrm>
            <a:off x="5090489" y="2761764"/>
            <a:ext cx="2157963" cy="523220"/>
          </a:xfrm>
          <a:prstGeom prst="rect">
            <a:avLst/>
          </a:prstGeom>
        </p:spPr>
        <p:txBody>
          <a:bodyPr wrap="none">
            <a:spAutoFit/>
          </a:bodyPr>
          <a:lstStyle/>
          <a:p>
            <a:r>
              <a:rPr lang="en-US" sz="2800" b="1" dirty="0" smtClean="0">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latin typeface="Trajan Pro" pitchFamily="18" charset="0"/>
                <a:cs typeface="Vijaya" pitchFamily="34" charset="0"/>
              </a:rPr>
              <a:t>Thessalonica</a:t>
            </a:r>
            <a:endParaRPr lang="es-ES" sz="2000" b="1" dirty="0">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15702773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4000"/>
                                        <p:tgtEl>
                                          <p:spTgt spid="3"/>
                                        </p:tgtEl>
                                      </p:cBhvr>
                                    </p:animEffect>
                                  </p:childTnLst>
                                </p:cTn>
                              </p:par>
                            </p:childTnLst>
                          </p:cTn>
                        </p:par>
                        <p:par>
                          <p:cTn id="21" fill="hold">
                            <p:stCondLst>
                              <p:cond delay="5250"/>
                            </p:stCondLst>
                            <p:childTnLst>
                              <p:par>
                                <p:cTn id="22" presetID="42" presetClass="entr" presetSubtype="0" fill="hold" nodeType="afterEffect">
                                  <p:stCondLst>
                                    <p:cond delay="0"/>
                                  </p:stCondLst>
                                  <p:childTnLst>
                                    <p:set>
                                      <p:cBhvr>
                                        <p:cTn id="23" dur="1" fill="hold">
                                          <p:stCondLst>
                                            <p:cond delay="0"/>
                                          </p:stCondLst>
                                        </p:cTn>
                                        <p:tgtEl>
                                          <p:spTgt spid="8194"/>
                                        </p:tgtEl>
                                        <p:attrNameLst>
                                          <p:attrName>style.visibility</p:attrName>
                                        </p:attrNameLst>
                                      </p:cBhvr>
                                      <p:to>
                                        <p:strVal val="visible"/>
                                      </p:to>
                                    </p:set>
                                    <p:animEffect transition="in" filter="fade">
                                      <p:cBhvr>
                                        <p:cTn id="24" dur="1000"/>
                                        <p:tgtEl>
                                          <p:spTgt spid="8194"/>
                                        </p:tgtEl>
                                      </p:cBhvr>
                                    </p:animEffect>
                                    <p:anim calcmode="lin" valueType="num">
                                      <p:cBhvr>
                                        <p:cTn id="25" dur="1000" fill="hold"/>
                                        <p:tgtEl>
                                          <p:spTgt spid="8194"/>
                                        </p:tgtEl>
                                        <p:attrNameLst>
                                          <p:attrName>ppt_x</p:attrName>
                                        </p:attrNameLst>
                                      </p:cBhvr>
                                      <p:tavLst>
                                        <p:tav tm="0">
                                          <p:val>
                                            <p:strVal val="#ppt_x"/>
                                          </p:val>
                                        </p:tav>
                                        <p:tav tm="100000">
                                          <p:val>
                                            <p:strVal val="#ppt_x"/>
                                          </p:val>
                                        </p:tav>
                                      </p:tavLst>
                                    </p:anim>
                                    <p:anim calcmode="lin" valueType="num">
                                      <p:cBhvr>
                                        <p:cTn id="26" dur="1000" fill="hold"/>
                                        <p:tgtEl>
                                          <p:spTgt spid="8194"/>
                                        </p:tgtEl>
                                        <p:attrNameLst>
                                          <p:attrName>ppt_y</p:attrName>
                                        </p:attrNameLst>
                                      </p:cBhvr>
                                      <p:tavLst>
                                        <p:tav tm="0">
                                          <p:val>
                                            <p:strVal val="#ppt_y+.1"/>
                                          </p:val>
                                        </p:tav>
                                        <p:tav tm="100000">
                                          <p:val>
                                            <p:strVal val="#ppt_y"/>
                                          </p:val>
                                        </p:tav>
                                      </p:tavLst>
                                    </p:anim>
                                  </p:childTnLst>
                                </p:cTn>
                              </p:par>
                            </p:childTnLst>
                          </p:cTn>
                        </p:par>
                        <p:par>
                          <p:cTn id="27" fill="hold">
                            <p:stCondLst>
                              <p:cond delay="6250"/>
                            </p:stCondLst>
                            <p:childTnLst>
                              <p:par>
                                <p:cTn id="28" presetID="22" presetClass="entr" presetSubtype="1"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3\Tema 13 ma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868093" cy="523220"/>
          </a:xfrm>
          <a:prstGeom prst="rect">
            <a:avLst/>
          </a:prstGeom>
        </p:spPr>
        <p:txBody>
          <a:bodyPr wrap="non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Acts </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13:14, 42, 44</a:t>
            </a:r>
            <a:endParaRPr lang="es-ES" sz="2000" dirty="0">
              <a:ln w="6350" cap="rnd" cmpd="sng">
                <a:solidFill>
                  <a:srgbClr val="FFC000"/>
                </a:solidFill>
                <a:prstDash val="solid"/>
                <a:round/>
              </a:ln>
              <a:solidFill>
                <a:schemeClr val="bg1"/>
              </a:solidFill>
            </a:endParaRP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8" y="872716"/>
            <a:ext cx="5364596" cy="41044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4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24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But </a:t>
            </a:r>
            <a:r>
              <a:rPr lang="en-US"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when they departed from </a:t>
            </a:r>
            <a:r>
              <a:rPr lang="en-US"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Perga</a:t>
            </a:r>
            <a:r>
              <a:rPr lang="en-US"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they came to Antioch in Pisidia, </a:t>
            </a:r>
            <a:r>
              <a:rPr lang="en-US"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and went into the synagogue on the </a:t>
            </a:r>
            <a:r>
              <a:rPr lang="en-US" sz="2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day</a:t>
            </a:r>
            <a:r>
              <a:rPr lang="en-US"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and sat down.</a:t>
            </a:r>
          </a:p>
          <a:p>
            <a:r>
              <a:rPr lang="en-US"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when the Jews were gone out of the synagogue, </a:t>
            </a:r>
            <a:r>
              <a:rPr lang="en-US"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the Gentiles besought that these words might be preached to them the next </a:t>
            </a:r>
            <a:r>
              <a:rPr lang="en-US" sz="2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t>
            </a:r>
          </a:p>
          <a:p>
            <a:r>
              <a:rPr lang="en-US"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And the next </a:t>
            </a:r>
            <a:r>
              <a:rPr lang="en-US" sz="2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day came almost the whole city together </a:t>
            </a:r>
            <a:r>
              <a:rPr lang="en-US"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to hear the word of God</a:t>
            </a:r>
            <a:r>
              <a:rPr lang="en-US" sz="24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9218" name="Picture 2" descr="J:\Mis Docs\_Multimedia IMS\Curso Biblico PPS\Tema 13\antioquia.jpg"/>
          <p:cNvPicPr>
            <a:picLocks noChangeAspect="1" noChangeArrowheads="1"/>
          </p:cNvPicPr>
          <p:nvPr/>
        </p:nvPicPr>
        <p:blipFill rotWithShape="1">
          <a:blip r:embed="rId5">
            <a:extLst>
              <a:ext uri="{28A0092B-C50C-407E-A947-70E740481C1C}">
                <a14:useLocalDpi xmlns:a14="http://schemas.microsoft.com/office/drawing/2010/main" val="0"/>
              </a:ext>
            </a:extLst>
          </a:blip>
          <a:srcRect r="15795"/>
          <a:stretch/>
        </p:blipFill>
        <p:spPr bwMode="auto">
          <a:xfrm>
            <a:off x="4860032" y="2168860"/>
            <a:ext cx="4111548" cy="3662098"/>
          </a:xfrm>
          <a:prstGeom prst="rect">
            <a:avLst/>
          </a:prstGeom>
          <a:ln>
            <a:noFill/>
          </a:ln>
          <a:effectLst>
            <a:reflection blurRad="12700" stA="30000" endPos="30000" dist="5000" dir="5400000" sy="-100000" algn="bl" rotWithShape="0"/>
          </a:effectLst>
          <a:scene3d>
            <a:camera prst="perspectiveContrastingLeftFacing">
              <a:rot lat="426642" lon="2102559" rev="21571791"/>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5 Rectángulo"/>
          <p:cNvSpPr/>
          <p:nvPr/>
        </p:nvSpPr>
        <p:spPr>
          <a:xfrm>
            <a:off x="6600020" y="2951946"/>
            <a:ext cx="1968424" cy="1384995"/>
          </a:xfrm>
          <a:prstGeom prst="rect">
            <a:avLst/>
          </a:prstGeom>
        </p:spPr>
        <p:txBody>
          <a:bodyPr wrap="none">
            <a:spAutoFit/>
          </a:bodyPr>
          <a:lstStyle/>
          <a:p>
            <a:r>
              <a:rPr lang="en-US" sz="2800" b="1" dirty="0">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latin typeface="Trajan Pro" pitchFamily="18" charset="0"/>
                <a:cs typeface="Vijaya" pitchFamily="34" charset="0"/>
              </a:rPr>
              <a:t>Antioch</a:t>
            </a:r>
          </a:p>
          <a:p>
            <a:r>
              <a:rPr lang="en-US" sz="2800" b="1" dirty="0">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latin typeface="Trajan Pro" pitchFamily="18" charset="0"/>
                <a:cs typeface="Vijaya" pitchFamily="34" charset="0"/>
              </a:rPr>
              <a:t>From </a:t>
            </a:r>
            <a:r>
              <a:rPr lang="en-US" sz="2800" b="1" dirty="0" smtClean="0">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latin typeface="Trajan Pro" pitchFamily="18" charset="0"/>
                <a:cs typeface="Vijaya" pitchFamily="34" charset="0"/>
              </a:rPr>
              <a:t/>
            </a:r>
            <a:br>
              <a:rPr lang="en-US" sz="2800" b="1" dirty="0" smtClean="0">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latin typeface="Trajan Pro" pitchFamily="18" charset="0"/>
                <a:cs typeface="Vijaya" pitchFamily="34" charset="0"/>
              </a:rPr>
            </a:br>
            <a:r>
              <a:rPr lang="en-US" sz="2800" b="1" dirty="0" smtClean="0">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latin typeface="Trajan Pro" pitchFamily="18" charset="0"/>
                <a:cs typeface="Vijaya" pitchFamily="34" charset="0"/>
              </a:rPr>
              <a:t>Pisidia</a:t>
            </a:r>
            <a:endParaRPr lang="es-ES" sz="2000" b="1" dirty="0">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endParaRPr>
          </a:p>
        </p:txBody>
      </p:sp>
      <p:sp>
        <p:nvSpPr>
          <p:cNvPr id="7" name="6 Elipse"/>
          <p:cNvSpPr/>
          <p:nvPr/>
        </p:nvSpPr>
        <p:spPr>
          <a:xfrm>
            <a:off x="8136396" y="3789040"/>
            <a:ext cx="288032" cy="288032"/>
          </a:xfrm>
          <a:prstGeom prst="ellipse">
            <a:avLst/>
          </a:prstGeom>
          <a:gradFill>
            <a:gsLst>
              <a:gs pos="0">
                <a:srgbClr val="000082"/>
              </a:gs>
              <a:gs pos="30000">
                <a:srgbClr val="66008F"/>
              </a:gs>
              <a:gs pos="64999">
                <a:srgbClr val="BA0066"/>
              </a:gs>
              <a:gs pos="89999">
                <a:srgbClr val="FF0000"/>
              </a:gs>
              <a:gs pos="100000">
                <a:srgbClr val="FF8200"/>
              </a:gs>
            </a:gsLst>
            <a:lin ang="16200000" scaled="0"/>
          </a:gradFill>
          <a:ln w="63500" cmpd="thickThin">
            <a:gradFill>
              <a:gsLst>
                <a:gs pos="0">
                  <a:srgbClr val="FFF200"/>
                </a:gs>
                <a:gs pos="45000">
                  <a:srgbClr val="FF7A00"/>
                </a:gs>
                <a:gs pos="70000">
                  <a:srgbClr val="FF0300"/>
                </a:gs>
                <a:gs pos="100000">
                  <a:srgbClr val="4D0808"/>
                </a:gs>
              </a:gsLst>
              <a:lin ang="5400000" scaled="0"/>
            </a:gra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w="38100" cmpd="thickThin">
                <a:solidFill>
                  <a:schemeClr val="tx2"/>
                </a:solidFill>
              </a:ln>
            </a:endParaRPr>
          </a:p>
        </p:txBody>
      </p:sp>
    </p:spTree>
    <p:extLst>
      <p:ext uri="{BB962C8B-B14F-4D97-AF65-F5344CB8AC3E}">
        <p14:creationId xmlns:p14="http://schemas.microsoft.com/office/powerpoint/2010/main" val="1651787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4000"/>
                                        <p:tgtEl>
                                          <p:spTgt spid="3"/>
                                        </p:tgtEl>
                                      </p:cBhvr>
                                    </p:animEffect>
                                  </p:childTnLst>
                                </p:cTn>
                              </p:par>
                            </p:childTnLst>
                          </p:cTn>
                        </p:par>
                        <p:par>
                          <p:cTn id="21" fill="hold">
                            <p:stCondLst>
                              <p:cond delay="5250"/>
                            </p:stCondLst>
                            <p:childTnLst>
                              <p:par>
                                <p:cTn id="22" presetID="42" presetClass="entr" presetSubtype="0" fill="hold" nodeType="afterEffect">
                                  <p:stCondLst>
                                    <p:cond delay="0"/>
                                  </p:stCondLst>
                                  <p:childTnLst>
                                    <p:set>
                                      <p:cBhvr>
                                        <p:cTn id="23" dur="1" fill="hold">
                                          <p:stCondLst>
                                            <p:cond delay="0"/>
                                          </p:stCondLst>
                                        </p:cTn>
                                        <p:tgtEl>
                                          <p:spTgt spid="9218"/>
                                        </p:tgtEl>
                                        <p:attrNameLst>
                                          <p:attrName>style.visibility</p:attrName>
                                        </p:attrNameLst>
                                      </p:cBhvr>
                                      <p:to>
                                        <p:strVal val="visible"/>
                                      </p:to>
                                    </p:set>
                                    <p:animEffect transition="in" filter="fade">
                                      <p:cBhvr>
                                        <p:cTn id="24" dur="1000"/>
                                        <p:tgtEl>
                                          <p:spTgt spid="9218"/>
                                        </p:tgtEl>
                                      </p:cBhvr>
                                    </p:animEffect>
                                    <p:anim calcmode="lin" valueType="num">
                                      <p:cBhvr>
                                        <p:cTn id="25" dur="1000" fill="hold"/>
                                        <p:tgtEl>
                                          <p:spTgt spid="9218"/>
                                        </p:tgtEl>
                                        <p:attrNameLst>
                                          <p:attrName>ppt_x</p:attrName>
                                        </p:attrNameLst>
                                      </p:cBhvr>
                                      <p:tavLst>
                                        <p:tav tm="0">
                                          <p:val>
                                            <p:strVal val="#ppt_x"/>
                                          </p:val>
                                        </p:tav>
                                        <p:tav tm="100000">
                                          <p:val>
                                            <p:strVal val="#ppt_x"/>
                                          </p:val>
                                        </p:tav>
                                      </p:tavLst>
                                    </p:anim>
                                    <p:anim calcmode="lin" valueType="num">
                                      <p:cBhvr>
                                        <p:cTn id="26" dur="1000" fill="hold"/>
                                        <p:tgtEl>
                                          <p:spTgt spid="9218"/>
                                        </p:tgtEl>
                                        <p:attrNameLst>
                                          <p:attrName>ppt_y</p:attrName>
                                        </p:attrNameLst>
                                      </p:cBhvr>
                                      <p:tavLst>
                                        <p:tav tm="0">
                                          <p:val>
                                            <p:strVal val="#ppt_y+.1"/>
                                          </p:val>
                                        </p:tav>
                                        <p:tav tm="100000">
                                          <p:val>
                                            <p:strVal val="#ppt_y"/>
                                          </p:val>
                                        </p:tav>
                                      </p:tavLst>
                                    </p:anim>
                                  </p:childTnLst>
                                </p:cTn>
                              </p:par>
                            </p:childTnLst>
                          </p:cTn>
                        </p:par>
                        <p:par>
                          <p:cTn id="27" fill="hold">
                            <p:stCondLst>
                              <p:cond delay="6250"/>
                            </p:stCondLst>
                            <p:childTnLst>
                              <p:par>
                                <p:cTn id="28" presetID="22" presetClass="entr" presetSubtype="1"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3\Tema 13 ma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8520" y="800708"/>
            <a:ext cx="4687100" cy="41044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n-U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And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on the </a:t>
            </a:r>
            <a:r>
              <a:rPr lang="en-U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we went out of the city by a river side</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where prayer was wont to be made; and we sat down, and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spake</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unto the women which resorted thither.”</a:t>
            </a:r>
          </a:p>
        </p:txBody>
      </p:sp>
      <p:sp>
        <p:nvSpPr>
          <p:cNvPr id="4" name="3 Rectángulo"/>
          <p:cNvSpPr/>
          <p:nvPr/>
        </p:nvSpPr>
        <p:spPr>
          <a:xfrm>
            <a:off x="179512" y="332656"/>
            <a:ext cx="1790875" cy="523220"/>
          </a:xfrm>
          <a:prstGeom prst="rect">
            <a:avLst/>
          </a:prstGeom>
        </p:spPr>
        <p:txBody>
          <a:bodyPr wrap="non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Acts </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16:13</a:t>
            </a:r>
            <a:endParaRPr lang="es-ES" sz="2000" dirty="0">
              <a:ln w="6350" cap="rnd" cmpd="sng">
                <a:solidFill>
                  <a:srgbClr val="FFC000"/>
                </a:solidFill>
                <a:prstDash val="solid"/>
                <a:round/>
              </a:ln>
              <a:solidFill>
                <a:schemeClr val="bg1"/>
              </a:solidFill>
            </a:endParaRP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J:\Mis Docs\_Multimedia IMS\Curso Biblico PPS\Tema 13\filipo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5815" y="2168699"/>
            <a:ext cx="5280801" cy="3960601"/>
          </a:xfrm>
          <a:prstGeom prst="rect">
            <a:avLst/>
          </a:prstGeom>
          <a:ln>
            <a:noFill/>
          </a:ln>
          <a:effectLst>
            <a:reflection blurRad="12700" stA="30000" endPos="30000" dist="5000" dir="5400000" sy="-100000" algn="bl" rotWithShape="0"/>
          </a:effectLst>
          <a:scene3d>
            <a:camera prst="perspectiveContrastingLeftFacing">
              <a:rot lat="300000" lon="1880998"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5 Rectángulo"/>
          <p:cNvSpPr/>
          <p:nvPr/>
        </p:nvSpPr>
        <p:spPr>
          <a:xfrm>
            <a:off x="5568145" y="2528900"/>
            <a:ext cx="1402948" cy="523220"/>
          </a:xfrm>
          <a:prstGeom prst="rect">
            <a:avLst/>
          </a:prstGeom>
        </p:spPr>
        <p:txBody>
          <a:bodyPr wrap="none">
            <a:spAutoFit/>
          </a:bodyPr>
          <a:lstStyle/>
          <a:p>
            <a:r>
              <a:rPr lang="en-US" sz="2800" b="1" dirty="0">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latin typeface="Trajan Pro" pitchFamily="18" charset="0"/>
                <a:cs typeface="Vijaya" pitchFamily="34" charset="0"/>
              </a:rPr>
              <a:t>Philippi</a:t>
            </a:r>
            <a:endParaRPr lang="es-ES" sz="2000" b="1" dirty="0">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endParaRPr>
          </a:p>
        </p:txBody>
      </p:sp>
      <p:sp>
        <p:nvSpPr>
          <p:cNvPr id="7" name="6 Elipse"/>
          <p:cNvSpPr/>
          <p:nvPr/>
        </p:nvSpPr>
        <p:spPr>
          <a:xfrm>
            <a:off x="5148064" y="2594411"/>
            <a:ext cx="288032" cy="288032"/>
          </a:xfrm>
          <a:prstGeom prst="ellipse">
            <a:avLst/>
          </a:prstGeom>
          <a:gradFill>
            <a:gsLst>
              <a:gs pos="0">
                <a:srgbClr val="000082"/>
              </a:gs>
              <a:gs pos="30000">
                <a:srgbClr val="66008F"/>
              </a:gs>
              <a:gs pos="64999">
                <a:srgbClr val="BA0066"/>
              </a:gs>
              <a:gs pos="89999">
                <a:srgbClr val="FF0000"/>
              </a:gs>
              <a:gs pos="100000">
                <a:srgbClr val="FF8200"/>
              </a:gs>
            </a:gsLst>
            <a:lin ang="16200000" scaled="0"/>
          </a:gradFill>
          <a:ln w="63500" cmpd="thickThin">
            <a:gradFill>
              <a:gsLst>
                <a:gs pos="0">
                  <a:srgbClr val="FFF200"/>
                </a:gs>
                <a:gs pos="45000">
                  <a:srgbClr val="FF7A00"/>
                </a:gs>
                <a:gs pos="70000">
                  <a:srgbClr val="FF0300"/>
                </a:gs>
                <a:gs pos="100000">
                  <a:srgbClr val="4D0808"/>
                </a:gs>
              </a:gsLst>
              <a:lin ang="5400000" scaled="0"/>
            </a:gra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w="38100" cmpd="thickThin">
                <a:solidFill>
                  <a:schemeClr val="tx2"/>
                </a:solidFill>
              </a:ln>
            </a:endParaRPr>
          </a:p>
        </p:txBody>
      </p:sp>
    </p:spTree>
    <p:extLst>
      <p:ext uri="{BB962C8B-B14F-4D97-AF65-F5344CB8AC3E}">
        <p14:creationId xmlns:p14="http://schemas.microsoft.com/office/powerpoint/2010/main" val="3285244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4000"/>
                                        <p:tgtEl>
                                          <p:spTgt spid="3"/>
                                        </p:tgtEl>
                                      </p:cBhvr>
                                    </p:animEffect>
                                  </p:childTnLst>
                                </p:cTn>
                              </p:par>
                            </p:childTnLst>
                          </p:cTn>
                        </p:par>
                        <p:par>
                          <p:cTn id="21" fill="hold">
                            <p:stCondLst>
                              <p:cond delay="5250"/>
                            </p:stCondLst>
                            <p:childTnLst>
                              <p:par>
                                <p:cTn id="22" presetID="42" presetClass="entr" presetSubtype="0" fill="hold" nodeType="afterEffect">
                                  <p:stCondLst>
                                    <p:cond delay="0"/>
                                  </p:stCondLst>
                                  <p:childTnLst>
                                    <p:set>
                                      <p:cBhvr>
                                        <p:cTn id="23" dur="1" fill="hold">
                                          <p:stCondLst>
                                            <p:cond delay="0"/>
                                          </p:stCondLst>
                                        </p:cTn>
                                        <p:tgtEl>
                                          <p:spTgt spid="9219"/>
                                        </p:tgtEl>
                                        <p:attrNameLst>
                                          <p:attrName>style.visibility</p:attrName>
                                        </p:attrNameLst>
                                      </p:cBhvr>
                                      <p:to>
                                        <p:strVal val="visible"/>
                                      </p:to>
                                    </p:set>
                                    <p:animEffect transition="in" filter="fade">
                                      <p:cBhvr>
                                        <p:cTn id="24" dur="1000"/>
                                        <p:tgtEl>
                                          <p:spTgt spid="9219"/>
                                        </p:tgtEl>
                                      </p:cBhvr>
                                    </p:animEffect>
                                    <p:anim calcmode="lin" valueType="num">
                                      <p:cBhvr>
                                        <p:cTn id="25" dur="1000" fill="hold"/>
                                        <p:tgtEl>
                                          <p:spTgt spid="9219"/>
                                        </p:tgtEl>
                                        <p:attrNameLst>
                                          <p:attrName>ppt_x</p:attrName>
                                        </p:attrNameLst>
                                      </p:cBhvr>
                                      <p:tavLst>
                                        <p:tav tm="0">
                                          <p:val>
                                            <p:strVal val="#ppt_x"/>
                                          </p:val>
                                        </p:tav>
                                        <p:tav tm="100000">
                                          <p:val>
                                            <p:strVal val="#ppt_x"/>
                                          </p:val>
                                        </p:tav>
                                      </p:tavLst>
                                    </p:anim>
                                    <p:anim calcmode="lin" valueType="num">
                                      <p:cBhvr>
                                        <p:cTn id="26" dur="1000" fill="hold"/>
                                        <p:tgtEl>
                                          <p:spTgt spid="9219"/>
                                        </p:tgtEl>
                                        <p:attrNameLst>
                                          <p:attrName>ppt_y</p:attrName>
                                        </p:attrNameLst>
                                      </p:cBhvr>
                                      <p:tavLst>
                                        <p:tav tm="0">
                                          <p:val>
                                            <p:strVal val="#ppt_y+.1"/>
                                          </p:val>
                                        </p:tav>
                                        <p:tav tm="100000">
                                          <p:val>
                                            <p:strVal val="#ppt_y"/>
                                          </p:val>
                                        </p:tav>
                                      </p:tavLst>
                                    </p:anim>
                                  </p:childTnLst>
                                </p:cTn>
                              </p:par>
                            </p:childTnLst>
                          </p:cTn>
                        </p:par>
                        <p:par>
                          <p:cTn id="27" fill="hold">
                            <p:stCondLst>
                              <p:cond delay="6250"/>
                            </p:stCondLst>
                            <p:childTnLst>
                              <p:par>
                                <p:cTn id="28" presetID="22" presetClass="entr" presetSubtype="1"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2456892"/>
            <a:ext cx="8748972" cy="24842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Where will the Sabbath be kept for eternity? </a:t>
            </a:r>
            <a:endPar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245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J:\Mis Docs\_Multimedia IMS\Curso Biblico PPS\Tema 13\Tema 13 oj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5" y="-24027"/>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34973" y="1124744"/>
            <a:ext cx="4813291" cy="27363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66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THE EYE</a:t>
            </a:r>
          </a:p>
        </p:txBody>
      </p:sp>
      <p:sp>
        <p:nvSpPr>
          <p:cNvPr id="6" name="Rectangle 3"/>
          <p:cNvSpPr>
            <a:spLocks noChangeArrowheads="1"/>
          </p:cNvSpPr>
          <p:nvPr/>
        </p:nvSpPr>
        <p:spPr bwMode="auto">
          <a:xfrm>
            <a:off x="359532" y="4973090"/>
            <a:ext cx="9181020"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marL="342900" indent="-342900">
              <a:buFont typeface="Arial" pitchFamily="34" charset="0"/>
              <a:buChar char="•"/>
            </a:pPr>
            <a:r>
              <a:rPr lang="en-U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Hundred </a:t>
            </a:r>
            <a:r>
              <a:rPr lang="en-U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million rods and cones</a:t>
            </a:r>
            <a:endParaRPr lang="en-US" sz="2400" b="1" u="none"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marL="342900" indent="-342900">
              <a:buFont typeface="Arial" pitchFamily="34" charset="0"/>
              <a:buChar char="•"/>
            </a:pPr>
            <a:r>
              <a:rPr lang="en-U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10 billion calculations a second</a:t>
            </a:r>
            <a:endParaRPr lang="en-US" sz="2400" b="1" u="none"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10516352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J:\Mis Docs\_Multimedia IMS\Curso Biblico PPS\Tema 13\Tema 13 cre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J:\Mis Docs\_Multimedia IMS\Curso Biblico PPS\Tema 13\paisaj.jpg"/>
          <p:cNvPicPr>
            <a:picLocks noChangeAspect="1" noChangeArrowheads="1"/>
          </p:cNvPicPr>
          <p:nvPr/>
        </p:nvPicPr>
        <p:blipFill rotWithShape="1">
          <a:blip r:embed="rId4">
            <a:extLst>
              <a:ext uri="{28A0092B-C50C-407E-A947-70E740481C1C}">
                <a14:useLocalDpi xmlns:a14="http://schemas.microsoft.com/office/drawing/2010/main" val="0"/>
              </a:ext>
            </a:extLst>
          </a:blip>
          <a:srcRect r="24648"/>
          <a:stretch/>
        </p:blipFill>
        <p:spPr bwMode="auto">
          <a:xfrm>
            <a:off x="-42899" y="-7818"/>
            <a:ext cx="9186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6347" y="1376772"/>
            <a:ext cx="5976664" cy="41044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"For as the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new heavens and the new earth</a:t>
            </a:r>
            <a:r>
              <a:rPr lang="en-U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which I will make, shall remain before me, </a:t>
            </a:r>
            <a:r>
              <a:rPr lang="en-U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saith</a:t>
            </a:r>
            <a:r>
              <a:rPr lang="en-U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the Lord, so shall your seed and your name remain. And it shall come to pass, that from one new moon to another, and from one </a:t>
            </a:r>
            <a:r>
              <a:rPr lang="en-U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sabbath</a:t>
            </a:r>
            <a:r>
              <a:rPr lang="en-U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to another, shall all flesh come to worship before me, </a:t>
            </a:r>
            <a:r>
              <a:rPr lang="en-U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saith</a:t>
            </a:r>
            <a:r>
              <a:rPr lang="en-U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the Lord.”</a:t>
            </a:r>
          </a:p>
        </p:txBody>
      </p:sp>
      <p:sp>
        <p:nvSpPr>
          <p:cNvPr id="4" name="3 Rectángulo"/>
          <p:cNvSpPr/>
          <p:nvPr/>
        </p:nvSpPr>
        <p:spPr>
          <a:xfrm>
            <a:off x="179512" y="332656"/>
            <a:ext cx="5652628" cy="523220"/>
          </a:xfrm>
          <a:prstGeom prst="rect">
            <a:avLst/>
          </a:prstGeom>
        </p:spPr>
        <p:txBody>
          <a:bodyPr wrap="squar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Isaiah 66:22-23</a:t>
            </a:r>
            <a:r>
              <a:rPr lang="en-US" sz="2800" b="1" dirty="0" smtClean="0">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      </a:t>
            </a:r>
            <a:endParaRPr lang="es-ES" sz="2000" dirty="0">
              <a:ln w="6350" cap="rnd" cmpd="sng">
                <a:solidFill>
                  <a:srgbClr val="FFC000"/>
                </a:solidFill>
                <a:prstDash val="solid"/>
                <a:round/>
              </a:ln>
              <a:solidFill>
                <a:schemeClr val="bg1"/>
              </a:solidFill>
            </a:endParaRPr>
          </a:p>
        </p:txBody>
      </p:sp>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8670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4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fade">
                                      <p:cBhvr>
                                        <p:cTn id="13" dur="7000"/>
                                        <p:tgtEl>
                                          <p:spTgt spid="10242"/>
                                        </p:tgtEl>
                                      </p:cBhvr>
                                    </p:animEffect>
                                  </p:childTnLst>
                                </p:cTn>
                              </p:par>
                            </p:childTnLst>
                          </p:cTn>
                        </p:par>
                        <p:par>
                          <p:cTn id="14" fill="hold">
                            <p:stCondLst>
                              <p:cond delay="7000"/>
                            </p:stCondLst>
                            <p:childTnLst>
                              <p:par>
                                <p:cTn id="15" presetID="16" presetClass="emph" presetSubtype="0" fill="hold" grpId="1" nodeType="afterEffect">
                                  <p:stCondLst>
                                    <p:cond delay="0"/>
                                  </p:stCondLst>
                                  <p:iterate type="lt">
                                    <p:tmPct val="4000"/>
                                  </p:iterate>
                                  <p:childTnLst>
                                    <p:set>
                                      <p:cBhvr override="childStyle">
                                        <p:cTn id="16" dur="500" fill="hold"/>
                                        <p:tgtEl>
                                          <p:spTgt spid="4"/>
                                        </p:tgtEl>
                                        <p:attrNameLst>
                                          <p:attrName>style.color</p:attrName>
                                        </p:attrNameLst>
                                      </p:cBhvr>
                                      <p:to>
                                        <p:clrVal>
                                          <a:srgbClr val="002060"/>
                                        </p:clrVal>
                                      </p:to>
                                    </p:set>
                                    <p:set>
                                      <p:cBhvr>
                                        <p:cTn id="17" dur="500" fill="hold"/>
                                        <p:tgtEl>
                                          <p:spTgt spid="4"/>
                                        </p:tgtEl>
                                        <p:attrNameLst>
                                          <p:attrName>fillcolor</p:attrName>
                                        </p:attrNameLst>
                                      </p:cBhvr>
                                      <p:to>
                                        <p:clrVal>
                                          <a:srgbClr val="002060"/>
                                        </p:clrVal>
                                      </p:to>
                                    </p:set>
                                    <p:set>
                                      <p:cBhvr>
                                        <p:cTn id="18" dur="500" fill="hold"/>
                                        <p:tgtEl>
                                          <p:spTgt spid="4"/>
                                        </p:tgtEl>
                                        <p:attrNameLst>
                                          <p:attrName>fill.type</p:attrName>
                                        </p:attrNameLst>
                                      </p:cBhvr>
                                      <p:to>
                                        <p:strVal val="solid"/>
                                      </p:to>
                                    </p:set>
                                  </p:childTnLst>
                                </p:cTn>
                              </p:par>
                            </p:childTnLst>
                          </p:cTn>
                        </p:par>
                        <p:par>
                          <p:cTn id="19" fill="hold">
                            <p:stCondLst>
                              <p:cond delay="776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2816932"/>
            <a:ext cx="9144000" cy="11161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54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CONCLUSION</a:t>
            </a:r>
            <a:endParaRPr lang="es-ES"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101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62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416501" y="179929"/>
            <a:ext cx="1656223" cy="584775"/>
          </a:xfrm>
          <a:prstGeom prst="rect">
            <a:avLst/>
          </a:prstGeom>
        </p:spPr>
        <p:txBody>
          <a:bodyPr wrap="none">
            <a:spAutoFit/>
          </a:bodyPr>
          <a:lstStyle/>
          <a:p>
            <a:pPr algn="ctr"/>
            <a:r>
              <a:rPr lang="es-AR" sz="3200" dirty="0" err="1" smtClean="0">
                <a:ln w="18415" cmpd="sng">
                  <a:solidFill>
                    <a:srgbClr val="FFFFFF"/>
                  </a:solidFill>
                  <a:prstDash val="solid"/>
                </a:ln>
                <a:solidFill>
                  <a:srgbClr val="FFC000"/>
                </a:solidFill>
                <a:effectLst>
                  <a:glow rad="139700">
                    <a:schemeClr val="accent1">
                      <a:satMod val="175000"/>
                      <a:alpha val="40000"/>
                    </a:schemeClr>
                  </a:glow>
                  <a:outerShdw blurRad="63500" dir="3600000" algn="tl" rotWithShape="0">
                    <a:srgbClr val="000000">
                      <a:alpha val="70000"/>
                    </a:srgbClr>
                  </a:outerShdw>
                </a:effectLst>
                <a:latin typeface="Trajan Pro" pitchFamily="18" charset="0"/>
                <a:cs typeface="Vijaya" pitchFamily="34" charset="0"/>
              </a:rPr>
              <a:t>Review</a:t>
            </a:r>
            <a:r>
              <a:rPr lang="es-AR" sz="3200" dirty="0" smtClean="0">
                <a:ln w="18415" cmpd="sng">
                  <a:solidFill>
                    <a:srgbClr val="FFFFFF"/>
                  </a:solidFill>
                  <a:prstDash val="solid"/>
                </a:ln>
                <a:gradFill flip="none" rotWithShape="1">
                  <a:gsLst>
                    <a:gs pos="0">
                      <a:srgbClr val="002060"/>
                    </a:gs>
                    <a:gs pos="69000">
                      <a:srgbClr val="FFFFFF">
                        <a:shade val="67500"/>
                        <a:satMod val="115000"/>
                      </a:srgbClr>
                    </a:gs>
                    <a:gs pos="100000">
                      <a:srgbClr val="FFFFFF">
                        <a:shade val="100000"/>
                        <a:satMod val="115000"/>
                      </a:srgbClr>
                    </a:gs>
                  </a:gsLst>
                  <a:lin ang="16200000" scaled="1"/>
                  <a:tileRect/>
                </a:gradFill>
                <a:effectLst>
                  <a:glow rad="139700">
                    <a:schemeClr val="accent1">
                      <a:satMod val="175000"/>
                      <a:alpha val="40000"/>
                    </a:schemeClr>
                  </a:glow>
                  <a:outerShdw blurRad="63500" dir="3600000" algn="tl" rotWithShape="0">
                    <a:srgbClr val="000000">
                      <a:alpha val="70000"/>
                    </a:srgbClr>
                  </a:outerShdw>
                </a:effectLst>
                <a:latin typeface="Trajan Pro" pitchFamily="18" charset="0"/>
                <a:cs typeface="Vijaya" pitchFamily="34" charset="0"/>
              </a:rPr>
              <a:t>: </a:t>
            </a:r>
            <a:endParaRPr lang="es-AR" sz="3200" dirty="0">
              <a:ln w="18415" cmpd="sng">
                <a:solidFill>
                  <a:srgbClr val="FFFFFF"/>
                </a:solidFill>
                <a:prstDash val="solid"/>
              </a:ln>
              <a:gradFill flip="none" rotWithShape="1">
                <a:gsLst>
                  <a:gs pos="0">
                    <a:srgbClr val="002060"/>
                  </a:gs>
                  <a:gs pos="69000">
                    <a:srgbClr val="FFFFFF">
                      <a:shade val="67500"/>
                      <a:satMod val="115000"/>
                    </a:srgbClr>
                  </a:gs>
                  <a:gs pos="100000">
                    <a:srgbClr val="FFFFFF">
                      <a:shade val="100000"/>
                      <a:satMod val="115000"/>
                    </a:srgbClr>
                  </a:gs>
                </a:gsLst>
                <a:lin ang="16200000" scaled="1"/>
                <a:tileRect/>
              </a:gradFill>
              <a:effectLst>
                <a:glow rad="139700">
                  <a:schemeClr val="accent1">
                    <a:satMod val="175000"/>
                    <a:alpha val="40000"/>
                  </a:schemeClr>
                </a:glow>
                <a:outerShdw blurRad="63500" dir="3600000" algn="tl" rotWithShape="0">
                  <a:srgbClr val="000000">
                    <a:alpha val="70000"/>
                  </a:srgbClr>
                </a:outerShdw>
              </a:effectLst>
              <a:latin typeface="Trajan Pro" pitchFamily="18" charset="0"/>
              <a:cs typeface="Vijay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51519" y="1268760"/>
            <a:ext cx="8640960" cy="4464496"/>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marL="514350" indent="-514350">
              <a:buFont typeface="+mj-lt"/>
              <a:buAutoNum type="arabicPeriod"/>
            </a:pPr>
            <a:r>
              <a:rPr lang="en-US"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It was given to man in Eden. </a:t>
            </a:r>
          </a:p>
          <a:p>
            <a:pPr marL="514350" indent="-514350">
              <a:buFont typeface="+mj-lt"/>
              <a:buAutoNum type="arabicPeriod"/>
            </a:pPr>
            <a:r>
              <a:rPr lang="en-US"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It was confirmed with the miracle of Manna.</a:t>
            </a:r>
          </a:p>
          <a:p>
            <a:pPr marL="514350" indent="-514350">
              <a:buFont typeface="+mj-lt"/>
              <a:buAutoNum type="arabicPeriod"/>
            </a:pPr>
            <a:r>
              <a:rPr lang="en-US"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It was written in the 10 commandments, in stone with the finger of God. </a:t>
            </a:r>
          </a:p>
          <a:p>
            <a:pPr marL="514350" indent="-514350">
              <a:buFont typeface="+mj-lt"/>
              <a:buAutoNum type="arabicPeriod"/>
            </a:pPr>
            <a:r>
              <a:rPr lang="en-US"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It was confirmed by the prophets:  Isaiah, Jeremiah, Nehemiah, etc. </a:t>
            </a:r>
          </a:p>
          <a:p>
            <a:pPr marL="514350" indent="-514350">
              <a:buFont typeface="+mj-lt"/>
              <a:buAutoNum type="arabicPeriod"/>
            </a:pPr>
            <a:r>
              <a:rPr lang="en-US"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It was also given to non-Jewish foreigner.</a:t>
            </a:r>
          </a:p>
          <a:p>
            <a:pPr marL="514350" indent="-514350">
              <a:buFont typeface="+mj-lt"/>
              <a:buAutoNum type="arabicPeriod"/>
            </a:pPr>
            <a:r>
              <a:rPr lang="en-US"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It was Jesus' custom to keep it.</a:t>
            </a:r>
          </a:p>
        </p:txBody>
      </p:sp>
    </p:spTree>
    <p:extLst>
      <p:ext uri="{BB962C8B-B14F-4D97-AF65-F5344CB8AC3E}">
        <p14:creationId xmlns:p14="http://schemas.microsoft.com/office/powerpoint/2010/main" val="32558192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1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1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up)">
                                      <p:cBhvr>
                                        <p:cTn id="27" dur="1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up)">
                                      <p:cBhvr>
                                        <p:cTn id="32" dur="1000"/>
                                        <p:tgtEl>
                                          <p:spTgt spid="4">
                                            <p:txEl>
                                              <p:pRg st="5" end="5"/>
                                            </p:txEl>
                                          </p:spTgt>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39553" y="1556792"/>
            <a:ext cx="8388931" cy="4464496"/>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marL="514350" indent="-514350">
              <a:buFont typeface="+mj-lt"/>
              <a:buAutoNum type="arabicPeriod" startAt="7"/>
            </a:pPr>
            <a:r>
              <a:rPr lang="en-US"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Jesus said it was for the good of man. </a:t>
            </a:r>
          </a:p>
          <a:p>
            <a:pPr marL="514350" indent="-514350">
              <a:buFont typeface="+mj-lt"/>
              <a:buAutoNum type="arabicPeriod" startAt="7"/>
            </a:pPr>
            <a:r>
              <a:rPr lang="en-US"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The women instructed by Jesus kept the Sabbath. </a:t>
            </a:r>
          </a:p>
          <a:p>
            <a:pPr marL="514350" indent="-514350">
              <a:buFont typeface="+mj-lt"/>
              <a:buAutoNum type="arabicPeriod" startAt="7"/>
            </a:pPr>
            <a:r>
              <a:rPr lang="en-US"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Jesus prophesied about the destruction of Jerusalem: pray... </a:t>
            </a:r>
          </a:p>
          <a:p>
            <a:pPr marL="514350" indent="-514350">
              <a:buFont typeface="+mj-lt"/>
              <a:buAutoNum type="arabicPeriod" startAt="7"/>
            </a:pPr>
            <a:r>
              <a:rPr lang="en-US"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The Apostles kept it in Corinth, Thessalonica</a:t>
            </a:r>
          </a:p>
        </p:txBody>
      </p:sp>
      <p:sp>
        <p:nvSpPr>
          <p:cNvPr id="6" name="5 Rectángulo"/>
          <p:cNvSpPr/>
          <p:nvPr/>
        </p:nvSpPr>
        <p:spPr>
          <a:xfrm>
            <a:off x="231931" y="179929"/>
            <a:ext cx="2025363" cy="584775"/>
          </a:xfrm>
          <a:prstGeom prst="rect">
            <a:avLst/>
          </a:prstGeom>
        </p:spPr>
        <p:txBody>
          <a:bodyPr wrap="none">
            <a:spAutoFit/>
          </a:bodyPr>
          <a:lstStyle/>
          <a:p>
            <a:pPr algn="ctr"/>
            <a:r>
              <a:rPr lang="es-AR" sz="3200" dirty="0" err="1">
                <a:ln w="18415" cmpd="sng">
                  <a:solidFill>
                    <a:srgbClr val="FFFFFF"/>
                  </a:solidFill>
                  <a:prstDash val="solid"/>
                </a:ln>
                <a:solidFill>
                  <a:srgbClr val="FFC000"/>
                </a:solidFill>
                <a:effectLst>
                  <a:glow rad="139700">
                    <a:schemeClr val="accent1">
                      <a:satMod val="175000"/>
                      <a:alpha val="40000"/>
                    </a:schemeClr>
                  </a:glow>
                  <a:outerShdw blurRad="63500" dir="3600000" algn="tl" rotWithShape="0">
                    <a:srgbClr val="000000">
                      <a:alpha val="70000"/>
                    </a:srgbClr>
                  </a:outerShdw>
                </a:effectLst>
                <a:latin typeface="Trajan Pro" pitchFamily="18" charset="0"/>
                <a:cs typeface="Vijaya" pitchFamily="34" charset="0"/>
              </a:rPr>
              <a:t>Review</a:t>
            </a:r>
            <a:r>
              <a:rPr lang="es-AR" sz="3200" dirty="0">
                <a:ln w="18415" cmpd="sng">
                  <a:solidFill>
                    <a:srgbClr val="FFFFFF"/>
                  </a:solidFill>
                  <a:prstDash val="solid"/>
                </a:ln>
                <a:gradFill flip="none" rotWithShape="1">
                  <a:gsLst>
                    <a:gs pos="0">
                      <a:srgbClr val="002060"/>
                    </a:gs>
                    <a:gs pos="69000">
                      <a:srgbClr val="FFFFFF">
                        <a:shade val="67500"/>
                        <a:satMod val="115000"/>
                      </a:srgbClr>
                    </a:gs>
                    <a:gs pos="100000">
                      <a:srgbClr val="FFFFFF">
                        <a:shade val="100000"/>
                        <a:satMod val="115000"/>
                      </a:srgbClr>
                    </a:gs>
                  </a:gsLst>
                  <a:lin ang="16200000" scaled="1"/>
                  <a:tileRect/>
                </a:gradFill>
                <a:effectLst>
                  <a:glow rad="139700">
                    <a:schemeClr val="accent1">
                      <a:satMod val="175000"/>
                      <a:alpha val="40000"/>
                    </a:schemeClr>
                  </a:glow>
                  <a:outerShdw blurRad="63500" dir="3600000" algn="tl" rotWithShape="0">
                    <a:srgbClr val="000000">
                      <a:alpha val="70000"/>
                    </a:srgbClr>
                  </a:outerShdw>
                </a:effectLst>
                <a:latin typeface="Trajan Pro" pitchFamily="18" charset="0"/>
                <a:cs typeface="Vijaya" pitchFamily="34" charset="0"/>
              </a:rPr>
              <a:t>: </a:t>
            </a:r>
            <a:endParaRPr lang="es-AR" sz="3200" dirty="0">
              <a:ln w="18415" cmpd="sng">
                <a:solidFill>
                  <a:srgbClr val="FFFFFF"/>
                </a:solidFill>
                <a:prstDash val="solid"/>
              </a:ln>
              <a:gradFill flip="none" rotWithShape="1">
                <a:gsLst>
                  <a:gs pos="0">
                    <a:srgbClr val="002060"/>
                  </a:gs>
                  <a:gs pos="69000">
                    <a:srgbClr val="FFFFFF">
                      <a:shade val="67500"/>
                      <a:satMod val="115000"/>
                    </a:srgbClr>
                  </a:gs>
                  <a:gs pos="100000">
                    <a:srgbClr val="FFFFFF">
                      <a:shade val="100000"/>
                      <a:satMod val="115000"/>
                    </a:srgbClr>
                  </a:gs>
                </a:gsLst>
                <a:lin ang="16200000" scaled="1"/>
                <a:tileRect/>
              </a:gradFill>
              <a:effectLst>
                <a:glow rad="139700">
                  <a:schemeClr val="accent1">
                    <a:satMod val="175000"/>
                    <a:alpha val="40000"/>
                  </a:schemeClr>
                </a:glow>
                <a:outerShdw blurRad="63500" dir="3600000" algn="tl" rotWithShape="0">
                  <a:srgbClr val="000000">
                    <a:alpha val="70000"/>
                  </a:srgbClr>
                </a:outerShdw>
              </a:effectLst>
              <a:latin typeface="Trajan Pro" pitchFamily="18" charset="0"/>
              <a:cs typeface="Vijaya"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73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Mis Docs\_Multimedia IMS\Curso Biblico PPS\Tema 13\paisaj2.jpg"/>
          <p:cNvPicPr>
            <a:picLocks noChangeAspect="1" noChangeArrowheads="1"/>
          </p:cNvPicPr>
          <p:nvPr/>
        </p:nvPicPr>
        <p:blipFill rotWithShape="1">
          <a:blip r:embed="rId3">
            <a:extLst>
              <a:ext uri="{28A0092B-C50C-407E-A947-70E740481C1C}">
                <a14:useLocalDpi xmlns:a14="http://schemas.microsoft.com/office/drawing/2010/main" val="0"/>
              </a:ext>
            </a:extLst>
          </a:blip>
          <a:srcRect r="16681"/>
          <a:stretch/>
        </p:blipFill>
        <p:spPr bwMode="auto">
          <a:xfrm>
            <a:off x="1" y="0"/>
            <a:ext cx="9144000" cy="68598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J:\Mis Docs\_Multimedia IMS\Curso Biblico PPS\loguito.png"/>
          <p:cNvPicPr>
            <a:picLocks noChangeAspect="1" noChangeArrowheads="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0500"/>
                    </a14:imgEffect>
                    <a14:imgEffect>
                      <a14:saturation sat="400000"/>
                    </a14:imgEffect>
                  </a14:imgLayer>
                </a14:imgProps>
              </a:ext>
              <a:ext uri="{28A0092B-C50C-407E-A947-70E740481C1C}">
                <a14:useLocalDpi xmlns:a14="http://schemas.microsoft.com/office/drawing/2010/main" val="0"/>
              </a:ext>
            </a:extLst>
          </a:blip>
          <a:srcRect t="88434" r="85940"/>
          <a:stretch/>
        </p:blipFill>
        <p:spPr bwMode="auto">
          <a:xfrm>
            <a:off x="-13474" y="6001425"/>
            <a:ext cx="1285683" cy="7931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287524" y="476672"/>
            <a:ext cx="8064896" cy="3528392"/>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marL="685800" indent="-685800">
              <a:buFont typeface="Arial" pitchFamily="34" charset="0"/>
              <a:buChar char="•"/>
            </a:pPr>
            <a:r>
              <a:rPr lang="en-US" sz="3600" b="1" spc="50" dirty="0" smtClean="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The </a:t>
            </a:r>
            <a:r>
              <a:rPr lang="en-US" sz="36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Sabbath </a:t>
            </a:r>
            <a:r>
              <a:rPr lang="en-US" sz="3600" b="1" spc="50" dirty="0" smtClean="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was created </a:t>
            </a:r>
            <a:r>
              <a:rPr lang="en-US" sz="36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for man‘s </a:t>
            </a:r>
            <a:r>
              <a:rPr lang="en-US" sz="3600" b="1" spc="50" dirty="0" smtClean="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benefit</a:t>
            </a:r>
          </a:p>
          <a:p>
            <a:pPr marL="685800" indent="-685800">
              <a:buFont typeface="Arial" pitchFamily="34" charset="0"/>
              <a:buChar char="•"/>
            </a:pPr>
            <a:r>
              <a:rPr lang="en-US" sz="3600" b="1" spc="50" dirty="0">
                <a:ln w="12700" cmpd="sng">
                  <a:solidFill>
                    <a:schemeClr val="accent6">
                      <a:satMod val="120000"/>
                      <a:shade val="80000"/>
                    </a:schemeClr>
                  </a:solidFill>
                  <a:prstDash val="solid"/>
                </a:ln>
                <a:effectLst>
                  <a:glow rad="127000">
                    <a:schemeClr val="bg1">
                      <a:alpha val="59000"/>
                    </a:schemeClr>
                  </a:glow>
                </a:effectLst>
                <a:latin typeface="Trajan Pro" pitchFamily="18" charset="0"/>
                <a:cs typeface="Vijaya" pitchFamily="34" charset="0"/>
              </a:rPr>
              <a:t>It is the best way to conquer stress and fatigue. </a:t>
            </a:r>
            <a:endParaRPr lang="en-US" sz="3600" b="1" spc="50" dirty="0" smtClean="0">
              <a:ln w="12700" cmpd="sng">
                <a:solidFill>
                  <a:schemeClr val="accent6">
                    <a:satMod val="120000"/>
                    <a:shade val="80000"/>
                  </a:schemeClr>
                </a:solidFill>
                <a:prstDash val="solid"/>
              </a:ln>
              <a:effectLst>
                <a:glow rad="127000">
                  <a:schemeClr val="bg1">
                    <a:alpha val="59000"/>
                  </a:schemeClr>
                </a:glow>
              </a:effectLst>
              <a:latin typeface="Trajan Pro" pitchFamily="18" charset="0"/>
              <a:cs typeface="Vijaya" pitchFamily="34" charset="0"/>
            </a:endParaRPr>
          </a:p>
          <a:p>
            <a:pPr marL="685800" indent="-685800">
              <a:buFont typeface="Arial" pitchFamily="34" charset="0"/>
              <a:buChar char="•"/>
            </a:pPr>
            <a:r>
              <a:rPr lang="en-US" sz="36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It is a day of communion with Jesus </a:t>
            </a:r>
            <a:endParaRPr lang="es-ES" sz="3600" b="1" spc="50" dirty="0" smtClean="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endParaRPr>
          </a:p>
          <a:p>
            <a:pPr marL="685800" indent="-685800">
              <a:buFont typeface="Arial" pitchFamily="34" charset="0"/>
              <a:buChar char="•"/>
            </a:pPr>
            <a:r>
              <a:rPr lang="en-US" sz="3600" b="1" spc="50" dirty="0">
                <a:ln w="12700" cmpd="sng">
                  <a:solidFill>
                    <a:schemeClr val="accent6">
                      <a:satMod val="120000"/>
                      <a:shade val="80000"/>
                    </a:schemeClr>
                  </a:solidFill>
                  <a:prstDash val="solid"/>
                </a:ln>
                <a:effectLst>
                  <a:glow rad="127000">
                    <a:schemeClr val="bg1">
                      <a:alpha val="59000"/>
                    </a:schemeClr>
                  </a:glow>
                </a:effectLst>
                <a:latin typeface="Trajan Pro" pitchFamily="18" charset="0"/>
                <a:cs typeface="Vijaya" pitchFamily="34" charset="0"/>
              </a:rPr>
              <a:t>We </a:t>
            </a:r>
            <a:r>
              <a:rPr lang="en-US" sz="3600" b="1" spc="50" dirty="0" err="1">
                <a:ln w="12700" cmpd="sng">
                  <a:solidFill>
                    <a:schemeClr val="accent6">
                      <a:satMod val="120000"/>
                      <a:shade val="80000"/>
                    </a:schemeClr>
                  </a:solidFill>
                  <a:prstDash val="solid"/>
                </a:ln>
                <a:effectLst>
                  <a:glow rad="127000">
                    <a:schemeClr val="bg1">
                      <a:alpha val="59000"/>
                    </a:schemeClr>
                  </a:glow>
                </a:effectLst>
                <a:latin typeface="Trajan Pro" pitchFamily="18" charset="0"/>
                <a:cs typeface="Vijaya" pitchFamily="34" charset="0"/>
              </a:rPr>
              <a:t>honour</a:t>
            </a:r>
            <a:r>
              <a:rPr lang="en-US" sz="3600" b="1" spc="50" dirty="0">
                <a:ln w="12700" cmpd="sng">
                  <a:solidFill>
                    <a:schemeClr val="accent6">
                      <a:satMod val="120000"/>
                      <a:shade val="80000"/>
                    </a:schemeClr>
                  </a:solidFill>
                  <a:prstDash val="solid"/>
                </a:ln>
                <a:effectLst>
                  <a:glow rad="127000">
                    <a:schemeClr val="bg1">
                      <a:alpha val="59000"/>
                    </a:schemeClr>
                  </a:glow>
                </a:effectLst>
                <a:latin typeface="Trajan Pro" pitchFamily="18" charset="0"/>
                <a:cs typeface="Vijaya" pitchFamily="34" charset="0"/>
              </a:rPr>
              <a:t> the Author of life </a:t>
            </a:r>
            <a:endParaRPr lang="es-ES" sz="3600" b="1" spc="50" dirty="0">
              <a:ln w="12700" cmpd="sng">
                <a:solidFill>
                  <a:schemeClr val="accent6">
                    <a:satMod val="120000"/>
                    <a:shade val="80000"/>
                  </a:schemeClr>
                </a:solidFill>
                <a:prstDash val="solid"/>
              </a:ln>
              <a:effectLst>
                <a:glow rad="127000">
                  <a:schemeClr val="bg1">
                    <a:alpha val="59000"/>
                  </a:schemeClr>
                </a:glow>
              </a:effectLst>
              <a:latin typeface="Trajan Pro" pitchFamily="18" charset="0"/>
              <a:cs typeface="Vijaya" pitchFamily="34" charset="0"/>
            </a:endParaRPr>
          </a:p>
          <a:p>
            <a:pPr marL="685800" indent="-685800">
              <a:buFont typeface="Arial" pitchFamily="34" charset="0"/>
              <a:buChar char="•"/>
            </a:pPr>
            <a:r>
              <a:rPr lang="en-US" sz="3600" b="1" spc="50" dirty="0" smtClean="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It </a:t>
            </a:r>
            <a:r>
              <a:rPr lang="en-US" sz="36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is a day to be dedicated to the family</a:t>
            </a:r>
            <a:endParaRPr lang="es-ES" sz="3600" b="1" spc="50" dirty="0" smtClean="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29145279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755576" y="1880828"/>
            <a:ext cx="7524836"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n-U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How is it possible to keep that holy day in a world that is upside down? </a:t>
            </a:r>
            <a:endPar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3160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J:\Mis Docs\_Multimedia IMS\Curso Biblico PPS\Tema 13\Tema 13 cre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21" y="497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670924"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Philippians 4:13</a:t>
            </a:r>
            <a:endParaRPr lang="es-ES" sz="2000" dirty="0">
              <a:ln w="6350" cap="rnd" cmpd="sng">
                <a:solidFill>
                  <a:srgbClr val="FFC000"/>
                </a:solidFill>
                <a:prstDash val="solid"/>
                <a:round/>
              </a:ln>
              <a:solidFill>
                <a:schemeClr val="bg1"/>
              </a:solidFill>
            </a:endParaRPr>
          </a:p>
        </p:txBody>
      </p:sp>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15516" y="1196752"/>
            <a:ext cx="8676964"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t>"</a:t>
            </a:r>
            <a:r>
              <a:rPr lang="en-US" sz="4800" b="1" spc="50" dirty="0">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t>I can do </a:t>
            </a:r>
            <a:r>
              <a:rPr lang="en-U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t/>
            </a:r>
            <a:br>
              <a:rPr lang="en-U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br>
            <a:r>
              <a:rPr lang="en-U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t>all </a:t>
            </a:r>
            <a:r>
              <a:rPr lang="en-US" sz="4800" b="1" spc="50" dirty="0">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t>things </a:t>
            </a:r>
            <a:r>
              <a:rPr lang="en-U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t/>
            </a:r>
            <a:br>
              <a:rPr lang="en-U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br>
            <a:r>
              <a:rPr lang="en-U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t>through </a:t>
            </a:r>
            <a:br>
              <a:rPr lang="en-U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br>
            <a:r>
              <a:rPr lang="en-U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t>Christ </a:t>
            </a:r>
            <a:br>
              <a:rPr lang="en-U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br>
            <a:r>
              <a:rPr lang="en-U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t>which </a:t>
            </a:r>
            <a:r>
              <a:rPr lang="en-US" sz="4800" b="1" spc="50" dirty="0" err="1">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t>strengtheneth</a:t>
            </a:r>
            <a:r>
              <a:rPr lang="en-US" sz="4800" b="1" spc="50" dirty="0">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t> </a:t>
            </a:r>
            <a:r>
              <a:rPr lang="en-U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t>me</a:t>
            </a:r>
            <a:r>
              <a:rPr lang="es-E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t>."</a:t>
            </a:r>
            <a:endParaRPr lang="es-ES" sz="4800" b="1" spc="50" dirty="0">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34066229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4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2290"/>
                                        </p:tgtEl>
                                        <p:attrNameLst>
                                          <p:attrName>style.visibility</p:attrName>
                                        </p:attrNameLst>
                                      </p:cBhvr>
                                      <p:to>
                                        <p:strVal val="visible"/>
                                      </p:to>
                                    </p:set>
                                    <p:animEffect transition="in" filter="fade">
                                      <p:cBhvr>
                                        <p:cTn id="13" dur="7000"/>
                                        <p:tgtEl>
                                          <p:spTgt spid="12290"/>
                                        </p:tgtEl>
                                      </p:cBhvr>
                                    </p:animEffect>
                                  </p:childTnLst>
                                </p:cTn>
                              </p:par>
                            </p:childTnLst>
                          </p:cTn>
                        </p:par>
                        <p:par>
                          <p:cTn id="14" fill="hold">
                            <p:stCondLst>
                              <p:cond delay="70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Mis Docs\_Multimedia IMS\Curso Biblico PPS\Tema 13\Tema 13 oracio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259632" y="1484784"/>
            <a:ext cx="76688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a:t>
            </a:r>
            <a:r>
              <a:rPr lang="en-U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Thank you Lord, for being able to worship </a:t>
            </a:r>
            <a:r>
              <a:rPr lang="en-U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in</a:t>
            </a:r>
            <a:br>
              <a:rPr lang="en-U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n-US"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ES" sz="6000" b="1" spc="50" dirty="0" err="1" smtClean="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Your</a:t>
            </a:r>
            <a:r>
              <a:rPr lang="es-ES" sz="6000" b="1" spc="50" dirty="0" smtClean="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ES" sz="60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Day!</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572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714"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J:\Mis Docs\_Multimedia IMS\Curso Biblico PPS\Tema 13\adoracion al so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71449" cy="686712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2536" y="5949280"/>
            <a:ext cx="9577064" cy="684275"/>
          </a:xfrm>
          <a:prstGeom prst="rect">
            <a:avLst/>
          </a:prstGeom>
          <a:gradFill>
            <a:gsLst>
              <a:gs pos="0">
                <a:srgbClr val="C00000">
                  <a:alpha val="76000"/>
                </a:srgbClr>
              </a:gs>
              <a:gs pos="80000">
                <a:srgbClr val="FF0000">
                  <a:lumMod val="87000"/>
                  <a:lumOff val="13000"/>
                  <a:alpha val="62000"/>
                </a:srgbClr>
              </a:gs>
              <a:gs pos="100000">
                <a:srgbClr val="C00000"/>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9942" name="Rectangle 6"/>
          <p:cNvSpPr>
            <a:spLocks noChangeArrowheads="1"/>
          </p:cNvSpPr>
          <p:nvPr/>
        </p:nvSpPr>
        <p:spPr bwMode="auto">
          <a:xfrm>
            <a:off x="215516" y="5985085"/>
            <a:ext cx="8748972" cy="576263"/>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u="none" spc="50" dirty="0" smtClean="0">
                <a:ln w="11430"/>
                <a:solidFill>
                  <a:srgbClr val="C00000"/>
                </a:solidFill>
                <a:effectLst>
                  <a:outerShdw blurRad="76200" dist="50800" dir="5400000" algn="tl" rotWithShape="0">
                    <a:srgbClr val="000000">
                      <a:alpha val="65000"/>
                    </a:srgbClr>
                  </a:outerShdw>
                </a:effectLst>
                <a:latin typeface="Myriad Pro" pitchFamily="34" charset="0"/>
              </a:rPr>
              <a:t>GOD BLESS YOU!</a:t>
            </a:r>
            <a:endParaRPr lang="en-US" sz="3200" b="1" i="1" u="none" spc="50" dirty="0">
              <a:ln w="11430"/>
              <a:solidFill>
                <a:srgbClr val="C00000"/>
              </a:solidFill>
              <a:effectLst>
                <a:outerShdw blurRad="76200" dist="50800" dir="5400000" algn="tl" rotWithShape="0">
                  <a:srgbClr val="000000">
                    <a:alpha val="65000"/>
                  </a:srgbClr>
                </a:outerShdw>
              </a:effectLst>
              <a:latin typeface="Myriad Pro" pitchFamily="34" charset="0"/>
            </a:endParaRPr>
          </a:p>
        </p:txBody>
      </p:sp>
      <p:sp>
        <p:nvSpPr>
          <p:cNvPr id="3" name="2 Rectángulo"/>
          <p:cNvSpPr/>
          <p:nvPr/>
        </p:nvSpPr>
        <p:spPr>
          <a:xfrm>
            <a:off x="4797125" y="224644"/>
            <a:ext cx="4167363" cy="6525344"/>
          </a:xfrm>
          <a:prstGeom prst="rect">
            <a:avLst/>
          </a:prstGeom>
          <a:gradFill>
            <a:gsLst>
              <a:gs pos="0">
                <a:srgbClr val="E6DCAC">
                  <a:alpha val="47000"/>
                </a:srgbClr>
              </a:gs>
              <a:gs pos="12000">
                <a:srgbClr val="E6D78A">
                  <a:alpha val="50000"/>
                </a:srgbClr>
              </a:gs>
              <a:gs pos="30000">
                <a:srgbClr val="C7AC4C">
                  <a:alpha val="48000"/>
                </a:srgbClr>
              </a:gs>
              <a:gs pos="45000">
                <a:srgbClr val="E6D78A">
                  <a:alpha val="45000"/>
                </a:srgbClr>
              </a:gs>
              <a:gs pos="77000">
                <a:srgbClr val="C7AC4C">
                  <a:alpha val="46000"/>
                </a:srgbClr>
              </a:gs>
              <a:gs pos="100000">
                <a:srgbClr val="E6DCAC">
                  <a:alpha val="82000"/>
                </a:srgbClr>
              </a:gs>
            </a:gsLst>
            <a:lin ang="16200000" scaled="0"/>
          </a:gradFill>
        </p:spPr>
        <p:style>
          <a:lnRef idx="0">
            <a:schemeClr val="accent6"/>
          </a:lnRef>
          <a:fillRef idx="3">
            <a:schemeClr val="accent6"/>
          </a:fillRef>
          <a:effectRef idx="3">
            <a:schemeClr val="accent6"/>
          </a:effectRef>
          <a:fontRef idx="minor">
            <a:schemeClr val="lt1"/>
          </a:fontRef>
        </p:style>
        <p:txBody>
          <a:bodyPr lIns="216000" tIns="72000" rtlCol="0" anchor="t"/>
          <a:lstStyle/>
          <a:p>
            <a:pPr lvl="0">
              <a:spcBef>
                <a:spcPts val="1200"/>
              </a:spcBef>
            </a:pPr>
            <a:r>
              <a:rPr lang="es-ES" sz="3200" b="1" dirty="0" err="1" smtClean="0">
                <a:solidFill>
                  <a:srgbClr val="002060"/>
                </a:solidFill>
                <a:effectLst>
                  <a:outerShdw blurRad="50800" dist="38100" dir="2700000" algn="tl" rotWithShape="0">
                    <a:prstClr val="black">
                      <a:alpha val="40000"/>
                    </a:prstClr>
                  </a:outerShdw>
                </a:effectLst>
                <a:latin typeface="Myriad Pro" pitchFamily="34" charset="0"/>
              </a:rPr>
              <a:t>The</a:t>
            </a:r>
            <a:r>
              <a:rPr lang="es-ES" sz="3200" b="1" dirty="0" smtClean="0">
                <a:solidFill>
                  <a:srgbClr val="002060"/>
                </a:solidFill>
                <a:effectLst>
                  <a:outerShdw blurRad="50800" dist="38100" dir="2700000" algn="tl" rotWithShape="0">
                    <a:prstClr val="black">
                      <a:alpha val="40000"/>
                    </a:prstClr>
                  </a:outerShdw>
                </a:effectLst>
                <a:latin typeface="Myriad Pro" pitchFamily="34" charset="0"/>
              </a:rPr>
              <a:t> </a:t>
            </a:r>
            <a:r>
              <a:rPr lang="es-ES" sz="3200" b="1" dirty="0" err="1" smtClean="0">
                <a:solidFill>
                  <a:srgbClr val="002060"/>
                </a:solidFill>
                <a:effectLst>
                  <a:outerShdw blurRad="50800" dist="38100" dir="2700000" algn="tl" rotWithShape="0">
                    <a:prstClr val="black">
                      <a:alpha val="40000"/>
                    </a:prstClr>
                  </a:outerShdw>
                </a:effectLst>
                <a:latin typeface="Myriad Pro" pitchFamily="34" charset="0"/>
              </a:rPr>
              <a:t>next</a:t>
            </a:r>
            <a:r>
              <a:rPr lang="es-ES" sz="3200" b="1" dirty="0" smtClean="0">
                <a:solidFill>
                  <a:srgbClr val="002060"/>
                </a:solidFill>
                <a:effectLst>
                  <a:outerShdw blurRad="50800" dist="38100" dir="2700000" algn="tl" rotWithShape="0">
                    <a:prstClr val="black">
                      <a:alpha val="40000"/>
                    </a:prstClr>
                  </a:outerShdw>
                </a:effectLst>
                <a:latin typeface="Myriad Pro" pitchFamily="34" charset="0"/>
              </a:rPr>
              <a:t> </a:t>
            </a:r>
            <a:r>
              <a:rPr lang="es-ES" sz="3200" b="1" dirty="0" err="1" smtClean="0">
                <a:solidFill>
                  <a:srgbClr val="002060"/>
                </a:solidFill>
                <a:effectLst>
                  <a:outerShdw blurRad="50800" dist="38100" dir="2700000" algn="tl" rotWithShape="0">
                    <a:prstClr val="black">
                      <a:alpha val="40000"/>
                    </a:prstClr>
                  </a:outerShdw>
                </a:effectLst>
                <a:latin typeface="Myriad Pro" pitchFamily="34" charset="0"/>
              </a:rPr>
              <a:t>topic</a:t>
            </a:r>
            <a:r>
              <a:rPr lang="es-ES" sz="3200" b="1" dirty="0" smtClean="0">
                <a:solidFill>
                  <a:srgbClr val="002060"/>
                </a:solidFill>
                <a:effectLst>
                  <a:outerShdw blurRad="50800" dist="38100" dir="2700000" algn="tl" rotWithShape="0">
                    <a:prstClr val="black">
                      <a:alpha val="40000"/>
                    </a:prstClr>
                  </a:outerShdw>
                </a:effectLst>
                <a:latin typeface="Myriad Pro" pitchFamily="34" charset="0"/>
              </a:rPr>
              <a:t>: </a:t>
            </a:r>
            <a:r>
              <a:rPr lang="es-ES" sz="3200" b="1" dirty="0" smtClean="0">
                <a:solidFill>
                  <a:prstClr val="black"/>
                </a:solidFill>
                <a:effectLst>
                  <a:outerShdw blurRad="50800" dist="38100" dir="2700000" algn="tl" rotWithShape="0">
                    <a:prstClr val="black">
                      <a:alpha val="40000"/>
                    </a:prstClr>
                  </a:outerShdw>
                </a:effectLst>
                <a:latin typeface="Myriad Pro" pitchFamily="34" charset="0"/>
              </a:rPr>
              <a:t/>
            </a:r>
            <a:br>
              <a:rPr lang="es-ES" sz="3200" b="1" dirty="0" smtClean="0">
                <a:solidFill>
                  <a:prstClr val="black"/>
                </a:solidFill>
                <a:effectLst>
                  <a:outerShdw blurRad="50800" dist="38100" dir="2700000" algn="tl" rotWithShape="0">
                    <a:prstClr val="black">
                      <a:alpha val="40000"/>
                    </a:prstClr>
                  </a:outerShdw>
                </a:effectLst>
                <a:latin typeface="Myriad Pro" pitchFamily="34" charset="0"/>
              </a:rPr>
            </a:br>
            <a:r>
              <a:rPr lang="en-US" sz="3200" b="1" i="1" dirty="0" smtClean="0">
                <a:solidFill>
                  <a:srgbClr val="452B17"/>
                </a:solidFill>
                <a:effectLst>
                  <a:outerShdw blurRad="50800" dist="38100" dir="2700000" algn="tl" rotWithShape="0">
                    <a:prstClr val="black">
                      <a:alpha val="40000"/>
                    </a:prstClr>
                  </a:outerShdw>
                </a:effectLst>
                <a:latin typeface="Myriad Pro" pitchFamily="34" charset="0"/>
              </a:rPr>
              <a:t>“The worst falsification in history“</a:t>
            </a:r>
            <a:endParaRPr lang="en-US" sz="3200" b="1" i="1" dirty="0">
              <a:solidFill>
                <a:srgbClr val="452B17"/>
              </a:solidFill>
              <a:effectLst>
                <a:outerShdw blurRad="50800" dist="38100" dir="2700000" algn="tl" rotWithShape="0">
                  <a:prstClr val="black">
                    <a:alpha val="40000"/>
                  </a:prstClr>
                </a:outerShdw>
              </a:effectLst>
              <a:latin typeface="Myriad Pro" pitchFamily="34" charset="0"/>
            </a:endParaRPr>
          </a:p>
          <a:p>
            <a:pPr lvl="0" algn="r">
              <a:spcBef>
                <a:spcPts val="1200"/>
              </a:spcBef>
            </a:pPr>
            <a:r>
              <a:rPr lang="en-US" sz="2800" dirty="0">
                <a:ln w="18415" cmpd="sng">
                  <a:solidFill>
                    <a:prstClr val="white"/>
                  </a:solidFill>
                  <a:prstDash val="solid"/>
                </a:ln>
                <a:solidFill>
                  <a:srgbClr val="FFFFFF"/>
                </a:solidFill>
                <a:effectLst>
                  <a:outerShdw blurRad="50800" dist="38100" dir="2700000" algn="tl" rotWithShape="0">
                    <a:prstClr val="black">
                      <a:alpha val="40000"/>
                    </a:prstClr>
                  </a:outerShdw>
                </a:effectLst>
                <a:latin typeface="Myriad Pro" pitchFamily="34" charset="0"/>
                <a:ea typeface="Verdana" pitchFamily="34" charset="0"/>
                <a:cs typeface="Verdana" pitchFamily="34" charset="0"/>
              </a:rPr>
              <a:t>The most fatal falsification of history has to be unmasked, and the hidden sun worship in our present civilization.</a:t>
            </a:r>
          </a:p>
          <a:p>
            <a:pPr algn="r">
              <a:spcBef>
                <a:spcPts val="1200"/>
              </a:spcBef>
            </a:pPr>
            <a:r>
              <a:rPr lang="en-US" sz="2800" b="1" dirty="0">
                <a:solidFill>
                  <a:srgbClr val="452B17"/>
                </a:solidFill>
                <a:effectLst>
                  <a:outerShdw blurRad="50800" dist="38100" dir="2700000" algn="tl" rotWithShape="0">
                    <a:prstClr val="black">
                      <a:alpha val="40000"/>
                    </a:prstClr>
                  </a:outerShdw>
                </a:effectLst>
                <a:latin typeface="Myriad Pro" pitchFamily="34" charset="0"/>
              </a:rPr>
              <a:t>A series of questions will be answered, </a:t>
            </a:r>
            <a:r>
              <a:rPr lang="en-US" sz="2800" b="1" dirty="0" smtClean="0">
                <a:solidFill>
                  <a:srgbClr val="452B17"/>
                </a:solidFill>
                <a:effectLst>
                  <a:outerShdw blurRad="50800" dist="38100" dir="2700000" algn="tl" rotWithShape="0">
                    <a:prstClr val="black">
                      <a:alpha val="40000"/>
                    </a:prstClr>
                  </a:outerShdw>
                </a:effectLst>
                <a:latin typeface="Myriad Pro" pitchFamily="34" charset="0"/>
              </a:rPr>
              <a:t/>
            </a:r>
            <a:br>
              <a:rPr lang="en-US" sz="2800" b="1" dirty="0" smtClean="0">
                <a:solidFill>
                  <a:srgbClr val="452B17"/>
                </a:solidFill>
                <a:effectLst>
                  <a:outerShdw blurRad="50800" dist="38100" dir="2700000" algn="tl" rotWithShape="0">
                    <a:prstClr val="black">
                      <a:alpha val="40000"/>
                    </a:prstClr>
                  </a:outerShdw>
                </a:effectLst>
                <a:latin typeface="Myriad Pro" pitchFamily="34" charset="0"/>
              </a:rPr>
            </a:br>
            <a:r>
              <a:rPr lang="en-US" sz="2800" b="1" dirty="0" smtClean="0">
                <a:solidFill>
                  <a:srgbClr val="452B17"/>
                </a:solidFill>
                <a:effectLst>
                  <a:outerShdw blurRad="50800" dist="38100" dir="2700000" algn="tl" rotWithShape="0">
                    <a:prstClr val="black">
                      <a:alpha val="40000"/>
                    </a:prstClr>
                  </a:outerShdw>
                </a:effectLst>
                <a:latin typeface="Myriad Pro" pitchFamily="34" charset="0"/>
              </a:rPr>
              <a:t>which </a:t>
            </a:r>
            <a:r>
              <a:rPr lang="en-US" sz="2800" b="1" dirty="0">
                <a:solidFill>
                  <a:srgbClr val="452B17"/>
                </a:solidFill>
                <a:effectLst>
                  <a:outerShdw blurRad="50800" dist="38100" dir="2700000" algn="tl" rotWithShape="0">
                    <a:prstClr val="black">
                      <a:alpha val="40000"/>
                    </a:prstClr>
                  </a:outerShdw>
                </a:effectLst>
                <a:latin typeface="Myriad Pro" pitchFamily="34" charset="0"/>
              </a:rPr>
              <a:t>may </a:t>
            </a:r>
            <a:r>
              <a:rPr lang="en-US" sz="2800" b="1" dirty="0" smtClean="0">
                <a:solidFill>
                  <a:srgbClr val="452B17"/>
                </a:solidFill>
                <a:effectLst>
                  <a:outerShdw blurRad="50800" dist="38100" dir="2700000" algn="tl" rotWithShape="0">
                    <a:prstClr val="black">
                      <a:alpha val="40000"/>
                    </a:prstClr>
                  </a:outerShdw>
                </a:effectLst>
                <a:latin typeface="Myriad Pro" pitchFamily="34" charset="0"/>
              </a:rPr>
              <a:t>concern </a:t>
            </a:r>
            <a:r>
              <a:rPr lang="en-US" sz="2800" b="1" dirty="0" smtClean="0">
                <a:solidFill>
                  <a:srgbClr val="452B17"/>
                </a:solidFill>
                <a:effectLst>
                  <a:outerShdw blurRad="50800" dist="38100" dir="2700000" algn="tl" rotWithShape="0">
                    <a:prstClr val="black">
                      <a:alpha val="40000"/>
                    </a:prstClr>
                  </a:outerShdw>
                </a:effectLst>
                <a:latin typeface="Myriad Pro" pitchFamily="34" charset="0"/>
              </a:rPr>
              <a:t/>
            </a:r>
            <a:br>
              <a:rPr lang="en-US" sz="2800" b="1" dirty="0" smtClean="0">
                <a:solidFill>
                  <a:srgbClr val="452B17"/>
                </a:solidFill>
                <a:effectLst>
                  <a:outerShdw blurRad="50800" dist="38100" dir="2700000" algn="tl" rotWithShape="0">
                    <a:prstClr val="black">
                      <a:alpha val="40000"/>
                    </a:prstClr>
                  </a:outerShdw>
                </a:effectLst>
                <a:latin typeface="Myriad Pro" pitchFamily="34" charset="0"/>
              </a:rPr>
            </a:br>
            <a:r>
              <a:rPr lang="en-US" sz="2800" b="1" dirty="0" smtClean="0">
                <a:solidFill>
                  <a:srgbClr val="452B17"/>
                </a:solidFill>
                <a:effectLst>
                  <a:outerShdw blurRad="50800" dist="38100" dir="2700000" algn="tl" rotWithShape="0">
                    <a:prstClr val="black">
                      <a:alpha val="40000"/>
                    </a:prstClr>
                  </a:outerShdw>
                </a:effectLst>
                <a:latin typeface="Myriad Pro" pitchFamily="34" charset="0"/>
              </a:rPr>
              <a:t>also </a:t>
            </a:r>
            <a:r>
              <a:rPr lang="en-US" sz="2800" b="1" dirty="0">
                <a:solidFill>
                  <a:srgbClr val="452B17"/>
                </a:solidFill>
                <a:effectLst>
                  <a:outerShdw blurRad="50800" dist="38100" dir="2700000" algn="tl" rotWithShape="0">
                    <a:prstClr val="black">
                      <a:alpha val="40000"/>
                    </a:prstClr>
                  </a:outerShdw>
                </a:effectLst>
                <a:latin typeface="Myriad Pro" pitchFamily="34" charset="0"/>
              </a:rPr>
              <a:t>to you.</a:t>
            </a:r>
          </a:p>
          <a:p>
            <a:pPr lvl="0" algn="r">
              <a:spcBef>
                <a:spcPts val="1200"/>
              </a:spcBef>
            </a:pPr>
            <a:endParaRPr lang="es-ES" sz="2800" dirty="0">
              <a:ln w="18415" cmpd="sng">
                <a:solidFill>
                  <a:prstClr val="white"/>
                </a:solidFill>
                <a:prstDash val="solid"/>
              </a:ln>
              <a:solidFill>
                <a:srgbClr val="452B17"/>
              </a:solidFill>
              <a:effectLst>
                <a:outerShdw blurRad="50800" dist="38100" dir="2700000" algn="tl" rotWithShape="0">
                  <a:prstClr val="black">
                    <a:alpha val="40000"/>
                  </a:prstClr>
                </a:outerShdw>
              </a:effectLst>
              <a:latin typeface="Myriad Pro" pitchFamily="34" charset="0"/>
              <a:ea typeface="Verdana" pitchFamily="34" charset="0"/>
              <a:cs typeface="Verdana" pitchFamily="34" charset="0"/>
            </a:endParaRPr>
          </a:p>
        </p:txBody>
      </p:sp>
    </p:spTree>
    <p:extLst>
      <p:ext uri="{BB962C8B-B14F-4D97-AF65-F5344CB8AC3E}">
        <p14:creationId xmlns:p14="http://schemas.microsoft.com/office/powerpoint/2010/main" val="10474335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250"/>
                                        <p:tgtEl>
                                          <p:spTgt spid="2"/>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39942"/>
                                        </p:tgtEl>
                                        <p:attrNameLst>
                                          <p:attrName>style.visibility</p:attrName>
                                        </p:attrNameLst>
                                      </p:cBhvr>
                                      <p:to>
                                        <p:strVal val="visible"/>
                                      </p:to>
                                    </p:set>
                                    <p:anim calcmode="lin" valueType="num">
                                      <p:cBhvr>
                                        <p:cTn id="10" dur="1000" fill="hold"/>
                                        <p:tgtEl>
                                          <p:spTgt spid="39942"/>
                                        </p:tgtEl>
                                        <p:attrNameLst>
                                          <p:attrName>ppt_x</p:attrName>
                                        </p:attrNameLst>
                                      </p:cBhvr>
                                      <p:tavLst>
                                        <p:tav tm="0">
                                          <p:val>
                                            <p:strVal val="#ppt_x-.2"/>
                                          </p:val>
                                        </p:tav>
                                        <p:tav tm="100000">
                                          <p:val>
                                            <p:strVal val="#ppt_x"/>
                                          </p:val>
                                        </p:tav>
                                      </p:tavLst>
                                    </p:anim>
                                    <p:anim calcmode="lin" valueType="num">
                                      <p:cBhvr>
                                        <p:cTn id="11"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9942"/>
                                        </p:tgtEl>
                                      </p:cBhvr>
                                    </p:animEffect>
                                  </p:childTnLst>
                                </p:cTn>
                              </p:par>
                            </p:childTnLst>
                          </p:cTn>
                        </p:par>
                        <p:par>
                          <p:cTn id="13" fill="hold">
                            <p:stCondLst>
                              <p:cond delay="1250"/>
                            </p:stCondLst>
                            <p:childTnLst>
                              <p:par>
                                <p:cTn id="14" presetID="42" presetClass="entr" presetSubtype="0" fill="hold" grpId="0" nodeType="afterEffect">
                                  <p:stCondLst>
                                    <p:cond delay="10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500"/>
                                        <p:tgtEl>
                                          <p:spTgt spid="3"/>
                                        </p:tgtEl>
                                      </p:cBhvr>
                                    </p:animEffect>
                                    <p:anim calcmode="lin" valueType="num">
                                      <p:cBhvr>
                                        <p:cTn id="17" dur="1500" fill="hold"/>
                                        <p:tgtEl>
                                          <p:spTgt spid="3"/>
                                        </p:tgtEl>
                                        <p:attrNameLst>
                                          <p:attrName>ppt_x</p:attrName>
                                        </p:attrNameLst>
                                      </p:cBhvr>
                                      <p:tavLst>
                                        <p:tav tm="0">
                                          <p:val>
                                            <p:strVal val="#ppt_x"/>
                                          </p:val>
                                        </p:tav>
                                        <p:tav tm="100000">
                                          <p:val>
                                            <p:strVal val="#ppt_x"/>
                                          </p:val>
                                        </p:tav>
                                      </p:tavLst>
                                    </p:anim>
                                    <p:anim calcmode="lin" valueType="num">
                                      <p:cBhvr>
                                        <p:cTn id="18" dur="15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375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9942" grpId="0"/>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4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0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278873414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3\Tema 13 golondri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49"/>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79512" y="1268760"/>
            <a:ext cx="7621603" cy="27363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ANIMALS' </a:t>
            </a:r>
            <a:endParaRPr lang="es-ES"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r>
              <a:rPr lang="es-ES"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INSTINCT</a:t>
            </a:r>
            <a:endPar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6" name="Rectangle 3"/>
          <p:cNvSpPr>
            <a:spLocks noChangeArrowheads="1"/>
          </p:cNvSpPr>
          <p:nvPr/>
        </p:nvSpPr>
        <p:spPr bwMode="auto">
          <a:xfrm>
            <a:off x="-508" y="5333130"/>
            <a:ext cx="9181020"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The </a:t>
            </a:r>
            <a:r>
              <a:rPr lang="en-U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seaswallow</a:t>
            </a:r>
            <a:r>
              <a:rPr lang="en-U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an Artic bird, </a:t>
            </a:r>
          </a:p>
          <a:p>
            <a:pPr algn="ctr"/>
            <a:r>
              <a:rPr lang="en-U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migrates </a:t>
            </a:r>
            <a:r>
              <a:rPr lang="en-U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 distance of 35,400 Km. every year.</a:t>
            </a:r>
            <a:endParaRPr lang="en-US" sz="2400" b="1" u="none"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834013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3\Tema 13 palo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8"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54753" y="152636"/>
            <a:ext cx="7621603" cy="6480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s-ES" sz="2400" b="1" dirty="0">
                <a:ln w="9525"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ANIMALS' INSTINCT</a:t>
            </a:r>
            <a:endParaRPr lang="es-ES" sz="2400" b="1" dirty="0" smtClean="0">
              <a:ln w="9525"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
        <p:nvSpPr>
          <p:cNvPr id="6" name="Rectangle 3"/>
          <p:cNvSpPr>
            <a:spLocks noChangeArrowheads="1"/>
          </p:cNvSpPr>
          <p:nvPr/>
        </p:nvSpPr>
        <p:spPr bwMode="auto">
          <a:xfrm>
            <a:off x="-182778" y="2528900"/>
            <a:ext cx="4142710" cy="133623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Carrier</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err="1"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pigeons</a:t>
            </a:r>
            <a:endPar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algn="ctr"/>
            <a:r>
              <a:rPr lang="es-ES" sz="2400" b="1" u="none"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1.000 km. </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i</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n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 </a:t>
            </a:r>
            <a:r>
              <a:rPr lang="es-ES" sz="2400" b="1" dirty="0" err="1"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day</a:t>
            </a:r>
            <a:endParaRPr lang="en-US" sz="2400" b="1" u="none"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74074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0334&quot;&gt;&lt;object type=&quot;3&quot; unique_id=&quot;10336&quot;&gt;&lt;property id=&quot;20148&quot; value=&quot;5&quot;/&gt;&lt;property id=&quot;20300&quot; value=&quot;Diapositiva 2&quot;/&gt;&lt;property id=&quot;20307&quot; value=&quot;316&quot;/&gt;&lt;/object&gt;&lt;object type=&quot;3&quot; unique_id=&quot;10338&quot;&gt;&lt;property id=&quot;20148&quot; value=&quot;5&quot;/&gt;&lt;property id=&quot;20300&quot; value=&quot;Diapositiva 4&quot;/&gt;&lt;property id=&quot;20307&quot; value=&quot;439&quot;/&gt;&lt;/object&gt;&lt;object type=&quot;3&quot; unique_id=&quot;10339&quot;&gt;&lt;property id=&quot;20148&quot; value=&quot;5&quot;/&gt;&lt;property id=&quot;20300&quot; value=&quot;Diapositiva 5&quot;/&gt;&lt;property id=&quot;20307&quot; value=&quot;441&quot;/&gt;&lt;/object&gt;&lt;object type=&quot;3&quot; unique_id=&quot;10340&quot;&gt;&lt;property id=&quot;20148&quot; value=&quot;5&quot;/&gt;&lt;property id=&quot;20300&quot; value=&quot;Diapositiva 6&quot;/&gt;&lt;property id=&quot;20307&quot; value=&quot;442&quot;/&gt;&lt;/object&gt;&lt;object type=&quot;3&quot; unique_id=&quot;10341&quot;&gt;&lt;property id=&quot;20148&quot; value=&quot;5&quot;/&gt;&lt;property id=&quot;20300&quot; value=&quot;Diapositiva 7&quot;/&gt;&lt;property id=&quot;20307&quot; value=&quot;443&quot;/&gt;&lt;/object&gt;&lt;object type=&quot;3&quot; unique_id=&quot;10342&quot;&gt;&lt;property id=&quot;20148&quot; value=&quot;5&quot;/&gt;&lt;property id=&quot;20300&quot; value=&quot;Diapositiva 8&quot;/&gt;&lt;property id=&quot;20307&quot; value=&quot;444&quot;/&gt;&lt;/object&gt;&lt;object type=&quot;3&quot; unique_id=&quot;10343&quot;&gt;&lt;property id=&quot;20148&quot; value=&quot;5&quot;/&gt;&lt;property id=&quot;20300&quot; value=&quot;Diapositiva 9&quot;/&gt;&lt;property id=&quot;20307&quot; value=&quot;445&quot;/&gt;&lt;/object&gt;&lt;object type=&quot;3&quot; unique_id=&quot;10344&quot;&gt;&lt;property id=&quot;20148&quot; value=&quot;5&quot;/&gt;&lt;property id=&quot;20300&quot; value=&quot;Diapositiva 10&quot;/&gt;&lt;property id=&quot;20307&quot; value=&quot;446&quot;/&gt;&lt;/object&gt;&lt;object type=&quot;3&quot; unique_id=&quot;10345&quot;&gt;&lt;property id=&quot;20148&quot; value=&quot;5&quot;/&gt;&lt;property id=&quot;20300&quot; value=&quot;Diapositiva 11&quot;/&gt;&lt;property id=&quot;20307&quot; value=&quot;447&quot;/&gt;&lt;/object&gt;&lt;object type=&quot;3&quot; unique_id=&quot;10346&quot;&gt;&lt;property id=&quot;20148&quot; value=&quot;5&quot;/&gt;&lt;property id=&quot;20300&quot; value=&quot;Diapositiva 12&quot;/&gt;&lt;property id=&quot;20307&quot; value=&quot;449&quot;/&gt;&lt;/object&gt;&lt;object type=&quot;3&quot; unique_id=&quot;10347&quot;&gt;&lt;property id=&quot;20148&quot; value=&quot;5&quot;/&gt;&lt;property id=&quot;20300&quot; value=&quot;Diapositiva 13&quot;/&gt;&lt;property id=&quot;20307&quot; value=&quot;450&quot;/&gt;&lt;/object&gt;&lt;object type=&quot;3&quot; unique_id=&quot;10348&quot;&gt;&lt;property id=&quot;20148&quot; value=&quot;5&quot;/&gt;&lt;property id=&quot;20300&quot; value=&quot;Diapositiva 14&quot;/&gt;&lt;property id=&quot;20307&quot; value=&quot;451&quot;/&gt;&lt;/object&gt;&lt;object type=&quot;3&quot; unique_id=&quot;10349&quot;&gt;&lt;property id=&quot;20148&quot; value=&quot;5&quot;/&gt;&lt;property id=&quot;20300&quot; value=&quot;Diapositiva 15&quot;/&gt;&lt;property id=&quot;20307&quot; value=&quot;440&quot;/&gt;&lt;/object&gt;&lt;object type=&quot;3&quot; unique_id=&quot;10350&quot;&gt;&lt;property id=&quot;20148&quot; value=&quot;5&quot;/&gt;&lt;property id=&quot;20300&quot; value=&quot;Diapositiva 16&quot;/&gt;&lt;property id=&quot;20307&quot; value=&quot;452&quot;/&gt;&lt;/object&gt;&lt;object type=&quot;3&quot; unique_id=&quot;10351&quot;&gt;&lt;property id=&quot;20148&quot; value=&quot;5&quot;/&gt;&lt;property id=&quot;20300&quot; value=&quot;Diapositiva 17&quot;/&gt;&lt;property id=&quot;20307&quot; value=&quot;455&quot;/&gt;&lt;/object&gt;&lt;object type=&quot;3&quot; unique_id=&quot;10352&quot;&gt;&lt;property id=&quot;20148&quot; value=&quot;5&quot;/&gt;&lt;property id=&quot;20300&quot; value=&quot;Diapositiva 18&quot;/&gt;&lt;property id=&quot;20307&quot; value=&quot;456&quot;/&gt;&lt;/object&gt;&lt;object type=&quot;3&quot; unique_id=&quot;10353&quot;&gt;&lt;property id=&quot;20148&quot; value=&quot;5&quot;/&gt;&lt;property id=&quot;20300&quot; value=&quot;Diapositiva 24&quot;/&gt;&lt;property id=&quot;20307&quot; value=&quot;457&quot;/&gt;&lt;/object&gt;&lt;object type=&quot;3&quot; unique_id=&quot;10354&quot;&gt;&lt;property id=&quot;20148&quot; value=&quot;5&quot;/&gt;&lt;property id=&quot;20300&quot; value=&quot;Diapositiva 25&quot;/&gt;&lt;property id=&quot;20307&quot; value=&quot;458&quot;/&gt;&lt;/object&gt;&lt;object type=&quot;3&quot; unique_id=&quot;10355&quot;&gt;&lt;property id=&quot;20148&quot; value=&quot;5&quot;/&gt;&lt;property id=&quot;20300&quot; value=&quot;Diapositiva 26&quot;/&gt;&lt;property id=&quot;20307&quot; value=&quot;459&quot;/&gt;&lt;/object&gt;&lt;object type=&quot;3&quot; unique_id=&quot;10356&quot;&gt;&lt;property id=&quot;20148&quot; value=&quot;5&quot;/&gt;&lt;property id=&quot;20300&quot; value=&quot;Diapositiva 27&quot;/&gt;&lt;property id=&quot;20307&quot; value=&quot;460&quot;/&gt;&lt;/object&gt;&lt;object type=&quot;3&quot; unique_id=&quot;10357&quot;&gt;&lt;property id=&quot;20148&quot; value=&quot;5&quot;/&gt;&lt;property id=&quot;20300&quot; value=&quot;Diapositiva 28&quot;/&gt;&lt;property id=&quot;20307&quot; value=&quot;461&quot;/&gt;&lt;/object&gt;&lt;object type=&quot;3&quot; unique_id=&quot;10358&quot;&gt;&lt;property id=&quot;20148&quot; value=&quot;5&quot;/&gt;&lt;property id=&quot;20300&quot; value=&quot;Diapositiva 29&quot;/&gt;&lt;property id=&quot;20307&quot; value=&quot;462&quot;/&gt;&lt;/object&gt;&lt;object type=&quot;3&quot; unique_id=&quot;10359&quot;&gt;&lt;property id=&quot;20148&quot; value=&quot;5&quot;/&gt;&lt;property id=&quot;20300&quot; value=&quot;Diapositiva 30&quot;/&gt;&lt;property id=&quot;20307&quot; value=&quot;463&quot;/&gt;&lt;/object&gt;&lt;object type=&quot;3&quot; unique_id=&quot;10360&quot;&gt;&lt;property id=&quot;20148&quot; value=&quot;5&quot;/&gt;&lt;property id=&quot;20300&quot; value=&quot;Diapositiva 31&quot;/&gt;&lt;property id=&quot;20307&quot; value=&quot;464&quot;/&gt;&lt;/object&gt;&lt;object type=&quot;3&quot; unique_id=&quot;10361&quot;&gt;&lt;property id=&quot;20148&quot; value=&quot;5&quot;/&gt;&lt;property id=&quot;20300&quot; value=&quot;Diapositiva 32&quot;/&gt;&lt;property id=&quot;20307&quot; value=&quot;465&quot;/&gt;&lt;/object&gt;&lt;object type=&quot;3&quot; unique_id=&quot;10362&quot;&gt;&lt;property id=&quot;20148&quot; value=&quot;5&quot;/&gt;&lt;property id=&quot;20300&quot; value=&quot;Diapositiva 33&quot;/&gt;&lt;property id=&quot;20307&quot; value=&quot;466&quot;/&gt;&lt;/object&gt;&lt;object type=&quot;3&quot; unique_id=&quot;10363&quot;&gt;&lt;property id=&quot;20148&quot; value=&quot;5&quot;/&gt;&lt;property id=&quot;20300&quot; value=&quot;Diapositiva 34&quot;/&gt;&lt;property id=&quot;20307&quot; value=&quot;467&quot;/&gt;&lt;/object&gt;&lt;object type=&quot;3&quot; unique_id=&quot;10364&quot;&gt;&lt;property id=&quot;20148&quot; value=&quot;5&quot;/&gt;&lt;property id=&quot;20300&quot; value=&quot;Diapositiva 35&quot;/&gt;&lt;property id=&quot;20307&quot; value=&quot;468&quot;/&gt;&lt;/object&gt;&lt;object type=&quot;3&quot; unique_id=&quot;10365&quot;&gt;&lt;property id=&quot;20148&quot; value=&quot;5&quot;/&gt;&lt;property id=&quot;20300&quot; value=&quot;Diapositiva 36&quot;/&gt;&lt;property id=&quot;20307&quot; value=&quot;469&quot;/&gt;&lt;/object&gt;&lt;object type=&quot;3&quot; unique_id=&quot;10366&quot;&gt;&lt;property id=&quot;20148&quot; value=&quot;5&quot;/&gt;&lt;property id=&quot;20300&quot; value=&quot;Diapositiva 43&quot;/&gt;&lt;property id=&quot;20307&quot; value=&quot;470&quot;/&gt;&lt;/object&gt;&lt;object type=&quot;3&quot; unique_id=&quot;10367&quot;&gt;&lt;property id=&quot;20148&quot; value=&quot;5&quot;/&gt;&lt;property id=&quot;20300&quot; value=&quot;Diapositiva 44&quot;/&gt;&lt;property id=&quot;20307&quot; value=&quot;471&quot;/&gt;&lt;/object&gt;&lt;object type=&quot;3&quot; unique_id=&quot;10368&quot;&gt;&lt;property id=&quot;20148&quot; value=&quot;5&quot;/&gt;&lt;property id=&quot;20300&quot; value=&quot;Diapositiva 45&quot;/&gt;&lt;property id=&quot;20307&quot; value=&quot;472&quot;/&gt;&lt;/object&gt;&lt;object type=&quot;3&quot; unique_id=&quot;10369&quot;&gt;&lt;property id=&quot;20148&quot; value=&quot;5&quot;/&gt;&lt;property id=&quot;20300&quot; value=&quot;Diapositiva 46&quot;/&gt;&lt;property id=&quot;20307&quot; value=&quot;473&quot;/&gt;&lt;/object&gt;&lt;object type=&quot;3&quot; unique_id=&quot;10370&quot;&gt;&lt;property id=&quot;20148&quot; value=&quot;5&quot;/&gt;&lt;property id=&quot;20300&quot; value=&quot;Diapositiva 49&quot;/&gt;&lt;property id=&quot;20307&quot; value=&quot;474&quot;/&gt;&lt;/object&gt;&lt;object type=&quot;3&quot; unique_id=&quot;10371&quot;&gt;&lt;property id=&quot;20148&quot; value=&quot;5&quot;/&gt;&lt;property id=&quot;20300&quot; value=&quot;Diapositiva 50&quot;/&gt;&lt;property id=&quot;20307&quot; value=&quot;475&quot;/&gt;&lt;/object&gt;&lt;object type=&quot;3&quot; unique_id=&quot;10372&quot;&gt;&lt;property id=&quot;20148&quot; value=&quot;5&quot;/&gt;&lt;property id=&quot;20300&quot; value=&quot;Diapositiva 51&quot;/&gt;&lt;property id=&quot;20307&quot; value=&quot;477&quot;/&gt;&lt;/object&gt;&lt;object type=&quot;3&quot; unique_id=&quot;10373&quot;&gt;&lt;property id=&quot;20148&quot; value=&quot;5&quot;/&gt;&lt;property id=&quot;20300&quot; value=&quot;Diapositiva 52&quot;/&gt;&lt;property id=&quot;20307&quot; value=&quot;476&quot;/&gt;&lt;/object&gt;&lt;object type=&quot;3&quot; unique_id=&quot;10374&quot;&gt;&lt;property id=&quot;20148&quot; value=&quot;5&quot;/&gt;&lt;property id=&quot;20300&quot; value=&quot;Diapositiva 53&quot;/&gt;&lt;property id=&quot;20307&quot; value=&quot;501&quot;/&gt;&lt;/object&gt;&lt;object type=&quot;3&quot; unique_id=&quot;10375&quot;&gt;&lt;property id=&quot;20148&quot; value=&quot;5&quot;/&gt;&lt;property id=&quot;20300&quot; value=&quot;Diapositiva 54&quot;/&gt;&lt;property id=&quot;20307&quot; value=&quot;478&quot;/&gt;&lt;/object&gt;&lt;object type=&quot;3&quot; unique_id=&quot;10376&quot;&gt;&lt;property id=&quot;20148&quot; value=&quot;5&quot;/&gt;&lt;property id=&quot;20300&quot; value=&quot;Diapositiva 55&quot;/&gt;&lt;property id=&quot;20307&quot; value=&quot;479&quot;/&gt;&lt;/object&gt;&lt;object type=&quot;3&quot; unique_id=&quot;10377&quot;&gt;&lt;property id=&quot;20148&quot; value=&quot;5&quot;/&gt;&lt;property id=&quot;20300&quot; value=&quot;Diapositiva 56&quot;/&gt;&lt;property id=&quot;20307&quot; value=&quot;480&quot;/&gt;&lt;/object&gt;&lt;object type=&quot;3&quot; unique_id=&quot;10378&quot;&gt;&lt;property id=&quot;20148&quot; value=&quot;5&quot;/&gt;&lt;property id=&quot;20300&quot; value=&quot;Diapositiva 57&quot;/&gt;&lt;property id=&quot;20307&quot; value=&quot;481&quot;/&gt;&lt;/object&gt;&lt;object type=&quot;3&quot; unique_id=&quot;10379&quot;&gt;&lt;property id=&quot;20148&quot; value=&quot;5&quot;/&gt;&lt;property id=&quot;20300&quot; value=&quot;Diapositiva 58&quot;/&gt;&lt;property id=&quot;20307&quot; value=&quot;482&quot;/&gt;&lt;/object&gt;&lt;object type=&quot;3&quot; unique_id=&quot;10380&quot;&gt;&lt;property id=&quot;20148&quot; value=&quot;5&quot;/&gt;&lt;property id=&quot;20300&quot; value=&quot;Diapositiva 59&quot;/&gt;&lt;property id=&quot;20307&quot; value=&quot;502&quot;/&gt;&lt;/object&gt;&lt;object type=&quot;3&quot; unique_id=&quot;10381&quot;&gt;&lt;property id=&quot;20148&quot; value=&quot;5&quot;/&gt;&lt;property id=&quot;20300&quot; value=&quot;Diapositiva 60&quot;/&gt;&lt;property id=&quot;20307&quot; value=&quot;483&quot;/&gt;&lt;/object&gt;&lt;object type=&quot;3&quot; unique_id=&quot;10382&quot;&gt;&lt;property id=&quot;20148&quot; value=&quot;5&quot;/&gt;&lt;property id=&quot;20300&quot; value=&quot;Diapositiva 61&quot;/&gt;&lt;property id=&quot;20307&quot; value=&quot;484&quot;/&gt;&lt;/object&gt;&lt;object type=&quot;3&quot; unique_id=&quot;10383&quot;&gt;&lt;property id=&quot;20148&quot; value=&quot;5&quot;/&gt;&lt;property id=&quot;20300&quot; value=&quot;Diapositiva 62&quot;/&gt;&lt;property id=&quot;20307&quot; value=&quot;485&quot;/&gt;&lt;/object&gt;&lt;object type=&quot;3&quot; unique_id=&quot;10384&quot;&gt;&lt;property id=&quot;20148&quot; value=&quot;5&quot;/&gt;&lt;property id=&quot;20300&quot; value=&quot;Diapositiva 63&quot;/&gt;&lt;property id=&quot;20307&quot; value=&quot;486&quot;/&gt;&lt;/object&gt;&lt;object type=&quot;3&quot; unique_id=&quot;10385&quot;&gt;&lt;property id=&quot;20148&quot; value=&quot;5&quot;/&gt;&lt;property id=&quot;20300&quot; value=&quot;Diapositiva 64&quot;/&gt;&lt;property id=&quot;20307&quot; value=&quot;487&quot;/&gt;&lt;/object&gt;&lt;object type=&quot;3&quot; unique_id=&quot;10386&quot;&gt;&lt;property id=&quot;20148&quot; value=&quot;5&quot;/&gt;&lt;property id=&quot;20300&quot; value=&quot;Diapositiva 65&quot;/&gt;&lt;property id=&quot;20307&quot; value=&quot;488&quot;/&gt;&lt;/object&gt;&lt;object type=&quot;3&quot; unique_id=&quot;10387&quot;&gt;&lt;property id=&quot;20148&quot; value=&quot;5&quot;/&gt;&lt;property id=&quot;20300&quot; value=&quot;Diapositiva 66&quot;/&gt;&lt;property id=&quot;20307&quot; value=&quot;489&quot;/&gt;&lt;/object&gt;&lt;object type=&quot;3&quot; unique_id=&quot;10388&quot;&gt;&lt;property id=&quot;20148&quot; value=&quot;5&quot;/&gt;&lt;property id=&quot;20300&quot; value=&quot;Diapositiva 67&quot;/&gt;&lt;property id=&quot;20307&quot; value=&quot;491&quot;/&gt;&lt;/object&gt;&lt;object type=&quot;3&quot; unique_id=&quot;10389&quot;&gt;&lt;property id=&quot;20148&quot; value=&quot;5&quot;/&gt;&lt;property id=&quot;20300&quot; value=&quot;Diapositiva 68&quot;/&gt;&lt;property id=&quot;20307&quot; value=&quot;490&quot;/&gt;&lt;/object&gt;&lt;object type=&quot;3&quot; unique_id=&quot;10390&quot;&gt;&lt;property id=&quot;20148&quot; value=&quot;5&quot;/&gt;&lt;property id=&quot;20300&quot; value=&quot;Diapositiva 69&quot;/&gt;&lt;property id=&quot;20307&quot; value=&quot;492&quot;/&gt;&lt;/object&gt;&lt;object type=&quot;3&quot; unique_id=&quot;10391&quot;&gt;&lt;property id=&quot;20148&quot; value=&quot;5&quot;/&gt;&lt;property id=&quot;20300&quot; value=&quot;Diapositiva 70&quot;/&gt;&lt;property id=&quot;20307&quot; value=&quot;493&quot;/&gt;&lt;/object&gt;&lt;object type=&quot;3&quot; unique_id=&quot;10392&quot;&gt;&lt;property id=&quot;20148&quot; value=&quot;5&quot;/&gt;&lt;property id=&quot;20300&quot; value=&quot;Diapositiva 71&quot;/&gt;&lt;property id=&quot;20307&quot; value=&quot;494&quot;/&gt;&lt;/object&gt;&lt;object type=&quot;3&quot; unique_id=&quot;10393&quot;&gt;&lt;property id=&quot;20148&quot; value=&quot;5&quot;/&gt;&lt;property id=&quot;20300&quot; value=&quot;Diapositiva 72&quot;/&gt;&lt;property id=&quot;20307&quot; value=&quot;498&quot;/&gt;&lt;/object&gt;&lt;object type=&quot;3&quot; unique_id=&quot;10394&quot;&gt;&lt;property id=&quot;20148&quot; value=&quot;5&quot;/&gt;&lt;property id=&quot;20300&quot; value=&quot;Diapositiva 73&quot;/&gt;&lt;property id=&quot;20307&quot; value=&quot;500&quot;/&gt;&lt;/object&gt;&lt;object type=&quot;3&quot; unique_id=&quot;10395&quot;&gt;&lt;property id=&quot;20148&quot; value=&quot;5&quot;/&gt;&lt;property id=&quot;20300&quot; value=&quot;Diapositiva 74&quot;/&gt;&lt;property id=&quot;20307&quot; value=&quot;453&quot;/&gt;&lt;/object&gt;&lt;object type=&quot;3&quot; unique_id=&quot;10396&quot;&gt;&lt;property id=&quot;20148&quot; value=&quot;5&quot;/&gt;&lt;property id=&quot;20300&quot; value=&quot;Diapositiva 75&quot;/&gt;&lt;property id=&quot;20307&quot; value=&quot;495&quot;/&gt;&lt;/object&gt;&lt;object type=&quot;3&quot; unique_id=&quot;10397&quot;&gt;&lt;property id=&quot;20148&quot; value=&quot;5&quot;/&gt;&lt;property id=&quot;20300&quot; value=&quot;Diapositiva 76&quot;/&gt;&lt;property id=&quot;20307&quot; value=&quot;496&quot;/&gt;&lt;/object&gt;&lt;object type=&quot;3&quot; unique_id=&quot;10398&quot;&gt;&lt;property id=&quot;20148&quot; value=&quot;5&quot;/&gt;&lt;property id=&quot;20300&quot; value=&quot;Diapositiva 77&quot;/&gt;&lt;property id=&quot;20307&quot; value=&quot;497&quot;/&gt;&lt;/object&gt;&lt;object type=&quot;3&quot; unique_id=&quot;10399&quot;&gt;&lt;property id=&quot;20148&quot; value=&quot;5&quot;/&gt;&lt;property id=&quot;20300&quot; value=&quot;Diapositiva 78&quot;/&gt;&lt;property id=&quot;20307&quot; value=&quot;318&quot;/&gt;&lt;/object&gt;&lt;object type=&quot;3&quot; unique_id=&quot;12034&quot;&gt;&lt;property id=&quot;20148&quot; value=&quot;5&quot;/&gt;&lt;property id=&quot;20300&quot; value=&quot;Diapositiva 19&quot;/&gt;&lt;property id=&quot;20307&quot; value=&quot;505&quot;/&gt;&lt;/object&gt;&lt;object type=&quot;3&quot; unique_id=&quot;12035&quot;&gt;&lt;property id=&quot;20148&quot; value=&quot;5&quot;/&gt;&lt;property id=&quot;20300&quot; value=&quot;Diapositiva 20&quot;/&gt;&lt;property id=&quot;20307&quot; value=&quot;506&quot;/&gt;&lt;/object&gt;&lt;object type=&quot;3&quot; unique_id=&quot;12036&quot;&gt;&lt;property id=&quot;20148&quot; value=&quot;5&quot;/&gt;&lt;property id=&quot;20300&quot; value=&quot;Diapositiva 21&quot;/&gt;&lt;property id=&quot;20307&quot; value=&quot;507&quot;/&gt;&lt;/object&gt;&lt;object type=&quot;3&quot; unique_id=&quot;12037&quot;&gt;&lt;property id=&quot;20148&quot; value=&quot;5&quot;/&gt;&lt;property id=&quot;20300&quot; value=&quot;Diapositiva 22&quot;/&gt;&lt;property id=&quot;20307&quot; value=&quot;508&quot;/&gt;&lt;/object&gt;&lt;object type=&quot;3&quot; unique_id=&quot;12038&quot;&gt;&lt;property id=&quot;20148&quot; value=&quot;5&quot;/&gt;&lt;property id=&quot;20300&quot; value=&quot;Diapositiva 23&quot;/&gt;&lt;property id=&quot;20307&quot; value=&quot;509&quot;/&gt;&lt;/object&gt;&lt;object type=&quot;3&quot; unique_id=&quot;12039&quot;&gt;&lt;property id=&quot;20148&quot; value=&quot;5&quot;/&gt;&lt;property id=&quot;20300&quot; value=&quot;Diapositiva 37&quot;/&gt;&lt;property id=&quot;20307&quot; value=&quot;511&quot;/&gt;&lt;/object&gt;&lt;object type=&quot;3&quot; unique_id=&quot;12040&quot;&gt;&lt;property id=&quot;20148&quot; value=&quot;5&quot;/&gt;&lt;property id=&quot;20300&quot; value=&quot;Diapositiva 38&quot;/&gt;&lt;property id=&quot;20307&quot; value=&quot;512&quot;/&gt;&lt;/object&gt;&lt;object type=&quot;3&quot; unique_id=&quot;12041&quot;&gt;&lt;property id=&quot;20148&quot; value=&quot;5&quot;/&gt;&lt;property id=&quot;20300&quot; value=&quot;Diapositiva 39&quot;/&gt;&lt;property id=&quot;20307&quot; value=&quot;513&quot;/&gt;&lt;/object&gt;&lt;object type=&quot;3&quot; unique_id=&quot;12042&quot;&gt;&lt;property id=&quot;20148&quot; value=&quot;5&quot;/&gt;&lt;property id=&quot;20300&quot; value=&quot;Diapositiva 40&quot;/&gt;&lt;property id=&quot;20307&quot; value=&quot;514&quot;/&gt;&lt;/object&gt;&lt;object type=&quot;3&quot; unique_id=&quot;12043&quot;&gt;&lt;property id=&quot;20148&quot; value=&quot;5&quot;/&gt;&lt;property id=&quot;20300&quot; value=&quot;Diapositiva 41&quot;/&gt;&lt;property id=&quot;20307&quot; value=&quot;515&quot;/&gt;&lt;/object&gt;&lt;object type=&quot;3&quot; unique_id=&quot;12044&quot;&gt;&lt;property id=&quot;20148&quot; value=&quot;5&quot;/&gt;&lt;property id=&quot;20300&quot; value=&quot;Diapositiva 42&quot;/&gt;&lt;property id=&quot;20307&quot; value=&quot;516&quot;/&gt;&lt;/object&gt;&lt;object type=&quot;3&quot; unique_id=&quot;12045&quot;&gt;&lt;property id=&quot;20148&quot; value=&quot;5&quot;/&gt;&lt;property id=&quot;20300&quot; value=&quot;Diapositiva 47&quot;/&gt;&lt;property id=&quot;20307&quot; value=&quot;518&quot;/&gt;&lt;/object&gt;&lt;object type=&quot;3&quot; unique_id=&quot;12291&quot;&gt;&lt;property id=&quot;20148&quot; value=&quot;5&quot;/&gt;&lt;property id=&quot;20300&quot; value=&quot;Diapositiva 48&quot;/&gt;&lt;property id=&quot;20307&quot; value=&quot;519&quot;/&gt;&lt;/object&gt;&lt;object type=&quot;3&quot; unique_id=&quot;12703&quot;&gt;&lt;property id=&quot;20148&quot; value=&quot;5&quot;/&gt;&lt;property id=&quot;20300&quot; value=&quot;Diapositiva 1&quot;/&gt;&lt;property id=&quot;20307&quot; value=&quot;521&quot;/&gt;&lt;/object&gt;&lt;object type=&quot;3&quot; unique_id=&quot;12704&quot;&gt;&lt;property id=&quot;20148&quot; value=&quot;5&quot;/&gt;&lt;property id=&quot;20300&quot; value=&quot;Diapositiva 79&quot;/&gt;&lt;property id=&quot;20307&quot; value=&quot;522&quot;/&gt;&lt;/object&gt;&lt;object type=&quot;3&quot; unique_id=&quot;13031&quot;&gt;&lt;property id=&quot;20148&quot; value=&quot;5&quot;/&gt;&lt;property id=&quot;20300&quot; value=&quot;Diapositiva 3&quot;/&gt;&lt;property id=&quot;20307&quot; value=&quot;524&quot;/&gt;&lt;/object&gt;&lt;/object&gt;&lt;object type=&quot;8&quot; unique_id=&quot;10468&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45239FE2-A649-4F24-A9DF-2B3984F5FEE1}_1.png&quot;/&gt;&lt;left val=&quot;0&quot;/&gt;&lt;top val=&quot;504&quot;/&gt;&lt;width val=&quot;270&quot;/&gt;&lt;height val=&quot;41&quot;/&gt;&lt;hasText val=&quot;1&quot;/&gt;&lt;/Image&gt;&lt;/ThreeDShapeInfo&gt;"/>
  <p:tag name="PRESENTER_SHAPETEXTINFO" val="&lt;ShapeTextInfo&gt;&lt;TableIndex row=&quot;-1&quot; col=&quot;-1&quot;&gt;&lt;linesCount val=&quot;2&quot;/&gt;&lt;lineCharCount val=&quot;19&quot;/&gt;&lt;lineCharCount val=&quot;24&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12892</TotalTime>
  <Words>6717</Words>
  <Application>Microsoft Office PowerPoint</Application>
  <PresentationFormat>Presentación en pantalla (4:3)</PresentationFormat>
  <Paragraphs>583</Paragraphs>
  <Slides>79</Slides>
  <Notes>79</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79</vt:i4>
      </vt:variant>
    </vt:vector>
  </HeadingPairs>
  <TitlesOfParts>
    <vt:vector size="90" baseType="lpstr">
      <vt:lpstr>Arial</vt:lpstr>
      <vt:lpstr>Swis721 LtEx BT</vt:lpstr>
      <vt:lpstr>Verdana</vt:lpstr>
      <vt:lpstr>Myriad Pro</vt:lpstr>
      <vt:lpstr>Consolas</vt:lpstr>
      <vt:lpstr>Vijaya</vt:lpstr>
      <vt:lpstr>Trajan Pro</vt:lpstr>
      <vt:lpstr>Calibri</vt:lpstr>
      <vt:lpstr>Arial Rounded MT Bold</vt:lpstr>
      <vt:lpstr>Impact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Rodolfo Murua</cp:lastModifiedBy>
  <cp:revision>495</cp:revision>
  <dcterms:created xsi:type="dcterms:W3CDTF">2013-10-02T01:22:09Z</dcterms:created>
  <dcterms:modified xsi:type="dcterms:W3CDTF">2018-06-04T20:08:35Z</dcterms:modified>
</cp:coreProperties>
</file>