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69"/>
  </p:notesMasterIdLst>
  <p:sldIdLst>
    <p:sldId id="562" r:id="rId2"/>
    <p:sldId id="316" r:id="rId3"/>
    <p:sldId id="319" r:id="rId4"/>
    <p:sldId id="499" r:id="rId5"/>
    <p:sldId id="500" r:id="rId6"/>
    <p:sldId id="501" r:id="rId7"/>
    <p:sldId id="502" r:id="rId8"/>
    <p:sldId id="458" r:id="rId9"/>
    <p:sldId id="558" r:id="rId10"/>
    <p:sldId id="560" r:id="rId11"/>
    <p:sldId id="503" r:id="rId12"/>
    <p:sldId id="498" r:id="rId13"/>
    <p:sldId id="504" r:id="rId14"/>
    <p:sldId id="505" r:id="rId15"/>
    <p:sldId id="508" r:id="rId16"/>
    <p:sldId id="506" r:id="rId17"/>
    <p:sldId id="509" r:id="rId18"/>
    <p:sldId id="507" r:id="rId19"/>
    <p:sldId id="510" r:id="rId20"/>
    <p:sldId id="512" r:id="rId21"/>
    <p:sldId id="513" r:id="rId22"/>
    <p:sldId id="514" r:id="rId23"/>
    <p:sldId id="516" r:id="rId24"/>
    <p:sldId id="517" r:id="rId25"/>
    <p:sldId id="518" r:id="rId26"/>
    <p:sldId id="519" r:id="rId27"/>
    <p:sldId id="551" r:id="rId28"/>
    <p:sldId id="564" r:id="rId29"/>
    <p:sldId id="565" r:id="rId30"/>
    <p:sldId id="520" r:id="rId31"/>
    <p:sldId id="511" r:id="rId32"/>
    <p:sldId id="515" r:id="rId33"/>
    <p:sldId id="521" r:id="rId34"/>
    <p:sldId id="523" r:id="rId35"/>
    <p:sldId id="525" r:id="rId36"/>
    <p:sldId id="526" r:id="rId37"/>
    <p:sldId id="524" r:id="rId38"/>
    <p:sldId id="527" r:id="rId39"/>
    <p:sldId id="528" r:id="rId40"/>
    <p:sldId id="529" r:id="rId41"/>
    <p:sldId id="530" r:id="rId42"/>
    <p:sldId id="531" r:id="rId43"/>
    <p:sldId id="532" r:id="rId44"/>
    <p:sldId id="533" r:id="rId45"/>
    <p:sldId id="534" r:id="rId46"/>
    <p:sldId id="536" r:id="rId47"/>
    <p:sldId id="554" r:id="rId48"/>
    <p:sldId id="555" r:id="rId49"/>
    <p:sldId id="537" r:id="rId50"/>
    <p:sldId id="538" r:id="rId51"/>
    <p:sldId id="535" r:id="rId52"/>
    <p:sldId id="539" r:id="rId53"/>
    <p:sldId id="540" r:id="rId54"/>
    <p:sldId id="543" r:id="rId55"/>
    <p:sldId id="522" r:id="rId56"/>
    <p:sldId id="541" r:id="rId57"/>
    <p:sldId id="542" r:id="rId58"/>
    <p:sldId id="544" r:id="rId59"/>
    <p:sldId id="545" r:id="rId60"/>
    <p:sldId id="547" r:id="rId61"/>
    <p:sldId id="546" r:id="rId62"/>
    <p:sldId id="549" r:id="rId63"/>
    <p:sldId id="550" r:id="rId64"/>
    <p:sldId id="548" r:id="rId65"/>
    <p:sldId id="497" r:id="rId66"/>
    <p:sldId id="318" r:id="rId67"/>
    <p:sldId id="563" r:id="rId68"/>
  </p:sldIdLst>
  <p:sldSz cx="9144000" cy="6858000" type="screen4x3"/>
  <p:notesSz cx="6858000" cy="9144000"/>
  <p:embeddedFontLst>
    <p:embeddedFont>
      <p:font typeface="Consolas" panose="020B0609020204030204" pitchFamily="49" charset="0"/>
      <p:regular r:id="rId70"/>
      <p:bold r:id="rId71"/>
      <p:italic r:id="rId72"/>
      <p:boldItalic r:id="rId73"/>
    </p:embeddedFont>
    <p:embeddedFont>
      <p:font typeface="Impact" panose="020B0806030902050204" pitchFamily="34" charset="0"/>
      <p:regular r:id="rId74"/>
    </p:embeddedFont>
    <p:embeddedFont>
      <p:font typeface="Trajan Pro" panose="02020502050506020301" pitchFamily="18" charset="0"/>
      <p:regular r:id="rId75"/>
      <p:bold r:id="rId76"/>
    </p:embeddedFont>
    <p:embeddedFont>
      <p:font typeface="Vijaya" panose="020B0604020202020204" pitchFamily="34" charset="0"/>
      <p:regular r:id="rId77"/>
      <p:bold r:id="rId78"/>
    </p:embeddedFont>
    <p:embeddedFont>
      <p:font typeface="Franklin Gothic Medium Cond" panose="020B0606030402020204" pitchFamily="34" charset="0"/>
      <p:regular r:id="rId79"/>
    </p:embeddedFont>
    <p:embeddedFont>
      <p:font typeface="Calibri" panose="020F0502020204030204" pitchFamily="34" charset="0"/>
      <p:regular r:id="rId80"/>
      <p:bold r:id="rId81"/>
      <p:italic r:id="rId82"/>
      <p:boldItalic r:id="rId83"/>
    </p:embeddedFont>
    <p:embeddedFont>
      <p:font typeface="Verdana" panose="020B0604030504040204" pitchFamily="34" charset="0"/>
      <p:regular r:id="rId84"/>
      <p:bold r:id="rId85"/>
      <p:italic r:id="rId86"/>
      <p:boldItalic r:id="rId87"/>
    </p:embeddedFont>
    <p:embeddedFont>
      <p:font typeface="Bernard MT Condensed" panose="02050806060905020404" pitchFamily="18" charset="0"/>
      <p:regular r:id="rId88"/>
    </p:embeddedFont>
    <p:embeddedFont>
      <p:font typeface="Myriad Pro" panose="020B0503030403020204" pitchFamily="34" charset="0"/>
      <p:regular r:id="rId89"/>
      <p:bold r:id="rId90"/>
      <p:italic r:id="rId91"/>
      <p:boldItalic r:id="rId92"/>
    </p:embeddedFont>
  </p:embeddedFontLst>
  <p:custDataLst>
    <p:tags r:id="rId93"/>
  </p:custData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B308"/>
    <a:srgbClr val="003300"/>
    <a:srgbClr val="452B17"/>
    <a:srgbClr val="44281C"/>
    <a:srgbClr val="FFFFFF"/>
    <a:srgbClr val="00CC00"/>
    <a:srgbClr val="00FF00"/>
    <a:srgbClr val="0050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02" autoAdjust="0"/>
    <p:restoredTop sz="85591" autoAdjust="0"/>
  </p:normalViewPr>
  <p:slideViewPr>
    <p:cSldViewPr>
      <p:cViewPr varScale="1">
        <p:scale>
          <a:sx n="100" d="100"/>
          <a:sy n="100" d="100"/>
        </p:scale>
        <p:origin x="2022"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5.fntdata"/><Relationship Id="rId89" Type="http://schemas.openxmlformats.org/officeDocument/2006/relationships/font" Target="fonts/font20.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5.fntdata"/><Relationship Id="rId79" Type="http://schemas.openxmlformats.org/officeDocument/2006/relationships/font" Target="fonts/font10.fntdata"/><Relationship Id="rId5" Type="http://schemas.openxmlformats.org/officeDocument/2006/relationships/slide" Target="slides/slide4.xml"/><Relationship Id="rId90" Type="http://schemas.openxmlformats.org/officeDocument/2006/relationships/font" Target="fonts/font21.fntdata"/><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notesMaster" Target="notesMasters/notesMaster1.xml"/><Relationship Id="rId80" Type="http://schemas.openxmlformats.org/officeDocument/2006/relationships/font" Target="fonts/font11.fntdata"/><Relationship Id="rId85"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1.fntdata"/><Relationship Id="rId75" Type="http://schemas.openxmlformats.org/officeDocument/2006/relationships/font" Target="fonts/font6.fntdata"/><Relationship Id="rId83" Type="http://schemas.openxmlformats.org/officeDocument/2006/relationships/font" Target="fonts/font14.fntdata"/><Relationship Id="rId88" Type="http://schemas.openxmlformats.org/officeDocument/2006/relationships/font" Target="fonts/font19.fntdata"/><Relationship Id="rId91" Type="http://schemas.openxmlformats.org/officeDocument/2006/relationships/font" Target="fonts/font22.fntdata"/><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4.fntdata"/><Relationship Id="rId78" Type="http://schemas.openxmlformats.org/officeDocument/2006/relationships/font" Target="fonts/font9.fntdata"/><Relationship Id="rId81" Type="http://schemas.openxmlformats.org/officeDocument/2006/relationships/font" Target="fonts/font12.fntdata"/><Relationship Id="rId86" Type="http://schemas.openxmlformats.org/officeDocument/2006/relationships/font" Target="fonts/font17.fntdata"/><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7.fntdata"/><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2.fntdata"/><Relationship Id="rId92" Type="http://schemas.openxmlformats.org/officeDocument/2006/relationships/font" Target="fonts/font23.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8.fntdata"/><Relationship Id="rId61" Type="http://schemas.openxmlformats.org/officeDocument/2006/relationships/slide" Target="slides/slide60.xml"/><Relationship Id="rId82" Type="http://schemas.openxmlformats.org/officeDocument/2006/relationships/font" Target="fonts/font13.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3.fntdata"/><Relationship Id="rId93"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57D632-879E-4D42-A576-A70B40EFB8AB}" type="datetimeFigureOut">
              <a:rPr lang="es-ES" smtClean="0"/>
              <a:t>14/09/2018</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3F3815-8C45-474B-8311-815D479DA600}" type="slidenum">
              <a:rPr lang="es-ES" smtClean="0"/>
              <a:t>‹#›</a:t>
            </a:fld>
            <a:endParaRPr lang="es-ES"/>
          </a:p>
        </p:txBody>
      </p:sp>
    </p:spTree>
    <p:extLst>
      <p:ext uri="{BB962C8B-B14F-4D97-AF65-F5344CB8AC3E}">
        <p14:creationId xmlns:p14="http://schemas.microsoft.com/office/powerpoint/2010/main" val="1548489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grailmessage.com/thou-shalt-keep-the-sabbath-day-holy/"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0" i="0" kern="1200" dirty="0" smtClean="0">
                <a:solidFill>
                  <a:schemeClr val="tx1"/>
                </a:solidFill>
                <a:effectLst/>
                <a:latin typeface="+mn-lt"/>
                <a:ea typeface="+mn-ea"/>
                <a:cs typeface="+mn-cs"/>
              </a:rPr>
              <a:t>BIBLICAL RESEARCH GUIDE: “AT THE FEET OF JESUS”</a:t>
            </a:r>
            <a:endParaRPr lang="es-ES" dirty="0" smtClean="0"/>
          </a:p>
          <a:p>
            <a:pPr eaLnBrk="1" hangingPunct="1">
              <a:spcBef>
                <a:spcPct val="0"/>
              </a:spcBef>
            </a:pPr>
            <a:endParaRPr lang="es-ES" i="1" baseline="30000" dirty="0" smtClean="0"/>
          </a:p>
        </p:txBody>
      </p:sp>
      <p:sp>
        <p:nvSpPr>
          <p:cNvPr id="337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1ED3859D-A883-482E-98F7-3D42B8D3FB00}" type="slidenum">
              <a:rPr lang="es-ES" smtClean="0"/>
              <a:pPr eaLnBrk="1" hangingPunct="1"/>
              <a:t>1</a:t>
            </a:fld>
            <a:endParaRPr lang="es-ES" smtClean="0"/>
          </a:p>
        </p:txBody>
      </p:sp>
    </p:spTree>
    <p:extLst>
      <p:ext uri="{BB962C8B-B14F-4D97-AF65-F5344CB8AC3E}">
        <p14:creationId xmlns:p14="http://schemas.microsoft.com/office/powerpoint/2010/main" val="1347007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err="1" smtClean="0">
                <a:solidFill>
                  <a:schemeClr val="tx1"/>
                </a:solidFill>
                <a:effectLst/>
                <a:latin typeface="+mn-lt"/>
                <a:ea typeface="+mn-ea"/>
                <a:cs typeface="+mn-cs"/>
              </a:rPr>
              <a:t>Ezekiel</a:t>
            </a:r>
            <a:r>
              <a:rPr lang="es-ES_tradnl" sz="1200" b="1" kern="1200" dirty="0" smtClean="0">
                <a:solidFill>
                  <a:schemeClr val="tx1"/>
                </a:solidFill>
                <a:effectLst/>
                <a:latin typeface="+mn-lt"/>
                <a:ea typeface="+mn-ea"/>
                <a:cs typeface="+mn-cs"/>
              </a:rPr>
              <a:t> 8:15-18</a:t>
            </a:r>
          </a:p>
          <a:p>
            <a:r>
              <a:rPr lang="en-US" sz="1200" b="0" i="0" kern="1200" dirty="0" smtClean="0">
                <a:solidFill>
                  <a:schemeClr val="tx1"/>
                </a:solidFill>
                <a:effectLst/>
                <a:latin typeface="+mn-lt"/>
                <a:ea typeface="+mn-ea"/>
                <a:cs typeface="+mn-cs"/>
              </a:rPr>
              <a:t>Therefore will I also deal in fury: mine eye shall not spare, neither will I have pity: and though they cry in mine ears with a loud voice, yet will I not hear them.”</a:t>
            </a:r>
          </a:p>
          <a:p>
            <a:r>
              <a:rPr lang="en-US" sz="1200" kern="1200" dirty="0" smtClean="0">
                <a:solidFill>
                  <a:schemeClr val="tx1"/>
                </a:solidFill>
                <a:effectLst/>
                <a:latin typeface="+mn-lt"/>
                <a:ea typeface="+mn-ea"/>
                <a:cs typeface="+mn-cs"/>
              </a:rPr>
              <a:t>God pronounced a very severe sentence against sun worshipers (Ezekiel 6:4-6).</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10</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smtClean="0">
                <a:solidFill>
                  <a:schemeClr val="tx1"/>
                </a:solidFill>
                <a:effectLst/>
                <a:latin typeface="+mn-lt"/>
                <a:ea typeface="+mn-ea"/>
                <a:cs typeface="+mn-cs"/>
              </a:rPr>
              <a:t>2. </a:t>
            </a:r>
            <a:r>
              <a:rPr lang="en-US" sz="1200" b="1" kern="1200" dirty="0" smtClean="0">
                <a:solidFill>
                  <a:schemeClr val="tx1"/>
                </a:solidFill>
                <a:effectLst/>
                <a:latin typeface="+mn-lt"/>
                <a:ea typeface="+mn-ea"/>
                <a:cs typeface="+mn-cs"/>
              </a:rPr>
              <a:t>Who tried to introduce pagan customs into Christianity?</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11</a:t>
            </a:fld>
            <a:endParaRPr lang="es-ES"/>
          </a:p>
        </p:txBody>
      </p:sp>
    </p:spTree>
    <p:extLst>
      <p:ext uri="{BB962C8B-B14F-4D97-AF65-F5344CB8AC3E}">
        <p14:creationId xmlns:p14="http://schemas.microsoft.com/office/powerpoint/2010/main" val="3108660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Emperor Constantine (280-337 A.D.) noticed that Rome’s political power was weakening due to the differences existing between pagan worshipers and Christians. He then attempted to bring these two large ideological groups together. In 313 A.D., he published the Edict of Milan, in which he granted religious tolerance and complete freedom to Christians. As a result, they showed great admiration for the Emperor. Pagans worshiped many gods, Mithras being one of the main sun gods.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12</a:t>
            </a:fld>
            <a:endParaRPr lang="es-ES"/>
          </a:p>
        </p:txBody>
      </p:sp>
    </p:spTree>
    <p:extLst>
      <p:ext uri="{BB962C8B-B14F-4D97-AF65-F5344CB8AC3E}">
        <p14:creationId xmlns:p14="http://schemas.microsoft.com/office/powerpoint/2010/main" val="1038608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Mithras was worshiped on Sunday. Even today, the first day of the week in English is </a:t>
            </a:r>
            <a:r>
              <a:rPr lang="en-US" sz="1200" i="1" kern="1200" dirty="0" smtClean="0">
                <a:solidFill>
                  <a:schemeClr val="tx1"/>
                </a:solidFill>
                <a:effectLst/>
                <a:latin typeface="+mn-lt"/>
                <a:ea typeface="+mn-ea"/>
                <a:cs typeface="+mn-cs"/>
              </a:rPr>
              <a:t>Sunday</a:t>
            </a:r>
            <a:r>
              <a:rPr lang="en-US" sz="1200" kern="1200" dirty="0" smtClean="0">
                <a:solidFill>
                  <a:schemeClr val="tx1"/>
                </a:solidFill>
                <a:effectLst/>
                <a:latin typeface="+mn-lt"/>
                <a:ea typeface="+mn-ea"/>
                <a:cs typeface="+mn-cs"/>
              </a:rPr>
              <a:t> and in German is </a:t>
            </a:r>
            <a:r>
              <a:rPr lang="en-US" sz="1200" i="1" kern="1200" dirty="0" smtClean="0">
                <a:solidFill>
                  <a:schemeClr val="tx1"/>
                </a:solidFill>
                <a:effectLst/>
                <a:latin typeface="+mn-lt"/>
                <a:ea typeface="+mn-ea"/>
                <a:cs typeface="+mn-cs"/>
              </a:rPr>
              <a:t>Sonntag</a:t>
            </a:r>
            <a:r>
              <a:rPr lang="en-US" sz="1200" kern="1200" dirty="0" smtClean="0">
                <a:solidFill>
                  <a:schemeClr val="tx1"/>
                </a:solidFill>
                <a:effectLst/>
                <a:latin typeface="+mn-lt"/>
                <a:ea typeface="+mn-ea"/>
                <a:cs typeface="+mn-cs"/>
              </a:rPr>
              <a:t>; both mean </a:t>
            </a:r>
            <a:r>
              <a:rPr lang="en-US" sz="1200" i="1" kern="1200" dirty="0" smtClean="0">
                <a:solidFill>
                  <a:schemeClr val="tx1"/>
                </a:solidFill>
                <a:effectLst/>
                <a:latin typeface="+mn-lt"/>
                <a:ea typeface="+mn-ea"/>
                <a:cs typeface="+mn-cs"/>
              </a:rPr>
              <a:t>day of the sun</a:t>
            </a:r>
            <a:r>
              <a:rPr lang="en-US" sz="1200" kern="1200" dirty="0" smtClean="0">
                <a:solidFill>
                  <a:schemeClr val="tx1"/>
                </a:solidFill>
                <a:effectLst/>
                <a:latin typeface="+mn-lt"/>
                <a:ea typeface="+mn-ea"/>
                <a:cs typeface="+mn-cs"/>
              </a:rPr>
              <a:t> when translated. </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To fulfill his political agenda, Constantine himself became a Christian and established Sunday, the day of the sun, as a day of rest, in place of the Sabbath kept by faithful Christians, thus maintaining a link with sun worshipers. </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Many became “Christians” and introduced a great number of pagan customs into Christianity</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13</a:t>
            </a:fld>
            <a:endParaRPr lang="es-ES"/>
          </a:p>
        </p:txBody>
      </p:sp>
    </p:spTree>
    <p:extLst>
      <p:ext uri="{BB962C8B-B14F-4D97-AF65-F5344CB8AC3E}">
        <p14:creationId xmlns:p14="http://schemas.microsoft.com/office/powerpoint/2010/main" val="9582503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Cardinal John Henry Newman in his book “Development of Christian Doctrine”, p. 373, declares: “Eusebius tells us that Constantine, when recommending the new religion to the heathen, transferred to it the external ornaments to which the heathen were accustomed in their own cult: the use of temples which were dedicated to special saints, ornaments made occasionally out of branches of tree, incense, lamps, candles, votive offerings for the healing of the sick, holy water, seasonal festivities, the use of the calendar, processions, the blessing of the fields, priestly garments, the wedding ring, the custom of facing the east, and later icons, maybe ecclesiastical chanting and the “Kyrie </a:t>
            </a:r>
            <a:r>
              <a:rPr lang="en-US" sz="1200" kern="1200" dirty="0" err="1" smtClean="0">
                <a:solidFill>
                  <a:schemeClr val="tx1"/>
                </a:solidFill>
                <a:effectLst/>
                <a:latin typeface="+mn-lt"/>
                <a:ea typeface="+mn-ea"/>
                <a:cs typeface="+mn-cs"/>
              </a:rPr>
              <a:t>Eleison</a:t>
            </a:r>
            <a:r>
              <a:rPr lang="en-US" sz="1200" kern="1200" dirty="0" smtClean="0">
                <a:solidFill>
                  <a:schemeClr val="tx1"/>
                </a:solidFill>
                <a:effectLst/>
                <a:latin typeface="+mn-lt"/>
                <a:ea typeface="+mn-ea"/>
                <a:cs typeface="+mn-cs"/>
              </a:rPr>
              <a:t>”, all these customs having their origin in paganism and being sanctified when adopted by the church.”</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Encyclopedia Britannica (9</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version), in the article “Sunday” states: “The earliest recognition of the observance of Sunday as a legal duty is a constitution of Constantine in 321 A.D. (March 7) enacting that all courts of justice, inhabitants of towns, and workshops were to be at rest on Sunday (venerably die soils) with an exception in favor of those engaged in agricultural labor.”</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14</a:t>
            </a:fld>
            <a:endParaRPr lang="es-ES"/>
          </a:p>
        </p:txBody>
      </p:sp>
    </p:spTree>
    <p:extLst>
      <p:ext uri="{BB962C8B-B14F-4D97-AF65-F5344CB8AC3E}">
        <p14:creationId xmlns:p14="http://schemas.microsoft.com/office/powerpoint/2010/main" val="14588717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3- </a:t>
            </a:r>
            <a:r>
              <a:rPr lang="en-US" sz="1200" b="1" kern="1200" dirty="0" smtClean="0">
                <a:solidFill>
                  <a:schemeClr val="tx1"/>
                </a:solidFill>
                <a:effectLst/>
                <a:latin typeface="+mn-lt"/>
                <a:ea typeface="+mn-ea"/>
                <a:cs typeface="+mn-cs"/>
              </a:rPr>
              <a:t>Constantine was just an emperor, so how was the observance of Sunday introduced into the church?</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15</a:t>
            </a:fld>
            <a:endParaRPr lang="es-ES"/>
          </a:p>
        </p:txBody>
      </p:sp>
    </p:spTree>
    <p:extLst>
      <p:ext uri="{BB962C8B-B14F-4D97-AF65-F5344CB8AC3E}">
        <p14:creationId xmlns:p14="http://schemas.microsoft.com/office/powerpoint/2010/main" val="1717561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The change of the rest day was accepted by the Church of Rome. A catechism that received the apostolic blessing of Pope Pius X (on January 25, l910) clarifies this:</a:t>
            </a:r>
            <a:endParaRPr lang="es-AR"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Question: What is the day of rest?</a:t>
            </a:r>
          </a:p>
          <a:p>
            <a:pPr lvl="0"/>
            <a:r>
              <a:rPr lang="en-US" sz="1200" kern="1200" dirty="0" smtClean="0">
                <a:solidFill>
                  <a:schemeClr val="tx1"/>
                </a:solidFill>
                <a:effectLst/>
                <a:latin typeface="+mn-lt"/>
                <a:ea typeface="+mn-ea"/>
                <a:cs typeface="+mn-cs"/>
              </a:rPr>
              <a:t>Answer: Saturday is the day of rest.</a:t>
            </a:r>
          </a:p>
          <a:p>
            <a:pPr lvl="0"/>
            <a:r>
              <a:rPr lang="en-US" sz="1200" kern="1200" dirty="0" smtClean="0">
                <a:solidFill>
                  <a:schemeClr val="tx1"/>
                </a:solidFill>
                <a:effectLst/>
                <a:latin typeface="+mn-lt"/>
                <a:ea typeface="+mn-ea"/>
                <a:cs typeface="+mn-cs"/>
              </a:rPr>
              <a:t>Question: Why do we observe Sunday instead of Saturday?</a:t>
            </a:r>
            <a:endParaRPr lang="es-AR"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Answer: We observe Sunday instead of Saturday because the Catholic Church, in the Synod of Laodicea (336 A.D.), transferred the solemnity from Saturday to Sunday. Peter </a:t>
            </a:r>
            <a:r>
              <a:rPr lang="en-US" sz="1200" kern="1200" dirty="0" err="1" smtClean="0">
                <a:solidFill>
                  <a:schemeClr val="tx1"/>
                </a:solidFill>
                <a:effectLst/>
                <a:latin typeface="+mn-lt"/>
                <a:ea typeface="+mn-ea"/>
                <a:cs typeface="+mn-cs"/>
              </a:rPr>
              <a:t>Geiermann</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The Convert’s Catechism of Catholic Doctrine</a:t>
            </a:r>
            <a:r>
              <a:rPr lang="en-US" sz="1200" kern="1200" dirty="0" smtClean="0">
                <a:solidFill>
                  <a:schemeClr val="tx1"/>
                </a:solidFill>
                <a:effectLst/>
                <a:latin typeface="+mn-lt"/>
                <a:ea typeface="+mn-ea"/>
                <a:cs typeface="+mn-cs"/>
              </a:rPr>
              <a:t>, 1946 ed., p. 50.</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16</a:t>
            </a:fld>
            <a:endParaRPr lang="es-ES"/>
          </a:p>
        </p:txBody>
      </p:sp>
    </p:spTree>
    <p:extLst>
      <p:ext uri="{BB962C8B-B14F-4D97-AF65-F5344CB8AC3E}">
        <p14:creationId xmlns:p14="http://schemas.microsoft.com/office/powerpoint/2010/main" val="16104785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kern="1200" dirty="0" smtClean="0">
                <a:solidFill>
                  <a:schemeClr val="tx1"/>
                </a:solidFill>
                <a:effectLst/>
                <a:latin typeface="+mn-lt"/>
                <a:ea typeface="+mn-ea"/>
                <a:cs typeface="+mn-cs"/>
              </a:rPr>
              <a:t>DOES GOD ALLOW HIS LAW TO BE CHANGED?</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17</a:t>
            </a:fld>
            <a:endParaRPr lang="es-ES"/>
          </a:p>
        </p:txBody>
      </p:sp>
    </p:spTree>
    <p:extLst>
      <p:ext uri="{BB962C8B-B14F-4D97-AF65-F5344CB8AC3E}">
        <p14:creationId xmlns:p14="http://schemas.microsoft.com/office/powerpoint/2010/main" val="6337008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4- </a:t>
            </a:r>
            <a:r>
              <a:rPr lang="en-US" sz="1200" b="1" kern="1200" dirty="0" smtClean="0">
                <a:solidFill>
                  <a:schemeClr val="tx1"/>
                </a:solidFill>
                <a:effectLst/>
                <a:latin typeface="+mn-lt"/>
                <a:ea typeface="+mn-ea"/>
                <a:cs typeface="+mn-cs"/>
              </a:rPr>
              <a:t>What will happen to anyone who attempts to change God's law?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18</a:t>
            </a:fld>
            <a:endParaRPr lang="es-ES"/>
          </a:p>
        </p:txBody>
      </p:sp>
    </p:spTree>
    <p:extLst>
      <p:ext uri="{BB962C8B-B14F-4D97-AF65-F5344CB8AC3E}">
        <p14:creationId xmlns:p14="http://schemas.microsoft.com/office/powerpoint/2010/main" val="19578653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kern="1200" dirty="0" smtClean="0">
                <a:solidFill>
                  <a:schemeClr val="tx1"/>
                </a:solidFill>
                <a:effectLst/>
                <a:latin typeface="+mn-lt"/>
                <a:ea typeface="+mn-ea"/>
                <a:cs typeface="+mn-cs"/>
              </a:rPr>
              <a:t>Revelation 22:19</a:t>
            </a:r>
          </a:p>
          <a:p>
            <a:r>
              <a:rPr lang="en-US" sz="1200" b="0" i="0" kern="1200" dirty="0" smtClean="0">
                <a:solidFill>
                  <a:schemeClr val="tx1"/>
                </a:solidFill>
                <a:effectLst/>
                <a:latin typeface="+mn-lt"/>
                <a:ea typeface="+mn-ea"/>
                <a:cs typeface="+mn-cs"/>
              </a:rPr>
              <a:t>“And if any man shall take away from the words of the book of this prophecy, God shall take away his part out of the book of life, and out of the holy city, and from the things which are written in this book.”</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19</a:t>
            </a:fld>
            <a:endParaRPr lang="es-ES"/>
          </a:p>
        </p:txBody>
      </p:sp>
    </p:spTree>
    <p:extLst>
      <p:ext uri="{BB962C8B-B14F-4D97-AF65-F5344CB8AC3E}">
        <p14:creationId xmlns:p14="http://schemas.microsoft.com/office/powerpoint/2010/main" val="3743003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A MOMENT OF PRAYER</a:t>
            </a:r>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a:t>
            </a:fld>
            <a:endParaRPr lang="es-ES"/>
          </a:p>
        </p:txBody>
      </p:sp>
    </p:spTree>
    <p:extLst>
      <p:ext uri="{BB962C8B-B14F-4D97-AF65-F5344CB8AC3E}">
        <p14:creationId xmlns:p14="http://schemas.microsoft.com/office/powerpoint/2010/main" val="3880106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5- </a:t>
            </a:r>
            <a:r>
              <a:rPr lang="en-US" sz="1200" b="1" kern="1200" dirty="0" smtClean="0">
                <a:solidFill>
                  <a:schemeClr val="tx1"/>
                </a:solidFill>
                <a:effectLst/>
                <a:latin typeface="+mn-lt"/>
                <a:ea typeface="+mn-ea"/>
                <a:cs typeface="+mn-cs"/>
              </a:rPr>
              <a:t>What is not permitted to be done with God’s Holy</a:t>
            </a:r>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law? </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20</a:t>
            </a:fld>
            <a:endParaRPr lang="es-ES"/>
          </a:p>
        </p:txBody>
      </p:sp>
    </p:spTree>
    <p:extLst>
      <p:ext uri="{BB962C8B-B14F-4D97-AF65-F5344CB8AC3E}">
        <p14:creationId xmlns:p14="http://schemas.microsoft.com/office/powerpoint/2010/main" val="16104785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kern="1200" dirty="0" smtClean="0">
                <a:solidFill>
                  <a:schemeClr val="tx1"/>
                </a:solidFill>
                <a:effectLst/>
                <a:latin typeface="+mn-lt"/>
                <a:ea typeface="+mn-ea"/>
                <a:cs typeface="+mn-cs"/>
              </a:rPr>
              <a:t>Ecclesiastes 3:14</a:t>
            </a:r>
          </a:p>
          <a:p>
            <a:r>
              <a:rPr lang="es-ES" sz="1200" b="0" i="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I know that, whatsoever God doeth, it shall be for ever: nothing can be put to it, nor any thing taken from it: and God doeth it, that men should fear before him.”</a:t>
            </a:r>
            <a:endParaRPr lang="es-ES" sz="1200" b="0" i="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21</a:t>
            </a:fld>
            <a:endParaRPr lang="es-ES"/>
          </a:p>
        </p:txBody>
      </p:sp>
    </p:spTree>
    <p:extLst>
      <p:ext uri="{BB962C8B-B14F-4D97-AF65-F5344CB8AC3E}">
        <p14:creationId xmlns:p14="http://schemas.microsoft.com/office/powerpoint/2010/main" val="37430031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171450" indent="-171450">
              <a:buFont typeface="Arial" pitchFamily="34" charset="0"/>
              <a:buChar char="•"/>
            </a:pPr>
            <a:r>
              <a:rPr lang="en-US" sz="1200" kern="1200" dirty="0" smtClean="0">
                <a:solidFill>
                  <a:schemeClr val="tx1"/>
                </a:solidFill>
                <a:effectLst/>
                <a:latin typeface="+mn-lt"/>
                <a:ea typeface="+mn-ea"/>
                <a:cs typeface="+mn-cs"/>
              </a:rPr>
              <a:t>a) God himself cannot change his own law. Malachi 3:6  (James 1:17).</a:t>
            </a:r>
          </a:p>
          <a:p>
            <a:pPr marL="171450" indent="-171450">
              <a:buFont typeface="Arial" pitchFamily="34" charset="0"/>
              <a:buChar char="•"/>
            </a:pPr>
            <a:r>
              <a:rPr lang="en-US" sz="1200" kern="1200" dirty="0" smtClean="0">
                <a:solidFill>
                  <a:schemeClr val="tx1"/>
                </a:solidFill>
                <a:effectLst/>
                <a:latin typeface="+mn-lt"/>
                <a:ea typeface="+mn-ea"/>
                <a:cs typeface="+mn-cs"/>
              </a:rPr>
              <a:t>b) God‘s law is valid for a thousand generations. (Deuteronomy 7:9).</a:t>
            </a:r>
          </a:p>
          <a:p>
            <a:pPr marL="171450" indent="-171450">
              <a:buFont typeface="Arial" pitchFamily="34" charset="0"/>
              <a:buChar char="•"/>
            </a:pPr>
            <a:r>
              <a:rPr lang="en-US" sz="1200" kern="1200" dirty="0" smtClean="0">
                <a:solidFill>
                  <a:schemeClr val="tx1"/>
                </a:solidFill>
                <a:effectLst/>
                <a:latin typeface="+mn-lt"/>
                <a:ea typeface="+mn-ea"/>
                <a:cs typeface="+mn-cs"/>
              </a:rPr>
              <a:t>c) The fact that the Ten Commandments were written by God‘s own finger on two tables of stone (Exodus 20:8-11) reveals its importance and its immutability.</a:t>
            </a:r>
          </a:p>
          <a:p>
            <a:pPr marL="171450" indent="-171450">
              <a:buFont typeface="Arial" pitchFamily="34" charset="0"/>
              <a:buChar char="•"/>
            </a:pPr>
            <a:r>
              <a:rPr lang="en-US" sz="1200" kern="1200" dirty="0" smtClean="0">
                <a:solidFill>
                  <a:schemeClr val="tx1"/>
                </a:solidFill>
                <a:effectLst/>
                <a:latin typeface="+mn-lt"/>
                <a:ea typeface="+mn-ea"/>
                <a:cs typeface="+mn-cs"/>
              </a:rPr>
              <a:t>d) The commandment that tells us to keep the Sabbath as a day of rest is the fourth commandment of that Holy Law. (Exodus 20:8-11).</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22</a:t>
            </a:fld>
            <a:endParaRPr lang="es-ES"/>
          </a:p>
        </p:txBody>
      </p:sp>
    </p:spTree>
    <p:extLst>
      <p:ext uri="{BB962C8B-B14F-4D97-AF65-F5344CB8AC3E}">
        <p14:creationId xmlns:p14="http://schemas.microsoft.com/office/powerpoint/2010/main" val="16104785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smtClean="0">
                <a:solidFill>
                  <a:schemeClr val="tx1"/>
                </a:solidFill>
                <a:effectLst/>
                <a:latin typeface="+mn-lt"/>
                <a:ea typeface="+mn-ea"/>
                <a:cs typeface="+mn-cs"/>
              </a:rPr>
              <a:t>6-</a:t>
            </a:r>
            <a:r>
              <a:rPr lang="es-ES_tradnl"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Did Jesus change the law of God or day of rest? </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23</a:t>
            </a:fld>
            <a:endParaRPr lang="es-ES"/>
          </a:p>
        </p:txBody>
      </p:sp>
    </p:spTree>
    <p:extLst>
      <p:ext uri="{BB962C8B-B14F-4D97-AF65-F5344CB8AC3E}">
        <p14:creationId xmlns:p14="http://schemas.microsoft.com/office/powerpoint/2010/main" val="31086604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kern="1200" dirty="0" smtClean="0">
                <a:solidFill>
                  <a:schemeClr val="tx1"/>
                </a:solidFill>
                <a:effectLst/>
                <a:latin typeface="+mn-lt"/>
                <a:ea typeface="+mn-ea"/>
                <a:cs typeface="+mn-cs"/>
              </a:rPr>
              <a:t>Matthew 5:17-18</a:t>
            </a:r>
          </a:p>
          <a:p>
            <a:r>
              <a:rPr lang="es-ES" sz="1200" b="0" i="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Think not that I am come to destroy the law, or the prophets: I am not come to destroy, but to </a:t>
            </a:r>
            <a:r>
              <a:rPr lang="en-US" sz="1200" b="0" i="0" kern="1200" dirty="0" err="1" smtClean="0">
                <a:solidFill>
                  <a:schemeClr val="tx1"/>
                </a:solidFill>
                <a:effectLst/>
                <a:latin typeface="+mn-lt"/>
                <a:ea typeface="+mn-ea"/>
                <a:cs typeface="+mn-cs"/>
              </a:rPr>
              <a:t>fulfil</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For verily I say unto you, Till heaven and earth pass, one jot or one tittle shall in no wise pass from the law, till all be fulfilled.”</a:t>
            </a:r>
            <a:endParaRPr lang="es-ES" sz="1200" b="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24</a:t>
            </a:fld>
            <a:endParaRPr lang="es-ES"/>
          </a:p>
        </p:txBody>
      </p:sp>
    </p:spTree>
    <p:extLst>
      <p:ext uri="{BB962C8B-B14F-4D97-AF65-F5344CB8AC3E}">
        <p14:creationId xmlns:p14="http://schemas.microsoft.com/office/powerpoint/2010/main" val="37430031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7- </a:t>
            </a:r>
            <a:r>
              <a:rPr lang="en-US" sz="1200" b="1" kern="1200" dirty="0" smtClean="0">
                <a:solidFill>
                  <a:schemeClr val="tx1"/>
                </a:solidFill>
                <a:effectLst/>
                <a:latin typeface="+mn-lt"/>
                <a:ea typeface="+mn-ea"/>
                <a:cs typeface="+mn-cs"/>
              </a:rPr>
              <a:t>According to Daniel's prophecies, what would a human power try to do with the law of God?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25</a:t>
            </a:fld>
            <a:endParaRPr lang="es-ES"/>
          </a:p>
        </p:txBody>
      </p:sp>
    </p:spTree>
    <p:extLst>
      <p:ext uri="{BB962C8B-B14F-4D97-AF65-F5344CB8AC3E}">
        <p14:creationId xmlns:p14="http://schemas.microsoft.com/office/powerpoint/2010/main" val="19578653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Daniel 7:25</a:t>
            </a:r>
          </a:p>
          <a:p>
            <a:r>
              <a:rPr lang="es-ES" dirty="0" smtClean="0"/>
              <a:t>"</a:t>
            </a:r>
            <a:r>
              <a:rPr lang="en-US" dirty="0" smtClean="0"/>
              <a:t>And he shall speak great words against the most High, and shall wear out the saints of the most High, and think to change times and laws: and they shall be given into his hand until a time and times and the dividing of time.”</a:t>
            </a:r>
            <a:endParaRPr lang="es-ES" dirty="0" smtClean="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26</a:t>
            </a:fld>
            <a:endParaRPr lang="es-ES"/>
          </a:p>
        </p:txBody>
      </p:sp>
    </p:spTree>
    <p:extLst>
      <p:ext uri="{BB962C8B-B14F-4D97-AF65-F5344CB8AC3E}">
        <p14:creationId xmlns:p14="http://schemas.microsoft.com/office/powerpoint/2010/main" val="19578653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The church believes it has that authority to do so. A catholic priest, Stephen Keenan, wrote: "Had she (the church) not such power, she could not have done that in which all modem religionists agree with her; she could not have substituted the observance of Sunday - the first day of the week, for the observance of Saturday - the seventh day, a change for which there is no Scriptural authority." </a:t>
            </a:r>
            <a:r>
              <a:rPr lang="es-AR" sz="1200" kern="1200" dirty="0" smtClean="0">
                <a:solidFill>
                  <a:schemeClr val="tx1"/>
                </a:solidFill>
                <a:effectLst/>
                <a:latin typeface="+mn-lt"/>
                <a:ea typeface="+mn-ea"/>
                <a:cs typeface="+mn-cs"/>
              </a:rPr>
              <a:t>A Doctrinal </a:t>
            </a:r>
            <a:r>
              <a:rPr lang="es-AR" sz="1200" kern="1200" dirty="0" err="1" smtClean="0">
                <a:solidFill>
                  <a:schemeClr val="tx1"/>
                </a:solidFill>
                <a:effectLst/>
                <a:latin typeface="+mn-lt"/>
                <a:ea typeface="+mn-ea"/>
                <a:cs typeface="+mn-cs"/>
              </a:rPr>
              <a:t>Catechism</a:t>
            </a:r>
            <a:r>
              <a:rPr lang="es-AR" sz="1200" kern="1200" dirty="0" smtClean="0">
                <a:solidFill>
                  <a:schemeClr val="tx1"/>
                </a:solidFill>
                <a:effectLst/>
                <a:latin typeface="+mn-lt"/>
                <a:ea typeface="+mn-ea"/>
                <a:cs typeface="+mn-cs"/>
              </a:rPr>
              <a:t>, p. 74.</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27</a:t>
            </a:fld>
            <a:endParaRPr lang="es-ES"/>
          </a:p>
        </p:txBody>
      </p:sp>
    </p:spTree>
    <p:extLst>
      <p:ext uri="{BB962C8B-B14F-4D97-AF65-F5344CB8AC3E}">
        <p14:creationId xmlns:p14="http://schemas.microsoft.com/office/powerpoint/2010/main" val="34827450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THE TEN COMMANDMENTS</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According to the Bible: Exodus 20:3-17 </a:t>
            </a:r>
            <a:endParaRPr lang="es-AR" sz="1200" kern="1200" dirty="0" smtClean="0">
              <a:solidFill>
                <a:schemeClr val="tx1"/>
              </a:solidFill>
              <a:effectLst/>
              <a:latin typeface="+mn-lt"/>
              <a:ea typeface="+mn-ea"/>
              <a:cs typeface="+mn-cs"/>
            </a:endParaRPr>
          </a:p>
          <a:p>
            <a:pPr marL="228600" lvl="0" indent="-228600">
              <a:buFont typeface="+mj-lt"/>
              <a:buAutoNum type="arabicPeriod"/>
            </a:pPr>
            <a:r>
              <a:rPr lang="en-US" sz="1200" kern="1200" dirty="0" smtClean="0">
                <a:solidFill>
                  <a:schemeClr val="tx1"/>
                </a:solidFill>
                <a:effectLst/>
                <a:latin typeface="+mn-lt"/>
                <a:ea typeface="+mn-ea"/>
                <a:cs typeface="+mn-cs"/>
              </a:rPr>
              <a:t>Thou shalt have no other gods before me.</a:t>
            </a:r>
            <a:endParaRPr lang="es-AR" sz="1200" kern="1200" dirty="0" smtClean="0">
              <a:solidFill>
                <a:schemeClr val="tx1"/>
              </a:solidFill>
              <a:effectLst/>
              <a:latin typeface="+mn-lt"/>
              <a:ea typeface="+mn-ea"/>
              <a:cs typeface="+mn-cs"/>
            </a:endParaRPr>
          </a:p>
          <a:p>
            <a:pPr marL="228600" lvl="0" indent="-228600">
              <a:buFont typeface="+mj-lt"/>
              <a:buAutoNum type="arabicPeriod"/>
            </a:pPr>
            <a:r>
              <a:rPr lang="en-US" sz="1200" b="1" kern="1200" baseline="300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Thou shalt not make unto thee any graven image, or any likeness of any thing that is in heaven above, or that is in the earth beneath, or that is in the water under the earth. </a:t>
            </a:r>
            <a:r>
              <a:rPr lang="en-US" sz="1200" b="1" kern="1200" baseline="300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Thou shalt not bow down thyself to them, nor serve them: for I the </a:t>
            </a:r>
            <a:r>
              <a:rPr lang="en-US" sz="1200" kern="1200" cap="small" dirty="0" smtClean="0">
                <a:solidFill>
                  <a:schemeClr val="tx1"/>
                </a:solidFill>
                <a:effectLst/>
                <a:latin typeface="+mn-lt"/>
                <a:ea typeface="+mn-ea"/>
                <a:cs typeface="+mn-cs"/>
              </a:rPr>
              <a:t>Lord</a:t>
            </a:r>
            <a:r>
              <a:rPr lang="en-US" sz="1200" kern="1200" dirty="0" smtClean="0">
                <a:solidFill>
                  <a:schemeClr val="tx1"/>
                </a:solidFill>
                <a:effectLst/>
                <a:latin typeface="+mn-lt"/>
                <a:ea typeface="+mn-ea"/>
                <a:cs typeface="+mn-cs"/>
              </a:rPr>
              <a:t> thy God am a jealous God, visiting the iniquity of the fathers upon the children unto the third and fourth generation of them that hate me; And </a:t>
            </a:r>
            <a:r>
              <a:rPr lang="en-US" sz="1200" kern="1200" dirty="0" err="1" smtClean="0">
                <a:solidFill>
                  <a:schemeClr val="tx1"/>
                </a:solidFill>
                <a:effectLst/>
                <a:latin typeface="+mn-lt"/>
                <a:ea typeface="+mn-ea"/>
                <a:cs typeface="+mn-cs"/>
              </a:rPr>
              <a:t>shewing</a:t>
            </a:r>
            <a:r>
              <a:rPr lang="en-US" sz="1200" kern="1200" dirty="0" smtClean="0">
                <a:solidFill>
                  <a:schemeClr val="tx1"/>
                </a:solidFill>
                <a:effectLst/>
                <a:latin typeface="+mn-lt"/>
                <a:ea typeface="+mn-ea"/>
                <a:cs typeface="+mn-cs"/>
              </a:rPr>
              <a:t> mercy unto thousands of them that love me, and keep my commandments.</a:t>
            </a:r>
            <a:endParaRPr lang="es-AR" sz="1200" kern="1200" dirty="0" smtClean="0">
              <a:solidFill>
                <a:schemeClr val="tx1"/>
              </a:solidFill>
              <a:effectLst/>
              <a:latin typeface="+mn-lt"/>
              <a:ea typeface="+mn-ea"/>
              <a:cs typeface="+mn-cs"/>
            </a:endParaRPr>
          </a:p>
          <a:p>
            <a:pPr marL="228600" lvl="0" indent="-228600">
              <a:buFont typeface="+mj-lt"/>
              <a:buAutoNum type="arabicPeriod"/>
            </a:pPr>
            <a:r>
              <a:rPr lang="en-US" sz="1200" kern="1200" dirty="0" smtClean="0">
                <a:solidFill>
                  <a:schemeClr val="tx1"/>
                </a:solidFill>
                <a:effectLst/>
                <a:latin typeface="+mn-lt"/>
                <a:ea typeface="+mn-ea"/>
                <a:cs typeface="+mn-cs"/>
              </a:rPr>
              <a:t>Thou shalt not take the name of the </a:t>
            </a:r>
            <a:r>
              <a:rPr lang="en-US" sz="1200" kern="1200" cap="small" dirty="0" smtClean="0">
                <a:solidFill>
                  <a:schemeClr val="tx1"/>
                </a:solidFill>
                <a:effectLst/>
                <a:latin typeface="+mn-lt"/>
                <a:ea typeface="+mn-ea"/>
                <a:cs typeface="+mn-cs"/>
              </a:rPr>
              <a:t>Lord</a:t>
            </a:r>
            <a:r>
              <a:rPr lang="en-US" sz="1200" kern="1200" dirty="0" smtClean="0">
                <a:solidFill>
                  <a:schemeClr val="tx1"/>
                </a:solidFill>
                <a:effectLst/>
                <a:latin typeface="+mn-lt"/>
                <a:ea typeface="+mn-ea"/>
                <a:cs typeface="+mn-cs"/>
              </a:rPr>
              <a:t> thy God in vain; for the </a:t>
            </a:r>
            <a:r>
              <a:rPr lang="en-US" sz="1200" kern="1200" cap="small" dirty="0" err="1" smtClean="0">
                <a:solidFill>
                  <a:schemeClr val="tx1"/>
                </a:solidFill>
                <a:effectLst/>
                <a:latin typeface="+mn-lt"/>
                <a:ea typeface="+mn-ea"/>
                <a:cs typeface="+mn-cs"/>
              </a:rPr>
              <a:t>Lord</a:t>
            </a:r>
            <a:r>
              <a:rPr lang="en-US" sz="1200" kern="1200" dirty="0" err="1" smtClean="0">
                <a:solidFill>
                  <a:schemeClr val="tx1"/>
                </a:solidFill>
                <a:effectLst/>
                <a:latin typeface="+mn-lt"/>
                <a:ea typeface="+mn-ea"/>
                <a:cs typeface="+mn-cs"/>
              </a:rPr>
              <a:t>will</a:t>
            </a:r>
            <a:r>
              <a:rPr lang="en-US" sz="1200" kern="1200" dirty="0" smtClean="0">
                <a:solidFill>
                  <a:schemeClr val="tx1"/>
                </a:solidFill>
                <a:effectLst/>
                <a:latin typeface="+mn-lt"/>
                <a:ea typeface="+mn-ea"/>
                <a:cs typeface="+mn-cs"/>
              </a:rPr>
              <a:t> not hold him guiltless that </a:t>
            </a:r>
            <a:r>
              <a:rPr lang="en-US" sz="1200" kern="1200" dirty="0" err="1" smtClean="0">
                <a:solidFill>
                  <a:schemeClr val="tx1"/>
                </a:solidFill>
                <a:effectLst/>
                <a:latin typeface="+mn-lt"/>
                <a:ea typeface="+mn-ea"/>
                <a:cs typeface="+mn-cs"/>
              </a:rPr>
              <a:t>taketh</a:t>
            </a:r>
            <a:r>
              <a:rPr lang="en-US" sz="1200" kern="1200" dirty="0" smtClean="0">
                <a:solidFill>
                  <a:schemeClr val="tx1"/>
                </a:solidFill>
                <a:effectLst/>
                <a:latin typeface="+mn-lt"/>
                <a:ea typeface="+mn-ea"/>
                <a:cs typeface="+mn-cs"/>
              </a:rPr>
              <a:t> his name in vain.</a:t>
            </a:r>
            <a:endParaRPr lang="es-AR" sz="1200" kern="1200" dirty="0" smtClean="0">
              <a:solidFill>
                <a:schemeClr val="tx1"/>
              </a:solidFill>
              <a:effectLst/>
              <a:latin typeface="+mn-lt"/>
              <a:ea typeface="+mn-ea"/>
              <a:cs typeface="+mn-cs"/>
            </a:endParaRPr>
          </a:p>
          <a:p>
            <a:pPr marL="228600" lvl="0" indent="-228600">
              <a:buFont typeface="+mj-lt"/>
              <a:buAutoNum type="arabicPeriod"/>
            </a:pPr>
            <a:r>
              <a:rPr lang="en-US" sz="1200" kern="1200" dirty="0" smtClean="0">
                <a:solidFill>
                  <a:schemeClr val="tx1"/>
                </a:solidFill>
                <a:effectLst/>
                <a:latin typeface="+mn-lt"/>
                <a:ea typeface="+mn-ea"/>
                <a:cs typeface="+mn-cs"/>
              </a:rPr>
              <a:t>Remember the </a:t>
            </a:r>
            <a:r>
              <a:rPr lang="en-US" sz="1200" kern="1200" dirty="0" err="1" smtClean="0">
                <a:solidFill>
                  <a:schemeClr val="tx1"/>
                </a:solidFill>
                <a:effectLst/>
                <a:latin typeface="+mn-lt"/>
                <a:ea typeface="+mn-ea"/>
                <a:cs typeface="+mn-cs"/>
              </a:rPr>
              <a:t>sabbath</a:t>
            </a:r>
            <a:r>
              <a:rPr lang="en-US" sz="1200" kern="1200" dirty="0" smtClean="0">
                <a:solidFill>
                  <a:schemeClr val="tx1"/>
                </a:solidFill>
                <a:effectLst/>
                <a:latin typeface="+mn-lt"/>
                <a:ea typeface="+mn-ea"/>
                <a:cs typeface="+mn-cs"/>
              </a:rPr>
              <a:t> day, to keep it holy. Six days shalt thou </a:t>
            </a:r>
            <a:r>
              <a:rPr lang="en-US" sz="1200" kern="1200" dirty="0" err="1" smtClean="0">
                <a:solidFill>
                  <a:schemeClr val="tx1"/>
                </a:solidFill>
                <a:effectLst/>
                <a:latin typeface="+mn-lt"/>
                <a:ea typeface="+mn-ea"/>
                <a:cs typeface="+mn-cs"/>
              </a:rPr>
              <a:t>labour</a:t>
            </a:r>
            <a:r>
              <a:rPr lang="en-US" sz="1200" kern="1200" dirty="0" smtClean="0">
                <a:solidFill>
                  <a:schemeClr val="tx1"/>
                </a:solidFill>
                <a:effectLst/>
                <a:latin typeface="+mn-lt"/>
                <a:ea typeface="+mn-ea"/>
                <a:cs typeface="+mn-cs"/>
              </a:rPr>
              <a:t>, and do all thy work:</a:t>
            </a:r>
            <a:r>
              <a:rPr lang="en-US" sz="1200" b="1" kern="1200" baseline="300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But the seventh day is the </a:t>
            </a:r>
            <a:r>
              <a:rPr lang="en-US" sz="1200" kern="1200" dirty="0" err="1" smtClean="0">
                <a:solidFill>
                  <a:schemeClr val="tx1"/>
                </a:solidFill>
                <a:effectLst/>
                <a:latin typeface="+mn-lt"/>
                <a:ea typeface="+mn-ea"/>
                <a:cs typeface="+mn-cs"/>
              </a:rPr>
              <a:t>sabbath</a:t>
            </a:r>
            <a:r>
              <a:rPr lang="en-US" sz="1200" kern="1200" dirty="0" smtClean="0">
                <a:solidFill>
                  <a:schemeClr val="tx1"/>
                </a:solidFill>
                <a:effectLst/>
                <a:latin typeface="+mn-lt"/>
                <a:ea typeface="+mn-ea"/>
                <a:cs typeface="+mn-cs"/>
              </a:rPr>
              <a:t> of the </a:t>
            </a:r>
            <a:r>
              <a:rPr lang="en-US" sz="1200" kern="1200" cap="small" dirty="0" smtClean="0">
                <a:solidFill>
                  <a:schemeClr val="tx1"/>
                </a:solidFill>
                <a:effectLst/>
                <a:latin typeface="+mn-lt"/>
                <a:ea typeface="+mn-ea"/>
                <a:cs typeface="+mn-cs"/>
              </a:rPr>
              <a:t>Lord</a:t>
            </a:r>
            <a:r>
              <a:rPr lang="en-US" sz="1200" kern="1200" dirty="0" smtClean="0">
                <a:solidFill>
                  <a:schemeClr val="tx1"/>
                </a:solidFill>
                <a:effectLst/>
                <a:latin typeface="+mn-lt"/>
                <a:ea typeface="+mn-ea"/>
                <a:cs typeface="+mn-cs"/>
              </a:rPr>
              <a:t> thy God: in it thou shalt not do any work, thou, nor thy son, nor thy daughter, thy manservant, nor thy maidservant, nor thy cattle, nor thy stranger that is within thy gates: For in six days the </a:t>
            </a:r>
            <a:r>
              <a:rPr lang="en-US" sz="1200" kern="1200" cap="small" dirty="0" smtClean="0">
                <a:solidFill>
                  <a:schemeClr val="tx1"/>
                </a:solidFill>
                <a:effectLst/>
                <a:latin typeface="+mn-lt"/>
                <a:ea typeface="+mn-ea"/>
                <a:cs typeface="+mn-cs"/>
              </a:rPr>
              <a:t>Lord</a:t>
            </a:r>
            <a:r>
              <a:rPr lang="en-US" sz="1200" kern="1200" dirty="0" smtClean="0">
                <a:solidFill>
                  <a:schemeClr val="tx1"/>
                </a:solidFill>
                <a:effectLst/>
                <a:latin typeface="+mn-lt"/>
                <a:ea typeface="+mn-ea"/>
                <a:cs typeface="+mn-cs"/>
              </a:rPr>
              <a:t> made heaven and earth, the sea, and all that in them is, and rested the seventh day: wherefore the </a:t>
            </a:r>
            <a:r>
              <a:rPr lang="en-US" sz="1200" kern="1200" cap="small" dirty="0" smtClean="0">
                <a:solidFill>
                  <a:schemeClr val="tx1"/>
                </a:solidFill>
                <a:effectLst/>
                <a:latin typeface="+mn-lt"/>
                <a:ea typeface="+mn-ea"/>
                <a:cs typeface="+mn-cs"/>
              </a:rPr>
              <a:t>Lord</a:t>
            </a:r>
            <a:r>
              <a:rPr lang="en-US" sz="1200" kern="1200" dirty="0" smtClean="0">
                <a:solidFill>
                  <a:schemeClr val="tx1"/>
                </a:solidFill>
                <a:effectLst/>
                <a:latin typeface="+mn-lt"/>
                <a:ea typeface="+mn-ea"/>
                <a:cs typeface="+mn-cs"/>
              </a:rPr>
              <a:t> blessed the </a:t>
            </a:r>
            <a:r>
              <a:rPr lang="en-US" sz="1200" kern="1200" dirty="0" err="1" smtClean="0">
                <a:solidFill>
                  <a:schemeClr val="tx1"/>
                </a:solidFill>
                <a:effectLst/>
                <a:latin typeface="+mn-lt"/>
                <a:ea typeface="+mn-ea"/>
                <a:cs typeface="+mn-cs"/>
              </a:rPr>
              <a:t>sabbath</a:t>
            </a:r>
            <a:r>
              <a:rPr lang="en-US" sz="1200" kern="1200" dirty="0" smtClean="0">
                <a:solidFill>
                  <a:schemeClr val="tx1"/>
                </a:solidFill>
                <a:effectLst/>
                <a:latin typeface="+mn-lt"/>
                <a:ea typeface="+mn-ea"/>
                <a:cs typeface="+mn-cs"/>
              </a:rPr>
              <a:t> day, and hallowed it.</a:t>
            </a:r>
            <a:endParaRPr lang="es-AR" sz="1200" kern="1200" dirty="0" smtClean="0">
              <a:solidFill>
                <a:schemeClr val="tx1"/>
              </a:solidFill>
              <a:effectLst/>
              <a:latin typeface="+mn-lt"/>
              <a:ea typeface="+mn-ea"/>
              <a:cs typeface="+mn-cs"/>
            </a:endParaRPr>
          </a:p>
          <a:p>
            <a:pPr marL="228600" lvl="0" indent="-228600">
              <a:buFont typeface="+mj-lt"/>
              <a:buAutoNum type="arabicPeriod"/>
            </a:pPr>
            <a:r>
              <a:rPr lang="en-US" sz="1200" kern="1200" dirty="0" err="1" smtClean="0">
                <a:solidFill>
                  <a:schemeClr val="tx1"/>
                </a:solidFill>
                <a:effectLst/>
                <a:latin typeface="+mn-lt"/>
                <a:ea typeface="+mn-ea"/>
                <a:cs typeface="+mn-cs"/>
              </a:rPr>
              <a:t>Honour</a:t>
            </a:r>
            <a:r>
              <a:rPr lang="en-US" sz="1200" kern="1200" dirty="0" smtClean="0">
                <a:solidFill>
                  <a:schemeClr val="tx1"/>
                </a:solidFill>
                <a:effectLst/>
                <a:latin typeface="+mn-lt"/>
                <a:ea typeface="+mn-ea"/>
                <a:cs typeface="+mn-cs"/>
              </a:rPr>
              <a:t> thy father and thy mother: that thy days may be long upon the land which the </a:t>
            </a:r>
            <a:r>
              <a:rPr lang="en-US" sz="1200" kern="1200" cap="small" dirty="0" smtClean="0">
                <a:solidFill>
                  <a:schemeClr val="tx1"/>
                </a:solidFill>
                <a:effectLst/>
                <a:latin typeface="+mn-lt"/>
                <a:ea typeface="+mn-ea"/>
                <a:cs typeface="+mn-cs"/>
              </a:rPr>
              <a:t>Lord</a:t>
            </a:r>
            <a:r>
              <a:rPr lang="en-US" sz="1200" kern="1200" dirty="0" smtClean="0">
                <a:solidFill>
                  <a:schemeClr val="tx1"/>
                </a:solidFill>
                <a:effectLst/>
                <a:latin typeface="+mn-lt"/>
                <a:ea typeface="+mn-ea"/>
                <a:cs typeface="+mn-cs"/>
              </a:rPr>
              <a:t> thy God </a:t>
            </a:r>
            <a:r>
              <a:rPr lang="en-US" sz="1200" kern="1200" dirty="0" err="1" smtClean="0">
                <a:solidFill>
                  <a:schemeClr val="tx1"/>
                </a:solidFill>
                <a:effectLst/>
                <a:latin typeface="+mn-lt"/>
                <a:ea typeface="+mn-ea"/>
                <a:cs typeface="+mn-cs"/>
              </a:rPr>
              <a:t>giveth</a:t>
            </a:r>
            <a:r>
              <a:rPr lang="en-US" sz="1200" kern="1200" dirty="0" smtClean="0">
                <a:solidFill>
                  <a:schemeClr val="tx1"/>
                </a:solidFill>
                <a:effectLst/>
                <a:latin typeface="+mn-lt"/>
                <a:ea typeface="+mn-ea"/>
                <a:cs typeface="+mn-cs"/>
              </a:rPr>
              <a:t> thee.</a:t>
            </a:r>
            <a:endParaRPr lang="es-AR" sz="1200" kern="1200" dirty="0" smtClean="0">
              <a:solidFill>
                <a:schemeClr val="tx1"/>
              </a:solidFill>
              <a:effectLst/>
              <a:latin typeface="+mn-lt"/>
              <a:ea typeface="+mn-ea"/>
              <a:cs typeface="+mn-cs"/>
            </a:endParaRPr>
          </a:p>
          <a:p>
            <a:pPr marL="228600" lvl="0" indent="-228600">
              <a:buFont typeface="+mj-lt"/>
              <a:buAutoNum type="arabicPeriod"/>
            </a:pPr>
            <a:r>
              <a:rPr lang="en-US" sz="1200" kern="1200" dirty="0" smtClean="0">
                <a:solidFill>
                  <a:schemeClr val="tx1"/>
                </a:solidFill>
                <a:effectLst/>
                <a:latin typeface="+mn-lt"/>
                <a:ea typeface="+mn-ea"/>
                <a:cs typeface="+mn-cs"/>
              </a:rPr>
              <a:t>Thou shalt not kill.</a:t>
            </a:r>
            <a:endParaRPr lang="es-AR" sz="1200" kern="1200" dirty="0" smtClean="0">
              <a:solidFill>
                <a:schemeClr val="tx1"/>
              </a:solidFill>
              <a:effectLst/>
              <a:latin typeface="+mn-lt"/>
              <a:ea typeface="+mn-ea"/>
              <a:cs typeface="+mn-cs"/>
            </a:endParaRPr>
          </a:p>
          <a:p>
            <a:pPr marL="228600" lvl="0" indent="-228600">
              <a:buFont typeface="+mj-lt"/>
              <a:buAutoNum type="arabicPeriod"/>
            </a:pPr>
            <a:r>
              <a:rPr lang="en-US" sz="1200" b="1" kern="1200" baseline="300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Thou shalt not commit adultery.</a:t>
            </a:r>
            <a:endParaRPr lang="es-AR" sz="1200" kern="1200" dirty="0" smtClean="0">
              <a:solidFill>
                <a:schemeClr val="tx1"/>
              </a:solidFill>
              <a:effectLst/>
              <a:latin typeface="+mn-lt"/>
              <a:ea typeface="+mn-ea"/>
              <a:cs typeface="+mn-cs"/>
            </a:endParaRPr>
          </a:p>
          <a:p>
            <a:pPr marL="228600" lvl="0" indent="-228600">
              <a:buFont typeface="+mj-lt"/>
              <a:buAutoNum type="arabicPeriod"/>
            </a:pPr>
            <a:r>
              <a:rPr lang="en-US" sz="1200" b="1" kern="1200" baseline="300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Thou shalt not steal.</a:t>
            </a:r>
            <a:endParaRPr lang="es-AR" sz="1200" kern="1200" dirty="0" smtClean="0">
              <a:solidFill>
                <a:schemeClr val="tx1"/>
              </a:solidFill>
              <a:effectLst/>
              <a:latin typeface="+mn-lt"/>
              <a:ea typeface="+mn-ea"/>
              <a:cs typeface="+mn-cs"/>
            </a:endParaRPr>
          </a:p>
          <a:p>
            <a:pPr marL="228600" lvl="0" indent="-228600">
              <a:buFont typeface="+mj-lt"/>
              <a:buAutoNum type="arabicPeriod"/>
            </a:pPr>
            <a:r>
              <a:rPr lang="en-US" sz="1200" b="1" kern="1200" baseline="300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Thou shalt not bear false witness against thy </a:t>
            </a:r>
            <a:r>
              <a:rPr lang="en-US" sz="1200" kern="1200" dirty="0" err="1" smtClean="0">
                <a:solidFill>
                  <a:schemeClr val="tx1"/>
                </a:solidFill>
                <a:effectLst/>
                <a:latin typeface="+mn-lt"/>
                <a:ea typeface="+mn-ea"/>
                <a:cs typeface="+mn-cs"/>
              </a:rPr>
              <a:t>neighbour</a:t>
            </a:r>
            <a:r>
              <a:rPr lang="en-US" sz="1200" kern="1200" dirty="0" smtClean="0">
                <a:solidFill>
                  <a:schemeClr val="tx1"/>
                </a:solidFill>
                <a:effectLst/>
                <a:latin typeface="+mn-lt"/>
                <a:ea typeface="+mn-ea"/>
                <a:cs typeface="+mn-cs"/>
              </a:rPr>
              <a:t>.</a:t>
            </a:r>
            <a:endParaRPr lang="es-AR" sz="1200" kern="1200" dirty="0" smtClean="0">
              <a:solidFill>
                <a:schemeClr val="tx1"/>
              </a:solidFill>
              <a:effectLst/>
              <a:latin typeface="+mn-lt"/>
              <a:ea typeface="+mn-ea"/>
              <a:cs typeface="+mn-cs"/>
            </a:endParaRPr>
          </a:p>
          <a:p>
            <a:pPr marL="228600" lvl="0" indent="-228600">
              <a:buFont typeface="+mj-lt"/>
              <a:buAutoNum type="arabicPeriod"/>
            </a:pPr>
            <a:r>
              <a:rPr lang="en-US" sz="1200" kern="1200" dirty="0" smtClean="0">
                <a:solidFill>
                  <a:schemeClr val="tx1"/>
                </a:solidFill>
                <a:effectLst/>
                <a:latin typeface="+mn-lt"/>
                <a:ea typeface="+mn-ea"/>
                <a:cs typeface="+mn-cs"/>
              </a:rPr>
              <a:t>Thou shalt not covet thy </a:t>
            </a:r>
            <a:r>
              <a:rPr lang="en-US" sz="1200" kern="1200" dirty="0" err="1" smtClean="0">
                <a:solidFill>
                  <a:schemeClr val="tx1"/>
                </a:solidFill>
                <a:effectLst/>
                <a:latin typeface="+mn-lt"/>
                <a:ea typeface="+mn-ea"/>
                <a:cs typeface="+mn-cs"/>
              </a:rPr>
              <a:t>neighbour's</a:t>
            </a:r>
            <a:r>
              <a:rPr lang="en-US" sz="1200" kern="1200" dirty="0" smtClean="0">
                <a:solidFill>
                  <a:schemeClr val="tx1"/>
                </a:solidFill>
                <a:effectLst/>
                <a:latin typeface="+mn-lt"/>
                <a:ea typeface="+mn-ea"/>
                <a:cs typeface="+mn-cs"/>
              </a:rPr>
              <a:t> house, thou shalt not covet thy </a:t>
            </a:r>
            <a:r>
              <a:rPr lang="en-US" sz="1200" kern="1200" dirty="0" err="1" smtClean="0">
                <a:solidFill>
                  <a:schemeClr val="tx1"/>
                </a:solidFill>
                <a:effectLst/>
                <a:latin typeface="+mn-lt"/>
                <a:ea typeface="+mn-ea"/>
                <a:cs typeface="+mn-cs"/>
              </a:rPr>
              <a:t>neighbour's</a:t>
            </a:r>
            <a:r>
              <a:rPr lang="en-US" sz="1200" kern="1200" dirty="0" smtClean="0">
                <a:solidFill>
                  <a:schemeClr val="tx1"/>
                </a:solidFill>
                <a:effectLst/>
                <a:latin typeface="+mn-lt"/>
                <a:ea typeface="+mn-ea"/>
                <a:cs typeface="+mn-cs"/>
              </a:rPr>
              <a:t> wife, nor his manservant, nor his maidservant, nor his ox, nor his ass, nor any thing that is thy </a:t>
            </a:r>
            <a:r>
              <a:rPr lang="en-US" sz="1200" kern="1200" dirty="0" err="1" smtClean="0">
                <a:solidFill>
                  <a:schemeClr val="tx1"/>
                </a:solidFill>
                <a:effectLst/>
                <a:latin typeface="+mn-lt"/>
                <a:ea typeface="+mn-ea"/>
                <a:cs typeface="+mn-cs"/>
              </a:rPr>
              <a:t>neighbour's</a:t>
            </a:r>
            <a:r>
              <a:rPr lang="en-US" sz="1200" kern="1200" dirty="0" smtClean="0">
                <a:solidFill>
                  <a:schemeClr val="tx1"/>
                </a:solidFill>
                <a:effectLst/>
                <a:latin typeface="+mn-lt"/>
                <a:ea typeface="+mn-ea"/>
                <a:cs typeface="+mn-cs"/>
              </a:rPr>
              <a:t>.</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According to the catechism</a:t>
            </a:r>
            <a:endParaRPr lang="es-AR" sz="1200" kern="1200" dirty="0" smtClean="0">
              <a:solidFill>
                <a:schemeClr val="tx1"/>
              </a:solidFill>
              <a:effectLst/>
              <a:latin typeface="+mn-lt"/>
              <a:ea typeface="+mn-ea"/>
              <a:cs typeface="+mn-cs"/>
            </a:endParaRPr>
          </a:p>
          <a:p>
            <a:pPr marL="228600" lvl="0" indent="-228600">
              <a:buFont typeface="+mj-lt"/>
              <a:buAutoNum type="arabicPeriod"/>
            </a:pPr>
            <a:r>
              <a:rPr lang="en-US" sz="1200" kern="1200" dirty="0" smtClean="0">
                <a:solidFill>
                  <a:schemeClr val="tx1"/>
                </a:solidFill>
                <a:effectLst/>
                <a:latin typeface="+mn-lt"/>
                <a:ea typeface="+mn-ea"/>
                <a:cs typeface="+mn-cs"/>
              </a:rPr>
              <a:t>I am the LORD your God:  you shall not have strange Gods before me.</a:t>
            </a:r>
            <a:endParaRPr lang="es-AR" sz="1200" kern="1200" dirty="0" smtClean="0">
              <a:solidFill>
                <a:schemeClr val="tx1"/>
              </a:solidFill>
              <a:effectLst/>
              <a:latin typeface="+mn-lt"/>
              <a:ea typeface="+mn-ea"/>
              <a:cs typeface="+mn-cs"/>
            </a:endParaRPr>
          </a:p>
          <a:p>
            <a:pPr marL="228600" lvl="0" indent="-228600">
              <a:buFont typeface="+mj-lt"/>
              <a:buAutoNum type="arabicPeriod"/>
            </a:pPr>
            <a:r>
              <a:rPr lang="en-US" sz="1200" kern="1200" dirty="0" smtClean="0">
                <a:solidFill>
                  <a:schemeClr val="tx1"/>
                </a:solidFill>
                <a:effectLst/>
                <a:latin typeface="+mn-lt"/>
                <a:ea typeface="+mn-ea"/>
                <a:cs typeface="+mn-cs"/>
              </a:rPr>
              <a:t>You shall not take the name of the LORD your God in vain.</a:t>
            </a:r>
            <a:endParaRPr lang="es-AR" sz="1200" kern="1200" dirty="0" smtClean="0">
              <a:solidFill>
                <a:schemeClr val="tx1"/>
              </a:solidFill>
              <a:effectLst/>
              <a:latin typeface="+mn-lt"/>
              <a:ea typeface="+mn-ea"/>
              <a:cs typeface="+mn-cs"/>
            </a:endParaRPr>
          </a:p>
          <a:p>
            <a:pPr marL="228600" lvl="0" indent="-228600" fontAlgn="base">
              <a:buFont typeface="+mj-lt"/>
              <a:buAutoNum type="arabicPeriod"/>
            </a:pPr>
            <a:r>
              <a:rPr lang="es-AR" sz="1200" u="none" strike="noStrike" kern="1200" dirty="0" smtClean="0">
                <a:solidFill>
                  <a:schemeClr val="tx1"/>
                </a:solidFill>
                <a:effectLst/>
                <a:latin typeface="+mn-lt"/>
                <a:ea typeface="+mn-ea"/>
                <a:cs typeface="+mn-cs"/>
                <a:hlinkClick r:id="rId3"/>
              </a:rPr>
              <a:t> </a:t>
            </a:r>
            <a:r>
              <a:rPr lang="en-US" sz="1200" u="none" strike="noStrike" kern="1200" dirty="0" smtClean="0">
                <a:solidFill>
                  <a:schemeClr val="tx1"/>
                </a:solidFill>
                <a:effectLst/>
                <a:latin typeface="+mn-lt"/>
                <a:ea typeface="+mn-ea"/>
                <a:cs typeface="+mn-cs"/>
                <a:hlinkClick r:id="rId3"/>
              </a:rPr>
              <a:t>Remember to keep holy the LORD'S Day.!</a:t>
            </a:r>
            <a:endParaRPr lang="es-AR" sz="1200" kern="1200" dirty="0" smtClean="0">
              <a:solidFill>
                <a:schemeClr val="tx1"/>
              </a:solidFill>
              <a:effectLst/>
              <a:latin typeface="+mn-lt"/>
              <a:ea typeface="+mn-ea"/>
              <a:cs typeface="+mn-cs"/>
            </a:endParaRPr>
          </a:p>
          <a:p>
            <a:pPr marL="228600" lvl="0" indent="-228600" fontAlgn="base">
              <a:buFont typeface="+mj-lt"/>
              <a:buAutoNum type="arabicPeriod"/>
            </a:pPr>
            <a:r>
              <a:rPr lang="en-US" sz="1200" kern="1200" dirty="0" smtClean="0">
                <a:solidFill>
                  <a:schemeClr val="tx1"/>
                </a:solidFill>
                <a:effectLst/>
                <a:latin typeface="+mn-lt"/>
                <a:ea typeface="+mn-ea"/>
                <a:cs typeface="+mn-cs"/>
              </a:rPr>
              <a:t>Honor your father and your mother.</a:t>
            </a:r>
            <a:endParaRPr lang="es-AR" sz="1200" kern="1200" dirty="0" smtClean="0">
              <a:solidFill>
                <a:schemeClr val="tx1"/>
              </a:solidFill>
              <a:effectLst/>
              <a:latin typeface="+mn-lt"/>
              <a:ea typeface="+mn-ea"/>
              <a:cs typeface="+mn-cs"/>
            </a:endParaRPr>
          </a:p>
          <a:p>
            <a:pPr marL="228600" lvl="0" indent="-228600" fontAlgn="base">
              <a:buFont typeface="+mj-lt"/>
              <a:buAutoNum type="arabicPeriod"/>
            </a:pPr>
            <a:r>
              <a:rPr lang="en-US" sz="1200" kern="1200" dirty="0" smtClean="0">
                <a:solidFill>
                  <a:schemeClr val="tx1"/>
                </a:solidFill>
                <a:effectLst/>
                <a:latin typeface="+mn-lt"/>
                <a:ea typeface="+mn-ea"/>
                <a:cs typeface="+mn-cs"/>
              </a:rPr>
              <a:t>You shall not kill. </a:t>
            </a:r>
            <a:endParaRPr lang="es-AR" sz="1200" kern="1200" dirty="0" smtClean="0">
              <a:solidFill>
                <a:schemeClr val="tx1"/>
              </a:solidFill>
              <a:effectLst/>
              <a:latin typeface="+mn-lt"/>
              <a:ea typeface="+mn-ea"/>
              <a:cs typeface="+mn-cs"/>
            </a:endParaRPr>
          </a:p>
          <a:p>
            <a:pPr marL="228600" lvl="0" indent="-228600" fontAlgn="base">
              <a:buFont typeface="+mj-lt"/>
              <a:buAutoNum type="arabicPeriod"/>
            </a:pPr>
            <a:r>
              <a:rPr lang="en-US" sz="1200" kern="1200" dirty="0" smtClean="0">
                <a:solidFill>
                  <a:schemeClr val="tx1"/>
                </a:solidFill>
                <a:effectLst/>
                <a:latin typeface="+mn-lt"/>
                <a:ea typeface="+mn-ea"/>
                <a:cs typeface="+mn-cs"/>
              </a:rPr>
              <a:t>You shall not commit adultery.</a:t>
            </a:r>
            <a:endParaRPr lang="es-AR" sz="1200" kern="1200" dirty="0" smtClean="0">
              <a:solidFill>
                <a:schemeClr val="tx1"/>
              </a:solidFill>
              <a:effectLst/>
              <a:latin typeface="+mn-lt"/>
              <a:ea typeface="+mn-ea"/>
              <a:cs typeface="+mn-cs"/>
            </a:endParaRPr>
          </a:p>
          <a:p>
            <a:pPr marL="228600" lvl="0" indent="-228600" fontAlgn="base">
              <a:buFont typeface="+mj-lt"/>
              <a:buAutoNum type="arabicPeriod"/>
            </a:pPr>
            <a:r>
              <a:rPr lang="en-US" sz="1200" kern="1200" dirty="0" smtClean="0">
                <a:solidFill>
                  <a:schemeClr val="tx1"/>
                </a:solidFill>
                <a:effectLst/>
                <a:latin typeface="+mn-lt"/>
                <a:ea typeface="+mn-ea"/>
                <a:cs typeface="+mn-cs"/>
              </a:rPr>
              <a:t>You shall not steal.</a:t>
            </a:r>
            <a:endParaRPr lang="es-AR" sz="1200" kern="1200" dirty="0" smtClean="0">
              <a:solidFill>
                <a:schemeClr val="tx1"/>
              </a:solidFill>
              <a:effectLst/>
              <a:latin typeface="+mn-lt"/>
              <a:ea typeface="+mn-ea"/>
              <a:cs typeface="+mn-cs"/>
            </a:endParaRPr>
          </a:p>
          <a:p>
            <a:pPr marL="228600" lvl="0" indent="-228600" fontAlgn="base">
              <a:buFont typeface="+mj-lt"/>
              <a:buAutoNum type="arabicPeriod"/>
            </a:pPr>
            <a:r>
              <a:rPr lang="en-US" sz="1200" kern="1200" dirty="0" smtClean="0">
                <a:solidFill>
                  <a:schemeClr val="tx1"/>
                </a:solidFill>
                <a:effectLst/>
                <a:latin typeface="+mn-lt"/>
                <a:ea typeface="+mn-ea"/>
                <a:cs typeface="+mn-cs"/>
              </a:rPr>
              <a:t>You shall not bear false witness against your neighbor.</a:t>
            </a:r>
            <a:endParaRPr lang="es-AR" sz="1200" kern="1200" dirty="0" smtClean="0">
              <a:solidFill>
                <a:schemeClr val="tx1"/>
              </a:solidFill>
              <a:effectLst/>
              <a:latin typeface="+mn-lt"/>
              <a:ea typeface="+mn-ea"/>
              <a:cs typeface="+mn-cs"/>
            </a:endParaRPr>
          </a:p>
          <a:p>
            <a:pPr marL="228600" lvl="0" indent="-228600" fontAlgn="base">
              <a:buFont typeface="+mj-lt"/>
              <a:buAutoNum type="arabicPeriod"/>
            </a:pPr>
            <a:r>
              <a:rPr lang="en-US" sz="1200" kern="1200" dirty="0" smtClean="0">
                <a:solidFill>
                  <a:schemeClr val="tx1"/>
                </a:solidFill>
                <a:effectLst/>
                <a:latin typeface="+mn-lt"/>
                <a:ea typeface="+mn-ea"/>
                <a:cs typeface="+mn-cs"/>
              </a:rPr>
              <a:t>You shall not covet your neighbor's wife.</a:t>
            </a:r>
            <a:endParaRPr lang="es-AR" sz="1200" kern="1200" dirty="0" smtClean="0">
              <a:solidFill>
                <a:schemeClr val="tx1"/>
              </a:solidFill>
              <a:effectLst/>
              <a:latin typeface="+mn-lt"/>
              <a:ea typeface="+mn-ea"/>
              <a:cs typeface="+mn-cs"/>
            </a:endParaRPr>
          </a:p>
          <a:p>
            <a:pPr marL="228600" lvl="0" indent="-228600" fontAlgn="base">
              <a:buFont typeface="+mj-lt"/>
              <a:buAutoNum type="arabicPeriod"/>
            </a:pPr>
            <a:r>
              <a:rPr lang="en-US" sz="1200" kern="1200" dirty="0" smtClean="0">
                <a:solidFill>
                  <a:schemeClr val="tx1"/>
                </a:solidFill>
                <a:effectLst/>
                <a:latin typeface="+mn-lt"/>
                <a:ea typeface="+mn-ea"/>
                <a:cs typeface="+mn-cs"/>
              </a:rPr>
              <a:t>You shall not covet your neighbor's goods.</a:t>
            </a:r>
            <a:endParaRPr lang="es-AR" sz="1200" kern="1200" dirty="0" smtClean="0">
              <a:solidFill>
                <a:schemeClr val="tx1"/>
              </a:solidFill>
              <a:effectLst/>
              <a:latin typeface="+mn-lt"/>
              <a:ea typeface="+mn-ea"/>
              <a:cs typeface="+mn-cs"/>
            </a:endParaRPr>
          </a:p>
          <a:p>
            <a:pPr marL="228600" indent="-228600">
              <a:buFont typeface="+mj-lt"/>
              <a:buAutoNum type="arabicPeriod"/>
            </a:pP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28</a:t>
            </a:fld>
            <a:endParaRPr lang="es-ES"/>
          </a:p>
        </p:txBody>
      </p:sp>
    </p:spTree>
    <p:extLst>
      <p:ext uri="{BB962C8B-B14F-4D97-AF65-F5344CB8AC3E}">
        <p14:creationId xmlns:p14="http://schemas.microsoft.com/office/powerpoint/2010/main" val="26892429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29</a:t>
            </a:fld>
            <a:endParaRPr lang="es-ES"/>
          </a:p>
        </p:txBody>
      </p:sp>
    </p:spTree>
    <p:extLst>
      <p:ext uri="{BB962C8B-B14F-4D97-AF65-F5344CB8AC3E}">
        <p14:creationId xmlns:p14="http://schemas.microsoft.com/office/powerpoint/2010/main" val="2689242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err="1" smtClean="0">
                <a:solidFill>
                  <a:schemeClr val="tx1"/>
                </a:solidFill>
                <a:effectLst/>
                <a:latin typeface="+mn-lt"/>
                <a:ea typeface="+mn-ea"/>
                <a:cs typeface="+mn-cs"/>
              </a:rPr>
              <a:t>Lesson</a:t>
            </a:r>
            <a:r>
              <a:rPr lang="es-AR" sz="1200" kern="1200" dirty="0" smtClean="0">
                <a:solidFill>
                  <a:schemeClr val="tx1"/>
                </a:solidFill>
                <a:effectLst/>
                <a:latin typeface="+mn-lt"/>
                <a:ea typeface="+mn-ea"/>
                <a:cs typeface="+mn-cs"/>
              </a:rPr>
              <a:t> 14</a:t>
            </a:r>
          </a:p>
          <a:p>
            <a:r>
              <a:rPr lang="en-US" sz="1200" kern="1200" dirty="0" smtClean="0">
                <a:solidFill>
                  <a:schemeClr val="tx1"/>
                </a:solidFill>
                <a:effectLst/>
                <a:latin typeface="+mn-lt"/>
                <a:ea typeface="+mn-ea"/>
                <a:cs typeface="+mn-cs"/>
              </a:rPr>
              <a:t>THE WORST FALSIFICATION IN HISTORY</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3</a:t>
            </a:fld>
            <a:endParaRPr lang="es-ES"/>
          </a:p>
        </p:txBody>
      </p:sp>
    </p:spTree>
    <p:extLst>
      <p:ext uri="{BB962C8B-B14F-4D97-AF65-F5344CB8AC3E}">
        <p14:creationId xmlns:p14="http://schemas.microsoft.com/office/powerpoint/2010/main" val="928450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kern="1200" dirty="0" smtClean="0">
                <a:solidFill>
                  <a:schemeClr val="tx1"/>
                </a:solidFill>
                <a:effectLst/>
                <a:latin typeface="+mn-lt"/>
                <a:ea typeface="+mn-ea"/>
                <a:cs typeface="+mn-cs"/>
              </a:rPr>
              <a:t>DO THE EIGHT BIBLE TEXTS THAT MENTION THE FIRST DAY OF THE WEEK MENTION A CHANGE OF THE DAY OF REST?</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30</a:t>
            </a:fld>
            <a:endParaRPr lang="es-ES"/>
          </a:p>
        </p:txBody>
      </p:sp>
    </p:spTree>
    <p:extLst>
      <p:ext uri="{BB962C8B-B14F-4D97-AF65-F5344CB8AC3E}">
        <p14:creationId xmlns:p14="http://schemas.microsoft.com/office/powerpoint/2010/main" val="6337008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indent="0">
              <a:buFont typeface="Arial" pitchFamily="34" charset="0"/>
              <a:buNone/>
            </a:pPr>
            <a:r>
              <a:rPr lang="en-US" sz="1200" kern="1200" dirty="0" smtClean="0">
                <a:solidFill>
                  <a:schemeClr val="tx1"/>
                </a:solidFill>
                <a:effectLst/>
                <a:latin typeface="+mn-lt"/>
                <a:ea typeface="+mn-ea"/>
                <a:cs typeface="+mn-cs"/>
              </a:rPr>
              <a:t>TEMPLE OF SUNDAY</a:t>
            </a:r>
          </a:p>
          <a:p>
            <a:pPr marL="0" indent="0">
              <a:buFont typeface="Arial" pitchFamily="34" charset="0"/>
              <a:buNone/>
            </a:pPr>
            <a:r>
              <a:rPr lang="en-US" sz="1200" kern="1200" dirty="0" smtClean="0">
                <a:solidFill>
                  <a:schemeClr val="tx1"/>
                </a:solidFill>
                <a:effectLst/>
                <a:latin typeface="+mn-lt"/>
                <a:ea typeface="+mn-ea"/>
                <a:cs typeface="+mn-cs"/>
              </a:rPr>
              <a:t>FOUNDED ON TRADITION</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31</a:t>
            </a:fld>
            <a:endParaRPr lang="es-ES"/>
          </a:p>
        </p:txBody>
      </p:sp>
    </p:spTree>
    <p:extLst>
      <p:ext uri="{BB962C8B-B14F-4D97-AF65-F5344CB8AC3E}">
        <p14:creationId xmlns:p14="http://schemas.microsoft.com/office/powerpoint/2010/main" val="25969976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0" i="0" kern="1200" dirty="0" smtClean="0">
                <a:solidFill>
                  <a:schemeClr val="tx1"/>
                </a:solidFill>
                <a:effectLst/>
                <a:latin typeface="+mn-lt"/>
                <a:ea typeface="+mn-ea"/>
                <a:cs typeface="+mn-cs"/>
              </a:rPr>
              <a:t>Matthew 28: 1</a:t>
            </a:r>
          </a:p>
          <a:p>
            <a:r>
              <a:rPr lang="es-ES" sz="1200" b="0" i="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In the end of the </a:t>
            </a:r>
            <a:r>
              <a:rPr lang="en-US" sz="1200" b="0" i="0" kern="1200" dirty="0" err="1" smtClean="0">
                <a:solidFill>
                  <a:schemeClr val="tx1"/>
                </a:solidFill>
                <a:effectLst/>
                <a:latin typeface="+mn-lt"/>
                <a:ea typeface="+mn-ea"/>
                <a:cs typeface="+mn-cs"/>
              </a:rPr>
              <a:t>sabbath</a:t>
            </a:r>
            <a:r>
              <a:rPr lang="en-US" sz="1200" b="0" i="0" kern="1200" dirty="0" smtClean="0">
                <a:solidFill>
                  <a:schemeClr val="tx1"/>
                </a:solidFill>
                <a:effectLst/>
                <a:latin typeface="+mn-lt"/>
                <a:ea typeface="+mn-ea"/>
                <a:cs typeface="+mn-cs"/>
              </a:rPr>
              <a:t>, as it began to dawn toward the first day of the week, came Mary Magdalene and the other Mary to see the </a:t>
            </a:r>
            <a:r>
              <a:rPr lang="en-US" sz="1200" b="0" i="0" kern="1200" dirty="0" err="1" smtClean="0">
                <a:solidFill>
                  <a:schemeClr val="tx1"/>
                </a:solidFill>
                <a:effectLst/>
                <a:latin typeface="+mn-lt"/>
                <a:ea typeface="+mn-ea"/>
                <a:cs typeface="+mn-cs"/>
              </a:rPr>
              <a:t>sepulchre</a:t>
            </a:r>
            <a:r>
              <a:rPr lang="en-US" sz="1200" b="0" i="0" kern="1200" dirty="0" smtClean="0">
                <a:solidFill>
                  <a:schemeClr val="tx1"/>
                </a:solidFill>
                <a:effectLst/>
                <a:latin typeface="+mn-lt"/>
                <a:ea typeface="+mn-ea"/>
                <a:cs typeface="+mn-cs"/>
              </a:rPr>
              <a:t>.”</a:t>
            </a:r>
            <a:endParaRPr lang="es-E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err="1" smtClean="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latin typeface="Trajan Pro" pitchFamily="18" charset="0"/>
                <a:cs typeface="Vijaya" pitchFamily="34" charset="0"/>
              </a:rPr>
              <a:t>Nothing</a:t>
            </a:r>
            <a:r>
              <a:rPr lang="es-ES" sz="1200" b="1" dirty="0" smtClean="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latin typeface="Trajan Pro" pitchFamily="18" charset="0"/>
                <a:cs typeface="Vijaya" pitchFamily="34" charset="0"/>
              </a:rPr>
              <a:t> </a:t>
            </a:r>
            <a:r>
              <a:rPr lang="es-ES" sz="1200" b="1" dirty="0" err="1" smtClean="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latin typeface="Trajan Pro" pitchFamily="18" charset="0"/>
                <a:cs typeface="Vijaya" pitchFamily="34" charset="0"/>
              </a:rPr>
              <a:t>says</a:t>
            </a:r>
            <a:r>
              <a:rPr lang="es-ES" sz="1200" b="1" dirty="0" smtClean="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latin typeface="Trajan Pro" pitchFamily="18" charset="0"/>
                <a:cs typeface="Vijaya" pitchFamily="34" charset="0"/>
              </a:rPr>
              <a:t> </a:t>
            </a:r>
            <a:r>
              <a:rPr lang="es-ES" sz="1200" b="1" dirty="0" err="1" smtClean="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latin typeface="Trajan Pro" pitchFamily="18" charset="0"/>
                <a:cs typeface="Vijaya" pitchFamily="34" charset="0"/>
              </a:rPr>
              <a:t>about</a:t>
            </a:r>
            <a:r>
              <a:rPr lang="es-ES" sz="1200" b="1" dirty="0" smtClean="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latin typeface="Trajan Pro" pitchFamily="18" charset="0"/>
                <a:cs typeface="Vijaya" pitchFamily="34" charset="0"/>
              </a:rPr>
              <a:t> a </a:t>
            </a:r>
            <a:r>
              <a:rPr lang="es-ES" sz="1200" b="1" dirty="0" err="1" smtClean="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latin typeface="Trajan Pro" pitchFamily="18" charset="0"/>
                <a:cs typeface="Vijaya" pitchFamily="34" charset="0"/>
              </a:rPr>
              <a:t>change</a:t>
            </a:r>
            <a:endParaRPr lang="es-ES" sz="1200" b="0" i="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32</a:t>
            </a:fld>
            <a:endParaRPr lang="es-ES"/>
          </a:p>
        </p:txBody>
      </p:sp>
    </p:spTree>
    <p:extLst>
      <p:ext uri="{BB962C8B-B14F-4D97-AF65-F5344CB8AC3E}">
        <p14:creationId xmlns:p14="http://schemas.microsoft.com/office/powerpoint/2010/main" val="42636788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Mark 16:2</a:t>
            </a:r>
          </a:p>
          <a:p>
            <a:r>
              <a:rPr lang="es-ES" sz="1200" b="0" i="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And very early in the morning the first day of the week, they came unto the </a:t>
            </a:r>
            <a:r>
              <a:rPr lang="en-US" sz="1200" b="0" i="0" kern="1200" dirty="0" err="1" smtClean="0">
                <a:solidFill>
                  <a:schemeClr val="tx1"/>
                </a:solidFill>
                <a:effectLst/>
                <a:latin typeface="+mn-lt"/>
                <a:ea typeface="+mn-ea"/>
                <a:cs typeface="+mn-cs"/>
              </a:rPr>
              <a:t>sepulchre</a:t>
            </a:r>
            <a:r>
              <a:rPr lang="en-US" sz="1200" b="0" i="0" kern="1200" dirty="0" smtClean="0">
                <a:solidFill>
                  <a:schemeClr val="tx1"/>
                </a:solidFill>
                <a:effectLst/>
                <a:latin typeface="+mn-lt"/>
                <a:ea typeface="+mn-ea"/>
                <a:cs typeface="+mn-cs"/>
              </a:rPr>
              <a:t> at the rising of the sun</a:t>
            </a:r>
            <a:r>
              <a:rPr lang="es-ES" sz="1200" b="0" i="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latin typeface="Trajan Pro" pitchFamily="18" charset="0"/>
                <a:cs typeface="Vijaya" pitchFamily="34" charset="0"/>
              </a:rPr>
              <a:t>Nothing says about a change</a:t>
            </a:r>
          </a:p>
          <a:p>
            <a:endParaRPr lang="es-ES" sz="1200" b="0" i="0" kern="1200" dirty="0" smtClean="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33</a:t>
            </a:fld>
            <a:endParaRPr lang="es-ES"/>
          </a:p>
        </p:txBody>
      </p:sp>
    </p:spTree>
    <p:extLst>
      <p:ext uri="{BB962C8B-B14F-4D97-AF65-F5344CB8AC3E}">
        <p14:creationId xmlns:p14="http://schemas.microsoft.com/office/powerpoint/2010/main" val="1125741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Mark 16:9</a:t>
            </a:r>
          </a:p>
          <a:p>
            <a:r>
              <a:rPr lang="es-ES" sz="1200" b="0" i="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Now when Jesus was risen early the first day of the week, he appeared first to Mary Magdalene, out of whom he had cast seven devils.”</a:t>
            </a:r>
            <a:endParaRPr lang="es-ES" sz="1200" b="0" i="0" kern="1200" dirty="0" smtClean="0">
              <a:solidFill>
                <a:schemeClr val="tx1"/>
              </a:solidFill>
              <a:effectLst/>
              <a:latin typeface="+mn-lt"/>
              <a:ea typeface="+mn-ea"/>
              <a:cs typeface="+mn-cs"/>
            </a:endParaRPr>
          </a:p>
          <a:p>
            <a:r>
              <a:rPr lang="en-US" sz="1200" b="1" dirty="0" smtClean="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latin typeface="Trajan Pro" pitchFamily="18" charset="0"/>
                <a:cs typeface="Vijaya" pitchFamily="34" charset="0"/>
              </a:rPr>
              <a:t>Nothing says about a change</a:t>
            </a:r>
          </a:p>
          <a:p>
            <a:endParaRPr lang="es-ES" sz="1200" b="0" i="0" kern="1200" dirty="0" smtClean="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34</a:t>
            </a:fld>
            <a:endParaRPr lang="es-ES"/>
          </a:p>
        </p:txBody>
      </p:sp>
    </p:spTree>
    <p:extLst>
      <p:ext uri="{BB962C8B-B14F-4D97-AF65-F5344CB8AC3E}">
        <p14:creationId xmlns:p14="http://schemas.microsoft.com/office/powerpoint/2010/main" val="17848125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err="1" smtClean="0"/>
              <a:t>Luke</a:t>
            </a:r>
            <a:r>
              <a:rPr lang="es-ES" dirty="0" smtClean="0"/>
              <a:t> 24:1</a:t>
            </a:r>
          </a:p>
          <a:p>
            <a:r>
              <a:rPr lang="es-ES" sz="1200" b="0" i="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Now upon the first day of the week, very early in the morning, they came unto the </a:t>
            </a:r>
            <a:r>
              <a:rPr lang="en-US" sz="1200" b="0" i="0" kern="1200" dirty="0" err="1" smtClean="0">
                <a:solidFill>
                  <a:schemeClr val="tx1"/>
                </a:solidFill>
                <a:effectLst/>
                <a:latin typeface="+mn-lt"/>
                <a:ea typeface="+mn-ea"/>
                <a:cs typeface="+mn-cs"/>
              </a:rPr>
              <a:t>sepulchre</a:t>
            </a:r>
            <a:r>
              <a:rPr lang="en-US" sz="1200" b="0" i="0" kern="1200" dirty="0" smtClean="0">
                <a:solidFill>
                  <a:schemeClr val="tx1"/>
                </a:solidFill>
                <a:effectLst/>
                <a:latin typeface="+mn-lt"/>
                <a:ea typeface="+mn-ea"/>
                <a:cs typeface="+mn-cs"/>
              </a:rPr>
              <a:t>, bringing the spices which they had prepared, and certain others with them</a:t>
            </a:r>
            <a:r>
              <a:rPr lang="es-ES" sz="1200" b="0" i="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latin typeface="Trajan Pro" pitchFamily="18" charset="0"/>
                <a:cs typeface="Vijaya" pitchFamily="34" charset="0"/>
              </a:rPr>
              <a:t>Nothing says about a change</a:t>
            </a:r>
          </a:p>
          <a:p>
            <a:endParaRPr lang="es-ES" sz="1200" b="0" i="0" kern="1200" dirty="0" smtClean="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35</a:t>
            </a:fld>
            <a:endParaRPr lang="es-ES"/>
          </a:p>
        </p:txBody>
      </p:sp>
    </p:spTree>
    <p:extLst>
      <p:ext uri="{BB962C8B-B14F-4D97-AF65-F5344CB8AC3E}">
        <p14:creationId xmlns:p14="http://schemas.microsoft.com/office/powerpoint/2010/main" val="17848125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John 20:1</a:t>
            </a:r>
          </a:p>
          <a:p>
            <a:r>
              <a:rPr lang="es-ES" sz="1200" b="0" i="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The first day of the week cometh Mary Magdalene early, when it was yet dark, unto the </a:t>
            </a:r>
            <a:r>
              <a:rPr lang="en-US" sz="1200" b="0" i="0" kern="1200" dirty="0" err="1" smtClean="0">
                <a:solidFill>
                  <a:schemeClr val="tx1"/>
                </a:solidFill>
                <a:effectLst/>
                <a:latin typeface="+mn-lt"/>
                <a:ea typeface="+mn-ea"/>
                <a:cs typeface="+mn-cs"/>
              </a:rPr>
              <a:t>sepulchre</a:t>
            </a:r>
            <a:r>
              <a:rPr lang="en-US" sz="1200" b="0" i="0" kern="1200" dirty="0" smtClean="0">
                <a:solidFill>
                  <a:schemeClr val="tx1"/>
                </a:solidFill>
                <a:effectLst/>
                <a:latin typeface="+mn-lt"/>
                <a:ea typeface="+mn-ea"/>
                <a:cs typeface="+mn-cs"/>
              </a:rPr>
              <a:t>, and </a:t>
            </a:r>
            <a:r>
              <a:rPr lang="en-US" sz="1200" b="0" i="0" kern="1200" dirty="0" err="1" smtClean="0">
                <a:solidFill>
                  <a:schemeClr val="tx1"/>
                </a:solidFill>
                <a:effectLst/>
                <a:latin typeface="+mn-lt"/>
                <a:ea typeface="+mn-ea"/>
                <a:cs typeface="+mn-cs"/>
              </a:rPr>
              <a:t>seeth</a:t>
            </a:r>
            <a:r>
              <a:rPr lang="en-US" sz="1200" b="0" i="0" kern="1200" dirty="0" smtClean="0">
                <a:solidFill>
                  <a:schemeClr val="tx1"/>
                </a:solidFill>
                <a:effectLst/>
                <a:latin typeface="+mn-lt"/>
                <a:ea typeface="+mn-ea"/>
                <a:cs typeface="+mn-cs"/>
              </a:rPr>
              <a:t> the stone taken away from the </a:t>
            </a:r>
            <a:r>
              <a:rPr lang="en-US" sz="1200" b="0" i="0" kern="1200" dirty="0" err="1" smtClean="0">
                <a:solidFill>
                  <a:schemeClr val="tx1"/>
                </a:solidFill>
                <a:effectLst/>
                <a:latin typeface="+mn-lt"/>
                <a:ea typeface="+mn-ea"/>
                <a:cs typeface="+mn-cs"/>
              </a:rPr>
              <a:t>sepulchre</a:t>
            </a:r>
            <a:r>
              <a:rPr lang="es-ES" sz="1200" b="0" i="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latin typeface="Trajan Pro" pitchFamily="18" charset="0"/>
                <a:cs typeface="Vijaya" pitchFamily="34" charset="0"/>
              </a:rPr>
              <a:t>Nothing says about a change</a:t>
            </a:r>
          </a:p>
          <a:p>
            <a:endParaRPr lang="es-ES" sz="1200" b="0" i="0" kern="1200" dirty="0" smtClean="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36</a:t>
            </a:fld>
            <a:endParaRPr lang="es-ES"/>
          </a:p>
        </p:txBody>
      </p:sp>
    </p:spTree>
    <p:extLst>
      <p:ext uri="{BB962C8B-B14F-4D97-AF65-F5344CB8AC3E}">
        <p14:creationId xmlns:p14="http://schemas.microsoft.com/office/powerpoint/2010/main" val="17848125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spc="50" dirty="0" smtClean="0">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rPr>
              <a:t>9.</a:t>
            </a:r>
            <a:r>
              <a:rPr lang="es-ES" sz="1200" b="1" spc="50" baseline="0" dirty="0" smtClean="0">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rPr>
              <a:t> </a:t>
            </a:r>
            <a:r>
              <a:rPr lang="en-US" sz="1200" b="1" kern="1200" dirty="0" smtClean="0">
                <a:solidFill>
                  <a:schemeClr val="tx1"/>
                </a:solidFill>
                <a:effectLst/>
                <a:latin typeface="+mn-lt"/>
                <a:ea typeface="+mn-ea"/>
                <a:cs typeface="+mn-cs"/>
              </a:rPr>
              <a:t>Why did the disciples gather</a:t>
            </a:r>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on the first day of the week mention any change of the day of rest? </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37</a:t>
            </a:fld>
            <a:endParaRPr lang="es-ES"/>
          </a:p>
        </p:txBody>
      </p:sp>
    </p:spTree>
    <p:extLst>
      <p:ext uri="{BB962C8B-B14F-4D97-AF65-F5344CB8AC3E}">
        <p14:creationId xmlns:p14="http://schemas.microsoft.com/office/powerpoint/2010/main" val="32764495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John 20:19</a:t>
            </a:r>
          </a:p>
          <a:p>
            <a:r>
              <a:rPr lang="es-ES" sz="1200" b="0" i="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Then the same day at evening, being the first day of the week, when the doors were shut where the disciples were assembled for fear of the Jews, came Jesus and stood in the midst, and </a:t>
            </a:r>
            <a:r>
              <a:rPr lang="en-US" sz="1200" b="0" i="0" kern="1200" dirty="0" err="1" smtClean="0">
                <a:solidFill>
                  <a:schemeClr val="tx1"/>
                </a:solidFill>
                <a:effectLst/>
                <a:latin typeface="+mn-lt"/>
                <a:ea typeface="+mn-ea"/>
                <a:cs typeface="+mn-cs"/>
              </a:rPr>
              <a:t>saith</a:t>
            </a:r>
            <a:r>
              <a:rPr lang="en-US" sz="1200" b="0" i="0" kern="1200" dirty="0" smtClean="0">
                <a:solidFill>
                  <a:schemeClr val="tx1"/>
                </a:solidFill>
                <a:effectLst/>
                <a:latin typeface="+mn-lt"/>
                <a:ea typeface="+mn-ea"/>
                <a:cs typeface="+mn-cs"/>
              </a:rPr>
              <a:t> unto them, Peace be unto you.”</a:t>
            </a:r>
          </a:p>
          <a:p>
            <a:endParaRPr lang="es-ES" sz="1200" b="0" i="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Because they were afraid of the Jews. </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More evidence that they did not gather to keep Sunday in honor of the resurrection is that they did not even believe that Christ had risen. Mark 16:12-14.</a:t>
            </a:r>
          </a:p>
          <a:p>
            <a:r>
              <a:rPr lang="en-US" sz="1200" b="1" dirty="0" smtClean="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latin typeface="Trajan Pro" pitchFamily="18" charset="0"/>
                <a:cs typeface="Vijaya" pitchFamily="34" charset="0"/>
              </a:rPr>
              <a:t>Nothing says about a change</a:t>
            </a:r>
          </a:p>
          <a:p>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38</a:t>
            </a:fld>
            <a:endParaRPr lang="es-ES"/>
          </a:p>
        </p:txBody>
      </p:sp>
    </p:spTree>
    <p:extLst>
      <p:ext uri="{BB962C8B-B14F-4D97-AF65-F5344CB8AC3E}">
        <p14:creationId xmlns:p14="http://schemas.microsoft.com/office/powerpoint/2010/main" val="17848125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kern="1200" dirty="0" smtClean="0">
                <a:solidFill>
                  <a:schemeClr val="tx1"/>
                </a:solidFill>
                <a:effectLst/>
                <a:latin typeface="+mn-lt"/>
                <a:ea typeface="+mn-ea"/>
                <a:cs typeface="+mn-cs"/>
              </a:rPr>
              <a:t>10. Why did Paul extend a service at Troas, on the night of the first day of the week? What did he do the next day at dawn?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39</a:t>
            </a:fld>
            <a:endParaRPr lang="es-ES"/>
          </a:p>
        </p:txBody>
      </p:sp>
    </p:spTree>
    <p:extLst>
      <p:ext uri="{BB962C8B-B14F-4D97-AF65-F5344CB8AC3E}">
        <p14:creationId xmlns:p14="http://schemas.microsoft.com/office/powerpoint/2010/main" val="3526673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We know that falsification abounds in every aspect of society. We find it in works of art, products, historical and scientific information, in economics and also in literature. Unfortunately, there is falsification also in religion. The most serious delusion is that pagan rites of sun worship have been subtly introduced into Christian churches to the point of substituting sun worship for one of Gods commandments. This is the most terrible falsification of all ages.</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a:t>
            </a:fld>
            <a:endParaRPr lang="es-ES"/>
          </a:p>
        </p:txBody>
      </p:sp>
    </p:spTree>
    <p:extLst>
      <p:ext uri="{BB962C8B-B14F-4D97-AF65-F5344CB8AC3E}">
        <p14:creationId xmlns:p14="http://schemas.microsoft.com/office/powerpoint/2010/main" val="42314250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err="1" smtClean="0"/>
              <a:t>Acts</a:t>
            </a:r>
            <a:r>
              <a:rPr lang="es-ES" dirty="0" smtClean="0"/>
              <a:t> 20:7</a:t>
            </a:r>
          </a:p>
          <a:p>
            <a:r>
              <a:rPr lang="es-ES" sz="1200" b="0" i="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And upon the first day of the week, when the disciples came together to break bread, Paul preached unto them, ready to depart on the morrow; and continued his speech until midnight.”</a:t>
            </a:r>
          </a:p>
          <a:p>
            <a:endParaRPr lang="es-ES" sz="1200" b="0" i="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He had to leave on a trip.</a:t>
            </a:r>
            <a:endParaRPr lang="es-AR" sz="1200" u="sng" kern="1200" dirty="0" smtClean="0">
              <a:solidFill>
                <a:schemeClr val="tx1"/>
              </a:solidFill>
              <a:effectLst/>
              <a:latin typeface="+mn-lt"/>
              <a:ea typeface="+mn-ea"/>
              <a:cs typeface="+mn-cs"/>
            </a:endParaRPr>
          </a:p>
          <a:p>
            <a:pPr marL="228600" indent="-228600">
              <a:buAutoNum type="alphaLcParenR"/>
            </a:pPr>
            <a:r>
              <a:rPr lang="en-US" sz="1200" kern="1200" dirty="0" smtClean="0">
                <a:solidFill>
                  <a:schemeClr val="tx1"/>
                </a:solidFill>
                <a:effectLst/>
                <a:latin typeface="+mn-lt"/>
                <a:ea typeface="+mn-ea"/>
                <a:cs typeface="+mn-cs"/>
              </a:rPr>
              <a:t>In the Bible, a new day began at sunset, not midnight, and thus this was after the Sabbath. Many verses show that Paul worshiped on Sabbath; but on this particular occasion, since he had to leave at daybreak, he prolonged his speech until midnight.</a:t>
            </a:r>
          </a:p>
          <a:p>
            <a:pPr marL="0" indent="0">
              <a:buNone/>
            </a:pPr>
            <a:r>
              <a:rPr lang="en-US" sz="1200" kern="1200" dirty="0" smtClean="0">
                <a:solidFill>
                  <a:schemeClr val="tx1"/>
                </a:solidFill>
                <a:effectLst/>
                <a:latin typeface="+mn-lt"/>
                <a:ea typeface="+mn-ea"/>
                <a:cs typeface="+mn-cs"/>
              </a:rPr>
              <a:t>b) If Paul kept Sunday, he would not have undertaken such a long trip on that day. A change of the day of rest is not mentioned</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 They broke bread every day. (Acts 2:46).</a:t>
            </a:r>
            <a:endParaRPr lang="es-AR" sz="1200" kern="1200" dirty="0" smtClean="0">
              <a:solidFill>
                <a:schemeClr val="tx1"/>
              </a:solidFill>
              <a:effectLst/>
              <a:latin typeface="+mn-lt"/>
              <a:ea typeface="+mn-ea"/>
              <a:cs typeface="+mn-cs"/>
            </a:endParaRPr>
          </a:p>
          <a:p>
            <a:endParaRPr lang="es-ES" sz="1200" b="0" i="0" kern="1200" dirty="0" smtClean="0">
              <a:solidFill>
                <a:schemeClr val="tx1"/>
              </a:solidFill>
              <a:effectLst/>
              <a:latin typeface="+mn-lt"/>
              <a:ea typeface="+mn-ea"/>
              <a:cs typeface="+mn-cs"/>
            </a:endParaRPr>
          </a:p>
          <a:p>
            <a:r>
              <a:rPr lang="en-US" sz="1200" b="1" dirty="0" smtClean="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latin typeface="Trajan Pro" pitchFamily="18" charset="0"/>
                <a:cs typeface="Vijaya" pitchFamily="34" charset="0"/>
              </a:rPr>
              <a:t>Nothing says about a change</a:t>
            </a:r>
          </a:p>
          <a:p>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40</a:t>
            </a:fld>
            <a:endParaRPr lang="es-ES"/>
          </a:p>
        </p:txBody>
      </p:sp>
    </p:spTree>
    <p:extLst>
      <p:ext uri="{BB962C8B-B14F-4D97-AF65-F5344CB8AC3E}">
        <p14:creationId xmlns:p14="http://schemas.microsoft.com/office/powerpoint/2010/main" val="17848125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11- </a:t>
            </a:r>
            <a:r>
              <a:rPr lang="en-US" sz="1200" kern="1200" dirty="0" smtClean="0">
                <a:solidFill>
                  <a:schemeClr val="tx1"/>
                </a:solidFill>
                <a:effectLst/>
                <a:latin typeface="+mn-lt"/>
                <a:ea typeface="+mn-ea"/>
                <a:cs typeface="+mn-cs"/>
              </a:rPr>
              <a:t>In advising to set aside an offering for the poor in Jerusalem, did Paul tell the brethren to gather or simply to set the money aside?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41</a:t>
            </a:fld>
            <a:endParaRPr lang="es-ES"/>
          </a:p>
        </p:txBody>
      </p:sp>
    </p:spTree>
    <p:extLst>
      <p:ext uri="{BB962C8B-B14F-4D97-AF65-F5344CB8AC3E}">
        <p14:creationId xmlns:p14="http://schemas.microsoft.com/office/powerpoint/2010/main" val="35266739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1 </a:t>
            </a:r>
            <a:r>
              <a:rPr lang="es-ES" dirty="0" err="1" smtClean="0"/>
              <a:t>Corinthians</a:t>
            </a:r>
            <a:r>
              <a:rPr lang="es-ES" dirty="0" smtClean="0"/>
              <a:t> 16:2</a:t>
            </a:r>
          </a:p>
          <a:p>
            <a:r>
              <a:rPr lang="es-ES" sz="1200" b="0" i="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Upon the first day of the week let every one of you lay by him in store, as God hath prospered him, that there be no gatherings when I come</a:t>
            </a:r>
            <a:r>
              <a:rPr lang="es-ES" sz="1200" b="0" i="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latin typeface="Trajan Pro" pitchFamily="18" charset="0"/>
                <a:cs typeface="Vijaya" pitchFamily="34" charset="0"/>
              </a:rPr>
              <a:t>Nothing says about a change</a:t>
            </a:r>
          </a:p>
          <a:p>
            <a:endParaRPr lang="es-ES" sz="1200" b="0" i="0"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42</a:t>
            </a:fld>
            <a:endParaRPr lang="es-ES"/>
          </a:p>
        </p:txBody>
      </p:sp>
    </p:spTree>
    <p:extLst>
      <p:ext uri="{BB962C8B-B14F-4D97-AF65-F5344CB8AC3E}">
        <p14:creationId xmlns:p14="http://schemas.microsoft.com/office/powerpoint/2010/main" val="17848125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err="1" smtClean="0"/>
              <a:t>The</a:t>
            </a:r>
            <a:r>
              <a:rPr lang="es-ES" baseline="0" dirty="0" smtClean="0"/>
              <a:t> </a:t>
            </a:r>
            <a:r>
              <a:rPr lang="es-ES" baseline="0" dirty="0" err="1" smtClean="0"/>
              <a:t>l</a:t>
            </a:r>
            <a:r>
              <a:rPr lang="es-ES" dirty="0" err="1" smtClean="0"/>
              <a:t>ast</a:t>
            </a:r>
            <a:r>
              <a:rPr lang="es-ES" dirty="0" smtClean="0"/>
              <a:t> </a:t>
            </a:r>
            <a:r>
              <a:rPr lang="es-ES" dirty="0" err="1" smtClean="0"/>
              <a:t>column</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43</a:t>
            </a:fld>
            <a:endParaRPr lang="es-ES"/>
          </a:p>
        </p:txBody>
      </p:sp>
    </p:spTree>
    <p:extLst>
      <p:ext uri="{BB962C8B-B14F-4D97-AF65-F5344CB8AC3E}">
        <p14:creationId xmlns:p14="http://schemas.microsoft.com/office/powerpoint/2010/main" val="35266739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i="1" spc="50" dirty="0" err="1"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Revelation</a:t>
            </a:r>
            <a:r>
              <a:rPr lang="es-ES" sz="1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1:10</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r>
              <a:rPr lang="en-US" sz="1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I was in the Spirit on the Lord's day, and heard behind me a great voice, as of a trumpet.”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latin typeface="Trajan Pro" pitchFamily="18" charset="0"/>
                <a:cs typeface="Vijaya" pitchFamily="34" charset="0"/>
              </a:rPr>
              <a:t>Nothing says about a change</a:t>
            </a:r>
          </a:p>
          <a:p>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44</a:t>
            </a:fld>
            <a:endParaRPr lang="es-ES"/>
          </a:p>
        </p:txBody>
      </p:sp>
    </p:spTree>
    <p:extLst>
      <p:ext uri="{BB962C8B-B14F-4D97-AF65-F5344CB8AC3E}">
        <p14:creationId xmlns:p14="http://schemas.microsoft.com/office/powerpoint/2010/main" val="42509798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kern="1200" dirty="0" smtClean="0">
                <a:solidFill>
                  <a:schemeClr val="tx1"/>
                </a:solidFill>
                <a:effectLst/>
                <a:latin typeface="+mn-lt"/>
                <a:ea typeface="+mn-ea"/>
                <a:cs typeface="+mn-cs"/>
              </a:rPr>
              <a:t>THERE IS NOT ONE SINGLE BIBLE TEXT THAT SHOWS THAT THE FIRST DAY OF THE WEEK SHOULD BE OBSERVED.</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45</a:t>
            </a:fld>
            <a:endParaRPr lang="es-ES"/>
          </a:p>
        </p:txBody>
      </p:sp>
    </p:spTree>
    <p:extLst>
      <p:ext uri="{BB962C8B-B14F-4D97-AF65-F5344CB8AC3E}">
        <p14:creationId xmlns:p14="http://schemas.microsoft.com/office/powerpoint/2010/main" val="16287177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r>
              <a:rPr lang="es-ES_tradnl"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Cardinal Gibbon wrote: "You may read the Bible from Genesis to Revelation, and YOU WILL NOT FIND A SINGLE LINE AUTHORIZING THE SANCTIFICATION OF SUNDAY. The Scriptures enforce the religious observance of Saturday, a day which we never sanctify." (The Faith of Our Fathers, 1917 ed.; pp. 72, 73).</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46</a:t>
            </a:fld>
            <a:endParaRPr lang="es-ES"/>
          </a:p>
        </p:txBody>
      </p:sp>
    </p:spTree>
    <p:extLst>
      <p:ext uri="{BB962C8B-B14F-4D97-AF65-F5344CB8AC3E}">
        <p14:creationId xmlns:p14="http://schemas.microsoft.com/office/powerpoint/2010/main" val="1610478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	"The concept of a formal substitution of the first day for the seventh day of the week and the transference, maybe in a spiritual way, of the Sabbath rest established in the fourth commandment IS NOT BASED EITHER IN THE 'HOLY SCRIPTURES OR IN ANCIENT CHRISTIANITY." Smith and Cheatham, Dictionary of Christian Antiquities, article on the Sabbath.</a:t>
            </a:r>
          </a:p>
          <a:p>
            <a:r>
              <a:rPr lang="en-US" sz="1200" kern="1200" dirty="0" smtClean="0">
                <a:solidFill>
                  <a:schemeClr val="tx1"/>
                </a:solidFill>
                <a:effectLst/>
                <a:latin typeface="+mn-lt"/>
                <a:ea typeface="+mn-ea"/>
                <a:cs typeface="+mn-cs"/>
              </a:rPr>
              <a:t>•	</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47</a:t>
            </a:fld>
            <a:endParaRPr lang="es-ES"/>
          </a:p>
        </p:txBody>
      </p:sp>
    </p:spTree>
    <p:extLst>
      <p:ext uri="{BB962C8B-B14F-4D97-AF65-F5344CB8AC3E}">
        <p14:creationId xmlns:p14="http://schemas.microsoft.com/office/powerpoint/2010/main" val="16104785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Dr. Edward T. </a:t>
            </a:r>
            <a:r>
              <a:rPr lang="en-US" sz="1200" kern="1200" dirty="0" err="1" smtClean="0">
                <a:solidFill>
                  <a:schemeClr val="tx1"/>
                </a:solidFill>
                <a:effectLst/>
                <a:latin typeface="+mn-lt"/>
                <a:ea typeface="+mn-ea"/>
                <a:cs typeface="+mn-cs"/>
              </a:rPr>
              <a:t>Hiscox</a:t>
            </a:r>
            <a:r>
              <a:rPr lang="en-US" sz="1200" kern="1200" dirty="0" smtClean="0">
                <a:solidFill>
                  <a:schemeClr val="tx1"/>
                </a:solidFill>
                <a:effectLst/>
                <a:latin typeface="+mn-lt"/>
                <a:ea typeface="+mn-ea"/>
                <a:cs typeface="+mn-cs"/>
              </a:rPr>
              <a:t>, author of the Baptist Manual made the following declaration before a group of pastors: "There was and there is a commandment to be observed as holy: the Sabbath, but that day is Saturday and not Sunday. It could be said, therefore, that the Sabbath was transferred from the seventh to the first day. Where can the registration of such a change be found? Not in the New Testament since there is absolutely nothing regarding it." From an article read at the Conference of Ministers in New York, on November 13, 1893.</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48</a:t>
            </a:fld>
            <a:endParaRPr lang="es-ES"/>
          </a:p>
        </p:txBody>
      </p:sp>
    </p:spTree>
    <p:extLst>
      <p:ext uri="{BB962C8B-B14F-4D97-AF65-F5344CB8AC3E}">
        <p14:creationId xmlns:p14="http://schemas.microsoft.com/office/powerpoint/2010/main" val="16104785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kern="1200" dirty="0" smtClean="0">
                <a:solidFill>
                  <a:schemeClr val="tx1"/>
                </a:solidFill>
                <a:effectLst/>
                <a:latin typeface="+mn-lt"/>
                <a:ea typeface="+mn-ea"/>
                <a:cs typeface="+mn-cs"/>
              </a:rPr>
              <a:t>SOME QUESTIONS REGARDING THE SABBATH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49</a:t>
            </a:fld>
            <a:endParaRPr lang="es-ES"/>
          </a:p>
        </p:txBody>
      </p:sp>
    </p:spTree>
    <p:extLst>
      <p:ext uri="{BB962C8B-B14F-4D97-AF65-F5344CB8AC3E}">
        <p14:creationId xmlns:p14="http://schemas.microsoft.com/office/powerpoint/2010/main" val="633700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Falsification abounds in every aspect of society. We find it in science, the economics of art, literature, and more. Unfortunately, there are also falsifications in religious matters. The worst falsification of all ages is that of pagan rites of sun worship that have been subtly introduced in Christianity, to the point of substituting sun worship for one of the Ten Commandments. </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cult of the sun goes back to antiquity. The gods </a:t>
            </a:r>
            <a:r>
              <a:rPr lang="en-US" sz="1200" kern="1200" dirty="0" err="1" smtClean="0">
                <a:solidFill>
                  <a:schemeClr val="tx1"/>
                </a:solidFill>
                <a:effectLst/>
                <a:latin typeface="+mn-lt"/>
                <a:ea typeface="+mn-ea"/>
                <a:cs typeface="+mn-cs"/>
              </a:rPr>
              <a:t>Mithra</a:t>
            </a:r>
            <a:r>
              <a:rPr lang="en-US" sz="1200" kern="1200" dirty="0" smtClean="0">
                <a:solidFill>
                  <a:schemeClr val="tx1"/>
                </a:solidFill>
                <a:effectLst/>
                <a:latin typeface="+mn-lt"/>
                <a:ea typeface="+mn-ea"/>
                <a:cs typeface="+mn-cs"/>
              </a:rPr>
              <a:t>, Dawn, </a:t>
            </a:r>
            <a:r>
              <a:rPr lang="en-US" sz="1200" kern="1200" dirty="0" err="1" smtClean="0">
                <a:solidFill>
                  <a:schemeClr val="tx1"/>
                </a:solidFill>
                <a:effectLst/>
                <a:latin typeface="+mn-lt"/>
                <a:ea typeface="+mn-ea"/>
                <a:cs typeface="+mn-cs"/>
              </a:rPr>
              <a:t>Marduk</a:t>
            </a:r>
            <a:r>
              <a:rPr lang="en-US" sz="1200" kern="1200" dirty="0" smtClean="0">
                <a:solidFill>
                  <a:schemeClr val="tx1"/>
                </a:solidFill>
                <a:effectLst/>
                <a:latin typeface="+mn-lt"/>
                <a:ea typeface="+mn-ea"/>
                <a:cs typeface="+mn-cs"/>
              </a:rPr>
              <a:t>, Baal, Ra, Osiris and </a:t>
            </a:r>
            <a:r>
              <a:rPr lang="en-US" sz="1200" kern="1200" dirty="0" err="1" smtClean="0">
                <a:solidFill>
                  <a:schemeClr val="tx1"/>
                </a:solidFill>
                <a:effectLst/>
                <a:latin typeface="+mn-lt"/>
                <a:ea typeface="+mn-ea"/>
                <a:cs typeface="+mn-cs"/>
              </a:rPr>
              <a:t>Samas</a:t>
            </a:r>
            <a:r>
              <a:rPr lang="en-US" sz="1200" kern="1200" dirty="0" smtClean="0">
                <a:solidFill>
                  <a:schemeClr val="tx1"/>
                </a:solidFill>
                <a:effectLst/>
                <a:latin typeface="+mn-lt"/>
                <a:ea typeface="+mn-ea"/>
                <a:cs typeface="+mn-cs"/>
              </a:rPr>
              <a:t> represented the sun. Sun worship is the oldest. Mithras, Aurora, </a:t>
            </a:r>
            <a:r>
              <a:rPr lang="en-US" sz="1200" kern="1200" dirty="0" err="1" smtClean="0">
                <a:solidFill>
                  <a:schemeClr val="tx1"/>
                </a:solidFill>
                <a:effectLst/>
                <a:latin typeface="+mn-lt"/>
                <a:ea typeface="+mn-ea"/>
                <a:cs typeface="+mn-cs"/>
              </a:rPr>
              <a:t>Marduk</a:t>
            </a:r>
            <a:r>
              <a:rPr lang="en-US" sz="1200" kern="1200" dirty="0" smtClean="0">
                <a:solidFill>
                  <a:schemeClr val="tx1"/>
                </a:solidFill>
                <a:effectLst/>
                <a:latin typeface="+mn-lt"/>
                <a:ea typeface="+mn-ea"/>
                <a:cs typeface="+mn-cs"/>
              </a:rPr>
              <a:t>, Baal, Ra, Osiris and Shamash were gods that represented the sun.</a:t>
            </a:r>
            <a:endParaRPr lang="es-AR" sz="1200" kern="1200" dirty="0" smtClean="0">
              <a:solidFill>
                <a:schemeClr val="tx1"/>
              </a:solidFill>
              <a:effectLst/>
              <a:latin typeface="+mn-lt"/>
              <a:ea typeface="+mn-ea"/>
              <a:cs typeface="+mn-cs"/>
            </a:endParaRPr>
          </a:p>
          <a:p>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Not long ago the mummy of a 25-year-old man was found at the top of Toro Mountain in the Andes Range near San Juan, Argentina.</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Archaeological research reveals that the </a:t>
            </a:r>
            <a:r>
              <a:rPr lang="en-US" sz="1200" kern="1200" dirty="0" err="1" smtClean="0">
                <a:solidFill>
                  <a:schemeClr val="tx1"/>
                </a:solidFill>
                <a:effectLst/>
                <a:latin typeface="+mn-lt"/>
                <a:ea typeface="+mn-ea"/>
                <a:cs typeface="+mn-cs"/>
              </a:rPr>
              <a:t>lncas</a:t>
            </a:r>
            <a:r>
              <a:rPr lang="en-US" sz="1200" kern="1200" dirty="0" smtClean="0">
                <a:solidFill>
                  <a:schemeClr val="tx1"/>
                </a:solidFill>
                <a:effectLst/>
                <a:latin typeface="+mn-lt"/>
                <a:ea typeface="+mn-ea"/>
                <a:cs typeface="+mn-cs"/>
              </a:rPr>
              <a:t> sacrificed their most handsome young men to the sun, leaving their bodies to be preserved by the snow on the high peaks of the mountains next to a stone circle that was built at a location as close to the sun as possible.</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a:t>
            </a:fld>
            <a:endParaRPr lang="es-ES"/>
          </a:p>
        </p:txBody>
      </p:sp>
    </p:spTree>
    <p:extLst>
      <p:ext uri="{BB962C8B-B14F-4D97-AF65-F5344CB8AC3E}">
        <p14:creationId xmlns:p14="http://schemas.microsoft.com/office/powerpoint/2010/main" val="31086604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12- </a:t>
            </a:r>
            <a:r>
              <a:rPr lang="en-US" sz="1200" b="1" kern="1200" dirty="0" smtClean="0">
                <a:solidFill>
                  <a:schemeClr val="tx1"/>
                </a:solidFill>
                <a:effectLst/>
                <a:latin typeface="+mn-lt"/>
                <a:ea typeface="+mn-ea"/>
                <a:cs typeface="+mn-cs"/>
              </a:rPr>
              <a:t>How do we know that today's Sabbath is the same that God established at creation? Haven't there been changes to the calendar?</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50</a:t>
            </a:fld>
            <a:endParaRPr lang="es-ES"/>
          </a:p>
        </p:txBody>
      </p:sp>
    </p:spTree>
    <p:extLst>
      <p:ext uri="{BB962C8B-B14F-4D97-AF65-F5344CB8AC3E}">
        <p14:creationId xmlns:p14="http://schemas.microsoft.com/office/powerpoint/2010/main" val="17175615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If we look at a Christian, Oriental, Muslim, Coptic or Jewish calendar we shall see that the years change, but the Sabbath remains the same. In the Jewish calendar the year 5780 is equivalent to our year 2020.</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51</a:t>
            </a:fld>
            <a:endParaRPr lang="es-ES"/>
          </a:p>
        </p:txBody>
      </p:sp>
    </p:spTree>
    <p:extLst>
      <p:ext uri="{BB962C8B-B14F-4D97-AF65-F5344CB8AC3E}">
        <p14:creationId xmlns:p14="http://schemas.microsoft.com/office/powerpoint/2010/main" val="3566270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The Julian calendar dates to the year 46 B.C., and it was corrected in 1582 and renamed Gregorian calendar; that is the calendar we use today.</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If we look at a Christian, Oriental, Muslim, Coptic or Jewish When astronomers discovered that spring began at a different time; the calendar dates were moved 10 days forward. On Thursday, October 4, 1582, people went to bed at night and woke up on Friday, October 15. The weekly cycle remained unchanged.</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52</a:t>
            </a:fld>
            <a:endParaRPr lang="es-ES"/>
          </a:p>
        </p:txBody>
      </p:sp>
    </p:spTree>
    <p:extLst>
      <p:ext uri="{BB962C8B-B14F-4D97-AF65-F5344CB8AC3E}">
        <p14:creationId xmlns:p14="http://schemas.microsoft.com/office/powerpoint/2010/main" val="8258948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There are two pieces of evidences that the Sabbath is the same day in the creation:</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1. The miracle of the manna in the desert. God knew the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day He had sanctified. God gave a double portion of manna on Friday and none on Sabbath. (Exodus 16:4-35). God performed this miracle in the desert about 2000 times.</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 Christ and His disciples kept the Sabbath (Luke 4:16; 23:54-56). Did the Son of God keep a false day for 33 years?</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53</a:t>
            </a:fld>
            <a:endParaRPr lang="es-ES"/>
          </a:p>
        </p:txBody>
      </p:sp>
    </p:spTree>
    <p:extLst>
      <p:ext uri="{BB962C8B-B14F-4D97-AF65-F5344CB8AC3E}">
        <p14:creationId xmlns:p14="http://schemas.microsoft.com/office/powerpoint/2010/main" val="13019440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13- </a:t>
            </a:r>
            <a:r>
              <a:rPr lang="en-US" sz="1200" b="1" kern="1200" dirty="0" smtClean="0">
                <a:solidFill>
                  <a:schemeClr val="tx1"/>
                </a:solidFill>
                <a:effectLst/>
                <a:latin typeface="+mn-lt"/>
                <a:ea typeface="+mn-ea"/>
                <a:cs typeface="+mn-cs"/>
              </a:rPr>
              <a:t>What kind of Sabbath did Paul refer to in Colossians 2:16, 17; to the ceremonial rest days, which were a shadow of Christ, or the seventh day?</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54</a:t>
            </a:fld>
            <a:endParaRPr lang="es-ES"/>
          </a:p>
        </p:txBody>
      </p:sp>
    </p:spTree>
    <p:extLst>
      <p:ext uri="{BB962C8B-B14F-4D97-AF65-F5344CB8AC3E}">
        <p14:creationId xmlns:p14="http://schemas.microsoft.com/office/powerpoint/2010/main" val="31086604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In the ceremonial law, written by Moses in a book (Deuteronomy 31:24-26), there are seven annual feasts, which took place the first and seventh month. These feasts (Passover, the feast of unleavened bread, First Fruits, Pentecost, Feast of Trumpets, Day of Atonement, and the Feast of Tabernacles) were also called Sabbaths or days of rest. They had nothing to do with the fourth commandment (Leviticus 23:38, 39). They were a shadow or symbol of Christ and His ministry.</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55</a:t>
            </a:fld>
            <a:endParaRPr lang="es-ES"/>
          </a:p>
        </p:txBody>
      </p:sp>
    </p:spTree>
    <p:extLst>
      <p:ext uri="{BB962C8B-B14F-4D97-AF65-F5344CB8AC3E}">
        <p14:creationId xmlns:p14="http://schemas.microsoft.com/office/powerpoint/2010/main" val="11592283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14- </a:t>
            </a:r>
            <a:r>
              <a:rPr lang="en-US" sz="1200" b="1" kern="1200" dirty="0" smtClean="0">
                <a:solidFill>
                  <a:schemeClr val="tx1"/>
                </a:solidFill>
                <a:effectLst/>
                <a:latin typeface="+mn-lt"/>
                <a:ea typeface="+mn-ea"/>
                <a:cs typeface="+mn-cs"/>
              </a:rPr>
              <a:t>Is this issue so important? Is it not the same to keep another day? Can we trust our opinion?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56</a:t>
            </a:fld>
            <a:endParaRPr lang="es-ES"/>
          </a:p>
        </p:txBody>
      </p:sp>
    </p:spTree>
    <p:extLst>
      <p:ext uri="{BB962C8B-B14F-4D97-AF65-F5344CB8AC3E}">
        <p14:creationId xmlns:p14="http://schemas.microsoft.com/office/powerpoint/2010/main" val="28362273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err="1" smtClean="0">
                <a:solidFill>
                  <a:schemeClr val="tx1"/>
                </a:solidFill>
                <a:effectLst/>
                <a:latin typeface="+mn-lt"/>
                <a:ea typeface="+mn-ea"/>
                <a:cs typeface="+mn-cs"/>
              </a:rPr>
              <a:t>Proverbs</a:t>
            </a:r>
            <a:r>
              <a:rPr lang="es-ES_tradnl" sz="1200" b="1" kern="1200" dirty="0" smtClean="0">
                <a:solidFill>
                  <a:schemeClr val="tx1"/>
                </a:solidFill>
                <a:effectLst/>
                <a:latin typeface="+mn-lt"/>
                <a:ea typeface="+mn-ea"/>
                <a:cs typeface="+mn-cs"/>
              </a:rPr>
              <a:t> 16:25</a:t>
            </a:r>
          </a:p>
          <a:p>
            <a:r>
              <a:rPr lang="es-ES" sz="1200" b="0" i="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There is a way that </a:t>
            </a:r>
            <a:r>
              <a:rPr lang="en-US" sz="1200" b="0" i="0" kern="1200" dirty="0" err="1" smtClean="0">
                <a:solidFill>
                  <a:schemeClr val="tx1"/>
                </a:solidFill>
                <a:effectLst/>
                <a:latin typeface="+mn-lt"/>
                <a:ea typeface="+mn-ea"/>
                <a:cs typeface="+mn-cs"/>
              </a:rPr>
              <a:t>seemeth</a:t>
            </a:r>
            <a:r>
              <a:rPr lang="en-US" sz="1200" b="0" i="0" kern="1200" dirty="0" smtClean="0">
                <a:solidFill>
                  <a:schemeClr val="tx1"/>
                </a:solidFill>
                <a:effectLst/>
                <a:latin typeface="+mn-lt"/>
                <a:ea typeface="+mn-ea"/>
                <a:cs typeface="+mn-cs"/>
              </a:rPr>
              <a:t> right unto a man, but the end thereof are the ways of death</a:t>
            </a:r>
            <a:r>
              <a:rPr lang="es-ES" sz="1200" b="0" i="0" kern="1200" dirty="0" smtClean="0">
                <a:solidFill>
                  <a:schemeClr val="tx1"/>
                </a:solidFill>
                <a:effectLst/>
                <a:latin typeface="+mn-lt"/>
                <a:ea typeface="+mn-ea"/>
                <a:cs typeface="+mn-cs"/>
              </a:rPr>
              <a:t>."</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57</a:t>
            </a:fld>
            <a:endParaRPr lang="es-ES"/>
          </a:p>
        </p:txBody>
      </p:sp>
    </p:spTree>
    <p:extLst>
      <p:ext uri="{BB962C8B-B14F-4D97-AF65-F5344CB8AC3E}">
        <p14:creationId xmlns:p14="http://schemas.microsoft.com/office/powerpoint/2010/main" val="37193165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15- </a:t>
            </a:r>
            <a:r>
              <a:rPr lang="en-US" sz="1200" b="1" kern="1200" dirty="0" smtClean="0">
                <a:solidFill>
                  <a:schemeClr val="tx1"/>
                </a:solidFill>
                <a:effectLst/>
                <a:latin typeface="+mn-lt"/>
                <a:ea typeface="+mn-ea"/>
                <a:cs typeface="+mn-cs"/>
              </a:rPr>
              <a:t> Most people observe Sunday; can so many people be wrong? Who will be lost?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58</a:t>
            </a:fld>
            <a:endParaRPr lang="es-ES"/>
          </a:p>
        </p:txBody>
      </p:sp>
    </p:spTree>
    <p:extLst>
      <p:ext uri="{BB962C8B-B14F-4D97-AF65-F5344CB8AC3E}">
        <p14:creationId xmlns:p14="http://schemas.microsoft.com/office/powerpoint/2010/main" val="7739399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i="0" kern="1200" dirty="0" smtClean="0">
                <a:solidFill>
                  <a:schemeClr val="tx1"/>
                </a:solidFill>
                <a:effectLst/>
                <a:latin typeface="+mn-lt"/>
                <a:ea typeface="+mn-ea"/>
                <a:cs typeface="+mn-cs"/>
              </a:rPr>
              <a:t>Matthew 7:21</a:t>
            </a:r>
          </a:p>
          <a:p>
            <a:r>
              <a:rPr lang="es-ES" sz="1200" b="0" i="0" kern="1200" dirty="0" smtClean="0">
                <a:solidFill>
                  <a:schemeClr val="tx1"/>
                </a:solidFill>
                <a:effectLst/>
                <a:latin typeface="+mn-lt"/>
                <a:ea typeface="+mn-ea"/>
                <a:cs typeface="+mn-cs"/>
              </a:rPr>
              <a:t>"</a:t>
            </a:r>
            <a:r>
              <a:rPr lang="en-US" sz="1200" b="1" i="0" kern="1200" baseline="300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Not every one that </a:t>
            </a:r>
            <a:r>
              <a:rPr lang="en-US" sz="1200" b="0" i="0" kern="1200" dirty="0" err="1" smtClean="0">
                <a:solidFill>
                  <a:schemeClr val="tx1"/>
                </a:solidFill>
                <a:effectLst/>
                <a:latin typeface="+mn-lt"/>
                <a:ea typeface="+mn-ea"/>
                <a:cs typeface="+mn-cs"/>
              </a:rPr>
              <a:t>saith</a:t>
            </a:r>
            <a:r>
              <a:rPr lang="en-US" sz="1200" b="0" i="0" kern="1200" dirty="0" smtClean="0">
                <a:solidFill>
                  <a:schemeClr val="tx1"/>
                </a:solidFill>
                <a:effectLst/>
                <a:latin typeface="+mn-lt"/>
                <a:ea typeface="+mn-ea"/>
                <a:cs typeface="+mn-cs"/>
              </a:rPr>
              <a:t> unto me, Lord, Lord, shall enter into the kingdom of heaven; but he that doeth the will of my Father which is in heaven.”</a:t>
            </a:r>
          </a:p>
          <a:p>
            <a:r>
              <a:rPr lang="es-ES_tradnl" sz="1200" kern="1200" baseline="0" dirty="0" smtClean="0">
                <a:solidFill>
                  <a:schemeClr val="tx1"/>
                </a:solidFill>
                <a:effectLst/>
                <a:latin typeface="+mn-lt"/>
                <a:ea typeface="+mn-ea"/>
                <a:cs typeface="+mn-cs"/>
              </a:rPr>
              <a:t/>
            </a:r>
            <a:br>
              <a:rPr lang="es-ES_tradnl" sz="1200" kern="1200" baseline="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Matthew 7:13, 14</a:t>
            </a:r>
            <a:r>
              <a:rPr lang="es-ES_tradnl" sz="1200" b="1" kern="1200" dirty="0" smtClean="0">
                <a:solidFill>
                  <a:schemeClr val="tx1"/>
                </a:solidFill>
                <a:effectLst/>
                <a:latin typeface="+mn-lt"/>
                <a:ea typeface="+mn-ea"/>
                <a:cs typeface="+mn-cs"/>
              </a:rPr>
              <a:t/>
            </a:r>
            <a:br>
              <a:rPr lang="es-ES_tradnl" sz="1200" b="1"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Enter ye in at the strait gate: for wide is the gate, and broad is the way, that </a:t>
            </a:r>
            <a:r>
              <a:rPr lang="en-US" sz="1200" b="0" i="0" kern="1200" dirty="0" err="1" smtClean="0">
                <a:solidFill>
                  <a:schemeClr val="tx1"/>
                </a:solidFill>
                <a:effectLst/>
                <a:latin typeface="+mn-lt"/>
                <a:ea typeface="+mn-ea"/>
                <a:cs typeface="+mn-cs"/>
              </a:rPr>
              <a:t>leadeth</a:t>
            </a:r>
            <a:r>
              <a:rPr lang="en-US" sz="1200" b="0" i="0" kern="1200" dirty="0" smtClean="0">
                <a:solidFill>
                  <a:schemeClr val="tx1"/>
                </a:solidFill>
                <a:effectLst/>
                <a:latin typeface="+mn-lt"/>
                <a:ea typeface="+mn-ea"/>
                <a:cs typeface="+mn-cs"/>
              </a:rPr>
              <a:t> to destruction, and many there be which go in thereat. Because strait is the gate, and narrow is the way, which </a:t>
            </a:r>
            <a:r>
              <a:rPr lang="en-US" sz="1200" b="0" i="0" kern="1200" dirty="0" err="1" smtClean="0">
                <a:solidFill>
                  <a:schemeClr val="tx1"/>
                </a:solidFill>
                <a:effectLst/>
                <a:latin typeface="+mn-lt"/>
                <a:ea typeface="+mn-ea"/>
                <a:cs typeface="+mn-cs"/>
              </a:rPr>
              <a:t>leadeth</a:t>
            </a:r>
            <a:r>
              <a:rPr lang="en-US" sz="1200" b="0" i="0" kern="1200" dirty="0" smtClean="0">
                <a:solidFill>
                  <a:schemeClr val="tx1"/>
                </a:solidFill>
                <a:effectLst/>
                <a:latin typeface="+mn-lt"/>
                <a:ea typeface="+mn-ea"/>
                <a:cs typeface="+mn-cs"/>
              </a:rPr>
              <a:t> unto life, and few there be that find it.”</a:t>
            </a:r>
          </a:p>
          <a:p>
            <a:endParaRPr lang="en-US" sz="1200" b="0" i="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Many people say: "My parents and grandparents always observed Sunday, and I do not want to do differently.” Who will God judge and condemn - those who sinned in ignorance or those who sin consciously? (Acts 17:30; James 4:17).</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59</a:t>
            </a:fld>
            <a:endParaRPr lang="es-ES"/>
          </a:p>
        </p:txBody>
      </p:sp>
    </p:spTree>
    <p:extLst>
      <p:ext uri="{BB962C8B-B14F-4D97-AF65-F5344CB8AC3E}">
        <p14:creationId xmlns:p14="http://schemas.microsoft.com/office/powerpoint/2010/main" val="1129102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kern="1200" dirty="0" smtClean="0">
                <a:solidFill>
                  <a:schemeClr val="tx1"/>
                </a:solidFill>
                <a:effectLst/>
                <a:latin typeface="+mn-lt"/>
                <a:ea typeface="+mn-ea"/>
                <a:cs typeface="+mn-cs"/>
              </a:rPr>
              <a:t>DISGUISED SUN WORSHIP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a:t>
            </a:fld>
            <a:endParaRPr lang="es-ES"/>
          </a:p>
        </p:txBody>
      </p:sp>
    </p:spTree>
    <p:extLst>
      <p:ext uri="{BB962C8B-B14F-4D97-AF65-F5344CB8AC3E}">
        <p14:creationId xmlns:p14="http://schemas.microsoft.com/office/powerpoint/2010/main" val="6337008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CONCLUSION</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60</a:t>
            </a:fld>
            <a:endParaRPr lang="es-ES"/>
          </a:p>
        </p:txBody>
      </p:sp>
    </p:spTree>
    <p:extLst>
      <p:ext uri="{BB962C8B-B14F-4D97-AF65-F5344CB8AC3E}">
        <p14:creationId xmlns:p14="http://schemas.microsoft.com/office/powerpoint/2010/main" val="6337008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16- </a:t>
            </a:r>
            <a:r>
              <a:rPr lang="en-US" sz="1200" b="1" kern="1200" smtClean="0">
                <a:solidFill>
                  <a:schemeClr val="tx1"/>
                </a:solidFill>
                <a:effectLst/>
                <a:latin typeface="+mn-lt"/>
                <a:ea typeface="+mn-ea"/>
                <a:cs typeface="+mn-cs"/>
              </a:rPr>
              <a:t>What does the Bible call those who restored the Sabbath as the day of rest?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61</a:t>
            </a:fld>
            <a:endParaRPr lang="es-ES"/>
          </a:p>
        </p:txBody>
      </p:sp>
    </p:spTree>
    <p:extLst>
      <p:ext uri="{BB962C8B-B14F-4D97-AF65-F5344CB8AC3E}">
        <p14:creationId xmlns:p14="http://schemas.microsoft.com/office/powerpoint/2010/main" val="5273455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smtClean="0">
                <a:solidFill>
                  <a:schemeClr val="tx1"/>
                </a:solidFill>
                <a:effectLst/>
                <a:latin typeface="+mn-lt"/>
                <a:ea typeface="+mn-ea"/>
                <a:cs typeface="+mn-cs"/>
              </a:rPr>
              <a:t>Isaiah</a:t>
            </a:r>
            <a:r>
              <a:rPr lang="es-ES_tradnl" sz="1200" b="1" kern="1200" dirty="0" smtClean="0">
                <a:solidFill>
                  <a:schemeClr val="tx1"/>
                </a:solidFill>
                <a:effectLst/>
                <a:latin typeface="+mn-lt"/>
                <a:ea typeface="+mn-ea"/>
                <a:cs typeface="+mn-cs"/>
              </a:rPr>
              <a:t> 58:12-13</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b="1"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And they that shall be of thee shall build the old waste places: thou shalt raise up the foundations of many generations; and thou shalt be called, The repairer of the breach, The restorer of paths to dwell in.”</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62</a:t>
            </a:fld>
            <a:endParaRPr lang="es-ES"/>
          </a:p>
        </p:txBody>
      </p:sp>
    </p:spTree>
    <p:extLst>
      <p:ext uri="{BB962C8B-B14F-4D97-AF65-F5344CB8AC3E}">
        <p14:creationId xmlns:p14="http://schemas.microsoft.com/office/powerpoint/2010/main" val="112910247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17- </a:t>
            </a:r>
            <a:r>
              <a:rPr lang="en-US" sz="1200" b="1" kern="1200" dirty="0" smtClean="0">
                <a:solidFill>
                  <a:schemeClr val="tx1"/>
                </a:solidFill>
                <a:effectLst/>
                <a:latin typeface="+mn-lt"/>
                <a:ea typeface="+mn-ea"/>
                <a:cs typeface="+mn-cs"/>
              </a:rPr>
              <a:t> What does the Lord call the Sabbath, and what blessings do we receive on that day?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63</a:t>
            </a:fld>
            <a:endParaRPr lang="es-ES"/>
          </a:p>
        </p:txBody>
      </p:sp>
    </p:spTree>
    <p:extLst>
      <p:ext uri="{BB962C8B-B14F-4D97-AF65-F5344CB8AC3E}">
        <p14:creationId xmlns:p14="http://schemas.microsoft.com/office/powerpoint/2010/main" val="5273455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i="0" kern="1200" dirty="0" err="1" smtClean="0">
                <a:solidFill>
                  <a:schemeClr val="tx1"/>
                </a:solidFill>
                <a:effectLst/>
                <a:latin typeface="+mn-lt"/>
                <a:ea typeface="+mn-ea"/>
                <a:cs typeface="+mn-cs"/>
              </a:rPr>
              <a:t>Isaiah</a:t>
            </a:r>
            <a:r>
              <a:rPr lang="es-ES" sz="1200" b="1" i="0" kern="1200" dirty="0" smtClean="0">
                <a:solidFill>
                  <a:schemeClr val="tx1"/>
                </a:solidFill>
                <a:effectLst/>
                <a:latin typeface="+mn-lt"/>
                <a:ea typeface="+mn-ea"/>
                <a:cs typeface="+mn-cs"/>
              </a:rPr>
              <a:t> 58:13-14</a:t>
            </a:r>
          </a:p>
          <a:p>
            <a:r>
              <a:rPr lang="es-ES" sz="1200" b="0" i="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If thou turn away thy foot from the </a:t>
            </a:r>
            <a:r>
              <a:rPr lang="en-US" sz="1200" b="0" i="0" kern="1200" dirty="0" err="1" smtClean="0">
                <a:solidFill>
                  <a:schemeClr val="tx1"/>
                </a:solidFill>
                <a:effectLst/>
                <a:latin typeface="+mn-lt"/>
                <a:ea typeface="+mn-ea"/>
                <a:cs typeface="+mn-cs"/>
              </a:rPr>
              <a:t>sabbath</a:t>
            </a:r>
            <a:r>
              <a:rPr lang="en-US" sz="1200" b="0" i="0" kern="1200" dirty="0" smtClean="0">
                <a:solidFill>
                  <a:schemeClr val="tx1"/>
                </a:solidFill>
                <a:effectLst/>
                <a:latin typeface="+mn-lt"/>
                <a:ea typeface="+mn-ea"/>
                <a:cs typeface="+mn-cs"/>
              </a:rPr>
              <a:t>, from doing thy pleasure on my holy day; and call the </a:t>
            </a:r>
            <a:r>
              <a:rPr lang="en-US" sz="1200" b="0" i="0" kern="1200" dirty="0" err="1" smtClean="0">
                <a:solidFill>
                  <a:schemeClr val="tx1"/>
                </a:solidFill>
                <a:effectLst/>
                <a:latin typeface="+mn-lt"/>
                <a:ea typeface="+mn-ea"/>
                <a:cs typeface="+mn-cs"/>
              </a:rPr>
              <a:t>sabbath</a:t>
            </a:r>
            <a:r>
              <a:rPr lang="en-US" sz="1200" b="0" i="0" kern="1200" dirty="0" smtClean="0">
                <a:solidFill>
                  <a:schemeClr val="tx1"/>
                </a:solidFill>
                <a:effectLst/>
                <a:latin typeface="+mn-lt"/>
                <a:ea typeface="+mn-ea"/>
                <a:cs typeface="+mn-cs"/>
              </a:rPr>
              <a:t> a delight, the holy of the Lord, </a:t>
            </a:r>
            <a:r>
              <a:rPr lang="en-US" sz="1200" b="0" i="0" kern="1200" dirty="0" err="1" smtClean="0">
                <a:solidFill>
                  <a:schemeClr val="tx1"/>
                </a:solidFill>
                <a:effectLst/>
                <a:latin typeface="+mn-lt"/>
                <a:ea typeface="+mn-ea"/>
                <a:cs typeface="+mn-cs"/>
              </a:rPr>
              <a:t>honourable</a:t>
            </a:r>
            <a:r>
              <a:rPr lang="en-US" sz="1200" b="0" i="0" kern="1200" dirty="0" smtClean="0">
                <a:solidFill>
                  <a:schemeClr val="tx1"/>
                </a:solidFill>
                <a:effectLst/>
                <a:latin typeface="+mn-lt"/>
                <a:ea typeface="+mn-ea"/>
                <a:cs typeface="+mn-cs"/>
              </a:rPr>
              <a:t>; and shalt </a:t>
            </a:r>
            <a:r>
              <a:rPr lang="en-US" sz="1200" b="0" i="0" kern="1200" dirty="0" err="1" smtClean="0">
                <a:solidFill>
                  <a:schemeClr val="tx1"/>
                </a:solidFill>
                <a:effectLst/>
                <a:latin typeface="+mn-lt"/>
                <a:ea typeface="+mn-ea"/>
                <a:cs typeface="+mn-cs"/>
              </a:rPr>
              <a:t>honour</a:t>
            </a:r>
            <a:r>
              <a:rPr lang="en-US" sz="1200" b="0" i="0" kern="1200" dirty="0" smtClean="0">
                <a:solidFill>
                  <a:schemeClr val="tx1"/>
                </a:solidFill>
                <a:effectLst/>
                <a:latin typeface="+mn-lt"/>
                <a:ea typeface="+mn-ea"/>
                <a:cs typeface="+mn-cs"/>
              </a:rPr>
              <a:t> him, not doing </a:t>
            </a:r>
            <a:r>
              <a:rPr lang="en-US" sz="1200" b="0" i="0" kern="1200" dirty="0" err="1" smtClean="0">
                <a:solidFill>
                  <a:schemeClr val="tx1"/>
                </a:solidFill>
                <a:effectLst/>
                <a:latin typeface="+mn-lt"/>
                <a:ea typeface="+mn-ea"/>
                <a:cs typeface="+mn-cs"/>
              </a:rPr>
              <a:t>thine</a:t>
            </a:r>
            <a:r>
              <a:rPr lang="en-US" sz="1200" b="0" i="0" kern="1200" dirty="0" smtClean="0">
                <a:solidFill>
                  <a:schemeClr val="tx1"/>
                </a:solidFill>
                <a:effectLst/>
                <a:latin typeface="+mn-lt"/>
                <a:ea typeface="+mn-ea"/>
                <a:cs typeface="+mn-cs"/>
              </a:rPr>
              <a:t> own ways, nor finding </a:t>
            </a:r>
            <a:r>
              <a:rPr lang="en-US" sz="1200" b="0" i="0" kern="1200" dirty="0" err="1" smtClean="0">
                <a:solidFill>
                  <a:schemeClr val="tx1"/>
                </a:solidFill>
                <a:effectLst/>
                <a:latin typeface="+mn-lt"/>
                <a:ea typeface="+mn-ea"/>
                <a:cs typeface="+mn-cs"/>
              </a:rPr>
              <a:t>thine</a:t>
            </a:r>
            <a:r>
              <a:rPr lang="en-US" sz="1200" b="0" i="0" kern="1200" dirty="0" smtClean="0">
                <a:solidFill>
                  <a:schemeClr val="tx1"/>
                </a:solidFill>
                <a:effectLst/>
                <a:latin typeface="+mn-lt"/>
                <a:ea typeface="+mn-ea"/>
                <a:cs typeface="+mn-cs"/>
              </a:rPr>
              <a:t> own pleasure, nor speaking </a:t>
            </a:r>
            <a:r>
              <a:rPr lang="en-US" sz="1200" b="0" i="0" kern="1200" dirty="0" err="1" smtClean="0">
                <a:solidFill>
                  <a:schemeClr val="tx1"/>
                </a:solidFill>
                <a:effectLst/>
                <a:latin typeface="+mn-lt"/>
                <a:ea typeface="+mn-ea"/>
                <a:cs typeface="+mn-cs"/>
              </a:rPr>
              <a:t>thine</a:t>
            </a:r>
            <a:r>
              <a:rPr lang="en-US" sz="1200" b="0" i="0" kern="1200" dirty="0" smtClean="0">
                <a:solidFill>
                  <a:schemeClr val="tx1"/>
                </a:solidFill>
                <a:effectLst/>
                <a:latin typeface="+mn-lt"/>
                <a:ea typeface="+mn-ea"/>
                <a:cs typeface="+mn-cs"/>
              </a:rPr>
              <a:t> own words:</a:t>
            </a:r>
          </a:p>
          <a:p>
            <a:r>
              <a:rPr lang="en-US" sz="1200" b="0" i="0" kern="1200" dirty="0" smtClean="0">
                <a:solidFill>
                  <a:schemeClr val="tx1"/>
                </a:solidFill>
                <a:effectLst/>
                <a:latin typeface="+mn-lt"/>
                <a:ea typeface="+mn-ea"/>
                <a:cs typeface="+mn-cs"/>
              </a:rPr>
              <a:t>Then shalt thou delight thyself in the Lord; and I will cause thee to ride upon the high places of the earth, and feed thee with the heritage of Jacob thy father: for the mouth of the Lord hath spoken it</a:t>
            </a:r>
            <a:r>
              <a:rPr lang="es-ES" sz="1200" b="0" i="0" kern="1200" dirty="0" smtClean="0">
                <a:solidFill>
                  <a:schemeClr val="tx1"/>
                </a:solidFill>
                <a:effectLst/>
                <a:latin typeface="+mn-lt"/>
                <a:ea typeface="+mn-ea"/>
                <a:cs typeface="+mn-cs"/>
              </a:rPr>
              <a:t>."</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64</a:t>
            </a:fld>
            <a:endParaRPr lang="es-ES"/>
          </a:p>
        </p:txBody>
      </p:sp>
    </p:spTree>
    <p:extLst>
      <p:ext uri="{BB962C8B-B14F-4D97-AF65-F5344CB8AC3E}">
        <p14:creationId xmlns:p14="http://schemas.microsoft.com/office/powerpoint/2010/main" val="25738613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smtClean="0"/>
              <a:t>Thank you, Lord, for giving me clarity</a:t>
            </a:r>
            <a:endParaRPr lang="es-ES" dirty="0" smtClean="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65</a:t>
            </a:fld>
            <a:endParaRPr lang="es-ES"/>
          </a:p>
        </p:txBody>
      </p:sp>
    </p:spTree>
    <p:extLst>
      <p:ext uri="{BB962C8B-B14F-4D97-AF65-F5344CB8AC3E}">
        <p14:creationId xmlns:p14="http://schemas.microsoft.com/office/powerpoint/2010/main" val="388800626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lang="en-US" sz="2000" b="1" i="1" u="none" spc="50" dirty="0" smtClean="0">
                <a:ln w="11430"/>
                <a:solidFill>
                  <a:srgbClr val="002060"/>
                </a:solidFill>
                <a:effectLst>
                  <a:outerShdw blurRad="76200" dist="50800" dir="5400000" algn="tl" rotWithShape="0">
                    <a:srgbClr val="000000">
                      <a:alpha val="65000"/>
                    </a:srgbClr>
                  </a:outerShdw>
                </a:effectLst>
                <a:latin typeface="Myriad Pro" pitchFamily="34" charset="0"/>
              </a:rPr>
              <a:t>GOD BLESS YOU!</a:t>
            </a:r>
          </a:p>
          <a:p>
            <a:pPr lvl="0">
              <a:spcBef>
                <a:spcPts val="1200"/>
              </a:spcBef>
            </a:pPr>
            <a:endParaRPr lang="es-ES" sz="2000" b="1" dirty="0" smtClean="0">
              <a:solidFill>
                <a:prstClr val="black"/>
              </a:solidFill>
              <a:effectLst>
                <a:outerShdw blurRad="50800" dist="38100" dir="2700000" algn="tl" rotWithShape="0">
                  <a:prstClr val="black">
                    <a:alpha val="40000"/>
                  </a:prstClr>
                </a:outerShdw>
              </a:effectLst>
              <a:latin typeface="Myriad Pro" pitchFamily="34" charset="0"/>
            </a:endParaRPr>
          </a:p>
          <a:p>
            <a:pPr lvl="0">
              <a:spcBef>
                <a:spcPts val="1200"/>
              </a:spcBef>
            </a:pPr>
            <a:r>
              <a:rPr lang="en-US" sz="2400" b="1" dirty="0" smtClean="0">
                <a:solidFill>
                  <a:srgbClr val="002060"/>
                </a:solidFill>
                <a:effectLst>
                  <a:outerShdw blurRad="50800" dist="38100" dir="2700000" algn="tl" rotWithShape="0">
                    <a:prstClr val="black">
                      <a:alpha val="40000"/>
                    </a:prstClr>
                  </a:outerShdw>
                </a:effectLst>
                <a:latin typeface="Myriad Pro" pitchFamily="34" charset="0"/>
              </a:rPr>
              <a:t>The next Topic: </a:t>
            </a:r>
          </a:p>
          <a:p>
            <a:pPr lvl="0">
              <a:spcBef>
                <a:spcPts val="1200"/>
              </a:spcBef>
            </a:pPr>
            <a:r>
              <a:rPr lang="en-US" sz="2400" b="1" dirty="0" smtClean="0">
                <a:solidFill>
                  <a:srgbClr val="002060"/>
                </a:solidFill>
                <a:effectLst>
                  <a:outerShdw blurRad="50800" dist="38100" dir="2700000" algn="tl" rotWithShape="0">
                    <a:prstClr val="black">
                      <a:alpha val="40000"/>
                    </a:prstClr>
                  </a:outerShdw>
                </a:effectLst>
                <a:latin typeface="Myriad Pro" pitchFamily="34" charset="0"/>
              </a:rPr>
              <a:t>"The two dimensions of love"</a:t>
            </a:r>
          </a:p>
          <a:p>
            <a:pPr lvl="0">
              <a:spcBef>
                <a:spcPts val="1200"/>
              </a:spcBef>
            </a:pPr>
            <a:r>
              <a:rPr lang="en-US" sz="2400" b="0" dirty="0" smtClean="0">
                <a:solidFill>
                  <a:srgbClr val="002060"/>
                </a:solidFill>
                <a:effectLst>
                  <a:outerShdw blurRad="50800" dist="38100" dir="2700000" algn="tl" rotWithShape="0">
                    <a:prstClr val="black">
                      <a:alpha val="40000"/>
                    </a:prstClr>
                  </a:outerShdw>
                </a:effectLst>
                <a:latin typeface="Myriad Pro" pitchFamily="34" charset="0"/>
              </a:rPr>
              <a:t>How to be and make happy with the principles of love given by Jesus Christ same.</a:t>
            </a: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66</a:t>
            </a:fld>
            <a:endParaRPr lang="es-ES"/>
          </a:p>
        </p:txBody>
      </p:sp>
    </p:spTree>
    <p:extLst>
      <p:ext uri="{BB962C8B-B14F-4D97-AF65-F5344CB8AC3E}">
        <p14:creationId xmlns:p14="http://schemas.microsoft.com/office/powerpoint/2010/main" val="23155910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If you still have questions, write to us confidently at: info@biblewell.org</a:t>
            </a: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67</a:t>
            </a:fld>
            <a:endParaRPr lang="es-ES"/>
          </a:p>
        </p:txBody>
      </p:sp>
    </p:spTree>
    <p:extLst>
      <p:ext uri="{BB962C8B-B14F-4D97-AF65-F5344CB8AC3E}">
        <p14:creationId xmlns:p14="http://schemas.microsoft.com/office/powerpoint/2010/main" val="801400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 </a:t>
            </a:r>
            <a:r>
              <a:rPr lang="en-US" sz="1200" b="1" kern="1200" dirty="0" smtClean="0">
                <a:solidFill>
                  <a:schemeClr val="tx1"/>
                </a:solidFill>
                <a:effectLst/>
                <a:latin typeface="+mn-lt"/>
                <a:ea typeface="+mn-ea"/>
                <a:cs typeface="+mn-cs"/>
              </a:rPr>
              <a:t>What abomination did the prophet Ezekiel see in vision?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7</a:t>
            </a:fld>
            <a:endParaRPr lang="es-ES"/>
          </a:p>
        </p:txBody>
      </p:sp>
    </p:spTree>
    <p:extLst>
      <p:ext uri="{BB962C8B-B14F-4D97-AF65-F5344CB8AC3E}">
        <p14:creationId xmlns:p14="http://schemas.microsoft.com/office/powerpoint/2010/main" val="1717561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Ezequiel 8:15-18</a:t>
            </a:r>
          </a:p>
          <a:p>
            <a:r>
              <a:rPr lang="es-ES" sz="1200" b="0" i="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 Then said he unto me, Hast thou seen this, O son of man? turn thee yet again, and thou shalt see greater abominations than these.</a:t>
            </a:r>
          </a:p>
          <a:p>
            <a:r>
              <a:rPr lang="en-US" sz="1200" b="0" i="0" kern="1200" dirty="0" smtClean="0">
                <a:solidFill>
                  <a:schemeClr val="tx1"/>
                </a:solidFill>
                <a:effectLst/>
                <a:latin typeface="+mn-lt"/>
                <a:ea typeface="+mn-ea"/>
                <a:cs typeface="+mn-cs"/>
              </a:rPr>
              <a:t>And he brought me into the inner court of the Lord's house, and, behold, at the door of the temple of the Lord, between the porch and the altar, were about five and twenty men, with their backs toward the temple of the Lord, and their faces toward the east; and they worshipped the sun toward the east.</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8</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err="1" smtClean="0">
                <a:solidFill>
                  <a:schemeClr val="tx1"/>
                </a:solidFill>
                <a:effectLst/>
                <a:latin typeface="+mn-lt"/>
                <a:ea typeface="+mn-ea"/>
                <a:cs typeface="+mn-cs"/>
              </a:rPr>
              <a:t>Ezekiel</a:t>
            </a:r>
            <a:r>
              <a:rPr lang="es-ES_tradnl" sz="1200" b="1" kern="1200" dirty="0" smtClean="0">
                <a:solidFill>
                  <a:schemeClr val="tx1"/>
                </a:solidFill>
                <a:effectLst/>
                <a:latin typeface="+mn-lt"/>
                <a:ea typeface="+mn-ea"/>
                <a:cs typeface="+mn-cs"/>
              </a:rPr>
              <a:t> 8:15-18</a:t>
            </a:r>
          </a:p>
          <a:p>
            <a:r>
              <a:rPr lang="en-US" sz="1200" b="0" i="0" kern="1200" dirty="0" smtClean="0">
                <a:solidFill>
                  <a:schemeClr val="tx1"/>
                </a:solidFill>
                <a:effectLst/>
                <a:latin typeface="+mn-lt"/>
                <a:ea typeface="+mn-ea"/>
                <a:cs typeface="+mn-cs"/>
              </a:rPr>
              <a:t>Then he said unto me, Hast thou seen this, O son of man? Is it a light thing to the house of Judah that they commit the abominations which they commit here? for they have filled the land with violence, and have returned to provoke me to anger: and, lo, they put the branch to their nose.</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9</a:t>
            </a:fld>
            <a:endParaRPr lang="es-ES"/>
          </a:p>
        </p:txBody>
      </p:sp>
    </p:spTree>
    <p:extLst>
      <p:ext uri="{BB962C8B-B14F-4D97-AF65-F5344CB8AC3E}">
        <p14:creationId xmlns:p14="http://schemas.microsoft.com/office/powerpoint/2010/main" val="3779925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14/09/2018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a:t>
            </a:fld>
            <a:endParaRPr lang="es-ES"/>
          </a:p>
        </p:txBody>
      </p:sp>
    </p:spTree>
    <p:extLst>
      <p:ext uri="{BB962C8B-B14F-4D97-AF65-F5344CB8AC3E}">
        <p14:creationId xmlns:p14="http://schemas.microsoft.com/office/powerpoint/2010/main" val="41051789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14/09/2018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a:t>
            </a:fld>
            <a:endParaRPr lang="es-ES"/>
          </a:p>
        </p:txBody>
      </p:sp>
    </p:spTree>
    <p:extLst>
      <p:ext uri="{BB962C8B-B14F-4D97-AF65-F5344CB8AC3E}">
        <p14:creationId xmlns:p14="http://schemas.microsoft.com/office/powerpoint/2010/main" val="24215662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14/09/2018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a:t>
            </a:fld>
            <a:endParaRPr lang="es-ES"/>
          </a:p>
        </p:txBody>
      </p:sp>
    </p:spTree>
    <p:extLst>
      <p:ext uri="{BB962C8B-B14F-4D97-AF65-F5344CB8AC3E}">
        <p14:creationId xmlns:p14="http://schemas.microsoft.com/office/powerpoint/2010/main" val="6747781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14/09/2018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a:t>
            </a:fld>
            <a:endParaRPr lang="es-ES"/>
          </a:p>
        </p:txBody>
      </p:sp>
    </p:spTree>
    <p:extLst>
      <p:ext uri="{BB962C8B-B14F-4D97-AF65-F5344CB8AC3E}">
        <p14:creationId xmlns:p14="http://schemas.microsoft.com/office/powerpoint/2010/main" val="20186951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D2CDC87-140F-4FB9-8131-42EAC3962AF7}" type="datetimeFigureOut">
              <a:rPr lang="es-ES" smtClean="0"/>
              <a:t>14/09/2018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a:t>
            </a:fld>
            <a:endParaRPr lang="es-ES"/>
          </a:p>
        </p:txBody>
      </p:sp>
    </p:spTree>
    <p:extLst>
      <p:ext uri="{BB962C8B-B14F-4D97-AF65-F5344CB8AC3E}">
        <p14:creationId xmlns:p14="http://schemas.microsoft.com/office/powerpoint/2010/main" val="32799883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ED2CDC87-140F-4FB9-8131-42EAC3962AF7}" type="datetimeFigureOut">
              <a:rPr lang="es-ES" smtClean="0"/>
              <a:t>14/09/2018</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a:t>
            </a:fld>
            <a:endParaRPr lang="es-ES"/>
          </a:p>
        </p:txBody>
      </p:sp>
    </p:spTree>
    <p:extLst>
      <p:ext uri="{BB962C8B-B14F-4D97-AF65-F5344CB8AC3E}">
        <p14:creationId xmlns:p14="http://schemas.microsoft.com/office/powerpoint/2010/main" val="31257542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ED2CDC87-140F-4FB9-8131-42EAC3962AF7}" type="datetimeFigureOut">
              <a:rPr lang="es-ES" smtClean="0"/>
              <a:t>14/09/2018</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4EC6C538-319D-4353-B6DD-0834C40CB35E}" type="slidenum">
              <a:rPr lang="es-ES" smtClean="0"/>
              <a:t>‹#›</a:t>
            </a:fld>
            <a:endParaRPr lang="es-ES"/>
          </a:p>
        </p:txBody>
      </p:sp>
    </p:spTree>
    <p:extLst>
      <p:ext uri="{BB962C8B-B14F-4D97-AF65-F5344CB8AC3E}">
        <p14:creationId xmlns:p14="http://schemas.microsoft.com/office/powerpoint/2010/main" val="8932795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ED2CDC87-140F-4FB9-8131-42EAC3962AF7}" type="datetimeFigureOut">
              <a:rPr lang="es-ES" smtClean="0"/>
              <a:t>14/09/2018</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4EC6C538-319D-4353-B6DD-0834C40CB35E}" type="slidenum">
              <a:rPr lang="es-ES" smtClean="0"/>
              <a:t>‹#›</a:t>
            </a:fld>
            <a:endParaRPr lang="es-ES"/>
          </a:p>
        </p:txBody>
      </p:sp>
    </p:spTree>
    <p:extLst>
      <p:ext uri="{BB962C8B-B14F-4D97-AF65-F5344CB8AC3E}">
        <p14:creationId xmlns:p14="http://schemas.microsoft.com/office/powerpoint/2010/main" val="23528334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D2CDC87-140F-4FB9-8131-42EAC3962AF7}" type="datetimeFigureOut">
              <a:rPr lang="es-ES" smtClean="0"/>
              <a:t>14/09/2018</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4EC6C538-319D-4353-B6DD-0834C40CB35E}" type="slidenum">
              <a:rPr lang="es-ES" smtClean="0"/>
              <a:t>‹#›</a:t>
            </a:fld>
            <a:endParaRPr lang="es-ES"/>
          </a:p>
        </p:txBody>
      </p:sp>
    </p:spTree>
    <p:extLst>
      <p:ext uri="{BB962C8B-B14F-4D97-AF65-F5344CB8AC3E}">
        <p14:creationId xmlns:p14="http://schemas.microsoft.com/office/powerpoint/2010/main" val="22814932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14/09/2018</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a:t>
            </a:fld>
            <a:endParaRPr lang="es-ES"/>
          </a:p>
        </p:txBody>
      </p:sp>
    </p:spTree>
    <p:extLst>
      <p:ext uri="{BB962C8B-B14F-4D97-AF65-F5344CB8AC3E}">
        <p14:creationId xmlns:p14="http://schemas.microsoft.com/office/powerpoint/2010/main" val="28462524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14/09/2018</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a:t>
            </a:fld>
            <a:endParaRPr lang="es-ES"/>
          </a:p>
        </p:txBody>
      </p:sp>
    </p:spTree>
    <p:extLst>
      <p:ext uri="{BB962C8B-B14F-4D97-AF65-F5344CB8AC3E}">
        <p14:creationId xmlns:p14="http://schemas.microsoft.com/office/powerpoint/2010/main" val="5822831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2CDC87-140F-4FB9-8131-42EAC3962AF7}" type="datetimeFigureOut">
              <a:rPr lang="es-ES" smtClean="0"/>
              <a:t>14/09/2018</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6C538-319D-4353-B6DD-0834C40CB35E}" type="slidenum">
              <a:rPr lang="es-ES" smtClean="0"/>
              <a:t>‹#›</a:t>
            </a:fld>
            <a:endParaRPr lang="es-ES"/>
          </a:p>
        </p:txBody>
      </p:sp>
    </p:spTree>
    <p:extLst>
      <p:ext uri="{BB962C8B-B14F-4D97-AF65-F5344CB8AC3E}">
        <p14:creationId xmlns:p14="http://schemas.microsoft.com/office/powerpoint/2010/main" val="2996072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0" i="0" u="none"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5.png"/><Relationship Id="rId4" Type="http://schemas.openxmlformats.org/officeDocument/2006/relationships/image" Target="../media/image34.jpe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6.jpeg"/></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7.jpeg"/></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8.jpeg"/></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9.jpeg"/></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0.jpeg"/></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2.jpeg"/></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2.png"/><Relationship Id="rId4" Type="http://schemas.microsoft.com/office/2007/relationships/hdphoto" Target="../media/hdphoto1.wdp"/></Relationships>
</file>

<file path=ppt/slides/_rels/slide5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9.png"/></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62.png"/><Relationship Id="rId5" Type="http://schemas.openxmlformats.org/officeDocument/2006/relationships/image" Target="../media/image2.png"/><Relationship Id="rId4" Type="http://schemas.openxmlformats.org/officeDocument/2006/relationships/notesSlide" Target="../notesSlides/notesSlide6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2" descr="C:\Users\Gerhard\Documents\_Estudios Biblicos PPT\_ENG\A los pies de JesusE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9144000" cy="68668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7" name="2 CuadroTexto"/>
          <p:cNvSpPr txBox="1">
            <a:spLocks noChangeArrowheads="1"/>
          </p:cNvSpPr>
          <p:nvPr>
            <p:custDataLst>
              <p:tags r:id="rId2"/>
            </p:custDataLst>
          </p:nvPr>
        </p:nvSpPr>
        <p:spPr bwMode="auto">
          <a:xfrm>
            <a:off x="0" y="6404510"/>
            <a:ext cx="34198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ctr" eaLnBrk="1" hangingPunct="1"/>
            <a:r>
              <a:rPr lang="es-ES" sz="1200" b="0" u="none" dirty="0" smtClean="0">
                <a:latin typeface="Swis721 LtEx BT" pitchFamily="34" charset="0"/>
              </a:rPr>
              <a:t>General </a:t>
            </a:r>
            <a:r>
              <a:rPr lang="es-ES" sz="1200" b="0" u="none" dirty="0" err="1" smtClean="0">
                <a:latin typeface="Swis721 LtEx BT" pitchFamily="34" charset="0"/>
              </a:rPr>
              <a:t>Conference</a:t>
            </a:r>
            <a:endParaRPr lang="es-ES" sz="1200" b="0" u="none" dirty="0" smtClean="0">
              <a:latin typeface="Swis721 LtEx BT" pitchFamily="34" charset="0"/>
            </a:endParaRPr>
          </a:p>
          <a:p>
            <a:pPr algn="ctr" eaLnBrk="1" hangingPunct="1"/>
            <a:r>
              <a:rPr lang="es-ES" sz="1200" b="0" u="none" dirty="0">
                <a:latin typeface="Swis721 LtEx BT" pitchFamily="34" charset="0"/>
              </a:rPr>
              <a:t>Multimedia </a:t>
            </a:r>
            <a:r>
              <a:rPr lang="es-ES" sz="1200" b="0" u="none" dirty="0" err="1" smtClean="0">
                <a:latin typeface="Swis721 LtEx BT" pitchFamily="34" charset="0"/>
              </a:rPr>
              <a:t>Department</a:t>
            </a:r>
            <a:endParaRPr lang="es-ES" sz="1200" b="0" u="none" dirty="0">
              <a:latin typeface="Swis721 LtEx BT" pitchFamily="34" charset="0"/>
            </a:endParaRPr>
          </a:p>
        </p:txBody>
      </p:sp>
    </p:spTree>
    <p:custDataLst>
      <p:tags r:id="rId1"/>
    </p:custDataLst>
    <p:extLst>
      <p:ext uri="{BB962C8B-B14F-4D97-AF65-F5344CB8AC3E}">
        <p14:creationId xmlns:p14="http://schemas.microsoft.com/office/powerpoint/2010/main" val="3000345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Mis Docs\_Multimedia IMS\Curso Biblico PPS\Tema 14\Tema 14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759" y="3853307"/>
            <a:ext cx="7008638" cy="1864994"/>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683568" y="493512"/>
            <a:ext cx="2526654" cy="523220"/>
          </a:xfrm>
          <a:prstGeom prst="rect">
            <a:avLst/>
          </a:prstGeom>
        </p:spPr>
        <p:txBody>
          <a:bodyPr wrap="none">
            <a:spAutoFit/>
          </a:bodyPr>
          <a:lstStyle/>
          <a:p>
            <a:r>
              <a:rPr lang="en-US" sz="2800" b="1" dirty="0">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latin typeface="Trajan Pro" pitchFamily="18" charset="0"/>
                <a:cs typeface="Vijaya" pitchFamily="34" charset="0"/>
              </a:rPr>
              <a:t>Ezekiel 8:15-18</a:t>
            </a:r>
            <a:endParaRPr lang="es-ES" sz="2000" b="1" dirty="0">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endParaRPr>
          </a:p>
        </p:txBody>
      </p:sp>
      <p:sp>
        <p:nvSpPr>
          <p:cNvPr id="3" name="Rectangle 3" hidden="1"/>
          <p:cNvSpPr>
            <a:spLocks noChangeArrowheads="1"/>
          </p:cNvSpPr>
          <p:nvPr/>
        </p:nvSpPr>
        <p:spPr bwMode="auto">
          <a:xfrm>
            <a:off x="1079612" y="1196752"/>
            <a:ext cx="7272808" cy="428447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smtClean="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"Y </a:t>
            </a:r>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me llevó al atrio de adentro de la casa de Jehová; y he aquí junto a la entrada del templo de Jehová, entre la entrada y el altar, como veinticinco varones, sus espaldas vueltas al templo de Jehová y sus rostros hacia el oriente,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y adoraban al sol</a:t>
            </a:r>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postrándose hacia el oriente</a:t>
            </a:r>
            <a:r>
              <a:rPr lang="es-ES" sz="3200" b="1" i="1" spc="50" dirty="0" smtClean="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a:t>
            </a:r>
            <a:endPar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7" name="Rectangle 3" hidden="1"/>
          <p:cNvSpPr>
            <a:spLocks noChangeArrowheads="1"/>
          </p:cNvSpPr>
          <p:nvPr/>
        </p:nvSpPr>
        <p:spPr bwMode="auto">
          <a:xfrm>
            <a:off x="1151620" y="1196752"/>
            <a:ext cx="6876764" cy="428447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Y me dijo: ¿No has visto, hijo de hombre? ¿Es cosa liviana para la casa de Judá hacer las abominaciones que hacen aquí? Después que han llenado de maldad la tierra, se volvieron a mí para irritarme; he aquí que aplican el ramo a sus narices</a:t>
            </a:r>
            <a:r>
              <a:rPr lang="es-ES" sz="3200" b="1" i="1" spc="50" dirty="0" smtClean="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a:t>
            </a:r>
            <a:endPar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8" name="Rectangle 3"/>
          <p:cNvSpPr>
            <a:spLocks noChangeArrowheads="1"/>
          </p:cNvSpPr>
          <p:nvPr/>
        </p:nvSpPr>
        <p:spPr bwMode="auto">
          <a:xfrm>
            <a:off x="1115616" y="1196752"/>
            <a:ext cx="6984776" cy="428447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Therefore will I also deal in fury: mine eye shall not spare, neither will I have pity: and though they cry in mine ears with a loud voice, yet will I not hear them</a:t>
            </a:r>
            <a:r>
              <a:rPr lang="en-US" sz="3200" b="1" i="1" spc="50" dirty="0" smtClean="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a:t>
            </a:r>
            <a:endPar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1608530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par>
                          <p:cTn id="8" fill="hold">
                            <p:stCondLst>
                              <p:cond delay="40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4000"/>
                                        <p:tgtEl>
                                          <p:spTgt spid="7"/>
                                        </p:tgtEl>
                                      </p:cBhvr>
                                    </p:animEffect>
                                  </p:childTnLst>
                                </p:cTn>
                              </p:par>
                            </p:childTnLst>
                          </p:cTn>
                        </p:par>
                        <p:par>
                          <p:cTn id="12" fill="hold">
                            <p:stCondLst>
                              <p:cond delay="8000"/>
                            </p:stCondLst>
                            <p:childTnLst>
                              <p:par>
                                <p:cTn id="13" presetID="22" presetClass="entr" presetSubtype="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4000"/>
                                        <p:tgtEl>
                                          <p:spTgt spid="8"/>
                                        </p:tgtEl>
                                      </p:cBhvr>
                                    </p:animEffect>
                                  </p:childTnLst>
                                </p:cTn>
                              </p:par>
                            </p:childTnLst>
                          </p:cTn>
                        </p:par>
                        <p:par>
                          <p:cTn id="16" fill="hold">
                            <p:stCondLst>
                              <p:cond delay="12000"/>
                            </p:stCondLst>
                            <p:childTnLst>
                              <p:par>
                                <p:cTn id="17" presetID="22" presetClass="entr" presetSubtype="1"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14\Tema 14 ado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1511660" y="1988840"/>
            <a:ext cx="6120680" cy="132343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a:ln w="11430"/>
                <a:solidFill>
                  <a:schemeClr val="accent2">
                    <a:lumMod val="50000"/>
                  </a:schemeClr>
                </a:solidFill>
                <a:effectLst>
                  <a:outerShdw blurRad="76200" dist="50800" dir="5400000" algn="tl" rotWithShape="0">
                    <a:srgbClr val="000000">
                      <a:alpha val="65000"/>
                    </a:srgbClr>
                  </a:outerShdw>
                </a:effectLst>
                <a:latin typeface="Bernard MT Condensed" pitchFamily="18" charset="0"/>
              </a:rPr>
              <a:t>Who tried to introduce </a:t>
            </a:r>
            <a:r>
              <a:rPr lang="en-US" sz="4000" b="1" spc="50">
                <a:ln w="11430"/>
                <a:solidFill>
                  <a:schemeClr val="accent2">
                    <a:lumMod val="50000"/>
                  </a:schemeClr>
                </a:solidFill>
                <a:effectLst>
                  <a:outerShdw blurRad="76200" dist="50800" dir="5400000" algn="tl" rotWithShape="0">
                    <a:srgbClr val="000000">
                      <a:alpha val="65000"/>
                    </a:srgbClr>
                  </a:outerShdw>
                </a:effectLst>
                <a:latin typeface="Bernard MT Condensed" pitchFamily="18" charset="0"/>
              </a:rPr>
              <a:t>pagan </a:t>
            </a:r>
            <a:r>
              <a:rPr lang="en-US" sz="4000" b="1" spc="50" smtClean="0">
                <a:ln w="11430"/>
                <a:solidFill>
                  <a:schemeClr val="accent2">
                    <a:lumMod val="50000"/>
                  </a:schemeClr>
                </a:solidFill>
                <a:effectLst>
                  <a:outerShdw blurRad="76200" dist="50800" dir="5400000" algn="tl" rotWithShape="0">
                    <a:srgbClr val="000000">
                      <a:alpha val="65000"/>
                    </a:srgbClr>
                  </a:outerShdw>
                </a:effectLst>
                <a:latin typeface="Bernard MT Condensed" pitchFamily="18" charset="0"/>
              </a:rPr>
              <a:t>rites into </a:t>
            </a:r>
            <a:r>
              <a:rPr lang="en-US" sz="4000" b="1" spc="50" dirty="0">
                <a:ln w="11430"/>
                <a:solidFill>
                  <a:schemeClr val="accent2">
                    <a:lumMod val="50000"/>
                  </a:schemeClr>
                </a:solidFill>
                <a:effectLst>
                  <a:outerShdw blurRad="76200" dist="50800" dir="5400000" algn="tl" rotWithShape="0">
                    <a:srgbClr val="000000">
                      <a:alpha val="65000"/>
                    </a:srgbClr>
                  </a:outerShdw>
                </a:effectLst>
                <a:latin typeface="Bernard MT Condensed" pitchFamily="18" charset="0"/>
              </a:rPr>
              <a:t>Christianity?</a:t>
            </a:r>
            <a:endParaRPr lang="es-ES" sz="4000" b="1" spc="50" dirty="0">
              <a:ln w="11430"/>
              <a:solidFill>
                <a:schemeClr val="accent2">
                  <a:lumMod val="50000"/>
                </a:schemeClr>
              </a:solidFill>
              <a:effectLst>
                <a:outerShdw blurRad="76200" dist="50800" dir="5400000" algn="tl" rotWithShape="0">
                  <a:srgbClr val="000000">
                    <a:alpha val="65000"/>
                  </a:srgbClr>
                </a:outerShdw>
              </a:effectLst>
              <a:latin typeface="Bernard MT Condensed" pitchFamily="18"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759" y="3853307"/>
            <a:ext cx="7008638" cy="186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2504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4\Tema 14 map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1" y="4077072"/>
            <a:ext cx="7380821" cy="2131977"/>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007604" y="869811"/>
            <a:ext cx="2772308" cy="830997"/>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s-ES" sz="2400" b="1" dirty="0" err="1">
                <a:ln w="9525"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Growth</a:t>
            </a:r>
            <a:r>
              <a:rPr lang="es-ES" sz="2400" b="1" dirty="0">
                <a:ln w="9525"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 </a:t>
            </a:r>
            <a:r>
              <a:rPr lang="es-ES" sz="2400" b="1" dirty="0" smtClean="0">
                <a:ln w="9525"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of </a:t>
            </a:r>
            <a:r>
              <a:rPr lang="es-ES" sz="2400" b="1" dirty="0" err="1">
                <a:ln w="9525"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Christianity</a:t>
            </a:r>
            <a:endParaRPr lang="es-ES" sz="2400" dirty="0">
              <a:ln w="9525" cap="rnd" cmpd="sng">
                <a:solidFill>
                  <a:schemeClr val="tx1"/>
                </a:solidFill>
                <a:prstDash val="solid"/>
                <a:round/>
              </a:ln>
              <a:solidFill>
                <a:srgbClr val="FF0000"/>
              </a:solidFill>
            </a:endParaRPr>
          </a:p>
        </p:txBody>
      </p:sp>
      <p:pic>
        <p:nvPicPr>
          <p:cNvPr id="8194" name="Picture 2" descr="J:\Mis Docs\_Multimedia IMS\Curso Biblico PPS\Tema 14\constantin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4168" y="869811"/>
            <a:ext cx="1973398" cy="2631197"/>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4 Rectángulo"/>
          <p:cNvSpPr/>
          <p:nvPr/>
        </p:nvSpPr>
        <p:spPr>
          <a:xfrm>
            <a:off x="6084168" y="3167680"/>
            <a:ext cx="1911164" cy="369332"/>
          </a:xfrm>
          <a:prstGeom prst="rect">
            <a:avLst/>
          </a:prstGeom>
        </p:spPr>
        <p:txBody>
          <a:bodyPr wrap="none">
            <a:spAutoFit/>
          </a:bodyPr>
          <a:lstStyle/>
          <a:p>
            <a:r>
              <a:rPr lang="es-ES" b="1" dirty="0" err="1" smtClean="0">
                <a:ln w="12700" cap="rnd" cmpd="sng">
                  <a:solidFill>
                    <a:prstClr val="black"/>
                  </a:solidFill>
                  <a:prstDash val="solid"/>
                  <a:round/>
                </a:ln>
                <a:solidFill>
                  <a:srgbClr val="FF0000"/>
                </a:solidFill>
                <a:effectLst>
                  <a:glow rad="177800">
                    <a:srgbClr val="F79646">
                      <a:satMod val="175000"/>
                      <a:alpha val="17000"/>
                    </a:srgbClr>
                  </a:glow>
                </a:effectLst>
                <a:latin typeface="Trajan Pro" pitchFamily="18" charset="0"/>
                <a:cs typeface="Vijaya" pitchFamily="34" charset="0"/>
              </a:rPr>
              <a:t>Constantine</a:t>
            </a:r>
            <a:endParaRPr lang="es-ES" sz="1400" dirty="0">
              <a:ln w="12700" cap="rnd" cmpd="sng">
                <a:solidFill>
                  <a:prstClr val="black"/>
                </a:solidFill>
                <a:prstDash val="solid"/>
                <a:round/>
              </a:ln>
            </a:endParaRPr>
          </a:p>
        </p:txBody>
      </p:sp>
      <p:sp>
        <p:nvSpPr>
          <p:cNvPr id="6" name="5 Flecha derecha"/>
          <p:cNvSpPr/>
          <p:nvPr/>
        </p:nvSpPr>
        <p:spPr>
          <a:xfrm rot="18109601">
            <a:off x="4266158" y="3517244"/>
            <a:ext cx="468052" cy="472698"/>
          </a:xfrm>
          <a:prstGeom prst="rightArrow">
            <a:avLst/>
          </a:prstGeom>
          <a:gradFill>
            <a:gsLst>
              <a:gs pos="0">
                <a:srgbClr val="FF0000">
                  <a:lumMod val="55000"/>
                </a:srgbClr>
              </a:gs>
              <a:gs pos="80000">
                <a:srgbClr val="FF0000">
                  <a:lumMod val="84000"/>
                  <a:lumOff val="16000"/>
                </a:srgbClr>
              </a:gs>
              <a:gs pos="100000">
                <a:schemeClr val="accent2">
                  <a:shade val="94000"/>
                  <a:satMod val="135000"/>
                </a:schemeClr>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sp>
        <p:nvSpPr>
          <p:cNvPr id="9" name="8 Flecha derecha"/>
          <p:cNvSpPr/>
          <p:nvPr/>
        </p:nvSpPr>
        <p:spPr>
          <a:xfrm rot="15706044">
            <a:off x="3473687" y="2869172"/>
            <a:ext cx="468052" cy="472698"/>
          </a:xfrm>
          <a:prstGeom prst="rightArrow">
            <a:avLst/>
          </a:prstGeom>
          <a:gradFill>
            <a:gsLst>
              <a:gs pos="0">
                <a:srgbClr val="FF0000">
                  <a:lumMod val="55000"/>
                </a:srgbClr>
              </a:gs>
              <a:gs pos="80000">
                <a:srgbClr val="FF0000">
                  <a:lumMod val="84000"/>
                  <a:lumOff val="16000"/>
                </a:srgbClr>
              </a:gs>
              <a:gs pos="100000">
                <a:schemeClr val="accent2">
                  <a:shade val="94000"/>
                  <a:satMod val="135000"/>
                </a:schemeClr>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sp>
        <p:nvSpPr>
          <p:cNvPr id="10" name="9 Flecha derecha"/>
          <p:cNvSpPr/>
          <p:nvPr/>
        </p:nvSpPr>
        <p:spPr>
          <a:xfrm rot="8350612">
            <a:off x="2947628" y="3503105"/>
            <a:ext cx="468052" cy="472698"/>
          </a:xfrm>
          <a:prstGeom prst="rightArrow">
            <a:avLst/>
          </a:prstGeom>
          <a:gradFill>
            <a:gsLst>
              <a:gs pos="0">
                <a:srgbClr val="FF0000">
                  <a:lumMod val="55000"/>
                </a:srgbClr>
              </a:gs>
              <a:gs pos="80000">
                <a:srgbClr val="FF0000">
                  <a:lumMod val="84000"/>
                  <a:lumOff val="16000"/>
                </a:srgbClr>
              </a:gs>
              <a:gs pos="100000">
                <a:schemeClr val="accent2">
                  <a:shade val="94000"/>
                  <a:satMod val="135000"/>
                </a:schemeClr>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sp>
        <p:nvSpPr>
          <p:cNvPr id="11" name="10 Flecha derecha"/>
          <p:cNvSpPr/>
          <p:nvPr/>
        </p:nvSpPr>
        <p:spPr>
          <a:xfrm rot="2862845">
            <a:off x="4993804" y="4532605"/>
            <a:ext cx="468052" cy="472698"/>
          </a:xfrm>
          <a:prstGeom prst="rightArrow">
            <a:avLst/>
          </a:prstGeom>
          <a:gradFill>
            <a:gsLst>
              <a:gs pos="0">
                <a:srgbClr val="FF0000">
                  <a:lumMod val="55000"/>
                </a:srgbClr>
              </a:gs>
              <a:gs pos="80000">
                <a:srgbClr val="FF0000">
                  <a:lumMod val="84000"/>
                  <a:lumOff val="16000"/>
                </a:srgbClr>
              </a:gs>
              <a:gs pos="100000">
                <a:schemeClr val="accent2">
                  <a:shade val="94000"/>
                  <a:satMod val="135000"/>
                </a:schemeClr>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sp>
        <p:nvSpPr>
          <p:cNvPr id="12" name="11 Flecha derecha"/>
          <p:cNvSpPr/>
          <p:nvPr/>
        </p:nvSpPr>
        <p:spPr>
          <a:xfrm rot="20013730">
            <a:off x="5850142" y="4043972"/>
            <a:ext cx="468052" cy="472698"/>
          </a:xfrm>
          <a:prstGeom prst="rightArrow">
            <a:avLst/>
          </a:prstGeom>
          <a:gradFill>
            <a:gsLst>
              <a:gs pos="0">
                <a:srgbClr val="FF0000">
                  <a:lumMod val="55000"/>
                </a:srgbClr>
              </a:gs>
              <a:gs pos="80000">
                <a:srgbClr val="FF0000">
                  <a:lumMod val="84000"/>
                  <a:lumOff val="16000"/>
                </a:srgbClr>
              </a:gs>
              <a:gs pos="100000">
                <a:schemeClr val="accent2">
                  <a:shade val="94000"/>
                  <a:satMod val="135000"/>
                </a:schemeClr>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sp>
        <p:nvSpPr>
          <p:cNvPr id="13" name="12 Rectángulo"/>
          <p:cNvSpPr/>
          <p:nvPr/>
        </p:nvSpPr>
        <p:spPr>
          <a:xfrm>
            <a:off x="967062" y="5553236"/>
            <a:ext cx="7090503" cy="461665"/>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s-ES" sz="2400" b="1" dirty="0" err="1" smtClean="0">
                <a:ln w="9525"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Edict</a:t>
            </a:r>
            <a:r>
              <a:rPr lang="es-ES" sz="2400" b="1" dirty="0" smtClean="0">
                <a:ln w="9525"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 of </a:t>
            </a:r>
            <a:r>
              <a:rPr lang="es-ES" sz="2400" b="1" dirty="0" err="1" smtClean="0">
                <a:ln w="9525"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Tolerance</a:t>
            </a:r>
            <a:r>
              <a:rPr lang="es-ES" sz="2400" b="1" dirty="0" smtClean="0">
                <a:ln w="9525"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 · </a:t>
            </a:r>
            <a:r>
              <a:rPr lang="es-ES" sz="2400" b="1" dirty="0" err="1" smtClean="0">
                <a:ln w="9525"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Milan</a:t>
            </a:r>
            <a:r>
              <a:rPr lang="es-ES" sz="2400" b="1" dirty="0" smtClean="0">
                <a:ln w="9525"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 · 313 A.D.</a:t>
            </a:r>
            <a:endParaRPr lang="es-ES" sz="2400" dirty="0">
              <a:ln w="9525" cap="rnd" cmpd="sng">
                <a:solidFill>
                  <a:schemeClr val="tx1"/>
                </a:solidFill>
                <a:prstDash val="solid"/>
                <a:round/>
              </a:ln>
              <a:solidFill>
                <a:srgbClr val="FF0000"/>
              </a:solidFill>
            </a:endParaRPr>
          </a:p>
        </p:txBody>
      </p:sp>
    </p:spTree>
    <p:extLst>
      <p:ext uri="{BB962C8B-B14F-4D97-AF65-F5344CB8AC3E}">
        <p14:creationId xmlns:p14="http://schemas.microsoft.com/office/powerpoint/2010/main" val="3512667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42" presetClass="path" presetSubtype="0" accel="50000" decel="50000" fill="hold" grpId="0" nodeType="withEffect">
                                  <p:stCondLst>
                                    <p:cond delay="1000"/>
                                  </p:stCondLst>
                                  <p:childTnLst>
                                    <p:animMotion origin="layout" path="M 0 -0.00139 L 0.03542 -0.08002 " pathEditMode="relative" rAng="0" ptsTypes="AA">
                                      <p:cBhvr>
                                        <p:cTn id="13" dur="2000" fill="hold"/>
                                        <p:tgtEl>
                                          <p:spTgt spid="6"/>
                                        </p:tgtEl>
                                        <p:attrNameLst>
                                          <p:attrName>ppt_x</p:attrName>
                                          <p:attrName>ppt_y</p:attrName>
                                        </p:attrNameLst>
                                      </p:cBhvr>
                                      <p:rCtr x="1771" y="-3932"/>
                                    </p:animMotion>
                                  </p:childTnLst>
                                </p:cTn>
                              </p:par>
                              <p:par>
                                <p:cTn id="14" presetID="42" presetClass="path" presetSubtype="0" accel="50000" decel="50000" fill="hold" grpId="0" nodeType="withEffect">
                                  <p:stCondLst>
                                    <p:cond delay="1000"/>
                                  </p:stCondLst>
                                  <p:childTnLst>
                                    <p:animMotion origin="layout" path="M -1.94444E-6 1.07308E-6 L -0.03524 -0.105 " pathEditMode="relative" rAng="0" ptsTypes="AA">
                                      <p:cBhvr>
                                        <p:cTn id="15" dur="2000" fill="hold"/>
                                        <p:tgtEl>
                                          <p:spTgt spid="9"/>
                                        </p:tgtEl>
                                        <p:attrNameLst>
                                          <p:attrName>ppt_x</p:attrName>
                                          <p:attrName>ppt_y</p:attrName>
                                        </p:attrNameLst>
                                      </p:cBhvr>
                                      <p:rCtr x="-1771" y="-5250"/>
                                    </p:animMotion>
                                  </p:childTnLst>
                                </p:cTn>
                              </p:par>
                              <p:par>
                                <p:cTn id="16" presetID="42" presetClass="path" presetSubtype="0" accel="50000" decel="50000" fill="hold" grpId="0" nodeType="withEffect">
                                  <p:stCondLst>
                                    <p:cond delay="1000"/>
                                  </p:stCondLst>
                                  <p:childTnLst>
                                    <p:animMotion origin="layout" path="M 4.16667E-6 4.49584E-6 L -0.03698 0.05457 " pathEditMode="relative" rAng="0" ptsTypes="AA">
                                      <p:cBhvr>
                                        <p:cTn id="17" dur="2000" fill="hold"/>
                                        <p:tgtEl>
                                          <p:spTgt spid="10"/>
                                        </p:tgtEl>
                                        <p:attrNameLst>
                                          <p:attrName>ppt_x</p:attrName>
                                          <p:attrName>ppt_y</p:attrName>
                                        </p:attrNameLst>
                                      </p:cBhvr>
                                      <p:rCtr x="-1858" y="2729"/>
                                    </p:animMotion>
                                  </p:childTnLst>
                                </p:cTn>
                              </p:par>
                              <p:par>
                                <p:cTn id="18" presetID="42" presetClass="path" presetSubtype="0" accel="50000" decel="50000" fill="hold" grpId="0" nodeType="withEffect">
                                  <p:stCondLst>
                                    <p:cond delay="1000"/>
                                  </p:stCondLst>
                                  <p:childTnLst>
                                    <p:animMotion origin="layout" path="M -1.38889E-6 2.89547E-6 L 0.05816 0.06175 " pathEditMode="relative" rAng="0" ptsTypes="AA">
                                      <p:cBhvr>
                                        <p:cTn id="19" dur="2000" fill="hold"/>
                                        <p:tgtEl>
                                          <p:spTgt spid="11"/>
                                        </p:tgtEl>
                                        <p:attrNameLst>
                                          <p:attrName>ppt_x</p:attrName>
                                          <p:attrName>ppt_y</p:attrName>
                                        </p:attrNameLst>
                                      </p:cBhvr>
                                      <p:rCtr x="2899" y="3076"/>
                                    </p:animMotion>
                                  </p:childTnLst>
                                </p:cTn>
                              </p:par>
                              <p:par>
                                <p:cTn id="20" presetID="42" presetClass="path" presetSubtype="0" accel="50000" decel="50000" fill="hold" grpId="0" nodeType="withEffect">
                                  <p:stCondLst>
                                    <p:cond delay="1000"/>
                                  </p:stCondLst>
                                  <p:childTnLst>
                                    <p:animMotion origin="layout" path="M 2.22222E-6 3.23774E-6 L 0.06701 -0.04533 " pathEditMode="relative" rAng="0" ptsTypes="AA">
                                      <p:cBhvr>
                                        <p:cTn id="21" dur="2000" fill="hold"/>
                                        <p:tgtEl>
                                          <p:spTgt spid="12"/>
                                        </p:tgtEl>
                                        <p:attrNameLst>
                                          <p:attrName>ppt_x</p:attrName>
                                          <p:attrName>ppt_y</p:attrName>
                                        </p:attrNameLst>
                                      </p:cBhvr>
                                      <p:rCtr x="3351" y="-2266"/>
                                    </p:animMotion>
                                  </p:childTnLst>
                                </p:cTn>
                              </p:par>
                            </p:childTnLst>
                          </p:cTn>
                        </p:par>
                        <p:par>
                          <p:cTn id="22" fill="hold">
                            <p:stCondLst>
                              <p:cond delay="4000"/>
                            </p:stCondLst>
                            <p:childTnLst>
                              <p:par>
                                <p:cTn id="23" presetID="10" presetClass="entr" presetSubtype="0" fill="hold" grpId="0" nodeType="afterEffect">
                                  <p:stCondLst>
                                    <p:cond delay="100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par>
                          <p:cTn id="26" fill="hold">
                            <p:stCondLst>
                              <p:cond delay="5500"/>
                            </p:stCondLst>
                            <p:childTnLst>
                              <p:par>
                                <p:cTn id="27" presetID="22" presetClass="entr" presetSubtype="1"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up)">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9" grpId="0" animBg="1"/>
      <p:bldP spid="10" grpId="0" animBg="1"/>
      <p:bldP spid="11"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J:\Mis Docs\_Multimedia IMS\Curso Biblico PPS\Tema 14\Tema 14 sunda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367644" y="1903475"/>
            <a:ext cx="6444716" cy="769441"/>
          </a:xfrm>
          <a:prstGeom prst="rect">
            <a:avLst/>
          </a:prstGeom>
        </p:spPr>
        <p:txBody>
          <a:bodyPr wrap="square">
            <a:spAutoFit/>
          </a:bodyPr>
          <a:lstStyle/>
          <a:p>
            <a:pPr algn="ctr"/>
            <a:r>
              <a:rPr lang="en-US" sz="4400" b="1" dirty="0" smtClean="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Sunday = Sonntag</a:t>
            </a:r>
            <a:endParaRPr lang="es-ES" sz="36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endParaRPr>
          </a:p>
        </p:txBody>
      </p:sp>
      <p:sp>
        <p:nvSpPr>
          <p:cNvPr id="4" name="3 Cerrar llave"/>
          <p:cNvSpPr/>
          <p:nvPr/>
        </p:nvSpPr>
        <p:spPr>
          <a:xfrm rot="5400000">
            <a:off x="4238963" y="620688"/>
            <a:ext cx="702078" cy="5346594"/>
          </a:xfrm>
          <a:prstGeom prst="rightBrace">
            <a:avLst>
              <a:gd name="adj1" fmla="val 77655"/>
              <a:gd name="adj2" fmla="val 49448"/>
            </a:avLst>
          </a:prstGeom>
          <a:ln w="76200">
            <a:solidFill>
              <a:srgbClr val="C00000"/>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s-ES"/>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759" y="3853307"/>
            <a:ext cx="7008638" cy="1864994"/>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1372866" y="4063715"/>
            <a:ext cx="6444716" cy="769441"/>
          </a:xfrm>
          <a:prstGeom prst="rect">
            <a:avLst/>
          </a:prstGeom>
        </p:spPr>
        <p:txBody>
          <a:bodyPr wrap="square">
            <a:spAutoFit/>
          </a:bodyPr>
          <a:lstStyle/>
          <a:p>
            <a:pPr algn="ctr"/>
            <a:r>
              <a:rPr lang="en-US" sz="4400" b="1" dirty="0" smtClean="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Sun day</a:t>
            </a:r>
            <a:endParaRPr lang="es-ES" sz="36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2279405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47"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500"/>
                                        <p:tgtEl>
                                          <p:spTgt spid="4"/>
                                        </p:tgtEl>
                                      </p:cBhvr>
                                    </p:animEffect>
                                    <p:anim calcmode="lin" valueType="num">
                                      <p:cBhvr>
                                        <p:cTn id="12" dur="1500" fill="hold"/>
                                        <p:tgtEl>
                                          <p:spTgt spid="4"/>
                                        </p:tgtEl>
                                        <p:attrNameLst>
                                          <p:attrName>ppt_x</p:attrName>
                                        </p:attrNameLst>
                                      </p:cBhvr>
                                      <p:tavLst>
                                        <p:tav tm="0">
                                          <p:val>
                                            <p:strVal val="#ppt_x"/>
                                          </p:val>
                                        </p:tav>
                                        <p:tav tm="100000">
                                          <p:val>
                                            <p:strVal val="#ppt_x"/>
                                          </p:val>
                                        </p:tav>
                                      </p:tavLst>
                                    </p:anim>
                                    <p:anim calcmode="lin" valueType="num">
                                      <p:cBhvr>
                                        <p:cTn id="13" dur="15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par>
                          <p:cTn id="18" fill="hold">
                            <p:stCondLst>
                              <p:cond delay="3500"/>
                            </p:stCondLst>
                            <p:childTnLst>
                              <p:par>
                                <p:cTn id="19" presetID="22" presetClass="entr" presetSubtype="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J:\Mis Docs\_Multimedia IMS\Curso Biblico PPS\Tema 14\Tema 14 cat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467544" y="1052736"/>
            <a:ext cx="6552728" cy="452431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a:buFont typeface="Arial" pitchFamily="34" charset="0"/>
              <a:buChar char="•"/>
            </a:pP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Temples dedicated </a:t>
            </a:r>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to special </a:t>
            </a: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saints</a:t>
            </a:r>
          </a:p>
          <a:p>
            <a:pPr marL="342900" indent="-342900">
              <a:buFont typeface="Arial" pitchFamily="34" charset="0"/>
              <a:buChar char="•"/>
            </a:pPr>
            <a:r>
              <a:rPr lang="es-ES" sz="2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Ornaments</a:t>
            </a:r>
            <a:endParaRPr lang="es-E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marL="342900" indent="-342900">
              <a:buFont typeface="Arial" pitchFamily="34" charset="0"/>
              <a:buChar char="•"/>
            </a:pPr>
            <a:r>
              <a:rPr lang="es-ES" sz="2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Incense</a:t>
            </a:r>
            <a:r>
              <a:rPr lang="es-E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sz="24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lamps</a:t>
            </a:r>
            <a:r>
              <a:rPr lang="es-E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sz="2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candles</a:t>
            </a:r>
            <a:endParaRPr lang="es-E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marL="342900" indent="-342900">
              <a:buFont typeface="Arial" pitchFamily="34" charset="0"/>
              <a:buChar char="•"/>
            </a:pPr>
            <a:r>
              <a:rPr lang="es-ES" sz="2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Votive</a:t>
            </a:r>
            <a:r>
              <a:rPr lang="es-E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sz="24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offerings</a:t>
            </a:r>
            <a:r>
              <a:rPr lang="es-E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endParaRPr lang="es-E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marL="342900" indent="-342900">
              <a:buFont typeface="Arial" pitchFamily="34" charset="0"/>
              <a:buChar char="•"/>
            </a:pPr>
            <a:r>
              <a:rPr lang="es-ES" sz="2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Holy</a:t>
            </a:r>
            <a:r>
              <a:rPr lang="es-E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sz="2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water</a:t>
            </a:r>
            <a:endParaRPr lang="es-E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marL="342900" indent="-342900">
              <a:buFont typeface="Arial" pitchFamily="34" charset="0"/>
              <a:buChar char="•"/>
            </a:pPr>
            <a:r>
              <a:rPr lang="es-ES" sz="2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Seasonal</a:t>
            </a:r>
            <a:r>
              <a:rPr lang="es-E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sz="2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festivities</a:t>
            </a:r>
            <a:endParaRPr lang="es-E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marL="342900" indent="-342900">
              <a:buFont typeface="Arial" pitchFamily="34" charset="0"/>
              <a:buChar char="•"/>
            </a:pPr>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a:t>
            </a: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he </a:t>
            </a:r>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use of the calendar, </a:t>
            </a: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processions</a:t>
            </a:r>
          </a:p>
          <a:p>
            <a:pPr marL="342900" indent="-342900">
              <a:buFont typeface="Arial" pitchFamily="34" charset="0"/>
              <a:buChar char="•"/>
            </a:pP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The </a:t>
            </a:r>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blessing of the </a:t>
            </a: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fields</a:t>
            </a:r>
          </a:p>
          <a:p>
            <a:pPr marL="342900" indent="-342900">
              <a:buFont typeface="Arial" pitchFamily="34" charset="0"/>
              <a:buChar char="•"/>
            </a:pPr>
            <a:r>
              <a:rPr lang="es-ES" sz="2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Priestly</a:t>
            </a:r>
            <a:r>
              <a:rPr lang="es-E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sz="2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garments</a:t>
            </a:r>
            <a:endParaRPr lang="es-E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marL="342900" indent="-342900">
              <a:buFont typeface="Arial" pitchFamily="34" charset="0"/>
              <a:buChar char="•"/>
            </a:pPr>
            <a:r>
              <a:rPr lang="es-ES" sz="2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The</a:t>
            </a:r>
            <a:r>
              <a:rPr lang="es-E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sz="24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wedding</a:t>
            </a:r>
            <a:r>
              <a:rPr lang="es-E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ring</a:t>
            </a:r>
          </a:p>
          <a:p>
            <a:pPr marL="342900" indent="-342900">
              <a:buFont typeface="Arial" pitchFamily="34" charset="0"/>
              <a:buChar char="•"/>
            </a:pP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The </a:t>
            </a:r>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custom of facing the </a:t>
            </a: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east</a:t>
            </a:r>
          </a:p>
          <a:p>
            <a:pPr marL="342900" indent="-342900">
              <a:buFont typeface="Arial" pitchFamily="34" charset="0"/>
              <a:buChar char="•"/>
            </a:pPr>
            <a:r>
              <a:rPr lang="es-ES" sz="2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Later</a:t>
            </a:r>
            <a:r>
              <a:rPr lang="es-E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sz="24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icons</a:t>
            </a:r>
            <a:endParaRPr lang="es-E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3 Rectángulo"/>
          <p:cNvSpPr/>
          <p:nvPr/>
        </p:nvSpPr>
        <p:spPr>
          <a:xfrm>
            <a:off x="375760" y="462734"/>
            <a:ext cx="7759506" cy="553998"/>
          </a:xfrm>
          <a:prstGeom prst="rect">
            <a:avLst/>
          </a:prstGeom>
        </p:spPr>
        <p:txBody>
          <a:bodyPr wrap="square">
            <a:spAutoFit/>
          </a:bodyPr>
          <a:lstStyle/>
          <a:p>
            <a:r>
              <a:rPr lang="es-ES" sz="3000" b="1" dirty="0" err="1">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Trajan Pro" pitchFamily="18" charset="0"/>
                <a:cs typeface="Vijaya" pitchFamily="34" charset="0"/>
              </a:rPr>
              <a:t>From</a:t>
            </a:r>
            <a:r>
              <a:rPr lang="es-ES" sz="3000" b="1" dirty="0">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Trajan Pro" pitchFamily="18" charset="0"/>
                <a:cs typeface="Vijaya" pitchFamily="34" charset="0"/>
              </a:rPr>
              <a:t> </a:t>
            </a:r>
            <a:r>
              <a:rPr lang="es-ES" sz="3000" b="1" dirty="0" err="1">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Trajan Pro" pitchFamily="18" charset="0"/>
                <a:cs typeface="Vijaya" pitchFamily="34" charset="0"/>
              </a:rPr>
              <a:t>Paganism</a:t>
            </a:r>
            <a:r>
              <a:rPr lang="es-ES" sz="3000" b="1" dirty="0">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Trajan Pro" pitchFamily="18" charset="0"/>
                <a:cs typeface="Vijaya" pitchFamily="34" charset="0"/>
              </a:rPr>
              <a:t> </a:t>
            </a:r>
            <a:r>
              <a:rPr lang="es-ES" sz="3000" b="1" dirty="0" err="1">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Trajan Pro" pitchFamily="18" charset="0"/>
                <a:cs typeface="Vijaya" pitchFamily="34" charset="0"/>
              </a:rPr>
              <a:t>to</a:t>
            </a:r>
            <a:r>
              <a:rPr lang="es-ES" sz="3000" b="1" dirty="0">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Trajan Pro" pitchFamily="18" charset="0"/>
                <a:cs typeface="Vijaya" pitchFamily="34" charset="0"/>
              </a:rPr>
              <a:t> </a:t>
            </a:r>
            <a:r>
              <a:rPr lang="es-ES" sz="3000" b="1" dirty="0" err="1">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Trajan Pro" pitchFamily="18" charset="0"/>
                <a:cs typeface="Vijaya" pitchFamily="34" charset="0"/>
              </a:rPr>
              <a:t>Christianity</a:t>
            </a:r>
            <a:endParaRPr lang="es-ES" sz="3000" dirty="0"/>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13" y="3356992"/>
            <a:ext cx="8820471" cy="3307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13239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up)">
                                      <p:cBhvr>
                                        <p:cTn id="11" dur="10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wipe(up)">
                                      <p:cBhvr>
                                        <p:cTn id="16" dur="10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wipe(up)">
                                      <p:cBhvr>
                                        <p:cTn id="21" dur="1000"/>
                                        <p:tgtEl>
                                          <p:spTgt spid="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wipe(up)">
                                      <p:cBhvr>
                                        <p:cTn id="26" dur="1000"/>
                                        <p:tgtEl>
                                          <p:spTgt spid="2">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Effect transition="in" filter="wipe(up)">
                                      <p:cBhvr>
                                        <p:cTn id="31" dur="1000"/>
                                        <p:tgtEl>
                                          <p:spTgt spid="2">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Effect transition="in" filter="wipe(up)">
                                      <p:cBhvr>
                                        <p:cTn id="36" dur="1000"/>
                                        <p:tgtEl>
                                          <p:spTgt spid="2">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2">
                                            <p:txEl>
                                              <p:pRg st="6" end="6"/>
                                            </p:txEl>
                                          </p:spTgt>
                                        </p:tgtEl>
                                        <p:attrNameLst>
                                          <p:attrName>style.visibility</p:attrName>
                                        </p:attrNameLst>
                                      </p:cBhvr>
                                      <p:to>
                                        <p:strVal val="visible"/>
                                      </p:to>
                                    </p:set>
                                    <p:animEffect transition="in" filter="wipe(up)">
                                      <p:cBhvr>
                                        <p:cTn id="41" dur="1000"/>
                                        <p:tgtEl>
                                          <p:spTgt spid="2">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2">
                                            <p:txEl>
                                              <p:pRg st="7" end="7"/>
                                            </p:txEl>
                                          </p:spTgt>
                                        </p:tgtEl>
                                        <p:attrNameLst>
                                          <p:attrName>style.visibility</p:attrName>
                                        </p:attrNameLst>
                                      </p:cBhvr>
                                      <p:to>
                                        <p:strVal val="visible"/>
                                      </p:to>
                                    </p:set>
                                    <p:animEffect transition="in" filter="wipe(up)">
                                      <p:cBhvr>
                                        <p:cTn id="46" dur="1000"/>
                                        <p:tgtEl>
                                          <p:spTgt spid="2">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2">
                                            <p:txEl>
                                              <p:pRg st="8" end="8"/>
                                            </p:txEl>
                                          </p:spTgt>
                                        </p:tgtEl>
                                        <p:attrNameLst>
                                          <p:attrName>style.visibility</p:attrName>
                                        </p:attrNameLst>
                                      </p:cBhvr>
                                      <p:to>
                                        <p:strVal val="visible"/>
                                      </p:to>
                                    </p:set>
                                    <p:animEffect transition="in" filter="wipe(up)">
                                      <p:cBhvr>
                                        <p:cTn id="51" dur="1000"/>
                                        <p:tgtEl>
                                          <p:spTgt spid="2">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2">
                                            <p:txEl>
                                              <p:pRg st="9" end="9"/>
                                            </p:txEl>
                                          </p:spTgt>
                                        </p:tgtEl>
                                        <p:attrNameLst>
                                          <p:attrName>style.visibility</p:attrName>
                                        </p:attrNameLst>
                                      </p:cBhvr>
                                      <p:to>
                                        <p:strVal val="visible"/>
                                      </p:to>
                                    </p:set>
                                    <p:animEffect transition="in" filter="wipe(up)">
                                      <p:cBhvr>
                                        <p:cTn id="56" dur="1000"/>
                                        <p:tgtEl>
                                          <p:spTgt spid="2">
                                            <p:txEl>
                                              <p:pRg st="9" end="9"/>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2">
                                            <p:txEl>
                                              <p:pRg st="10" end="10"/>
                                            </p:txEl>
                                          </p:spTgt>
                                        </p:tgtEl>
                                        <p:attrNameLst>
                                          <p:attrName>style.visibility</p:attrName>
                                        </p:attrNameLst>
                                      </p:cBhvr>
                                      <p:to>
                                        <p:strVal val="visible"/>
                                      </p:to>
                                    </p:set>
                                    <p:animEffect transition="in" filter="wipe(up)">
                                      <p:cBhvr>
                                        <p:cTn id="61" dur="1000"/>
                                        <p:tgtEl>
                                          <p:spTgt spid="2">
                                            <p:txEl>
                                              <p:pRg st="10" end="1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grpId="0" nodeType="clickEffect">
                                  <p:stCondLst>
                                    <p:cond delay="0"/>
                                  </p:stCondLst>
                                  <p:childTnLst>
                                    <p:set>
                                      <p:cBhvr>
                                        <p:cTn id="65" dur="1" fill="hold">
                                          <p:stCondLst>
                                            <p:cond delay="0"/>
                                          </p:stCondLst>
                                        </p:cTn>
                                        <p:tgtEl>
                                          <p:spTgt spid="2">
                                            <p:txEl>
                                              <p:pRg st="11" end="11"/>
                                            </p:txEl>
                                          </p:spTgt>
                                        </p:tgtEl>
                                        <p:attrNameLst>
                                          <p:attrName>style.visibility</p:attrName>
                                        </p:attrNameLst>
                                      </p:cBhvr>
                                      <p:to>
                                        <p:strVal val="visible"/>
                                      </p:to>
                                    </p:set>
                                    <p:animEffect transition="in" filter="wipe(up)">
                                      <p:cBhvr>
                                        <p:cTn id="66" dur="1000"/>
                                        <p:tgtEl>
                                          <p:spTgt spid="2">
                                            <p:txEl>
                                              <p:pRg st="11" end="11"/>
                                            </p:txEl>
                                          </p:spTgt>
                                        </p:tgtEl>
                                      </p:cBhvr>
                                    </p:animEffect>
                                  </p:childTnLst>
                                </p:cTn>
                              </p:par>
                            </p:childTnLst>
                          </p:cTn>
                        </p:par>
                        <p:par>
                          <p:cTn id="67" fill="hold">
                            <p:stCondLst>
                              <p:cond delay="1000"/>
                            </p:stCondLst>
                            <p:childTnLst>
                              <p:par>
                                <p:cTn id="68" presetID="22" presetClass="entr" presetSubtype="1" fill="hold" nodeType="after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wipe(up)">
                                      <p:cBhvr>
                                        <p:cTn id="70" dur="500"/>
                                        <p:tgtEl>
                                          <p:spTgt spid="6"/>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2">
                                            <p:txEl>
                                              <p:pRg st="0" end="0"/>
                                            </p:txEl>
                                          </p:spTgt>
                                        </p:tgtEl>
                                        <p:attrNameLst>
                                          <p:attrName>style.visibility</p:attrName>
                                        </p:attrNameLst>
                                      </p:cBhvr>
                                      <p:to>
                                        <p:strVal val="visible"/>
                                      </p:to>
                                    </p:set>
                                    <p:animEffect transition="in" filter="wipe(up)">
                                      <p:cBhvr>
                                        <p:cTn id="75" dur="500"/>
                                        <p:tgtEl>
                                          <p:spTgt spid="2">
                                            <p:txEl>
                                              <p:pRg st="0" end="0"/>
                                            </p:txEl>
                                          </p:spTgt>
                                        </p:tgtEl>
                                      </p:cBhvr>
                                    </p:animEffect>
                                  </p:childTnLst>
                                </p:cTn>
                              </p:par>
                              <p:par>
                                <p:cTn id="76" presetID="22" presetClass="entr" presetSubtype="1" fill="hold" nodeType="withEffect">
                                  <p:stCondLst>
                                    <p:cond delay="0"/>
                                  </p:stCondLst>
                                  <p:childTnLst>
                                    <p:set>
                                      <p:cBhvr>
                                        <p:cTn id="77" dur="1" fill="hold">
                                          <p:stCondLst>
                                            <p:cond delay="0"/>
                                          </p:stCondLst>
                                        </p:cTn>
                                        <p:tgtEl>
                                          <p:spTgt spid="2">
                                            <p:txEl>
                                              <p:pRg st="1" end="1"/>
                                            </p:txEl>
                                          </p:spTgt>
                                        </p:tgtEl>
                                        <p:attrNameLst>
                                          <p:attrName>style.visibility</p:attrName>
                                        </p:attrNameLst>
                                      </p:cBhvr>
                                      <p:to>
                                        <p:strVal val="visible"/>
                                      </p:to>
                                    </p:set>
                                    <p:animEffect transition="in" filter="wipe(up)">
                                      <p:cBhvr>
                                        <p:cTn id="78" dur="500"/>
                                        <p:tgtEl>
                                          <p:spTgt spid="2">
                                            <p:txEl>
                                              <p:pRg st="1" end="1"/>
                                            </p:txEl>
                                          </p:spTgt>
                                        </p:tgtEl>
                                      </p:cBhvr>
                                    </p:animEffect>
                                  </p:childTnLst>
                                </p:cTn>
                              </p:par>
                              <p:par>
                                <p:cTn id="79" presetID="22" presetClass="entr" presetSubtype="1" fill="hold" nodeType="withEffect">
                                  <p:stCondLst>
                                    <p:cond delay="0"/>
                                  </p:stCondLst>
                                  <p:childTnLst>
                                    <p:set>
                                      <p:cBhvr>
                                        <p:cTn id="80" dur="1" fill="hold">
                                          <p:stCondLst>
                                            <p:cond delay="0"/>
                                          </p:stCondLst>
                                        </p:cTn>
                                        <p:tgtEl>
                                          <p:spTgt spid="2">
                                            <p:txEl>
                                              <p:pRg st="2" end="2"/>
                                            </p:txEl>
                                          </p:spTgt>
                                        </p:tgtEl>
                                        <p:attrNameLst>
                                          <p:attrName>style.visibility</p:attrName>
                                        </p:attrNameLst>
                                      </p:cBhvr>
                                      <p:to>
                                        <p:strVal val="visible"/>
                                      </p:to>
                                    </p:set>
                                    <p:animEffect transition="in" filter="wipe(up)">
                                      <p:cBhvr>
                                        <p:cTn id="81" dur="500"/>
                                        <p:tgtEl>
                                          <p:spTgt spid="2">
                                            <p:txEl>
                                              <p:pRg st="2" end="2"/>
                                            </p:txEl>
                                          </p:spTgt>
                                        </p:tgtEl>
                                      </p:cBhvr>
                                    </p:animEffect>
                                  </p:childTnLst>
                                </p:cTn>
                              </p:par>
                              <p:par>
                                <p:cTn id="82" presetID="22" presetClass="entr" presetSubtype="1" fill="hold" nodeType="withEffect">
                                  <p:stCondLst>
                                    <p:cond delay="0"/>
                                  </p:stCondLst>
                                  <p:childTnLst>
                                    <p:set>
                                      <p:cBhvr>
                                        <p:cTn id="83" dur="1" fill="hold">
                                          <p:stCondLst>
                                            <p:cond delay="0"/>
                                          </p:stCondLst>
                                        </p:cTn>
                                        <p:tgtEl>
                                          <p:spTgt spid="2">
                                            <p:txEl>
                                              <p:pRg st="3" end="3"/>
                                            </p:txEl>
                                          </p:spTgt>
                                        </p:tgtEl>
                                        <p:attrNameLst>
                                          <p:attrName>style.visibility</p:attrName>
                                        </p:attrNameLst>
                                      </p:cBhvr>
                                      <p:to>
                                        <p:strVal val="visible"/>
                                      </p:to>
                                    </p:set>
                                    <p:animEffect transition="in" filter="wipe(up)">
                                      <p:cBhvr>
                                        <p:cTn id="84" dur="500"/>
                                        <p:tgtEl>
                                          <p:spTgt spid="2">
                                            <p:txEl>
                                              <p:pRg st="3" end="3"/>
                                            </p:txEl>
                                          </p:spTgt>
                                        </p:tgtEl>
                                      </p:cBhvr>
                                    </p:animEffect>
                                  </p:childTnLst>
                                </p:cTn>
                              </p:par>
                              <p:par>
                                <p:cTn id="85" presetID="22" presetClass="entr" presetSubtype="1" fill="hold" nodeType="withEffect">
                                  <p:stCondLst>
                                    <p:cond delay="0"/>
                                  </p:stCondLst>
                                  <p:childTnLst>
                                    <p:set>
                                      <p:cBhvr>
                                        <p:cTn id="86" dur="1" fill="hold">
                                          <p:stCondLst>
                                            <p:cond delay="0"/>
                                          </p:stCondLst>
                                        </p:cTn>
                                        <p:tgtEl>
                                          <p:spTgt spid="2">
                                            <p:txEl>
                                              <p:pRg st="4" end="4"/>
                                            </p:txEl>
                                          </p:spTgt>
                                        </p:tgtEl>
                                        <p:attrNameLst>
                                          <p:attrName>style.visibility</p:attrName>
                                        </p:attrNameLst>
                                      </p:cBhvr>
                                      <p:to>
                                        <p:strVal val="visible"/>
                                      </p:to>
                                    </p:set>
                                    <p:animEffect transition="in" filter="wipe(up)">
                                      <p:cBhvr>
                                        <p:cTn id="87" dur="500"/>
                                        <p:tgtEl>
                                          <p:spTgt spid="2">
                                            <p:txEl>
                                              <p:pRg st="4" end="4"/>
                                            </p:txEl>
                                          </p:spTgt>
                                        </p:tgtEl>
                                      </p:cBhvr>
                                    </p:animEffect>
                                  </p:childTnLst>
                                </p:cTn>
                              </p:par>
                              <p:par>
                                <p:cTn id="88" presetID="22" presetClass="entr" presetSubtype="1" fill="hold" nodeType="withEffect">
                                  <p:stCondLst>
                                    <p:cond delay="0"/>
                                  </p:stCondLst>
                                  <p:childTnLst>
                                    <p:set>
                                      <p:cBhvr>
                                        <p:cTn id="89" dur="1" fill="hold">
                                          <p:stCondLst>
                                            <p:cond delay="0"/>
                                          </p:stCondLst>
                                        </p:cTn>
                                        <p:tgtEl>
                                          <p:spTgt spid="2">
                                            <p:txEl>
                                              <p:pRg st="5" end="5"/>
                                            </p:txEl>
                                          </p:spTgt>
                                        </p:tgtEl>
                                        <p:attrNameLst>
                                          <p:attrName>style.visibility</p:attrName>
                                        </p:attrNameLst>
                                      </p:cBhvr>
                                      <p:to>
                                        <p:strVal val="visible"/>
                                      </p:to>
                                    </p:set>
                                    <p:animEffect transition="in" filter="wipe(up)">
                                      <p:cBhvr>
                                        <p:cTn id="90" dur="500"/>
                                        <p:tgtEl>
                                          <p:spTgt spid="2">
                                            <p:txEl>
                                              <p:pRg st="5" end="5"/>
                                            </p:txEl>
                                          </p:spTgt>
                                        </p:tgtEl>
                                      </p:cBhvr>
                                    </p:animEffect>
                                  </p:childTnLst>
                                </p:cTn>
                              </p:par>
                              <p:par>
                                <p:cTn id="91" presetID="22" presetClass="entr" presetSubtype="1" fill="hold" nodeType="withEffect">
                                  <p:stCondLst>
                                    <p:cond delay="0"/>
                                  </p:stCondLst>
                                  <p:childTnLst>
                                    <p:set>
                                      <p:cBhvr>
                                        <p:cTn id="92" dur="1" fill="hold">
                                          <p:stCondLst>
                                            <p:cond delay="0"/>
                                          </p:stCondLst>
                                        </p:cTn>
                                        <p:tgtEl>
                                          <p:spTgt spid="2">
                                            <p:txEl>
                                              <p:pRg st="6" end="6"/>
                                            </p:txEl>
                                          </p:spTgt>
                                        </p:tgtEl>
                                        <p:attrNameLst>
                                          <p:attrName>style.visibility</p:attrName>
                                        </p:attrNameLst>
                                      </p:cBhvr>
                                      <p:to>
                                        <p:strVal val="visible"/>
                                      </p:to>
                                    </p:set>
                                    <p:animEffect transition="in" filter="wipe(up)">
                                      <p:cBhvr>
                                        <p:cTn id="93" dur="500"/>
                                        <p:tgtEl>
                                          <p:spTgt spid="2">
                                            <p:txEl>
                                              <p:pRg st="6" end="6"/>
                                            </p:txEl>
                                          </p:spTgt>
                                        </p:tgtEl>
                                      </p:cBhvr>
                                    </p:animEffect>
                                  </p:childTnLst>
                                </p:cTn>
                              </p:par>
                              <p:par>
                                <p:cTn id="94" presetID="22" presetClass="entr" presetSubtype="1" fill="hold" nodeType="withEffect">
                                  <p:stCondLst>
                                    <p:cond delay="0"/>
                                  </p:stCondLst>
                                  <p:childTnLst>
                                    <p:set>
                                      <p:cBhvr>
                                        <p:cTn id="95" dur="1" fill="hold">
                                          <p:stCondLst>
                                            <p:cond delay="0"/>
                                          </p:stCondLst>
                                        </p:cTn>
                                        <p:tgtEl>
                                          <p:spTgt spid="2">
                                            <p:txEl>
                                              <p:pRg st="7" end="7"/>
                                            </p:txEl>
                                          </p:spTgt>
                                        </p:tgtEl>
                                        <p:attrNameLst>
                                          <p:attrName>style.visibility</p:attrName>
                                        </p:attrNameLst>
                                      </p:cBhvr>
                                      <p:to>
                                        <p:strVal val="visible"/>
                                      </p:to>
                                    </p:set>
                                    <p:animEffect transition="in" filter="wipe(up)">
                                      <p:cBhvr>
                                        <p:cTn id="96" dur="500"/>
                                        <p:tgtEl>
                                          <p:spTgt spid="2">
                                            <p:txEl>
                                              <p:pRg st="7" end="7"/>
                                            </p:txEl>
                                          </p:spTgt>
                                        </p:tgtEl>
                                      </p:cBhvr>
                                    </p:animEffect>
                                  </p:childTnLst>
                                </p:cTn>
                              </p:par>
                              <p:par>
                                <p:cTn id="97" presetID="22" presetClass="entr" presetSubtype="1" fill="hold" nodeType="withEffect">
                                  <p:stCondLst>
                                    <p:cond delay="0"/>
                                  </p:stCondLst>
                                  <p:childTnLst>
                                    <p:set>
                                      <p:cBhvr>
                                        <p:cTn id="98" dur="1" fill="hold">
                                          <p:stCondLst>
                                            <p:cond delay="0"/>
                                          </p:stCondLst>
                                        </p:cTn>
                                        <p:tgtEl>
                                          <p:spTgt spid="2">
                                            <p:txEl>
                                              <p:pRg st="8" end="8"/>
                                            </p:txEl>
                                          </p:spTgt>
                                        </p:tgtEl>
                                        <p:attrNameLst>
                                          <p:attrName>style.visibility</p:attrName>
                                        </p:attrNameLst>
                                      </p:cBhvr>
                                      <p:to>
                                        <p:strVal val="visible"/>
                                      </p:to>
                                    </p:set>
                                    <p:animEffect transition="in" filter="wipe(up)">
                                      <p:cBhvr>
                                        <p:cTn id="99" dur="500"/>
                                        <p:tgtEl>
                                          <p:spTgt spid="2">
                                            <p:txEl>
                                              <p:pRg st="8" end="8"/>
                                            </p:txEl>
                                          </p:spTgt>
                                        </p:tgtEl>
                                      </p:cBhvr>
                                    </p:animEffect>
                                  </p:childTnLst>
                                </p:cTn>
                              </p:par>
                              <p:par>
                                <p:cTn id="100" presetID="22" presetClass="entr" presetSubtype="1" fill="hold" nodeType="withEffect">
                                  <p:stCondLst>
                                    <p:cond delay="0"/>
                                  </p:stCondLst>
                                  <p:childTnLst>
                                    <p:set>
                                      <p:cBhvr>
                                        <p:cTn id="101" dur="1" fill="hold">
                                          <p:stCondLst>
                                            <p:cond delay="0"/>
                                          </p:stCondLst>
                                        </p:cTn>
                                        <p:tgtEl>
                                          <p:spTgt spid="2">
                                            <p:txEl>
                                              <p:pRg st="9" end="9"/>
                                            </p:txEl>
                                          </p:spTgt>
                                        </p:tgtEl>
                                        <p:attrNameLst>
                                          <p:attrName>style.visibility</p:attrName>
                                        </p:attrNameLst>
                                      </p:cBhvr>
                                      <p:to>
                                        <p:strVal val="visible"/>
                                      </p:to>
                                    </p:set>
                                    <p:animEffect transition="in" filter="wipe(up)">
                                      <p:cBhvr>
                                        <p:cTn id="102" dur="500"/>
                                        <p:tgtEl>
                                          <p:spTgt spid="2">
                                            <p:txEl>
                                              <p:pRg st="9" end="9"/>
                                            </p:txEl>
                                          </p:spTgt>
                                        </p:tgtEl>
                                      </p:cBhvr>
                                    </p:animEffect>
                                  </p:childTnLst>
                                </p:cTn>
                              </p:par>
                              <p:par>
                                <p:cTn id="103" presetID="22" presetClass="entr" presetSubtype="1" fill="hold" nodeType="withEffect">
                                  <p:stCondLst>
                                    <p:cond delay="0"/>
                                  </p:stCondLst>
                                  <p:childTnLst>
                                    <p:set>
                                      <p:cBhvr>
                                        <p:cTn id="104" dur="1" fill="hold">
                                          <p:stCondLst>
                                            <p:cond delay="0"/>
                                          </p:stCondLst>
                                        </p:cTn>
                                        <p:tgtEl>
                                          <p:spTgt spid="2">
                                            <p:txEl>
                                              <p:pRg st="10" end="10"/>
                                            </p:txEl>
                                          </p:spTgt>
                                        </p:tgtEl>
                                        <p:attrNameLst>
                                          <p:attrName>style.visibility</p:attrName>
                                        </p:attrNameLst>
                                      </p:cBhvr>
                                      <p:to>
                                        <p:strVal val="visible"/>
                                      </p:to>
                                    </p:set>
                                    <p:animEffect transition="in" filter="wipe(up)">
                                      <p:cBhvr>
                                        <p:cTn id="105" dur="500"/>
                                        <p:tgtEl>
                                          <p:spTgt spid="2">
                                            <p:txEl>
                                              <p:pRg st="10" end="10"/>
                                            </p:txEl>
                                          </p:spTgt>
                                        </p:tgtEl>
                                      </p:cBhvr>
                                    </p:animEffect>
                                  </p:childTnLst>
                                </p:cTn>
                              </p:par>
                              <p:par>
                                <p:cTn id="106" presetID="22" presetClass="entr" presetSubtype="1" fill="hold" nodeType="withEffect">
                                  <p:stCondLst>
                                    <p:cond delay="0"/>
                                  </p:stCondLst>
                                  <p:childTnLst>
                                    <p:set>
                                      <p:cBhvr>
                                        <p:cTn id="107" dur="1" fill="hold">
                                          <p:stCondLst>
                                            <p:cond delay="0"/>
                                          </p:stCondLst>
                                        </p:cTn>
                                        <p:tgtEl>
                                          <p:spTgt spid="2">
                                            <p:txEl>
                                              <p:pRg st="11" end="11"/>
                                            </p:txEl>
                                          </p:spTgt>
                                        </p:tgtEl>
                                        <p:attrNameLst>
                                          <p:attrName>style.visibility</p:attrName>
                                        </p:attrNameLst>
                                      </p:cBhvr>
                                      <p:to>
                                        <p:strVal val="visible"/>
                                      </p:to>
                                    </p:set>
                                    <p:animEffect transition="in" filter="wipe(up)">
                                      <p:cBhvr>
                                        <p:cTn id="108"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J:\Mis Docs\_Multimedia IMS\Curso Biblico PPS\Tema 14\Tema 14 consta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1439652" y="1331471"/>
            <a:ext cx="4428492" cy="360098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800" b="1" spc="50" dirty="0">
                <a:ln w="11430"/>
                <a:solidFill>
                  <a:schemeClr val="accent2">
                    <a:lumMod val="75000"/>
                  </a:schemeClr>
                </a:solidFill>
                <a:effectLst>
                  <a:outerShdw blurRad="76200" dist="50800" dir="5400000" algn="tl" rotWithShape="0">
                    <a:srgbClr val="000000">
                      <a:alpha val="65000"/>
                    </a:srgbClr>
                  </a:outerShdw>
                </a:effectLst>
                <a:latin typeface="Bernard MT Condensed" pitchFamily="18" charset="0"/>
              </a:rPr>
              <a:t>Constantine was just an emperor, </a:t>
            </a:r>
            <a:endParaRPr lang="en-US" sz="3800" b="1" spc="50" dirty="0" smtClean="0">
              <a:ln w="11430"/>
              <a:solidFill>
                <a:schemeClr val="accent2">
                  <a:lumMod val="75000"/>
                </a:schemeClr>
              </a:solidFill>
              <a:effectLst>
                <a:outerShdw blurRad="76200" dist="50800" dir="5400000" algn="tl" rotWithShape="0">
                  <a:srgbClr val="000000">
                    <a:alpha val="65000"/>
                  </a:srgbClr>
                </a:outerShdw>
              </a:effectLst>
              <a:latin typeface="Bernard MT Condensed" pitchFamily="18" charset="0"/>
            </a:endParaRPr>
          </a:p>
          <a:p>
            <a:r>
              <a:rPr lang="en-US" sz="3800" b="1" spc="50" dirty="0" smtClean="0">
                <a:ln w="11430"/>
                <a:solidFill>
                  <a:schemeClr val="accent2">
                    <a:lumMod val="75000"/>
                  </a:schemeClr>
                </a:solidFill>
                <a:effectLst>
                  <a:outerShdw blurRad="76200" dist="50800" dir="5400000" algn="tl" rotWithShape="0">
                    <a:srgbClr val="000000">
                      <a:alpha val="65000"/>
                    </a:srgbClr>
                  </a:outerShdw>
                </a:effectLst>
                <a:latin typeface="Bernard MT Condensed" pitchFamily="18" charset="0"/>
              </a:rPr>
              <a:t>so </a:t>
            </a:r>
            <a:r>
              <a:rPr lang="en-US" sz="3800" b="1" spc="50" dirty="0">
                <a:ln w="11430"/>
                <a:solidFill>
                  <a:schemeClr val="accent2">
                    <a:lumMod val="75000"/>
                  </a:schemeClr>
                </a:solidFill>
                <a:effectLst>
                  <a:outerShdw blurRad="76200" dist="50800" dir="5400000" algn="tl" rotWithShape="0">
                    <a:srgbClr val="000000">
                      <a:alpha val="65000"/>
                    </a:srgbClr>
                  </a:outerShdw>
                </a:effectLst>
                <a:latin typeface="Bernard MT Condensed" pitchFamily="18" charset="0"/>
              </a:rPr>
              <a:t>how was the observance </a:t>
            </a:r>
            <a:endParaRPr lang="en-US" sz="3800" b="1" spc="50" dirty="0" smtClean="0">
              <a:ln w="11430"/>
              <a:solidFill>
                <a:schemeClr val="accent2">
                  <a:lumMod val="75000"/>
                </a:schemeClr>
              </a:solidFill>
              <a:effectLst>
                <a:outerShdw blurRad="76200" dist="50800" dir="5400000" algn="tl" rotWithShape="0">
                  <a:srgbClr val="000000">
                    <a:alpha val="65000"/>
                  </a:srgbClr>
                </a:outerShdw>
              </a:effectLst>
              <a:latin typeface="Bernard MT Condensed" pitchFamily="18" charset="0"/>
            </a:endParaRPr>
          </a:p>
          <a:p>
            <a:r>
              <a:rPr lang="en-US" sz="3800" b="1" spc="50" dirty="0" smtClean="0">
                <a:ln w="11430"/>
                <a:solidFill>
                  <a:schemeClr val="accent2">
                    <a:lumMod val="75000"/>
                  </a:schemeClr>
                </a:solidFill>
                <a:effectLst>
                  <a:outerShdw blurRad="76200" dist="50800" dir="5400000" algn="tl" rotWithShape="0">
                    <a:srgbClr val="000000">
                      <a:alpha val="65000"/>
                    </a:srgbClr>
                  </a:outerShdw>
                </a:effectLst>
                <a:latin typeface="Bernard MT Condensed" pitchFamily="18" charset="0"/>
              </a:rPr>
              <a:t>of </a:t>
            </a:r>
            <a:r>
              <a:rPr lang="en-US" sz="3800" b="1" spc="50" dirty="0">
                <a:ln w="11430"/>
                <a:solidFill>
                  <a:schemeClr val="accent2">
                    <a:lumMod val="75000"/>
                  </a:schemeClr>
                </a:solidFill>
                <a:effectLst>
                  <a:outerShdw blurRad="76200" dist="50800" dir="5400000" algn="tl" rotWithShape="0">
                    <a:srgbClr val="000000">
                      <a:alpha val="65000"/>
                    </a:srgbClr>
                  </a:outerShdw>
                </a:effectLst>
                <a:latin typeface="Bernard MT Condensed" pitchFamily="18" charset="0"/>
              </a:rPr>
              <a:t>Sunday introduced into the church?</a:t>
            </a:r>
            <a:endParaRPr lang="es-ES" sz="3800" b="1" spc="50" dirty="0">
              <a:ln w="11430"/>
              <a:solidFill>
                <a:schemeClr val="accent2">
                  <a:lumMod val="75000"/>
                </a:schemeClr>
              </a:solidFill>
              <a:effectLst>
                <a:outerShdw blurRad="76200" dist="50800" dir="5400000" algn="tl" rotWithShape="0">
                  <a:srgbClr val="000000">
                    <a:alpha val="65000"/>
                  </a:srgbClr>
                </a:outerShdw>
              </a:effectLst>
              <a:latin typeface="Bernard MT Condensed" pitchFamily="18"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759" y="3853307"/>
            <a:ext cx="7008638" cy="186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6995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J:\Mis Docs\_Multimedia IMS\Curso Biblico PPS\Tema 14\Tema 14 papel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1763688" y="980728"/>
            <a:ext cx="6516724" cy="369332"/>
          </a:xfrm>
          <a:prstGeom prst="rect">
            <a:avLst/>
          </a:prstGeom>
        </p:spPr>
        <p:txBody>
          <a:bodyPr wrap="square">
            <a:spAutoFit/>
          </a:bodyPr>
          <a:lstStyle/>
          <a:p>
            <a:endParaRPr lang="es-ES" dirty="0"/>
          </a:p>
        </p:txBody>
      </p:sp>
      <p:sp>
        <p:nvSpPr>
          <p:cNvPr id="9" name="8 Rectángulo"/>
          <p:cNvSpPr/>
          <p:nvPr/>
        </p:nvSpPr>
        <p:spPr>
          <a:xfrm>
            <a:off x="1331640" y="1153197"/>
            <a:ext cx="6444716" cy="1015663"/>
          </a:xfrm>
          <a:prstGeom prst="rect">
            <a:avLst/>
          </a:prstGeom>
        </p:spPr>
        <p:txBody>
          <a:bodyPr wrap="square">
            <a:spAutoFit/>
          </a:bodyPr>
          <a:lstStyle/>
          <a:p>
            <a:pPr algn="ctr"/>
            <a:r>
              <a:rPr lang="en-US" sz="30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"The Convert's Catechism </a:t>
            </a:r>
            <a:r>
              <a:rPr lang="en-US" sz="3000" b="1" dirty="0" smtClean="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a:r>
            <a:br>
              <a:rPr lang="en-US" sz="3000" b="1" dirty="0" smtClean="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br>
            <a:r>
              <a:rPr lang="en-US" sz="3000" b="1" dirty="0" smtClean="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of </a:t>
            </a:r>
            <a:r>
              <a:rPr lang="en-US" sz="30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Catholic Doctrine"</a:t>
            </a:r>
          </a:p>
        </p:txBody>
      </p:sp>
      <p:pic>
        <p:nvPicPr>
          <p:cNvPr id="8"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1" y="4077072"/>
            <a:ext cx="7380821" cy="2131977"/>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1115616" y="2409850"/>
            <a:ext cx="7056784" cy="3539430"/>
          </a:xfrm>
          <a:prstGeom prst="rect">
            <a:avLst/>
          </a:prstGeom>
        </p:spPr>
        <p:txBody>
          <a:bodyPr wrap="square">
            <a:spAutoFit/>
          </a:bodyPr>
          <a:lstStyle/>
          <a:p>
            <a:r>
              <a:rPr lang="en-US" sz="2800" b="1" i="1" spc="50" dirty="0">
                <a:ln w="11430"/>
                <a:solidFill>
                  <a:srgbClr val="C00000"/>
                </a:solidFill>
                <a:effectLst>
                  <a:outerShdw blurRad="76200" dist="50800" dir="5400000" algn="tl" rotWithShape="0">
                    <a:srgbClr val="000000">
                      <a:alpha val="65000"/>
                    </a:srgbClr>
                  </a:outerShdw>
                </a:effectLst>
              </a:rPr>
              <a:t>Question: What is the day of rest</a:t>
            </a:r>
            <a:r>
              <a:rPr lang="en-US" sz="2800" b="1" i="1" spc="50" dirty="0" smtClean="0">
                <a:ln w="11430"/>
                <a:solidFill>
                  <a:srgbClr val="C00000"/>
                </a:solidFill>
                <a:effectLst>
                  <a:outerShdw blurRad="76200" dist="50800" dir="5400000" algn="tl" rotWithShape="0">
                    <a:srgbClr val="000000">
                      <a:alpha val="65000"/>
                    </a:srgbClr>
                  </a:outerShdw>
                </a:effectLst>
              </a:rPr>
              <a:t>?</a:t>
            </a:r>
          </a:p>
          <a:p>
            <a:r>
              <a:rPr lang="en-US" sz="2800" b="1" i="1" spc="50" dirty="0" smtClean="0">
                <a:ln w="11430"/>
                <a:solidFill>
                  <a:srgbClr val="002060"/>
                </a:solidFill>
                <a:effectLst>
                  <a:outerShdw blurRad="76200" dist="50800" dir="5400000" algn="tl" rotWithShape="0">
                    <a:srgbClr val="000000">
                      <a:alpha val="65000"/>
                    </a:srgbClr>
                  </a:outerShdw>
                </a:effectLst>
              </a:rPr>
              <a:t>Answer: </a:t>
            </a:r>
            <a:r>
              <a:rPr lang="en-US" sz="2800" b="1" i="1" spc="50" dirty="0">
                <a:ln w="11430"/>
                <a:solidFill>
                  <a:schemeClr val="accent2">
                    <a:lumMod val="50000"/>
                  </a:schemeClr>
                </a:solidFill>
                <a:effectLst>
                  <a:outerShdw blurRad="76200" dist="50800" dir="5400000" algn="tl" rotWithShape="0">
                    <a:srgbClr val="000000">
                      <a:alpha val="65000"/>
                    </a:srgbClr>
                  </a:outerShdw>
                </a:effectLst>
              </a:rPr>
              <a:t>Saturday is the day of rest</a:t>
            </a:r>
            <a:r>
              <a:rPr lang="en-US" sz="2800" b="1" i="1" spc="50" dirty="0" smtClean="0">
                <a:ln w="11430"/>
                <a:solidFill>
                  <a:schemeClr val="accent2">
                    <a:lumMod val="50000"/>
                  </a:schemeClr>
                </a:solidFill>
                <a:effectLst>
                  <a:outerShdw blurRad="76200" dist="50800" dir="5400000" algn="tl" rotWithShape="0">
                    <a:srgbClr val="000000">
                      <a:alpha val="65000"/>
                    </a:srgbClr>
                  </a:outerShdw>
                </a:effectLst>
              </a:rPr>
              <a:t>.</a:t>
            </a:r>
          </a:p>
          <a:p>
            <a:r>
              <a:rPr lang="en-US" sz="2800" b="1" i="1" spc="50" dirty="0" smtClean="0">
                <a:ln w="11430"/>
                <a:solidFill>
                  <a:srgbClr val="C00000"/>
                </a:solidFill>
                <a:effectLst>
                  <a:outerShdw blurRad="76200" dist="50800" dir="5400000" algn="tl" rotWithShape="0">
                    <a:srgbClr val="000000">
                      <a:alpha val="65000"/>
                    </a:srgbClr>
                  </a:outerShdw>
                </a:effectLst>
              </a:rPr>
              <a:t>Question: Why do we observe Sunday instead of Saturday?</a:t>
            </a:r>
          </a:p>
          <a:p>
            <a:r>
              <a:rPr lang="en-US" sz="2800" b="1" i="1" spc="50" dirty="0" smtClean="0">
                <a:ln w="11430"/>
                <a:solidFill>
                  <a:srgbClr val="002060"/>
                </a:solidFill>
                <a:effectLst>
                  <a:outerShdw blurRad="76200" dist="50800" dir="5400000" algn="tl" rotWithShape="0">
                    <a:srgbClr val="000000">
                      <a:alpha val="65000"/>
                    </a:srgbClr>
                  </a:outerShdw>
                </a:effectLst>
              </a:rPr>
              <a:t>Answer</a:t>
            </a:r>
            <a:r>
              <a:rPr lang="es-ES" sz="2800" b="1" i="1" spc="50" dirty="0" smtClean="0">
                <a:ln w="11430"/>
                <a:solidFill>
                  <a:srgbClr val="002060"/>
                </a:solidFill>
                <a:effectLst>
                  <a:outerShdw blurRad="76200" dist="50800" dir="5400000" algn="tl" rotWithShape="0">
                    <a:srgbClr val="000000">
                      <a:alpha val="65000"/>
                    </a:srgbClr>
                  </a:outerShdw>
                </a:effectLst>
              </a:rPr>
              <a:t>: </a:t>
            </a:r>
            <a:r>
              <a:rPr lang="en-US" sz="2800" b="1" i="1" spc="50" dirty="0">
                <a:ln w="11430"/>
                <a:solidFill>
                  <a:schemeClr val="accent2">
                    <a:lumMod val="50000"/>
                  </a:schemeClr>
                </a:solidFill>
                <a:effectLst>
                  <a:outerShdw blurRad="76200" dist="50800" dir="5400000" algn="tl" rotWithShape="0">
                    <a:srgbClr val="000000">
                      <a:alpha val="65000"/>
                    </a:srgbClr>
                  </a:outerShdw>
                </a:effectLst>
              </a:rPr>
              <a:t>We observe Sunday instead of Saturday because the Catholic Church, in the Synod of Laodicea (336 A.D.), transferred the solemnity from Saturday to Sunday. </a:t>
            </a:r>
          </a:p>
        </p:txBody>
      </p:sp>
    </p:spTree>
    <p:extLst>
      <p:ext uri="{BB962C8B-B14F-4D97-AF65-F5344CB8AC3E}">
        <p14:creationId xmlns:p14="http://schemas.microsoft.com/office/powerpoint/2010/main" val="31063011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par>
                          <p:cTn id="8" fill="hold">
                            <p:stCondLst>
                              <p:cond delay="1000"/>
                            </p:stCondLst>
                            <p:childTnLst>
                              <p:par>
                                <p:cTn id="9" presetID="22" presetClass="entr" presetSubtype="1" fill="hold" grpId="0" nodeType="afterEffect">
                                  <p:stCondLst>
                                    <p:cond delay="50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up)">
                                      <p:cBhvr>
                                        <p:cTn id="11" dur="1000"/>
                                        <p:tgtEl>
                                          <p:spTgt spid="6">
                                            <p:txEl>
                                              <p:pRg st="0" end="0"/>
                                            </p:txEl>
                                          </p:spTgt>
                                        </p:tgtEl>
                                      </p:cBhvr>
                                    </p:animEffect>
                                  </p:childTnLst>
                                </p:cTn>
                              </p:par>
                            </p:childTnLst>
                          </p:cTn>
                        </p:par>
                        <p:par>
                          <p:cTn id="12" fill="hold">
                            <p:stCondLst>
                              <p:cond delay="2500"/>
                            </p:stCondLst>
                            <p:childTnLst>
                              <p:par>
                                <p:cTn id="13" presetID="22" presetClass="entr" presetSubtype="1" fill="hold" grpId="0" nodeType="afterEffect">
                                  <p:stCondLst>
                                    <p:cond delay="50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wipe(up)">
                                      <p:cBhvr>
                                        <p:cTn id="15" dur="1000"/>
                                        <p:tgtEl>
                                          <p:spTgt spid="6">
                                            <p:txEl>
                                              <p:pRg st="1" end="1"/>
                                            </p:txEl>
                                          </p:spTgt>
                                        </p:tgtEl>
                                      </p:cBhvr>
                                    </p:animEffect>
                                  </p:childTnLst>
                                </p:cTn>
                              </p:par>
                            </p:childTnLst>
                          </p:cTn>
                        </p:par>
                        <p:par>
                          <p:cTn id="16" fill="hold">
                            <p:stCondLst>
                              <p:cond delay="4000"/>
                            </p:stCondLst>
                            <p:childTnLst>
                              <p:par>
                                <p:cTn id="17" presetID="22" presetClass="entr" presetSubtype="1" fill="hold" grpId="0" nodeType="afterEffect">
                                  <p:stCondLst>
                                    <p:cond delay="50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wipe(up)">
                                      <p:cBhvr>
                                        <p:cTn id="19" dur="1000"/>
                                        <p:tgtEl>
                                          <p:spTgt spid="6">
                                            <p:txEl>
                                              <p:pRg st="2" end="2"/>
                                            </p:txEl>
                                          </p:spTgt>
                                        </p:tgtEl>
                                      </p:cBhvr>
                                    </p:animEffect>
                                  </p:childTnLst>
                                </p:cTn>
                              </p:par>
                            </p:childTnLst>
                          </p:cTn>
                        </p:par>
                        <p:par>
                          <p:cTn id="20" fill="hold">
                            <p:stCondLst>
                              <p:cond delay="5500"/>
                            </p:stCondLst>
                            <p:childTnLst>
                              <p:par>
                                <p:cTn id="21" presetID="22" presetClass="entr" presetSubtype="1" fill="hold" grpId="0" nodeType="afterEffect">
                                  <p:stCondLst>
                                    <p:cond delay="500"/>
                                  </p:stCondLst>
                                  <p:childTnLst>
                                    <p:set>
                                      <p:cBhvr>
                                        <p:cTn id="22" dur="1" fill="hold">
                                          <p:stCondLst>
                                            <p:cond delay="0"/>
                                          </p:stCondLst>
                                        </p:cTn>
                                        <p:tgtEl>
                                          <p:spTgt spid="6">
                                            <p:txEl>
                                              <p:pRg st="3" end="3"/>
                                            </p:txEl>
                                          </p:spTgt>
                                        </p:tgtEl>
                                        <p:attrNameLst>
                                          <p:attrName>style.visibility</p:attrName>
                                        </p:attrNameLst>
                                      </p:cBhvr>
                                      <p:to>
                                        <p:strVal val="visible"/>
                                      </p:to>
                                    </p:set>
                                    <p:animEffect transition="in" filter="wipe(up)">
                                      <p:cBhvr>
                                        <p:cTn id="23" dur="1000"/>
                                        <p:tgtEl>
                                          <p:spTgt spid="6">
                                            <p:txEl>
                                              <p:pRg st="3" end="3"/>
                                            </p:txEl>
                                          </p:spTgt>
                                        </p:tgtEl>
                                      </p:cBhvr>
                                    </p:animEffect>
                                  </p:childTnLst>
                                </p:cTn>
                              </p:par>
                            </p:childTnLst>
                          </p:cTn>
                        </p:par>
                        <p:par>
                          <p:cTn id="24" fill="hold">
                            <p:stCondLst>
                              <p:cond delay="7000"/>
                            </p:stCondLst>
                            <p:childTnLst>
                              <p:par>
                                <p:cTn id="25" presetID="22" presetClass="entr" presetSubtype="1"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J:\Mis Docs\_Multimedia IMS\Curso Biblico PPS\Tema 14\marc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48" y="0"/>
            <a:ext cx="9131852"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367644" y="1628800"/>
            <a:ext cx="6480720" cy="361588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dirty="0">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Trajan Pro" pitchFamily="18" charset="0"/>
                <a:cs typeface="Vijaya" pitchFamily="34" charset="0"/>
              </a:rPr>
              <a:t>DOES GOD ALLOW </a:t>
            </a:r>
            <a:r>
              <a:rPr lang="en-US" sz="5400" b="1" dirty="0" smtClean="0">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Trajan Pro" pitchFamily="18" charset="0"/>
                <a:cs typeface="Vijaya" pitchFamily="34" charset="0"/>
              </a:rPr>
              <a:t>HIS </a:t>
            </a:r>
            <a:r>
              <a:rPr lang="en-US" sz="5400" b="1" dirty="0">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Trajan Pro" pitchFamily="18" charset="0"/>
                <a:cs typeface="Vijaya" pitchFamily="34" charset="0"/>
              </a:rPr>
              <a:t>LAW TO BE CHANGED?</a:t>
            </a:r>
            <a:endParaRPr lang="es-ES" sz="5400" b="1" dirty="0">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Trajan Pro" pitchFamily="18" charset="0"/>
              <a:cs typeface="Vijaya" pitchFamily="34" charset="0"/>
            </a:endParaRPr>
          </a:p>
        </p:txBody>
      </p:sp>
      <p:pic>
        <p:nvPicPr>
          <p:cNvPr id="4" name="Picture 5" descr="J:\Mis Docs\_Multimedia IMS\Curso Biblico PPS\loguito.png"/>
          <p:cNvPicPr>
            <a:picLocks noChangeAspect="1" noChangeArrowheads="1"/>
          </p:cNvPicPr>
          <p:nvPr/>
        </p:nvPicPr>
        <p:blipFill rotWithShape="1">
          <a:blip r:embed="rId4">
            <a:extLst>
              <a:ext uri="{28A0092B-C50C-407E-A947-70E740481C1C}">
                <a14:useLocalDpi xmlns:a14="http://schemas.microsoft.com/office/drawing/2010/main" val="0"/>
              </a:ext>
            </a:extLst>
          </a:blip>
          <a:srcRect t="89111" r="87666"/>
          <a:stretch/>
        </p:blipFill>
        <p:spPr bwMode="auto">
          <a:xfrm>
            <a:off x="0" y="6111240"/>
            <a:ext cx="1127759" cy="7467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7759" y="3853307"/>
            <a:ext cx="7008638" cy="186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92099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childTnLst>
                          </p:cTn>
                        </p:par>
                        <p:par>
                          <p:cTn id="8" fill="hold">
                            <p:stCondLst>
                              <p:cond delay="3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descr="J:\Mis Docs\_Multimedia IMS\Curso Biblico PPS\Tema 14\Tema 14 apoy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683568" y="546936"/>
            <a:ext cx="7308812" cy="126188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800" b="1" spc="50" dirty="0">
                <a:ln w="11430"/>
                <a:solidFill>
                  <a:srgbClr val="FF0000"/>
                </a:solidFill>
                <a:effectLst>
                  <a:outerShdw blurRad="76200" dist="50800" dir="5400000" algn="tl" rotWithShape="0">
                    <a:srgbClr val="000000">
                      <a:alpha val="65000"/>
                    </a:srgbClr>
                  </a:outerShdw>
                </a:effectLst>
                <a:latin typeface="Bernard MT Condensed" pitchFamily="18" charset="0"/>
              </a:rPr>
              <a:t>What will happen to anyone who attempts to change God's law? </a:t>
            </a:r>
            <a:endParaRPr lang="es-ES" sz="3800" b="1" spc="50" dirty="0">
              <a:ln w="11430"/>
              <a:solidFill>
                <a:srgbClr val="FF0000"/>
              </a:solidFill>
              <a:effectLst>
                <a:outerShdw blurRad="76200" dist="50800" dir="5400000" algn="tl" rotWithShape="0">
                  <a:srgbClr val="000000">
                    <a:alpha val="65000"/>
                  </a:srgbClr>
                </a:outerShdw>
              </a:effectLst>
              <a:latin typeface="Bernard MT Condensed" pitchFamily="18"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13" y="3356992"/>
            <a:ext cx="8820471" cy="3307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7681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J:\Mis Docs\_Multimedia IMS\Curso Biblico PPS\Tema 14\Tema 14 rompiend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683568" y="493512"/>
            <a:ext cx="2747868" cy="523220"/>
          </a:xfrm>
          <a:prstGeom prst="rect">
            <a:avLst/>
          </a:prstGeom>
        </p:spPr>
        <p:txBody>
          <a:bodyPr wrap="none">
            <a:spAutoFit/>
          </a:bodyPr>
          <a:lstStyle/>
          <a:p>
            <a:r>
              <a:rPr lang="en-US" sz="2800" b="1" dirty="0">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latin typeface="Trajan Pro" pitchFamily="18" charset="0"/>
                <a:cs typeface="Vijaya" pitchFamily="34" charset="0"/>
              </a:rPr>
              <a:t>Revelation 22:19</a:t>
            </a:r>
          </a:p>
        </p:txBody>
      </p:sp>
      <p:sp>
        <p:nvSpPr>
          <p:cNvPr id="4" name="Rectangle 3"/>
          <p:cNvSpPr>
            <a:spLocks noChangeArrowheads="1"/>
          </p:cNvSpPr>
          <p:nvPr/>
        </p:nvSpPr>
        <p:spPr bwMode="auto">
          <a:xfrm>
            <a:off x="1079612" y="1196752"/>
            <a:ext cx="6372708" cy="428447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smtClean="0">
                <a:ln w="11430"/>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r>
              <a:rPr lang="en-US" sz="3200" b="1" i="1" spc="50" dirty="0">
                <a:ln w="11430"/>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And if any man shall take away from the words of the book of this prophecy, </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God shall take away his part out of the book of life</a:t>
            </a:r>
            <a:r>
              <a:rPr lang="en-US" sz="3200" b="1" i="1" spc="50" dirty="0">
                <a:ln w="11430"/>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 and out of the holy city, and from the things which are written in this </a:t>
            </a:r>
            <a:r>
              <a:rPr lang="en-US" sz="3200" b="1" i="1" spc="50" dirty="0" smtClean="0">
                <a:ln w="11430"/>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book</a:t>
            </a:r>
            <a:r>
              <a:rPr lang="es-ES" sz="3200" b="1" i="1" spc="50" dirty="0" smtClean="0">
                <a:ln w="11430"/>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endParaRPr lang="es-ES" sz="3200" b="1" i="1" spc="50" dirty="0">
              <a:ln w="11430"/>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759" y="3853307"/>
            <a:ext cx="7008638" cy="186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5720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4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2" descr="J:\Mis Docs\_Multimedia IMS\Curso Biblico PPS\Tema 14\Tema 14 orac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3011" name="Rectangle 3"/>
          <p:cNvSpPr>
            <a:spLocks noChangeArrowheads="1"/>
          </p:cNvSpPr>
          <p:nvPr/>
        </p:nvSpPr>
        <p:spPr bwMode="auto">
          <a:xfrm>
            <a:off x="1367644" y="4221088"/>
            <a:ext cx="6480720" cy="230425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6"/>
              </a:contourClr>
            </a:sp3d>
          </a:bodyPr>
          <a:lstStyle/>
          <a:p>
            <a:r>
              <a:rPr lang="en-US" sz="4800" b="1" spc="50" dirty="0">
                <a:ln w="11430"/>
                <a:gradFill flip="none" rotWithShape="1">
                  <a:gsLst>
                    <a:gs pos="19000">
                      <a:srgbClr val="FFF200"/>
                    </a:gs>
                    <a:gs pos="38000">
                      <a:srgbClr val="FF7A00"/>
                    </a:gs>
                    <a:gs pos="53000">
                      <a:srgbClr val="FF0300"/>
                    </a:gs>
                    <a:gs pos="66000">
                      <a:srgbClr val="4D0808"/>
                    </a:gs>
                  </a:gsLst>
                  <a:lin ang="5400000" scaled="0"/>
                  <a:tileRect r="-100000" b="-100000"/>
                </a:gradFill>
                <a:effectLst>
                  <a:outerShdw blurRad="76200" dist="50800" dir="5400000" algn="tl" rotWithShape="0">
                    <a:srgbClr val="000000">
                      <a:alpha val="65000"/>
                    </a:srgbClr>
                  </a:outerShdw>
                </a:effectLst>
                <a:latin typeface="Bernard MT Condensed" pitchFamily="18" charset="0"/>
                <a:cs typeface="Vijaya" pitchFamily="34" charset="0"/>
              </a:rPr>
              <a:t>A moment of prayer</a:t>
            </a:r>
            <a:endParaRPr lang="en-US" sz="4800" b="1" u="none" spc="50" dirty="0">
              <a:ln w="11430"/>
              <a:gradFill flip="none" rotWithShape="1">
                <a:gsLst>
                  <a:gs pos="19000">
                    <a:srgbClr val="FFF200"/>
                  </a:gs>
                  <a:gs pos="38000">
                    <a:srgbClr val="FF7A00"/>
                  </a:gs>
                  <a:gs pos="53000">
                    <a:srgbClr val="FF0300"/>
                  </a:gs>
                  <a:gs pos="66000">
                    <a:srgbClr val="4D0808"/>
                  </a:gs>
                </a:gsLst>
                <a:lin ang="5400000" scaled="0"/>
                <a:tileRect r="-100000" b="-100000"/>
              </a:gradFill>
              <a:effectLst>
                <a:outerShdw blurRad="76200" dist="50800" dir="5400000" algn="tl" rotWithShape="0">
                  <a:srgbClr val="000000">
                    <a:alpha val="65000"/>
                  </a:srgbClr>
                </a:outerShdw>
              </a:effectLst>
              <a:latin typeface="Bernard MT Condensed" pitchFamily="18" charset="0"/>
              <a:cs typeface="Vijaya"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804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wipe(left)">
                                      <p:cBhvr>
                                        <p:cTn id="7" dur="2000"/>
                                        <p:tgtEl>
                                          <p:spTgt spid="43011"/>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J:\Mis Docs\_Multimedia IMS\Curso Biblico PPS\Tema 14\Tema 14 cambi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1763688" y="980728"/>
            <a:ext cx="6516724" cy="369332"/>
          </a:xfrm>
          <a:prstGeom prst="rect">
            <a:avLst/>
          </a:prstGeom>
        </p:spPr>
        <p:txBody>
          <a:bodyPr wrap="square">
            <a:spAutoFit/>
          </a:bodyPr>
          <a:lstStyle/>
          <a:p>
            <a:endParaRPr lang="es-ES" dirty="0"/>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1" y="4077072"/>
            <a:ext cx="7380821" cy="2131977"/>
          </a:xfrm>
          <a:prstGeom prst="rect">
            <a:avLst/>
          </a:prstGeom>
          <a:noFill/>
          <a:extLst>
            <a:ext uri="{909E8E84-426E-40DD-AFC4-6F175D3DCCD1}">
              <a14:hiddenFill xmlns:a14="http://schemas.microsoft.com/office/drawing/2010/main">
                <a:solidFill>
                  <a:srgbClr val="FFFFFF"/>
                </a:solidFill>
              </a14:hiddenFill>
            </a:ext>
          </a:extLst>
        </p:spPr>
      </p:pic>
      <p:sp>
        <p:nvSpPr>
          <p:cNvPr id="8" name="7 Rectángulo"/>
          <p:cNvSpPr/>
          <p:nvPr/>
        </p:nvSpPr>
        <p:spPr>
          <a:xfrm>
            <a:off x="2339752" y="2528900"/>
            <a:ext cx="5616624"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4800" b="1" spc="50" dirty="0">
                <a:ln w="11430"/>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3500000" scaled="1"/>
                  <a:tileRect/>
                </a:gradFill>
                <a:effectLst>
                  <a:outerShdw blurRad="76200" dist="50800" dir="5400000" algn="tl" rotWithShape="0">
                    <a:srgbClr val="000000">
                      <a:alpha val="65000"/>
                    </a:srgbClr>
                  </a:outerShdw>
                </a:effectLst>
                <a:latin typeface="Bernard MT Condensed" pitchFamily="18" charset="0"/>
              </a:rPr>
              <a:t>What is </a:t>
            </a:r>
            <a:r>
              <a:rPr lang="en-US" sz="4800" b="1" spc="50" dirty="0" smtClean="0">
                <a:ln w="11430"/>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3500000" scaled="1"/>
                  <a:tileRect/>
                </a:gradFill>
                <a:effectLst>
                  <a:outerShdw blurRad="76200" dist="50800" dir="5400000" algn="tl" rotWithShape="0">
                    <a:srgbClr val="000000">
                      <a:alpha val="65000"/>
                    </a:srgbClr>
                  </a:outerShdw>
                </a:effectLst>
                <a:latin typeface="Bernard MT Condensed" pitchFamily="18" charset="0"/>
              </a:rPr>
              <a:t>not</a:t>
            </a:r>
          </a:p>
          <a:p>
            <a:pPr algn="r"/>
            <a:r>
              <a:rPr lang="en-US" sz="4800" b="1" spc="50" dirty="0" smtClean="0">
                <a:ln w="11430"/>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3500000" scaled="1"/>
                  <a:tileRect/>
                </a:gradFill>
                <a:effectLst>
                  <a:outerShdw blurRad="76200" dist="50800" dir="5400000" algn="tl" rotWithShape="0">
                    <a:srgbClr val="000000">
                      <a:alpha val="65000"/>
                    </a:srgbClr>
                  </a:outerShdw>
                </a:effectLst>
                <a:latin typeface="Bernard MT Condensed" pitchFamily="18" charset="0"/>
              </a:rPr>
              <a:t> </a:t>
            </a:r>
            <a:r>
              <a:rPr lang="en-US" sz="4800" b="1" spc="50" dirty="0">
                <a:ln w="11430"/>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3500000" scaled="1"/>
                  <a:tileRect/>
                </a:gradFill>
                <a:effectLst>
                  <a:outerShdw blurRad="76200" dist="50800" dir="5400000" algn="tl" rotWithShape="0">
                    <a:srgbClr val="000000">
                      <a:alpha val="65000"/>
                    </a:srgbClr>
                  </a:outerShdw>
                </a:effectLst>
                <a:latin typeface="Bernard MT Condensed" pitchFamily="18" charset="0"/>
              </a:rPr>
              <a:t>permitted </a:t>
            </a:r>
            <a:endParaRPr lang="en-US" sz="4800" b="1" spc="50" dirty="0" smtClean="0">
              <a:ln w="11430"/>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3500000" scaled="1"/>
                <a:tileRect/>
              </a:gradFill>
              <a:effectLst>
                <a:outerShdw blurRad="76200" dist="50800" dir="5400000" algn="tl" rotWithShape="0">
                  <a:srgbClr val="000000">
                    <a:alpha val="65000"/>
                  </a:srgbClr>
                </a:outerShdw>
              </a:effectLst>
              <a:latin typeface="Bernard MT Condensed" pitchFamily="18" charset="0"/>
            </a:endParaRPr>
          </a:p>
          <a:p>
            <a:pPr algn="r"/>
            <a:r>
              <a:rPr lang="en-US" sz="4800" b="1" spc="50" dirty="0" smtClean="0">
                <a:ln w="11430"/>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3500000" scaled="1"/>
                  <a:tileRect/>
                </a:gradFill>
                <a:effectLst>
                  <a:outerShdw blurRad="76200" dist="50800" dir="5400000" algn="tl" rotWithShape="0">
                    <a:srgbClr val="000000">
                      <a:alpha val="65000"/>
                    </a:srgbClr>
                  </a:outerShdw>
                </a:effectLst>
                <a:latin typeface="Bernard MT Condensed" pitchFamily="18" charset="0"/>
              </a:rPr>
              <a:t>to </a:t>
            </a:r>
            <a:r>
              <a:rPr lang="en-US" sz="4800" b="1" spc="50" dirty="0">
                <a:ln w="11430"/>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3500000" scaled="1"/>
                  <a:tileRect/>
                </a:gradFill>
                <a:effectLst>
                  <a:outerShdw blurRad="76200" dist="50800" dir="5400000" algn="tl" rotWithShape="0">
                    <a:srgbClr val="000000">
                      <a:alpha val="65000"/>
                    </a:srgbClr>
                  </a:outerShdw>
                </a:effectLst>
                <a:latin typeface="Bernard MT Condensed" pitchFamily="18" charset="0"/>
              </a:rPr>
              <a:t>be done </a:t>
            </a:r>
            <a:endParaRPr lang="en-US" sz="4800" b="1" spc="50" dirty="0" smtClean="0">
              <a:ln w="11430"/>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3500000" scaled="1"/>
                <a:tileRect/>
              </a:gradFill>
              <a:effectLst>
                <a:outerShdw blurRad="76200" dist="50800" dir="5400000" algn="tl" rotWithShape="0">
                  <a:srgbClr val="000000">
                    <a:alpha val="65000"/>
                  </a:srgbClr>
                </a:outerShdw>
              </a:effectLst>
              <a:latin typeface="Bernard MT Condensed" pitchFamily="18" charset="0"/>
            </a:endParaRPr>
          </a:p>
          <a:p>
            <a:pPr algn="r"/>
            <a:r>
              <a:rPr lang="en-US" sz="4800" b="1" spc="50" dirty="0" smtClean="0">
                <a:ln w="11430"/>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3500000" scaled="1"/>
                  <a:tileRect/>
                </a:gradFill>
                <a:effectLst>
                  <a:outerShdw blurRad="76200" dist="50800" dir="5400000" algn="tl" rotWithShape="0">
                    <a:srgbClr val="000000">
                      <a:alpha val="65000"/>
                    </a:srgbClr>
                  </a:outerShdw>
                </a:effectLst>
                <a:latin typeface="Bernard MT Condensed" pitchFamily="18" charset="0"/>
              </a:rPr>
              <a:t>with God’s Holy </a:t>
            </a:r>
            <a:r>
              <a:rPr lang="en-US" sz="4800" b="1" spc="50" dirty="0">
                <a:ln w="11430"/>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3500000" scaled="1"/>
                  <a:tileRect/>
                </a:gradFill>
                <a:effectLst>
                  <a:outerShdw blurRad="76200" dist="50800" dir="5400000" algn="tl" rotWithShape="0">
                    <a:srgbClr val="000000">
                      <a:alpha val="65000"/>
                    </a:srgbClr>
                  </a:outerShdw>
                </a:effectLst>
                <a:latin typeface="Bernard MT Condensed" pitchFamily="18" charset="0"/>
              </a:rPr>
              <a:t>law? </a:t>
            </a:r>
            <a:endParaRPr lang="es-ES" sz="4800" b="1" spc="50" dirty="0">
              <a:ln w="11430"/>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3500000" scaled="1"/>
                <a:tileRect/>
              </a:gradFill>
              <a:effectLst>
                <a:outerShdw blurRad="76200" dist="50800" dir="5400000" algn="tl" rotWithShape="0">
                  <a:srgbClr val="000000">
                    <a:alpha val="65000"/>
                  </a:srgbClr>
                </a:outerShdw>
              </a:effectLst>
              <a:latin typeface="Bernard MT Condensed" pitchFamily="18" charset="0"/>
            </a:endParaRPr>
          </a:p>
        </p:txBody>
      </p:sp>
    </p:spTree>
    <p:extLst>
      <p:ext uri="{BB962C8B-B14F-4D97-AF65-F5344CB8AC3E}">
        <p14:creationId xmlns:p14="http://schemas.microsoft.com/office/powerpoint/2010/main" val="54056295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J:\Mis Docs\_Multimedia IMS\Curso Biblico PPS\Tema 14\Tema 14 rompien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683568" y="493512"/>
            <a:ext cx="2723823" cy="523220"/>
          </a:xfrm>
          <a:prstGeom prst="rect">
            <a:avLst/>
          </a:prstGeom>
        </p:spPr>
        <p:txBody>
          <a:bodyPr wrap="none">
            <a:spAutoFit/>
          </a:bodyPr>
          <a:lstStyle/>
          <a:p>
            <a:r>
              <a:rPr lang="en-US" sz="2800" b="1" dirty="0">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latin typeface="Trajan Pro" pitchFamily="18" charset="0"/>
                <a:cs typeface="Vijaya" pitchFamily="34" charset="0"/>
              </a:rPr>
              <a:t>Ecclesiastes 3:14</a:t>
            </a:r>
          </a:p>
        </p:txBody>
      </p:sp>
      <p:sp>
        <p:nvSpPr>
          <p:cNvPr id="4" name="Rectangle 3"/>
          <p:cNvSpPr>
            <a:spLocks noChangeArrowheads="1"/>
          </p:cNvSpPr>
          <p:nvPr/>
        </p:nvSpPr>
        <p:spPr bwMode="auto">
          <a:xfrm>
            <a:off x="1223628" y="1448780"/>
            <a:ext cx="5544616" cy="428447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I know that, whatsoever God doeth, it shall be for ever: </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nothing can be put to it, nor any thing taken from it</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and God doeth it, that men should fear before </a:t>
            </a:r>
            <a:r>
              <a:rPr lang="en-U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him</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endPar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759" y="3853307"/>
            <a:ext cx="7008638" cy="186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4523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4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J:\Mis Docs\_Multimedia IMS\Curso Biblico PPS\Tema 14\Tema 14 fon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62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1763688" y="980728"/>
            <a:ext cx="6516724" cy="369332"/>
          </a:xfrm>
          <a:prstGeom prst="rect">
            <a:avLst/>
          </a:prstGeom>
        </p:spPr>
        <p:txBody>
          <a:bodyPr wrap="square">
            <a:spAutoFit/>
          </a:bodyPr>
          <a:lstStyle/>
          <a:p>
            <a:endParaRPr lang="es-ES" dirty="0"/>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1" y="4077072"/>
            <a:ext cx="7380821" cy="2131977"/>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863588" y="836712"/>
            <a:ext cx="7416824" cy="5355312"/>
          </a:xfrm>
          <a:prstGeom prst="rect">
            <a:avLst/>
          </a:prstGeom>
        </p:spPr>
        <p:txBody>
          <a:bodyPr wrap="square">
            <a:spAutoFit/>
          </a:bodyPr>
          <a:lstStyle/>
          <a:p>
            <a:pPr marL="342900" indent="-342900">
              <a:spcAft>
                <a:spcPts val="1200"/>
              </a:spcAft>
              <a:buFont typeface="Arial" pitchFamily="34" charset="0"/>
              <a:buChar char="•"/>
            </a:pPr>
            <a:r>
              <a:rPr lang="en-US" sz="24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God himself cannot change his own law. Malachi 3:6 </a:t>
            </a:r>
            <a:r>
              <a:rPr lang="es-ES" sz="2400" b="1" dirty="0" smtClean="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a:t>
            </a:r>
            <a:r>
              <a:rPr lang="es-ES" sz="2000" b="1" dirty="0" smtClean="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(James </a:t>
            </a:r>
            <a:r>
              <a:rPr lang="es-ES" sz="20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1:17).</a:t>
            </a:r>
          </a:p>
          <a:p>
            <a:pPr marL="342900" indent="-342900">
              <a:spcAft>
                <a:spcPts val="1200"/>
              </a:spcAft>
              <a:buFont typeface="Arial" pitchFamily="34" charset="0"/>
              <a:buChar char="•"/>
            </a:pPr>
            <a:r>
              <a:rPr lang="en-US" sz="2400" b="1" dirty="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God‘s law is valid for a thousand </a:t>
            </a:r>
            <a:r>
              <a:rPr lang="en-US" sz="2400" b="1" dirty="0" smtClean="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generations</a:t>
            </a:r>
            <a:r>
              <a:rPr lang="es-ES" sz="2400" b="1" dirty="0" smtClean="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a:t>
            </a:r>
            <a:r>
              <a:rPr lang="es-ES" sz="2000" b="1" dirty="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a:t>
            </a:r>
            <a:r>
              <a:rPr lang="es-ES" sz="2000" b="1" dirty="0" err="1" smtClean="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Deuteronomy</a:t>
            </a:r>
            <a:r>
              <a:rPr lang="es-ES" sz="2000" b="1" dirty="0" smtClean="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a:t>
            </a:r>
            <a:r>
              <a:rPr lang="es-ES" sz="2000" b="1" dirty="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7:9).</a:t>
            </a:r>
          </a:p>
          <a:p>
            <a:pPr marL="342900" indent="-342900">
              <a:spcAft>
                <a:spcPts val="1200"/>
              </a:spcAft>
              <a:buFont typeface="Arial" pitchFamily="34" charset="0"/>
              <a:buChar char="•"/>
            </a:pPr>
            <a:r>
              <a:rPr lang="en-US" sz="24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The fact that the Ten Commandments were written by God‘s own finger on two tables of </a:t>
            </a:r>
            <a:r>
              <a:rPr lang="en-US" sz="2400" b="1" dirty="0" smtClean="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stone </a:t>
            </a:r>
            <a:r>
              <a:rPr lang="es-ES" sz="2000" b="1" dirty="0" smtClean="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a:t>
            </a:r>
            <a:r>
              <a:rPr lang="es-ES" sz="2000" b="1" dirty="0" err="1" smtClean="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Exodus</a:t>
            </a:r>
            <a:r>
              <a:rPr lang="es-ES" sz="2000" b="1" dirty="0" smtClean="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31:18</a:t>
            </a:r>
            <a:r>
              <a:rPr lang="es-ES" sz="20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a:t>
            </a:r>
            <a:r>
              <a:rPr lang="es-ES" sz="24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a:t>
            </a:r>
            <a:r>
              <a:rPr lang="en-US" sz="24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reveals its importance and its immutability</a:t>
            </a:r>
            <a:r>
              <a:rPr lang="en-US" sz="2400" b="1" dirty="0" smtClean="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a:t>
            </a:r>
          </a:p>
          <a:p>
            <a:pPr marL="342900" indent="-342900">
              <a:spcAft>
                <a:spcPts val="1200"/>
              </a:spcAft>
              <a:buFont typeface="Arial" pitchFamily="34" charset="0"/>
              <a:buChar char="•"/>
            </a:pPr>
            <a:r>
              <a:rPr lang="en-US" sz="2400" b="1" dirty="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The commandment that tells us to keep the Sabbath as a day of rest is the fourth commandment of that Holy </a:t>
            </a:r>
            <a:r>
              <a:rPr lang="en-US" sz="2400" b="1" dirty="0" smtClean="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Law.</a:t>
            </a:r>
            <a:r>
              <a:rPr lang="es-ES" sz="2400" b="1" dirty="0" smtClean="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a:t>
            </a:r>
            <a:r>
              <a:rPr lang="es-ES" sz="2000" b="1" dirty="0" smtClean="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a:t>
            </a:r>
            <a:r>
              <a:rPr lang="es-ES" sz="2000" b="1" dirty="0" err="1" smtClean="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Exodus</a:t>
            </a:r>
            <a:r>
              <a:rPr lang="es-ES" sz="2000" b="1" dirty="0" smtClean="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20:8-11).</a:t>
            </a:r>
            <a:endParaRPr lang="es-ES" sz="2000" b="1" dirty="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endParaRPr>
          </a:p>
        </p:txBody>
      </p:sp>
    </p:spTree>
    <p:extLst>
      <p:ext uri="{BB962C8B-B14F-4D97-AF65-F5344CB8AC3E}">
        <p14:creationId xmlns:p14="http://schemas.microsoft.com/office/powerpoint/2010/main" val="21718705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25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25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125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1250"/>
                                        <p:tgtEl>
                                          <p:spTgt spid="9">
                                            <p:txEl>
                                              <p:pRg st="3" end="3"/>
                                            </p:txEl>
                                          </p:spTgt>
                                        </p:tgtEl>
                                      </p:cBhvr>
                                    </p:animEffect>
                                  </p:childTnLst>
                                </p:cTn>
                              </p:par>
                            </p:childTnLst>
                          </p:cTn>
                        </p:par>
                        <p:par>
                          <p:cTn id="23" fill="hold">
                            <p:stCondLst>
                              <p:cond delay="1250"/>
                            </p:stCondLst>
                            <p:childTnLst>
                              <p:par>
                                <p:cTn id="24" presetID="22" presetClass="entr" presetSubtype="1"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up)">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J:\Mis Docs\_Multimedia IMS\Curso Biblico PPS\Tema 14\Tema 14 jes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1655676" y="1643313"/>
            <a:ext cx="2952328" cy="347787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400" b="1" spc="50" dirty="0">
                <a:ln w="11430"/>
                <a:solidFill>
                  <a:srgbClr val="C00000"/>
                </a:solidFill>
                <a:effectLst>
                  <a:outerShdw blurRad="76200" dist="50800" dir="5400000" algn="tl" rotWithShape="0">
                    <a:srgbClr val="000000">
                      <a:alpha val="65000"/>
                    </a:srgbClr>
                  </a:outerShdw>
                </a:effectLst>
                <a:latin typeface="Bernard MT Condensed" pitchFamily="18" charset="0"/>
              </a:rPr>
              <a:t>Did Jesus change the law of God or the rest day? </a:t>
            </a:r>
            <a:endParaRPr lang="es-ES" sz="4400" b="1" spc="50" dirty="0">
              <a:ln w="11430"/>
              <a:solidFill>
                <a:srgbClr val="C00000"/>
              </a:solidFill>
              <a:effectLst>
                <a:outerShdw blurRad="76200" dist="50800" dir="5400000" algn="tl" rotWithShape="0">
                  <a:srgbClr val="000000">
                    <a:alpha val="65000"/>
                  </a:srgbClr>
                </a:outerShdw>
              </a:effectLst>
              <a:latin typeface="Bernard MT Condensed" pitchFamily="18"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759" y="3853307"/>
            <a:ext cx="7008638" cy="186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6860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J:\Mis Docs\_Multimedia IMS\Curso Biblico PPS\Tema 14\Tema 14 jesu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683568" y="493512"/>
            <a:ext cx="2789546" cy="523220"/>
          </a:xfrm>
          <a:prstGeom prst="rect">
            <a:avLst/>
          </a:prstGeom>
        </p:spPr>
        <p:txBody>
          <a:bodyPr wrap="none">
            <a:spAutoFit/>
          </a:bodyPr>
          <a:lstStyle/>
          <a:p>
            <a:r>
              <a:rPr lang="en-US" sz="2800" b="1" dirty="0">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latin typeface="Trajan Pro" pitchFamily="18" charset="0"/>
                <a:cs typeface="Vijaya" pitchFamily="34" charset="0"/>
              </a:rPr>
              <a:t>Matthew 5:17-18</a:t>
            </a:r>
          </a:p>
        </p:txBody>
      </p:sp>
      <p:sp>
        <p:nvSpPr>
          <p:cNvPr id="4" name="Rectangle 3"/>
          <p:cNvSpPr>
            <a:spLocks noChangeArrowheads="1"/>
          </p:cNvSpPr>
          <p:nvPr/>
        </p:nvSpPr>
        <p:spPr bwMode="auto">
          <a:xfrm>
            <a:off x="1007604" y="1196752"/>
            <a:ext cx="5544616" cy="428447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"Think not that I am come to destroy the law, or the prophets: </a:t>
            </a:r>
            <a:r>
              <a:rPr lang="en-US"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I am not come to destroy, but to </a:t>
            </a:r>
            <a:r>
              <a:rPr lang="en-US" sz="28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fulfil</a:t>
            </a:r>
            <a:r>
              <a:rPr lang="en-US"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t>
            </a:r>
          </a:p>
          <a:p>
            <a:r>
              <a:rPr lang="en-U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For verily I say unto you, Till heaven and earth pass, one jot or one tittle shall in no wise pass from the law, till all be fulfilled.”</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759" y="3853307"/>
            <a:ext cx="7008638" cy="186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1078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4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J:\Mis Docs\_Multimedia IMS\Curso Biblico PPS\Tema 14\Tema 14 cambi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539552" y="484798"/>
            <a:ext cx="4428492" cy="360098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800" b="1" spc="50" dirty="0">
                <a:ln w="11430"/>
                <a:solidFill>
                  <a:srgbClr val="FF0000"/>
                </a:solidFill>
                <a:effectLst>
                  <a:outerShdw blurRad="76200" dist="50800" dir="5400000" algn="tl" rotWithShape="0">
                    <a:srgbClr val="000000">
                      <a:alpha val="65000"/>
                    </a:srgbClr>
                  </a:outerShdw>
                </a:effectLst>
                <a:latin typeface="Bernard MT Condensed" pitchFamily="18" charset="0"/>
              </a:rPr>
              <a:t>According </a:t>
            </a:r>
            <a:endParaRPr lang="en-US" sz="3800" b="1" spc="50" dirty="0" smtClean="0">
              <a:ln w="11430"/>
              <a:solidFill>
                <a:srgbClr val="FF0000"/>
              </a:solidFill>
              <a:effectLst>
                <a:outerShdw blurRad="76200" dist="50800" dir="5400000" algn="tl" rotWithShape="0">
                  <a:srgbClr val="000000">
                    <a:alpha val="65000"/>
                  </a:srgbClr>
                </a:outerShdw>
              </a:effectLst>
              <a:latin typeface="Bernard MT Condensed" pitchFamily="18" charset="0"/>
            </a:endParaRPr>
          </a:p>
          <a:p>
            <a:r>
              <a:rPr lang="en-US" sz="3800" b="1" spc="50" dirty="0" smtClean="0">
                <a:ln w="11430"/>
                <a:solidFill>
                  <a:srgbClr val="FF0000"/>
                </a:solidFill>
                <a:effectLst>
                  <a:outerShdw blurRad="76200" dist="50800" dir="5400000" algn="tl" rotWithShape="0">
                    <a:srgbClr val="000000">
                      <a:alpha val="65000"/>
                    </a:srgbClr>
                  </a:outerShdw>
                </a:effectLst>
                <a:latin typeface="Bernard MT Condensed" pitchFamily="18" charset="0"/>
              </a:rPr>
              <a:t>to </a:t>
            </a:r>
            <a:r>
              <a:rPr lang="en-US" sz="3800" b="1" spc="50" dirty="0">
                <a:ln w="11430"/>
                <a:solidFill>
                  <a:srgbClr val="FF0000"/>
                </a:solidFill>
                <a:effectLst>
                  <a:outerShdw blurRad="76200" dist="50800" dir="5400000" algn="tl" rotWithShape="0">
                    <a:srgbClr val="000000">
                      <a:alpha val="65000"/>
                    </a:srgbClr>
                  </a:outerShdw>
                </a:effectLst>
                <a:latin typeface="Bernard MT Condensed" pitchFamily="18" charset="0"/>
              </a:rPr>
              <a:t>Daniel's prophecies, </a:t>
            </a:r>
            <a:endParaRPr lang="en-US" sz="3800" b="1" spc="50" dirty="0" smtClean="0">
              <a:ln w="11430"/>
              <a:solidFill>
                <a:srgbClr val="FF0000"/>
              </a:solidFill>
              <a:effectLst>
                <a:outerShdw blurRad="76200" dist="50800" dir="5400000" algn="tl" rotWithShape="0">
                  <a:srgbClr val="000000">
                    <a:alpha val="65000"/>
                  </a:srgbClr>
                </a:outerShdw>
              </a:effectLst>
              <a:latin typeface="Bernard MT Condensed" pitchFamily="18" charset="0"/>
            </a:endParaRPr>
          </a:p>
          <a:p>
            <a:r>
              <a:rPr lang="en-US" sz="3800" b="1" spc="50" dirty="0" smtClean="0">
                <a:ln w="11430"/>
                <a:solidFill>
                  <a:srgbClr val="FF0000"/>
                </a:solidFill>
                <a:effectLst>
                  <a:outerShdw blurRad="76200" dist="50800" dir="5400000" algn="tl" rotWithShape="0">
                    <a:srgbClr val="000000">
                      <a:alpha val="65000"/>
                    </a:srgbClr>
                  </a:outerShdw>
                </a:effectLst>
                <a:latin typeface="Bernard MT Condensed" pitchFamily="18" charset="0"/>
              </a:rPr>
              <a:t>what </a:t>
            </a:r>
            <a:r>
              <a:rPr lang="en-US" sz="3800" b="1" spc="50" dirty="0">
                <a:ln w="11430"/>
                <a:solidFill>
                  <a:srgbClr val="FF0000"/>
                </a:solidFill>
                <a:effectLst>
                  <a:outerShdw blurRad="76200" dist="50800" dir="5400000" algn="tl" rotWithShape="0">
                    <a:srgbClr val="000000">
                      <a:alpha val="65000"/>
                    </a:srgbClr>
                  </a:outerShdw>
                </a:effectLst>
                <a:latin typeface="Bernard MT Condensed" pitchFamily="18" charset="0"/>
              </a:rPr>
              <a:t>would a human power try to do with the law of God? </a:t>
            </a:r>
            <a:endParaRPr lang="es-ES" sz="3800" b="1" spc="50" dirty="0">
              <a:ln w="11430"/>
              <a:solidFill>
                <a:srgbClr val="FF0000"/>
              </a:solidFill>
              <a:effectLst>
                <a:outerShdw blurRad="76200" dist="50800" dir="5400000" algn="tl" rotWithShape="0">
                  <a:srgbClr val="000000">
                    <a:alpha val="65000"/>
                  </a:srgbClr>
                </a:outerShdw>
              </a:effectLst>
              <a:latin typeface="Bernard MT Condensed" pitchFamily="18"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13" y="3356992"/>
            <a:ext cx="8820471" cy="3307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3854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J:\Mis Docs\_Multimedia IMS\Curso Biblico PPS\Tema 14\Tema 14 cambi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503548" y="565520"/>
            <a:ext cx="2436116" cy="523220"/>
          </a:xfrm>
          <a:prstGeom prst="rect">
            <a:avLst/>
          </a:prstGeom>
        </p:spPr>
        <p:txBody>
          <a:bodyPr wrap="none">
            <a:spAutoFit/>
          </a:bodyPr>
          <a:lstStyle/>
          <a:p>
            <a:r>
              <a:rPr lang="en-US" sz="2800" b="1" dirty="0">
                <a:ln w="9525">
                  <a:solidFill>
                    <a:srgbClr val="FFC000"/>
                  </a:solidFill>
                  <a:prstDash val="solid"/>
                  <a:miter lim="800000"/>
                </a:ln>
                <a:solidFill>
                  <a:srgbClr val="002060"/>
                </a:solidFill>
                <a:effectLst>
                  <a:outerShdw blurRad="50800" dist="38100" dir="2700000" algn="tl" rotWithShape="0">
                    <a:prstClr val="black">
                      <a:alpha val="40000"/>
                    </a:prstClr>
                  </a:outerShdw>
                </a:effectLst>
                <a:latin typeface="Trajan Pro" pitchFamily="18" charset="0"/>
                <a:cs typeface="Vijaya" pitchFamily="34" charset="0"/>
              </a:rPr>
              <a:t>Daniel 7:25</a:t>
            </a:r>
          </a:p>
        </p:txBody>
      </p:sp>
      <p:sp>
        <p:nvSpPr>
          <p:cNvPr id="5" name="Rectangle 3"/>
          <p:cNvSpPr>
            <a:spLocks noChangeArrowheads="1"/>
          </p:cNvSpPr>
          <p:nvPr/>
        </p:nvSpPr>
        <p:spPr bwMode="auto">
          <a:xfrm>
            <a:off x="575556" y="1088740"/>
            <a:ext cx="6048672" cy="5004556"/>
          </a:xfrm>
          <a:prstGeom prst="rect">
            <a:avLst/>
          </a:prstGeom>
          <a:solidFill>
            <a:schemeClr val="bg1">
              <a:alpha val="50000"/>
            </a:schemeClr>
          </a:solidFill>
          <a:ln>
            <a:noFill/>
          </a:ln>
          <a:effectLst>
            <a:outerShdw dist="35921" dir="2700000" algn="ctr" rotWithShape="0">
              <a:schemeClr val="tx1">
                <a:alpha val="50000"/>
              </a:schemeClr>
            </a:outerShdw>
          </a:effectLs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And he shall speak great words against the most High, and shall wear out the saints of the most High, </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and think to change times and laws</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and they shall be given into his hand until a time and times and the dividing of time</a:t>
            </a:r>
            <a:r>
              <a:rPr lang="en-U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endPar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3410177"/>
            <a:ext cx="8712968" cy="324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24126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4000"/>
                                        <p:tgtEl>
                                          <p:spTgt spid="5"/>
                                        </p:tgtEl>
                                      </p:cBhvr>
                                    </p:animEffect>
                                  </p:childTnLst>
                                </p:cTn>
                              </p:par>
                            </p:childTnLst>
                          </p:cTn>
                        </p:par>
                        <p:par>
                          <p:cTn id="12" fill="hold">
                            <p:stCondLst>
                              <p:cond delay="475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Mis Docs\_Multimedia IMS\Curso Biblico PPS\Tema 14\fondo papel.jpg"/>
          <p:cNvPicPr>
            <a:picLocks noChangeAspect="1" noChangeArrowheads="1"/>
          </p:cNvPicPr>
          <p:nvPr/>
        </p:nvPicPr>
        <p:blipFill rotWithShape="1">
          <a:blip r:embed="rId3">
            <a:extLst>
              <a:ext uri="{28A0092B-C50C-407E-A947-70E740481C1C}">
                <a14:useLocalDpi xmlns:a14="http://schemas.microsoft.com/office/drawing/2010/main" val="0"/>
              </a:ext>
            </a:extLst>
          </a:blip>
          <a:srcRect b="1936"/>
          <a:stretch/>
        </p:blipFill>
        <p:spPr bwMode="auto">
          <a:xfrm>
            <a:off x="0" y="0"/>
            <a:ext cx="913994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503548" y="4617132"/>
            <a:ext cx="4066424" cy="1446550"/>
          </a:xfrm>
          <a:prstGeom prst="rect">
            <a:avLst/>
          </a:prstGeom>
        </p:spPr>
        <p:txBody>
          <a:bodyPr wrap="square">
            <a:spAutoFit/>
          </a:bodyPr>
          <a:lstStyle/>
          <a:p>
            <a:pPr algn="ctr"/>
            <a:r>
              <a:rPr lang="es-ES" sz="4400" b="1" dirty="0" err="1" smtClean="0">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Bernard MT Condensed" pitchFamily="18" charset="0"/>
                <a:cs typeface="Vijaya" pitchFamily="34" charset="0"/>
              </a:rPr>
              <a:t>Seal</a:t>
            </a:r>
            <a:r>
              <a:rPr lang="es-ES" sz="4400" b="1" dirty="0" smtClean="0">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Bernard MT Condensed" pitchFamily="18" charset="0"/>
                <a:cs typeface="Vijaya" pitchFamily="34" charset="0"/>
              </a:rPr>
              <a:t> </a:t>
            </a:r>
            <a:r>
              <a:rPr lang="es-ES" sz="4400" b="1" dirty="0">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Bernard MT Condensed" pitchFamily="18" charset="0"/>
                <a:cs typeface="Vijaya" pitchFamily="34" charset="0"/>
              </a:rPr>
              <a:t>of</a:t>
            </a:r>
          </a:p>
          <a:p>
            <a:pPr algn="ctr"/>
            <a:r>
              <a:rPr lang="es-ES" sz="4400" b="1" dirty="0" err="1">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Bernard MT Condensed" pitchFamily="18" charset="0"/>
                <a:cs typeface="Vijaya" pitchFamily="34" charset="0"/>
              </a:rPr>
              <a:t>Divine</a:t>
            </a:r>
            <a:r>
              <a:rPr lang="es-ES" sz="4400" b="1" dirty="0">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Bernard MT Condensed" pitchFamily="18" charset="0"/>
                <a:cs typeface="Vijaya" pitchFamily="34" charset="0"/>
              </a:rPr>
              <a:t> </a:t>
            </a:r>
            <a:r>
              <a:rPr lang="es-ES" sz="4400" b="1" dirty="0" err="1">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Bernard MT Condensed" pitchFamily="18" charset="0"/>
                <a:cs typeface="Vijaya" pitchFamily="34" charset="0"/>
              </a:rPr>
              <a:t>authority</a:t>
            </a:r>
            <a:endParaRPr lang="es-ES" dirty="0">
              <a:latin typeface="Bernard MT Condensed" pitchFamily="18" charset="0"/>
            </a:endParaRPr>
          </a:p>
        </p:txBody>
      </p:sp>
      <p:sp>
        <p:nvSpPr>
          <p:cNvPr id="7" name="6 Rectángulo"/>
          <p:cNvSpPr/>
          <p:nvPr/>
        </p:nvSpPr>
        <p:spPr>
          <a:xfrm>
            <a:off x="4716016" y="4617132"/>
            <a:ext cx="4353272" cy="1446550"/>
          </a:xfrm>
          <a:prstGeom prst="rect">
            <a:avLst/>
          </a:prstGeom>
        </p:spPr>
        <p:txBody>
          <a:bodyPr wrap="square">
            <a:spAutoFit/>
          </a:bodyPr>
          <a:lstStyle/>
          <a:p>
            <a:pPr algn="ctr"/>
            <a:r>
              <a:rPr lang="es-ES" sz="4400" b="1" dirty="0" err="1" smtClean="0">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Bernard MT Condensed" pitchFamily="18" charset="0"/>
                <a:cs typeface="Vijaya" pitchFamily="34" charset="0"/>
              </a:rPr>
              <a:t>Seal</a:t>
            </a:r>
            <a:r>
              <a:rPr lang="es-ES" sz="4400" b="1" dirty="0" smtClean="0">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Bernard MT Condensed" pitchFamily="18" charset="0"/>
                <a:cs typeface="Vijaya" pitchFamily="34" charset="0"/>
              </a:rPr>
              <a:t> </a:t>
            </a:r>
            <a:r>
              <a:rPr lang="es-ES" sz="4400" b="1" dirty="0">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Bernard MT Condensed" pitchFamily="18" charset="0"/>
                <a:cs typeface="Vijaya" pitchFamily="34" charset="0"/>
              </a:rPr>
              <a:t>of</a:t>
            </a:r>
          </a:p>
          <a:p>
            <a:pPr algn="ctr"/>
            <a:r>
              <a:rPr lang="es-ES" sz="4400" b="1" dirty="0">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Bernard MT Condensed" pitchFamily="18" charset="0"/>
                <a:cs typeface="Vijaya" pitchFamily="34" charset="0"/>
              </a:rPr>
              <a:t>Human </a:t>
            </a:r>
            <a:r>
              <a:rPr lang="es-ES" sz="4400" b="1" dirty="0" err="1">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Bernard MT Condensed" pitchFamily="18" charset="0"/>
                <a:cs typeface="Vijaya" pitchFamily="34" charset="0"/>
              </a:rPr>
              <a:t>authority</a:t>
            </a:r>
            <a:endParaRPr lang="es-ES" dirty="0">
              <a:latin typeface="Bernard MT Condensed" pitchFamily="18" charset="0"/>
            </a:endParaRPr>
          </a:p>
        </p:txBody>
      </p:sp>
      <p:pic>
        <p:nvPicPr>
          <p:cNvPr id="2" name="Picture 2" descr="C:\Users\Gerhard\Documents\_Estudios Biblicos PPT\_ENG\sello sabado E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528" y="555844"/>
            <a:ext cx="3881269" cy="38812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3" descr="C:\Users\Gerhard\Documents\_Estudios Biblicos PPT\_ENG\sello domingo EN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45892" y="548680"/>
            <a:ext cx="3886548" cy="38865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2355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1"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Mis Docs\_Multimedia IMS\Curso Biblico PPS\Tema 12\tema 12 sub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180020" y="188640"/>
            <a:ext cx="8784468" cy="6408712"/>
          </a:xfrm>
          <a:prstGeom prst="rect">
            <a:avLst/>
          </a:prstGeom>
          <a:solidFill>
            <a:srgbClr val="FFFFFF">
              <a:alpha val="50196"/>
            </a:srgbClr>
          </a:solidFill>
          <a:ln>
            <a:noFill/>
          </a:ln>
          <a:effectLst>
            <a:outerShdw blurRad="40000" dist="20000" dir="5400000" rotWithShape="0">
              <a:srgbClr val="000000">
                <a:alpha val="38000"/>
              </a:srgbClr>
            </a:outerShdw>
            <a:softEdge rad="63500"/>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s-AR"/>
          </a:p>
        </p:txBody>
      </p:sp>
      <p:sp>
        <p:nvSpPr>
          <p:cNvPr id="4" name="3 Rectángulo"/>
          <p:cNvSpPr/>
          <p:nvPr/>
        </p:nvSpPr>
        <p:spPr>
          <a:xfrm>
            <a:off x="359532" y="292810"/>
            <a:ext cx="5400600" cy="6278642"/>
          </a:xfrm>
          <a:prstGeom prst="rect">
            <a:avLst/>
          </a:prstGeom>
          <a:ln>
            <a:noFill/>
          </a:ln>
        </p:spPr>
        <p:txBody>
          <a:bodyPr wrap="square">
            <a:spAutoFit/>
          </a:bodyPr>
          <a:lstStyle/>
          <a:p>
            <a:r>
              <a:rPr lang="es-ES" sz="2400" b="1" spc="50" dirty="0">
                <a:ln w="12700" cmpd="sng">
                  <a:solidFill>
                    <a:srgbClr val="420B0A"/>
                  </a:solidFill>
                  <a:prstDash val="solid"/>
                </a:ln>
                <a:solidFill>
                  <a:schemeClr val="accent6">
                    <a:tint val="1000"/>
                  </a:schemeClr>
                </a:solidFill>
                <a:effectLst>
                  <a:glow rad="53100">
                    <a:schemeClr val="accent6">
                      <a:satMod val="180000"/>
                      <a:alpha val="30000"/>
                    </a:schemeClr>
                  </a:glow>
                </a:effectLst>
                <a:latin typeface="Swis721 Hv BT" panose="020B0804020202020204" pitchFamily="34" charset="0"/>
              </a:rPr>
              <a:t>THE TEN </a:t>
            </a:r>
            <a:r>
              <a:rPr lang="es-ES" sz="2400" b="1" spc="50" dirty="0" smtClean="0">
                <a:ln w="12700" cmpd="sng">
                  <a:solidFill>
                    <a:srgbClr val="420B0A"/>
                  </a:solidFill>
                  <a:prstDash val="solid"/>
                </a:ln>
                <a:solidFill>
                  <a:schemeClr val="accent6">
                    <a:tint val="1000"/>
                  </a:schemeClr>
                </a:solidFill>
                <a:effectLst>
                  <a:glow rad="53100">
                    <a:schemeClr val="accent6">
                      <a:satMod val="180000"/>
                      <a:alpha val="30000"/>
                    </a:schemeClr>
                  </a:glow>
                </a:effectLst>
                <a:latin typeface="Swis721 Hv BT" panose="020B0804020202020204" pitchFamily="34" charset="0"/>
              </a:rPr>
              <a:t>COMMANDMENTS</a:t>
            </a:r>
          </a:p>
          <a:p>
            <a:r>
              <a:rPr lang="en-US" b="1" dirty="0">
                <a:solidFill>
                  <a:srgbClr val="C00000"/>
                </a:solidFill>
                <a:latin typeface="Franklin Gothic Medium Cond" panose="020B0606030402020204" pitchFamily="34" charset="0"/>
              </a:rPr>
              <a:t>According to the Bible: Exodus 20:3-17 </a:t>
            </a:r>
            <a:endParaRPr lang="en-US" b="1" dirty="0" smtClean="0">
              <a:solidFill>
                <a:srgbClr val="C00000"/>
              </a:solidFill>
              <a:latin typeface="Franklin Gothic Medium Cond" panose="020B0606030402020204" pitchFamily="34" charset="0"/>
            </a:endParaRPr>
          </a:p>
          <a:p>
            <a:r>
              <a:rPr lang="en-US" b="1" dirty="0" smtClean="0">
                <a:solidFill>
                  <a:srgbClr val="FF0000"/>
                </a:solidFill>
                <a:latin typeface="Franklin Gothic Medium Cond" panose="020B0606030402020204" pitchFamily="34" charset="0"/>
              </a:rPr>
              <a:t>1.</a:t>
            </a:r>
            <a:r>
              <a:rPr lang="en-US" b="1" dirty="0" smtClean="0">
                <a:latin typeface="Franklin Gothic Medium Cond" panose="020B0606030402020204" pitchFamily="34" charset="0"/>
              </a:rPr>
              <a:t> Thou </a:t>
            </a:r>
            <a:r>
              <a:rPr lang="en-US" b="1" dirty="0">
                <a:latin typeface="Franklin Gothic Medium Cond" panose="020B0606030402020204" pitchFamily="34" charset="0"/>
              </a:rPr>
              <a:t>shalt have no other gods before me</a:t>
            </a:r>
            <a:r>
              <a:rPr lang="en-US" b="1" dirty="0" smtClean="0">
                <a:latin typeface="Franklin Gothic Medium Cond" panose="020B0606030402020204" pitchFamily="34" charset="0"/>
              </a:rPr>
              <a:t>.</a:t>
            </a:r>
          </a:p>
          <a:p>
            <a:r>
              <a:rPr lang="es-ES" b="1" dirty="0" smtClean="0">
                <a:solidFill>
                  <a:srgbClr val="FF0000"/>
                </a:solidFill>
                <a:latin typeface="Franklin Gothic Medium Cond" panose="020B0606030402020204" pitchFamily="34" charset="0"/>
              </a:rPr>
              <a:t>2. </a:t>
            </a:r>
            <a:r>
              <a:rPr lang="en-US" b="1" dirty="0">
                <a:latin typeface="Franklin Gothic Medium Cond" panose="020B0606030402020204" pitchFamily="34" charset="0"/>
              </a:rPr>
              <a:t>Thou shalt not make unto thee any graven image, or any likeness of any thing that is in heaven above, or that is in the earth beneath, or that is in the water under the earth.  Thou shalt not bow down thyself to them, nor serve them: for I the LORD thy God am a jealous God, visiting the iniquity of the fathers upon the children unto the third and fourth generation of them that hate me; And </a:t>
            </a:r>
            <a:r>
              <a:rPr lang="en-US" b="1" dirty="0" err="1">
                <a:latin typeface="Franklin Gothic Medium Cond" panose="020B0606030402020204" pitchFamily="34" charset="0"/>
              </a:rPr>
              <a:t>shewing</a:t>
            </a:r>
            <a:r>
              <a:rPr lang="en-US" b="1" dirty="0">
                <a:latin typeface="Franklin Gothic Medium Cond" panose="020B0606030402020204" pitchFamily="34" charset="0"/>
              </a:rPr>
              <a:t> mercy unto thousands of them that love me, and keep my commandments</a:t>
            </a:r>
            <a:r>
              <a:rPr lang="en-US" b="1" dirty="0" smtClean="0">
                <a:latin typeface="Franklin Gothic Medium Cond" panose="020B0606030402020204" pitchFamily="34" charset="0"/>
              </a:rPr>
              <a:t>.</a:t>
            </a:r>
          </a:p>
          <a:p>
            <a:r>
              <a:rPr lang="es-ES" b="1" dirty="0" smtClean="0">
                <a:solidFill>
                  <a:srgbClr val="FF0000"/>
                </a:solidFill>
                <a:latin typeface="Franklin Gothic Medium Cond" panose="020B0606030402020204" pitchFamily="34" charset="0"/>
              </a:rPr>
              <a:t>3. </a:t>
            </a:r>
            <a:r>
              <a:rPr lang="en-US" b="1" dirty="0" smtClean="0">
                <a:latin typeface="Franklin Gothic Medium Cond" panose="020B0606030402020204" pitchFamily="34" charset="0"/>
              </a:rPr>
              <a:t>Thou </a:t>
            </a:r>
            <a:r>
              <a:rPr lang="en-US" b="1" dirty="0">
                <a:latin typeface="Franklin Gothic Medium Cond" panose="020B0606030402020204" pitchFamily="34" charset="0"/>
              </a:rPr>
              <a:t>shalt not take the name of the LORD thy God in vain; for the </a:t>
            </a:r>
            <a:r>
              <a:rPr lang="en-US" b="1" dirty="0" err="1">
                <a:latin typeface="Franklin Gothic Medium Cond" panose="020B0606030402020204" pitchFamily="34" charset="0"/>
              </a:rPr>
              <a:t>LORDwill</a:t>
            </a:r>
            <a:r>
              <a:rPr lang="en-US" b="1" dirty="0">
                <a:latin typeface="Franklin Gothic Medium Cond" panose="020B0606030402020204" pitchFamily="34" charset="0"/>
              </a:rPr>
              <a:t> not hold him guiltless that </a:t>
            </a:r>
            <a:r>
              <a:rPr lang="en-US" b="1" dirty="0" err="1">
                <a:latin typeface="Franklin Gothic Medium Cond" panose="020B0606030402020204" pitchFamily="34" charset="0"/>
              </a:rPr>
              <a:t>taketh</a:t>
            </a:r>
            <a:r>
              <a:rPr lang="en-US" b="1" dirty="0">
                <a:latin typeface="Franklin Gothic Medium Cond" panose="020B0606030402020204" pitchFamily="34" charset="0"/>
              </a:rPr>
              <a:t> his name in vain</a:t>
            </a:r>
            <a:r>
              <a:rPr lang="en-US" b="1" dirty="0" smtClean="0">
                <a:latin typeface="Franklin Gothic Medium Cond" panose="020B0606030402020204" pitchFamily="34" charset="0"/>
              </a:rPr>
              <a:t>.</a:t>
            </a:r>
          </a:p>
          <a:p>
            <a:r>
              <a:rPr lang="es-ES" b="1" dirty="0" smtClean="0">
                <a:solidFill>
                  <a:srgbClr val="FF0000"/>
                </a:solidFill>
                <a:latin typeface="Franklin Gothic Medium Cond" panose="020B0606030402020204" pitchFamily="34" charset="0"/>
              </a:rPr>
              <a:t>4. </a:t>
            </a:r>
            <a:r>
              <a:rPr lang="en-US" b="1" dirty="0" smtClean="0">
                <a:latin typeface="Franklin Gothic Medium Cond" panose="020B0606030402020204" pitchFamily="34" charset="0"/>
              </a:rPr>
              <a:t>Remember </a:t>
            </a:r>
            <a:r>
              <a:rPr lang="en-US" b="1" dirty="0">
                <a:latin typeface="Franklin Gothic Medium Cond" panose="020B0606030402020204" pitchFamily="34" charset="0"/>
              </a:rPr>
              <a:t>the </a:t>
            </a:r>
            <a:r>
              <a:rPr lang="en-US" b="1" dirty="0" err="1">
                <a:latin typeface="Franklin Gothic Medium Cond" panose="020B0606030402020204" pitchFamily="34" charset="0"/>
              </a:rPr>
              <a:t>sabbath</a:t>
            </a:r>
            <a:r>
              <a:rPr lang="en-US" b="1" dirty="0">
                <a:latin typeface="Franklin Gothic Medium Cond" panose="020B0606030402020204" pitchFamily="34" charset="0"/>
              </a:rPr>
              <a:t> day, to keep it holy. Six days shalt thou </a:t>
            </a:r>
            <a:r>
              <a:rPr lang="en-US" b="1" dirty="0" err="1">
                <a:latin typeface="Franklin Gothic Medium Cond" panose="020B0606030402020204" pitchFamily="34" charset="0"/>
              </a:rPr>
              <a:t>labour</a:t>
            </a:r>
            <a:r>
              <a:rPr lang="en-US" b="1" dirty="0">
                <a:latin typeface="Franklin Gothic Medium Cond" panose="020B0606030402020204" pitchFamily="34" charset="0"/>
              </a:rPr>
              <a:t>, and do all thy work: But the seventh day is the </a:t>
            </a:r>
            <a:r>
              <a:rPr lang="en-US" b="1" dirty="0" err="1">
                <a:latin typeface="Franklin Gothic Medium Cond" panose="020B0606030402020204" pitchFamily="34" charset="0"/>
              </a:rPr>
              <a:t>sabbath</a:t>
            </a:r>
            <a:r>
              <a:rPr lang="en-US" b="1" dirty="0">
                <a:latin typeface="Franklin Gothic Medium Cond" panose="020B0606030402020204" pitchFamily="34" charset="0"/>
              </a:rPr>
              <a:t> of the LORD thy God: in it thou shalt not do any work, thou, nor thy son, nor thy daughter, thy manservant, nor thy maidservant, nor thy cattle, nor thy stranger that is within thy gates: For in six days the LORD made heaven and earth, the sea, and all that in them is, and rested the seventh day: wherefore the LORD blessed the </a:t>
            </a:r>
            <a:r>
              <a:rPr lang="en-US" b="1" dirty="0" err="1">
                <a:latin typeface="Franklin Gothic Medium Cond" panose="020B0606030402020204" pitchFamily="34" charset="0"/>
              </a:rPr>
              <a:t>sabbath</a:t>
            </a:r>
            <a:r>
              <a:rPr lang="en-US" b="1" dirty="0">
                <a:latin typeface="Franklin Gothic Medium Cond" panose="020B0606030402020204" pitchFamily="34" charset="0"/>
              </a:rPr>
              <a:t> day, and hallowed it.</a:t>
            </a:r>
            <a:endParaRPr lang="es-AR" b="1" dirty="0">
              <a:latin typeface="Franklin Gothic Medium Cond" panose="020B0606030402020204" pitchFamily="34" charset="0"/>
            </a:endParaRPr>
          </a:p>
        </p:txBody>
      </p:sp>
      <p:sp>
        <p:nvSpPr>
          <p:cNvPr id="5" name="4 Rectángulo"/>
          <p:cNvSpPr/>
          <p:nvPr/>
        </p:nvSpPr>
        <p:spPr>
          <a:xfrm>
            <a:off x="5760132" y="632291"/>
            <a:ext cx="3060340" cy="4247317"/>
          </a:xfrm>
          <a:prstGeom prst="rect">
            <a:avLst/>
          </a:prstGeom>
        </p:spPr>
        <p:txBody>
          <a:bodyPr wrap="square">
            <a:spAutoFit/>
          </a:bodyPr>
          <a:lstStyle/>
          <a:p>
            <a:r>
              <a:rPr lang="es-ES" b="1" dirty="0" err="1">
                <a:solidFill>
                  <a:srgbClr val="C00000"/>
                </a:solidFill>
                <a:latin typeface="Franklin Gothic Medium Cond" panose="020B0606030402020204" pitchFamily="34" charset="0"/>
              </a:rPr>
              <a:t>According</a:t>
            </a:r>
            <a:r>
              <a:rPr lang="es-ES" b="1" dirty="0">
                <a:solidFill>
                  <a:srgbClr val="C00000"/>
                </a:solidFill>
                <a:latin typeface="Franklin Gothic Medium Cond" panose="020B0606030402020204" pitchFamily="34" charset="0"/>
              </a:rPr>
              <a:t> to </a:t>
            </a:r>
            <a:r>
              <a:rPr lang="es-ES" b="1" dirty="0" err="1">
                <a:solidFill>
                  <a:srgbClr val="C00000"/>
                </a:solidFill>
                <a:latin typeface="Franklin Gothic Medium Cond" panose="020B0606030402020204" pitchFamily="34" charset="0"/>
              </a:rPr>
              <a:t>the</a:t>
            </a:r>
            <a:r>
              <a:rPr lang="es-ES" b="1" dirty="0">
                <a:solidFill>
                  <a:srgbClr val="C00000"/>
                </a:solidFill>
                <a:latin typeface="Franklin Gothic Medium Cond" panose="020B0606030402020204" pitchFamily="34" charset="0"/>
              </a:rPr>
              <a:t> </a:t>
            </a:r>
            <a:r>
              <a:rPr lang="es-ES" b="1" dirty="0" err="1">
                <a:solidFill>
                  <a:srgbClr val="C00000"/>
                </a:solidFill>
                <a:latin typeface="Franklin Gothic Medium Cond" panose="020B0606030402020204" pitchFamily="34" charset="0"/>
              </a:rPr>
              <a:t>catechism</a:t>
            </a:r>
            <a:endParaRPr lang="es-ES" b="1" dirty="0">
              <a:solidFill>
                <a:srgbClr val="C00000"/>
              </a:solidFill>
              <a:latin typeface="Franklin Gothic Medium Cond" panose="020B0606030402020204" pitchFamily="34" charset="0"/>
            </a:endParaRPr>
          </a:p>
          <a:p>
            <a:r>
              <a:rPr lang="es-ES" b="1" dirty="0" smtClean="0">
                <a:solidFill>
                  <a:srgbClr val="FF0000"/>
                </a:solidFill>
                <a:latin typeface="Franklin Gothic Medium Cond" panose="020B0606030402020204" pitchFamily="34" charset="0"/>
              </a:rPr>
              <a:t>1. </a:t>
            </a:r>
            <a:r>
              <a:rPr lang="en-US" b="1" dirty="0" smtClean="0">
                <a:latin typeface="Franklin Gothic Medium Cond" panose="020B0606030402020204" pitchFamily="34" charset="0"/>
              </a:rPr>
              <a:t>am </a:t>
            </a:r>
            <a:r>
              <a:rPr lang="en-US" b="1" dirty="0">
                <a:latin typeface="Franklin Gothic Medium Cond" panose="020B0606030402020204" pitchFamily="34" charset="0"/>
              </a:rPr>
              <a:t>the LORD your God:  you shall not have strange Gods before me.</a:t>
            </a:r>
            <a:r>
              <a:rPr lang="es-ES" b="1" dirty="0">
                <a:latin typeface="Franklin Gothic Medium Cond" panose="020B0606030402020204" pitchFamily="34" charset="0"/>
              </a:rPr>
              <a:t> </a:t>
            </a:r>
            <a:endParaRPr lang="es-AR" b="1" dirty="0">
              <a:latin typeface="Franklin Gothic Medium Cond" panose="020B0606030402020204" pitchFamily="34" charset="0"/>
            </a:endParaRPr>
          </a:p>
          <a:p>
            <a:r>
              <a:rPr lang="es-ES" b="1" dirty="0">
                <a:solidFill>
                  <a:srgbClr val="FF0000"/>
                </a:solidFill>
                <a:latin typeface="Franklin Gothic Medium Cond" panose="020B0606030402020204" pitchFamily="34" charset="0"/>
              </a:rPr>
              <a:t>2. </a:t>
            </a:r>
            <a:r>
              <a:rPr lang="en-US" b="1" dirty="0" smtClean="0">
                <a:latin typeface="Franklin Gothic Medium Cond" panose="020B0606030402020204" pitchFamily="34" charset="0"/>
              </a:rPr>
              <a:t>You </a:t>
            </a:r>
            <a:r>
              <a:rPr lang="en-US" b="1" dirty="0">
                <a:latin typeface="Franklin Gothic Medium Cond" panose="020B0606030402020204" pitchFamily="34" charset="0"/>
              </a:rPr>
              <a:t>shall not take the name of the LORD your God in vain</a:t>
            </a:r>
            <a:endParaRPr lang="es-ES" b="1" dirty="0" smtClean="0">
              <a:latin typeface="Franklin Gothic Medium Cond" panose="020B0606030402020204" pitchFamily="34" charset="0"/>
            </a:endParaRPr>
          </a:p>
          <a:p>
            <a:endParaRPr lang="es-ES" b="1" dirty="0" smtClean="0">
              <a:latin typeface="Franklin Gothic Medium Cond" panose="020B0606030402020204" pitchFamily="34" charset="0"/>
            </a:endParaRPr>
          </a:p>
          <a:p>
            <a:endParaRPr lang="es-AR" b="1" dirty="0" smtClean="0">
              <a:latin typeface="Franklin Gothic Medium Cond" panose="020B0606030402020204" pitchFamily="34" charset="0"/>
            </a:endParaRPr>
          </a:p>
          <a:p>
            <a:endParaRPr lang="es-AR" b="1" dirty="0" smtClean="0">
              <a:latin typeface="Franklin Gothic Medium Cond" panose="020B0606030402020204" pitchFamily="34" charset="0"/>
            </a:endParaRPr>
          </a:p>
          <a:p>
            <a:endParaRPr lang="es-AR" b="1" dirty="0">
              <a:latin typeface="Franklin Gothic Medium Cond" panose="020B0606030402020204" pitchFamily="34" charset="0"/>
            </a:endParaRPr>
          </a:p>
          <a:p>
            <a:r>
              <a:rPr lang="es-ES" b="1" dirty="0">
                <a:solidFill>
                  <a:srgbClr val="FF0000"/>
                </a:solidFill>
                <a:latin typeface="Franklin Gothic Medium Cond" panose="020B0606030402020204" pitchFamily="34" charset="0"/>
              </a:rPr>
              <a:t>3. </a:t>
            </a:r>
            <a:r>
              <a:rPr lang="en-US" b="1" dirty="0">
                <a:latin typeface="Franklin Gothic Medium Cond" panose="020B0606030402020204" pitchFamily="34" charset="0"/>
              </a:rPr>
              <a:t>Remember to keep holy the LORD'S Day</a:t>
            </a:r>
            <a:r>
              <a:rPr lang="en-US" b="1" dirty="0" smtClean="0">
                <a:latin typeface="Franklin Gothic Medium Cond" panose="020B0606030402020204" pitchFamily="34" charset="0"/>
              </a:rPr>
              <a:t>.!</a:t>
            </a:r>
          </a:p>
          <a:p>
            <a:r>
              <a:rPr lang="es-ES" b="1" i="1" dirty="0" smtClean="0">
                <a:latin typeface="Franklin Gothic Medium Cond" panose="020B0606030402020204" pitchFamily="34" charset="0"/>
              </a:rPr>
              <a:t> </a:t>
            </a:r>
            <a:endParaRPr lang="es-AR" b="1" dirty="0" smtClean="0">
              <a:latin typeface="Franklin Gothic Medium Cond" panose="020B0606030402020204" pitchFamily="34" charset="0"/>
            </a:endParaRPr>
          </a:p>
          <a:p>
            <a:r>
              <a:rPr lang="es-ES" b="1" dirty="0" smtClean="0">
                <a:solidFill>
                  <a:srgbClr val="FF0000"/>
                </a:solidFill>
                <a:latin typeface="Franklin Gothic Medium Cond" panose="020B0606030402020204" pitchFamily="34" charset="0"/>
              </a:rPr>
              <a:t>4. </a:t>
            </a:r>
            <a:r>
              <a:rPr lang="en-US" b="1" dirty="0" smtClean="0">
                <a:latin typeface="Franklin Gothic Medium Cond" panose="020B0606030402020204" pitchFamily="34" charset="0"/>
              </a:rPr>
              <a:t>Honor </a:t>
            </a:r>
            <a:r>
              <a:rPr lang="en-US" b="1" dirty="0">
                <a:latin typeface="Franklin Gothic Medium Cond" panose="020B0606030402020204" pitchFamily="34" charset="0"/>
              </a:rPr>
              <a:t>your father and your mother.</a:t>
            </a:r>
            <a:endParaRPr lang="es-AR" b="1" dirty="0">
              <a:latin typeface="Franklin Gothic Medium Cond" panose="020B0606030402020204" pitchFamily="34" charset="0"/>
            </a:endParaRPr>
          </a:p>
        </p:txBody>
      </p:sp>
      <p:cxnSp>
        <p:nvCxnSpPr>
          <p:cNvPr id="9" name="8 Conector recto"/>
          <p:cNvCxnSpPr/>
          <p:nvPr/>
        </p:nvCxnSpPr>
        <p:spPr>
          <a:xfrm>
            <a:off x="507" y="980728"/>
            <a:ext cx="9144001" cy="0"/>
          </a:xfrm>
          <a:prstGeom prst="line">
            <a:avLst/>
          </a:prstGeom>
          <a:ln>
            <a:solidFill>
              <a:srgbClr val="C00000"/>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4666134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fade">
                                      <p:cBhvr>
                                        <p:cTn id="23" dur="500"/>
                                        <p:tgtEl>
                                          <p:spTgt spid="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500"/>
                                        <p:tgtEl>
                                          <p:spTgt spid="4">
                                            <p:txEl>
                                              <p:pRg st="3" end="3"/>
                                            </p:txEl>
                                          </p:spTgt>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fade">
                                      <p:cBhvr>
                                        <p:cTn id="32" dur="500"/>
                                        <p:tgtEl>
                                          <p:spTgt spid="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fade">
                                      <p:cBhvr>
                                        <p:cTn id="37" dur="500"/>
                                        <p:tgtEl>
                                          <p:spTgt spid="4">
                                            <p:txEl>
                                              <p:pRg st="4" end="4"/>
                                            </p:txEl>
                                          </p:spTgt>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5">
                                            <p:txEl>
                                              <p:pRg st="7" end="7"/>
                                            </p:txEl>
                                          </p:spTgt>
                                        </p:tgtEl>
                                        <p:attrNameLst>
                                          <p:attrName>style.visibility</p:attrName>
                                        </p:attrNameLst>
                                      </p:cBhvr>
                                      <p:to>
                                        <p:strVal val="visible"/>
                                      </p:to>
                                    </p:set>
                                    <p:animEffect transition="in" filter="fade">
                                      <p:cBhvr>
                                        <p:cTn id="41" dur="500"/>
                                        <p:tgtEl>
                                          <p:spTgt spid="5">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
                                            <p:txEl>
                                              <p:pRg st="5" end="5"/>
                                            </p:txEl>
                                          </p:spTgt>
                                        </p:tgtEl>
                                        <p:attrNameLst>
                                          <p:attrName>style.visibility</p:attrName>
                                        </p:attrNameLst>
                                      </p:cBhvr>
                                      <p:to>
                                        <p:strVal val="visible"/>
                                      </p:to>
                                    </p:set>
                                    <p:animEffect transition="in" filter="fade">
                                      <p:cBhvr>
                                        <p:cTn id="46" dur="500"/>
                                        <p:tgtEl>
                                          <p:spTgt spid="4">
                                            <p:txEl>
                                              <p:pRg st="5" end="5"/>
                                            </p:txEl>
                                          </p:spTgt>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5">
                                            <p:txEl>
                                              <p:pRg st="9" end="9"/>
                                            </p:txEl>
                                          </p:spTgt>
                                        </p:tgtEl>
                                        <p:attrNameLst>
                                          <p:attrName>style.visibility</p:attrName>
                                        </p:attrNameLst>
                                      </p:cBhvr>
                                      <p:to>
                                        <p:strVal val="visible"/>
                                      </p:to>
                                    </p:set>
                                    <p:animEffect transition="in" filter="fade">
                                      <p:cBhvr>
                                        <p:cTn id="50" dur="500"/>
                                        <p:tgtEl>
                                          <p:spTgt spid="5">
                                            <p:txEl>
                                              <p:pRg st="9" end="9"/>
                                            </p:txEl>
                                          </p:spTgt>
                                        </p:tgtEl>
                                      </p:cBhvr>
                                    </p:animEffect>
                                  </p:childTnLst>
                                </p:cTn>
                              </p:par>
                            </p:childTnLst>
                          </p:cTn>
                        </p:par>
                        <p:par>
                          <p:cTn id="51" fill="hold">
                            <p:stCondLst>
                              <p:cond delay="1500"/>
                            </p:stCondLst>
                            <p:childTnLst>
                              <p:par>
                                <p:cTn id="52" presetID="10" presetClass="entr" presetSubtype="0" fill="hold" grpId="0" nodeType="afterEffect">
                                  <p:stCondLst>
                                    <p:cond delay="0"/>
                                  </p:stCondLst>
                                  <p:childTnLst>
                                    <p:set>
                                      <p:cBhvr>
                                        <p:cTn id="53" dur="1" fill="hold">
                                          <p:stCondLst>
                                            <p:cond delay="0"/>
                                          </p:stCondLst>
                                        </p:cTn>
                                        <p:tgtEl>
                                          <p:spTgt spid="5">
                                            <p:txEl>
                                              <p:pRg st="8" end="8"/>
                                            </p:txEl>
                                          </p:spTgt>
                                        </p:tgtEl>
                                        <p:attrNameLst>
                                          <p:attrName>style.visibility</p:attrName>
                                        </p:attrNameLst>
                                      </p:cBhvr>
                                      <p:to>
                                        <p:strVal val="visible"/>
                                      </p:to>
                                    </p:set>
                                    <p:animEffect transition="in" filter="fade">
                                      <p:cBhvr>
                                        <p:cTn id="54" dur="500"/>
                                        <p:tgtEl>
                                          <p:spTgt spid="5">
                                            <p:txEl>
                                              <p:pRg st="8" end="8"/>
                                            </p:txEl>
                                          </p:spTgt>
                                        </p:tgtEl>
                                      </p:cBhvr>
                                    </p:animEffect>
                                  </p:childTnLst>
                                </p:cTn>
                              </p:par>
                            </p:childTnLst>
                          </p:cTn>
                        </p:par>
                        <p:par>
                          <p:cTn id="55" fill="hold">
                            <p:stCondLst>
                              <p:cond delay="2000"/>
                            </p:stCondLst>
                            <p:childTnLst>
                              <p:par>
                                <p:cTn id="56" presetID="22" presetClass="entr" presetSubtype="1" fill="hold" nodeType="after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wipe(up)">
                                      <p:cBhvr>
                                        <p:cTn id="5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Mis Docs\_Multimedia IMS\Curso Biblico PPS\Tema 12\tema 12 sub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180020" y="548680"/>
            <a:ext cx="8784468" cy="5616624"/>
          </a:xfrm>
          <a:prstGeom prst="rect">
            <a:avLst/>
          </a:prstGeom>
          <a:solidFill>
            <a:srgbClr val="FFFFFF">
              <a:alpha val="50196"/>
            </a:srgbClr>
          </a:solidFill>
          <a:ln>
            <a:noFill/>
          </a:ln>
          <a:effectLst>
            <a:outerShdw blurRad="40000" dist="20000" dir="5400000" rotWithShape="0">
              <a:srgbClr val="000000">
                <a:alpha val="38000"/>
              </a:srgbClr>
            </a:outerShdw>
            <a:softEdge rad="63500"/>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s-AR"/>
          </a:p>
        </p:txBody>
      </p:sp>
      <p:sp>
        <p:nvSpPr>
          <p:cNvPr id="4" name="3 Rectángulo"/>
          <p:cNvSpPr/>
          <p:nvPr/>
        </p:nvSpPr>
        <p:spPr>
          <a:xfrm>
            <a:off x="359532" y="800708"/>
            <a:ext cx="5040560" cy="5170646"/>
          </a:xfrm>
          <a:prstGeom prst="rect">
            <a:avLst/>
          </a:prstGeom>
          <a:ln>
            <a:noFill/>
          </a:ln>
        </p:spPr>
        <p:txBody>
          <a:bodyPr wrap="square">
            <a:spAutoFit/>
          </a:bodyPr>
          <a:lstStyle/>
          <a:p>
            <a:r>
              <a:rPr lang="es-ES" sz="2400" b="1" spc="50" dirty="0">
                <a:ln w="12700" cmpd="sng">
                  <a:solidFill>
                    <a:srgbClr val="420B0A"/>
                  </a:solidFill>
                  <a:prstDash val="solid"/>
                </a:ln>
                <a:solidFill>
                  <a:schemeClr val="accent6">
                    <a:tint val="1000"/>
                  </a:schemeClr>
                </a:solidFill>
                <a:effectLst>
                  <a:glow rad="53100">
                    <a:schemeClr val="accent6">
                      <a:satMod val="180000"/>
                      <a:alpha val="30000"/>
                    </a:schemeClr>
                  </a:glow>
                </a:effectLst>
                <a:latin typeface="Swis721 Hv BT" panose="020B0804020202020204" pitchFamily="34" charset="0"/>
              </a:rPr>
              <a:t>THE TEN COMMANDMENTS</a:t>
            </a:r>
          </a:p>
          <a:p>
            <a:r>
              <a:rPr lang="en-US" b="1" dirty="0">
                <a:solidFill>
                  <a:srgbClr val="C00000"/>
                </a:solidFill>
                <a:latin typeface="Franklin Gothic Medium Cond" panose="020B0606030402020204" pitchFamily="34" charset="0"/>
              </a:rPr>
              <a:t>According to the Bible: Exodus 20:3-17 </a:t>
            </a:r>
          </a:p>
          <a:p>
            <a:endParaRPr lang="es-ES" b="1" dirty="0" smtClean="0">
              <a:latin typeface="Franklin Gothic Medium Cond" panose="020B0606030402020204" pitchFamily="34" charset="0"/>
            </a:endParaRPr>
          </a:p>
          <a:p>
            <a:r>
              <a:rPr lang="es-ES" b="1" dirty="0" smtClean="0">
                <a:solidFill>
                  <a:srgbClr val="FF0000"/>
                </a:solidFill>
                <a:latin typeface="Franklin Gothic Medium Cond" panose="020B0606030402020204" pitchFamily="34" charset="0"/>
              </a:rPr>
              <a:t>5. </a:t>
            </a:r>
            <a:r>
              <a:rPr lang="en-US" b="1" dirty="0" err="1" smtClean="0">
                <a:latin typeface="Franklin Gothic Medium Cond" panose="020B0606030402020204" pitchFamily="34" charset="0"/>
              </a:rPr>
              <a:t>Honour</a:t>
            </a:r>
            <a:r>
              <a:rPr lang="en-US" b="1" dirty="0" smtClean="0">
                <a:latin typeface="Franklin Gothic Medium Cond" panose="020B0606030402020204" pitchFamily="34" charset="0"/>
              </a:rPr>
              <a:t> </a:t>
            </a:r>
            <a:r>
              <a:rPr lang="en-US" b="1" dirty="0">
                <a:latin typeface="Franklin Gothic Medium Cond" panose="020B0606030402020204" pitchFamily="34" charset="0"/>
              </a:rPr>
              <a:t>thy father and thy mother: that thy days may be long upon the land which the LORD thy God </a:t>
            </a:r>
            <a:r>
              <a:rPr lang="en-US" b="1" dirty="0" err="1">
                <a:latin typeface="Franklin Gothic Medium Cond" panose="020B0606030402020204" pitchFamily="34" charset="0"/>
              </a:rPr>
              <a:t>giveth</a:t>
            </a:r>
            <a:r>
              <a:rPr lang="en-US" b="1" dirty="0">
                <a:latin typeface="Franklin Gothic Medium Cond" panose="020B0606030402020204" pitchFamily="34" charset="0"/>
              </a:rPr>
              <a:t> thee</a:t>
            </a:r>
            <a:r>
              <a:rPr lang="en-US" b="1" dirty="0" smtClean="0">
                <a:latin typeface="Franklin Gothic Medium Cond" panose="020B0606030402020204" pitchFamily="34" charset="0"/>
              </a:rPr>
              <a:t>.</a:t>
            </a:r>
          </a:p>
          <a:p>
            <a:endParaRPr lang="en-US" b="1" dirty="0" smtClean="0">
              <a:latin typeface="Franklin Gothic Medium Cond" panose="020B0606030402020204" pitchFamily="34" charset="0"/>
            </a:endParaRPr>
          </a:p>
          <a:p>
            <a:r>
              <a:rPr lang="es-ES" b="1" dirty="0" smtClean="0">
                <a:solidFill>
                  <a:srgbClr val="FF0000"/>
                </a:solidFill>
                <a:latin typeface="Franklin Gothic Medium Cond" panose="020B0606030402020204" pitchFamily="34" charset="0"/>
              </a:rPr>
              <a:t>6. </a:t>
            </a:r>
            <a:r>
              <a:rPr lang="en-US" b="1" dirty="0">
                <a:latin typeface="Franklin Gothic Medium Cond" panose="020B0606030402020204" pitchFamily="34" charset="0"/>
              </a:rPr>
              <a:t> </a:t>
            </a:r>
            <a:r>
              <a:rPr lang="en-US" b="1" dirty="0" smtClean="0">
                <a:latin typeface="Franklin Gothic Medium Cond" panose="020B0606030402020204" pitchFamily="34" charset="0"/>
              </a:rPr>
              <a:t>Thou </a:t>
            </a:r>
            <a:r>
              <a:rPr lang="en-US" b="1" dirty="0">
                <a:latin typeface="Franklin Gothic Medium Cond" panose="020B0606030402020204" pitchFamily="34" charset="0"/>
              </a:rPr>
              <a:t>shalt not kill</a:t>
            </a:r>
            <a:r>
              <a:rPr lang="en-US" b="1" dirty="0" smtClean="0">
                <a:latin typeface="Franklin Gothic Medium Cond" panose="020B0606030402020204" pitchFamily="34" charset="0"/>
              </a:rPr>
              <a:t>.</a:t>
            </a:r>
          </a:p>
          <a:p>
            <a:endParaRPr lang="es-AR" b="1" dirty="0">
              <a:latin typeface="Franklin Gothic Medium Cond" panose="020B0606030402020204" pitchFamily="34" charset="0"/>
            </a:endParaRPr>
          </a:p>
          <a:p>
            <a:r>
              <a:rPr lang="es-ES" b="1" dirty="0">
                <a:solidFill>
                  <a:srgbClr val="FF0000"/>
                </a:solidFill>
                <a:latin typeface="Franklin Gothic Medium Cond" panose="020B0606030402020204" pitchFamily="34" charset="0"/>
              </a:rPr>
              <a:t>7. </a:t>
            </a:r>
            <a:r>
              <a:rPr lang="en-US" b="1" dirty="0">
                <a:latin typeface="Franklin Gothic Medium Cond" panose="020B0606030402020204" pitchFamily="34" charset="0"/>
              </a:rPr>
              <a:t>Thou shalt not commit adultery</a:t>
            </a:r>
            <a:r>
              <a:rPr lang="en-US" b="1" dirty="0" smtClean="0">
                <a:latin typeface="Franklin Gothic Medium Cond" panose="020B0606030402020204" pitchFamily="34" charset="0"/>
              </a:rPr>
              <a:t>.</a:t>
            </a:r>
          </a:p>
          <a:p>
            <a:endParaRPr lang="es-AR" b="1" dirty="0" smtClean="0">
              <a:latin typeface="Franklin Gothic Medium Cond" panose="020B0606030402020204" pitchFamily="34" charset="0"/>
            </a:endParaRPr>
          </a:p>
          <a:p>
            <a:r>
              <a:rPr lang="es-ES" b="1" dirty="0" smtClean="0">
                <a:solidFill>
                  <a:srgbClr val="FF0000"/>
                </a:solidFill>
                <a:latin typeface="Franklin Gothic Medium Cond" panose="020B0606030402020204" pitchFamily="34" charset="0"/>
              </a:rPr>
              <a:t>8</a:t>
            </a:r>
            <a:r>
              <a:rPr lang="es-ES" b="1" dirty="0">
                <a:solidFill>
                  <a:srgbClr val="FF0000"/>
                </a:solidFill>
                <a:latin typeface="Franklin Gothic Medium Cond" panose="020B0606030402020204" pitchFamily="34" charset="0"/>
              </a:rPr>
              <a:t>. </a:t>
            </a:r>
            <a:r>
              <a:rPr lang="es-ES" b="1" dirty="0" err="1">
                <a:latin typeface="Franklin Gothic Medium Cond" panose="020B0606030402020204" pitchFamily="34" charset="0"/>
              </a:rPr>
              <a:t>Thou</a:t>
            </a:r>
            <a:r>
              <a:rPr lang="es-ES" b="1" dirty="0">
                <a:latin typeface="Franklin Gothic Medium Cond" panose="020B0606030402020204" pitchFamily="34" charset="0"/>
              </a:rPr>
              <a:t> </a:t>
            </a:r>
            <a:r>
              <a:rPr lang="es-ES" b="1" dirty="0" err="1">
                <a:latin typeface="Franklin Gothic Medium Cond" panose="020B0606030402020204" pitchFamily="34" charset="0"/>
              </a:rPr>
              <a:t>shalt</a:t>
            </a:r>
            <a:r>
              <a:rPr lang="es-ES" b="1" dirty="0">
                <a:latin typeface="Franklin Gothic Medium Cond" panose="020B0606030402020204" pitchFamily="34" charset="0"/>
              </a:rPr>
              <a:t> </a:t>
            </a:r>
            <a:r>
              <a:rPr lang="es-ES" b="1" dirty="0" err="1">
                <a:latin typeface="Franklin Gothic Medium Cond" panose="020B0606030402020204" pitchFamily="34" charset="0"/>
              </a:rPr>
              <a:t>not</a:t>
            </a:r>
            <a:r>
              <a:rPr lang="es-ES" b="1" dirty="0">
                <a:latin typeface="Franklin Gothic Medium Cond" panose="020B0606030402020204" pitchFamily="34" charset="0"/>
              </a:rPr>
              <a:t> </a:t>
            </a:r>
            <a:r>
              <a:rPr lang="es-ES" b="1" dirty="0" err="1">
                <a:latin typeface="Franklin Gothic Medium Cond" panose="020B0606030402020204" pitchFamily="34" charset="0"/>
              </a:rPr>
              <a:t>steal</a:t>
            </a:r>
            <a:r>
              <a:rPr lang="es-ES" b="1" dirty="0">
                <a:latin typeface="Franklin Gothic Medium Cond" panose="020B0606030402020204" pitchFamily="34" charset="0"/>
              </a:rPr>
              <a:t>.</a:t>
            </a:r>
            <a:endParaRPr lang="es-ES" b="1" dirty="0" smtClean="0">
              <a:latin typeface="Franklin Gothic Medium Cond" panose="020B0606030402020204" pitchFamily="34" charset="0"/>
            </a:endParaRPr>
          </a:p>
          <a:p>
            <a:r>
              <a:rPr lang="es-ES" b="1" dirty="0">
                <a:latin typeface="Franklin Gothic Medium Cond" panose="020B0606030402020204" pitchFamily="34" charset="0"/>
              </a:rPr>
              <a:t>	                                                                                                                                                                                                                                                                                                                                                                                                                                                                                                                                                                                               </a:t>
            </a:r>
            <a:endParaRPr lang="es-AR" b="1" dirty="0">
              <a:latin typeface="Franklin Gothic Medium Cond" panose="020B0606030402020204" pitchFamily="34" charset="0"/>
            </a:endParaRPr>
          </a:p>
          <a:p>
            <a:r>
              <a:rPr lang="es-ES" b="1" dirty="0">
                <a:solidFill>
                  <a:srgbClr val="FF0000"/>
                </a:solidFill>
                <a:latin typeface="Franklin Gothic Medium Cond" panose="020B0606030402020204" pitchFamily="34" charset="0"/>
              </a:rPr>
              <a:t>9. </a:t>
            </a:r>
            <a:r>
              <a:rPr lang="en-US" b="1" dirty="0">
                <a:latin typeface="Franklin Gothic Medium Cond" panose="020B0606030402020204" pitchFamily="34" charset="0"/>
              </a:rPr>
              <a:t>Thou shalt not bear false witness against thy </a:t>
            </a:r>
            <a:r>
              <a:rPr lang="en-US" b="1" dirty="0" err="1">
                <a:latin typeface="Franklin Gothic Medium Cond" panose="020B0606030402020204" pitchFamily="34" charset="0"/>
              </a:rPr>
              <a:t>neighbour</a:t>
            </a:r>
            <a:r>
              <a:rPr lang="en-US" b="1" dirty="0">
                <a:latin typeface="Franklin Gothic Medium Cond" panose="020B0606030402020204" pitchFamily="34" charset="0"/>
              </a:rPr>
              <a:t>.</a:t>
            </a:r>
            <a:endParaRPr lang="es-ES" b="1" dirty="0" smtClean="0">
              <a:latin typeface="Franklin Gothic Medium Cond" panose="020B0606030402020204" pitchFamily="34" charset="0"/>
            </a:endParaRPr>
          </a:p>
          <a:p>
            <a:endParaRPr lang="es-AR" b="1" dirty="0">
              <a:latin typeface="Franklin Gothic Medium Cond" panose="020B0606030402020204" pitchFamily="34" charset="0"/>
            </a:endParaRPr>
          </a:p>
          <a:p>
            <a:r>
              <a:rPr lang="es-ES" b="1" dirty="0" smtClean="0">
                <a:solidFill>
                  <a:srgbClr val="FF0000"/>
                </a:solidFill>
                <a:latin typeface="Franklin Gothic Medium Cond" panose="020B0606030402020204" pitchFamily="34" charset="0"/>
              </a:rPr>
              <a:t>10. </a:t>
            </a:r>
            <a:r>
              <a:rPr lang="en-US" b="1" dirty="0" smtClean="0">
                <a:latin typeface="Franklin Gothic Medium Cond" panose="020B0606030402020204" pitchFamily="34" charset="0"/>
              </a:rPr>
              <a:t>Thou </a:t>
            </a:r>
            <a:r>
              <a:rPr lang="en-US" b="1" dirty="0">
                <a:latin typeface="Franklin Gothic Medium Cond" panose="020B0606030402020204" pitchFamily="34" charset="0"/>
              </a:rPr>
              <a:t>shalt not covet thy </a:t>
            </a:r>
            <a:r>
              <a:rPr lang="en-US" b="1" dirty="0" err="1">
                <a:latin typeface="Franklin Gothic Medium Cond" panose="020B0606030402020204" pitchFamily="34" charset="0"/>
              </a:rPr>
              <a:t>neighbour's</a:t>
            </a:r>
            <a:r>
              <a:rPr lang="en-US" b="1" dirty="0">
                <a:latin typeface="Franklin Gothic Medium Cond" panose="020B0606030402020204" pitchFamily="34" charset="0"/>
              </a:rPr>
              <a:t> house, thou shalt not covet thy </a:t>
            </a:r>
            <a:r>
              <a:rPr lang="en-US" b="1" dirty="0" err="1">
                <a:latin typeface="Franklin Gothic Medium Cond" panose="020B0606030402020204" pitchFamily="34" charset="0"/>
              </a:rPr>
              <a:t>neighbour's</a:t>
            </a:r>
            <a:r>
              <a:rPr lang="en-US" b="1" dirty="0">
                <a:latin typeface="Franklin Gothic Medium Cond" panose="020B0606030402020204" pitchFamily="34" charset="0"/>
              </a:rPr>
              <a:t> wife, nor his manservant, nor his maidservant, nor his ox, nor his ass, nor any thing that is thy </a:t>
            </a:r>
            <a:r>
              <a:rPr lang="en-US" b="1" dirty="0" err="1">
                <a:latin typeface="Franklin Gothic Medium Cond" panose="020B0606030402020204" pitchFamily="34" charset="0"/>
              </a:rPr>
              <a:t>neighbour's</a:t>
            </a:r>
            <a:r>
              <a:rPr lang="en-US" b="1" dirty="0">
                <a:latin typeface="Franklin Gothic Medium Cond" panose="020B0606030402020204" pitchFamily="34" charset="0"/>
              </a:rPr>
              <a:t>.</a:t>
            </a:r>
            <a:endParaRPr lang="es-AR" b="1" dirty="0">
              <a:latin typeface="Franklin Gothic Medium Cond" panose="020B0606030402020204" pitchFamily="34" charset="0"/>
            </a:endParaRPr>
          </a:p>
        </p:txBody>
      </p:sp>
      <p:sp>
        <p:nvSpPr>
          <p:cNvPr id="5" name="4 Rectángulo"/>
          <p:cNvSpPr/>
          <p:nvPr/>
        </p:nvSpPr>
        <p:spPr>
          <a:xfrm>
            <a:off x="5544108" y="1140189"/>
            <a:ext cx="3276364" cy="4247317"/>
          </a:xfrm>
          <a:prstGeom prst="rect">
            <a:avLst/>
          </a:prstGeom>
        </p:spPr>
        <p:txBody>
          <a:bodyPr wrap="square">
            <a:spAutoFit/>
          </a:bodyPr>
          <a:lstStyle/>
          <a:p>
            <a:r>
              <a:rPr lang="es-ES" b="1" dirty="0" err="1">
                <a:solidFill>
                  <a:srgbClr val="C00000"/>
                </a:solidFill>
                <a:latin typeface="Franklin Gothic Medium Cond" panose="020B0606030402020204" pitchFamily="34" charset="0"/>
              </a:rPr>
              <a:t>According</a:t>
            </a:r>
            <a:r>
              <a:rPr lang="es-ES" b="1" dirty="0">
                <a:solidFill>
                  <a:srgbClr val="C00000"/>
                </a:solidFill>
                <a:latin typeface="Franklin Gothic Medium Cond" panose="020B0606030402020204" pitchFamily="34" charset="0"/>
              </a:rPr>
              <a:t> </a:t>
            </a:r>
            <a:r>
              <a:rPr lang="es-ES" b="1" dirty="0" err="1">
                <a:solidFill>
                  <a:srgbClr val="C00000"/>
                </a:solidFill>
                <a:latin typeface="Franklin Gothic Medium Cond" panose="020B0606030402020204" pitchFamily="34" charset="0"/>
              </a:rPr>
              <a:t>to</a:t>
            </a:r>
            <a:r>
              <a:rPr lang="es-ES" b="1" dirty="0">
                <a:solidFill>
                  <a:srgbClr val="C00000"/>
                </a:solidFill>
                <a:latin typeface="Franklin Gothic Medium Cond" panose="020B0606030402020204" pitchFamily="34" charset="0"/>
              </a:rPr>
              <a:t> </a:t>
            </a:r>
            <a:r>
              <a:rPr lang="es-ES" b="1" dirty="0" err="1">
                <a:solidFill>
                  <a:srgbClr val="C00000"/>
                </a:solidFill>
                <a:latin typeface="Franklin Gothic Medium Cond" panose="020B0606030402020204" pitchFamily="34" charset="0"/>
              </a:rPr>
              <a:t>the</a:t>
            </a:r>
            <a:r>
              <a:rPr lang="es-ES" b="1" dirty="0">
                <a:solidFill>
                  <a:srgbClr val="C00000"/>
                </a:solidFill>
                <a:latin typeface="Franklin Gothic Medium Cond" panose="020B0606030402020204" pitchFamily="34" charset="0"/>
              </a:rPr>
              <a:t> </a:t>
            </a:r>
            <a:r>
              <a:rPr lang="es-ES" b="1" dirty="0" err="1" smtClean="0">
                <a:solidFill>
                  <a:srgbClr val="C00000"/>
                </a:solidFill>
                <a:latin typeface="Franklin Gothic Medium Cond" panose="020B0606030402020204" pitchFamily="34" charset="0"/>
              </a:rPr>
              <a:t>catechism</a:t>
            </a:r>
            <a:endParaRPr lang="es-ES" b="1" dirty="0" smtClean="0">
              <a:solidFill>
                <a:srgbClr val="C00000"/>
              </a:solidFill>
              <a:latin typeface="Franklin Gothic Medium Cond" panose="020B0606030402020204" pitchFamily="34" charset="0"/>
            </a:endParaRPr>
          </a:p>
          <a:p>
            <a:endParaRPr lang="es-ES" b="1" dirty="0" smtClean="0">
              <a:latin typeface="Franklin Gothic Medium Cond" panose="020B0606030402020204" pitchFamily="34" charset="0"/>
            </a:endParaRPr>
          </a:p>
          <a:p>
            <a:r>
              <a:rPr lang="es-ES" b="1" dirty="0" smtClean="0">
                <a:solidFill>
                  <a:srgbClr val="FF0000"/>
                </a:solidFill>
                <a:latin typeface="Franklin Gothic Medium Cond" panose="020B0606030402020204" pitchFamily="34" charset="0"/>
              </a:rPr>
              <a:t>5. </a:t>
            </a:r>
            <a:r>
              <a:rPr lang="en-US" b="1" dirty="0" smtClean="0">
                <a:latin typeface="Franklin Gothic Medium Cond" panose="020B0606030402020204" pitchFamily="34" charset="0"/>
              </a:rPr>
              <a:t> You </a:t>
            </a:r>
            <a:r>
              <a:rPr lang="en-US" b="1" dirty="0">
                <a:latin typeface="Franklin Gothic Medium Cond" panose="020B0606030402020204" pitchFamily="34" charset="0"/>
              </a:rPr>
              <a:t>shall not kill. </a:t>
            </a:r>
            <a:endParaRPr lang="es-ES" b="1" dirty="0">
              <a:latin typeface="Franklin Gothic Medium Cond" panose="020B0606030402020204" pitchFamily="34" charset="0"/>
            </a:endParaRPr>
          </a:p>
          <a:p>
            <a:endParaRPr lang="es-ES" b="1" dirty="0" smtClean="0">
              <a:latin typeface="Franklin Gothic Medium Cond" panose="020B0606030402020204" pitchFamily="34" charset="0"/>
            </a:endParaRPr>
          </a:p>
          <a:p>
            <a:endParaRPr lang="es-AR" b="1" dirty="0">
              <a:latin typeface="Franklin Gothic Medium Cond" panose="020B0606030402020204" pitchFamily="34" charset="0"/>
            </a:endParaRPr>
          </a:p>
          <a:p>
            <a:pPr marL="342900" indent="-342900">
              <a:buClr>
                <a:srgbClr val="FF0000"/>
              </a:buClr>
              <a:buAutoNum type="arabicPeriod" startAt="6"/>
            </a:pPr>
            <a:r>
              <a:rPr lang="en-US" b="1" dirty="0" smtClean="0">
                <a:latin typeface="Franklin Gothic Medium Cond" panose="020B0606030402020204" pitchFamily="34" charset="0"/>
              </a:rPr>
              <a:t>You </a:t>
            </a:r>
            <a:r>
              <a:rPr lang="en-US" b="1" dirty="0">
                <a:latin typeface="Franklin Gothic Medium Cond" panose="020B0606030402020204" pitchFamily="34" charset="0"/>
              </a:rPr>
              <a:t>shall not commit adultery</a:t>
            </a:r>
            <a:r>
              <a:rPr lang="en-US" b="1" dirty="0" smtClean="0">
                <a:latin typeface="Franklin Gothic Medium Cond" panose="020B0606030402020204" pitchFamily="34" charset="0"/>
              </a:rPr>
              <a:t>.</a:t>
            </a:r>
          </a:p>
          <a:p>
            <a:endParaRPr lang="es-AR" b="1" dirty="0">
              <a:latin typeface="Franklin Gothic Medium Cond" panose="020B0606030402020204" pitchFamily="34" charset="0"/>
            </a:endParaRPr>
          </a:p>
          <a:p>
            <a:r>
              <a:rPr lang="es-ES" b="1" dirty="0" smtClean="0">
                <a:solidFill>
                  <a:srgbClr val="FF0000"/>
                </a:solidFill>
                <a:latin typeface="Franklin Gothic Medium Cond" panose="020B0606030402020204" pitchFamily="34" charset="0"/>
              </a:rPr>
              <a:t>7. </a:t>
            </a:r>
            <a:r>
              <a:rPr lang="en-US" b="1" dirty="0" smtClean="0">
                <a:latin typeface="Franklin Gothic Medium Cond" panose="020B0606030402020204" pitchFamily="34" charset="0"/>
              </a:rPr>
              <a:t> You </a:t>
            </a:r>
            <a:r>
              <a:rPr lang="en-US" b="1" dirty="0">
                <a:latin typeface="Franklin Gothic Medium Cond" panose="020B0606030402020204" pitchFamily="34" charset="0"/>
              </a:rPr>
              <a:t>shall not steal</a:t>
            </a:r>
            <a:r>
              <a:rPr lang="en-US" b="1" dirty="0" smtClean="0">
                <a:latin typeface="Franklin Gothic Medium Cond" panose="020B0606030402020204" pitchFamily="34" charset="0"/>
              </a:rPr>
              <a:t>.</a:t>
            </a:r>
          </a:p>
          <a:p>
            <a:endParaRPr lang="es-ES" b="1" dirty="0" smtClean="0">
              <a:solidFill>
                <a:srgbClr val="FF0000"/>
              </a:solidFill>
              <a:latin typeface="Franklin Gothic Medium Cond" panose="020B0606030402020204" pitchFamily="34" charset="0"/>
            </a:endParaRPr>
          </a:p>
          <a:p>
            <a:r>
              <a:rPr lang="es-ES" b="1" dirty="0" smtClean="0">
                <a:solidFill>
                  <a:srgbClr val="FF0000"/>
                </a:solidFill>
                <a:latin typeface="Franklin Gothic Medium Cond" panose="020B0606030402020204" pitchFamily="34" charset="0"/>
              </a:rPr>
              <a:t>8. </a:t>
            </a:r>
            <a:r>
              <a:rPr lang="en-US" b="1" dirty="0" smtClean="0">
                <a:latin typeface="Franklin Gothic Medium Cond" panose="020B0606030402020204" pitchFamily="34" charset="0"/>
              </a:rPr>
              <a:t>You </a:t>
            </a:r>
            <a:r>
              <a:rPr lang="en-US" b="1" dirty="0">
                <a:latin typeface="Franklin Gothic Medium Cond" panose="020B0606030402020204" pitchFamily="34" charset="0"/>
              </a:rPr>
              <a:t>shall not bear false witness against your neighbor</a:t>
            </a:r>
            <a:r>
              <a:rPr lang="en-US" b="1" dirty="0" smtClean="0">
                <a:latin typeface="Franklin Gothic Medium Cond" panose="020B0606030402020204" pitchFamily="34" charset="0"/>
              </a:rPr>
              <a:t>.</a:t>
            </a:r>
          </a:p>
          <a:p>
            <a:r>
              <a:rPr lang="es-ES" b="1" dirty="0" smtClean="0">
                <a:solidFill>
                  <a:srgbClr val="FF0000"/>
                </a:solidFill>
                <a:latin typeface="Franklin Gothic Medium Cond" panose="020B0606030402020204" pitchFamily="34" charset="0"/>
              </a:rPr>
              <a:t>9. </a:t>
            </a:r>
            <a:r>
              <a:rPr lang="es-ES" b="1" dirty="0" smtClean="0">
                <a:latin typeface="Franklin Gothic Medium Cond" panose="020B0606030402020204" pitchFamily="34" charset="0"/>
              </a:rPr>
              <a:t> </a:t>
            </a:r>
            <a:r>
              <a:rPr lang="en-US" b="1" dirty="0" smtClean="0">
                <a:latin typeface="Franklin Gothic Medium Cond" panose="020B0606030402020204" pitchFamily="34" charset="0"/>
              </a:rPr>
              <a:t>You </a:t>
            </a:r>
            <a:r>
              <a:rPr lang="en-US" b="1" dirty="0">
                <a:latin typeface="Franklin Gothic Medium Cond" panose="020B0606030402020204" pitchFamily="34" charset="0"/>
              </a:rPr>
              <a:t>shall not covet your neighbor's wife</a:t>
            </a:r>
            <a:r>
              <a:rPr lang="en-US" b="1" dirty="0" smtClean="0">
                <a:latin typeface="Franklin Gothic Medium Cond" panose="020B0606030402020204" pitchFamily="34" charset="0"/>
              </a:rPr>
              <a:t>.</a:t>
            </a:r>
          </a:p>
          <a:p>
            <a:r>
              <a:rPr lang="es-ES" b="1" dirty="0" smtClean="0">
                <a:solidFill>
                  <a:srgbClr val="FF0000"/>
                </a:solidFill>
                <a:latin typeface="Franklin Gothic Medium Cond" panose="020B0606030402020204" pitchFamily="34" charset="0"/>
              </a:rPr>
              <a:t>10. </a:t>
            </a:r>
            <a:r>
              <a:rPr lang="en-US" b="1" dirty="0" smtClean="0">
                <a:latin typeface="Franklin Gothic Medium Cond" panose="020B0606030402020204" pitchFamily="34" charset="0"/>
              </a:rPr>
              <a:t>You </a:t>
            </a:r>
            <a:r>
              <a:rPr lang="en-US" b="1" dirty="0">
                <a:latin typeface="Franklin Gothic Medium Cond" panose="020B0606030402020204" pitchFamily="34" charset="0"/>
              </a:rPr>
              <a:t>shall not covet your neighbor's goods.</a:t>
            </a:r>
            <a:endParaRPr lang="es-AR" b="1" dirty="0">
              <a:latin typeface="Franklin Gothic Medium Cond" panose="020B0606030402020204" pitchFamily="34" charset="0"/>
            </a:endParaRPr>
          </a:p>
        </p:txBody>
      </p:sp>
      <p:cxnSp>
        <p:nvCxnSpPr>
          <p:cNvPr id="9" name="8 Conector recto"/>
          <p:cNvCxnSpPr/>
          <p:nvPr/>
        </p:nvCxnSpPr>
        <p:spPr>
          <a:xfrm>
            <a:off x="507" y="1592796"/>
            <a:ext cx="9144001" cy="0"/>
          </a:xfrm>
          <a:prstGeom prst="line">
            <a:avLst/>
          </a:prstGeom>
          <a:ln>
            <a:solidFill>
              <a:srgbClr val="C00000"/>
            </a:solidFill>
          </a:ln>
        </p:spPr>
        <p:style>
          <a:lnRef idx="1">
            <a:schemeClr val="accent6"/>
          </a:lnRef>
          <a:fillRef idx="0">
            <a:schemeClr val="accent6"/>
          </a:fillRef>
          <a:effectRef idx="0">
            <a:schemeClr val="accent6"/>
          </a:effectRef>
          <a:fontRef idx="minor">
            <a:schemeClr val="tx1"/>
          </a:fontRef>
        </p:style>
      </p:cxnSp>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69801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500"/>
                                        <p:tgtEl>
                                          <p:spTgt spid="5">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xEl>
                                              <p:pRg st="5" end="5"/>
                                            </p:txEl>
                                          </p:spTgt>
                                        </p:tgtEl>
                                        <p:attrNameLst>
                                          <p:attrName>style.visibility</p:attrName>
                                        </p:attrNameLst>
                                      </p:cBhvr>
                                      <p:to>
                                        <p:strVal val="visible"/>
                                      </p:to>
                                    </p:set>
                                    <p:animEffect transition="in" filter="fade">
                                      <p:cBhvr>
                                        <p:cTn id="16" dur="500"/>
                                        <p:tgtEl>
                                          <p:spTgt spid="4">
                                            <p:txEl>
                                              <p:pRg st="5" end="5"/>
                                            </p:txEl>
                                          </p:spTgt>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animEffect transition="in" filter="fade">
                                      <p:cBhvr>
                                        <p:cTn id="20" dur="500"/>
                                        <p:tgtEl>
                                          <p:spTgt spid="5">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animEffect transition="in" filter="fade">
                                      <p:cBhvr>
                                        <p:cTn id="25" dur="500"/>
                                        <p:tgtEl>
                                          <p:spTgt spid="4">
                                            <p:txEl>
                                              <p:pRg st="7" end="7"/>
                                            </p:txEl>
                                          </p:spTgt>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animEffect transition="in" filter="fade">
                                      <p:cBhvr>
                                        <p:cTn id="29" dur="500"/>
                                        <p:tgtEl>
                                          <p:spTgt spid="5">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
                                            <p:txEl>
                                              <p:pRg st="9" end="9"/>
                                            </p:txEl>
                                          </p:spTgt>
                                        </p:tgtEl>
                                        <p:attrNameLst>
                                          <p:attrName>style.visibility</p:attrName>
                                        </p:attrNameLst>
                                      </p:cBhvr>
                                      <p:to>
                                        <p:strVal val="visible"/>
                                      </p:to>
                                    </p:set>
                                    <p:animEffect transition="in" filter="fade">
                                      <p:cBhvr>
                                        <p:cTn id="34" dur="500"/>
                                        <p:tgtEl>
                                          <p:spTgt spid="4">
                                            <p:txEl>
                                              <p:pRg st="9" end="9"/>
                                            </p:txEl>
                                          </p:spTgt>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5">
                                            <p:txEl>
                                              <p:pRg st="9" end="9"/>
                                            </p:txEl>
                                          </p:spTgt>
                                        </p:tgtEl>
                                        <p:attrNameLst>
                                          <p:attrName>style.visibility</p:attrName>
                                        </p:attrNameLst>
                                      </p:cBhvr>
                                      <p:to>
                                        <p:strVal val="visible"/>
                                      </p:to>
                                    </p:set>
                                    <p:animEffect transition="in" filter="fade">
                                      <p:cBhvr>
                                        <p:cTn id="38" dur="500"/>
                                        <p:tgtEl>
                                          <p:spTgt spid="5">
                                            <p:txEl>
                                              <p:pRg st="9" end="9"/>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xEl>
                                              <p:pRg st="11" end="11"/>
                                            </p:txEl>
                                          </p:spTgt>
                                        </p:tgtEl>
                                        <p:attrNameLst>
                                          <p:attrName>style.visibility</p:attrName>
                                        </p:attrNameLst>
                                      </p:cBhvr>
                                      <p:to>
                                        <p:strVal val="visible"/>
                                      </p:to>
                                    </p:set>
                                    <p:animEffect transition="in" filter="fade">
                                      <p:cBhvr>
                                        <p:cTn id="43" dur="500"/>
                                        <p:tgtEl>
                                          <p:spTgt spid="4">
                                            <p:txEl>
                                              <p:pRg st="11" end="11"/>
                                            </p:txEl>
                                          </p:spTgt>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animEffect transition="in" filter="fade">
                                      <p:cBhvr>
                                        <p:cTn id="47" dur="500"/>
                                        <p:tgtEl>
                                          <p:spTgt spid="5">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xEl>
                                              <p:pRg st="13" end="13"/>
                                            </p:txEl>
                                          </p:spTgt>
                                        </p:tgtEl>
                                        <p:attrNameLst>
                                          <p:attrName>style.visibility</p:attrName>
                                        </p:attrNameLst>
                                      </p:cBhvr>
                                      <p:to>
                                        <p:strVal val="visible"/>
                                      </p:to>
                                    </p:set>
                                    <p:animEffect transition="in" filter="fade">
                                      <p:cBhvr>
                                        <p:cTn id="52" dur="500"/>
                                        <p:tgtEl>
                                          <p:spTgt spid="4">
                                            <p:txEl>
                                              <p:pRg st="13" end="13"/>
                                            </p:txEl>
                                          </p:spTgt>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5">
                                            <p:txEl>
                                              <p:pRg st="11" end="11"/>
                                            </p:txEl>
                                          </p:spTgt>
                                        </p:tgtEl>
                                        <p:attrNameLst>
                                          <p:attrName>style.visibility</p:attrName>
                                        </p:attrNameLst>
                                      </p:cBhvr>
                                      <p:to>
                                        <p:strVal val="visible"/>
                                      </p:to>
                                    </p:set>
                                    <p:animEffect transition="in" filter="fade">
                                      <p:cBhvr>
                                        <p:cTn id="56" dur="500"/>
                                        <p:tgtEl>
                                          <p:spTgt spid="5">
                                            <p:txEl>
                                              <p:pRg st="11" end="11"/>
                                            </p:txEl>
                                          </p:spTgt>
                                        </p:tgtEl>
                                      </p:cBhvr>
                                    </p:animEffect>
                                  </p:childTnLst>
                                </p:cTn>
                              </p:par>
                            </p:childTnLst>
                          </p:cTn>
                        </p:par>
                        <p:par>
                          <p:cTn id="57" fill="hold">
                            <p:stCondLst>
                              <p:cond delay="1000"/>
                            </p:stCondLst>
                            <p:childTnLst>
                              <p:par>
                                <p:cTn id="58" presetID="22" presetClass="entr" presetSubtype="1" fill="hold" nodeType="after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wipe(up)">
                                      <p:cBhvr>
                                        <p:cTn id="6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J:\Mis Docs\_Multimedia IMS\Curso Biblico PPS\Tema 14\marc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912" y="904931"/>
            <a:ext cx="7925512" cy="571158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5364" name="Picture 4" descr="J:\Mis Docs\_Multimedia IMS\Curso Biblico PPS\Tema 14\titulo tema 1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009"/>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8"/>
          <p:cNvSpPr>
            <a:spLocks noChangeArrowheads="1"/>
          </p:cNvSpPr>
          <p:nvPr/>
        </p:nvSpPr>
        <p:spPr bwMode="auto">
          <a:xfrm>
            <a:off x="7056276" y="333077"/>
            <a:ext cx="2268252" cy="165576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n-US" sz="7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Impact" pitchFamily="34" charset="0"/>
              </a:rPr>
              <a:t>14</a:t>
            </a:r>
          </a:p>
        </p:txBody>
      </p:sp>
      <p:sp>
        <p:nvSpPr>
          <p:cNvPr id="6" name="5 Rectángulo"/>
          <p:cNvSpPr/>
          <p:nvPr/>
        </p:nvSpPr>
        <p:spPr>
          <a:xfrm>
            <a:off x="935596" y="1736812"/>
            <a:ext cx="7128792" cy="4154984"/>
          </a:xfrm>
          <a:prstGeom prst="rect">
            <a:avLst/>
          </a:prstGeom>
          <a:noFill/>
        </p:spPr>
        <p:txBody>
          <a:bodyPr wrap="square" lIns="91440" tIns="45720" rIns="91440" bIns="45720">
            <a:spAutoFit/>
            <a:scene3d>
              <a:camera prst="perspectiveContrastingRightFacing" fov="1500000">
                <a:rot lat="24916" lon="18720000" rev="21419984"/>
              </a:camera>
              <a:lightRig rig="glow" dir="tl">
                <a:rot lat="0" lon="0" rev="1800000"/>
              </a:lightRig>
            </a:scene3d>
            <a:sp3d contourW="12700">
              <a:bevelT w="25400" h="101600"/>
              <a:contourClr>
                <a:schemeClr val="tx1"/>
              </a:contourClr>
            </a:sp3d>
          </a:bodyPr>
          <a:lstStyle/>
          <a:p>
            <a:pPr algn="ctr"/>
            <a:r>
              <a:rPr lang="en-US" sz="8800" b="1" dirty="0">
                <a:ln w="11430">
                  <a:gradFill flip="none" rotWithShape="1">
                    <a:gsLst>
                      <a:gs pos="0">
                        <a:srgbClr val="FFF200"/>
                      </a:gs>
                      <a:gs pos="23000">
                        <a:srgbClr val="FF7A00"/>
                      </a:gs>
                      <a:gs pos="43000">
                        <a:srgbClr val="FF0300">
                          <a:lumMod val="51000"/>
                        </a:srgbClr>
                      </a:gs>
                      <a:gs pos="73000">
                        <a:schemeClr val="tx1"/>
                      </a:gs>
                      <a:gs pos="56000">
                        <a:srgbClr val="4D0808"/>
                      </a:gs>
                    </a:gsLst>
                    <a:lin ang="5400000" scaled="1"/>
                    <a:tileRect/>
                  </a:gradFill>
                </a:ln>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gradFill>
                <a:effectLst>
                  <a:glow rad="76200">
                    <a:schemeClr val="bg1">
                      <a:alpha val="17000"/>
                    </a:schemeClr>
                  </a:glow>
                  <a:outerShdw blurRad="80000" dist="40000" dir="5040000" algn="tl">
                    <a:srgbClr val="000000">
                      <a:alpha val="30000"/>
                    </a:srgbClr>
                  </a:outerShdw>
                </a:effectLst>
                <a:latin typeface="Bernard MT Condensed" pitchFamily="18" charset="0"/>
              </a:rPr>
              <a:t>THE WORST FALSIFICATION IN HISTORY</a:t>
            </a:r>
            <a:endParaRPr lang="es-ES" sz="8800" b="1" dirty="0">
              <a:ln w="11430">
                <a:gradFill flip="none" rotWithShape="1">
                  <a:gsLst>
                    <a:gs pos="0">
                      <a:srgbClr val="FFF200"/>
                    </a:gs>
                    <a:gs pos="23000">
                      <a:srgbClr val="FF7A00"/>
                    </a:gs>
                    <a:gs pos="43000">
                      <a:srgbClr val="FF0300">
                        <a:lumMod val="51000"/>
                      </a:srgbClr>
                    </a:gs>
                    <a:gs pos="73000">
                      <a:schemeClr val="tx1"/>
                    </a:gs>
                    <a:gs pos="56000">
                      <a:srgbClr val="4D0808"/>
                    </a:gs>
                  </a:gsLst>
                  <a:lin ang="5400000" scaled="1"/>
                  <a:tileRect/>
                </a:gradFill>
              </a:ln>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gradFill>
              <a:effectLst>
                <a:glow rad="76200">
                  <a:schemeClr val="bg1">
                    <a:alpha val="17000"/>
                  </a:schemeClr>
                </a:glow>
                <a:outerShdw blurRad="80000" dist="40000" dir="5040000" algn="tl">
                  <a:srgbClr val="000000">
                    <a:alpha val="30000"/>
                  </a:srgbClr>
                </a:outerShdw>
              </a:effectLst>
              <a:latin typeface="Bernard MT Condensed" pitchFamily="18" charset="0"/>
            </a:endParaRPr>
          </a:p>
        </p:txBody>
      </p:sp>
    </p:spTree>
    <p:extLst>
      <p:ext uri="{BB962C8B-B14F-4D97-AF65-F5344CB8AC3E}">
        <p14:creationId xmlns:p14="http://schemas.microsoft.com/office/powerpoint/2010/main" val="7162173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5363"/>
                                        </p:tgtEl>
                                        <p:attrNameLst>
                                          <p:attrName>style.visibility</p:attrName>
                                        </p:attrNameLst>
                                      </p:cBhvr>
                                      <p:to>
                                        <p:strVal val="visible"/>
                                      </p:to>
                                    </p:set>
                                    <p:anim calcmode="lin" valueType="num">
                                      <p:cBhvr additive="base">
                                        <p:cTn id="7" dur="1250" fill="hold"/>
                                        <p:tgtEl>
                                          <p:spTgt spid="15363"/>
                                        </p:tgtEl>
                                        <p:attrNameLst>
                                          <p:attrName>ppt_x</p:attrName>
                                        </p:attrNameLst>
                                      </p:cBhvr>
                                      <p:tavLst>
                                        <p:tav tm="0">
                                          <p:val>
                                            <p:strVal val="0-#ppt_w/2"/>
                                          </p:val>
                                        </p:tav>
                                        <p:tav tm="100000">
                                          <p:val>
                                            <p:strVal val="#ppt_x"/>
                                          </p:val>
                                        </p:tav>
                                      </p:tavLst>
                                    </p:anim>
                                    <p:anim calcmode="lin" valueType="num">
                                      <p:cBhvr additive="base">
                                        <p:cTn id="8" dur="1250" fill="hold"/>
                                        <p:tgtEl>
                                          <p:spTgt spid="15363"/>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10"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par>
                          <p:cTn id="13" fill="hold">
                            <p:stCondLst>
                              <p:cond delay="225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J:\Mis Docs\_Multimedia IMS\Curso Biblico PPS\Tema 14\Tema 14 templ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337714" y="2096852"/>
            <a:ext cx="6480720" cy="3256131"/>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200" b="1" dirty="0">
                <a:ln w="11430">
                  <a:solidFill>
                    <a:schemeClr val="accent6">
                      <a:lumMod val="50000"/>
                    </a:schemeClr>
                  </a:solidFill>
                </a:ln>
                <a:solidFill>
                  <a:srgbClr val="FFC000"/>
                </a:solidFill>
                <a:effectLst>
                  <a:outerShdw blurRad="80000" dist="40000" dir="5040000" algn="tl">
                    <a:srgbClr val="000000">
                      <a:alpha val="30000"/>
                    </a:srgbClr>
                  </a:outerShdw>
                  <a:reflection blurRad="6350" stA="55000" endA="300" endPos="45500" dir="5400000" sy="-100000" algn="bl" rotWithShape="0"/>
                </a:effectLst>
                <a:latin typeface="Bernard MT Condensed" pitchFamily="18" charset="0"/>
                <a:cs typeface="Vijaya" pitchFamily="34" charset="0"/>
              </a:rPr>
              <a:t>DO THE EIGHT BIBLE </a:t>
            </a:r>
            <a:r>
              <a:rPr lang="en-US" sz="3200" b="1" dirty="0" smtClean="0">
                <a:ln w="11430">
                  <a:solidFill>
                    <a:schemeClr val="accent6">
                      <a:lumMod val="50000"/>
                    </a:schemeClr>
                  </a:solidFill>
                </a:ln>
                <a:solidFill>
                  <a:srgbClr val="FFC000"/>
                </a:solidFill>
                <a:effectLst>
                  <a:outerShdw blurRad="80000" dist="40000" dir="5040000" algn="tl">
                    <a:srgbClr val="000000">
                      <a:alpha val="30000"/>
                    </a:srgbClr>
                  </a:outerShdw>
                  <a:reflection blurRad="6350" stA="55000" endA="300" endPos="45500" dir="5400000" sy="-100000" algn="bl" rotWithShape="0"/>
                </a:effectLst>
                <a:latin typeface="Bernard MT Condensed" pitchFamily="18" charset="0"/>
                <a:cs typeface="Vijaya" pitchFamily="34" charset="0"/>
              </a:rPr>
              <a:t>TEXTS </a:t>
            </a:r>
            <a:r>
              <a:rPr lang="en-US" sz="3200" b="1" dirty="0">
                <a:ln w="11430">
                  <a:solidFill>
                    <a:schemeClr val="accent6">
                      <a:lumMod val="50000"/>
                    </a:schemeClr>
                  </a:solidFill>
                </a:ln>
                <a:solidFill>
                  <a:srgbClr val="FFC000"/>
                </a:solidFill>
                <a:effectLst>
                  <a:outerShdw blurRad="80000" dist="40000" dir="5040000" algn="tl">
                    <a:srgbClr val="000000">
                      <a:alpha val="30000"/>
                    </a:srgbClr>
                  </a:outerShdw>
                  <a:reflection blurRad="6350" stA="55000" endA="300" endPos="45500" dir="5400000" sy="-100000" algn="bl" rotWithShape="0"/>
                </a:effectLst>
                <a:latin typeface="Bernard MT Condensed" pitchFamily="18" charset="0"/>
                <a:cs typeface="Vijaya" pitchFamily="34" charset="0"/>
              </a:rPr>
              <a:t>THAT MENTION THE FIRST DAY OF THE WEEK </a:t>
            </a:r>
            <a:endParaRPr lang="es-ES" sz="1400" b="1" dirty="0" smtClean="0">
              <a:ln w="11430">
                <a:solidFill>
                  <a:schemeClr val="accent6">
                    <a:lumMod val="50000"/>
                  </a:schemeClr>
                </a:solidFill>
              </a:ln>
              <a:solidFill>
                <a:srgbClr val="FFC000"/>
              </a:solidFill>
              <a:effectLst>
                <a:outerShdw blurRad="80000" dist="40000" dir="5040000" algn="tl">
                  <a:srgbClr val="000000">
                    <a:alpha val="30000"/>
                  </a:srgbClr>
                </a:outerShdw>
                <a:reflection blurRad="6350" stA="55000" endA="300" endPos="45500" dir="5400000" sy="-100000" algn="bl" rotWithShape="0"/>
              </a:effectLst>
              <a:latin typeface="Bernard MT Condensed" pitchFamily="18" charset="0"/>
              <a:cs typeface="Vijaya" pitchFamily="34" charset="0"/>
            </a:endParaRPr>
          </a:p>
          <a:p>
            <a:pPr algn="ctr"/>
            <a:r>
              <a:rPr lang="en-US" sz="4400" b="1" dirty="0">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Trajan Pro" pitchFamily="18" charset="0"/>
                <a:cs typeface="Vijaya" pitchFamily="34" charset="0"/>
              </a:rPr>
              <a:t>MENTION A CHANGE OF THE DAY OF REST ?</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759" y="3853307"/>
            <a:ext cx="7008638" cy="186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73869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1"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J:\Mis Docs\_Multimedia IMS\Curso Biblico PPS\Tema 14\Tema 14 templ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3521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Gerhard\Documents\_Estudios Biblicos PPT\_ENG\templo domingoB E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9144001" cy="683521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Gerhard\Documents\_Estudios Biblicos PPT\_ENG\templo domingo EN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0"/>
            <a:ext cx="9144427" cy="68352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7604" y="5517232"/>
            <a:ext cx="7884877" cy="1044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96792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500"/>
                                  </p:stCondLst>
                                  <p:childTnLst>
                                    <p:set>
                                      <p:cBhvr>
                                        <p:cTn id="6" dur="1" fill="hold">
                                          <p:stCondLst>
                                            <p:cond delay="0"/>
                                          </p:stCondLst>
                                        </p:cTn>
                                        <p:tgtEl>
                                          <p:spTgt spid="2052"/>
                                        </p:tgtEl>
                                        <p:attrNameLst>
                                          <p:attrName>style.visibility</p:attrName>
                                        </p:attrNameLst>
                                      </p:cBhvr>
                                      <p:to>
                                        <p:strVal val="visible"/>
                                      </p:to>
                                    </p:set>
                                    <p:animEffect transition="in" filter="wipe(up)">
                                      <p:cBhvr>
                                        <p:cTn id="7" dur="2250"/>
                                        <p:tgtEl>
                                          <p:spTgt spid="2052"/>
                                        </p:tgtEl>
                                      </p:cBhvr>
                                    </p:animEffect>
                                  </p:childTnLst>
                                </p:cTn>
                              </p:par>
                            </p:childTnLst>
                          </p:cTn>
                        </p:par>
                        <p:par>
                          <p:cTn id="8" fill="hold">
                            <p:stCondLst>
                              <p:cond delay="2750"/>
                            </p:stCondLst>
                            <p:childTnLst>
                              <p:par>
                                <p:cTn id="9" presetID="22" presetClass="entr" presetSubtype="8" fill="hold" nodeType="afterEffect">
                                  <p:stCondLst>
                                    <p:cond delay="500"/>
                                  </p:stCondLst>
                                  <p:childTnLst>
                                    <p:set>
                                      <p:cBhvr>
                                        <p:cTn id="10" dur="1" fill="hold">
                                          <p:stCondLst>
                                            <p:cond delay="0"/>
                                          </p:stCondLst>
                                        </p:cTn>
                                        <p:tgtEl>
                                          <p:spTgt spid="2051"/>
                                        </p:tgtEl>
                                        <p:attrNameLst>
                                          <p:attrName>style.visibility</p:attrName>
                                        </p:attrNameLst>
                                      </p:cBhvr>
                                      <p:to>
                                        <p:strVal val="visible"/>
                                      </p:to>
                                    </p:set>
                                    <p:animEffect transition="in" filter="wipe(left)">
                                      <p:cBhvr>
                                        <p:cTn id="11" dur="2500"/>
                                        <p:tgtEl>
                                          <p:spTgt spid="2051"/>
                                        </p:tgtEl>
                                      </p:cBhvr>
                                    </p:animEffect>
                                  </p:childTnLst>
                                </p:cTn>
                              </p:par>
                            </p:childTnLst>
                          </p:cTn>
                        </p:par>
                        <p:par>
                          <p:cTn id="12" fill="hold">
                            <p:stCondLst>
                              <p:cond delay="5750"/>
                            </p:stCondLst>
                            <p:childTnLst>
                              <p:par>
                                <p:cTn id="13" presetID="26" presetClass="emph" presetSubtype="0" fill="hold" nodeType="afterEffect">
                                  <p:stCondLst>
                                    <p:cond delay="250"/>
                                  </p:stCondLst>
                                  <p:childTnLst>
                                    <p:animEffect transition="out" filter="fade">
                                      <p:cBhvr>
                                        <p:cTn id="14" dur="500" tmFilter="0, 0; .2, .5; .8, .5; 1, 0"/>
                                        <p:tgtEl>
                                          <p:spTgt spid="2051"/>
                                        </p:tgtEl>
                                      </p:cBhvr>
                                    </p:animEffect>
                                    <p:animScale>
                                      <p:cBhvr>
                                        <p:cTn id="15" dur="250" autoRev="1" fill="hold"/>
                                        <p:tgtEl>
                                          <p:spTgt spid="2051"/>
                                        </p:tgtEl>
                                      </p:cBhvr>
                                      <p:by x="105000" y="105000"/>
                                    </p:animScale>
                                  </p:childTnLst>
                                </p:cTn>
                              </p:par>
                            </p:childTnLst>
                          </p:cTn>
                        </p:par>
                        <p:par>
                          <p:cTn id="16" fill="hold">
                            <p:stCondLst>
                              <p:cond delay="6500"/>
                            </p:stCondLst>
                            <p:childTnLst>
                              <p:par>
                                <p:cTn id="17" presetID="22" presetClass="entr" presetSubtype="1"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C:\Users\Gerhard\Documents\_Estudios Biblicos PPT\_ENG\templo domingo E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0"/>
            <a:ext cx="9144427" cy="68352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604" y="5517232"/>
            <a:ext cx="7884877" cy="1044116"/>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223628" y="2888940"/>
            <a:ext cx="720080" cy="2628292"/>
          </a:xfrm>
          <a:prstGeom prst="rect">
            <a:avLst/>
          </a:prstGeom>
          <a:noFill/>
          <a:ln w="5715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4" name="Rectangle 3"/>
          <p:cNvSpPr>
            <a:spLocks noChangeArrowheads="1"/>
          </p:cNvSpPr>
          <p:nvPr/>
        </p:nvSpPr>
        <p:spPr bwMode="auto">
          <a:xfrm>
            <a:off x="2195736" y="2276872"/>
            <a:ext cx="5904656" cy="3240360"/>
          </a:xfrm>
          <a:prstGeom prst="rect">
            <a:avLst/>
          </a:prstGeom>
          <a:solidFill>
            <a:schemeClr val="bg1">
              <a:alpha val="50000"/>
            </a:schemeClr>
          </a:solidFill>
          <a:ln>
            <a:noFill/>
          </a:ln>
          <a:effectLst>
            <a:outerShdw dist="35921" dir="2700000" algn="ctr" rotWithShape="0">
              <a:schemeClr val="tx1">
                <a:alpha val="50000"/>
              </a:schemeClr>
            </a:outerShd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spc="50" dirty="0" smtClean="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“In </a:t>
            </a:r>
            <a:r>
              <a:rPr lang="en-US" sz="32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the end of the </a:t>
            </a:r>
            <a:r>
              <a:rPr lang="en-US" sz="32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sabbath</a:t>
            </a:r>
            <a:r>
              <a:rPr lang="en-US" sz="32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as it began to dawn toward the first day of the week, came Mary Magdalene and the other Mary to see the </a:t>
            </a:r>
            <a:r>
              <a:rPr lang="en-US" sz="32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sepulchre</a:t>
            </a:r>
            <a:r>
              <a:rPr lang="en-US" sz="3200" b="1" i="1" spc="50" dirty="0" smtClean="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a:t>
            </a:r>
            <a:endParaRPr lang="es-ES" sz="32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6" name="5 Rectángulo"/>
          <p:cNvSpPr/>
          <p:nvPr/>
        </p:nvSpPr>
        <p:spPr>
          <a:xfrm>
            <a:off x="395536" y="6093296"/>
            <a:ext cx="8402105" cy="461665"/>
          </a:xfrm>
          <a:prstGeom prst="rect">
            <a:avLst/>
          </a:prstGeom>
        </p:spPr>
        <p:txBody>
          <a:bodyPr wrap="square">
            <a:spAutoFit/>
          </a:bodyPr>
          <a:lstStyle/>
          <a:p>
            <a:pPr algn="ctr"/>
            <a:r>
              <a:rPr lang="en-US" sz="2400" b="1" dirty="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latin typeface="Trajan Pro" pitchFamily="18" charset="0"/>
                <a:cs typeface="Vijaya" pitchFamily="34" charset="0"/>
              </a:rPr>
              <a:t>Nothing says about a change</a:t>
            </a:r>
          </a:p>
        </p:txBody>
      </p:sp>
    </p:spTree>
    <p:extLst>
      <p:ext uri="{BB962C8B-B14F-4D97-AF65-F5344CB8AC3E}">
        <p14:creationId xmlns:p14="http://schemas.microsoft.com/office/powerpoint/2010/main" val="3927876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2750"/>
                                        <p:tgtEl>
                                          <p:spTgt spid="4"/>
                                        </p:tgtEl>
                                      </p:cBhvr>
                                    </p:animEffect>
                                  </p:childTnLst>
                                </p:cTn>
                              </p:par>
                            </p:childTnLst>
                          </p:cTn>
                        </p:par>
                        <p:par>
                          <p:cTn id="12" fill="hold">
                            <p:stCondLst>
                              <p:cond delay="4750"/>
                            </p:stCondLst>
                            <p:childTnLst>
                              <p:par>
                                <p:cTn id="13" presetID="53" presetClass="entr" presetSubtype="528" fill="hold" grpId="0" nodeType="afterEffect">
                                  <p:stCondLst>
                                    <p:cond delay="0"/>
                                  </p:stCondLst>
                                  <p:iterate type="lt">
                                    <p:tmPct val="10000"/>
                                  </p:iterate>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fltVal val="0.5"/>
                                          </p:val>
                                        </p:tav>
                                        <p:tav tm="100000">
                                          <p:val>
                                            <p:strVal val="#ppt_x"/>
                                          </p:val>
                                        </p:tav>
                                      </p:tavLst>
                                    </p:anim>
                                    <p:anim calcmode="lin" valueType="num">
                                      <p:cBhvr>
                                        <p:cTn id="19" dur="1000" fill="hold"/>
                                        <p:tgtEl>
                                          <p:spTgt spid="6"/>
                                        </p:tgtEl>
                                        <p:attrNameLst>
                                          <p:attrName>ppt_y</p:attrName>
                                        </p:attrNameLst>
                                      </p:cBhvr>
                                      <p:tavLst>
                                        <p:tav tm="0">
                                          <p:val>
                                            <p:fltVal val="0.5"/>
                                          </p:val>
                                        </p:tav>
                                        <p:tav tm="100000">
                                          <p:val>
                                            <p:strVal val="#ppt_y"/>
                                          </p:val>
                                        </p:tav>
                                      </p:tavLst>
                                    </p:anim>
                                  </p:childTnLst>
                                </p:cTn>
                              </p:par>
                            </p:childTnLst>
                          </p:cTn>
                        </p:par>
                        <p:par>
                          <p:cTn id="20" fill="hold">
                            <p:stCondLst>
                              <p:cond delay="7950"/>
                            </p:stCondLst>
                            <p:childTnLst>
                              <p:par>
                                <p:cTn id="21" presetID="22" presetClass="entr" presetSubtype="1"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descr="C:\Users\Gerhard\Documents\_Estudios Biblicos PPT\_ENG\templo domingo E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0"/>
            <a:ext cx="9144427" cy="683521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Gerhard\Documents\_Estudios Biblicos PPT\_ENG\templo domingo1 E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9144425" cy="6835533"/>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015716" y="2888940"/>
            <a:ext cx="720080" cy="2628292"/>
          </a:xfrm>
          <a:prstGeom prst="rect">
            <a:avLst/>
          </a:prstGeom>
          <a:noFill/>
          <a:ln w="5715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4" name="Rectangle 3"/>
          <p:cNvSpPr>
            <a:spLocks noChangeArrowheads="1"/>
          </p:cNvSpPr>
          <p:nvPr/>
        </p:nvSpPr>
        <p:spPr bwMode="auto">
          <a:xfrm>
            <a:off x="3059832" y="2276872"/>
            <a:ext cx="5040560" cy="3240360"/>
          </a:xfrm>
          <a:prstGeom prst="rect">
            <a:avLst/>
          </a:prstGeom>
          <a:solidFill>
            <a:schemeClr val="bg1">
              <a:alpha val="50000"/>
            </a:schemeClr>
          </a:solidFill>
          <a:ln>
            <a:noFill/>
          </a:ln>
          <a:effectLst>
            <a:outerShdw dist="35921" dir="2700000" algn="ctr" rotWithShape="0">
              <a:schemeClr val="tx1">
                <a:alpha val="50000"/>
              </a:schemeClr>
            </a:outerShdw>
          </a:effectLs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spc="50" dirty="0" smtClean="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a:t>
            </a:r>
            <a:r>
              <a:rPr lang="en-US" sz="32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And very early in the morning the first day of the week, they came unto the </a:t>
            </a:r>
            <a:r>
              <a:rPr lang="en-US" sz="32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sepulchre</a:t>
            </a:r>
            <a:r>
              <a:rPr lang="en-US" sz="32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at the rising of the sun</a:t>
            </a:r>
            <a:r>
              <a:rPr lang="en-US" sz="3200" b="1" i="1" spc="50" dirty="0" smtClean="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a:t>
            </a:r>
            <a:endParaRPr lang="en-US" sz="32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endParaRPr>
          </a:p>
        </p:txBody>
      </p:sp>
      <p:pic>
        <p:nvPicPr>
          <p:cNvPr id="8"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7604" y="5517232"/>
            <a:ext cx="7884877" cy="1044116"/>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395536" y="6093296"/>
            <a:ext cx="8402105" cy="461665"/>
          </a:xfrm>
          <a:prstGeom prst="rect">
            <a:avLst/>
          </a:prstGeom>
        </p:spPr>
        <p:txBody>
          <a:bodyPr wrap="square">
            <a:spAutoFit/>
          </a:bodyPr>
          <a:lstStyle/>
          <a:p>
            <a:pPr algn="ctr"/>
            <a:r>
              <a:rPr lang="en-US" sz="2400" b="1" dirty="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latin typeface="Trajan Pro" pitchFamily="18" charset="0"/>
                <a:cs typeface="Vijaya" pitchFamily="34" charset="0"/>
              </a:rPr>
              <a:t>Nothing says about a change</a:t>
            </a:r>
          </a:p>
        </p:txBody>
      </p:sp>
    </p:spTree>
    <p:extLst>
      <p:ext uri="{BB962C8B-B14F-4D97-AF65-F5344CB8AC3E}">
        <p14:creationId xmlns:p14="http://schemas.microsoft.com/office/powerpoint/2010/main" val="833070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250"/>
                                  </p:stCondLst>
                                  <p:childTnLst>
                                    <p:set>
                                      <p:cBhvr>
                                        <p:cTn id="6" dur="1" fill="hold">
                                          <p:stCondLst>
                                            <p:cond delay="0"/>
                                          </p:stCondLst>
                                        </p:cTn>
                                        <p:tgtEl>
                                          <p:spTgt spid="3074"/>
                                        </p:tgtEl>
                                        <p:attrNameLst>
                                          <p:attrName>style.visibility</p:attrName>
                                        </p:attrNameLst>
                                      </p:cBhvr>
                                      <p:to>
                                        <p:strVal val="visible"/>
                                      </p:to>
                                    </p:set>
                                    <p:animEffect transition="in" filter="randombar(horizontal)">
                                      <p:cBhvr>
                                        <p:cTn id="7" dur="1000"/>
                                        <p:tgtEl>
                                          <p:spTgt spid="3074"/>
                                        </p:tgtEl>
                                      </p:cBhvr>
                                    </p:animEffect>
                                  </p:childTnLst>
                                </p:cTn>
                              </p:par>
                            </p:childTnLst>
                          </p:cTn>
                        </p:par>
                        <p:par>
                          <p:cTn id="8" fill="hold">
                            <p:stCondLst>
                              <p:cond delay="1250"/>
                            </p:stCondLst>
                            <p:childTnLst>
                              <p:par>
                                <p:cTn id="9" presetID="21"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1)">
                                      <p:cBhvr>
                                        <p:cTn id="11" dur="2000"/>
                                        <p:tgtEl>
                                          <p:spTgt spid="3"/>
                                        </p:tgtEl>
                                      </p:cBhvr>
                                    </p:animEffect>
                                  </p:childTnLst>
                                </p:cTn>
                              </p:par>
                            </p:childTnLst>
                          </p:cTn>
                        </p:par>
                        <p:par>
                          <p:cTn id="12" fill="hold">
                            <p:stCondLst>
                              <p:cond delay="3250"/>
                            </p:stCondLst>
                            <p:childTnLst>
                              <p:par>
                                <p:cTn id="13" presetID="22" presetClass="entr" presetSubtype="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2750"/>
                                        <p:tgtEl>
                                          <p:spTgt spid="4"/>
                                        </p:tgtEl>
                                      </p:cBhvr>
                                    </p:animEffect>
                                  </p:childTnLst>
                                </p:cTn>
                              </p:par>
                            </p:childTnLst>
                          </p:cTn>
                        </p:par>
                        <p:par>
                          <p:cTn id="16" fill="hold">
                            <p:stCondLst>
                              <p:cond delay="6000"/>
                            </p:stCondLst>
                            <p:childTnLst>
                              <p:par>
                                <p:cTn id="17" presetID="53" presetClass="entr" presetSubtype="528" fill="hold" grpId="0" nodeType="afterEffect">
                                  <p:stCondLst>
                                    <p:cond delay="0"/>
                                  </p:stCondLst>
                                  <p:iterate type="lt">
                                    <p:tmPct val="10000"/>
                                  </p:iterate>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fltVal val="0.5"/>
                                          </p:val>
                                        </p:tav>
                                        <p:tav tm="100000">
                                          <p:val>
                                            <p:strVal val="#ppt_x"/>
                                          </p:val>
                                        </p:tav>
                                      </p:tavLst>
                                    </p:anim>
                                    <p:anim calcmode="lin" valueType="num">
                                      <p:cBhvr>
                                        <p:cTn id="23" dur="1000" fill="hold"/>
                                        <p:tgtEl>
                                          <p:spTgt spid="9"/>
                                        </p:tgtEl>
                                        <p:attrNameLst>
                                          <p:attrName>ppt_y</p:attrName>
                                        </p:attrNameLst>
                                      </p:cBhvr>
                                      <p:tavLst>
                                        <p:tav tm="0">
                                          <p:val>
                                            <p:fltVal val="0.5"/>
                                          </p:val>
                                        </p:tav>
                                        <p:tav tm="100000">
                                          <p:val>
                                            <p:strVal val="#ppt_y"/>
                                          </p:val>
                                        </p:tav>
                                      </p:tavLst>
                                    </p:anim>
                                  </p:childTnLst>
                                </p:cTn>
                              </p:par>
                            </p:childTnLst>
                          </p:cTn>
                        </p:par>
                        <p:par>
                          <p:cTn id="24" fill="hold">
                            <p:stCondLst>
                              <p:cond delay="9200"/>
                            </p:stCondLst>
                            <p:childTnLst>
                              <p:par>
                                <p:cTn id="25" presetID="22" presetClass="entr" presetSubtype="1"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Gerhard\Documents\_Estudios Biblicos PPT\_ENG\templo domingo1 E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425" cy="683553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Gerhard\Documents\_Estudios Biblicos PPT\_ENG\templo domingo2 E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9144425" cy="6835533"/>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771800" y="2888940"/>
            <a:ext cx="720080" cy="2628292"/>
          </a:xfrm>
          <a:prstGeom prst="rect">
            <a:avLst/>
          </a:prstGeom>
          <a:noFill/>
          <a:ln w="5715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4" name="Rectangle 3"/>
          <p:cNvSpPr>
            <a:spLocks noChangeArrowheads="1"/>
          </p:cNvSpPr>
          <p:nvPr/>
        </p:nvSpPr>
        <p:spPr bwMode="auto">
          <a:xfrm>
            <a:off x="3527884" y="2132856"/>
            <a:ext cx="4932548" cy="3384376"/>
          </a:xfrm>
          <a:prstGeom prst="rect">
            <a:avLst/>
          </a:prstGeom>
          <a:solidFill>
            <a:schemeClr val="bg1">
              <a:alpha val="50000"/>
            </a:schemeClr>
          </a:solidFill>
          <a:ln>
            <a:noFill/>
          </a:ln>
          <a:effectLst>
            <a:outerShdw dist="35921" dir="2700000" algn="ctr" rotWithShape="0">
              <a:schemeClr val="tx1">
                <a:alpha val="50000"/>
              </a:schemeClr>
            </a:outerShdw>
          </a:effectLs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smtClean="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a:t>
            </a:r>
            <a:r>
              <a:rPr lang="en-U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Now when Jesus was risen early the first day of the week, he appeared first to Mary Magdalene, out of whom he had cast seven </a:t>
            </a:r>
            <a:r>
              <a:rPr lang="en-US" sz="2800" b="1" i="1" spc="50" dirty="0" smtClean="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devils</a:t>
            </a:r>
            <a:r>
              <a:rPr lang="es-ES" sz="2800" b="1" i="1" spc="50" dirty="0" smtClean="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a:t>
            </a:r>
            <a:endParaRPr lang="es-E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endParaRPr>
          </a:p>
        </p:txBody>
      </p:sp>
      <p:pic>
        <p:nvPicPr>
          <p:cNvPr id="7"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7604" y="5517232"/>
            <a:ext cx="7884877" cy="1044116"/>
          </a:xfrm>
          <a:prstGeom prst="rect">
            <a:avLst/>
          </a:prstGeom>
          <a:noFill/>
          <a:extLst>
            <a:ext uri="{909E8E84-426E-40DD-AFC4-6F175D3DCCD1}">
              <a14:hiddenFill xmlns:a14="http://schemas.microsoft.com/office/drawing/2010/main">
                <a:solidFill>
                  <a:srgbClr val="FFFFFF"/>
                </a:solidFill>
              </a14:hiddenFill>
            </a:ext>
          </a:extLst>
        </p:spPr>
      </p:pic>
      <p:sp>
        <p:nvSpPr>
          <p:cNvPr id="8" name="7 Rectángulo"/>
          <p:cNvSpPr/>
          <p:nvPr/>
        </p:nvSpPr>
        <p:spPr>
          <a:xfrm>
            <a:off x="395536" y="6093296"/>
            <a:ext cx="8402105" cy="461665"/>
          </a:xfrm>
          <a:prstGeom prst="rect">
            <a:avLst/>
          </a:prstGeom>
        </p:spPr>
        <p:txBody>
          <a:bodyPr wrap="square">
            <a:spAutoFit/>
          </a:bodyPr>
          <a:lstStyle/>
          <a:p>
            <a:pPr algn="ctr"/>
            <a:r>
              <a:rPr lang="en-US" sz="2400" b="1" dirty="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latin typeface="Trajan Pro" pitchFamily="18" charset="0"/>
                <a:cs typeface="Vijaya" pitchFamily="34" charset="0"/>
              </a:rPr>
              <a:t>Nothing says about a change</a:t>
            </a:r>
          </a:p>
        </p:txBody>
      </p:sp>
    </p:spTree>
    <p:extLst>
      <p:ext uri="{BB962C8B-B14F-4D97-AF65-F5344CB8AC3E}">
        <p14:creationId xmlns:p14="http://schemas.microsoft.com/office/powerpoint/2010/main" val="308622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500"/>
                                  </p:stCondLst>
                                  <p:childTnLst>
                                    <p:set>
                                      <p:cBhvr>
                                        <p:cTn id="6" dur="1" fill="hold">
                                          <p:stCondLst>
                                            <p:cond delay="0"/>
                                          </p:stCondLst>
                                        </p:cTn>
                                        <p:tgtEl>
                                          <p:spTgt spid="4098"/>
                                        </p:tgtEl>
                                        <p:attrNameLst>
                                          <p:attrName>style.visibility</p:attrName>
                                        </p:attrNameLst>
                                      </p:cBhvr>
                                      <p:to>
                                        <p:strVal val="visible"/>
                                      </p:to>
                                    </p:set>
                                    <p:animEffect transition="in" filter="randombar(horizontal)">
                                      <p:cBhvr>
                                        <p:cTn id="7" dur="1000"/>
                                        <p:tgtEl>
                                          <p:spTgt spid="4098"/>
                                        </p:tgtEl>
                                      </p:cBhvr>
                                    </p:animEffect>
                                  </p:childTnLst>
                                </p:cTn>
                              </p:par>
                            </p:childTnLst>
                          </p:cTn>
                        </p:par>
                        <p:par>
                          <p:cTn id="8" fill="hold">
                            <p:stCondLst>
                              <p:cond delay="1500"/>
                            </p:stCondLst>
                            <p:childTnLst>
                              <p:par>
                                <p:cTn id="9" presetID="21"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1)">
                                      <p:cBhvr>
                                        <p:cTn id="11" dur="2000"/>
                                        <p:tgtEl>
                                          <p:spTgt spid="3"/>
                                        </p:tgtEl>
                                      </p:cBhvr>
                                    </p:animEffect>
                                  </p:childTnLst>
                                </p:cTn>
                              </p:par>
                            </p:childTnLst>
                          </p:cTn>
                        </p:par>
                        <p:par>
                          <p:cTn id="12" fill="hold">
                            <p:stCondLst>
                              <p:cond delay="3500"/>
                            </p:stCondLst>
                            <p:childTnLst>
                              <p:par>
                                <p:cTn id="13" presetID="22" presetClass="entr" presetSubtype="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2750"/>
                                        <p:tgtEl>
                                          <p:spTgt spid="4"/>
                                        </p:tgtEl>
                                      </p:cBhvr>
                                    </p:animEffect>
                                  </p:childTnLst>
                                </p:cTn>
                              </p:par>
                            </p:childTnLst>
                          </p:cTn>
                        </p:par>
                        <p:par>
                          <p:cTn id="16" fill="hold">
                            <p:stCondLst>
                              <p:cond delay="6250"/>
                            </p:stCondLst>
                            <p:childTnLst>
                              <p:par>
                                <p:cTn id="17" presetID="53" presetClass="entr" presetSubtype="528" fill="hold" grpId="0" nodeType="afterEffect">
                                  <p:stCondLst>
                                    <p:cond delay="0"/>
                                  </p:stCondLst>
                                  <p:iterate type="lt">
                                    <p:tmPct val="10000"/>
                                  </p:iterate>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fltVal val="0.5"/>
                                          </p:val>
                                        </p:tav>
                                        <p:tav tm="100000">
                                          <p:val>
                                            <p:strVal val="#ppt_x"/>
                                          </p:val>
                                        </p:tav>
                                      </p:tavLst>
                                    </p:anim>
                                    <p:anim calcmode="lin" valueType="num">
                                      <p:cBhvr>
                                        <p:cTn id="23" dur="1000" fill="hold"/>
                                        <p:tgtEl>
                                          <p:spTgt spid="8"/>
                                        </p:tgtEl>
                                        <p:attrNameLst>
                                          <p:attrName>ppt_y</p:attrName>
                                        </p:attrNameLst>
                                      </p:cBhvr>
                                      <p:tavLst>
                                        <p:tav tm="0">
                                          <p:val>
                                            <p:fltVal val="0.5"/>
                                          </p:val>
                                        </p:tav>
                                        <p:tav tm="100000">
                                          <p:val>
                                            <p:strVal val="#ppt_y"/>
                                          </p:val>
                                        </p:tav>
                                      </p:tavLst>
                                    </p:anim>
                                  </p:childTnLst>
                                </p:cTn>
                              </p:par>
                            </p:childTnLst>
                          </p:cTn>
                        </p:par>
                        <p:par>
                          <p:cTn id="24" fill="hold">
                            <p:stCondLst>
                              <p:cond delay="9450"/>
                            </p:stCondLst>
                            <p:childTnLst>
                              <p:par>
                                <p:cTn id="25" presetID="22" presetClass="entr" presetSubtype="1"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Gerhard\Documents\_Estudios Biblicos PPT\_ENG\templo domingo2 E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4425" cy="683553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Gerhard\Documents\_Estudios Biblicos PPT\_ENG\templo domingo3 E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424" cy="6835533"/>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3527884" y="2888940"/>
            <a:ext cx="720080" cy="2628292"/>
          </a:xfrm>
          <a:prstGeom prst="rect">
            <a:avLst/>
          </a:prstGeom>
          <a:noFill/>
          <a:ln w="5715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4" name="Rectangle 3"/>
          <p:cNvSpPr>
            <a:spLocks noChangeArrowheads="1"/>
          </p:cNvSpPr>
          <p:nvPr/>
        </p:nvSpPr>
        <p:spPr bwMode="auto">
          <a:xfrm>
            <a:off x="4283967" y="2132856"/>
            <a:ext cx="4513673" cy="3384376"/>
          </a:xfrm>
          <a:prstGeom prst="rect">
            <a:avLst/>
          </a:prstGeom>
          <a:solidFill>
            <a:schemeClr val="bg1">
              <a:alpha val="50000"/>
            </a:schemeClr>
          </a:solidFill>
          <a:ln>
            <a:noFill/>
          </a:ln>
          <a:effectLst>
            <a:outerShdw dist="35921" dir="2700000" algn="ctr" rotWithShape="0">
              <a:schemeClr val="tx1">
                <a:alpha val="50000"/>
              </a:schemeClr>
            </a:outerShdw>
          </a:effectLst>
          <a:extLst/>
        </p:spPr>
        <p:txBody>
          <a:bodyPr lIns="180000" tIns="180000" rIns="180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smtClean="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a:t>
            </a:r>
            <a:r>
              <a:rPr lang="en-U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Now upon the first day of the week, very early in the morning, they came unto the </a:t>
            </a:r>
            <a:r>
              <a:rPr lang="en-US" sz="28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sepulchre</a:t>
            </a:r>
            <a:r>
              <a:rPr lang="en-U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bringing the spices which they had prepared, and certain others with </a:t>
            </a:r>
            <a:r>
              <a:rPr lang="en-US" sz="2800" b="1" i="1" spc="50" dirty="0" smtClean="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them</a:t>
            </a:r>
            <a:r>
              <a:rPr lang="es-ES" sz="2800" b="1" i="1" spc="50" dirty="0" smtClean="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a:t>
            </a:r>
            <a:endParaRPr lang="es-E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endParaRPr>
          </a:p>
        </p:txBody>
      </p:sp>
      <p:pic>
        <p:nvPicPr>
          <p:cNvPr id="7"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7604" y="5517232"/>
            <a:ext cx="7884877" cy="1044116"/>
          </a:xfrm>
          <a:prstGeom prst="rect">
            <a:avLst/>
          </a:prstGeom>
          <a:noFill/>
          <a:extLst>
            <a:ext uri="{909E8E84-426E-40DD-AFC4-6F175D3DCCD1}">
              <a14:hiddenFill xmlns:a14="http://schemas.microsoft.com/office/drawing/2010/main">
                <a:solidFill>
                  <a:srgbClr val="FFFFFF"/>
                </a:solidFill>
              </a14:hiddenFill>
            </a:ext>
          </a:extLst>
        </p:spPr>
      </p:pic>
      <p:sp>
        <p:nvSpPr>
          <p:cNvPr id="8" name="7 Rectángulo"/>
          <p:cNvSpPr/>
          <p:nvPr/>
        </p:nvSpPr>
        <p:spPr>
          <a:xfrm>
            <a:off x="395536" y="6093296"/>
            <a:ext cx="8402105" cy="461665"/>
          </a:xfrm>
          <a:prstGeom prst="rect">
            <a:avLst/>
          </a:prstGeom>
        </p:spPr>
        <p:txBody>
          <a:bodyPr wrap="square">
            <a:spAutoFit/>
          </a:bodyPr>
          <a:lstStyle/>
          <a:p>
            <a:pPr algn="ctr"/>
            <a:r>
              <a:rPr lang="en-US" sz="2400" b="1" dirty="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latin typeface="Trajan Pro" pitchFamily="18" charset="0"/>
                <a:cs typeface="Vijaya" pitchFamily="34" charset="0"/>
              </a:rPr>
              <a:t>Nothing says about a change</a:t>
            </a:r>
          </a:p>
        </p:txBody>
      </p:sp>
    </p:spTree>
    <p:extLst>
      <p:ext uri="{BB962C8B-B14F-4D97-AF65-F5344CB8AC3E}">
        <p14:creationId xmlns:p14="http://schemas.microsoft.com/office/powerpoint/2010/main" val="80758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500"/>
                                  </p:stCondLst>
                                  <p:childTnLst>
                                    <p:set>
                                      <p:cBhvr>
                                        <p:cTn id="6" dur="1" fill="hold">
                                          <p:stCondLst>
                                            <p:cond delay="0"/>
                                          </p:stCondLst>
                                        </p:cTn>
                                        <p:tgtEl>
                                          <p:spTgt spid="5122"/>
                                        </p:tgtEl>
                                        <p:attrNameLst>
                                          <p:attrName>style.visibility</p:attrName>
                                        </p:attrNameLst>
                                      </p:cBhvr>
                                      <p:to>
                                        <p:strVal val="visible"/>
                                      </p:to>
                                    </p:set>
                                    <p:animEffect transition="in" filter="randombar(horizontal)">
                                      <p:cBhvr>
                                        <p:cTn id="7" dur="1000"/>
                                        <p:tgtEl>
                                          <p:spTgt spid="5122"/>
                                        </p:tgtEl>
                                      </p:cBhvr>
                                    </p:animEffect>
                                  </p:childTnLst>
                                </p:cTn>
                              </p:par>
                            </p:childTnLst>
                          </p:cTn>
                        </p:par>
                        <p:par>
                          <p:cTn id="8" fill="hold">
                            <p:stCondLst>
                              <p:cond delay="1500"/>
                            </p:stCondLst>
                            <p:childTnLst>
                              <p:par>
                                <p:cTn id="9" presetID="21"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1)">
                                      <p:cBhvr>
                                        <p:cTn id="11" dur="2000"/>
                                        <p:tgtEl>
                                          <p:spTgt spid="3"/>
                                        </p:tgtEl>
                                      </p:cBhvr>
                                    </p:animEffect>
                                  </p:childTnLst>
                                </p:cTn>
                              </p:par>
                            </p:childTnLst>
                          </p:cTn>
                        </p:par>
                        <p:par>
                          <p:cTn id="12" fill="hold">
                            <p:stCondLst>
                              <p:cond delay="3500"/>
                            </p:stCondLst>
                            <p:childTnLst>
                              <p:par>
                                <p:cTn id="13" presetID="22" presetClass="entr" presetSubtype="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2750"/>
                                        <p:tgtEl>
                                          <p:spTgt spid="4"/>
                                        </p:tgtEl>
                                      </p:cBhvr>
                                    </p:animEffect>
                                  </p:childTnLst>
                                </p:cTn>
                              </p:par>
                            </p:childTnLst>
                          </p:cTn>
                        </p:par>
                        <p:par>
                          <p:cTn id="16" fill="hold">
                            <p:stCondLst>
                              <p:cond delay="6250"/>
                            </p:stCondLst>
                            <p:childTnLst>
                              <p:par>
                                <p:cTn id="17" presetID="53" presetClass="entr" presetSubtype="528" fill="hold" grpId="0" nodeType="afterEffect">
                                  <p:stCondLst>
                                    <p:cond delay="0"/>
                                  </p:stCondLst>
                                  <p:iterate type="lt">
                                    <p:tmPct val="10000"/>
                                  </p:iterate>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fltVal val="0.5"/>
                                          </p:val>
                                        </p:tav>
                                        <p:tav tm="100000">
                                          <p:val>
                                            <p:strVal val="#ppt_x"/>
                                          </p:val>
                                        </p:tav>
                                      </p:tavLst>
                                    </p:anim>
                                    <p:anim calcmode="lin" valueType="num">
                                      <p:cBhvr>
                                        <p:cTn id="23" dur="1000" fill="hold"/>
                                        <p:tgtEl>
                                          <p:spTgt spid="8"/>
                                        </p:tgtEl>
                                        <p:attrNameLst>
                                          <p:attrName>ppt_y</p:attrName>
                                        </p:attrNameLst>
                                      </p:cBhvr>
                                      <p:tavLst>
                                        <p:tav tm="0">
                                          <p:val>
                                            <p:fltVal val="0.5"/>
                                          </p:val>
                                        </p:tav>
                                        <p:tav tm="100000">
                                          <p:val>
                                            <p:strVal val="#ppt_y"/>
                                          </p:val>
                                        </p:tav>
                                      </p:tavLst>
                                    </p:anim>
                                  </p:childTnLst>
                                </p:cTn>
                              </p:par>
                            </p:childTnLst>
                          </p:cTn>
                        </p:par>
                        <p:par>
                          <p:cTn id="24" fill="hold">
                            <p:stCondLst>
                              <p:cond delay="9450"/>
                            </p:stCondLst>
                            <p:childTnLst>
                              <p:par>
                                <p:cTn id="25" presetID="22" presetClass="entr" presetSubtype="1"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Gerhard\Documents\_Estudios Biblicos PPT\_ENG\templo domingo3 E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424" cy="6835533"/>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Gerhard\Documents\_Estudios Biblicos PPT\_ENG\templo domingo4 E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
            <a:ext cx="9144424" cy="6835533"/>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4319972" y="2888940"/>
            <a:ext cx="720080" cy="2628292"/>
          </a:xfrm>
          <a:prstGeom prst="rect">
            <a:avLst/>
          </a:prstGeom>
          <a:noFill/>
          <a:ln w="5715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4" name="Rectangle 3"/>
          <p:cNvSpPr>
            <a:spLocks noChangeArrowheads="1"/>
          </p:cNvSpPr>
          <p:nvPr/>
        </p:nvSpPr>
        <p:spPr bwMode="auto">
          <a:xfrm>
            <a:off x="683568" y="2132856"/>
            <a:ext cx="3564396" cy="3384376"/>
          </a:xfrm>
          <a:prstGeom prst="rect">
            <a:avLst/>
          </a:prstGeom>
          <a:solidFill>
            <a:schemeClr val="bg1">
              <a:alpha val="50000"/>
            </a:schemeClr>
          </a:solidFill>
          <a:ln>
            <a:noFill/>
          </a:ln>
          <a:effectLst>
            <a:outerShdw dist="35921" dir="2700000" algn="ctr" rotWithShape="0">
              <a:schemeClr val="tx1">
                <a:alpha val="50000"/>
              </a:schemeClr>
            </a:outerShdw>
          </a:effectLst>
          <a:extLst/>
        </p:spPr>
        <p:txBody>
          <a:bodyPr lIns="180000" tIns="180000" rIns="180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600" b="1" i="1" spc="50" dirty="0" smtClean="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a:t>
            </a:r>
            <a:r>
              <a:rPr lang="en-US" sz="2600" b="1" i="1" spc="50" dirty="0" smtClean="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The </a:t>
            </a:r>
            <a:r>
              <a:rPr lang="en-US" sz="26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first day of the week cometh Mary Magdalene early, when it was yet dark, unto the </a:t>
            </a:r>
            <a:r>
              <a:rPr lang="en-US" sz="26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sepulchre</a:t>
            </a:r>
            <a:r>
              <a:rPr lang="en-US" sz="26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and </a:t>
            </a:r>
            <a:r>
              <a:rPr lang="en-US" sz="26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seeth</a:t>
            </a:r>
            <a:r>
              <a:rPr lang="en-US" sz="26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the stone taken away from the </a:t>
            </a:r>
            <a:r>
              <a:rPr lang="en-US" sz="2600" b="1" i="1" spc="50" dirty="0" err="1" smtClean="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sepulchre</a:t>
            </a:r>
            <a:r>
              <a:rPr lang="es-ES" sz="2600" b="1" i="1" spc="50" dirty="0" smtClean="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a:t>
            </a:r>
            <a:endParaRPr lang="es-ES" sz="26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endParaRPr>
          </a:p>
        </p:txBody>
      </p:sp>
      <p:pic>
        <p:nvPicPr>
          <p:cNvPr id="7"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7604" y="5517232"/>
            <a:ext cx="7884877" cy="1044116"/>
          </a:xfrm>
          <a:prstGeom prst="rect">
            <a:avLst/>
          </a:prstGeom>
          <a:noFill/>
          <a:extLst>
            <a:ext uri="{909E8E84-426E-40DD-AFC4-6F175D3DCCD1}">
              <a14:hiddenFill xmlns:a14="http://schemas.microsoft.com/office/drawing/2010/main">
                <a:solidFill>
                  <a:srgbClr val="FFFFFF"/>
                </a:solidFill>
              </a14:hiddenFill>
            </a:ext>
          </a:extLst>
        </p:spPr>
      </p:pic>
      <p:sp>
        <p:nvSpPr>
          <p:cNvPr id="8" name="7 Rectángulo"/>
          <p:cNvSpPr/>
          <p:nvPr/>
        </p:nvSpPr>
        <p:spPr>
          <a:xfrm>
            <a:off x="395536" y="6093296"/>
            <a:ext cx="8402105" cy="461665"/>
          </a:xfrm>
          <a:prstGeom prst="rect">
            <a:avLst/>
          </a:prstGeom>
        </p:spPr>
        <p:txBody>
          <a:bodyPr wrap="square">
            <a:spAutoFit/>
          </a:bodyPr>
          <a:lstStyle/>
          <a:p>
            <a:pPr algn="ctr"/>
            <a:r>
              <a:rPr lang="en-US" sz="2400" b="1" dirty="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latin typeface="Trajan Pro" pitchFamily="18" charset="0"/>
                <a:cs typeface="Vijaya" pitchFamily="34" charset="0"/>
              </a:rPr>
              <a:t>Nothing says about a change</a:t>
            </a:r>
          </a:p>
        </p:txBody>
      </p:sp>
    </p:spTree>
    <p:extLst>
      <p:ext uri="{BB962C8B-B14F-4D97-AF65-F5344CB8AC3E}">
        <p14:creationId xmlns:p14="http://schemas.microsoft.com/office/powerpoint/2010/main" val="3960770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500"/>
                                  </p:stCondLst>
                                  <p:childTnLst>
                                    <p:set>
                                      <p:cBhvr>
                                        <p:cTn id="6" dur="1" fill="hold">
                                          <p:stCondLst>
                                            <p:cond delay="0"/>
                                          </p:stCondLst>
                                        </p:cTn>
                                        <p:tgtEl>
                                          <p:spTgt spid="6147"/>
                                        </p:tgtEl>
                                        <p:attrNameLst>
                                          <p:attrName>style.visibility</p:attrName>
                                        </p:attrNameLst>
                                      </p:cBhvr>
                                      <p:to>
                                        <p:strVal val="visible"/>
                                      </p:to>
                                    </p:set>
                                    <p:animEffect transition="in" filter="randombar(horizontal)">
                                      <p:cBhvr>
                                        <p:cTn id="7" dur="1000"/>
                                        <p:tgtEl>
                                          <p:spTgt spid="6147"/>
                                        </p:tgtEl>
                                      </p:cBhvr>
                                    </p:animEffect>
                                  </p:childTnLst>
                                </p:cTn>
                              </p:par>
                            </p:childTnLst>
                          </p:cTn>
                        </p:par>
                        <p:par>
                          <p:cTn id="8" fill="hold">
                            <p:stCondLst>
                              <p:cond delay="1500"/>
                            </p:stCondLst>
                            <p:childTnLst>
                              <p:par>
                                <p:cTn id="9" presetID="21"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1)">
                                      <p:cBhvr>
                                        <p:cTn id="11" dur="2000"/>
                                        <p:tgtEl>
                                          <p:spTgt spid="3"/>
                                        </p:tgtEl>
                                      </p:cBhvr>
                                    </p:animEffect>
                                  </p:childTnLst>
                                </p:cTn>
                              </p:par>
                            </p:childTnLst>
                          </p:cTn>
                        </p:par>
                        <p:par>
                          <p:cTn id="12" fill="hold">
                            <p:stCondLst>
                              <p:cond delay="3500"/>
                            </p:stCondLst>
                            <p:childTnLst>
                              <p:par>
                                <p:cTn id="13" presetID="22" presetClass="entr" presetSubtype="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2750"/>
                                        <p:tgtEl>
                                          <p:spTgt spid="4"/>
                                        </p:tgtEl>
                                      </p:cBhvr>
                                    </p:animEffect>
                                  </p:childTnLst>
                                </p:cTn>
                              </p:par>
                            </p:childTnLst>
                          </p:cTn>
                        </p:par>
                        <p:par>
                          <p:cTn id="16" fill="hold">
                            <p:stCondLst>
                              <p:cond delay="6250"/>
                            </p:stCondLst>
                            <p:childTnLst>
                              <p:par>
                                <p:cTn id="17" presetID="53" presetClass="entr" presetSubtype="528" fill="hold" grpId="0" nodeType="afterEffect">
                                  <p:stCondLst>
                                    <p:cond delay="0"/>
                                  </p:stCondLst>
                                  <p:iterate type="lt">
                                    <p:tmPct val="10000"/>
                                  </p:iterate>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fltVal val="0.5"/>
                                          </p:val>
                                        </p:tav>
                                        <p:tav tm="100000">
                                          <p:val>
                                            <p:strVal val="#ppt_x"/>
                                          </p:val>
                                        </p:tav>
                                      </p:tavLst>
                                    </p:anim>
                                    <p:anim calcmode="lin" valueType="num">
                                      <p:cBhvr>
                                        <p:cTn id="23" dur="1000" fill="hold"/>
                                        <p:tgtEl>
                                          <p:spTgt spid="8"/>
                                        </p:tgtEl>
                                        <p:attrNameLst>
                                          <p:attrName>ppt_y</p:attrName>
                                        </p:attrNameLst>
                                      </p:cBhvr>
                                      <p:tavLst>
                                        <p:tav tm="0">
                                          <p:val>
                                            <p:fltVal val="0.5"/>
                                          </p:val>
                                        </p:tav>
                                        <p:tav tm="100000">
                                          <p:val>
                                            <p:strVal val="#ppt_y"/>
                                          </p:val>
                                        </p:tav>
                                      </p:tavLst>
                                    </p:anim>
                                  </p:childTnLst>
                                </p:cTn>
                              </p:par>
                            </p:childTnLst>
                          </p:cTn>
                        </p:par>
                        <p:par>
                          <p:cTn id="24" fill="hold">
                            <p:stCondLst>
                              <p:cond delay="9450"/>
                            </p:stCondLst>
                            <p:childTnLst>
                              <p:par>
                                <p:cTn id="25" presetID="22" presetClass="entr" presetSubtype="1"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C:\Users\Gerhard\Documents\_Estudios Biblicos PPT\_ENG\templo domingo4 E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
            <a:ext cx="9144424" cy="6835533"/>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Users\Gerhard\Documents\_Estudios Biblicos PPT\_ENG\templo domingo5 E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424" cy="6835534"/>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043608" y="3013789"/>
            <a:ext cx="4428492" cy="301621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800" b="1" spc="50" dirty="0">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rPr>
              <a:t>Why did the disciples gather on the first day of the week mention any change of the day of rest? </a:t>
            </a:r>
          </a:p>
        </p:txBody>
      </p:sp>
      <p:pic>
        <p:nvPicPr>
          <p:cNvPr id="5"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7604" y="5517232"/>
            <a:ext cx="7884877" cy="1044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59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500"/>
                                  </p:stCondLst>
                                  <p:childTnLst>
                                    <p:set>
                                      <p:cBhvr>
                                        <p:cTn id="6" dur="1" fill="hold">
                                          <p:stCondLst>
                                            <p:cond delay="0"/>
                                          </p:stCondLst>
                                        </p:cTn>
                                        <p:tgtEl>
                                          <p:spTgt spid="7170"/>
                                        </p:tgtEl>
                                        <p:attrNameLst>
                                          <p:attrName>style.visibility</p:attrName>
                                        </p:attrNameLst>
                                      </p:cBhvr>
                                      <p:to>
                                        <p:strVal val="visible"/>
                                      </p:to>
                                    </p:set>
                                    <p:animEffect transition="in" filter="randombar(horizontal)">
                                      <p:cBhvr>
                                        <p:cTn id="7" dur="1000"/>
                                        <p:tgtEl>
                                          <p:spTgt spid="7170"/>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2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Gerhard\Documents\_Estudios Biblicos PPT\_ENG\templo domingo5 E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424" cy="6835534"/>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5184068" y="2888940"/>
            <a:ext cx="720080" cy="2628292"/>
          </a:xfrm>
          <a:prstGeom prst="rect">
            <a:avLst/>
          </a:prstGeom>
          <a:noFill/>
          <a:ln w="5715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4" name="Rectangle 3"/>
          <p:cNvSpPr>
            <a:spLocks noChangeArrowheads="1"/>
          </p:cNvSpPr>
          <p:nvPr/>
        </p:nvSpPr>
        <p:spPr bwMode="auto">
          <a:xfrm>
            <a:off x="395535" y="2132856"/>
            <a:ext cx="4716525" cy="3384376"/>
          </a:xfrm>
          <a:prstGeom prst="rect">
            <a:avLst/>
          </a:prstGeom>
          <a:solidFill>
            <a:schemeClr val="bg1">
              <a:alpha val="50000"/>
            </a:schemeClr>
          </a:solidFill>
          <a:ln>
            <a:noFill/>
          </a:ln>
          <a:effectLst>
            <a:outerShdw dist="35921" dir="2700000" algn="ctr" rotWithShape="0">
              <a:schemeClr val="tx1">
                <a:alpha val="50000"/>
              </a:schemeClr>
            </a:outerShdw>
          </a:effectLst>
          <a:extLst/>
        </p:spPr>
        <p:txBody>
          <a:bodyPr lIns="180000" tIns="180000" rIns="180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400" b="1" i="1" spc="50" dirty="0" smtClean="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a:t>
            </a:r>
            <a:r>
              <a:rPr lang="en-US" sz="24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Then the same day at evening, being the first day of the week, when the doors were shut where the disciples were assembled for fear of the Jews, came Jesus and stood in the midst, and </a:t>
            </a:r>
            <a:r>
              <a:rPr lang="en-US" sz="24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saith</a:t>
            </a:r>
            <a:r>
              <a:rPr lang="en-US" sz="24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unto them, Peace be unto </a:t>
            </a:r>
            <a:r>
              <a:rPr lang="en-US" sz="2400" b="1" i="1" spc="50" dirty="0" smtClean="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you</a:t>
            </a:r>
            <a:r>
              <a:rPr lang="es-ES" sz="2400" b="1" i="1" spc="50" dirty="0" smtClean="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a:t>
            </a:r>
            <a:endParaRPr lang="es-ES" sz="24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604" y="5517232"/>
            <a:ext cx="7884877" cy="1044116"/>
          </a:xfrm>
          <a:prstGeom prst="rect">
            <a:avLst/>
          </a:prstGeom>
          <a:noFill/>
          <a:extLst>
            <a:ext uri="{909E8E84-426E-40DD-AFC4-6F175D3DCCD1}">
              <a14:hiddenFill xmlns:a14="http://schemas.microsoft.com/office/drawing/2010/main">
                <a:solidFill>
                  <a:srgbClr val="FFFFFF"/>
                </a:solidFill>
              </a14:hiddenFill>
            </a:ext>
          </a:extLst>
        </p:spPr>
      </p:pic>
      <p:sp>
        <p:nvSpPr>
          <p:cNvPr id="8" name="7 Rectángulo"/>
          <p:cNvSpPr/>
          <p:nvPr/>
        </p:nvSpPr>
        <p:spPr>
          <a:xfrm>
            <a:off x="395536" y="6093296"/>
            <a:ext cx="8402105" cy="461665"/>
          </a:xfrm>
          <a:prstGeom prst="rect">
            <a:avLst/>
          </a:prstGeom>
        </p:spPr>
        <p:txBody>
          <a:bodyPr wrap="square">
            <a:spAutoFit/>
          </a:bodyPr>
          <a:lstStyle/>
          <a:p>
            <a:pPr algn="ctr"/>
            <a:r>
              <a:rPr lang="en-US" sz="2400" b="1" dirty="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latin typeface="Trajan Pro" pitchFamily="18" charset="0"/>
                <a:cs typeface="Vijaya" pitchFamily="34" charset="0"/>
              </a:rPr>
              <a:t>Nothing says about a change</a:t>
            </a:r>
          </a:p>
        </p:txBody>
      </p:sp>
    </p:spTree>
    <p:extLst>
      <p:ext uri="{BB962C8B-B14F-4D97-AF65-F5344CB8AC3E}">
        <p14:creationId xmlns:p14="http://schemas.microsoft.com/office/powerpoint/2010/main" val="2204117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2750"/>
                                        <p:tgtEl>
                                          <p:spTgt spid="4"/>
                                        </p:tgtEl>
                                      </p:cBhvr>
                                    </p:animEffect>
                                  </p:childTnLst>
                                </p:cTn>
                              </p:par>
                            </p:childTnLst>
                          </p:cTn>
                        </p:par>
                        <p:par>
                          <p:cTn id="12" fill="hold">
                            <p:stCondLst>
                              <p:cond delay="4750"/>
                            </p:stCondLst>
                            <p:childTnLst>
                              <p:par>
                                <p:cTn id="13" presetID="53" presetClass="entr" presetSubtype="528" fill="hold" grpId="0" nodeType="afterEffect">
                                  <p:stCondLst>
                                    <p:cond delay="0"/>
                                  </p:stCondLst>
                                  <p:iterate type="lt">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fltVal val="0.5"/>
                                          </p:val>
                                        </p:tav>
                                        <p:tav tm="100000">
                                          <p:val>
                                            <p:strVal val="#ppt_x"/>
                                          </p:val>
                                        </p:tav>
                                      </p:tavLst>
                                    </p:anim>
                                    <p:anim calcmode="lin" valueType="num">
                                      <p:cBhvr>
                                        <p:cTn id="19" dur="1000" fill="hold"/>
                                        <p:tgtEl>
                                          <p:spTgt spid="8"/>
                                        </p:tgtEl>
                                        <p:attrNameLst>
                                          <p:attrName>ppt_y</p:attrName>
                                        </p:attrNameLst>
                                      </p:cBhvr>
                                      <p:tavLst>
                                        <p:tav tm="0">
                                          <p:val>
                                            <p:fltVal val="0.5"/>
                                          </p:val>
                                        </p:tav>
                                        <p:tav tm="100000">
                                          <p:val>
                                            <p:strVal val="#ppt_y"/>
                                          </p:val>
                                        </p:tav>
                                      </p:tavLst>
                                    </p:anim>
                                  </p:childTnLst>
                                </p:cTn>
                              </p:par>
                            </p:childTnLst>
                          </p:cTn>
                        </p:par>
                        <p:par>
                          <p:cTn id="20" fill="hold">
                            <p:stCondLst>
                              <p:cond delay="7950"/>
                            </p:stCondLst>
                            <p:childTnLst>
                              <p:par>
                                <p:cTn id="21" presetID="22" presetClass="entr" presetSubtype="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Gerhard\Documents\_Estudios Biblicos PPT\_ENG\templo domingo5 E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424" cy="6835534"/>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C:\Users\Gerhard\Documents\_Estudios Biblicos PPT\_ENG\templo domingo6 E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426" cy="6835534"/>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67544" y="3013789"/>
            <a:ext cx="5724636" cy="286232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600" b="1" spc="50" dirty="0">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rPr>
              <a:t>Why did Paul extend a service at Troas, on the night of the first day of the week? What did he do the next day at dawn? </a:t>
            </a:r>
          </a:p>
        </p:txBody>
      </p:sp>
      <p:pic>
        <p:nvPicPr>
          <p:cNvPr id="5"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7604" y="5517232"/>
            <a:ext cx="7884877" cy="1044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1541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randombar(horizontal)">
                                      <p:cBhvr>
                                        <p:cTn id="7" dur="1000"/>
                                        <p:tgtEl>
                                          <p:spTgt spid="819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Mis Docs\_Multimedia IMS\Curso Biblico PPS\Tema 14\Tema 14 gioc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J:\Mis Docs\_Multimedia IMS\Curso Biblico PPS\Tema 14\Tema 14 gioco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Mis Docs\_Multimedia IMS\Curso Biblico PPS\Tema 14\Tema 14 gioco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J:\Mis Docs\_Multimedia IMS\Curso Biblico PPS\loguito.png"/>
          <p:cNvPicPr>
            <a:picLocks noChangeAspect="1" noChangeArrowheads="1"/>
          </p:cNvPicPr>
          <p:nvPr/>
        </p:nvPicPr>
        <p:blipFill rotWithShape="1">
          <a:blip r:embed="rId6">
            <a:extLst>
              <a:ext uri="{28A0092B-C50C-407E-A947-70E740481C1C}">
                <a14:useLocalDpi xmlns:a14="http://schemas.microsoft.com/office/drawing/2010/main" val="0"/>
              </a:ext>
            </a:extLst>
          </a:blip>
          <a:srcRect t="89111" r="87666"/>
          <a:stretch/>
        </p:blipFill>
        <p:spPr bwMode="auto">
          <a:xfrm>
            <a:off x="0" y="6111240"/>
            <a:ext cx="1127759" cy="7467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Sitio WEB\Recursos\ondaWE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7759" y="3853307"/>
            <a:ext cx="7008638" cy="186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476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3000"/>
                                        <p:tgtEl>
                                          <p:spTgt spid="1027"/>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fade">
                                      <p:cBhvr>
                                        <p:cTn id="11" dur="4000"/>
                                        <p:tgtEl>
                                          <p:spTgt spid="1028"/>
                                        </p:tgtEl>
                                      </p:cBhvr>
                                    </p:animEffect>
                                  </p:childTnLst>
                                </p:cTn>
                              </p:par>
                            </p:childTnLst>
                          </p:cTn>
                        </p:par>
                        <p:par>
                          <p:cTn id="12" fill="hold">
                            <p:stCondLst>
                              <p:cond delay="7000"/>
                            </p:stCondLst>
                            <p:childTnLst>
                              <p:par>
                                <p:cTn id="13" presetID="22"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Gerhard\Documents\_Estudios Biblicos PPT\_ENG\templo domingo6 E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426" cy="6835534"/>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5976156" y="2888940"/>
            <a:ext cx="720080" cy="2628292"/>
          </a:xfrm>
          <a:prstGeom prst="rect">
            <a:avLst/>
          </a:prstGeom>
          <a:noFill/>
          <a:ln w="5715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4" name="Rectangle 3"/>
          <p:cNvSpPr>
            <a:spLocks noChangeArrowheads="1"/>
          </p:cNvSpPr>
          <p:nvPr/>
        </p:nvSpPr>
        <p:spPr bwMode="auto">
          <a:xfrm>
            <a:off x="863588" y="2132856"/>
            <a:ext cx="4968552" cy="3384376"/>
          </a:xfrm>
          <a:prstGeom prst="rect">
            <a:avLst/>
          </a:prstGeom>
          <a:solidFill>
            <a:schemeClr val="bg1">
              <a:alpha val="50000"/>
            </a:schemeClr>
          </a:solidFill>
          <a:ln>
            <a:noFill/>
          </a:ln>
          <a:effectLst>
            <a:outerShdw dist="35921" dir="2700000" algn="ctr" rotWithShape="0">
              <a:schemeClr val="tx1">
                <a:alpha val="50000"/>
              </a:schemeClr>
            </a:outerShdw>
          </a:effectLst>
          <a:extLst/>
        </p:spPr>
        <p:txBody>
          <a:bodyPr lIns="180000" tIns="180000" rIns="180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smtClean="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a:t>
            </a:r>
            <a:r>
              <a:rPr lang="en-U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And upon the first day of the week, when the disciples came together to break bread, Paul preached unto them, ready to depart on the morrow; and continued his speech until </a:t>
            </a:r>
            <a:r>
              <a:rPr lang="en-US" sz="2800" b="1" i="1" spc="50" dirty="0" smtClean="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midnight</a:t>
            </a:r>
            <a:r>
              <a:rPr lang="es-ES" sz="2800" b="1" i="1" spc="50" dirty="0" smtClean="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a:t>
            </a:r>
            <a:endParaRPr lang="es-E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endParaRPr>
          </a:p>
        </p:txBody>
      </p:sp>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604" y="5517232"/>
            <a:ext cx="7884877" cy="1044116"/>
          </a:xfrm>
          <a:prstGeom prst="rect">
            <a:avLst/>
          </a:prstGeom>
          <a:noFill/>
          <a:extLst>
            <a:ext uri="{909E8E84-426E-40DD-AFC4-6F175D3DCCD1}">
              <a14:hiddenFill xmlns:a14="http://schemas.microsoft.com/office/drawing/2010/main">
                <a:solidFill>
                  <a:srgbClr val="FFFFFF"/>
                </a:solidFill>
              </a14:hiddenFill>
            </a:ext>
          </a:extLst>
        </p:spPr>
      </p:pic>
      <p:sp>
        <p:nvSpPr>
          <p:cNvPr id="8" name="7 Rectángulo"/>
          <p:cNvSpPr/>
          <p:nvPr/>
        </p:nvSpPr>
        <p:spPr>
          <a:xfrm>
            <a:off x="395536" y="6093296"/>
            <a:ext cx="8402105" cy="461665"/>
          </a:xfrm>
          <a:prstGeom prst="rect">
            <a:avLst/>
          </a:prstGeom>
        </p:spPr>
        <p:txBody>
          <a:bodyPr wrap="square">
            <a:spAutoFit/>
          </a:bodyPr>
          <a:lstStyle/>
          <a:p>
            <a:pPr algn="ctr"/>
            <a:r>
              <a:rPr lang="en-US" sz="2400" b="1" dirty="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latin typeface="Trajan Pro" pitchFamily="18" charset="0"/>
                <a:cs typeface="Vijaya" pitchFamily="34" charset="0"/>
              </a:rPr>
              <a:t>Nothing says about a change</a:t>
            </a:r>
          </a:p>
        </p:txBody>
      </p:sp>
    </p:spTree>
    <p:extLst>
      <p:ext uri="{BB962C8B-B14F-4D97-AF65-F5344CB8AC3E}">
        <p14:creationId xmlns:p14="http://schemas.microsoft.com/office/powerpoint/2010/main" val="4009896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2750"/>
                                        <p:tgtEl>
                                          <p:spTgt spid="4"/>
                                        </p:tgtEl>
                                      </p:cBhvr>
                                    </p:animEffect>
                                  </p:childTnLst>
                                </p:cTn>
                              </p:par>
                            </p:childTnLst>
                          </p:cTn>
                        </p:par>
                        <p:par>
                          <p:cTn id="12" fill="hold">
                            <p:stCondLst>
                              <p:cond delay="4750"/>
                            </p:stCondLst>
                            <p:childTnLst>
                              <p:par>
                                <p:cTn id="13" presetID="53" presetClass="entr" presetSubtype="528" fill="hold" grpId="0" nodeType="afterEffect">
                                  <p:stCondLst>
                                    <p:cond delay="0"/>
                                  </p:stCondLst>
                                  <p:iterate type="lt">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fltVal val="0.5"/>
                                          </p:val>
                                        </p:tav>
                                        <p:tav tm="100000">
                                          <p:val>
                                            <p:strVal val="#ppt_x"/>
                                          </p:val>
                                        </p:tav>
                                      </p:tavLst>
                                    </p:anim>
                                    <p:anim calcmode="lin" valueType="num">
                                      <p:cBhvr>
                                        <p:cTn id="19" dur="1000" fill="hold"/>
                                        <p:tgtEl>
                                          <p:spTgt spid="8"/>
                                        </p:tgtEl>
                                        <p:attrNameLst>
                                          <p:attrName>ppt_y</p:attrName>
                                        </p:attrNameLst>
                                      </p:cBhvr>
                                      <p:tavLst>
                                        <p:tav tm="0">
                                          <p:val>
                                            <p:fltVal val="0.5"/>
                                          </p:val>
                                        </p:tav>
                                        <p:tav tm="100000">
                                          <p:val>
                                            <p:strVal val="#ppt_y"/>
                                          </p:val>
                                        </p:tav>
                                      </p:tavLst>
                                    </p:anim>
                                  </p:childTnLst>
                                </p:cTn>
                              </p:par>
                            </p:childTnLst>
                          </p:cTn>
                        </p:par>
                        <p:par>
                          <p:cTn id="20" fill="hold">
                            <p:stCondLst>
                              <p:cond delay="7950"/>
                            </p:stCondLst>
                            <p:childTnLst>
                              <p:par>
                                <p:cTn id="21" presetID="22" presetClass="entr" presetSubtype="1"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Gerhard\Documents\_Estudios Biblicos PPT\_ENG\templo domingo6 E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426" cy="6835534"/>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C:\Users\Gerhard\Documents\_Estudios Biblicos PPT\_ENG\templo domingo7 E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427" cy="6835534"/>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295636" y="2998691"/>
            <a:ext cx="5544616" cy="255454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spc="50" dirty="0">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rPr>
              <a:t>In advising to set aside an offering for the poor in Jerusalem, did Paul tell the brethren to gather or simply to set the money aside? </a:t>
            </a:r>
            <a:endParaRPr lang="es-ES" sz="3200" b="1" spc="50" dirty="0">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endParaRPr>
          </a:p>
        </p:txBody>
      </p:sp>
      <p:pic>
        <p:nvPicPr>
          <p:cNvPr id="5"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7604" y="5517232"/>
            <a:ext cx="7884877" cy="1044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041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500"/>
                                  </p:stCondLst>
                                  <p:childTnLst>
                                    <p:set>
                                      <p:cBhvr>
                                        <p:cTn id="6" dur="1" fill="hold">
                                          <p:stCondLst>
                                            <p:cond delay="0"/>
                                          </p:stCondLst>
                                        </p:cTn>
                                        <p:tgtEl>
                                          <p:spTgt spid="9218"/>
                                        </p:tgtEl>
                                        <p:attrNameLst>
                                          <p:attrName>style.visibility</p:attrName>
                                        </p:attrNameLst>
                                      </p:cBhvr>
                                      <p:to>
                                        <p:strVal val="visible"/>
                                      </p:to>
                                    </p:set>
                                    <p:animEffect transition="in" filter="randombar(horizontal)">
                                      <p:cBhvr>
                                        <p:cTn id="7" dur="1000"/>
                                        <p:tgtEl>
                                          <p:spTgt spid="9218"/>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2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Gerhard\Documents\_Estudios Biblicos PPT\_ENG\templo domingo7 E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427" cy="6835534"/>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6696236" y="2888940"/>
            <a:ext cx="720080" cy="2628292"/>
          </a:xfrm>
          <a:prstGeom prst="rect">
            <a:avLst/>
          </a:prstGeom>
          <a:noFill/>
          <a:ln w="5715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4" name="Rectangle 3"/>
          <p:cNvSpPr>
            <a:spLocks noChangeArrowheads="1"/>
          </p:cNvSpPr>
          <p:nvPr/>
        </p:nvSpPr>
        <p:spPr bwMode="auto">
          <a:xfrm>
            <a:off x="1295636" y="2492896"/>
            <a:ext cx="5256584" cy="3024336"/>
          </a:xfrm>
          <a:prstGeom prst="rect">
            <a:avLst/>
          </a:prstGeom>
          <a:solidFill>
            <a:schemeClr val="bg1">
              <a:alpha val="50000"/>
            </a:schemeClr>
          </a:solidFill>
          <a:ln>
            <a:noFill/>
          </a:ln>
          <a:effectLst>
            <a:outerShdw dist="35921" dir="2700000" algn="ctr" rotWithShape="0">
              <a:schemeClr val="tx1">
                <a:alpha val="50000"/>
              </a:schemeClr>
            </a:outerShdw>
          </a:effectLst>
          <a:extLst/>
        </p:spPr>
        <p:txBody>
          <a:bodyPr lIns="180000" tIns="180000" rIns="180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smtClean="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a:t>
            </a:r>
            <a:r>
              <a:rPr lang="en-U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Upon the first day of the week let every one of you lay by him in store, as God hath prospered him, that there be no gatherings when I </a:t>
            </a:r>
            <a:r>
              <a:rPr lang="en-US" sz="2800" b="1" i="1" spc="50" dirty="0" smtClean="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come</a:t>
            </a:r>
            <a:r>
              <a:rPr lang="es-ES" sz="2800" b="1" i="1" spc="50" dirty="0" smtClean="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a:t>
            </a:r>
            <a:endParaRPr lang="es-ES"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604" y="5517232"/>
            <a:ext cx="7884877" cy="1044116"/>
          </a:xfrm>
          <a:prstGeom prst="rect">
            <a:avLst/>
          </a:prstGeom>
          <a:noFill/>
          <a:extLst>
            <a:ext uri="{909E8E84-426E-40DD-AFC4-6F175D3DCCD1}">
              <a14:hiddenFill xmlns:a14="http://schemas.microsoft.com/office/drawing/2010/main">
                <a:solidFill>
                  <a:srgbClr val="FFFFFF"/>
                </a:solidFill>
              </a14:hiddenFill>
            </a:ext>
          </a:extLst>
        </p:spPr>
      </p:pic>
      <p:sp>
        <p:nvSpPr>
          <p:cNvPr id="8" name="7 Rectángulo"/>
          <p:cNvSpPr/>
          <p:nvPr/>
        </p:nvSpPr>
        <p:spPr>
          <a:xfrm>
            <a:off x="395536" y="6093296"/>
            <a:ext cx="8402105" cy="461665"/>
          </a:xfrm>
          <a:prstGeom prst="rect">
            <a:avLst/>
          </a:prstGeom>
        </p:spPr>
        <p:txBody>
          <a:bodyPr wrap="square">
            <a:spAutoFit/>
          </a:bodyPr>
          <a:lstStyle/>
          <a:p>
            <a:pPr algn="ctr"/>
            <a:r>
              <a:rPr lang="en-US" sz="2400" b="1" dirty="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latin typeface="Trajan Pro" pitchFamily="18" charset="0"/>
                <a:cs typeface="Vijaya" pitchFamily="34" charset="0"/>
              </a:rPr>
              <a:t>Nothing says about a change</a:t>
            </a:r>
          </a:p>
        </p:txBody>
      </p:sp>
    </p:spTree>
    <p:extLst>
      <p:ext uri="{BB962C8B-B14F-4D97-AF65-F5344CB8AC3E}">
        <p14:creationId xmlns:p14="http://schemas.microsoft.com/office/powerpoint/2010/main" val="1033907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2750"/>
                                        <p:tgtEl>
                                          <p:spTgt spid="4"/>
                                        </p:tgtEl>
                                      </p:cBhvr>
                                    </p:animEffect>
                                  </p:childTnLst>
                                </p:cTn>
                              </p:par>
                            </p:childTnLst>
                          </p:cTn>
                        </p:par>
                        <p:par>
                          <p:cTn id="12" fill="hold">
                            <p:stCondLst>
                              <p:cond delay="4750"/>
                            </p:stCondLst>
                            <p:childTnLst>
                              <p:par>
                                <p:cTn id="13" presetID="53" presetClass="entr" presetSubtype="528" fill="hold" grpId="0" nodeType="afterEffect">
                                  <p:stCondLst>
                                    <p:cond delay="0"/>
                                  </p:stCondLst>
                                  <p:iterate type="lt">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fltVal val="0.5"/>
                                          </p:val>
                                        </p:tav>
                                        <p:tav tm="100000">
                                          <p:val>
                                            <p:strVal val="#ppt_x"/>
                                          </p:val>
                                        </p:tav>
                                      </p:tavLst>
                                    </p:anim>
                                    <p:anim calcmode="lin" valueType="num">
                                      <p:cBhvr>
                                        <p:cTn id="19" dur="1000" fill="hold"/>
                                        <p:tgtEl>
                                          <p:spTgt spid="8"/>
                                        </p:tgtEl>
                                        <p:attrNameLst>
                                          <p:attrName>ppt_y</p:attrName>
                                        </p:attrNameLst>
                                      </p:cBhvr>
                                      <p:tavLst>
                                        <p:tav tm="0">
                                          <p:val>
                                            <p:fltVal val="0.5"/>
                                          </p:val>
                                        </p:tav>
                                        <p:tav tm="100000">
                                          <p:val>
                                            <p:strVal val="#ppt_y"/>
                                          </p:val>
                                        </p:tav>
                                      </p:tavLst>
                                    </p:anim>
                                  </p:childTnLst>
                                </p:cTn>
                              </p:par>
                            </p:childTnLst>
                          </p:cTn>
                        </p:par>
                        <p:par>
                          <p:cTn id="20" fill="hold">
                            <p:stCondLst>
                              <p:cond delay="7950"/>
                            </p:stCondLst>
                            <p:childTnLst>
                              <p:par>
                                <p:cTn id="21" presetID="22" presetClass="entr" presetSubtype="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_ENG\templo domingo7 E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427" cy="6835534"/>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C:\Users\Gerhard\Documents\_Estudios Biblicos PPT\_ENG\templo domingo8 E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 y="0"/>
            <a:ext cx="9144424" cy="6835534"/>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Gerhard\Documents\_Estudios Biblicos PPT\_ENG\templo domingo caido E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 y="0"/>
            <a:ext cx="9144000" cy="6835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328850"/>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500"/>
                                  </p:stCondLst>
                                  <p:childTnLst>
                                    <p:set>
                                      <p:cBhvr>
                                        <p:cTn id="6" dur="1" fill="hold">
                                          <p:stCondLst>
                                            <p:cond delay="0"/>
                                          </p:stCondLst>
                                        </p:cTn>
                                        <p:tgtEl>
                                          <p:spTgt spid="10242"/>
                                        </p:tgtEl>
                                        <p:attrNameLst>
                                          <p:attrName>style.visibility</p:attrName>
                                        </p:attrNameLst>
                                      </p:cBhvr>
                                      <p:to>
                                        <p:strVal val="visible"/>
                                      </p:to>
                                    </p:set>
                                    <p:animEffect transition="in" filter="randombar(horizontal)">
                                      <p:cBhvr>
                                        <p:cTn id="7" dur="1000"/>
                                        <p:tgtEl>
                                          <p:spTgt spid="10242"/>
                                        </p:tgtEl>
                                      </p:cBhvr>
                                    </p:animEffect>
                                  </p:childTnLst>
                                </p:cTn>
                              </p:par>
                            </p:childTnLst>
                          </p:cTn>
                        </p:par>
                        <p:par>
                          <p:cTn id="8" fill="hold">
                            <p:stCondLst>
                              <p:cond delay="1500"/>
                            </p:stCondLst>
                            <p:childTnLst>
                              <p:par>
                                <p:cTn id="9" presetID="14" presetClass="entr" presetSubtype="10" fill="hold" nodeType="afterEffect">
                                  <p:stCondLst>
                                    <p:cond delay="500"/>
                                  </p:stCondLst>
                                  <p:childTnLst>
                                    <p:set>
                                      <p:cBhvr>
                                        <p:cTn id="10" dur="1" fill="hold">
                                          <p:stCondLst>
                                            <p:cond delay="0"/>
                                          </p:stCondLst>
                                        </p:cTn>
                                        <p:tgtEl>
                                          <p:spTgt spid="10243"/>
                                        </p:tgtEl>
                                        <p:attrNameLst>
                                          <p:attrName>style.visibility</p:attrName>
                                        </p:attrNameLst>
                                      </p:cBhvr>
                                      <p:to>
                                        <p:strVal val="visible"/>
                                      </p:to>
                                    </p:set>
                                    <p:animEffect transition="in" filter="randombar(horizontal)">
                                      <p:cBhvr>
                                        <p:cTn id="11"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C:\Users\Gerhard\Documents\_Estudios Biblicos PPT\_ENG\templo domingo caido E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 y="0"/>
            <a:ext cx="9144000" cy="6835216"/>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rot="164630">
            <a:off x="7452320" y="2888940"/>
            <a:ext cx="720080" cy="2628292"/>
          </a:xfrm>
          <a:prstGeom prst="rect">
            <a:avLst/>
          </a:prstGeom>
          <a:noFill/>
          <a:ln w="5715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dirty="0"/>
          </a:p>
        </p:txBody>
      </p:sp>
      <p:sp>
        <p:nvSpPr>
          <p:cNvPr id="5" name="4 Rectángulo"/>
          <p:cNvSpPr/>
          <p:nvPr/>
        </p:nvSpPr>
        <p:spPr>
          <a:xfrm>
            <a:off x="540060" y="476672"/>
            <a:ext cx="4572000" cy="1815882"/>
          </a:xfrm>
          <a:prstGeom prst="rect">
            <a:avLst/>
          </a:prstGeom>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r>
              <a:rPr lang="en-U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I was in the Spirit on the Lord's day, and heard behind me a great voice, as of a </a:t>
            </a:r>
            <a:r>
              <a:rPr lang="en-US" sz="28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trumpet.”</a:t>
            </a:r>
            <a:endParaRPr lang="es-ES" b="1" spc="50" dirty="0">
              <a:ln w="11430"/>
              <a:solidFill>
                <a:srgbClr val="002060"/>
              </a:solidFill>
              <a:effectLst>
                <a:outerShdw blurRad="76200" dist="50800" dir="5400000" algn="tl" rotWithShape="0">
                  <a:srgbClr val="000000">
                    <a:alpha val="65000"/>
                  </a:srgbClr>
                </a:outerShdw>
              </a:effectLst>
            </a:endParaRPr>
          </a:p>
        </p:txBody>
      </p:sp>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604" y="5517232"/>
            <a:ext cx="7884877" cy="1044116"/>
          </a:xfrm>
          <a:prstGeom prst="rect">
            <a:avLst/>
          </a:prstGeom>
          <a:noFill/>
          <a:extLst>
            <a:ext uri="{909E8E84-426E-40DD-AFC4-6F175D3DCCD1}">
              <a14:hiddenFill xmlns:a14="http://schemas.microsoft.com/office/drawing/2010/main">
                <a:solidFill>
                  <a:srgbClr val="FFFFFF"/>
                </a:solidFill>
              </a14:hiddenFill>
            </a:ext>
          </a:extLst>
        </p:spPr>
      </p:pic>
      <p:sp>
        <p:nvSpPr>
          <p:cNvPr id="8" name="7 Rectángulo"/>
          <p:cNvSpPr/>
          <p:nvPr/>
        </p:nvSpPr>
        <p:spPr>
          <a:xfrm>
            <a:off x="395536" y="6093296"/>
            <a:ext cx="8402105" cy="461665"/>
          </a:xfrm>
          <a:prstGeom prst="rect">
            <a:avLst/>
          </a:prstGeom>
        </p:spPr>
        <p:txBody>
          <a:bodyPr wrap="square">
            <a:spAutoFit/>
          </a:bodyPr>
          <a:lstStyle/>
          <a:p>
            <a:pPr algn="ctr"/>
            <a:r>
              <a:rPr lang="en-US" sz="2400" b="1" dirty="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latin typeface="Trajan Pro" pitchFamily="18" charset="0"/>
                <a:cs typeface="Vijaya" pitchFamily="34" charset="0"/>
              </a:rPr>
              <a:t>Nothing says about a change</a:t>
            </a:r>
          </a:p>
        </p:txBody>
      </p:sp>
    </p:spTree>
    <p:extLst>
      <p:ext uri="{BB962C8B-B14F-4D97-AF65-F5344CB8AC3E}">
        <p14:creationId xmlns:p14="http://schemas.microsoft.com/office/powerpoint/2010/main" val="272816989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1000"/>
                                        <p:tgtEl>
                                          <p:spTgt spid="5"/>
                                        </p:tgtEl>
                                      </p:cBhvr>
                                    </p:animEffect>
                                  </p:childTnLst>
                                </p:cTn>
                              </p:par>
                            </p:childTnLst>
                          </p:cTn>
                        </p:par>
                        <p:par>
                          <p:cTn id="12" fill="hold">
                            <p:stCondLst>
                              <p:cond delay="3000"/>
                            </p:stCondLst>
                            <p:childTnLst>
                              <p:par>
                                <p:cTn id="13" presetID="53" presetClass="entr" presetSubtype="528" fill="hold" grpId="0" nodeType="afterEffect">
                                  <p:stCondLst>
                                    <p:cond delay="0"/>
                                  </p:stCondLst>
                                  <p:iterate type="lt">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fltVal val="0.5"/>
                                          </p:val>
                                        </p:tav>
                                        <p:tav tm="100000">
                                          <p:val>
                                            <p:strVal val="#ppt_x"/>
                                          </p:val>
                                        </p:tav>
                                      </p:tavLst>
                                    </p:anim>
                                    <p:anim calcmode="lin" valueType="num">
                                      <p:cBhvr>
                                        <p:cTn id="19" dur="1000" fill="hold"/>
                                        <p:tgtEl>
                                          <p:spTgt spid="8"/>
                                        </p:tgtEl>
                                        <p:attrNameLst>
                                          <p:attrName>ppt_y</p:attrName>
                                        </p:attrNameLst>
                                      </p:cBhvr>
                                      <p:tavLst>
                                        <p:tav tm="0">
                                          <p:val>
                                            <p:fltVal val="0.5"/>
                                          </p:val>
                                        </p:tav>
                                        <p:tav tm="100000">
                                          <p:val>
                                            <p:strVal val="#ppt_y"/>
                                          </p:val>
                                        </p:tav>
                                      </p:tavLst>
                                    </p:anim>
                                  </p:childTnLst>
                                </p:cTn>
                              </p:par>
                            </p:childTnLst>
                          </p:cTn>
                        </p:par>
                        <p:par>
                          <p:cTn id="20" fill="hold">
                            <p:stCondLst>
                              <p:cond delay="6200"/>
                            </p:stCondLst>
                            <p:childTnLst>
                              <p:par>
                                <p:cTn id="21" presetID="22" presetClass="entr" presetSubtype="1"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Gerhard\Documents\_Estudios Biblicos PPT\_ENG\templo domingo ROTO E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4" y="0"/>
            <a:ext cx="917448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539552" y="584684"/>
            <a:ext cx="5472608" cy="2246769"/>
          </a:xfrm>
          <a:prstGeom prst="rect">
            <a:avLst/>
          </a:prstGeom>
        </p:spPr>
        <p:txBody>
          <a:bodyPr wrap="square">
            <a:spAutoFit/>
            <a:scene3d>
              <a:camera prst="orthographicFront"/>
              <a:lightRig rig="soft" dir="tl">
                <a:rot lat="0" lon="0" rev="0"/>
              </a:lightRig>
            </a:scene3d>
            <a:sp3d extrusionH="57150" contourW="12700" prstMaterial="matte">
              <a:bevelT w="25400" h="55880" prst="artDeco"/>
              <a:extrusionClr>
                <a:schemeClr val="bg1"/>
              </a:extrusionClr>
              <a:contourClr>
                <a:schemeClr val="accent2">
                  <a:tint val="20000"/>
                </a:schemeClr>
              </a:contourClr>
            </a:sp3d>
          </a:bodyPr>
          <a:lstStyle/>
          <a:p>
            <a:r>
              <a:rPr lang="en-US" sz="2800" b="1" spc="50" dirty="0">
                <a:ln w="6350">
                  <a:noFill/>
                </a:ln>
                <a:solidFill>
                  <a:srgbClr val="002060"/>
                </a:solidFill>
                <a:effectLst>
                  <a:outerShdw blurRad="76200" dist="50800" dir="5400000" algn="tl" rotWithShape="0">
                    <a:srgbClr val="000000">
                      <a:alpha val="65000"/>
                    </a:srgbClr>
                  </a:outerShdw>
                </a:effectLst>
                <a:latin typeface="Trajan Pro" pitchFamily="18" charset="0"/>
                <a:cs typeface="Vijaya" pitchFamily="34" charset="0"/>
              </a:rPr>
              <a:t>THERE IS NOT ONE SINGLE BIBLE TEXT THAT SHOWS THAT THE FIRST DAY OF THE WEEK SHOULD BE OBSERVED.</a:t>
            </a:r>
            <a:endParaRPr lang="es-ES" sz="2800" b="1" spc="50" dirty="0">
              <a:ln w="6350">
                <a:noFill/>
              </a:ln>
              <a:solidFill>
                <a:srgbClr val="002060"/>
              </a:solidFill>
              <a:effectLst>
                <a:outerShdw blurRad="76200" dist="50800" dir="5400000" algn="tl" rotWithShape="0">
                  <a:srgbClr val="000000">
                    <a:alpha val="65000"/>
                  </a:srgbClr>
                </a:outerShdw>
              </a:effectLst>
              <a:latin typeface="Trajan Pro" pitchFamily="18" charset="0"/>
              <a:cs typeface="Vijaya"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604" y="5517232"/>
            <a:ext cx="7884877" cy="1044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84231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29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J:\Mis Docs\_Multimedia IMS\Curso Biblico PPS\Tema 14\Tema 14 fon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1763688" y="980728"/>
            <a:ext cx="6516724" cy="369332"/>
          </a:xfrm>
          <a:prstGeom prst="rect">
            <a:avLst/>
          </a:prstGeom>
        </p:spPr>
        <p:txBody>
          <a:bodyPr wrap="square">
            <a:spAutoFit/>
          </a:bodyPr>
          <a:lstStyle/>
          <a:p>
            <a:endParaRPr lang="es-ES" dirty="0"/>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1" y="4077072"/>
            <a:ext cx="7380821" cy="2131977"/>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971600" y="980728"/>
            <a:ext cx="7236804" cy="5570756"/>
          </a:xfrm>
          <a:prstGeom prst="rect">
            <a:avLst/>
          </a:prstGeom>
        </p:spPr>
        <p:txBody>
          <a:bodyPr wrap="square">
            <a:spAutoFit/>
          </a:bodyPr>
          <a:lstStyle/>
          <a:p>
            <a:pPr marL="342900" indent="-342900">
              <a:spcAft>
                <a:spcPts val="1200"/>
              </a:spcAft>
              <a:buFont typeface="Arial" pitchFamily="34" charset="0"/>
              <a:buChar char="•"/>
            </a:pPr>
            <a:r>
              <a:rPr lang="en-US" sz="28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Cardinal Gibbon wrote: "You may read the Bible from Genesis to Revelation, and </a:t>
            </a:r>
            <a:r>
              <a:rPr lang="en-US" sz="2800" b="1" dirty="0">
                <a:ln w="18000">
                  <a:solidFill>
                    <a:schemeClr val="accent2">
                      <a:lumMod val="50000"/>
                    </a:schemeClr>
                  </a:solidFill>
                  <a:prstDash val="solid"/>
                  <a:miter lim="800000"/>
                </a:ln>
                <a:solidFill>
                  <a:srgbClr val="C0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YOU WILL NOT FIND A SINGLE LINE AUTHORIZING THE SANCTIFICATION OF SUNDAY</a:t>
            </a:r>
            <a:r>
              <a:rPr lang="en-US" sz="28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The Scriptures enforce the religious observance of Saturday, a day which we never sanctify." </a:t>
            </a:r>
          </a:p>
          <a:p>
            <a:pPr lvl="1">
              <a:spcAft>
                <a:spcPts val="1200"/>
              </a:spcAft>
            </a:pPr>
            <a:r>
              <a:rPr lang="en-US" sz="2800" b="1" dirty="0" smtClean="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a:t>
            </a:r>
            <a:r>
              <a:rPr lang="en-US" sz="2000" b="1" dirty="0" smtClean="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The Faith of our Fathers, 1917 </a:t>
            </a:r>
            <a:r>
              <a:rPr lang="en-US" sz="2000" b="1" dirty="0" err="1" smtClean="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ed</a:t>
            </a:r>
            <a:r>
              <a:rPr lang="en-US" sz="2000" b="1" dirty="0" smtClean="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pp. 72, 73).</a:t>
            </a:r>
          </a:p>
          <a:p>
            <a:pPr>
              <a:spcAft>
                <a:spcPts val="1200"/>
              </a:spcAft>
            </a:pPr>
            <a:endParaRPr lang="es-ES" sz="2800" b="1" dirty="0" smtClean="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endParaRPr>
          </a:p>
        </p:txBody>
      </p:sp>
    </p:spTree>
    <p:extLst>
      <p:ext uri="{BB962C8B-B14F-4D97-AF65-F5344CB8AC3E}">
        <p14:creationId xmlns:p14="http://schemas.microsoft.com/office/powerpoint/2010/main" val="23094464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250"/>
                                        <p:tgtEl>
                                          <p:spTgt spid="9">
                                            <p:txEl>
                                              <p:pRg st="0" end="0"/>
                                            </p:txEl>
                                          </p:spTgt>
                                        </p:tgtEl>
                                      </p:cBhvr>
                                    </p:animEffect>
                                  </p:childTnLst>
                                </p:cTn>
                              </p:par>
                            </p:childTnLst>
                          </p:cTn>
                        </p:par>
                        <p:par>
                          <p:cTn id="8" fill="hold">
                            <p:stCondLst>
                              <p:cond delay="1250"/>
                            </p:stCondLst>
                            <p:childTnLst>
                              <p:par>
                                <p:cTn id="9" presetID="10" presetClass="entr" presetSubtype="0" fill="hold" grpId="0" nodeType="afterEffect">
                                  <p:stCondLst>
                                    <p:cond delay="50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1250"/>
                                        <p:tgtEl>
                                          <p:spTgt spid="9">
                                            <p:txEl>
                                              <p:pRg st="1" end="1"/>
                                            </p:txEl>
                                          </p:spTgt>
                                        </p:tgtEl>
                                      </p:cBhvr>
                                    </p:animEffect>
                                  </p:childTnLst>
                                </p:cTn>
                              </p:par>
                            </p:childTnLst>
                          </p:cTn>
                        </p:par>
                        <p:par>
                          <p:cTn id="12" fill="hold">
                            <p:stCondLst>
                              <p:cond delay="30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J:\Mis Docs\_Multimedia IMS\Curso Biblico PPS\Tema 14\Tema 14 fon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1763688" y="980728"/>
            <a:ext cx="6516724" cy="369332"/>
          </a:xfrm>
          <a:prstGeom prst="rect">
            <a:avLst/>
          </a:prstGeom>
        </p:spPr>
        <p:txBody>
          <a:bodyPr wrap="square">
            <a:spAutoFit/>
          </a:bodyPr>
          <a:lstStyle/>
          <a:p>
            <a:endParaRPr lang="es-ES" dirty="0"/>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1" y="4077072"/>
            <a:ext cx="7380821" cy="2131977"/>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1007604" y="1304764"/>
            <a:ext cx="7128792" cy="4185761"/>
          </a:xfrm>
          <a:prstGeom prst="rect">
            <a:avLst/>
          </a:prstGeom>
        </p:spPr>
        <p:txBody>
          <a:bodyPr wrap="square">
            <a:spAutoFit/>
          </a:bodyPr>
          <a:lstStyle/>
          <a:p>
            <a:pPr marL="342900" indent="-342900">
              <a:spcAft>
                <a:spcPts val="1200"/>
              </a:spcAft>
              <a:buFont typeface="Arial" pitchFamily="34" charset="0"/>
              <a:buChar char="•"/>
            </a:pPr>
            <a:r>
              <a:rPr lang="en-US" sz="2800" b="1" dirty="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"The concept of a formal substitution of the first day for the seventh day of the week and the transference</a:t>
            </a:r>
            <a:r>
              <a:rPr lang="es-ES" sz="2800" b="1" dirty="0" smtClean="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a:t>
            </a:r>
            <a:br>
              <a:rPr lang="es-ES" sz="2800" b="1" dirty="0" smtClean="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br>
            <a:r>
              <a:rPr lang="en-US" sz="2800" b="1" dirty="0" smtClean="0">
                <a:ln w="18000">
                  <a:solidFill>
                    <a:schemeClr val="accent2">
                      <a:lumMod val="50000"/>
                    </a:schemeClr>
                  </a:solidFill>
                  <a:prstDash val="solid"/>
                  <a:miter lim="800000"/>
                </a:ln>
                <a:solidFill>
                  <a:srgbClr val="C0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IS </a:t>
            </a:r>
            <a:r>
              <a:rPr lang="en-US" sz="2800" b="1" dirty="0">
                <a:ln w="18000">
                  <a:solidFill>
                    <a:schemeClr val="accent2">
                      <a:lumMod val="50000"/>
                    </a:schemeClr>
                  </a:solidFill>
                  <a:prstDash val="solid"/>
                  <a:miter lim="800000"/>
                </a:ln>
                <a:solidFill>
                  <a:srgbClr val="C0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NOT BASED EITHER IN THE 'HOLY SCRIPTURES OR IN ANCIENT CHRISTIANITY</a:t>
            </a:r>
            <a:r>
              <a:rPr lang="en-US" sz="2800" b="1" dirty="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a:t>
            </a:r>
            <a:endParaRPr lang="en-US" sz="2000" b="1" dirty="0" smtClean="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endParaRPr>
          </a:p>
          <a:p>
            <a:pPr lvl="6">
              <a:spcAft>
                <a:spcPts val="1200"/>
              </a:spcAft>
            </a:pPr>
            <a:r>
              <a:rPr lang="en-US" sz="2000" b="1" dirty="0" smtClean="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Smith and Cheatham, </a:t>
            </a:r>
            <a:br>
              <a:rPr lang="en-US" sz="2000" b="1" dirty="0" smtClean="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br>
            <a:r>
              <a:rPr lang="en-US" sz="2000" b="1" dirty="0" smtClean="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Dictionary of Christian Antiquities, art. Sabbath.</a:t>
            </a:r>
            <a:endParaRPr lang="en-US" sz="2000" b="1" dirty="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endParaRPr>
          </a:p>
        </p:txBody>
      </p:sp>
    </p:spTree>
    <p:extLst>
      <p:ext uri="{BB962C8B-B14F-4D97-AF65-F5344CB8AC3E}">
        <p14:creationId xmlns:p14="http://schemas.microsoft.com/office/powerpoint/2010/main" val="11419938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250"/>
                                        <p:tgtEl>
                                          <p:spTgt spid="9">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1250"/>
                                        <p:tgtEl>
                                          <p:spTgt spid="9">
                                            <p:txEl>
                                              <p:pRg st="1" end="1"/>
                                            </p:txEl>
                                          </p:spTgt>
                                        </p:tgtEl>
                                      </p:cBhvr>
                                    </p:animEffect>
                                  </p:childTnLst>
                                </p:cTn>
                              </p:par>
                            </p:childTnLst>
                          </p:cTn>
                        </p:par>
                        <p:par>
                          <p:cTn id="11" fill="hold">
                            <p:stCondLst>
                              <p:cond delay="1750"/>
                            </p:stCondLst>
                            <p:childTnLst>
                              <p:par>
                                <p:cTn id="12" presetID="22" presetClass="entr" presetSubtype="1"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J:\Mis Docs\_Multimedia IMS\Curso Biblico PPS\Tema 14\Tema 14 fon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1763688" y="980728"/>
            <a:ext cx="6516724" cy="369332"/>
          </a:xfrm>
          <a:prstGeom prst="rect">
            <a:avLst/>
          </a:prstGeom>
        </p:spPr>
        <p:txBody>
          <a:bodyPr wrap="square">
            <a:spAutoFit/>
          </a:bodyPr>
          <a:lstStyle/>
          <a:p>
            <a:endParaRPr lang="es-ES" dirty="0"/>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1" y="4077072"/>
            <a:ext cx="7380821" cy="2131977"/>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899592" y="944724"/>
            <a:ext cx="7236804" cy="5139869"/>
          </a:xfrm>
          <a:prstGeom prst="rect">
            <a:avLst/>
          </a:prstGeom>
        </p:spPr>
        <p:txBody>
          <a:bodyPr wrap="square">
            <a:spAutoFit/>
          </a:bodyPr>
          <a:lstStyle/>
          <a:p>
            <a:pPr marL="342900" indent="-342900">
              <a:spcAft>
                <a:spcPts val="1200"/>
              </a:spcAft>
              <a:buFont typeface="Arial" pitchFamily="34" charset="0"/>
              <a:buChar char="•"/>
            </a:pPr>
            <a:r>
              <a:rPr lang="en-US" sz="24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"There was and there is a commandment to be observed as holy: the Sabbath, but that day is Saturday and not Sunday. It could be said, therefore, that the Sabbath was transferred from the seventh to the first day. </a:t>
            </a:r>
            <a:r>
              <a:rPr lang="en-US" sz="2400" b="1" dirty="0">
                <a:ln w="18000">
                  <a:solidFill>
                    <a:schemeClr val="accent2">
                      <a:lumMod val="50000"/>
                    </a:schemeClr>
                  </a:solidFill>
                  <a:prstDash val="solid"/>
                  <a:miter lim="800000"/>
                </a:ln>
                <a:solidFill>
                  <a:srgbClr val="C0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Where can the registration of such a change be found? Not in the New Testament since there is absolutely nothing regarding </a:t>
            </a:r>
            <a:r>
              <a:rPr lang="en-US" sz="2400" b="1" dirty="0" smtClean="0">
                <a:ln w="18000">
                  <a:solidFill>
                    <a:schemeClr val="accent2">
                      <a:lumMod val="50000"/>
                    </a:schemeClr>
                  </a:solidFill>
                  <a:prstDash val="solid"/>
                  <a:miter lim="800000"/>
                </a:ln>
                <a:solidFill>
                  <a:srgbClr val="C0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it</a:t>
            </a:r>
            <a:r>
              <a:rPr lang="en-US" sz="2400" b="1" dirty="0" smtClean="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a:t>
            </a:r>
          </a:p>
          <a:p>
            <a:pPr lvl="1">
              <a:spcAft>
                <a:spcPts val="1200"/>
              </a:spcAft>
            </a:pPr>
            <a:r>
              <a:rPr lang="en-US" b="1" dirty="0" smtClean="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Dr. Edward T. </a:t>
            </a:r>
            <a:r>
              <a:rPr lang="en-US" b="1" dirty="0" err="1" smtClean="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Hiscox</a:t>
            </a:r>
            <a:r>
              <a:rPr lang="en-US" b="1" dirty="0" smtClean="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author of the Baptist Manual </a:t>
            </a:r>
            <a:r>
              <a:rPr lang="es-AR" b="1" dirty="0" smtClean="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a:t>
            </a:r>
            <a:r>
              <a:rPr lang="en-US" b="1" dirty="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From an article read at the Conference of Ministers in New York, on November 13, 1893.</a:t>
            </a:r>
          </a:p>
        </p:txBody>
      </p:sp>
    </p:spTree>
    <p:extLst>
      <p:ext uri="{BB962C8B-B14F-4D97-AF65-F5344CB8AC3E}">
        <p14:creationId xmlns:p14="http://schemas.microsoft.com/office/powerpoint/2010/main" val="31577129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250"/>
                                        <p:tgtEl>
                                          <p:spTgt spid="9">
                                            <p:txEl>
                                              <p:pRg st="0" end="0"/>
                                            </p:txEl>
                                          </p:spTgt>
                                        </p:tgtEl>
                                      </p:cBhvr>
                                    </p:animEffect>
                                  </p:childTnLst>
                                </p:cTn>
                              </p:par>
                            </p:childTnLst>
                          </p:cTn>
                        </p:par>
                        <p:par>
                          <p:cTn id="8" fill="hold">
                            <p:stCondLst>
                              <p:cond delay="1250"/>
                            </p:stCondLst>
                            <p:childTnLst>
                              <p:par>
                                <p:cTn id="9" presetID="10" presetClass="entr" presetSubtype="0" fill="hold" grpId="0" nodeType="afterEffect">
                                  <p:stCondLst>
                                    <p:cond delay="50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1250"/>
                                        <p:tgtEl>
                                          <p:spTgt spid="9">
                                            <p:txEl>
                                              <p:pRg st="1" end="1"/>
                                            </p:txEl>
                                          </p:spTgt>
                                        </p:tgtEl>
                                      </p:cBhvr>
                                    </p:animEffect>
                                  </p:childTnLst>
                                </p:cTn>
                              </p:par>
                            </p:childTnLst>
                          </p:cTn>
                        </p:par>
                        <p:par>
                          <p:cTn id="12" fill="hold">
                            <p:stCondLst>
                              <p:cond delay="3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J:\Mis Docs\_Multimedia IMS\Curso Biblico PPS\Tema 14\marc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48" y="0"/>
            <a:ext cx="9131852"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367644" y="1664804"/>
            <a:ext cx="6480720" cy="361588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dirty="0">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Trajan Pro" pitchFamily="18" charset="0"/>
                <a:cs typeface="Vijaya" pitchFamily="34" charset="0"/>
              </a:rPr>
              <a:t>SOME QUESTIONS REGARDING THE SABBATH </a:t>
            </a:r>
            <a:endParaRPr lang="es-ES" sz="5400" b="1" dirty="0">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Trajan Pro" pitchFamily="18" charset="0"/>
              <a:cs typeface="Vijaya" pitchFamily="34" charset="0"/>
            </a:endParaRPr>
          </a:p>
        </p:txBody>
      </p:sp>
      <p:pic>
        <p:nvPicPr>
          <p:cNvPr id="4" name="Picture 5" descr="J:\Mis Docs\_Multimedia IMS\Curso Biblico PPS\loguito.png"/>
          <p:cNvPicPr>
            <a:picLocks noChangeAspect="1" noChangeArrowheads="1"/>
          </p:cNvPicPr>
          <p:nvPr/>
        </p:nvPicPr>
        <p:blipFill rotWithShape="1">
          <a:blip r:embed="rId4">
            <a:extLst>
              <a:ext uri="{28A0092B-C50C-407E-A947-70E740481C1C}">
                <a14:useLocalDpi xmlns:a14="http://schemas.microsoft.com/office/drawing/2010/main" val="0"/>
              </a:ext>
            </a:extLst>
          </a:blip>
          <a:srcRect t="89111" r="87666"/>
          <a:stretch/>
        </p:blipFill>
        <p:spPr bwMode="auto">
          <a:xfrm>
            <a:off x="0" y="6111240"/>
            <a:ext cx="1127759" cy="7467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7759" y="3853307"/>
            <a:ext cx="7008638" cy="186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1762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childTnLst>
                          </p:cTn>
                        </p:par>
                        <p:par>
                          <p:cTn id="8" fill="hold">
                            <p:stCondLst>
                              <p:cond delay="3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14\Tema 14 ado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1475656" y="1304764"/>
            <a:ext cx="2923236" cy="461665"/>
          </a:xfrm>
          <a:prstGeom prst="rect">
            <a:avLst/>
          </a:prstGeom>
        </p:spPr>
        <p:txBody>
          <a:bodyPr wrap="none">
            <a:spAutoFit/>
          </a:bodyPr>
          <a:lstStyle/>
          <a:p>
            <a:r>
              <a:rPr lang="es-ES" sz="2400" b="1" dirty="0" err="1"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Worshipping</a:t>
            </a:r>
            <a:r>
              <a:rPr lang="es-ES" sz="2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r>
              <a:rPr lang="es-ES" sz="2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the</a:t>
            </a:r>
            <a:r>
              <a:rPr lang="es-ES" sz="2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r>
              <a:rPr lang="es-ES" sz="2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sun</a:t>
            </a:r>
            <a:endParaRPr lang="es-ES" sz="2400" dirty="0"/>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759" y="3853307"/>
            <a:ext cx="7008638" cy="186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89937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J:\Mis Docs\_Multimedia IMS\Curso Biblico PPS\Tema 14\Tema 14 calendari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1" y="4077072"/>
            <a:ext cx="7380821" cy="2131977"/>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3455876" y="932522"/>
            <a:ext cx="4572000" cy="5016758"/>
          </a:xfrm>
          <a:prstGeom prst="rect">
            <a:avLst/>
          </a:prstGeom>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ernard MT Condensed" pitchFamily="18" charset="0"/>
              </a:rPr>
              <a:t>How do we know </a:t>
            </a:r>
            <a:endParaRPr lang="en-US"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ernard MT Condensed" pitchFamily="18" charset="0"/>
            </a:endParaRPr>
          </a:p>
          <a:p>
            <a:pPr algn="r"/>
            <a:r>
              <a:rPr lang="en-US"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ernard MT Condensed" pitchFamily="18" charset="0"/>
              </a:rPr>
              <a:t>that </a:t>
            </a:r>
            <a:r>
              <a:rPr 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ernard MT Condensed" pitchFamily="18" charset="0"/>
              </a:rPr>
              <a:t>today's Sabbath is the same that </a:t>
            </a:r>
            <a:endParaRPr lang="en-US"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ernard MT Condensed" pitchFamily="18" charset="0"/>
            </a:endParaRPr>
          </a:p>
          <a:p>
            <a:pPr algn="r"/>
            <a:r>
              <a:rPr lang="en-US"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ernard MT Condensed" pitchFamily="18" charset="0"/>
              </a:rPr>
              <a:t>God </a:t>
            </a:r>
            <a:r>
              <a:rPr 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ernard MT Condensed" pitchFamily="18" charset="0"/>
              </a:rPr>
              <a:t>established at creation? </a:t>
            </a:r>
            <a:endParaRPr lang="en-US"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ernard MT Condensed" pitchFamily="18" charset="0"/>
            </a:endParaRPr>
          </a:p>
          <a:p>
            <a:pPr algn="r"/>
            <a:r>
              <a:rPr lang="en-US"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ernard MT Condensed" pitchFamily="18" charset="0"/>
              </a:rPr>
              <a:t>Haven't </a:t>
            </a:r>
          </a:p>
          <a:p>
            <a:pPr algn="r"/>
            <a:r>
              <a:rPr lang="en-US"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ernard MT Condensed" pitchFamily="18" charset="0"/>
              </a:rPr>
              <a:t>there </a:t>
            </a:r>
            <a:r>
              <a:rPr 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ernard MT Condensed" pitchFamily="18" charset="0"/>
              </a:rPr>
              <a:t>been changes to the calendar?</a:t>
            </a:r>
            <a:endParaRPr lang="es-E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ernard MT Condensed" pitchFamily="18" charset="0"/>
            </a:endParaRPr>
          </a:p>
        </p:txBody>
      </p:sp>
    </p:spTree>
    <p:extLst>
      <p:ext uri="{BB962C8B-B14F-4D97-AF65-F5344CB8AC3E}">
        <p14:creationId xmlns:p14="http://schemas.microsoft.com/office/powerpoint/2010/main" val="20114574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J:\Mis Docs\_Multimedia IMS\Curso Biblico PPS\Tema 14\Tema 14 cal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791580" y="1761783"/>
            <a:ext cx="7776864" cy="3416320"/>
          </a:xfrm>
          <a:prstGeom prst="rect">
            <a:avLst/>
          </a:prstGeom>
          <a:solidFill>
            <a:srgbClr val="FFFFFF">
              <a:alpha val="80000"/>
            </a:srgbClr>
          </a:solidFill>
        </p:spPr>
        <p:txBody>
          <a:bodyPr wrap="square"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solidFill>
                  <a:srgbClr val="002060"/>
                </a:solidFill>
                <a:effectLst>
                  <a:outerShdw blurRad="76200" dist="50800" dir="5400000" algn="tl" rotWithShape="0">
                    <a:srgbClr val="000000">
                      <a:alpha val="65000"/>
                    </a:srgbClr>
                  </a:outerShdw>
                </a:effectLst>
                <a:latin typeface="Myriad Pro" pitchFamily="34" charset="0"/>
              </a:rPr>
              <a:t>If we look at a Christian, Oriental, Muslim, Coptic or Jewish calendar we shall see that the years change, but the Sabbath remains the same. In the Jewish calendar the year </a:t>
            </a:r>
            <a:r>
              <a:rPr lang="en-US" sz="3600" b="1" spc="50" dirty="0" smtClean="0">
                <a:ln w="11430"/>
                <a:solidFill>
                  <a:srgbClr val="002060"/>
                </a:solidFill>
                <a:effectLst>
                  <a:outerShdw blurRad="76200" dist="50800" dir="5400000" algn="tl" rotWithShape="0">
                    <a:srgbClr val="000000">
                      <a:alpha val="65000"/>
                    </a:srgbClr>
                  </a:outerShdw>
                </a:effectLst>
                <a:latin typeface="Myriad Pro" pitchFamily="34" charset="0"/>
              </a:rPr>
              <a:t>5780 </a:t>
            </a:r>
            <a:r>
              <a:rPr lang="en-US" sz="3600" b="1" spc="50" dirty="0">
                <a:ln w="11430"/>
                <a:solidFill>
                  <a:srgbClr val="002060"/>
                </a:solidFill>
                <a:effectLst>
                  <a:outerShdw blurRad="76200" dist="50800" dir="5400000" algn="tl" rotWithShape="0">
                    <a:srgbClr val="000000">
                      <a:alpha val="65000"/>
                    </a:srgbClr>
                  </a:outerShdw>
                </a:effectLst>
                <a:latin typeface="Myriad Pro" pitchFamily="34" charset="0"/>
              </a:rPr>
              <a:t>is equivalent to our year </a:t>
            </a:r>
            <a:r>
              <a:rPr lang="en-US" sz="3600" b="1" spc="50" dirty="0" smtClean="0">
                <a:ln w="11430"/>
                <a:solidFill>
                  <a:srgbClr val="002060"/>
                </a:solidFill>
                <a:effectLst>
                  <a:outerShdw blurRad="76200" dist="50800" dir="5400000" algn="tl" rotWithShape="0">
                    <a:srgbClr val="000000">
                      <a:alpha val="65000"/>
                    </a:srgbClr>
                  </a:outerShdw>
                </a:effectLst>
                <a:latin typeface="Myriad Pro" pitchFamily="34" charset="0"/>
              </a:rPr>
              <a:t>2020.</a:t>
            </a:r>
            <a:endParaRPr lang="en-US" sz="3600" b="1" spc="50" dirty="0">
              <a:ln w="11430"/>
              <a:solidFill>
                <a:srgbClr val="002060"/>
              </a:solidFill>
              <a:effectLst>
                <a:outerShdw blurRad="76200" dist="50800" dir="5400000" algn="tl" rotWithShape="0">
                  <a:srgbClr val="000000">
                    <a:alpha val="65000"/>
                  </a:srgbClr>
                </a:outerShdw>
              </a:effectLst>
              <a:latin typeface="Myriad Pro"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13" y="3356992"/>
            <a:ext cx="8820471" cy="3307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244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J:\Mis Docs\_Multimedia IMS\Curso Biblico PPS\Tema 14\Tema 14 cal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611560" y="476672"/>
            <a:ext cx="3888432" cy="507831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600" b="1" spc="50" dirty="0">
                <a:ln w="11430"/>
                <a:solidFill>
                  <a:schemeClr val="accent2">
                    <a:lumMod val="50000"/>
                  </a:schemeClr>
                </a:solidFill>
                <a:effectLst>
                  <a:outerShdw blurRad="76200" dist="50800" dir="5400000" algn="tl" rotWithShape="0">
                    <a:srgbClr val="000000">
                      <a:alpha val="65000"/>
                    </a:srgbClr>
                  </a:outerShdw>
                </a:effectLst>
                <a:latin typeface="Myriad Pro" pitchFamily="34" charset="0"/>
              </a:rPr>
              <a:t>On Thursday October 4, 1582, people went to bed at night and woke up on Friday, October 15. </a:t>
            </a:r>
            <a:r>
              <a:rPr lang="en-US" sz="3600" b="1" spc="50" dirty="0">
                <a:ln w="11430"/>
                <a:solidFill>
                  <a:srgbClr val="FF0000"/>
                </a:solidFill>
                <a:effectLst>
                  <a:outerShdw blurRad="76200" dist="50800" dir="5400000" algn="tl" rotWithShape="0">
                    <a:srgbClr val="000000">
                      <a:alpha val="65000"/>
                    </a:srgbClr>
                  </a:outerShdw>
                </a:effectLst>
                <a:latin typeface="Myriad Pro" pitchFamily="34" charset="0"/>
              </a:rPr>
              <a:t>The weekly cycle remained unchanged.</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13" y="3356992"/>
            <a:ext cx="8820471" cy="3307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42085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185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J:\Mis Docs\_Multimedia IMS\Curso Biblico PPS\Tema 14\Tema 14 manajes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691680" y="332656"/>
            <a:ext cx="1909497" cy="769441"/>
          </a:xfrm>
          <a:prstGeom prst="rect">
            <a:avLst/>
          </a:prstGeom>
        </p:spPr>
        <p:txBody>
          <a:bodyPr wrap="none">
            <a:spAutoFit/>
          </a:bodyPr>
          <a:lstStyle/>
          <a:p>
            <a:r>
              <a:rPr lang="es-ES" sz="4400"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Trajan Pro" pitchFamily="18" charset="0"/>
                <a:cs typeface="Vijaya" pitchFamily="34" charset="0"/>
              </a:rPr>
              <a:t>Manna</a:t>
            </a:r>
            <a:endParaRPr lang="es-ES" sz="14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6" name="5 Rectángulo"/>
          <p:cNvSpPr/>
          <p:nvPr/>
        </p:nvSpPr>
        <p:spPr>
          <a:xfrm>
            <a:off x="6984268" y="5661248"/>
            <a:ext cx="1470274" cy="769441"/>
          </a:xfrm>
          <a:prstGeom prst="rect">
            <a:avLst/>
          </a:prstGeom>
        </p:spPr>
        <p:txBody>
          <a:bodyPr wrap="none">
            <a:spAutoFit/>
          </a:bodyPr>
          <a:lstStyle/>
          <a:p>
            <a:r>
              <a:rPr lang="es-ES" sz="4400" b="1" dirty="0" err="1" smtClean="0">
                <a:ln w="18000">
                  <a:solidFill>
                    <a:srgbClr val="FFC000"/>
                  </a:solidFill>
                  <a:prstDash val="solid"/>
                  <a:miter lim="800000"/>
                </a:ln>
                <a:noFill/>
                <a:effectLst>
                  <a:outerShdw blurRad="25500" dist="23000" dir="7020000" algn="tl">
                    <a:srgbClr val="000000">
                      <a:alpha val="50000"/>
                    </a:srgbClr>
                  </a:outerShdw>
                </a:effectLst>
                <a:latin typeface="Trajan Pro" pitchFamily="18" charset="0"/>
                <a:cs typeface="Vijaya" pitchFamily="34" charset="0"/>
              </a:rPr>
              <a:t>Jesus</a:t>
            </a:r>
            <a:endParaRPr lang="es-ES" sz="1400" b="1" dirty="0">
              <a:ln w="18000">
                <a:solidFill>
                  <a:srgbClr val="FFC000"/>
                </a:solidFill>
                <a:prstDash val="solid"/>
                <a:miter lim="800000"/>
              </a:ln>
              <a:no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10638354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J:\Mis Docs\_Multimedia IMS\Curso Biblico PPS\Tema 14\Tema 14 pabl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759" y="3853307"/>
            <a:ext cx="7008638" cy="1864994"/>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3059832" y="1330890"/>
            <a:ext cx="4644516" cy="397031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3600" b="1" spc="50" dirty="0">
                <a:ln w="11430"/>
                <a:solidFill>
                  <a:srgbClr val="C00000"/>
                </a:solidFill>
                <a:effectLst>
                  <a:outerShdw blurRad="76200" dist="50800" dir="5400000" algn="tl" rotWithShape="0">
                    <a:srgbClr val="000000">
                      <a:alpha val="65000"/>
                    </a:srgbClr>
                  </a:outerShdw>
                </a:effectLst>
                <a:latin typeface="Bernard MT Condensed" pitchFamily="18" charset="0"/>
              </a:rPr>
              <a:t>What kind of Sabbath did Paul refer to in Colossians 2:16, 17</a:t>
            </a:r>
            <a:r>
              <a:rPr lang="en-US" sz="3600" b="1" spc="50" dirty="0" smtClean="0">
                <a:ln w="11430"/>
                <a:solidFill>
                  <a:srgbClr val="C00000"/>
                </a:solidFill>
                <a:effectLst>
                  <a:outerShdw blurRad="76200" dist="50800" dir="5400000" algn="tl" rotWithShape="0">
                    <a:srgbClr val="000000">
                      <a:alpha val="65000"/>
                    </a:srgbClr>
                  </a:outerShdw>
                </a:effectLst>
                <a:latin typeface="Bernard MT Condensed" pitchFamily="18" charset="0"/>
              </a:rPr>
              <a:t>;</a:t>
            </a:r>
          </a:p>
          <a:p>
            <a:pPr algn="r"/>
            <a:r>
              <a:rPr lang="en-US" sz="3600" b="1" spc="50" dirty="0" smtClean="0">
                <a:ln w="11430"/>
                <a:solidFill>
                  <a:srgbClr val="C00000"/>
                </a:solidFill>
                <a:effectLst>
                  <a:outerShdw blurRad="76200" dist="50800" dir="5400000" algn="tl" rotWithShape="0">
                    <a:srgbClr val="000000">
                      <a:alpha val="65000"/>
                    </a:srgbClr>
                  </a:outerShdw>
                </a:effectLst>
                <a:latin typeface="Bernard MT Condensed" pitchFamily="18" charset="0"/>
              </a:rPr>
              <a:t> </a:t>
            </a:r>
            <a:r>
              <a:rPr lang="en-US" sz="3600" b="1" spc="50" dirty="0">
                <a:ln w="11430"/>
                <a:solidFill>
                  <a:srgbClr val="C00000"/>
                </a:solidFill>
                <a:effectLst>
                  <a:outerShdw blurRad="76200" dist="50800" dir="5400000" algn="tl" rotWithShape="0">
                    <a:srgbClr val="000000">
                      <a:alpha val="65000"/>
                    </a:srgbClr>
                  </a:outerShdw>
                </a:effectLst>
                <a:latin typeface="Bernard MT Condensed" pitchFamily="18" charset="0"/>
              </a:rPr>
              <a:t>to the ceremonial rest days, </a:t>
            </a:r>
            <a:r>
              <a:rPr lang="en-US" sz="3600" b="1" spc="50" dirty="0" smtClean="0">
                <a:ln w="11430"/>
                <a:solidFill>
                  <a:srgbClr val="C00000"/>
                </a:solidFill>
                <a:effectLst>
                  <a:outerShdw blurRad="76200" dist="50800" dir="5400000" algn="tl" rotWithShape="0">
                    <a:srgbClr val="000000">
                      <a:alpha val="65000"/>
                    </a:srgbClr>
                  </a:outerShdw>
                </a:effectLst>
                <a:latin typeface="Bernard MT Condensed" pitchFamily="18" charset="0"/>
              </a:rPr>
              <a:t>which </a:t>
            </a:r>
            <a:r>
              <a:rPr lang="en-US" sz="3600" b="1" spc="50" dirty="0">
                <a:ln w="11430"/>
                <a:solidFill>
                  <a:srgbClr val="C00000"/>
                </a:solidFill>
                <a:effectLst>
                  <a:outerShdw blurRad="76200" dist="50800" dir="5400000" algn="tl" rotWithShape="0">
                    <a:srgbClr val="000000">
                      <a:alpha val="65000"/>
                    </a:srgbClr>
                  </a:outerShdw>
                </a:effectLst>
                <a:latin typeface="Bernard MT Condensed" pitchFamily="18" charset="0"/>
              </a:rPr>
              <a:t>were </a:t>
            </a:r>
            <a:endParaRPr lang="en-US" sz="3600" b="1" spc="50" dirty="0" smtClean="0">
              <a:ln w="11430"/>
              <a:solidFill>
                <a:srgbClr val="C00000"/>
              </a:solidFill>
              <a:effectLst>
                <a:outerShdw blurRad="76200" dist="50800" dir="5400000" algn="tl" rotWithShape="0">
                  <a:srgbClr val="000000">
                    <a:alpha val="65000"/>
                  </a:srgbClr>
                </a:outerShdw>
              </a:effectLst>
              <a:latin typeface="Bernard MT Condensed" pitchFamily="18" charset="0"/>
            </a:endParaRPr>
          </a:p>
          <a:p>
            <a:pPr algn="r"/>
            <a:r>
              <a:rPr lang="en-US" sz="3600" b="1" spc="50" dirty="0" smtClean="0">
                <a:ln w="11430"/>
                <a:solidFill>
                  <a:srgbClr val="C00000"/>
                </a:solidFill>
                <a:effectLst>
                  <a:outerShdw blurRad="76200" dist="50800" dir="5400000" algn="tl" rotWithShape="0">
                    <a:srgbClr val="000000">
                      <a:alpha val="65000"/>
                    </a:srgbClr>
                  </a:outerShdw>
                </a:effectLst>
                <a:latin typeface="Bernard MT Condensed" pitchFamily="18" charset="0"/>
              </a:rPr>
              <a:t>a </a:t>
            </a:r>
            <a:r>
              <a:rPr lang="en-US" sz="3600" b="1" spc="50" dirty="0">
                <a:ln w="11430"/>
                <a:solidFill>
                  <a:srgbClr val="C00000"/>
                </a:solidFill>
                <a:effectLst>
                  <a:outerShdw blurRad="76200" dist="50800" dir="5400000" algn="tl" rotWithShape="0">
                    <a:srgbClr val="000000">
                      <a:alpha val="65000"/>
                    </a:srgbClr>
                  </a:outerShdw>
                </a:effectLst>
                <a:latin typeface="Bernard MT Condensed" pitchFamily="18" charset="0"/>
              </a:rPr>
              <a:t>shadow of Christ, </a:t>
            </a:r>
            <a:endParaRPr lang="en-US" sz="3600" b="1" spc="50" dirty="0" smtClean="0">
              <a:ln w="11430"/>
              <a:solidFill>
                <a:srgbClr val="C00000"/>
              </a:solidFill>
              <a:effectLst>
                <a:outerShdw blurRad="76200" dist="50800" dir="5400000" algn="tl" rotWithShape="0">
                  <a:srgbClr val="000000">
                    <a:alpha val="65000"/>
                  </a:srgbClr>
                </a:outerShdw>
              </a:effectLst>
              <a:latin typeface="Bernard MT Condensed" pitchFamily="18" charset="0"/>
            </a:endParaRPr>
          </a:p>
          <a:p>
            <a:pPr algn="r"/>
            <a:r>
              <a:rPr lang="en-US" sz="3600" b="1" spc="50" dirty="0" smtClean="0">
                <a:ln w="11430"/>
                <a:solidFill>
                  <a:srgbClr val="C00000"/>
                </a:solidFill>
                <a:effectLst>
                  <a:outerShdw blurRad="76200" dist="50800" dir="5400000" algn="tl" rotWithShape="0">
                    <a:srgbClr val="000000">
                      <a:alpha val="65000"/>
                    </a:srgbClr>
                  </a:outerShdw>
                </a:effectLst>
                <a:latin typeface="Bernard MT Condensed" pitchFamily="18" charset="0"/>
              </a:rPr>
              <a:t>or </a:t>
            </a:r>
            <a:r>
              <a:rPr lang="en-US" sz="3600" b="1" spc="50" dirty="0">
                <a:ln w="11430"/>
                <a:solidFill>
                  <a:srgbClr val="C00000"/>
                </a:solidFill>
                <a:effectLst>
                  <a:outerShdw blurRad="76200" dist="50800" dir="5400000" algn="tl" rotWithShape="0">
                    <a:srgbClr val="000000">
                      <a:alpha val="65000"/>
                    </a:srgbClr>
                  </a:outerShdw>
                </a:effectLst>
                <a:latin typeface="Bernard MT Condensed" pitchFamily="18" charset="0"/>
              </a:rPr>
              <a:t>the seventh day?</a:t>
            </a:r>
            <a:endParaRPr lang="es-ES" sz="3600" b="1" spc="50" dirty="0">
              <a:ln w="11430"/>
              <a:solidFill>
                <a:srgbClr val="C00000"/>
              </a:solidFill>
              <a:effectLst>
                <a:outerShdw blurRad="76200" dist="50800" dir="5400000" algn="tl" rotWithShape="0">
                  <a:srgbClr val="000000">
                    <a:alpha val="65000"/>
                  </a:srgbClr>
                </a:outerShdw>
              </a:effectLst>
              <a:latin typeface="Bernard MT Condensed" pitchFamily="18" charset="0"/>
            </a:endParaRPr>
          </a:p>
        </p:txBody>
      </p:sp>
    </p:spTree>
    <p:extLst>
      <p:ext uri="{BB962C8B-B14F-4D97-AF65-F5344CB8AC3E}">
        <p14:creationId xmlns:p14="http://schemas.microsoft.com/office/powerpoint/2010/main" val="34652598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000"/>
                                        <p:tgtEl>
                                          <p:spTgt spid="5"/>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J:\Mis Docs\_Multimedia IMS\Curso Biblico PPS\Tema 14\004.jpg"/>
          <p:cNvPicPr>
            <a:picLocks noChangeAspect="1" noChangeArrowheads="1"/>
          </p:cNvPicPr>
          <p:nvPr/>
        </p:nvPicPr>
        <p:blipFill>
          <a:blip r:embed="rId3">
            <a:extLst>
              <a:ext uri="{BEBA8EAE-BF5A-486C-A8C5-ECC9F3942E4B}">
                <a14:imgProps xmlns:a14="http://schemas.microsoft.com/office/drawing/2010/main">
                  <a14:imgLayer r:embed="rId4">
                    <a14:imgEffect>
                      <a14:artisticPastelsSmooth/>
                    </a14:imgEffect>
                  </a14:imgLayer>
                </a14:imgProps>
              </a:ext>
              <a:ext uri="{28A0092B-C50C-407E-A947-70E740481C1C}">
                <a14:useLocalDpi xmlns:a14="http://schemas.microsoft.com/office/drawing/2010/main" val="0"/>
              </a:ext>
            </a:extLst>
          </a:blip>
          <a:srcRect/>
          <a:stretch>
            <a:fillRect/>
          </a:stretch>
        </p:blipFill>
        <p:spPr bwMode="auto">
          <a:xfrm>
            <a:off x="0" y="5428"/>
            <a:ext cx="9144000" cy="68525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588" y="4429371"/>
            <a:ext cx="7380821" cy="2131977"/>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439652" y="656692"/>
            <a:ext cx="6408712" cy="5693866"/>
          </a:xfrm>
          <a:prstGeom prst="rect">
            <a:avLst/>
          </a:prstGeom>
        </p:spPr>
        <p:txBody>
          <a:bodyPr wrap="square">
            <a:spAutoFit/>
          </a:bodyPr>
          <a:lstStyle/>
          <a:p>
            <a:r>
              <a:rPr lang="en-US" sz="2800" b="1" i="1" dirty="0">
                <a:solidFill>
                  <a:schemeClr val="bg2">
                    <a:lumMod val="10000"/>
                  </a:schemeClr>
                </a:solidFill>
                <a:latin typeface="Myriad Pro" pitchFamily="34" charset="0"/>
              </a:rPr>
              <a:t>In the ceremonial law, written by Moses in a book (Deuteronomy 31:24-26), there are seven annual celebrations, which took place the first and seventh month. These celebrations (Passover, the feast of unleavened bread, first fruits, Pentecost, feast of Trumpets, Day of Atonement, and feast of Tabernacles) were also called Sabbaths or rest days. </a:t>
            </a:r>
            <a:r>
              <a:rPr lang="en-US" sz="2800" b="1" i="1" dirty="0">
                <a:solidFill>
                  <a:srgbClr val="FF0000"/>
                </a:solidFill>
                <a:latin typeface="Myriad Pro" pitchFamily="34" charset="0"/>
              </a:rPr>
              <a:t>They had nothing to do with the fourth commandment </a:t>
            </a:r>
            <a:r>
              <a:rPr lang="en-US" sz="2800" b="1" i="1" dirty="0">
                <a:solidFill>
                  <a:schemeClr val="bg2">
                    <a:lumMod val="10000"/>
                  </a:schemeClr>
                </a:solidFill>
                <a:latin typeface="Myriad Pro" pitchFamily="34" charset="0"/>
              </a:rPr>
              <a:t>(Leviticus 23:38, 39). They were a shadow or symbol of Christ and His ministry.</a:t>
            </a:r>
            <a:endParaRPr lang="es-ES" sz="2800" b="1" i="1" dirty="0">
              <a:solidFill>
                <a:schemeClr val="bg2">
                  <a:lumMod val="10000"/>
                </a:schemeClr>
              </a:solidFill>
              <a:latin typeface="Myriad Pro" pitchFamily="34" charset="0"/>
            </a:endParaRPr>
          </a:p>
        </p:txBody>
      </p:sp>
    </p:spTree>
    <p:extLst>
      <p:ext uri="{BB962C8B-B14F-4D97-AF65-F5344CB8AC3E}">
        <p14:creationId xmlns:p14="http://schemas.microsoft.com/office/powerpoint/2010/main" val="34396036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2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J:\Mis Docs\_Multimedia IMS\Curso Biblico PPS\Tema 14\Tema 14 sema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1" y="4077072"/>
            <a:ext cx="7380821" cy="2131977"/>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4283968" y="932522"/>
            <a:ext cx="3600400" cy="501675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rPr>
              <a:t>Is this issue so important? </a:t>
            </a:r>
            <a:endParaRPr lang="en-US" sz="40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endParaRPr>
          </a:p>
          <a:p>
            <a:pPr algn="r"/>
            <a:r>
              <a:rPr lang="en-US" sz="40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rPr>
              <a:t>Is </a:t>
            </a:r>
            <a:r>
              <a:rPr lang="en-US"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rPr>
              <a:t>it not </a:t>
            </a:r>
            <a:endParaRPr lang="en-US" sz="40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endParaRPr>
          </a:p>
          <a:p>
            <a:pPr algn="r"/>
            <a:r>
              <a:rPr lang="en-US" sz="40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rPr>
              <a:t>the </a:t>
            </a:r>
            <a:r>
              <a:rPr lang="en-US"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rPr>
              <a:t>same to keep another day? </a:t>
            </a:r>
            <a:endParaRPr lang="en-US" sz="40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endParaRPr>
          </a:p>
          <a:p>
            <a:pPr algn="r"/>
            <a:r>
              <a:rPr lang="en-US" sz="40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rPr>
              <a:t>Can </a:t>
            </a:r>
            <a:r>
              <a:rPr lang="en-US"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rPr>
              <a:t>we trust our opinion? </a:t>
            </a:r>
            <a:endParaRPr lang="es-ES"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endParaRPr>
          </a:p>
        </p:txBody>
      </p:sp>
    </p:spTree>
    <p:extLst>
      <p:ext uri="{BB962C8B-B14F-4D97-AF65-F5344CB8AC3E}">
        <p14:creationId xmlns:p14="http://schemas.microsoft.com/office/powerpoint/2010/main" val="24340000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J:\Mis Docs\_Multimedia IMS\Curso Biblico PPS\Tema 14\Tema 14 camin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791580" y="529516"/>
            <a:ext cx="2600327" cy="523220"/>
          </a:xfrm>
          <a:prstGeom prst="rect">
            <a:avLst/>
          </a:prstGeom>
        </p:spPr>
        <p:txBody>
          <a:bodyPr wrap="none">
            <a:spAutoFit/>
          </a:bodyPr>
          <a:lstStyle/>
          <a:p>
            <a:r>
              <a:rPr lang="en-US" sz="2800" b="1" dirty="0" smtClean="0">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latin typeface="Trajan Pro" pitchFamily="18" charset="0"/>
                <a:cs typeface="Vijaya" pitchFamily="34" charset="0"/>
              </a:rPr>
              <a:t>Proverbs </a:t>
            </a:r>
            <a:r>
              <a:rPr lang="en-US" sz="2800" b="1" dirty="0">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latin typeface="Trajan Pro" pitchFamily="18" charset="0"/>
                <a:cs typeface="Vijaya" pitchFamily="34" charset="0"/>
              </a:rPr>
              <a:t>16:25</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759" y="3853307"/>
            <a:ext cx="7008638" cy="18649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519772" y="3140968"/>
            <a:ext cx="5681991" cy="219624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 sz="3200" b="1" i="1" spc="50" dirty="0" smtClean="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There is a way that </a:t>
            </a:r>
            <a:r>
              <a:rPr lang="en-U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seemeth</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right unto a man, but the end thereof are the ways of death.</a:t>
            </a:r>
            <a:r>
              <a:rPr lang="es-ES" sz="3200" b="1" i="1" spc="50" dirty="0" smtClean="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t>
            </a:r>
            <a:endPar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22798602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4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J:\Mis Docs\_Multimedia IMS\Curso Biblico PPS\Tema 14\Tema 14 multivat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13" y="3356992"/>
            <a:ext cx="8820471" cy="3307676"/>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4932040" y="605001"/>
            <a:ext cx="3616494" cy="440120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rPr>
              <a:t> Most people observe Sunday; </a:t>
            </a:r>
            <a:endParaRPr lang="en-US" sz="40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endParaRPr>
          </a:p>
          <a:p>
            <a:pPr algn="r"/>
            <a:r>
              <a:rPr lang="en-US" sz="40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rPr>
              <a:t>can </a:t>
            </a:r>
            <a:r>
              <a:rPr lang="en-US"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rPr>
              <a:t>so many people be wrong? </a:t>
            </a:r>
            <a:endParaRPr lang="en-US" sz="40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endParaRPr>
          </a:p>
          <a:p>
            <a:pPr algn="r"/>
            <a:endParaRPr lang="en-US"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endParaRPr>
          </a:p>
          <a:p>
            <a:pPr algn="r"/>
            <a:r>
              <a:rPr lang="en-US" sz="40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rPr>
              <a:t>Who will be lost</a:t>
            </a:r>
            <a:r>
              <a:rPr lang="en-US"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rPr>
              <a:t>? </a:t>
            </a:r>
            <a:endParaRPr lang="es-ES"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endParaRPr>
          </a:p>
        </p:txBody>
      </p:sp>
    </p:spTree>
    <p:extLst>
      <p:ext uri="{BB962C8B-B14F-4D97-AF65-F5344CB8AC3E}">
        <p14:creationId xmlns:p14="http://schemas.microsoft.com/office/powerpoint/2010/main" val="4732924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000"/>
                                        <p:tgtEl>
                                          <p:spTgt spid="3"/>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J:\Mis Docs\_Multimedia IMS\Curso Biblico PPS\Tema 14\Tema 14 señorseñ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791580" y="529516"/>
            <a:ext cx="2310248" cy="523220"/>
          </a:xfrm>
          <a:prstGeom prst="rect">
            <a:avLst/>
          </a:prstGeom>
        </p:spPr>
        <p:txBody>
          <a:bodyPr wrap="none">
            <a:spAutoFit/>
          </a:bodyPr>
          <a:lstStyle/>
          <a:p>
            <a:r>
              <a:rPr lang="en-US" sz="2800" b="1" dirty="0" smtClean="0">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latin typeface="Trajan Pro" pitchFamily="18" charset="0"/>
                <a:cs typeface="Vijaya" pitchFamily="34" charset="0"/>
              </a:rPr>
              <a:t>Matthew </a:t>
            </a:r>
            <a:r>
              <a:rPr lang="en-US" sz="2800" b="1" dirty="0">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latin typeface="Trajan Pro" pitchFamily="18" charset="0"/>
                <a:cs typeface="Vijaya" pitchFamily="34" charset="0"/>
              </a:rPr>
              <a:t>7:21</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759" y="3853307"/>
            <a:ext cx="7008638" cy="18649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863587" y="3392996"/>
            <a:ext cx="7272809" cy="221812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 sz="2800" b="1" i="1" spc="50" dirty="0" smtClean="0">
                <a:ln w="11430"/>
                <a:solidFill>
                  <a:srgbClr val="7030A0"/>
                </a:solidFill>
                <a:effectLst>
                  <a:outerShdw blurRad="76200" dist="50800" dir="5400000" algn="tl" rotWithShape="0">
                    <a:srgbClr val="000000">
                      <a:alpha val="65000"/>
                    </a:srgbClr>
                  </a:outerShdw>
                </a:effectLst>
                <a:latin typeface="Myriad Pro" pitchFamily="34" charset="0"/>
                <a:cs typeface="Consolas" pitchFamily="49" charset="0"/>
              </a:rPr>
              <a:t>"</a:t>
            </a:r>
            <a:r>
              <a:rPr lang="en-US" sz="2800" b="1" i="1" spc="50" dirty="0">
                <a:ln w="11430"/>
                <a:solidFill>
                  <a:srgbClr val="7030A0"/>
                </a:solidFill>
                <a:effectLst>
                  <a:outerShdw blurRad="76200" dist="50800" dir="5400000" algn="tl" rotWithShape="0">
                    <a:srgbClr val="000000">
                      <a:alpha val="65000"/>
                    </a:srgbClr>
                  </a:outerShdw>
                </a:effectLst>
                <a:latin typeface="Myriad Pro" pitchFamily="34" charset="0"/>
                <a:cs typeface="Consolas" pitchFamily="49" charset="0"/>
              </a:rPr>
              <a:t> Not every one that </a:t>
            </a:r>
            <a:r>
              <a:rPr lang="en-US" sz="2800" b="1" i="1" spc="50" dirty="0" err="1">
                <a:ln w="11430"/>
                <a:solidFill>
                  <a:srgbClr val="7030A0"/>
                </a:solidFill>
                <a:effectLst>
                  <a:outerShdw blurRad="76200" dist="50800" dir="5400000" algn="tl" rotWithShape="0">
                    <a:srgbClr val="000000">
                      <a:alpha val="65000"/>
                    </a:srgbClr>
                  </a:outerShdw>
                </a:effectLst>
                <a:latin typeface="Myriad Pro" pitchFamily="34" charset="0"/>
                <a:cs typeface="Consolas" pitchFamily="49" charset="0"/>
              </a:rPr>
              <a:t>saith</a:t>
            </a:r>
            <a:r>
              <a:rPr lang="en-US" sz="2800" b="1" i="1" spc="50" dirty="0">
                <a:ln w="11430"/>
                <a:solidFill>
                  <a:srgbClr val="7030A0"/>
                </a:solidFill>
                <a:effectLst>
                  <a:outerShdw blurRad="76200" dist="50800" dir="5400000" algn="tl" rotWithShape="0">
                    <a:srgbClr val="000000">
                      <a:alpha val="65000"/>
                    </a:srgbClr>
                  </a:outerShdw>
                </a:effectLst>
                <a:latin typeface="Myriad Pro" pitchFamily="34" charset="0"/>
                <a:cs typeface="Consolas" pitchFamily="49" charset="0"/>
              </a:rPr>
              <a:t> unto me, Lord, Lord, shall enter into the kingdom of heaven; </a:t>
            </a:r>
            <a:r>
              <a:rPr lang="en-US"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but he that doeth the will of my Father </a:t>
            </a:r>
            <a:r>
              <a:rPr lang="en-US" sz="2800" b="1" i="1" spc="50" dirty="0">
                <a:ln w="11430"/>
                <a:solidFill>
                  <a:srgbClr val="7030A0"/>
                </a:solidFill>
                <a:effectLst>
                  <a:outerShdw blurRad="76200" dist="50800" dir="5400000" algn="tl" rotWithShape="0">
                    <a:srgbClr val="000000">
                      <a:alpha val="65000"/>
                    </a:srgbClr>
                  </a:outerShdw>
                </a:effectLst>
                <a:latin typeface="Myriad Pro" pitchFamily="34" charset="0"/>
                <a:cs typeface="Consolas" pitchFamily="49" charset="0"/>
              </a:rPr>
              <a:t>which is in heaven.</a:t>
            </a:r>
            <a:endParaRPr lang="es-ES" sz="2800" b="1" i="1" spc="50" dirty="0">
              <a:ln w="11430"/>
              <a:solidFill>
                <a:srgbClr val="7030A0"/>
              </a:soli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13127224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4000"/>
                                        <p:tgtEl>
                                          <p:spTgt spid="3"/>
                                        </p:tgtEl>
                                      </p:cBhvr>
                                    </p:animEffect>
                                  </p:childTnLst>
                                </p:cTn>
                              </p:par>
                            </p:childTnLst>
                          </p:cTn>
                        </p:par>
                        <p:par>
                          <p:cTn id="12" fill="hold">
                            <p:stCondLst>
                              <p:cond delay="4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J:\Mis Docs\_Multimedia IMS\Curso Biblico PPS\Tema 14\marc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48" y="0"/>
            <a:ext cx="9131852"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367644" y="1577314"/>
            <a:ext cx="6480720" cy="361588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scene3d>
              <a:camera prst="orthographicFront"/>
              <a:lightRig rig="glow" dir="tl">
                <a:rot lat="0" lon="0" rev="5400000"/>
              </a:lightRig>
            </a:scene3d>
            <a:sp3d contourW="12700">
              <a:bevelT w="25400" h="25400"/>
              <a:contourClr>
                <a:schemeClr val="accent6">
                  <a:shade val="73000"/>
                </a:schemeClr>
              </a:contourClr>
            </a:sp3d>
          </a:bodyPr>
          <a:lstStyle/>
          <a:p>
            <a:pPr algn="ctr">
              <a:spcBef>
                <a:spcPts val="600"/>
              </a:spcBef>
            </a:pPr>
            <a:r>
              <a:rPr lang="es-ES" sz="6600" b="1" dirty="0" smtClean="0">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Trajan Pro" pitchFamily="18" charset="0"/>
                <a:cs typeface="Vijaya" pitchFamily="34" charset="0"/>
              </a:rPr>
              <a:t>DISGUISED</a:t>
            </a:r>
          </a:p>
          <a:p>
            <a:pPr algn="ctr">
              <a:spcBef>
                <a:spcPts val="600"/>
              </a:spcBef>
            </a:pPr>
            <a:r>
              <a:rPr lang="es-ES" sz="6600" b="1" dirty="0" smtClean="0">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Trajan Pro" pitchFamily="18" charset="0"/>
                <a:cs typeface="Vijaya" pitchFamily="34" charset="0"/>
              </a:rPr>
              <a:t>SUN</a:t>
            </a:r>
          </a:p>
          <a:p>
            <a:pPr algn="ctr">
              <a:spcBef>
                <a:spcPts val="600"/>
              </a:spcBef>
            </a:pPr>
            <a:r>
              <a:rPr lang="es-ES" sz="6600" b="1" dirty="0" smtClean="0">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Trajan Pro" pitchFamily="18" charset="0"/>
                <a:cs typeface="Vijaya" pitchFamily="34" charset="0"/>
              </a:rPr>
              <a:t>WORSHIP </a:t>
            </a:r>
            <a:endParaRPr lang="es-ES" sz="6600" b="1" dirty="0">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Trajan Pro" pitchFamily="18" charset="0"/>
              <a:cs typeface="Vijaya" pitchFamily="34" charset="0"/>
            </a:endParaRPr>
          </a:p>
        </p:txBody>
      </p:sp>
      <p:pic>
        <p:nvPicPr>
          <p:cNvPr id="4" name="Picture 5" descr="J:\Mis Docs\_Multimedia IMS\Curso Biblico PPS\loguito.png"/>
          <p:cNvPicPr>
            <a:picLocks noChangeAspect="1" noChangeArrowheads="1"/>
          </p:cNvPicPr>
          <p:nvPr/>
        </p:nvPicPr>
        <p:blipFill rotWithShape="1">
          <a:blip r:embed="rId4">
            <a:extLst>
              <a:ext uri="{28A0092B-C50C-407E-A947-70E740481C1C}">
                <a14:useLocalDpi xmlns:a14="http://schemas.microsoft.com/office/drawing/2010/main" val="0"/>
              </a:ext>
            </a:extLst>
          </a:blip>
          <a:srcRect t="89111" r="87666"/>
          <a:stretch/>
        </p:blipFill>
        <p:spPr bwMode="auto">
          <a:xfrm>
            <a:off x="0" y="6111240"/>
            <a:ext cx="1127759" cy="7467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7759" y="3853307"/>
            <a:ext cx="7008638" cy="186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9688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childTnLst>
                          </p:cTn>
                        </p:par>
                        <p:par>
                          <p:cTn id="8" fill="hold">
                            <p:stCondLst>
                              <p:cond delay="3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J:\Mis Docs\_Multimedia IMS\Curso Biblico PPS\Tema 14\marc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48" y="0"/>
            <a:ext cx="9131852"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367644" y="3429000"/>
            <a:ext cx="6480720" cy="22322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sz="5400" b="1" dirty="0" smtClean="0">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12700" stA="65000" endPos="82000" dist="12700" dir="5400000" sy="-100000" algn="bl" rotWithShape="0"/>
                </a:effectLst>
                <a:latin typeface="Trajan Pro" pitchFamily="18" charset="0"/>
                <a:cs typeface="Vijaya" pitchFamily="34" charset="0"/>
              </a:rPr>
              <a:t>CONCLUSION</a:t>
            </a:r>
            <a:endParaRPr lang="es-ES" sz="5400" b="1" dirty="0">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12700" stA="65000" endPos="82000" dist="12700" dir="5400000" sy="-100000" algn="bl" rotWithShape="0"/>
              </a:effectLst>
              <a:latin typeface="Trajan Pro" pitchFamily="18" charset="0"/>
              <a:cs typeface="Vijaya" pitchFamily="34" charset="0"/>
            </a:endParaRPr>
          </a:p>
        </p:txBody>
      </p:sp>
      <p:pic>
        <p:nvPicPr>
          <p:cNvPr id="4" name="Picture 5" descr="J:\Mis Docs\_Multimedia IMS\Curso Biblico PPS\loguito.png"/>
          <p:cNvPicPr>
            <a:picLocks noChangeAspect="1" noChangeArrowheads="1"/>
          </p:cNvPicPr>
          <p:nvPr/>
        </p:nvPicPr>
        <p:blipFill rotWithShape="1">
          <a:blip r:embed="rId4">
            <a:extLst>
              <a:ext uri="{28A0092B-C50C-407E-A947-70E740481C1C}">
                <a14:useLocalDpi xmlns:a14="http://schemas.microsoft.com/office/drawing/2010/main" val="0"/>
              </a:ext>
            </a:extLst>
          </a:blip>
          <a:srcRect t="89111" r="87666"/>
          <a:stretch/>
        </p:blipFill>
        <p:spPr bwMode="auto">
          <a:xfrm>
            <a:off x="0" y="6111240"/>
            <a:ext cx="1127759" cy="7467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7759" y="3853307"/>
            <a:ext cx="7008638" cy="186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4815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childTnLst>
                          </p:cTn>
                        </p:par>
                        <p:par>
                          <p:cTn id="8" fill="hold">
                            <p:stCondLst>
                              <p:cond delay="3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J:\Mis Docs\_Multimedia IMS\Curso Biblico PPS\Tema 14\Tema 14 reparac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079612" y="4041068"/>
            <a:ext cx="6588732" cy="193899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000" b="1" spc="50" dirty="0">
                <a:ln w="11430"/>
                <a:solidFill>
                  <a:srgbClr val="002060"/>
                </a:solidFill>
                <a:effectLst>
                  <a:outerShdw blurRad="76200" dist="50800" dir="5400000" algn="tl" rotWithShape="0">
                    <a:srgbClr val="000000">
                      <a:alpha val="65000"/>
                    </a:srgbClr>
                  </a:outerShdw>
                </a:effectLst>
                <a:latin typeface="Bernard MT Condensed" pitchFamily="18" charset="0"/>
              </a:rPr>
              <a:t>What does the Bible call those who restored the Sabbath as the day of rest? </a:t>
            </a:r>
            <a:endParaRPr lang="es-ES" sz="4000" b="1" spc="50" dirty="0">
              <a:ln w="11430"/>
              <a:solidFill>
                <a:srgbClr val="002060"/>
              </a:solidFill>
              <a:effectLst>
                <a:outerShdw blurRad="76200" dist="50800" dir="5400000" algn="tl" rotWithShape="0">
                  <a:srgbClr val="000000">
                    <a:alpha val="65000"/>
                  </a:srgbClr>
                </a:outerShdw>
              </a:effectLst>
              <a:latin typeface="Bernard MT Condensed" pitchFamily="18"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1" y="4077072"/>
            <a:ext cx="7380821" cy="2131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80548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000"/>
                                        <p:tgtEl>
                                          <p:spTgt spid="3"/>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J:\Mis Docs\_Multimedia IMS\Curso Biblico PPS\Tema 14\Tema 14 repa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791580" y="529516"/>
            <a:ext cx="2050561" cy="523220"/>
          </a:xfrm>
          <a:prstGeom prst="rect">
            <a:avLst/>
          </a:prstGeom>
        </p:spPr>
        <p:txBody>
          <a:bodyPr wrap="none">
            <a:spAutoFit/>
          </a:bodyPr>
          <a:lstStyle/>
          <a:p>
            <a:r>
              <a:rPr lang="en-US" sz="2800" b="1" dirty="0" smtClean="0">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latin typeface="Trajan Pro" pitchFamily="18" charset="0"/>
                <a:cs typeface="Vijaya" pitchFamily="34" charset="0"/>
              </a:rPr>
              <a:t>Isaiah 58:12</a:t>
            </a:r>
            <a:endParaRPr lang="en-US" sz="2800" b="1" dirty="0">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latin typeface="Trajan Pro" pitchFamily="18" charset="0"/>
              <a:cs typeface="Vijaya" pitchFamily="34" charset="0"/>
            </a:endParaRPr>
          </a:p>
        </p:txBody>
      </p:sp>
      <p:sp>
        <p:nvSpPr>
          <p:cNvPr id="3" name="Rectangle 3"/>
          <p:cNvSpPr>
            <a:spLocks noChangeArrowheads="1"/>
          </p:cNvSpPr>
          <p:nvPr/>
        </p:nvSpPr>
        <p:spPr bwMode="auto">
          <a:xfrm>
            <a:off x="1295636" y="1232756"/>
            <a:ext cx="6006595" cy="39244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r>
              <a:rPr lang="en-US" sz="3200" b="1" i="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And they that shall be of thee shall build the old waste places: thou shalt raise up the foundations of many generations; and thou shalt be called, </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The repairer of the breach</a:t>
            </a:r>
            <a:r>
              <a:rPr lang="en-US" sz="3200" b="1" i="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The restorer of paths to dwell in</a:t>
            </a:r>
            <a:r>
              <a:rPr lang="en-US" sz="3200" b="1" i="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endParaRPr lang="en-US" sz="3200" b="1" i="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a:p>
            <a:endParaRPr lang="en-US" sz="3200" b="1" i="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a:p>
            <a:endParaRPr lang="es-ES" sz="3200" b="1" i="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759" y="3853307"/>
            <a:ext cx="7008638" cy="186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542861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4000"/>
                                        <p:tgtEl>
                                          <p:spTgt spid="3"/>
                                        </p:tgtEl>
                                      </p:cBhvr>
                                    </p:animEffect>
                                  </p:childTnLst>
                                </p:cTn>
                              </p:par>
                            </p:childTnLst>
                          </p:cTn>
                        </p:par>
                        <p:par>
                          <p:cTn id="12" fill="hold">
                            <p:stCondLst>
                              <p:cond delay="4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3" descr="J:\Mis Docs\_Multimedia IMS\Curso Biblico PPS\Tema 14\Tema 14 repos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13" y="3356992"/>
            <a:ext cx="8820471" cy="3307676"/>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719572" y="4617132"/>
            <a:ext cx="7524836" cy="193899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a:ln w="11430"/>
                <a:solidFill>
                  <a:srgbClr val="003300"/>
                </a:solidFill>
                <a:effectLst>
                  <a:outerShdw blurRad="76200" dist="50800" dir="5400000" algn="tl" rotWithShape="0">
                    <a:srgbClr val="000000">
                      <a:alpha val="65000"/>
                    </a:srgbClr>
                  </a:outerShdw>
                </a:effectLst>
                <a:latin typeface="Bernard MT Condensed" pitchFamily="18" charset="0"/>
              </a:rPr>
              <a:t> What does the Lord call the Sabbath, and what blessings do we receive on that day? </a:t>
            </a:r>
            <a:endParaRPr lang="es-ES" sz="4000" b="1" spc="50" dirty="0">
              <a:ln w="11430"/>
              <a:solidFill>
                <a:srgbClr val="003300"/>
              </a:solidFill>
              <a:effectLst>
                <a:outerShdw blurRad="76200" dist="50800" dir="5400000" algn="tl" rotWithShape="0">
                  <a:srgbClr val="000000">
                    <a:alpha val="65000"/>
                  </a:srgbClr>
                </a:outerShdw>
              </a:effectLst>
              <a:latin typeface="Bernard MT Condensed" pitchFamily="18" charset="0"/>
            </a:endParaRPr>
          </a:p>
        </p:txBody>
      </p:sp>
    </p:spTree>
    <p:extLst>
      <p:ext uri="{BB962C8B-B14F-4D97-AF65-F5344CB8AC3E}">
        <p14:creationId xmlns:p14="http://schemas.microsoft.com/office/powerpoint/2010/main" val="35542228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000"/>
                                        <p:tgtEl>
                                          <p:spTgt spid="3"/>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J:\Mis Docs\_Multimedia IMS\Curso Biblico PPS\Tema 14\Tema 14 repos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13" y="3356992"/>
            <a:ext cx="8820471" cy="330767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647564" y="260648"/>
            <a:ext cx="7758259" cy="52565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2800" b="1" i="1" spc="50" dirty="0">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"If thou turn away thy foot from the </a:t>
            </a:r>
            <a:r>
              <a:rPr lang="en-US" sz="2800" b="1" i="1" spc="50" dirty="0" err="1">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sabbath</a:t>
            </a:r>
            <a:r>
              <a:rPr lang="en-US" sz="2800" b="1" i="1" spc="50" dirty="0">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 from doing thy pleasure on my holy day; and call the </a:t>
            </a:r>
            <a:r>
              <a:rPr lang="en-US" sz="2800" b="1" i="1" spc="50" dirty="0" err="1">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sabbath</a:t>
            </a:r>
            <a:r>
              <a:rPr lang="en-US" sz="2800" b="1" i="1" spc="50" dirty="0">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 a delight, the holy of the Lord, </a:t>
            </a:r>
            <a:r>
              <a:rPr lang="en-US" sz="2800" b="1" i="1" spc="50" dirty="0" err="1">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honourable</a:t>
            </a:r>
            <a:r>
              <a:rPr lang="en-US" sz="2800" b="1" i="1" spc="50" dirty="0">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 and shalt </a:t>
            </a:r>
            <a:r>
              <a:rPr lang="en-US" sz="2800" b="1" i="1" spc="50" dirty="0" err="1">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honour</a:t>
            </a:r>
            <a:r>
              <a:rPr lang="en-US" sz="2800" b="1" i="1" spc="50" dirty="0">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 him, not doing </a:t>
            </a:r>
            <a:r>
              <a:rPr lang="en-US" sz="2800" b="1" i="1" spc="50" dirty="0" err="1">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thine</a:t>
            </a:r>
            <a:r>
              <a:rPr lang="en-US" sz="2800" b="1" i="1" spc="50" dirty="0">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 own ways, nor finding </a:t>
            </a:r>
            <a:r>
              <a:rPr lang="en-US" sz="2800" b="1" i="1" spc="50" dirty="0" err="1">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thine</a:t>
            </a:r>
            <a:r>
              <a:rPr lang="en-US" sz="2800" b="1" i="1" spc="50" dirty="0">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 own pleasure, nor speaking </a:t>
            </a:r>
            <a:r>
              <a:rPr lang="en-US" sz="2800" b="1" i="1" spc="50" dirty="0" err="1">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thine</a:t>
            </a:r>
            <a:r>
              <a:rPr lang="en-US" sz="2800" b="1" i="1" spc="50" dirty="0">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 own words:</a:t>
            </a:r>
          </a:p>
          <a:p>
            <a:pPr algn="r"/>
            <a:r>
              <a:rPr lang="en-US" sz="2800" b="1" i="1" spc="50" dirty="0">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Then shalt thou delight thyself in the Lord; and I will cause thee to ride upon the high places of the earth, and feed thee with the heritage of Jacob thy father: for the mouth of the Lord hath spoken it."</a:t>
            </a:r>
          </a:p>
          <a:p>
            <a:pPr algn="r"/>
            <a:r>
              <a:rPr lang="es-ES" sz="2800" b="1" spc="50" dirty="0" err="1" smtClean="0">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Isaiah</a:t>
            </a:r>
            <a:r>
              <a:rPr lang="es-ES" sz="2800" b="1" spc="50" dirty="0" smtClean="0">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 58:13-14</a:t>
            </a:r>
            <a:endParaRPr lang="es-ES" sz="2800" b="1" spc="50" dirty="0">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8000503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7000"/>
                                        <p:tgtEl>
                                          <p:spTgt spid="5"/>
                                        </p:tgtEl>
                                      </p:cBhvr>
                                    </p:animEffect>
                                  </p:childTnLst>
                                </p:cTn>
                              </p:par>
                            </p:childTnLst>
                          </p:cTn>
                        </p:par>
                        <p:par>
                          <p:cTn id="8" fill="hold">
                            <p:stCondLst>
                              <p:cond delay="7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J:\Mis Docs\_Multimedia IMS\Curso Biblico PPS\Tema 14\Tema 14 lu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151620" y="2276872"/>
            <a:ext cx="7668852" cy="34563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Thank you, </a:t>
            </a:r>
            <a:endParaRPr lang="en-US" sz="48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a:p>
            <a:r>
              <a:rPr lang="en-US" sz="48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Lord</a:t>
            </a:r>
            <a:r>
              <a:rPr lang="en-U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a:t>
            </a:r>
            <a:endParaRPr lang="en-US" sz="48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a:p>
            <a:r>
              <a:rPr lang="en-US" sz="48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for </a:t>
            </a:r>
            <a:r>
              <a:rPr lang="en-U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giving </a:t>
            </a:r>
            <a:endParaRPr lang="en-US" sz="48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a:p>
            <a:r>
              <a:rPr lang="en-US" sz="48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me </a:t>
            </a:r>
            <a:r>
              <a:rPr lang="en-U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clarity</a:t>
            </a:r>
            <a:endParaRPr lang="es-ES" sz="6000" b="1" spc="50" dirty="0">
              <a:ln w="1143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759" y="3853307"/>
            <a:ext cx="7008638" cy="186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1572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par>
                          <p:cTn id="8" fill="hold">
                            <p:stCondLst>
                              <p:cond delay="4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J:\Mis Docs\_Multimedia IMS\Curso Biblico PPS\Tema 14\amor.jpg"/>
          <p:cNvPicPr>
            <a:picLocks noChangeAspect="1" noChangeArrowheads="1"/>
          </p:cNvPicPr>
          <p:nvPr/>
        </p:nvPicPr>
        <p:blipFill rotWithShape="1">
          <a:blip r:embed="rId3">
            <a:extLst>
              <a:ext uri="{28A0092B-C50C-407E-A947-70E740481C1C}">
                <a14:useLocalDpi xmlns:a14="http://schemas.microsoft.com/office/drawing/2010/main" val="0"/>
              </a:ext>
            </a:extLst>
          </a:blip>
          <a:srcRect b="4326"/>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647564" y="3248980"/>
            <a:ext cx="6408712" cy="2520280"/>
          </a:xfrm>
          <a:prstGeom prst="rect">
            <a:avLst/>
          </a:prstGeom>
          <a:gradFill>
            <a:gsLst>
              <a:gs pos="1000">
                <a:srgbClr val="03D4A8">
                  <a:alpha val="53000"/>
                </a:srgbClr>
              </a:gs>
              <a:gs pos="25000">
                <a:srgbClr val="21D6E0">
                  <a:alpha val="38000"/>
                </a:srgbClr>
              </a:gs>
              <a:gs pos="75000">
                <a:srgbClr val="0087E6">
                  <a:alpha val="38000"/>
                </a:srgbClr>
              </a:gs>
              <a:gs pos="100000">
                <a:srgbClr val="005CBF">
                  <a:alpha val="37000"/>
                </a:srgbClr>
              </a:gs>
            </a:gsLst>
            <a:lin ang="16200000" scaled="0"/>
          </a:gradFill>
        </p:spPr>
        <p:style>
          <a:lnRef idx="0">
            <a:schemeClr val="accent6"/>
          </a:lnRef>
          <a:fillRef idx="3">
            <a:schemeClr val="accent6"/>
          </a:fillRef>
          <a:effectRef idx="3">
            <a:schemeClr val="accent6"/>
          </a:effectRef>
          <a:fontRef idx="minor">
            <a:schemeClr val="lt1"/>
          </a:fontRef>
        </p:style>
        <p:txBody>
          <a:bodyPr lIns="216000" tIns="72000" rtlCol="0" anchor="t"/>
          <a:lstStyle/>
          <a:p>
            <a:pPr lvl="0">
              <a:spcBef>
                <a:spcPts val="1200"/>
              </a:spcBef>
            </a:pPr>
            <a:r>
              <a:rPr lang="es-ES" sz="3200" b="1" dirty="0" err="1" smtClean="0">
                <a:solidFill>
                  <a:srgbClr val="002060"/>
                </a:solidFill>
                <a:effectLst>
                  <a:outerShdw blurRad="50800" dist="38100" dir="2700000" algn="tl" rotWithShape="0">
                    <a:prstClr val="black">
                      <a:alpha val="40000"/>
                    </a:prstClr>
                  </a:outerShdw>
                </a:effectLst>
                <a:latin typeface="Myriad Pro" pitchFamily="34" charset="0"/>
              </a:rPr>
              <a:t>The</a:t>
            </a:r>
            <a:r>
              <a:rPr lang="es-ES" sz="3200" b="1" dirty="0" smtClean="0">
                <a:solidFill>
                  <a:srgbClr val="002060"/>
                </a:solidFill>
                <a:effectLst>
                  <a:outerShdw blurRad="50800" dist="38100" dir="2700000" algn="tl" rotWithShape="0">
                    <a:prstClr val="black">
                      <a:alpha val="40000"/>
                    </a:prstClr>
                  </a:outerShdw>
                </a:effectLst>
                <a:latin typeface="Myriad Pro" pitchFamily="34" charset="0"/>
              </a:rPr>
              <a:t> </a:t>
            </a:r>
            <a:r>
              <a:rPr lang="es-ES" sz="3200" b="1" dirty="0" err="1" smtClean="0">
                <a:solidFill>
                  <a:srgbClr val="002060"/>
                </a:solidFill>
                <a:effectLst>
                  <a:outerShdw blurRad="50800" dist="38100" dir="2700000" algn="tl" rotWithShape="0">
                    <a:prstClr val="black">
                      <a:alpha val="40000"/>
                    </a:prstClr>
                  </a:outerShdw>
                </a:effectLst>
                <a:latin typeface="Myriad Pro" pitchFamily="34" charset="0"/>
              </a:rPr>
              <a:t>next</a:t>
            </a:r>
            <a:r>
              <a:rPr lang="es-ES" sz="3200" b="1" dirty="0" smtClean="0">
                <a:solidFill>
                  <a:srgbClr val="002060"/>
                </a:solidFill>
                <a:effectLst>
                  <a:outerShdw blurRad="50800" dist="38100" dir="2700000" algn="tl" rotWithShape="0">
                    <a:prstClr val="black">
                      <a:alpha val="40000"/>
                    </a:prstClr>
                  </a:outerShdw>
                </a:effectLst>
                <a:latin typeface="Myriad Pro" pitchFamily="34" charset="0"/>
              </a:rPr>
              <a:t> </a:t>
            </a:r>
            <a:r>
              <a:rPr lang="es-ES" sz="3200" b="1" dirty="0" err="1" smtClean="0">
                <a:solidFill>
                  <a:srgbClr val="002060"/>
                </a:solidFill>
                <a:effectLst>
                  <a:outerShdw blurRad="50800" dist="38100" dir="2700000" algn="tl" rotWithShape="0">
                    <a:prstClr val="black">
                      <a:alpha val="40000"/>
                    </a:prstClr>
                  </a:outerShdw>
                </a:effectLst>
                <a:latin typeface="Myriad Pro" pitchFamily="34" charset="0"/>
              </a:rPr>
              <a:t>Topic</a:t>
            </a:r>
            <a:r>
              <a:rPr lang="es-ES" sz="3200" b="1" dirty="0" smtClean="0">
                <a:solidFill>
                  <a:srgbClr val="002060"/>
                </a:solidFill>
                <a:effectLst>
                  <a:outerShdw blurRad="50800" dist="38100" dir="2700000" algn="tl" rotWithShape="0">
                    <a:prstClr val="black">
                      <a:alpha val="40000"/>
                    </a:prstClr>
                  </a:outerShdw>
                </a:effectLst>
                <a:latin typeface="Myriad Pro" pitchFamily="34" charset="0"/>
              </a:rPr>
              <a:t>: </a:t>
            </a:r>
            <a:r>
              <a:rPr lang="es-ES" sz="3200" b="1" dirty="0" smtClean="0">
                <a:solidFill>
                  <a:prstClr val="black"/>
                </a:solidFill>
                <a:effectLst>
                  <a:outerShdw blurRad="50800" dist="38100" dir="2700000" algn="tl" rotWithShape="0">
                    <a:prstClr val="black">
                      <a:alpha val="40000"/>
                    </a:prstClr>
                  </a:outerShdw>
                </a:effectLst>
                <a:latin typeface="Myriad Pro" pitchFamily="34" charset="0"/>
              </a:rPr>
              <a:t/>
            </a:r>
            <a:br>
              <a:rPr lang="es-ES" sz="3200" b="1" dirty="0" smtClean="0">
                <a:solidFill>
                  <a:prstClr val="black"/>
                </a:solidFill>
                <a:effectLst>
                  <a:outerShdw blurRad="50800" dist="38100" dir="2700000" algn="tl" rotWithShape="0">
                    <a:prstClr val="black">
                      <a:alpha val="40000"/>
                    </a:prstClr>
                  </a:outerShdw>
                </a:effectLst>
                <a:latin typeface="Myriad Pro" pitchFamily="34" charset="0"/>
              </a:rPr>
            </a:br>
            <a:r>
              <a:rPr lang="en-US" sz="3200" b="1" i="1" dirty="0">
                <a:solidFill>
                  <a:srgbClr val="FF0000"/>
                </a:solidFill>
                <a:effectLst>
                  <a:outerShdw blurRad="50800" dist="38100" dir="2700000" algn="tl" rotWithShape="0">
                    <a:prstClr val="black">
                      <a:alpha val="40000"/>
                    </a:prstClr>
                  </a:outerShdw>
                </a:effectLst>
                <a:latin typeface="Myriad Pro" pitchFamily="34" charset="0"/>
              </a:rPr>
              <a:t>"The two dimensions of love"</a:t>
            </a:r>
          </a:p>
          <a:p>
            <a:pPr lvl="0">
              <a:spcBef>
                <a:spcPts val="1200"/>
              </a:spcBef>
            </a:pPr>
            <a:r>
              <a:rPr lang="en-US" sz="2800" dirty="0">
                <a:ln w="18415" cmpd="sng">
                  <a:solidFill>
                    <a:prstClr val="white"/>
                  </a:solidFill>
                  <a:prstDash val="solid"/>
                </a:ln>
                <a:solidFill>
                  <a:srgbClr val="FFFFFF"/>
                </a:solidFill>
                <a:effectLst>
                  <a:outerShdw blurRad="50800" dist="38100" dir="2700000" algn="tl" rotWithShape="0">
                    <a:prstClr val="black">
                      <a:alpha val="40000"/>
                    </a:prstClr>
                  </a:outerShdw>
                </a:effectLst>
                <a:latin typeface="Myriad Pro" pitchFamily="34" charset="0"/>
                <a:ea typeface="Verdana" pitchFamily="34" charset="0"/>
                <a:cs typeface="Verdana" pitchFamily="34" charset="0"/>
              </a:rPr>
              <a:t>How to be and make happy with the principles of love given by Jesus Christ same.</a:t>
            </a:r>
          </a:p>
        </p:txBody>
      </p:sp>
      <p:sp>
        <p:nvSpPr>
          <p:cNvPr id="2" name="1 Rectángulo"/>
          <p:cNvSpPr/>
          <p:nvPr/>
        </p:nvSpPr>
        <p:spPr>
          <a:xfrm>
            <a:off x="-252536" y="5949280"/>
            <a:ext cx="9577064" cy="684275"/>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S"/>
          </a:p>
        </p:txBody>
      </p:sp>
      <p:sp>
        <p:nvSpPr>
          <p:cNvPr id="39942" name="Rectangle 6"/>
          <p:cNvSpPr>
            <a:spLocks noChangeArrowheads="1"/>
          </p:cNvSpPr>
          <p:nvPr/>
        </p:nvSpPr>
        <p:spPr bwMode="auto">
          <a:xfrm>
            <a:off x="215516" y="5985085"/>
            <a:ext cx="8748972" cy="576263"/>
          </a:xfrm>
          <a:prstGeom prst="rect">
            <a:avLst/>
          </a:prstGeom>
          <a:noFill/>
          <a:ln>
            <a:noFill/>
          </a:ln>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u="none" spc="50" dirty="0" smtClean="0">
                <a:ln w="11430"/>
                <a:solidFill>
                  <a:srgbClr val="002060"/>
                </a:solidFill>
                <a:effectLst>
                  <a:outerShdw blurRad="76200" dist="50800" dir="5400000" algn="tl" rotWithShape="0">
                    <a:srgbClr val="000000">
                      <a:alpha val="65000"/>
                    </a:srgbClr>
                  </a:outerShdw>
                </a:effectLst>
                <a:latin typeface="Myriad Pro" pitchFamily="34" charset="0"/>
              </a:rPr>
              <a:t>GOD BLESS YOU!</a:t>
            </a:r>
            <a:endParaRPr lang="en-US" sz="3200" b="1" i="1" u="none" spc="50" dirty="0">
              <a:ln w="11430"/>
              <a:solidFill>
                <a:srgbClr val="002060"/>
              </a:solidFill>
              <a:effectLst>
                <a:outerShdw blurRad="76200" dist="50800" dir="5400000" algn="tl" rotWithShape="0">
                  <a:srgbClr val="000000">
                    <a:alpha val="65000"/>
                  </a:srgbClr>
                </a:outerShdw>
              </a:effectLst>
              <a:latin typeface="Myriad Pro" pitchFamily="34" charset="0"/>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43838"/>
            <a:ext cx="9576556"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4335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1250"/>
                                        <p:tgtEl>
                                          <p:spTgt spid="2"/>
                                        </p:tgtEl>
                                      </p:cBhvr>
                                    </p:animEffect>
                                  </p:childTnLst>
                                </p:cTn>
                              </p:par>
                              <p:par>
                                <p:cTn id="8" presetID="29" presetClass="entr" presetSubtype="0" fill="hold" grpId="0" nodeType="withEffect">
                                  <p:stCondLst>
                                    <p:cond delay="0"/>
                                  </p:stCondLst>
                                  <p:childTnLst>
                                    <p:set>
                                      <p:cBhvr>
                                        <p:cTn id="9" dur="1" fill="hold">
                                          <p:stCondLst>
                                            <p:cond delay="0"/>
                                          </p:stCondLst>
                                        </p:cTn>
                                        <p:tgtEl>
                                          <p:spTgt spid="39942"/>
                                        </p:tgtEl>
                                        <p:attrNameLst>
                                          <p:attrName>style.visibility</p:attrName>
                                        </p:attrNameLst>
                                      </p:cBhvr>
                                      <p:to>
                                        <p:strVal val="visible"/>
                                      </p:to>
                                    </p:set>
                                    <p:anim calcmode="lin" valueType="num">
                                      <p:cBhvr>
                                        <p:cTn id="10" dur="1000" fill="hold"/>
                                        <p:tgtEl>
                                          <p:spTgt spid="39942"/>
                                        </p:tgtEl>
                                        <p:attrNameLst>
                                          <p:attrName>ppt_x</p:attrName>
                                        </p:attrNameLst>
                                      </p:cBhvr>
                                      <p:tavLst>
                                        <p:tav tm="0">
                                          <p:val>
                                            <p:strVal val="#ppt_x-.2"/>
                                          </p:val>
                                        </p:tav>
                                        <p:tav tm="100000">
                                          <p:val>
                                            <p:strVal val="#ppt_x"/>
                                          </p:val>
                                        </p:tav>
                                      </p:tavLst>
                                    </p:anim>
                                    <p:anim calcmode="lin" valueType="num">
                                      <p:cBhvr>
                                        <p:cTn id="11" dur="1000" fill="hold"/>
                                        <p:tgtEl>
                                          <p:spTgt spid="39942"/>
                                        </p:tgtEl>
                                        <p:attrNameLst>
                                          <p:attrName>ppt_y</p:attrName>
                                        </p:attrNameLst>
                                      </p:cBhvr>
                                      <p:tavLst>
                                        <p:tav tm="0">
                                          <p:val>
                                            <p:strVal val="#ppt_y"/>
                                          </p:val>
                                        </p:tav>
                                        <p:tav tm="100000">
                                          <p:val>
                                            <p:strVal val="#ppt_y"/>
                                          </p:val>
                                        </p:tav>
                                      </p:tavLst>
                                    </p:anim>
                                    <p:animEffect transition="in" filter="wipe(right)" prLst="gradientSize: 0.1">
                                      <p:cBhvr>
                                        <p:cTn id="12" dur="1000"/>
                                        <p:tgtEl>
                                          <p:spTgt spid="39942"/>
                                        </p:tgtEl>
                                      </p:cBhvr>
                                    </p:animEffect>
                                  </p:childTnLst>
                                </p:cTn>
                              </p:par>
                            </p:childTnLst>
                          </p:cTn>
                        </p:par>
                        <p:par>
                          <p:cTn id="13" fill="hold">
                            <p:stCondLst>
                              <p:cond delay="1250"/>
                            </p:stCondLst>
                            <p:childTnLst>
                              <p:par>
                                <p:cTn id="14" presetID="42" presetClass="entr" presetSubtype="0" fill="hold" grpId="0" nodeType="afterEffect">
                                  <p:stCondLst>
                                    <p:cond delay="100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500"/>
                                        <p:tgtEl>
                                          <p:spTgt spid="3"/>
                                        </p:tgtEl>
                                      </p:cBhvr>
                                    </p:animEffect>
                                    <p:anim calcmode="lin" valueType="num">
                                      <p:cBhvr>
                                        <p:cTn id="17" dur="1500" fill="hold"/>
                                        <p:tgtEl>
                                          <p:spTgt spid="3"/>
                                        </p:tgtEl>
                                        <p:attrNameLst>
                                          <p:attrName>ppt_x</p:attrName>
                                        </p:attrNameLst>
                                      </p:cBhvr>
                                      <p:tavLst>
                                        <p:tav tm="0">
                                          <p:val>
                                            <p:strVal val="#ppt_x"/>
                                          </p:val>
                                        </p:tav>
                                        <p:tav tm="100000">
                                          <p:val>
                                            <p:strVal val="#ppt_x"/>
                                          </p:val>
                                        </p:tav>
                                      </p:tavLst>
                                    </p:anim>
                                    <p:anim calcmode="lin" valueType="num">
                                      <p:cBhvr>
                                        <p:cTn id="18" dur="150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3750"/>
                            </p:stCondLst>
                            <p:childTnLst>
                              <p:par>
                                <p:cTn id="20" presetID="22" presetClass="entr" presetSubtype="1"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3994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Gerhard\Documents\_Estudios Biblicos PPT\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520"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8"/>
          <p:cNvSpPr txBox="1">
            <a:spLocks noChangeArrowheads="1"/>
          </p:cNvSpPr>
          <p:nvPr>
            <p:custDataLst>
              <p:tags r:id="rId2"/>
            </p:custDataLst>
          </p:nvPr>
        </p:nvSpPr>
        <p:spPr bwMode="auto">
          <a:xfrm>
            <a:off x="1582752" y="4953942"/>
            <a:ext cx="5978496"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lvl="0" algn="ctr" eaLnBrk="1" fontAlgn="auto" hangingPunct="1">
              <a:spcBef>
                <a:spcPct val="50000"/>
              </a:spcBef>
              <a:spcAft>
                <a:spcPts val="0"/>
              </a:spcAft>
            </a:pPr>
            <a:r>
              <a:rPr lang="en-US" sz="24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biblewell.org</a:t>
            </a:r>
            <a:endParaRPr lang="en-US" sz="20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pPr algn="ctr" eaLnBrk="1" fontAlgn="auto" hangingPunct="1">
              <a:spcBef>
                <a:spcPct val="50000"/>
              </a:spcBef>
              <a:spcAft>
                <a:spcPts val="0"/>
              </a:spcAft>
            </a:pPr>
            <a:r>
              <a:rPr lang="es-ES" sz="2000" u="none"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info</a:t>
            </a:r>
            <a:r>
              <a:rPr lang="es-ES" sz="20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a:t>
            </a:r>
            <a:r>
              <a:rPr lang="en-US" sz="20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biblewell.org</a:t>
            </a:r>
            <a:endParaRPr lang="en-US" sz="20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pPr lvl="0" algn="ctr" eaLnBrk="1" fontAlgn="auto" hangingPunct="1">
              <a:spcBef>
                <a:spcPct val="50000"/>
              </a:spcBef>
              <a:spcAft>
                <a:spcPts val="0"/>
              </a:spcAft>
            </a:pPr>
            <a:endParaRPr lang="es-ES" sz="20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p:txBody>
      </p:sp>
      <p:pic>
        <p:nvPicPr>
          <p:cNvPr id="4" name="3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2752" y="836712"/>
            <a:ext cx="5978496" cy="4252529"/>
          </a:xfrm>
          <a:prstGeom prst="rect">
            <a:avLst/>
          </a:prstGeom>
        </p:spPr>
      </p:pic>
    </p:spTree>
    <p:custDataLst>
      <p:tags r:id="rId1"/>
    </p:custDataLst>
    <p:extLst>
      <p:ext uri="{BB962C8B-B14F-4D97-AF65-F5344CB8AC3E}">
        <p14:creationId xmlns:p14="http://schemas.microsoft.com/office/powerpoint/2010/main" val="278873414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4\Tema 14 ador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1835696" y="946463"/>
            <a:ext cx="4572000" cy="1938992"/>
          </a:xfrm>
          <a:prstGeom prst="rect">
            <a:avLst/>
          </a:prstGeom>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a:ln w="11430"/>
                <a:solidFill>
                  <a:srgbClr val="003300"/>
                </a:solidFill>
                <a:effectLst>
                  <a:outerShdw blurRad="76200" dist="50800" dir="5400000" algn="tl" rotWithShape="0">
                    <a:srgbClr val="000000">
                      <a:alpha val="65000"/>
                    </a:srgbClr>
                  </a:outerShdw>
                </a:effectLst>
                <a:latin typeface="Bernard MT Condensed" pitchFamily="18" charset="0"/>
              </a:rPr>
              <a:t>What abomination did the prophet Ezekiel see in vision? </a:t>
            </a:r>
            <a:endParaRPr lang="es-ES" sz="4000" b="1" spc="50" dirty="0">
              <a:ln w="11430"/>
              <a:solidFill>
                <a:srgbClr val="003300"/>
              </a:solidFill>
              <a:effectLst>
                <a:outerShdw blurRad="76200" dist="50800" dir="5400000" algn="tl" rotWithShape="0">
                  <a:srgbClr val="000000">
                    <a:alpha val="65000"/>
                  </a:srgbClr>
                </a:outerShdw>
              </a:effectLst>
              <a:latin typeface="Bernard MT Condensed" pitchFamily="18"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1" y="4077072"/>
            <a:ext cx="7380821" cy="2131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38892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J:\Mis Docs\_Multimedia IMS\Curso Biblico PPS\Tema 14\Tema 14 ver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7759" y="3853307"/>
            <a:ext cx="7008638" cy="1864994"/>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683568" y="493512"/>
            <a:ext cx="2526654" cy="523220"/>
          </a:xfrm>
          <a:prstGeom prst="rect">
            <a:avLst/>
          </a:prstGeom>
        </p:spPr>
        <p:txBody>
          <a:bodyPr wrap="none">
            <a:spAutoFit/>
          </a:bodyPr>
          <a:lstStyle/>
          <a:p>
            <a:r>
              <a:rPr lang="en-US" sz="2800" b="1" dirty="0">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latin typeface="Trajan Pro" pitchFamily="18" charset="0"/>
                <a:cs typeface="Vijaya" pitchFamily="34" charset="0"/>
              </a:rPr>
              <a:t>Ezekiel 8:15-18</a:t>
            </a:r>
            <a:endParaRPr lang="es-ES" sz="2000" b="1" dirty="0">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endParaRPr>
          </a:p>
        </p:txBody>
      </p:sp>
      <p:sp>
        <p:nvSpPr>
          <p:cNvPr id="3" name="Rectangle 3"/>
          <p:cNvSpPr>
            <a:spLocks noChangeArrowheads="1"/>
          </p:cNvSpPr>
          <p:nvPr/>
        </p:nvSpPr>
        <p:spPr bwMode="auto">
          <a:xfrm>
            <a:off x="1079612" y="836712"/>
            <a:ext cx="7272808" cy="428447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smtClean="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a:t>
            </a:r>
            <a:r>
              <a:rPr lang="en-U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And he brought me into the inner court of the Lord's house, and, behold, at the door of the temple of the Lord, between the porch and the altar, were about five and twenty men, with their backs toward the temple of the Lord, and their faces toward the east; and </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they worshipped the sun</a:t>
            </a:r>
            <a:r>
              <a:rPr lang="en-U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toward the east.</a:t>
            </a:r>
          </a:p>
        </p:txBody>
      </p:sp>
      <p:sp>
        <p:nvSpPr>
          <p:cNvPr id="7" name="Rectangle 3" hidden="1"/>
          <p:cNvSpPr>
            <a:spLocks noChangeArrowheads="1"/>
          </p:cNvSpPr>
          <p:nvPr/>
        </p:nvSpPr>
        <p:spPr bwMode="auto">
          <a:xfrm>
            <a:off x="1151620" y="1196752"/>
            <a:ext cx="6876764" cy="428447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Y me dijo: ¿No has visto, hijo de hombre? ¿Es cosa liviana para la casa de Judá hacer las abominaciones que hacen aquí? Después que han llenado de maldad la tierra, se volvieron a mí para irritarme; he aquí que aplican el ramo a sus narices</a:t>
            </a:r>
            <a:r>
              <a:rPr lang="es-ES" sz="3200" b="1" i="1" spc="50" dirty="0" smtClean="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a:t>
            </a:r>
            <a:endPar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8" name="Rectangle 3" hidden="1"/>
          <p:cNvSpPr>
            <a:spLocks noChangeArrowheads="1"/>
          </p:cNvSpPr>
          <p:nvPr/>
        </p:nvSpPr>
        <p:spPr bwMode="auto">
          <a:xfrm>
            <a:off x="1115616" y="1196752"/>
            <a:ext cx="6984776" cy="428447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Pues también yo procederé con furor; no perdonará mi ojo, ni tendré misericordia; y gritarán a mis oídos con gran voz, y no los oiré."</a:t>
            </a:r>
          </a:p>
        </p:txBody>
      </p:sp>
    </p:spTree>
    <p:extLst>
      <p:ext uri="{BB962C8B-B14F-4D97-AF65-F5344CB8AC3E}">
        <p14:creationId xmlns:p14="http://schemas.microsoft.com/office/powerpoint/2010/main" val="10685938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750"/>
                                        <p:tgtEl>
                                          <p:spTgt spid="4"/>
                                        </p:tgtEl>
                                      </p:cBhvr>
                                    </p:animEffect>
                                  </p:childTnLst>
                                </p:cTn>
                              </p:par>
                            </p:childTnLst>
                          </p:cTn>
                        </p:par>
                        <p:par>
                          <p:cTn id="12" fill="hold">
                            <p:stCondLst>
                              <p:cond delay="1750"/>
                            </p:stCondLst>
                            <p:childTnLst>
                              <p:par>
                                <p:cTn id="13" presetID="22" presetClass="entr" presetSubtype="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4000"/>
                                        <p:tgtEl>
                                          <p:spTgt spid="3"/>
                                        </p:tgtEl>
                                      </p:cBhvr>
                                    </p:animEffect>
                                  </p:childTnLst>
                                </p:cTn>
                              </p:par>
                            </p:childTnLst>
                          </p:cTn>
                        </p:par>
                        <p:par>
                          <p:cTn id="16" fill="hold">
                            <p:stCondLst>
                              <p:cond delay="5750"/>
                            </p:stCondLst>
                            <p:childTnLst>
                              <p:par>
                                <p:cTn id="17" presetID="22" presetClass="entr" presetSubtype="1"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4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par>
                          <p:cTn id="25" fill="hold">
                            <p:stCondLst>
                              <p:cond delay="500"/>
                            </p:stCondLst>
                            <p:childTnLst>
                              <p:par>
                                <p:cTn id="26" presetID="22" presetClass="entr" presetSubtype="1"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up)">
                                      <p:cBhvr>
                                        <p:cTn id="28" dur="4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childTnLst>
                          </p:cTn>
                        </p:par>
                        <p:par>
                          <p:cTn id="34" fill="hold">
                            <p:stCondLst>
                              <p:cond delay="500"/>
                            </p:stCondLst>
                            <p:childTnLst>
                              <p:par>
                                <p:cTn id="35" presetID="22" presetClass="entr" presetSubtype="1"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up)">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7" grpId="0"/>
      <p:bldP spid="7" grpId="1"/>
      <p:bldP spid="8" grpId="0"/>
      <p:bldP spid="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Mis Docs\_Multimedia IMS\Curso Biblico PPS\Tema 14\Tema 14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759" y="3853307"/>
            <a:ext cx="7008638" cy="1864994"/>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683568" y="493512"/>
            <a:ext cx="2526654" cy="523220"/>
          </a:xfrm>
          <a:prstGeom prst="rect">
            <a:avLst/>
          </a:prstGeom>
        </p:spPr>
        <p:txBody>
          <a:bodyPr wrap="none">
            <a:spAutoFit/>
          </a:bodyPr>
          <a:lstStyle/>
          <a:p>
            <a:r>
              <a:rPr lang="en-US" sz="2800" b="1" dirty="0">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latin typeface="Trajan Pro" pitchFamily="18" charset="0"/>
                <a:cs typeface="Vijaya" pitchFamily="34" charset="0"/>
              </a:rPr>
              <a:t>Ezekiel 8:15-18</a:t>
            </a:r>
            <a:endParaRPr lang="es-ES" sz="2000" b="1" dirty="0">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endParaRPr>
          </a:p>
        </p:txBody>
      </p:sp>
      <p:sp>
        <p:nvSpPr>
          <p:cNvPr id="3" name="Rectangle 3" hidden="1"/>
          <p:cNvSpPr>
            <a:spLocks noChangeArrowheads="1"/>
          </p:cNvSpPr>
          <p:nvPr/>
        </p:nvSpPr>
        <p:spPr bwMode="auto">
          <a:xfrm>
            <a:off x="1079612" y="1196752"/>
            <a:ext cx="7272808" cy="428447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smtClean="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"Y </a:t>
            </a:r>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me llevó al atrio de adentro de la casa de Jehová; y he aquí junto a la entrada del templo de Jehová, entre la entrada y el altar, como veinticinco varones, sus espaldas vueltas al templo de Jehová y sus rostros hacia el oriente,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y adoraban al sol</a:t>
            </a:r>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postrándose hacia el oriente</a:t>
            </a:r>
            <a:r>
              <a:rPr lang="es-ES" sz="3200" b="1" i="1" spc="50" dirty="0" smtClean="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a:t>
            </a:r>
            <a:endPar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7" name="Rectangle 3"/>
          <p:cNvSpPr>
            <a:spLocks noChangeArrowheads="1"/>
          </p:cNvSpPr>
          <p:nvPr/>
        </p:nvSpPr>
        <p:spPr bwMode="auto">
          <a:xfrm>
            <a:off x="1151620" y="908720"/>
            <a:ext cx="6876764" cy="428447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Then he said unto me, Hast thou seen this, O son of man? Is it a light thing to the house of Judah that they commit the abominations which they commit here? for they have filled the land with violence, and have returned to provoke me to anger: and, lo, they put the branch to their nose.</a:t>
            </a:r>
            <a:endPar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8" name="Rectangle 3" hidden="1"/>
          <p:cNvSpPr>
            <a:spLocks noChangeArrowheads="1"/>
          </p:cNvSpPr>
          <p:nvPr/>
        </p:nvSpPr>
        <p:spPr bwMode="auto">
          <a:xfrm>
            <a:off x="1115616" y="1196752"/>
            <a:ext cx="6984776" cy="428447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Pues también yo procederé con furor; no perdonará mi ojo, ni tendré misericordia; y gritarán a mis oídos con gran voz, y no los oiré."</a:t>
            </a:r>
          </a:p>
        </p:txBody>
      </p:sp>
    </p:spTree>
    <p:extLst>
      <p:ext uri="{BB962C8B-B14F-4D97-AF65-F5344CB8AC3E}">
        <p14:creationId xmlns:p14="http://schemas.microsoft.com/office/powerpoint/2010/main" val="175096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par>
                          <p:cTn id="8" fill="hold">
                            <p:stCondLst>
                              <p:cond delay="40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4000"/>
                                        <p:tgtEl>
                                          <p:spTgt spid="7"/>
                                        </p:tgtEl>
                                      </p:cBhvr>
                                    </p:animEffect>
                                  </p:childTnLst>
                                </p:cTn>
                              </p:par>
                            </p:childTnLst>
                          </p:cTn>
                        </p:par>
                        <p:par>
                          <p:cTn id="12" fill="hold">
                            <p:stCondLst>
                              <p:cond delay="8000"/>
                            </p:stCondLst>
                            <p:childTnLst>
                              <p:par>
                                <p:cTn id="13" presetID="22" presetClass="entr" presetSubtype="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4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up)">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8" grpId="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2"/>
  <p:tag name="MMPROD_UIDATA" val="&lt;database version=&quot;10.0&quot;&gt;&lt;object type=&quot;1&quot; unique_id=&quot;10001&quot;&gt;&lt;object type=&quot;2&quot; unique_id=&quot;12779&quot;&gt;&lt;object type=&quot;3&quot; unique_id=&quot;12781&quot;&gt;&lt;property id=&quot;20148&quot; value=&quot;5&quot;/&gt;&lt;property id=&quot;20300&quot; value=&quot;Diapositiva 2&quot;/&gt;&lt;property id=&quot;20307&quot; value=&quot;316&quot;/&gt;&lt;/object&gt;&lt;object type=&quot;3&quot; unique_id=&quot;12782&quot;&gt;&lt;property id=&quot;20148&quot; value=&quot;5&quot;/&gt;&lt;property id=&quot;20300&quot; value=&quot;Diapositiva 3&quot;/&gt;&lt;property id=&quot;20307&quot; value=&quot;319&quot;/&gt;&lt;/object&gt;&lt;object type=&quot;3&quot; unique_id=&quot;12783&quot;&gt;&lt;property id=&quot;20148&quot; value=&quot;5&quot;/&gt;&lt;property id=&quot;20300&quot; value=&quot;Diapositiva 4&quot;/&gt;&lt;property id=&quot;20307&quot; value=&quot;499&quot;/&gt;&lt;/object&gt;&lt;object type=&quot;3&quot; unique_id=&quot;12784&quot;&gt;&lt;property id=&quot;20148&quot; value=&quot;5&quot;/&gt;&lt;property id=&quot;20300&quot; value=&quot;Diapositiva 5&quot;/&gt;&lt;property id=&quot;20307&quot; value=&quot;500&quot;/&gt;&lt;/object&gt;&lt;object type=&quot;3&quot; unique_id=&quot;12785&quot;&gt;&lt;property id=&quot;20148&quot; value=&quot;5&quot;/&gt;&lt;property id=&quot;20300&quot; value=&quot;Diapositiva 6&quot;/&gt;&lt;property id=&quot;20307&quot; value=&quot;501&quot;/&gt;&lt;/object&gt;&lt;object type=&quot;3&quot; unique_id=&quot;12786&quot;&gt;&lt;property id=&quot;20148&quot; value=&quot;5&quot;/&gt;&lt;property id=&quot;20300&quot; value=&quot;Diapositiva 7&quot;/&gt;&lt;property id=&quot;20307&quot; value=&quot;502&quot;/&gt;&lt;/object&gt;&lt;object type=&quot;3&quot; unique_id=&quot;12787&quot;&gt;&lt;property id=&quot;20148&quot; value=&quot;5&quot;/&gt;&lt;property id=&quot;20300&quot; value=&quot;Diapositiva 8&quot;/&gt;&lt;property id=&quot;20307&quot; value=&quot;458&quot;/&gt;&lt;/object&gt;&lt;object type=&quot;3&quot; unique_id=&quot;12788&quot;&gt;&lt;property id=&quot;20148&quot; value=&quot;5&quot;/&gt;&lt;property id=&quot;20300&quot; value=&quot;Diapositiva 11&quot;/&gt;&lt;property id=&quot;20307&quot; value=&quot;503&quot;/&gt;&lt;/object&gt;&lt;object type=&quot;3&quot; unique_id=&quot;12789&quot;&gt;&lt;property id=&quot;20148&quot; value=&quot;5&quot;/&gt;&lt;property id=&quot;20300&quot; value=&quot;Diapositiva 12&quot;/&gt;&lt;property id=&quot;20307&quot; value=&quot;498&quot;/&gt;&lt;/object&gt;&lt;object type=&quot;3&quot; unique_id=&quot;12790&quot;&gt;&lt;property id=&quot;20148&quot; value=&quot;5&quot;/&gt;&lt;property id=&quot;20300&quot; value=&quot;Diapositiva 13&quot;/&gt;&lt;property id=&quot;20307&quot; value=&quot;504&quot;/&gt;&lt;/object&gt;&lt;object type=&quot;3&quot; unique_id=&quot;12791&quot;&gt;&lt;property id=&quot;20148&quot; value=&quot;5&quot;/&gt;&lt;property id=&quot;20300&quot; value=&quot;Diapositiva 14&quot;/&gt;&lt;property id=&quot;20307&quot; value=&quot;505&quot;/&gt;&lt;/object&gt;&lt;object type=&quot;3&quot; unique_id=&quot;12792&quot;&gt;&lt;property id=&quot;20148&quot; value=&quot;5&quot;/&gt;&lt;property id=&quot;20300&quot; value=&quot;Diapositiva 15&quot;/&gt;&lt;property id=&quot;20307&quot; value=&quot;508&quot;/&gt;&lt;/object&gt;&lt;object type=&quot;3&quot; unique_id=&quot;12793&quot;&gt;&lt;property id=&quot;20148&quot; value=&quot;5&quot;/&gt;&lt;property id=&quot;20300&quot; value=&quot;Diapositiva 16&quot;/&gt;&lt;property id=&quot;20307&quot; value=&quot;506&quot;/&gt;&lt;/object&gt;&lt;object type=&quot;3&quot; unique_id=&quot;12794&quot;&gt;&lt;property id=&quot;20148&quot; value=&quot;5&quot;/&gt;&lt;property id=&quot;20300&quot; value=&quot;Diapositiva 17&quot;/&gt;&lt;property id=&quot;20307&quot; value=&quot;509&quot;/&gt;&lt;/object&gt;&lt;object type=&quot;3&quot; unique_id=&quot;12795&quot;&gt;&lt;property id=&quot;20148&quot; value=&quot;5&quot;/&gt;&lt;property id=&quot;20300&quot; value=&quot;Diapositiva 18&quot;/&gt;&lt;property id=&quot;20307&quot; value=&quot;507&quot;/&gt;&lt;/object&gt;&lt;object type=&quot;3&quot; unique_id=&quot;12796&quot;&gt;&lt;property id=&quot;20148&quot; value=&quot;5&quot;/&gt;&lt;property id=&quot;20300&quot; value=&quot;Diapositiva 19&quot;/&gt;&lt;property id=&quot;20307&quot; value=&quot;510&quot;/&gt;&lt;/object&gt;&lt;object type=&quot;3&quot; unique_id=&quot;12797&quot;&gt;&lt;property id=&quot;20148&quot; value=&quot;5&quot;/&gt;&lt;property id=&quot;20300&quot; value=&quot;Diapositiva 20&quot;/&gt;&lt;property id=&quot;20307&quot; value=&quot;512&quot;/&gt;&lt;/object&gt;&lt;object type=&quot;3&quot; unique_id=&quot;12798&quot;&gt;&lt;property id=&quot;20148&quot; value=&quot;5&quot;/&gt;&lt;property id=&quot;20300&quot; value=&quot;Diapositiva 21&quot;/&gt;&lt;property id=&quot;20307&quot; value=&quot;513&quot;/&gt;&lt;/object&gt;&lt;object type=&quot;3&quot; unique_id=&quot;12799&quot;&gt;&lt;property id=&quot;20148&quot; value=&quot;5&quot;/&gt;&lt;property id=&quot;20300&quot; value=&quot;Diapositiva 22&quot;/&gt;&lt;property id=&quot;20307&quot; value=&quot;514&quot;/&gt;&lt;/object&gt;&lt;object type=&quot;3&quot; unique_id=&quot;12800&quot;&gt;&lt;property id=&quot;20148&quot; value=&quot;5&quot;/&gt;&lt;property id=&quot;20300&quot; value=&quot;Diapositiva 23&quot;/&gt;&lt;property id=&quot;20307&quot; value=&quot;516&quot;/&gt;&lt;/object&gt;&lt;object type=&quot;3&quot; unique_id=&quot;12801&quot;&gt;&lt;property id=&quot;20148&quot; value=&quot;5&quot;/&gt;&lt;property id=&quot;20300&quot; value=&quot;Diapositiva 24&quot;/&gt;&lt;property id=&quot;20307&quot; value=&quot;517&quot;/&gt;&lt;/object&gt;&lt;object type=&quot;3&quot; unique_id=&quot;12802&quot;&gt;&lt;property id=&quot;20148&quot; value=&quot;5&quot;/&gt;&lt;property id=&quot;20300&quot; value=&quot;Diapositiva 25&quot;/&gt;&lt;property id=&quot;20307&quot; value=&quot;518&quot;/&gt;&lt;/object&gt;&lt;object type=&quot;3&quot; unique_id=&quot;12803&quot;&gt;&lt;property id=&quot;20148&quot; value=&quot;5&quot;/&gt;&lt;property id=&quot;20300&quot; value=&quot;Diapositiva 26&quot;/&gt;&lt;property id=&quot;20307&quot; value=&quot;519&quot;/&gt;&lt;/object&gt;&lt;object type=&quot;3&quot; unique_id=&quot;12806&quot;&gt;&lt;property id=&quot;20148&quot; value=&quot;5&quot;/&gt;&lt;property id=&quot;20300&quot; value=&quot;Diapositiva 27&quot;/&gt;&lt;property id=&quot;20307&quot; value=&quot;551&quot;/&gt;&lt;/object&gt;&lt;object type=&quot;3&quot; unique_id=&quot;12807&quot;&gt;&lt;property id=&quot;20148&quot; value=&quot;5&quot;/&gt;&lt;property id=&quot;20300&quot; value=&quot;Diapositiva 30&quot;/&gt;&lt;property id=&quot;20307&quot; value=&quot;520&quot;/&gt;&lt;/object&gt;&lt;object type=&quot;3&quot; unique_id=&quot;12808&quot;&gt;&lt;property id=&quot;20148&quot; value=&quot;5&quot;/&gt;&lt;property id=&quot;20300&quot; value=&quot;Diapositiva 31&quot;/&gt;&lt;property id=&quot;20307&quot; value=&quot;511&quot;/&gt;&lt;/object&gt;&lt;object type=&quot;3&quot; unique_id=&quot;12809&quot;&gt;&lt;property id=&quot;20148&quot; value=&quot;5&quot;/&gt;&lt;property id=&quot;20300&quot; value=&quot;Diapositiva 32&quot;/&gt;&lt;property id=&quot;20307&quot; value=&quot;515&quot;/&gt;&lt;/object&gt;&lt;object type=&quot;3&quot; unique_id=&quot;12810&quot;&gt;&lt;property id=&quot;20148&quot; value=&quot;5&quot;/&gt;&lt;property id=&quot;20300&quot; value=&quot;Diapositiva 33&quot;/&gt;&lt;property id=&quot;20307&quot; value=&quot;521&quot;/&gt;&lt;/object&gt;&lt;object type=&quot;3&quot; unique_id=&quot;12811&quot;&gt;&lt;property id=&quot;20148&quot; value=&quot;5&quot;/&gt;&lt;property id=&quot;20300&quot; value=&quot;Diapositiva 34&quot;/&gt;&lt;property id=&quot;20307&quot; value=&quot;523&quot;/&gt;&lt;/object&gt;&lt;object type=&quot;3&quot; unique_id=&quot;12812&quot;&gt;&lt;property id=&quot;20148&quot; value=&quot;5&quot;/&gt;&lt;property id=&quot;20300&quot; value=&quot;Diapositiva 35&quot;/&gt;&lt;property id=&quot;20307&quot; value=&quot;525&quot;/&gt;&lt;/object&gt;&lt;object type=&quot;3&quot; unique_id=&quot;12813&quot;&gt;&lt;property id=&quot;20148&quot; value=&quot;5&quot;/&gt;&lt;property id=&quot;20300&quot; value=&quot;Diapositiva 36&quot;/&gt;&lt;property id=&quot;20307&quot; value=&quot;526&quot;/&gt;&lt;/object&gt;&lt;object type=&quot;3&quot; unique_id=&quot;12814&quot;&gt;&lt;property id=&quot;20148&quot; value=&quot;5&quot;/&gt;&lt;property id=&quot;20300&quot; value=&quot;Diapositiva 37&quot;/&gt;&lt;property id=&quot;20307&quot; value=&quot;524&quot;/&gt;&lt;/object&gt;&lt;object type=&quot;3&quot; unique_id=&quot;12815&quot;&gt;&lt;property id=&quot;20148&quot; value=&quot;5&quot;/&gt;&lt;property id=&quot;20300&quot; value=&quot;Diapositiva 38&quot;/&gt;&lt;property id=&quot;20307&quot; value=&quot;527&quot;/&gt;&lt;/object&gt;&lt;object type=&quot;3&quot; unique_id=&quot;12816&quot;&gt;&lt;property id=&quot;20148&quot; value=&quot;5&quot;/&gt;&lt;property id=&quot;20300&quot; value=&quot;Diapositiva 39&quot;/&gt;&lt;property id=&quot;20307&quot; value=&quot;528&quot;/&gt;&lt;/object&gt;&lt;object type=&quot;3&quot; unique_id=&quot;12817&quot;&gt;&lt;property id=&quot;20148&quot; value=&quot;5&quot;/&gt;&lt;property id=&quot;20300&quot; value=&quot;Diapositiva 40&quot;/&gt;&lt;property id=&quot;20307&quot; value=&quot;529&quot;/&gt;&lt;/object&gt;&lt;object type=&quot;3&quot; unique_id=&quot;12818&quot;&gt;&lt;property id=&quot;20148&quot; value=&quot;5&quot;/&gt;&lt;property id=&quot;20300&quot; value=&quot;Diapositiva 41&quot;/&gt;&lt;property id=&quot;20307&quot; value=&quot;530&quot;/&gt;&lt;/object&gt;&lt;object type=&quot;3&quot; unique_id=&quot;12819&quot;&gt;&lt;property id=&quot;20148&quot; value=&quot;5&quot;/&gt;&lt;property id=&quot;20300&quot; value=&quot;Diapositiva 42&quot;/&gt;&lt;property id=&quot;20307&quot; value=&quot;531&quot;/&gt;&lt;/object&gt;&lt;object type=&quot;3&quot; unique_id=&quot;12820&quot;&gt;&lt;property id=&quot;20148&quot; value=&quot;5&quot;/&gt;&lt;property id=&quot;20300&quot; value=&quot;Diapositiva 43&quot;/&gt;&lt;property id=&quot;20307&quot; value=&quot;532&quot;/&gt;&lt;/object&gt;&lt;object type=&quot;3&quot; unique_id=&quot;12821&quot;&gt;&lt;property id=&quot;20148&quot; value=&quot;5&quot;/&gt;&lt;property id=&quot;20300&quot; value=&quot;Diapositiva 44&quot;/&gt;&lt;property id=&quot;20307&quot; value=&quot;533&quot;/&gt;&lt;/object&gt;&lt;object type=&quot;3&quot; unique_id=&quot;12822&quot;&gt;&lt;property id=&quot;20148&quot; value=&quot;5&quot;/&gt;&lt;property id=&quot;20300&quot; value=&quot;Diapositiva 45&quot;/&gt;&lt;property id=&quot;20307&quot; value=&quot;534&quot;/&gt;&lt;/object&gt;&lt;object type=&quot;3&quot; unique_id=&quot;12823&quot;&gt;&lt;property id=&quot;20148&quot; value=&quot;5&quot;/&gt;&lt;property id=&quot;20300&quot; value=&quot;Diapositiva 46&quot;/&gt;&lt;property id=&quot;20307&quot; value=&quot;536&quot;/&gt;&lt;/object&gt;&lt;object type=&quot;3&quot; unique_id=&quot;12824&quot;&gt;&lt;property id=&quot;20148&quot; value=&quot;5&quot;/&gt;&lt;property id=&quot;20300&quot; value=&quot;Diapositiva 47&quot;/&gt;&lt;property id=&quot;20307&quot; value=&quot;554&quot;/&gt;&lt;/object&gt;&lt;object type=&quot;3&quot; unique_id=&quot;12825&quot;&gt;&lt;property id=&quot;20148&quot; value=&quot;5&quot;/&gt;&lt;property id=&quot;20300&quot; value=&quot;Diapositiva 48&quot;/&gt;&lt;property id=&quot;20307&quot; value=&quot;555&quot;/&gt;&lt;/object&gt;&lt;object type=&quot;3&quot; unique_id=&quot;12826&quot;&gt;&lt;property id=&quot;20148&quot; value=&quot;5&quot;/&gt;&lt;property id=&quot;20300&quot; value=&quot;Diapositiva 49&quot;/&gt;&lt;property id=&quot;20307&quot; value=&quot;537&quot;/&gt;&lt;/object&gt;&lt;object type=&quot;3&quot; unique_id=&quot;12827&quot;&gt;&lt;property id=&quot;20148&quot; value=&quot;5&quot;/&gt;&lt;property id=&quot;20300&quot; value=&quot;Diapositiva 50&quot;/&gt;&lt;property id=&quot;20307&quot; value=&quot;538&quot;/&gt;&lt;/object&gt;&lt;object type=&quot;3&quot; unique_id=&quot;12828&quot;&gt;&lt;property id=&quot;20148&quot; value=&quot;5&quot;/&gt;&lt;property id=&quot;20300&quot; value=&quot;Diapositiva 51&quot;/&gt;&lt;property id=&quot;20307&quot; value=&quot;535&quot;/&gt;&lt;/object&gt;&lt;object type=&quot;3&quot; unique_id=&quot;12829&quot;&gt;&lt;property id=&quot;20148&quot; value=&quot;5&quot;/&gt;&lt;property id=&quot;20300&quot; value=&quot;Diapositiva 52&quot;/&gt;&lt;property id=&quot;20307&quot; value=&quot;539&quot;/&gt;&lt;/object&gt;&lt;object type=&quot;3&quot; unique_id=&quot;12830&quot;&gt;&lt;property id=&quot;20148&quot; value=&quot;5&quot;/&gt;&lt;property id=&quot;20300&quot; value=&quot;Diapositiva 53&quot;/&gt;&lt;property id=&quot;20307&quot; value=&quot;540&quot;/&gt;&lt;/object&gt;&lt;object type=&quot;3&quot; unique_id=&quot;12831&quot;&gt;&lt;property id=&quot;20148&quot; value=&quot;5&quot;/&gt;&lt;property id=&quot;20300&quot; value=&quot;Diapositiva 54&quot;/&gt;&lt;property id=&quot;20307&quot; value=&quot;543&quot;/&gt;&lt;/object&gt;&lt;object type=&quot;3&quot; unique_id=&quot;12832&quot;&gt;&lt;property id=&quot;20148&quot; value=&quot;5&quot;/&gt;&lt;property id=&quot;20300&quot; value=&quot;Diapositiva 55&quot;/&gt;&lt;property id=&quot;20307&quot; value=&quot;522&quot;/&gt;&lt;/object&gt;&lt;object type=&quot;3&quot; unique_id=&quot;12833&quot;&gt;&lt;property id=&quot;20148&quot; value=&quot;5&quot;/&gt;&lt;property id=&quot;20300&quot; value=&quot;Diapositiva 56&quot;/&gt;&lt;property id=&quot;20307&quot; value=&quot;541&quot;/&gt;&lt;/object&gt;&lt;object type=&quot;3&quot; unique_id=&quot;12834&quot;&gt;&lt;property id=&quot;20148&quot; value=&quot;5&quot;/&gt;&lt;property id=&quot;20300&quot; value=&quot;Diapositiva 57&quot;/&gt;&lt;property id=&quot;20307&quot; value=&quot;542&quot;/&gt;&lt;/object&gt;&lt;object type=&quot;3&quot; unique_id=&quot;12835&quot;&gt;&lt;property id=&quot;20148&quot; value=&quot;5&quot;/&gt;&lt;property id=&quot;20300&quot; value=&quot;Diapositiva 58&quot;/&gt;&lt;property id=&quot;20307&quot; value=&quot;544&quot;/&gt;&lt;/object&gt;&lt;object type=&quot;3&quot; unique_id=&quot;12836&quot;&gt;&lt;property id=&quot;20148&quot; value=&quot;5&quot;/&gt;&lt;property id=&quot;20300&quot; value=&quot;Diapositiva 59&quot;/&gt;&lt;property id=&quot;20307&quot; value=&quot;545&quot;/&gt;&lt;/object&gt;&lt;object type=&quot;3&quot; unique_id=&quot;12837&quot;&gt;&lt;property id=&quot;20148&quot; value=&quot;5&quot;/&gt;&lt;property id=&quot;20300&quot; value=&quot;Diapositiva 60&quot;/&gt;&lt;property id=&quot;20307&quot; value=&quot;547&quot;/&gt;&lt;/object&gt;&lt;object type=&quot;3&quot; unique_id=&quot;12838&quot;&gt;&lt;property id=&quot;20148&quot; value=&quot;5&quot;/&gt;&lt;property id=&quot;20300&quot; value=&quot;Diapositiva 61&quot;/&gt;&lt;property id=&quot;20307&quot; value=&quot;546&quot;/&gt;&lt;/object&gt;&lt;object type=&quot;3&quot; unique_id=&quot;12839&quot;&gt;&lt;property id=&quot;20148&quot; value=&quot;5&quot;/&gt;&lt;property id=&quot;20300&quot; value=&quot;Diapositiva 62&quot;/&gt;&lt;property id=&quot;20307&quot; value=&quot;549&quot;/&gt;&lt;/object&gt;&lt;object type=&quot;3&quot; unique_id=&quot;12840&quot;&gt;&lt;property id=&quot;20148&quot; value=&quot;5&quot;/&gt;&lt;property id=&quot;20300&quot; value=&quot;Diapositiva 63&quot;/&gt;&lt;property id=&quot;20307&quot; value=&quot;550&quot;/&gt;&lt;/object&gt;&lt;object type=&quot;3&quot; unique_id=&quot;12841&quot;&gt;&lt;property id=&quot;20148&quot; value=&quot;5&quot;/&gt;&lt;property id=&quot;20300&quot; value=&quot;Diapositiva 64&quot;/&gt;&lt;property id=&quot;20307&quot; value=&quot;548&quot;/&gt;&lt;/object&gt;&lt;object type=&quot;3&quot; unique_id=&quot;12842&quot;&gt;&lt;property id=&quot;20148&quot; value=&quot;5&quot;/&gt;&lt;property id=&quot;20300&quot; value=&quot;Diapositiva 65&quot;/&gt;&lt;property id=&quot;20307&quot; value=&quot;497&quot;/&gt;&lt;/object&gt;&lt;object type=&quot;3&quot; unique_id=&quot;12843&quot;&gt;&lt;property id=&quot;20148&quot; value=&quot;5&quot;/&gt;&lt;property id=&quot;20300&quot; value=&quot;Diapositiva 66&quot;/&gt;&lt;property id=&quot;20307&quot; value=&quot;318&quot;/&gt;&lt;/object&gt;&lt;object type=&quot;3&quot; unique_id=&quot;13382&quot;&gt;&lt;property id=&quot;20148&quot; value=&quot;5&quot;/&gt;&lt;property id=&quot;20300&quot; value=&quot;Diapositiva 9&quot;/&gt;&lt;property id=&quot;20307&quot; value=&quot;558&quot;/&gt;&lt;/object&gt;&lt;object type=&quot;3&quot; unique_id=&quot;13383&quot;&gt;&lt;property id=&quot;20148&quot; value=&quot;5&quot;/&gt;&lt;property id=&quot;20300&quot; value=&quot;Diapositiva 10&quot;/&gt;&lt;property id=&quot;20307&quot; value=&quot;560&quot;/&gt;&lt;/object&gt;&lt;object type=&quot;3&quot; unique_id=&quot;13594&quot;&gt;&lt;property id=&quot;20148&quot; value=&quot;5&quot;/&gt;&lt;property id=&quot;20300&quot; value=&quot;Diapositiva 1&quot;/&gt;&lt;property id=&quot;20307&quot; value=&quot;562&quot;/&gt;&lt;/object&gt;&lt;object type=&quot;3&quot; unique_id=&quot;13595&quot;&gt;&lt;property id=&quot;20148&quot; value=&quot;5&quot;/&gt;&lt;property id=&quot;20300&quot; value=&quot;Diapositiva 28&quot;/&gt;&lt;property id=&quot;20307&quot; value=&quot;564&quot;/&gt;&lt;/object&gt;&lt;object type=&quot;3&quot; unique_id=&quot;13596&quot;&gt;&lt;property id=&quot;20148&quot; value=&quot;5&quot;/&gt;&lt;property id=&quot;20300&quot; value=&quot;Diapositiva 29&quot;/&gt;&lt;property id=&quot;20307&quot; value=&quot;565&quot;/&gt;&lt;/object&gt;&lt;object type=&quot;3&quot; unique_id=&quot;13597&quot;&gt;&lt;property id=&quot;20148&quot; value=&quot;5&quot;/&gt;&lt;property id=&quot;20300&quot; value=&quot;Diapositiva 67&quot;/&gt;&lt;property id=&quot;20307&quot; value=&quot;563&quot;/&gt;&lt;/object&gt;&lt;/object&gt;&lt;object type=&quot;8&quot; unique_id=&quot;12911&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HTML_SHAPEINFO" val="&lt;SlideThumbPath val=&quot;Diapositiva1.PNG&quot;/&gt;"/>
</p:tagLst>
</file>

<file path=ppt/tags/tag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_Estudios Biblicos PPT\_Presentaciones\GIB_01\data\asimages\{45239FE2-A649-4F24-A9DF-2B3984F5FEE1}_1.png&quot;/&gt;&lt;left val=&quot;0&quot;/&gt;&lt;top val=&quot;504&quot;/&gt;&lt;width val=&quot;270&quot;/&gt;&lt;height val=&quot;41&quot;/&gt;&lt;hasText val=&quot;1&quot;/&gt;&lt;/Image&gt;&lt;/ThreeDShapeInfo&gt;"/>
  <p:tag name="PRESENTER_SHAPETEXTINFO" val="&lt;ShapeTextInfo&gt;&lt;TableIndex row=&quot;-1&quot; col=&quot;-1&quot;&gt;&lt;linesCount val=&quot;2&quot;/&gt;&lt;lineCharCount val=&quot;19&quot;/&gt;&lt;lineCharCount val=&quot;24&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HTML_SHAPEINFO" val="&lt;SlideThumbPath val=&quot;Diapositiva61.PNG&quot;/&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DDEC871F-3909-4CD1-96FB-0ACD24B9F9C6}&quot;/&gt;&lt;isInvalidForFieldText val=&quot;0&quot;/&gt;&lt;Image&gt;&lt;filename val=&quot;C:\Users\Gerhard\Documents\_Estudios Biblicos PPT\_Presentaciones\GIB_01\data\asimages\{DDEC871F-3909-4CD1-96FB-0ACD24B9F9C6}_61.png&quot;/&gt;&lt;left val=&quot;471&quot;/&gt;&lt;top val=&quot;490&quot;/&gt;&lt;width val=&quot;241&quot;/&gt;&lt;height val=&quot;43&quot;/&gt;&lt;hasText val=&quot;1&quot;/&gt;&lt;/Image&gt;&lt;/ThreeDShapeInfo&gt;"/>
  <p:tag name="PRESENTER_SHAPETEXTINFO" val="&lt;ShapeTextInfo&gt;&lt;TableIndex row=&quot;-1&quot; col=&quot;-1&quot;&gt;&lt;linesCount val=&quot;1&quot;/&gt;&lt;lineCharCount val=&quot;15&quot;/&gt;&lt;/TableIndex&gt;&lt;/ShapeTextInfo&gt;"/>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18994</TotalTime>
  <Words>5769</Words>
  <Application>Microsoft Office PowerPoint</Application>
  <PresentationFormat>On-screen Show (4:3)</PresentationFormat>
  <Paragraphs>420</Paragraphs>
  <Slides>67</Slides>
  <Notes>67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67</vt:i4>
      </vt:variant>
    </vt:vector>
  </HeadingPairs>
  <TitlesOfParts>
    <vt:vector size="80" baseType="lpstr">
      <vt:lpstr>Consolas</vt:lpstr>
      <vt:lpstr>Arial</vt:lpstr>
      <vt:lpstr>Impact</vt:lpstr>
      <vt:lpstr>Trajan Pro</vt:lpstr>
      <vt:lpstr>Vijaya</vt:lpstr>
      <vt:lpstr>Swis721 LtEx BT</vt:lpstr>
      <vt:lpstr>Franklin Gothic Medium Cond</vt:lpstr>
      <vt:lpstr>Swis721 Hv BT</vt:lpstr>
      <vt:lpstr>Calibri</vt:lpstr>
      <vt:lpstr>Verdana</vt:lpstr>
      <vt:lpstr>Bernard MT Condensed</vt:lpstr>
      <vt:lpstr>Myriad Pro</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Michael</cp:lastModifiedBy>
  <cp:revision>587</cp:revision>
  <dcterms:created xsi:type="dcterms:W3CDTF">2013-10-02T01:22:09Z</dcterms:created>
  <dcterms:modified xsi:type="dcterms:W3CDTF">2018-09-15T02:08:34Z</dcterms:modified>
</cp:coreProperties>
</file>