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9"/>
  </p:notesMasterIdLst>
  <p:sldIdLst>
    <p:sldId id="575" r:id="rId2"/>
    <p:sldId id="576" r:id="rId3"/>
    <p:sldId id="577" r:id="rId4"/>
    <p:sldId id="515" r:id="rId5"/>
    <p:sldId id="518" r:id="rId6"/>
    <p:sldId id="519" r:id="rId7"/>
    <p:sldId id="520" r:id="rId8"/>
    <p:sldId id="521" r:id="rId9"/>
    <p:sldId id="522" r:id="rId10"/>
    <p:sldId id="525" r:id="rId11"/>
    <p:sldId id="524" r:id="rId12"/>
    <p:sldId id="526" r:id="rId13"/>
    <p:sldId id="523" r:id="rId14"/>
    <p:sldId id="527" r:id="rId15"/>
    <p:sldId id="531" r:id="rId16"/>
    <p:sldId id="532" r:id="rId17"/>
    <p:sldId id="528" r:id="rId18"/>
    <p:sldId id="533" r:id="rId19"/>
    <p:sldId id="534" r:id="rId20"/>
    <p:sldId id="535" r:id="rId21"/>
    <p:sldId id="536" r:id="rId22"/>
    <p:sldId id="537" r:id="rId23"/>
    <p:sldId id="538" r:id="rId24"/>
    <p:sldId id="539" r:id="rId25"/>
    <p:sldId id="540" r:id="rId26"/>
    <p:sldId id="541" r:id="rId27"/>
    <p:sldId id="542" r:id="rId28"/>
    <p:sldId id="545" r:id="rId29"/>
    <p:sldId id="546" r:id="rId30"/>
    <p:sldId id="549" r:id="rId31"/>
    <p:sldId id="547" r:id="rId32"/>
    <p:sldId id="548" r:id="rId33"/>
    <p:sldId id="550" r:id="rId34"/>
    <p:sldId id="551" r:id="rId35"/>
    <p:sldId id="552" r:id="rId36"/>
    <p:sldId id="553" r:id="rId37"/>
    <p:sldId id="567" r:id="rId38"/>
    <p:sldId id="568" r:id="rId39"/>
    <p:sldId id="569" r:id="rId40"/>
    <p:sldId id="554" r:id="rId41"/>
    <p:sldId id="555" r:id="rId42"/>
    <p:sldId id="556" r:id="rId43"/>
    <p:sldId id="557" r:id="rId44"/>
    <p:sldId id="558" r:id="rId45"/>
    <p:sldId id="559" r:id="rId46"/>
    <p:sldId id="560" r:id="rId47"/>
    <p:sldId id="561" r:id="rId48"/>
    <p:sldId id="570" r:id="rId49"/>
    <p:sldId id="571" r:id="rId50"/>
    <p:sldId id="572" r:id="rId51"/>
    <p:sldId id="564" r:id="rId52"/>
    <p:sldId id="562" r:id="rId53"/>
    <p:sldId id="563" r:id="rId54"/>
    <p:sldId id="543" r:id="rId55"/>
    <p:sldId id="497" r:id="rId56"/>
    <p:sldId id="318" r:id="rId57"/>
    <p:sldId id="574" r:id="rId58"/>
  </p:sldIdLst>
  <p:sldSz cx="9144000" cy="6858000" type="screen4x3"/>
  <p:notesSz cx="6858000" cy="9144000"/>
  <p:embeddedFontLst>
    <p:embeddedFont>
      <p:font typeface="Vijaya" panose="020B0604020202020204" charset="0"/>
      <p:regular r:id="rId60"/>
      <p:bold r:id="rId61"/>
    </p:embeddedFont>
    <p:embeddedFont>
      <p:font typeface="Swis721 LtEx BT" panose="020B0505020202020204" pitchFamily="34" charset="0"/>
      <p:regular r:id="rId62"/>
    </p:embeddedFont>
    <p:embeddedFont>
      <p:font typeface="Optima LT ExtraBlack" panose="020B0400000000000000" pitchFamily="34" charset="0"/>
      <p:regular r:id="rId63"/>
      <p:italic r:id="rId64"/>
    </p:embeddedFont>
    <p:embeddedFont>
      <p:font typeface="Verdana" panose="020B0604030504040204" pitchFamily="34" charset="0"/>
      <p:regular r:id="rId65"/>
      <p:bold r:id="rId66"/>
      <p:italic r:id="rId67"/>
      <p:boldItalic r:id="rId68"/>
    </p:embeddedFont>
    <p:embeddedFont>
      <p:font typeface="Consolas" panose="020B0609020204030204" pitchFamily="49" charset="0"/>
      <p:regular r:id="rId69"/>
      <p:bold r:id="rId70"/>
      <p:italic r:id="rId71"/>
      <p:boldItalic r:id="rId72"/>
    </p:embeddedFont>
    <p:embeddedFont>
      <p:font typeface="Impact" panose="020B0806030902050204" pitchFamily="34" charset="0"/>
      <p:regular r:id="rId73"/>
    </p:embeddedFont>
    <p:embeddedFont>
      <p:font typeface="Swis721 BlkCn BT" panose="020B0806030502040204" pitchFamily="34" charset="0"/>
      <p:regular r:id="rId74"/>
    </p:embeddedFont>
    <p:embeddedFont>
      <p:font typeface="Optane" pitchFamily="2" charset="0"/>
      <p:regular r:id="rId75"/>
      <p:bold r:id="rId76"/>
      <p:italic r:id="rId77"/>
      <p:boldItalic r:id="rId78"/>
    </p:embeddedFont>
    <p:embeddedFont>
      <p:font typeface="Calibri" panose="020F0502020204030204" pitchFamily="34" charset="0"/>
      <p:regular r:id="rId79"/>
      <p:bold r:id="rId80"/>
      <p:italic r:id="rId81"/>
      <p:boldItalic r:id="rId82"/>
    </p:embeddedFont>
  </p:embeddedFontLst>
  <p:custDataLst>
    <p:tags r:id="rId83"/>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00D7"/>
    <a:srgbClr val="BE0EC2"/>
    <a:srgbClr val="0033CC"/>
    <a:srgbClr val="005015"/>
    <a:srgbClr val="003300"/>
    <a:srgbClr val="00CC00"/>
    <a:srgbClr val="44281C"/>
    <a:srgbClr val="452B17"/>
    <a:srgbClr val="FFFF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53" autoAdjust="0"/>
    <p:restoredTop sz="77522" autoAdjust="0"/>
  </p:normalViewPr>
  <p:slideViewPr>
    <p:cSldViewPr>
      <p:cViewPr varScale="1">
        <p:scale>
          <a:sx n="70" d="100"/>
          <a:sy n="70" d="100"/>
        </p:scale>
        <p:origin x="-2124"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938"/>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font" Target="fonts/font17.fntdata"/><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font" Target="fonts/font20.fntdata"/><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07/06/2018</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smtClean="0">
                <a:solidFill>
                  <a:schemeClr val="tx1"/>
                </a:solidFill>
                <a:effectLst/>
                <a:latin typeface="+mn-lt"/>
                <a:ea typeface="+mn-ea"/>
                <a:cs typeface="+mn-cs"/>
              </a:rPr>
              <a:t>BIBLICAL RESEARCH GUIDE: “AT THE FEET OF JESUS”</a:t>
            </a:r>
            <a:endParaRPr lang="es-ES" dirty="0" smtClean="0"/>
          </a:p>
          <a:p>
            <a:pPr eaLnBrk="1" hangingPunct="1">
              <a:spcBef>
                <a:spcPct val="0"/>
              </a:spcBef>
            </a:pPr>
            <a:endParaRPr lang="es-ES" i="1" baseline="30000" dirty="0" smtClean="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The human being is composed of these two elements. God took the first element from dust of the ground. Man's body is composed of protein, fat, minerals such as phosphorus, iron, magnesium, calcium, etc., and a high percentage of water. The actual value of these </a:t>
            </a:r>
            <a:r>
              <a:rPr lang="en-US" sz="1200" strike="noStrike" kern="1200" dirty="0" smtClean="0">
                <a:solidFill>
                  <a:schemeClr val="tx1"/>
                </a:solidFill>
                <a:effectLst/>
                <a:latin typeface="+mn-lt"/>
                <a:ea typeface="+mn-ea"/>
                <a:cs typeface="+mn-cs"/>
              </a:rPr>
              <a:t>elements</a:t>
            </a:r>
            <a:r>
              <a:rPr lang="en-US" sz="1200" strike="noStrike" kern="1200" baseline="0" dirty="0" smtClean="0">
                <a:solidFill>
                  <a:schemeClr val="tx1"/>
                </a:solidFill>
                <a:effectLst/>
                <a:latin typeface="+mn-lt"/>
                <a:ea typeface="+mn-ea"/>
                <a:cs typeface="+mn-cs"/>
              </a:rPr>
              <a:t> </a:t>
            </a:r>
            <a:r>
              <a:rPr lang="en-US" sz="1200" strike="noStrike" kern="1200" dirty="0" smtClean="0">
                <a:solidFill>
                  <a:schemeClr val="tx1"/>
                </a:solidFill>
                <a:effectLst/>
                <a:latin typeface="+mn-lt"/>
                <a:ea typeface="+mn-ea"/>
                <a:cs typeface="+mn-cs"/>
              </a:rPr>
              <a:t>is</a:t>
            </a:r>
            <a:r>
              <a:rPr lang="en-US" sz="1200" kern="1200" dirty="0" smtClean="0">
                <a:solidFill>
                  <a:schemeClr val="tx1"/>
                </a:solidFill>
                <a:effectLst/>
                <a:latin typeface="+mn-lt"/>
                <a:ea typeface="+mn-ea"/>
                <a:cs typeface="+mn-cs"/>
              </a:rPr>
              <a:t> not more than $5 dollars: this is the material value of our body. How little would we be worth without God’s breath of life! The union of these two elements made man, a completely new being.</a:t>
            </a:r>
          </a:p>
          <a:p>
            <a:r>
              <a:rPr lang="en-US" sz="1200" kern="1200" dirty="0" smtClean="0">
                <a:solidFill>
                  <a:schemeClr val="tx1"/>
                </a:solidFill>
                <a:effectLst/>
                <a:latin typeface="+mn-lt"/>
                <a:ea typeface="+mn-ea"/>
                <a:cs typeface="+mn-cs"/>
              </a:rPr>
              <a:t>a) If we expressed this with a mathematical equation we could say:</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Matter (earth) + breath of life = living soul.</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 When God created man, he became a living soul (living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being).</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It does not say that God gave a soul or that man has a soul, but the union of matter and the breath of life made him a living being; therefore, man is a soul. When we say that 3,000 souls were baptized, we don’t say that 3,000 spirits were baptized but persons.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1826568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c) There are many chemical products that, when mixed, produce something totally different. For example, by mixing </a:t>
            </a:r>
            <a:r>
              <a:rPr lang="en-US" sz="1200" b="1" kern="1200" dirty="0" smtClean="0">
                <a:solidFill>
                  <a:schemeClr val="tx1"/>
                </a:solidFill>
                <a:effectLst/>
                <a:latin typeface="+mn-lt"/>
                <a:ea typeface="+mn-ea"/>
                <a:cs typeface="+mn-cs"/>
              </a:rPr>
              <a:t>two atoms of hydrogen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one of oxygen</a:t>
            </a:r>
            <a:r>
              <a:rPr lang="en-US" sz="1200" kern="1200" dirty="0" smtClean="0">
                <a:solidFill>
                  <a:schemeClr val="tx1"/>
                </a:solidFill>
                <a:effectLst/>
                <a:latin typeface="+mn-lt"/>
                <a:ea typeface="+mn-ea"/>
                <a:cs typeface="+mn-cs"/>
              </a:rPr>
              <a:t>, we get </a:t>
            </a:r>
            <a:r>
              <a:rPr lang="en-US" sz="1200" b="1" kern="1200" dirty="0" smtClean="0">
                <a:solidFill>
                  <a:schemeClr val="tx1"/>
                </a:solidFill>
                <a:effectLst/>
                <a:latin typeface="+mn-lt"/>
                <a:ea typeface="+mn-ea"/>
                <a:cs typeface="+mn-cs"/>
              </a:rPr>
              <a:t>water: H2O</a:t>
            </a:r>
            <a:r>
              <a:rPr lang="en-US"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243197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d) If an electric lamp receives electricity, it produces light due to the electric current that reaches it. When the energy is shut off the light goes off. The lamp cannot give light by itself, and neither can electricity.</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2644650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 2- </a:t>
            </a:r>
            <a:r>
              <a:rPr lang="en-US" sz="1200" b="1" kern="1200" dirty="0" smtClean="0">
                <a:solidFill>
                  <a:schemeClr val="tx1"/>
                </a:solidFill>
                <a:effectLst/>
                <a:latin typeface="+mn-lt"/>
                <a:ea typeface="+mn-ea"/>
                <a:cs typeface="+mn-cs"/>
              </a:rPr>
              <a:t>Since the process </a:t>
            </a:r>
            <a:r>
              <a:rPr lang="en-US" sz="1200" b="1" kern="1200" smtClean="0">
                <a:solidFill>
                  <a:schemeClr val="tx1"/>
                </a:solidFill>
                <a:effectLst/>
                <a:latin typeface="+mn-lt"/>
                <a:ea typeface="+mn-ea"/>
                <a:cs typeface="+mn-cs"/>
              </a:rPr>
              <a:t>of death is </a:t>
            </a:r>
            <a:r>
              <a:rPr lang="en-US" sz="1200" b="1" kern="1200" dirty="0" smtClean="0">
                <a:solidFill>
                  <a:schemeClr val="tx1"/>
                </a:solidFill>
                <a:effectLst/>
                <a:latin typeface="+mn-lt"/>
                <a:ea typeface="+mn-ea"/>
                <a:cs typeface="+mn-cs"/>
              </a:rPr>
              <a:t>the opposite </a:t>
            </a:r>
            <a:r>
              <a:rPr lang="en-US" sz="1200" b="1" kern="1200" smtClean="0">
                <a:solidFill>
                  <a:schemeClr val="tx1"/>
                </a:solidFill>
                <a:effectLst/>
                <a:latin typeface="+mn-lt"/>
                <a:ea typeface="+mn-ea"/>
                <a:cs typeface="+mn-cs"/>
              </a:rPr>
              <a:t>of life, </a:t>
            </a:r>
            <a:r>
              <a:rPr lang="en-US" sz="1200" b="1" kern="1200" dirty="0" smtClean="0">
                <a:solidFill>
                  <a:schemeClr val="tx1"/>
                </a:solidFill>
                <a:effectLst/>
                <a:latin typeface="+mn-lt"/>
                <a:ea typeface="+mn-ea"/>
                <a:cs typeface="+mn-cs"/>
              </a:rPr>
              <a:t>what happens when somebody dies?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569057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Ecclesiastes 12:7</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Then shall the dust return to the earth as it was: and the spirit shall return unto God who gave it.”</a:t>
            </a:r>
            <a:endParaRPr lang="es-ES" sz="1200" b="0" i="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The body goes to the earth and the Spirit back to God.</a:t>
            </a:r>
            <a:endParaRPr lang="es-A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(Psalm 104:29)</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2286994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Matter (</a:t>
            </a:r>
            <a:r>
              <a:rPr lang="en-US" sz="1200" kern="1200" dirty="0" smtClean="0">
                <a:solidFill>
                  <a:schemeClr val="tx1"/>
                </a:solidFill>
                <a:effectLst/>
                <a:latin typeface="+mn-lt"/>
                <a:ea typeface="+mn-ea"/>
                <a:cs typeface="+mn-cs"/>
              </a:rPr>
              <a:t>body) - </a:t>
            </a:r>
            <a:r>
              <a:rPr lang="en-US" sz="1200" b="1" kern="1200" dirty="0" smtClean="0">
                <a:solidFill>
                  <a:schemeClr val="tx1"/>
                </a:solidFill>
                <a:effectLst/>
                <a:latin typeface="+mn-lt"/>
                <a:ea typeface="+mn-ea"/>
                <a:cs typeface="+mn-cs"/>
              </a:rPr>
              <a:t>breath of life = death</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in the case of the lamp, the matter becomes inactive when God withdraws the breath of life.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1826568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IS DEATH A CONSCIOUS STATE?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3832295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3- </a:t>
            </a:r>
            <a:r>
              <a:rPr lang="en-US" sz="1200" b="1" kern="1200" dirty="0" smtClean="0">
                <a:solidFill>
                  <a:schemeClr val="tx1"/>
                </a:solidFill>
                <a:effectLst/>
                <a:latin typeface="+mn-lt"/>
                <a:ea typeface="+mn-ea"/>
                <a:cs typeface="+mn-cs"/>
              </a:rPr>
              <a:t>Do the dead know anything?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Ecclesiastes 9:5</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a:t>
            </a:r>
            <a:r>
              <a:rPr lang="en-US" sz="1200" b="1" i="0" kern="1200" baseline="300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For the living know that they shall die: but the dead know not any thing, neither have they any more a reward; for the memory of them is forgotten.</a:t>
            </a:r>
            <a:r>
              <a:rPr lang="es-ES" sz="1200" kern="1200" dirty="0" smtClean="0">
                <a:solidFill>
                  <a:schemeClr val="tx1"/>
                </a:solidFill>
                <a:effectLst/>
                <a:latin typeface="+mn-lt"/>
                <a:ea typeface="+mn-ea"/>
                <a:cs typeface="+mn-cs"/>
              </a:rPr>
              <a:t>"</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4- </a:t>
            </a:r>
            <a:r>
              <a:rPr lang="en-US" sz="1200" b="1" kern="1200" dirty="0" smtClean="0">
                <a:solidFill>
                  <a:schemeClr val="tx1"/>
                </a:solidFill>
                <a:effectLst/>
                <a:latin typeface="+mn-lt"/>
                <a:ea typeface="+mn-ea"/>
                <a:cs typeface="+mn-cs"/>
              </a:rPr>
              <a:t>What happens to their feelings?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A MOMENT OF PRAYER</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Ecclesiastes 9:6, 10</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Also their love, and their hatred, and their envy, is now perished; neither have they any more a portion for ever in any thing that is done under the sun.”</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Whatsoever thy hand </a:t>
            </a:r>
            <a:r>
              <a:rPr lang="en-US" sz="1200" b="0" i="0" kern="1200" dirty="0" err="1" smtClean="0">
                <a:solidFill>
                  <a:schemeClr val="tx1"/>
                </a:solidFill>
                <a:effectLst/>
                <a:latin typeface="+mn-lt"/>
                <a:ea typeface="+mn-ea"/>
                <a:cs typeface="+mn-cs"/>
              </a:rPr>
              <a:t>findeth</a:t>
            </a:r>
            <a:r>
              <a:rPr lang="en-US" sz="1200" b="0" i="0" kern="1200" dirty="0" smtClean="0">
                <a:solidFill>
                  <a:schemeClr val="tx1"/>
                </a:solidFill>
                <a:effectLst/>
                <a:latin typeface="+mn-lt"/>
                <a:ea typeface="+mn-ea"/>
                <a:cs typeface="+mn-cs"/>
              </a:rPr>
              <a:t> to do, do it with thy might; for there is no work, nor device, nor knowledge, nor wisdom, in the grave, whither thou </a:t>
            </a:r>
            <a:r>
              <a:rPr lang="en-US" sz="1200" b="0" i="0" kern="1200" dirty="0" err="1" smtClean="0">
                <a:solidFill>
                  <a:schemeClr val="tx1"/>
                </a:solidFill>
                <a:effectLst/>
                <a:latin typeface="+mn-lt"/>
                <a:ea typeface="+mn-ea"/>
                <a:cs typeface="+mn-cs"/>
              </a:rPr>
              <a:t>goest</a:t>
            </a:r>
            <a:r>
              <a:rPr lang="en-US" sz="1200" b="0" i="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5- </a:t>
            </a:r>
            <a:r>
              <a:rPr lang="en-US" sz="1200" b="1" kern="1200" dirty="0" smtClean="0">
                <a:solidFill>
                  <a:schemeClr val="tx1"/>
                </a:solidFill>
                <a:effectLst/>
                <a:latin typeface="+mn-lt"/>
                <a:ea typeface="+mn-ea"/>
                <a:cs typeface="+mn-cs"/>
              </a:rPr>
              <a:t>Are the dead in a conscious state?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smtClean="0">
                <a:solidFill>
                  <a:schemeClr val="tx1"/>
                </a:solidFill>
                <a:effectLst/>
                <a:latin typeface="+mn-lt"/>
                <a:ea typeface="+mn-ea"/>
                <a:cs typeface="+mn-cs"/>
              </a:rPr>
              <a:t>Psalms</a:t>
            </a:r>
            <a:r>
              <a:rPr lang="es-ES_tradnl" sz="1200" b="1" kern="1200" dirty="0" smtClean="0">
                <a:solidFill>
                  <a:schemeClr val="tx1"/>
                </a:solidFill>
                <a:effectLst/>
                <a:latin typeface="+mn-lt"/>
                <a:ea typeface="+mn-ea"/>
                <a:cs typeface="+mn-cs"/>
              </a:rPr>
              <a:t> 146:4</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His breath </a:t>
            </a:r>
            <a:r>
              <a:rPr lang="en-US" sz="1200" b="0" i="0" kern="1200" dirty="0" err="1" smtClean="0">
                <a:solidFill>
                  <a:schemeClr val="tx1"/>
                </a:solidFill>
                <a:effectLst/>
                <a:latin typeface="+mn-lt"/>
                <a:ea typeface="+mn-ea"/>
                <a:cs typeface="+mn-cs"/>
              </a:rPr>
              <a:t>goeth</a:t>
            </a:r>
            <a:r>
              <a:rPr lang="en-US" sz="1200" b="0" i="0" kern="1200" dirty="0" smtClean="0">
                <a:solidFill>
                  <a:schemeClr val="tx1"/>
                </a:solidFill>
                <a:effectLst/>
                <a:latin typeface="+mn-lt"/>
                <a:ea typeface="+mn-ea"/>
                <a:cs typeface="+mn-cs"/>
              </a:rPr>
              <a:t> forth, he </a:t>
            </a:r>
            <a:r>
              <a:rPr lang="en-US" sz="1200" b="0" i="0" kern="1200" dirty="0" err="1" smtClean="0">
                <a:solidFill>
                  <a:schemeClr val="tx1"/>
                </a:solidFill>
                <a:effectLst/>
                <a:latin typeface="+mn-lt"/>
                <a:ea typeface="+mn-ea"/>
                <a:cs typeface="+mn-cs"/>
              </a:rPr>
              <a:t>returneth</a:t>
            </a:r>
            <a:r>
              <a:rPr lang="en-US" sz="1200" b="0" i="0" kern="1200" dirty="0" smtClean="0">
                <a:solidFill>
                  <a:schemeClr val="tx1"/>
                </a:solidFill>
                <a:effectLst/>
                <a:latin typeface="+mn-lt"/>
                <a:ea typeface="+mn-ea"/>
                <a:cs typeface="+mn-cs"/>
              </a:rPr>
              <a:t> to his earth; in that very day his thoughts perish</a:t>
            </a:r>
            <a:r>
              <a:rPr lang="es-ES" sz="1200" b="0" i="0" kern="1200" dirty="0" smtClean="0">
                <a:solidFill>
                  <a:schemeClr val="tx1"/>
                </a:solidFill>
                <a:effectLst/>
                <a:latin typeface="+mn-lt"/>
                <a:ea typeface="+mn-ea"/>
                <a:cs typeface="+mn-cs"/>
              </a:rPr>
              <a:t>."</a:t>
            </a:r>
            <a:endParaRPr lang="es-E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6- </a:t>
            </a:r>
            <a:r>
              <a:rPr lang="en-US" sz="1200" b="1" kern="1200" dirty="0" smtClean="0">
                <a:solidFill>
                  <a:schemeClr val="tx1"/>
                </a:solidFill>
                <a:effectLst/>
                <a:latin typeface="+mn-lt"/>
                <a:ea typeface="+mn-ea"/>
                <a:cs typeface="+mn-cs"/>
              </a:rPr>
              <a:t>Do the dead know anything about their relatives?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Job 14:21</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His sons come to </a:t>
            </a:r>
            <a:r>
              <a:rPr lang="en-US" sz="1200" b="0" i="0" kern="1200" dirty="0" err="1" smtClean="0">
                <a:solidFill>
                  <a:schemeClr val="tx1"/>
                </a:solidFill>
                <a:effectLst/>
                <a:latin typeface="+mn-lt"/>
                <a:ea typeface="+mn-ea"/>
                <a:cs typeface="+mn-cs"/>
              </a:rPr>
              <a:t>honour</a:t>
            </a:r>
            <a:r>
              <a:rPr lang="en-US" sz="1200" b="0" i="0" kern="1200" dirty="0" smtClean="0">
                <a:solidFill>
                  <a:schemeClr val="tx1"/>
                </a:solidFill>
                <a:effectLst/>
                <a:latin typeface="+mn-lt"/>
                <a:ea typeface="+mn-ea"/>
                <a:cs typeface="+mn-cs"/>
              </a:rPr>
              <a:t>, and he </a:t>
            </a:r>
            <a:r>
              <a:rPr lang="en-US" sz="1200" b="0" i="0" kern="1200" dirty="0" err="1" smtClean="0">
                <a:solidFill>
                  <a:schemeClr val="tx1"/>
                </a:solidFill>
                <a:effectLst/>
                <a:latin typeface="+mn-lt"/>
                <a:ea typeface="+mn-ea"/>
                <a:cs typeface="+mn-cs"/>
              </a:rPr>
              <a:t>knoweth</a:t>
            </a:r>
            <a:r>
              <a:rPr lang="en-US" sz="1200" b="0" i="0" kern="1200" dirty="0" smtClean="0">
                <a:solidFill>
                  <a:schemeClr val="tx1"/>
                </a:solidFill>
                <a:effectLst/>
                <a:latin typeface="+mn-lt"/>
                <a:ea typeface="+mn-ea"/>
                <a:cs typeface="+mn-cs"/>
              </a:rPr>
              <a:t> it not; and they are brought low, but he </a:t>
            </a:r>
            <a:r>
              <a:rPr lang="en-US" sz="1200" b="0" i="0" kern="1200" dirty="0" err="1" smtClean="0">
                <a:solidFill>
                  <a:schemeClr val="tx1"/>
                </a:solidFill>
                <a:effectLst/>
                <a:latin typeface="+mn-lt"/>
                <a:ea typeface="+mn-ea"/>
                <a:cs typeface="+mn-cs"/>
              </a:rPr>
              <a:t>perceiveth</a:t>
            </a:r>
            <a:r>
              <a:rPr lang="en-US" sz="1200" b="0" i="0" kern="1200" dirty="0" smtClean="0">
                <a:solidFill>
                  <a:schemeClr val="tx1"/>
                </a:solidFill>
                <a:effectLst/>
                <a:latin typeface="+mn-lt"/>
                <a:ea typeface="+mn-ea"/>
                <a:cs typeface="+mn-cs"/>
              </a:rPr>
              <a:t> it not of them</a:t>
            </a:r>
            <a:r>
              <a:rPr lang="es-ES" sz="1200" b="0" i="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7- </a:t>
            </a:r>
            <a:r>
              <a:rPr lang="en-US" sz="1200" b="1" kern="1200" dirty="0" smtClean="0">
                <a:solidFill>
                  <a:schemeClr val="tx1"/>
                </a:solidFill>
                <a:effectLst/>
                <a:latin typeface="+mn-lt"/>
                <a:ea typeface="+mn-ea"/>
                <a:cs typeface="+mn-cs"/>
              </a:rPr>
              <a:t>Are they in heaven worshiping God?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Psalm 115:17</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The dead praise not the Lord, neither any that go down into silence.”</a:t>
            </a:r>
            <a:endParaRPr lang="es-ES_tradnl"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(Isaiah 38:18,19)</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WHAT IS DEATH COMPARED TO?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3832295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8- </a:t>
            </a:r>
            <a:r>
              <a:rPr lang="en-US" sz="1200" b="1" kern="1200" dirty="0" smtClean="0">
                <a:solidFill>
                  <a:schemeClr val="tx1"/>
                </a:solidFill>
                <a:effectLst/>
                <a:latin typeface="+mn-lt"/>
                <a:ea typeface="+mn-ea"/>
                <a:cs typeface="+mn-cs"/>
              </a:rPr>
              <a:t>What did Jesus compare death to? </a:t>
            </a:r>
            <a:endParaRPr lang="es-ES" sz="12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ima LT ExtraBlack"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John 11:11-14</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These things said he: and after that he </a:t>
            </a:r>
            <a:r>
              <a:rPr lang="en-US" sz="1200" b="0" i="0" kern="1200" dirty="0" err="1" smtClean="0">
                <a:solidFill>
                  <a:schemeClr val="tx1"/>
                </a:solidFill>
                <a:effectLst/>
                <a:latin typeface="+mn-lt"/>
                <a:ea typeface="+mn-ea"/>
                <a:cs typeface="+mn-cs"/>
              </a:rPr>
              <a:t>saith</a:t>
            </a:r>
            <a:r>
              <a:rPr lang="en-US" sz="1200" b="0" i="0" kern="1200" dirty="0" smtClean="0">
                <a:solidFill>
                  <a:schemeClr val="tx1"/>
                </a:solidFill>
                <a:effectLst/>
                <a:latin typeface="+mn-lt"/>
                <a:ea typeface="+mn-ea"/>
                <a:cs typeface="+mn-cs"/>
              </a:rPr>
              <a:t> unto them, Our friend Lazarus </a:t>
            </a:r>
            <a:r>
              <a:rPr lang="en-US" sz="1200" b="0" i="0" kern="1200" dirty="0" err="1" smtClean="0">
                <a:solidFill>
                  <a:schemeClr val="tx1"/>
                </a:solidFill>
                <a:effectLst/>
                <a:latin typeface="+mn-lt"/>
                <a:ea typeface="+mn-ea"/>
                <a:cs typeface="+mn-cs"/>
              </a:rPr>
              <a:t>sleepeth</a:t>
            </a:r>
            <a:r>
              <a:rPr lang="en-US" sz="1200" b="0" i="0" kern="1200" dirty="0" smtClean="0">
                <a:solidFill>
                  <a:schemeClr val="tx1"/>
                </a:solidFill>
                <a:effectLst/>
                <a:latin typeface="+mn-lt"/>
                <a:ea typeface="+mn-ea"/>
                <a:cs typeface="+mn-cs"/>
              </a:rPr>
              <a:t>; but I go, that I may awake him out of sleep.</a:t>
            </a:r>
          </a:p>
          <a:p>
            <a:r>
              <a:rPr lang="en-US" sz="1200" b="0" i="0" kern="1200" dirty="0" smtClean="0">
                <a:solidFill>
                  <a:schemeClr val="tx1"/>
                </a:solidFill>
                <a:effectLst/>
                <a:latin typeface="+mn-lt"/>
                <a:ea typeface="+mn-ea"/>
                <a:cs typeface="+mn-cs"/>
              </a:rPr>
              <a:t>Then said his disciples, Lord, if he sleep, he shall do well.</a:t>
            </a:r>
          </a:p>
          <a:p>
            <a:r>
              <a:rPr lang="en-US" sz="1200" b="1" i="0" kern="1200" baseline="300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Howbeit Jesus </a:t>
            </a:r>
            <a:r>
              <a:rPr lang="en-US" sz="1200" b="0" i="0" kern="1200" dirty="0" err="1" smtClean="0">
                <a:solidFill>
                  <a:schemeClr val="tx1"/>
                </a:solidFill>
                <a:effectLst/>
                <a:latin typeface="+mn-lt"/>
                <a:ea typeface="+mn-ea"/>
                <a:cs typeface="+mn-cs"/>
              </a:rPr>
              <a:t>spake</a:t>
            </a:r>
            <a:r>
              <a:rPr lang="en-US" sz="1200" b="0" i="0" kern="1200" dirty="0" smtClean="0">
                <a:solidFill>
                  <a:schemeClr val="tx1"/>
                </a:solidFill>
                <a:effectLst/>
                <a:latin typeface="+mn-lt"/>
                <a:ea typeface="+mn-ea"/>
                <a:cs typeface="+mn-cs"/>
              </a:rPr>
              <a:t> of his death: but they thought that he had spoken of taking of rest in sleep.</a:t>
            </a:r>
          </a:p>
          <a:p>
            <a:r>
              <a:rPr lang="en-US" sz="1200" b="0" i="0" kern="1200" dirty="0" smtClean="0">
                <a:solidFill>
                  <a:schemeClr val="tx1"/>
                </a:solidFill>
                <a:effectLst/>
                <a:latin typeface="+mn-lt"/>
                <a:ea typeface="+mn-ea"/>
                <a:cs typeface="+mn-cs"/>
              </a:rPr>
              <a:t>Then said Jesus unto them plainly, Lazarus is dead.”</a:t>
            </a:r>
            <a:endParaRPr lang="en-U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Lesson 16 </a:t>
            </a:r>
            <a:endParaRPr lang="es-A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IS THERE LIFE AFTER DEATH?</a:t>
            </a:r>
            <a:endParaRPr lang="es-AR"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Job also compared death to sleep. The dead sleep; they are unconscious until they wake up at the resurrection. </a:t>
            </a:r>
          </a:p>
          <a:p>
            <a:endParaRPr lang="en-U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Job 14:10-12</a:t>
            </a:r>
            <a:endParaRPr lang="es-ES" sz="120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“But man </a:t>
            </a:r>
            <a:r>
              <a:rPr lang="en-US" sz="1200" b="0" i="0" kern="1200" dirty="0" err="1" smtClean="0">
                <a:solidFill>
                  <a:schemeClr val="tx1"/>
                </a:solidFill>
                <a:effectLst/>
                <a:latin typeface="+mn-lt"/>
                <a:ea typeface="+mn-ea"/>
                <a:cs typeface="+mn-cs"/>
              </a:rPr>
              <a:t>dieth</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wasteth</a:t>
            </a:r>
            <a:r>
              <a:rPr lang="en-US" sz="1200" b="0" i="0" kern="1200" dirty="0" smtClean="0">
                <a:solidFill>
                  <a:schemeClr val="tx1"/>
                </a:solidFill>
                <a:effectLst/>
                <a:latin typeface="+mn-lt"/>
                <a:ea typeface="+mn-ea"/>
                <a:cs typeface="+mn-cs"/>
              </a:rPr>
              <a:t> away: yea, man </a:t>
            </a:r>
            <a:r>
              <a:rPr lang="en-US" sz="1200" b="0" i="0" kern="1200" dirty="0" err="1" smtClean="0">
                <a:solidFill>
                  <a:schemeClr val="tx1"/>
                </a:solidFill>
                <a:effectLst/>
                <a:latin typeface="+mn-lt"/>
                <a:ea typeface="+mn-ea"/>
                <a:cs typeface="+mn-cs"/>
              </a:rPr>
              <a:t>giveth</a:t>
            </a:r>
            <a:r>
              <a:rPr lang="en-US" sz="1200" b="0" i="0" kern="1200" dirty="0" smtClean="0">
                <a:solidFill>
                  <a:schemeClr val="tx1"/>
                </a:solidFill>
                <a:effectLst/>
                <a:latin typeface="+mn-lt"/>
                <a:ea typeface="+mn-ea"/>
                <a:cs typeface="+mn-cs"/>
              </a:rPr>
              <a:t> up the ghost, and where is he?</a:t>
            </a:r>
          </a:p>
          <a:p>
            <a:r>
              <a:rPr lang="en-US" sz="1200" b="0" i="0" kern="1200" dirty="0" smtClean="0">
                <a:solidFill>
                  <a:schemeClr val="tx1"/>
                </a:solidFill>
                <a:effectLst/>
                <a:latin typeface="+mn-lt"/>
                <a:ea typeface="+mn-ea"/>
                <a:cs typeface="+mn-cs"/>
              </a:rPr>
              <a:t>As the waters fail from the sea, and the flood </a:t>
            </a:r>
            <a:r>
              <a:rPr lang="en-US" sz="1200" b="0" i="0" kern="1200" dirty="0" err="1" smtClean="0">
                <a:solidFill>
                  <a:schemeClr val="tx1"/>
                </a:solidFill>
                <a:effectLst/>
                <a:latin typeface="+mn-lt"/>
                <a:ea typeface="+mn-ea"/>
                <a:cs typeface="+mn-cs"/>
              </a:rPr>
              <a:t>decayeth</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drieth</a:t>
            </a:r>
            <a:r>
              <a:rPr lang="en-US" sz="1200" b="0" i="0" kern="1200" dirty="0" smtClean="0">
                <a:solidFill>
                  <a:schemeClr val="tx1"/>
                </a:solidFill>
                <a:effectLst/>
                <a:latin typeface="+mn-lt"/>
                <a:ea typeface="+mn-ea"/>
                <a:cs typeface="+mn-cs"/>
              </a:rPr>
              <a:t> up:</a:t>
            </a:r>
          </a:p>
          <a:p>
            <a:r>
              <a:rPr lang="en-US" sz="1200" b="0" i="0" kern="1200" dirty="0" smtClean="0">
                <a:solidFill>
                  <a:schemeClr val="tx1"/>
                </a:solidFill>
                <a:effectLst/>
                <a:latin typeface="+mn-lt"/>
                <a:ea typeface="+mn-ea"/>
                <a:cs typeface="+mn-cs"/>
              </a:rPr>
              <a:t>So man </a:t>
            </a:r>
            <a:r>
              <a:rPr lang="en-US" sz="1200" b="0" i="0" kern="1200" dirty="0" err="1" smtClean="0">
                <a:solidFill>
                  <a:schemeClr val="tx1"/>
                </a:solidFill>
                <a:effectLst/>
                <a:latin typeface="+mn-lt"/>
                <a:ea typeface="+mn-ea"/>
                <a:cs typeface="+mn-cs"/>
              </a:rPr>
              <a:t>lieth</a:t>
            </a:r>
            <a:r>
              <a:rPr lang="en-US" sz="1200" b="0" i="0" kern="1200" dirty="0" smtClean="0">
                <a:solidFill>
                  <a:schemeClr val="tx1"/>
                </a:solidFill>
                <a:effectLst/>
                <a:latin typeface="+mn-lt"/>
                <a:ea typeface="+mn-ea"/>
                <a:cs typeface="+mn-cs"/>
              </a:rPr>
              <a:t> down, and </a:t>
            </a:r>
            <a:r>
              <a:rPr lang="en-US" sz="1200" b="0" i="0" kern="1200" dirty="0" err="1" smtClean="0">
                <a:solidFill>
                  <a:schemeClr val="tx1"/>
                </a:solidFill>
                <a:effectLst/>
                <a:latin typeface="+mn-lt"/>
                <a:ea typeface="+mn-ea"/>
                <a:cs typeface="+mn-cs"/>
              </a:rPr>
              <a:t>riseth</a:t>
            </a:r>
            <a:r>
              <a:rPr lang="en-US" sz="1200" b="0" i="0" kern="1200" dirty="0" smtClean="0">
                <a:solidFill>
                  <a:schemeClr val="tx1"/>
                </a:solidFill>
                <a:effectLst/>
                <a:latin typeface="+mn-lt"/>
                <a:ea typeface="+mn-ea"/>
                <a:cs typeface="+mn-cs"/>
              </a:rPr>
              <a:t> not: till the heavens be no more, they shall not awake, nor be raised out of their sleep.”</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9-  </a:t>
            </a:r>
            <a:r>
              <a:rPr lang="en-US" sz="1200" b="1" kern="1200" dirty="0" smtClean="0">
                <a:solidFill>
                  <a:schemeClr val="tx1"/>
                </a:solidFill>
                <a:effectLst/>
                <a:latin typeface="+mn-lt"/>
                <a:ea typeface="+mn-ea"/>
                <a:cs typeface="+mn-cs"/>
              </a:rPr>
              <a:t>What other example do the Scriptures give? </a:t>
            </a:r>
            <a:endParaRPr lang="es-ES" sz="12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ima LT ExtraBlack"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Job 14:1, 2</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Man that is born of a woman is of few days and full of trouble</a:t>
            </a:r>
            <a:r>
              <a:rPr lang="es-ES"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He cometh forth like a flower, and is cut down: he </a:t>
            </a:r>
            <a:r>
              <a:rPr lang="en-US" sz="1200" b="0" i="0" kern="1200" dirty="0" err="1" smtClean="0">
                <a:solidFill>
                  <a:schemeClr val="tx1"/>
                </a:solidFill>
                <a:effectLst/>
                <a:latin typeface="+mn-lt"/>
                <a:ea typeface="+mn-ea"/>
                <a:cs typeface="+mn-cs"/>
              </a:rPr>
              <a:t>fleeth</a:t>
            </a:r>
            <a:r>
              <a:rPr lang="en-US" sz="1200" b="0" i="0" kern="1200" dirty="0" smtClean="0">
                <a:solidFill>
                  <a:schemeClr val="tx1"/>
                </a:solidFill>
                <a:effectLst/>
                <a:latin typeface="+mn-lt"/>
                <a:ea typeface="+mn-ea"/>
                <a:cs typeface="+mn-cs"/>
              </a:rPr>
              <a:t> also as a shadow, and </a:t>
            </a:r>
            <a:r>
              <a:rPr lang="en-US" sz="1200" b="0" i="0" kern="1200" dirty="0" err="1" smtClean="0">
                <a:solidFill>
                  <a:schemeClr val="tx1"/>
                </a:solidFill>
                <a:effectLst/>
                <a:latin typeface="+mn-lt"/>
                <a:ea typeface="+mn-ea"/>
                <a:cs typeface="+mn-cs"/>
              </a:rPr>
              <a:t>continueth</a:t>
            </a:r>
            <a:r>
              <a:rPr lang="en-US" sz="1200" b="0" i="0" kern="1200" dirty="0" smtClean="0">
                <a:solidFill>
                  <a:schemeClr val="tx1"/>
                </a:solidFill>
                <a:effectLst/>
                <a:latin typeface="+mn-lt"/>
                <a:ea typeface="+mn-ea"/>
                <a:cs typeface="+mn-cs"/>
              </a:rPr>
              <a:t> not.</a:t>
            </a:r>
            <a:r>
              <a:rPr lang="es-ES" sz="1200" b="0" i="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WILL WE SEE AGAIN THOSE WHO HAVE DIED?</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3832295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10- </a:t>
            </a:r>
            <a:r>
              <a:rPr lang="en-US" sz="1200" b="1" kern="1200" dirty="0" smtClean="0">
                <a:solidFill>
                  <a:schemeClr val="tx1"/>
                </a:solidFill>
                <a:effectLst/>
                <a:latin typeface="+mn-lt"/>
                <a:ea typeface="+mn-ea"/>
                <a:cs typeface="+mn-cs"/>
              </a:rPr>
              <a:t>What is the glorious hope of those who died believing in God?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Isaiah</a:t>
            </a:r>
            <a:r>
              <a:rPr lang="es-ES_tradnl" sz="1200" b="1" kern="1200" dirty="0" smtClean="0">
                <a:solidFill>
                  <a:schemeClr val="tx1"/>
                </a:solidFill>
                <a:effectLst/>
                <a:latin typeface="+mn-lt"/>
                <a:ea typeface="+mn-ea"/>
                <a:cs typeface="+mn-cs"/>
              </a:rPr>
              <a:t> 26:19</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Thy dead men shall live, together with my dead body shall they arise. Awake and sing, ye that dwell in dust: for thy dew is as the dew of herbs, and the earth shall cast out the dead.”</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1 Thessalonians 4: 14-17</a:t>
            </a:r>
            <a:endParaRPr lang="es-AR" sz="1200" kern="1200" dirty="0" smtClean="0">
              <a:solidFill>
                <a:schemeClr val="tx1"/>
              </a:solidFill>
              <a:effectLst/>
              <a:latin typeface="+mn-lt"/>
              <a:ea typeface="+mn-ea"/>
              <a:cs typeface="+mn-cs"/>
            </a:endParaRP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For if we believe that Jesus died and rose again, even so them also which sleep in Jesus will God bring with him.</a:t>
            </a:r>
            <a:endParaRPr lang="es-E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1 Thessalonians 4: 14-17</a:t>
            </a:r>
            <a:endParaRPr lang="es-AR" sz="1200" kern="1200" dirty="0" smtClean="0">
              <a:solidFill>
                <a:schemeClr val="tx1"/>
              </a:solidFill>
              <a:effectLst/>
              <a:latin typeface="+mn-lt"/>
              <a:ea typeface="+mn-ea"/>
              <a:cs typeface="+mn-cs"/>
            </a:endParaRPr>
          </a:p>
          <a:p>
            <a:endParaRPr lang="es-ES_tradnl" sz="1200" b="1"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For this we say unto you by the word of the Lord, that we which are alive and remain unto the coming of the Lord shall not prevent them which are asleep.</a:t>
            </a:r>
            <a:endParaRPr lang="es-E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1 Thessalonians 4: 14-17</a:t>
            </a:r>
            <a:endParaRPr lang="es-AR" sz="1200" kern="1200" dirty="0" smtClean="0">
              <a:solidFill>
                <a:schemeClr val="tx1"/>
              </a:solidFill>
              <a:effectLst/>
              <a:latin typeface="+mn-lt"/>
              <a:ea typeface="+mn-ea"/>
              <a:cs typeface="+mn-cs"/>
            </a:endParaRPr>
          </a:p>
          <a:p>
            <a:endParaRPr lang="es-E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For the Lord himself shall descend from heaven with a shout, with the voice of the archangel, and with the trump of God: and the dead in Christ shall rise first:</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1 Thessalonians 4: 14-17</a:t>
            </a:r>
            <a:endParaRPr lang="es-AR" sz="1200" kern="1200" dirty="0" smtClean="0">
              <a:solidFill>
                <a:schemeClr val="tx1"/>
              </a:solidFill>
              <a:effectLst/>
              <a:latin typeface="+mn-lt"/>
              <a:ea typeface="+mn-ea"/>
              <a:cs typeface="+mn-cs"/>
            </a:endParaRPr>
          </a:p>
          <a:p>
            <a:endParaRPr lang="es-E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Then we which are alive and remain shall be caught up together with them in the clouds, to meet the Lord in the air: and so shall we ever be with the Lord.”</a:t>
            </a:r>
            <a:endParaRPr lang="es-E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Many times we wonder what happens after death. There are those who, after an accident have been resuscitated and tell of their experience at the point of death. We often hear that the dead manifest themselves; some even speak with them. </a:t>
            </a:r>
          </a:p>
          <a:p>
            <a:r>
              <a:rPr lang="en-US" sz="1200" kern="1200" dirty="0" smtClean="0">
                <a:solidFill>
                  <a:schemeClr val="tx1"/>
                </a:solidFill>
                <a:effectLst/>
                <a:latin typeface="+mn-lt"/>
                <a:ea typeface="+mn-ea"/>
                <a:cs typeface="+mn-cs"/>
              </a:rPr>
              <a:t>Is it reasonable to be afraid of death?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3178385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11- </a:t>
            </a:r>
            <a:r>
              <a:rPr lang="en-US" sz="1200" b="1" kern="1200" dirty="0" smtClean="0">
                <a:solidFill>
                  <a:schemeClr val="tx1"/>
                </a:solidFill>
                <a:effectLst/>
                <a:latin typeface="+mn-lt"/>
                <a:ea typeface="+mn-ea"/>
                <a:cs typeface="+mn-cs"/>
              </a:rPr>
              <a:t>Are the faithful of old who have died already enjoying eternal life?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Hebrews</a:t>
            </a:r>
            <a:r>
              <a:rPr lang="es-ES_tradnl" sz="1200" b="1" kern="1200" dirty="0" smtClean="0">
                <a:solidFill>
                  <a:schemeClr val="tx1"/>
                </a:solidFill>
                <a:effectLst/>
                <a:latin typeface="+mn-lt"/>
                <a:ea typeface="+mn-ea"/>
                <a:cs typeface="+mn-cs"/>
              </a:rPr>
              <a:t> 11:39-40</a:t>
            </a:r>
          </a:p>
          <a:p>
            <a:r>
              <a:rPr lang="en-US" sz="1200" b="0" i="0" kern="1200" dirty="0" smtClean="0">
                <a:solidFill>
                  <a:schemeClr val="tx1"/>
                </a:solidFill>
                <a:effectLst/>
                <a:latin typeface="+mn-lt"/>
                <a:ea typeface="+mn-ea"/>
                <a:cs typeface="+mn-cs"/>
              </a:rPr>
              <a:t>And these all, having obtained a good report through faith, received not the promise: God having provided some better thing for us, that they without us should not be made perfect.</a:t>
            </a:r>
            <a:r>
              <a:rPr lang="es-ES" sz="1200" b="0" i="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12:13</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But go thou thy way till the end be: for thou shalt rest, and stand in thy lot at the end of the days</a:t>
            </a:r>
            <a:r>
              <a:rPr lang="es-ES" sz="1200" b="0" i="0" kern="1200" dirty="0" smtClean="0">
                <a:solidFill>
                  <a:schemeClr val="tx1"/>
                </a:solidFill>
                <a:effectLst/>
                <a:latin typeface="+mn-lt"/>
                <a:ea typeface="+mn-ea"/>
                <a:cs typeface="+mn-cs"/>
              </a:rPr>
              <a:t>.«</a:t>
            </a:r>
          </a:p>
          <a:p>
            <a:endParaRPr lang="es-ES" sz="1200" b="0" i="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is a contradiction among those who preach immediate punishment or reward and at the same time believe in a resurrection and the judgment. If a person receives his reward when he dies, why will Jesus come to judge the dead and the living? Judge what? Those things they already received?</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THE GREATEST, OLDEST LIE THAT HAS DECEIVED MILLIONS.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38322956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12- </a:t>
            </a:r>
            <a:r>
              <a:rPr lang="en-US" sz="1200" b="1" kern="1200" dirty="0" smtClean="0">
                <a:solidFill>
                  <a:schemeClr val="tx1"/>
                </a:solidFill>
                <a:effectLst/>
                <a:latin typeface="+mn-lt"/>
                <a:ea typeface="+mn-ea"/>
                <a:cs typeface="+mn-cs"/>
              </a:rPr>
              <a:t>God told Adam and Eve that if they did not obey they would die (Genesis 2:16, 17), but what was Satan‘s biggest lie?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Genesis</a:t>
            </a:r>
            <a:r>
              <a:rPr lang="es-ES_tradnl" sz="1200" b="1" kern="1200" dirty="0" smtClean="0">
                <a:solidFill>
                  <a:schemeClr val="tx1"/>
                </a:solidFill>
                <a:effectLst/>
                <a:latin typeface="+mn-lt"/>
                <a:ea typeface="+mn-ea"/>
                <a:cs typeface="+mn-cs"/>
              </a:rPr>
              <a:t> 3:4</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And the serpent said unto the woman, Ye shall not surely die.”</a:t>
            </a:r>
          </a:p>
          <a:p>
            <a:endParaRPr lang="es-ES" sz="1200" b="0" i="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6000 years, which has been believed by most cultures. </a:t>
            </a:r>
          </a:p>
          <a:p>
            <a:r>
              <a:rPr lang="en-US" sz="1200" kern="1200" dirty="0" smtClean="0">
                <a:solidFill>
                  <a:schemeClr val="tx1"/>
                </a:solidFill>
                <a:effectLst/>
                <a:latin typeface="+mn-lt"/>
                <a:ea typeface="+mn-ea"/>
                <a:cs typeface="+mn-cs"/>
              </a:rPr>
              <a:t>The cult of the dead existed among the Egyptians, who placed furniture, food and valuable treasures in the tombs of the </a:t>
            </a:r>
            <a:r>
              <a:rPr lang="en-US" sz="1200" kern="1200" dirty="0" err="1" smtClean="0">
                <a:solidFill>
                  <a:schemeClr val="tx1"/>
                </a:solidFill>
                <a:effectLst/>
                <a:latin typeface="+mn-lt"/>
                <a:ea typeface="+mn-ea"/>
                <a:cs typeface="+mn-cs"/>
              </a:rPr>
              <a:t>Pharaos</a:t>
            </a:r>
            <a:r>
              <a:rPr lang="en-US" sz="1200" kern="1200" dirty="0" smtClean="0">
                <a:solidFill>
                  <a:schemeClr val="tx1"/>
                </a:solidFill>
                <a:effectLst/>
                <a:latin typeface="+mn-lt"/>
                <a:ea typeface="+mn-ea"/>
                <a:cs typeface="+mn-cs"/>
              </a:rPr>
              <a:t>. There are millions today who believe that the dead are enjoying eternal lite or suffering punishment in purgatory or hell.</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13- </a:t>
            </a:r>
            <a:r>
              <a:rPr lang="en-US" sz="1200" b="1" kern="1200" dirty="0" smtClean="0">
                <a:solidFill>
                  <a:schemeClr val="tx1"/>
                </a:solidFill>
                <a:effectLst/>
                <a:latin typeface="+mn-lt"/>
                <a:ea typeface="+mn-ea"/>
                <a:cs typeface="+mn-cs"/>
              </a:rPr>
              <a:t>Who alone possesses immortality?</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1 Timothy 6:15, 16</a:t>
            </a:r>
          </a:p>
          <a:p>
            <a:r>
              <a:rPr lang="es-ES" sz="1200" b="0" i="1" kern="1200" dirty="0" smtClean="0">
                <a:solidFill>
                  <a:schemeClr val="tx1"/>
                </a:solidFill>
                <a:effectLst/>
                <a:latin typeface="+mn-lt"/>
                <a:ea typeface="+mn-ea"/>
                <a:cs typeface="+mn-cs"/>
              </a:rPr>
              <a:t>"</a:t>
            </a:r>
            <a:r>
              <a:rPr lang="en-US" sz="1200" b="0" i="1" kern="1200" dirty="0" smtClean="0">
                <a:solidFill>
                  <a:schemeClr val="tx1"/>
                </a:solidFill>
                <a:effectLst/>
                <a:latin typeface="+mn-lt"/>
                <a:ea typeface="+mn-ea"/>
                <a:cs typeface="+mn-cs"/>
              </a:rPr>
              <a:t>Which in his times he shall </a:t>
            </a:r>
            <a:r>
              <a:rPr lang="en-US" sz="1200" b="0" i="1" kern="1200" dirty="0" err="1" smtClean="0">
                <a:solidFill>
                  <a:schemeClr val="tx1"/>
                </a:solidFill>
                <a:effectLst/>
                <a:latin typeface="+mn-lt"/>
                <a:ea typeface="+mn-ea"/>
                <a:cs typeface="+mn-cs"/>
              </a:rPr>
              <a:t>shew</a:t>
            </a:r>
            <a:r>
              <a:rPr lang="en-US" sz="1200" b="0" i="1" kern="1200" dirty="0" smtClean="0">
                <a:solidFill>
                  <a:schemeClr val="tx1"/>
                </a:solidFill>
                <a:effectLst/>
                <a:latin typeface="+mn-lt"/>
                <a:ea typeface="+mn-ea"/>
                <a:cs typeface="+mn-cs"/>
              </a:rPr>
              <a:t>, who is the blessed and only Potentate, the King of kings, and Lord of lords; Who only hath immortality, dwelling in the light which no man can approach unto; whom no man hath seen, nor can see: to whom be </a:t>
            </a:r>
            <a:r>
              <a:rPr lang="en-US" sz="1200" b="0" i="1" kern="1200" dirty="0" err="1" smtClean="0">
                <a:solidFill>
                  <a:schemeClr val="tx1"/>
                </a:solidFill>
                <a:effectLst/>
                <a:latin typeface="+mn-lt"/>
                <a:ea typeface="+mn-ea"/>
                <a:cs typeface="+mn-cs"/>
              </a:rPr>
              <a:t>honour</a:t>
            </a:r>
            <a:r>
              <a:rPr lang="en-US" sz="1200" b="0" i="1" kern="1200" dirty="0" smtClean="0">
                <a:solidFill>
                  <a:schemeClr val="tx1"/>
                </a:solidFill>
                <a:effectLst/>
                <a:latin typeface="+mn-lt"/>
                <a:ea typeface="+mn-ea"/>
                <a:cs typeface="+mn-cs"/>
              </a:rPr>
              <a:t> and power everlasting. Amen.”</a:t>
            </a:r>
          </a:p>
          <a:p>
            <a:endParaRPr lang="es-ES" sz="1200" b="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Jesus wants to give immortality to His children, at His second coming.</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Corinthians 15:51-55.</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indent="-228600">
              <a:buAutoNum type="arabicPeriod" startAt="14"/>
            </a:pPr>
            <a:r>
              <a:rPr lang="es-AR" b="1" dirty="0" smtClean="0"/>
              <a:t> </a:t>
            </a:r>
            <a:r>
              <a:rPr lang="en-US" sz="1200" b="1" kern="1200" dirty="0" smtClean="0">
                <a:solidFill>
                  <a:schemeClr val="tx1"/>
                </a:solidFill>
                <a:effectLst/>
                <a:latin typeface="+mn-lt"/>
                <a:ea typeface="+mn-ea"/>
                <a:cs typeface="+mn-cs"/>
              </a:rPr>
              <a:t>Do we already have immortality, or do we seek it?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21044073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err="1" smtClean="0"/>
              <a:t>Romans</a:t>
            </a:r>
            <a:r>
              <a:rPr lang="es-AR" dirty="0" smtClean="0"/>
              <a:t> 2:7</a:t>
            </a:r>
          </a:p>
          <a:p>
            <a:endParaRPr lang="es-ES" dirty="0" smtClean="0"/>
          </a:p>
          <a:p>
            <a:r>
              <a:rPr lang="es-AR" dirty="0" smtClean="0"/>
              <a:t>“</a:t>
            </a:r>
            <a:r>
              <a:rPr lang="en-US" dirty="0" smtClean="0"/>
              <a:t>To them who by patient continuance in well doing seek for glory and </a:t>
            </a:r>
            <a:r>
              <a:rPr lang="en-US" dirty="0" err="1" smtClean="0"/>
              <a:t>honour</a:t>
            </a:r>
            <a:r>
              <a:rPr lang="en-US" dirty="0" smtClean="0"/>
              <a:t> and immortality, eternal life.</a:t>
            </a:r>
            <a:r>
              <a:rPr lang="es-AR" dirty="0" smtClean="0"/>
              <a:t>”</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1822221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Quite often we meet face to face with death when we attend a funeral of a friend or a relative to say our goodbyes, or when we see a hearse followed by a procession of mourners in black.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wonder: Is there life after death?</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Maybe when we place a wreath on a tomb we ask ourselves: do the dead have consciousness?</a:t>
            </a:r>
          </a:p>
          <a:p>
            <a:r>
              <a:rPr lang="en-US" sz="1200" kern="1200" dirty="0" smtClean="0">
                <a:solidFill>
                  <a:schemeClr val="tx1"/>
                </a:solidFill>
                <a:effectLst/>
                <a:latin typeface="+mn-lt"/>
                <a:ea typeface="+mn-ea"/>
                <a:cs typeface="+mn-cs"/>
              </a:rPr>
              <a:t>There are various opinions about this.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wife, heartbroken by pain and flooded with tears wonders, will I ever see him again?</a:t>
            </a:r>
            <a:endParaRPr lang="es-AR" sz="1200" kern="1200" dirty="0" smtClean="0">
              <a:solidFill>
                <a:schemeClr val="tx1"/>
              </a:solidFill>
              <a:effectLst/>
              <a:latin typeface="+mn-lt"/>
              <a:ea typeface="+mn-ea"/>
              <a:cs typeface="+mn-cs"/>
            </a:endParaRPr>
          </a:p>
          <a:p>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Some say a person who dies goes directly to heaven, purgatory or hell; others believe he or she goes to the spirit world or reincarnates later in a newly born being; some say that all has come to an end.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13437766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The Holy Scriptures say that a person who has the Son has life (John 5:11-13). Our life is hidden in Christ.</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are two ways to die: </a:t>
            </a:r>
            <a:r>
              <a:rPr lang="en-US" sz="1200" b="1" kern="1200" dirty="0" smtClean="0">
                <a:solidFill>
                  <a:schemeClr val="tx1"/>
                </a:solidFill>
                <a:effectLst/>
                <a:latin typeface="+mn-lt"/>
                <a:ea typeface="+mn-ea"/>
                <a:cs typeface="+mn-cs"/>
              </a:rPr>
              <a:t>in sin or in Christ (eternal life)</a:t>
            </a:r>
            <a:r>
              <a:rPr lang="en-US"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we seek eternal life, we are able to obtain it with the help of the Holy Ghost. The gospel prepares us to arise at the last call when Jesus will come. “I am the bread of life: he that cometh to me shall never hunger; and he that believeth in me shall never thirst.” (John 6:35). He also said: “He that believeth in me, though he were dead, yet shall he live.” (John 11:25)</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21372770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CONCLUSION</a:t>
            </a:r>
          </a:p>
          <a:p>
            <a:r>
              <a:rPr lang="en-US" sz="1200" kern="1200" dirty="0" smtClean="0">
                <a:solidFill>
                  <a:schemeClr val="tx1"/>
                </a:solidFill>
                <a:effectLst/>
                <a:latin typeface="+mn-lt"/>
                <a:ea typeface="+mn-ea"/>
                <a:cs typeface="+mn-cs"/>
              </a:rPr>
              <a:t>Death is the opposite of life. When man dies he ceases to exist; he becomes unconscious.</a:t>
            </a:r>
          </a:p>
          <a:p>
            <a:r>
              <a:rPr lang="en-US" sz="1200" kern="1200" dirty="0" smtClean="0">
                <a:solidFill>
                  <a:schemeClr val="tx1"/>
                </a:solidFill>
                <a:effectLst/>
                <a:latin typeface="+mn-lt"/>
                <a:ea typeface="+mn-ea"/>
                <a:cs typeface="+mn-cs"/>
              </a:rPr>
              <a:t>In spite of this, our great hope is in Jesus' second coming, when we will meet our loved ones who died in Christ.</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a:p>
        </p:txBody>
      </p:sp>
    </p:spTree>
    <p:extLst>
      <p:ext uri="{BB962C8B-B14F-4D97-AF65-F5344CB8AC3E}">
        <p14:creationId xmlns:p14="http://schemas.microsoft.com/office/powerpoint/2010/main" val="38322956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15- </a:t>
            </a:r>
            <a:r>
              <a:rPr lang="en-US" sz="1200" b="1" kern="1200" dirty="0" smtClean="0">
                <a:solidFill>
                  <a:schemeClr val="tx1"/>
                </a:solidFill>
                <a:effectLst/>
                <a:latin typeface="+mn-lt"/>
                <a:ea typeface="+mn-ea"/>
                <a:cs typeface="+mn-cs"/>
              </a:rPr>
              <a:t>What will Jesus finally do with death?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spc="50" dirty="0" err="1"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ima LT ExtraBlack" pitchFamily="34" charset="0"/>
              </a:rPr>
              <a:t>Revelation</a:t>
            </a:r>
            <a:r>
              <a:rPr lang="es-ES_tradnl" sz="1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ima LT ExtraBlack" pitchFamily="34" charset="0"/>
              </a:rPr>
              <a:t> 21:4 </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n-US" sz="12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God shall wipe away all tears from their eyes; and there shall be no more death, neither sorrow, nor crying, neither shall there be any more pain: for the former things are passed away</a:t>
            </a:r>
            <a:r>
              <a:rPr lang="es-ES" sz="12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ima LT ExtraBlack" pitchFamily="34" charset="0"/>
            </a:endParaRPr>
          </a:p>
          <a:p>
            <a:r>
              <a:rPr lang="en-US" sz="1200" u="sng" kern="1200" dirty="0" smtClean="0">
                <a:solidFill>
                  <a:schemeClr val="tx1"/>
                </a:solidFill>
                <a:effectLst/>
                <a:latin typeface="+mn-lt"/>
                <a:ea typeface="+mn-ea"/>
                <a:cs typeface="+mn-cs"/>
              </a:rPr>
              <a:t>He will destroy it</a:t>
            </a:r>
            <a:r>
              <a:rPr lang="en-US" sz="1200" u="sng" kern="1200" baseline="0" dirty="0" smtClean="0">
                <a:solidFill>
                  <a:schemeClr val="tx1"/>
                </a:solidFill>
                <a:effectLst/>
                <a:latin typeface="+mn-lt"/>
                <a:ea typeface="+mn-ea"/>
                <a:cs typeface="+mn-cs"/>
              </a:rPr>
              <a:t> forever</a:t>
            </a:r>
            <a:r>
              <a:rPr lang="en-US" sz="1200" u="sng" kern="1200" dirty="0" smtClean="0">
                <a:solidFill>
                  <a:schemeClr val="tx1"/>
                </a:solidFill>
                <a:effectLst/>
                <a:latin typeface="+mn-lt"/>
                <a:ea typeface="+mn-ea"/>
                <a:cs typeface="+mn-cs"/>
              </a:rPr>
              <a:t>.</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53</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We should always be prepared, because our life hangs by a thread.</a:t>
            </a:r>
          </a:p>
          <a:p>
            <a:r>
              <a:rPr lang="en-US" sz="1200" kern="1200" dirty="0" smtClean="0">
                <a:solidFill>
                  <a:schemeClr val="tx1"/>
                </a:solidFill>
                <a:effectLst/>
                <a:latin typeface="+mn-lt"/>
                <a:ea typeface="+mn-ea"/>
                <a:cs typeface="+mn-cs"/>
              </a:rPr>
              <a:t>At the </a:t>
            </a:r>
            <a:r>
              <a:rPr lang="en-US" sz="1200" kern="1200" dirty="0" err="1" smtClean="0">
                <a:solidFill>
                  <a:schemeClr val="tx1"/>
                </a:solidFill>
                <a:effectLst/>
                <a:latin typeface="+mn-lt"/>
                <a:ea typeface="+mn-ea"/>
                <a:cs typeface="+mn-cs"/>
              </a:rPr>
              <a:t>Whytby</a:t>
            </a:r>
            <a:r>
              <a:rPr lang="en-US" sz="1200" kern="1200" dirty="0" smtClean="0">
                <a:solidFill>
                  <a:schemeClr val="tx1"/>
                </a:solidFill>
                <a:effectLst/>
                <a:latin typeface="+mn-lt"/>
                <a:ea typeface="+mn-ea"/>
                <a:cs typeface="+mn-cs"/>
              </a:rPr>
              <a:t> museum in England, there is a large glass case where one can see a key that appears to be suspended in air. It is hard to grasp how this is possible. This is actually caused by a magnet placed above the key and a very thin, almost invisible thread holding the key to the bottom. Our lives hang from a thread like this, and for this reason, we should always be prepared for death.</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Once our life is over, there is no more opportunity to look for salvation. Today is the day for us to make a decision. Through Christ, who defeated death, we have the glorious hope of inheriting eternal life. We should thank God for this and also for the careful way in which He reveals this subject in His word.</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54</a:t>
            </a:fld>
            <a:endParaRPr lang="es-ES"/>
          </a:p>
        </p:txBody>
      </p:sp>
    </p:spTree>
    <p:extLst>
      <p:ext uri="{BB962C8B-B14F-4D97-AF65-F5344CB8AC3E}">
        <p14:creationId xmlns:p14="http://schemas.microsoft.com/office/powerpoint/2010/main" val="60679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Thank you, Lord, for having conquered Death!</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55</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2000" b="1" i="1"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GOD BLESS YOU!</a:t>
            </a:r>
          </a:p>
          <a:p>
            <a:pPr lvl="0">
              <a:spcBef>
                <a:spcPts val="1200"/>
              </a:spcBef>
            </a:pPr>
            <a:endParaRPr lang="es-ES" sz="2000" b="1" dirty="0" smtClean="0">
              <a:solidFill>
                <a:prstClr val="black"/>
              </a:solidFill>
              <a:effectLst>
                <a:outerShdw blurRad="50800" dist="38100" dir="2700000" algn="tl" rotWithShape="0">
                  <a:prstClr val="black">
                    <a:alpha val="40000"/>
                  </a:prstClr>
                </a:outerShdw>
              </a:effectLst>
              <a:latin typeface="Myriad Pro" pitchFamily="34" charset="0"/>
            </a:endParaRPr>
          </a:p>
          <a:p>
            <a:pPr lvl="0">
              <a:spcBef>
                <a:spcPts val="1200"/>
              </a:spcBef>
            </a:pPr>
            <a:r>
              <a:rPr lang="en-US" sz="2000" b="1" dirty="0" smtClean="0">
                <a:solidFill>
                  <a:prstClr val="black"/>
                </a:solidFill>
                <a:effectLst>
                  <a:outerShdw blurRad="50800" dist="38100" dir="2700000" algn="tl" rotWithShape="0">
                    <a:prstClr val="black">
                      <a:alpha val="40000"/>
                    </a:prstClr>
                  </a:outerShdw>
                </a:effectLst>
                <a:latin typeface="Myriad Pro" pitchFamily="34" charset="0"/>
              </a:rPr>
              <a:t>The next topic: "Divine advices against mysterious forces”</a:t>
            </a:r>
          </a:p>
          <a:p>
            <a:pPr lvl="0">
              <a:spcBef>
                <a:spcPts val="1200"/>
              </a:spcBef>
            </a:pPr>
            <a:endParaRPr lang="en-US" sz="2000" b="1" dirty="0" smtClean="0">
              <a:solidFill>
                <a:prstClr val="black"/>
              </a:solidFill>
              <a:effectLst>
                <a:outerShdw blurRad="50800" dist="38100" dir="2700000" algn="tl" rotWithShape="0">
                  <a:prstClr val="black">
                    <a:alpha val="40000"/>
                  </a:prstClr>
                </a:outerShdw>
              </a:effectLst>
              <a:latin typeface="Myriad Pro" pitchFamily="34" charset="0"/>
            </a:endParaRPr>
          </a:p>
          <a:p>
            <a:pPr lvl="0">
              <a:spcBef>
                <a:spcPts val="1200"/>
              </a:spcBef>
            </a:pPr>
            <a:r>
              <a:rPr lang="en-US" sz="2000" b="1" dirty="0" smtClean="0">
                <a:solidFill>
                  <a:prstClr val="black"/>
                </a:solidFill>
                <a:effectLst>
                  <a:outerShdw blurRad="50800" dist="38100" dir="2700000" algn="tl" rotWithShape="0">
                    <a:prstClr val="black">
                      <a:alpha val="40000"/>
                    </a:prstClr>
                  </a:outerShdw>
                </a:effectLst>
                <a:latin typeface="Myriad Pro" pitchFamily="34" charset="0"/>
              </a:rPr>
              <a:t>There are many mysterious things in the world that fill us with curiosity: Some say they talk to the dead. There are forces that can do well or bad, they have thrown entire families to misery and death. How can we defend ourselves from that?</a:t>
            </a:r>
          </a:p>
          <a:p>
            <a:pPr lvl="0">
              <a:spcBef>
                <a:spcPts val="1200"/>
              </a:spcBef>
            </a:pPr>
            <a:r>
              <a:rPr lang="en-US" sz="2000" b="1" dirty="0" smtClean="0">
                <a:solidFill>
                  <a:prstClr val="black"/>
                </a:solidFill>
                <a:effectLst>
                  <a:outerShdw blurRad="50800" dist="38100" dir="2700000" algn="tl" rotWithShape="0">
                    <a:prstClr val="black">
                      <a:alpha val="40000"/>
                    </a:prstClr>
                  </a:outerShdw>
                </a:effectLst>
                <a:latin typeface="Myriad Pro" pitchFamily="34" charset="0"/>
              </a:rPr>
              <a:t>We will see the Bible advice about this and we will know the collection of the devil. It is a really interesting topic.</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56</a:t>
            </a:fld>
            <a:endParaRPr lang="es-ES"/>
          </a:p>
        </p:txBody>
      </p:sp>
    </p:spTree>
    <p:extLst>
      <p:ext uri="{BB962C8B-B14F-4D97-AF65-F5344CB8AC3E}">
        <p14:creationId xmlns:p14="http://schemas.microsoft.com/office/powerpoint/2010/main" val="2315591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If you still have questions, write to us confidently at: info@biblewell.org</a:t>
            </a: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57</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Others say that a dead person knows nothing until the day of Resurrection. Who is right? What does God say? What answer does the Bible give? Will he live again? </a:t>
            </a:r>
            <a:r>
              <a:rPr lang="en-US" sz="1200" b="1" kern="1200" dirty="0" smtClean="0">
                <a:solidFill>
                  <a:schemeClr val="tx1"/>
                </a:solidFill>
                <a:effectLst/>
                <a:latin typeface="+mn-lt"/>
                <a:ea typeface="+mn-ea"/>
                <a:cs typeface="+mn-cs"/>
              </a:rPr>
              <a:t>Job 14:14</a:t>
            </a:r>
            <a:r>
              <a:rPr lang="en-US" sz="1200"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If a man die, shall he live again?</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3421213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THE PROCESS OF LIFE AND DEATH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3832295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 </a:t>
            </a:r>
            <a:r>
              <a:rPr lang="en-US" sz="1200" b="1" kern="1200" dirty="0" smtClean="0">
                <a:solidFill>
                  <a:schemeClr val="tx1"/>
                </a:solidFill>
                <a:effectLst/>
                <a:latin typeface="+mn-lt"/>
                <a:ea typeface="+mn-ea"/>
                <a:cs typeface="+mn-cs"/>
              </a:rPr>
              <a:t>To understand the process of death, we must first consider</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how life began.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1869291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Genesis</a:t>
            </a:r>
            <a:r>
              <a:rPr lang="es-ES_tradnl" sz="1200" b="1" kern="1200" dirty="0" smtClean="0">
                <a:solidFill>
                  <a:schemeClr val="tx1"/>
                </a:solidFill>
                <a:effectLst/>
                <a:latin typeface="+mn-lt"/>
                <a:ea typeface="+mn-ea"/>
                <a:cs typeface="+mn-cs"/>
              </a:rPr>
              <a:t> 2:7</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And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God formed man of the dust of the ground, and breathed into his nostrils the breath of life; and man became a living soul</a:t>
            </a:r>
            <a:r>
              <a:rPr lang="es-ES" sz="1200" b="0" i="0" kern="1200" dirty="0" smtClean="0">
                <a:solidFill>
                  <a:schemeClr val="tx1"/>
                </a:solidFill>
                <a:effectLst/>
                <a:latin typeface="+mn-lt"/>
                <a:ea typeface="+mn-ea"/>
                <a:cs typeface="+mn-cs"/>
              </a:rPr>
              <a:t>."</a:t>
            </a:r>
            <a:endParaRPr lang="es-ES_tradnl" sz="1200" b="1"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1826568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07/06/2018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07/06/2018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07/06/2018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07/06/2018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07/06/2018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D2CDC87-140F-4FB9-8131-42EAC3962AF7}" type="datetimeFigureOut">
              <a:rPr lang="es-ES" smtClean="0"/>
              <a:t>07/06/2018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D2CDC87-140F-4FB9-8131-42EAC3962AF7}" type="datetimeFigureOut">
              <a:rPr lang="es-ES" smtClean="0"/>
              <a:t>07/06/2018</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D2CDC87-140F-4FB9-8131-42EAC3962AF7}" type="datetimeFigureOut">
              <a:rPr lang="es-ES" smtClean="0"/>
              <a:t>07/06/2018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07/06/2018</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07/06/2018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07/06/2018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07/06/2018</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C:\Users\Gerhard\Documents\_Estudios Biblicos PPT\_ENG\A los pies de JesusE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0" cy="68668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smtClean="0">
                <a:latin typeface="Swis721 LtEx BT" pitchFamily="34" charset="0"/>
              </a:rPr>
              <a:t>General </a:t>
            </a:r>
            <a:r>
              <a:rPr lang="es-ES" sz="1200" b="0" u="none" dirty="0" err="1" smtClean="0">
                <a:latin typeface="Swis721 LtEx BT" pitchFamily="34" charset="0"/>
              </a:rPr>
              <a:t>Conference</a:t>
            </a:r>
            <a:endParaRPr lang="es-ES" sz="1200" b="0" u="none" dirty="0" smtClean="0">
              <a:latin typeface="Swis721 LtEx BT" pitchFamily="34" charset="0"/>
            </a:endParaRPr>
          </a:p>
          <a:p>
            <a:pPr algn="ctr" eaLnBrk="1" hangingPunct="1"/>
            <a:r>
              <a:rPr lang="es-ES" sz="1200" b="0" u="none" dirty="0">
                <a:latin typeface="Swis721 LtEx BT" pitchFamily="34" charset="0"/>
              </a:rPr>
              <a:t>Multimedia </a:t>
            </a:r>
            <a:r>
              <a:rPr lang="es-ES" sz="1200" b="0" u="none" dirty="0" err="1" smtClean="0">
                <a:latin typeface="Swis721 LtEx BT" pitchFamily="34" charset="0"/>
              </a:rPr>
              <a:t>Department</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27163623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6\tema 16 cre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913161" y="332655"/>
            <a:ext cx="2826415" cy="92333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54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MATTER</a:t>
            </a:r>
            <a:endParaRPr lang="es-ES_tradnl" sz="54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
        <p:nvSpPr>
          <p:cNvPr id="5" name="4 Rectángulo"/>
          <p:cNvSpPr/>
          <p:nvPr/>
        </p:nvSpPr>
        <p:spPr>
          <a:xfrm>
            <a:off x="5762572" y="1143081"/>
            <a:ext cx="3127078" cy="9233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5400" b="1" spc="50" dirty="0" smtClean="0">
                <a:ln w="11430"/>
                <a:solidFill>
                  <a:srgbClr val="FF0000"/>
                </a:solidFill>
                <a:effectLst>
                  <a:outerShdw blurRad="76200" dist="50800" dir="5400000" algn="tl" rotWithShape="0">
                    <a:srgbClr val="000000">
                      <a:alpha val="65000"/>
                    </a:srgbClr>
                  </a:outerShdw>
                </a:effectLst>
                <a:latin typeface="Optane" pitchFamily="2" charset="0"/>
              </a:rPr>
              <a:t>+</a:t>
            </a:r>
            <a:endParaRPr lang="es-ES_tradnl" sz="5400" b="1" spc="50" dirty="0">
              <a:ln w="11430"/>
              <a:solidFill>
                <a:srgbClr val="FF0000"/>
              </a:solidFill>
              <a:effectLst>
                <a:outerShdw blurRad="76200" dist="50800" dir="5400000" algn="tl" rotWithShape="0">
                  <a:srgbClr val="000000">
                    <a:alpha val="65000"/>
                  </a:srgbClr>
                </a:outerShdw>
              </a:effectLst>
              <a:latin typeface="Optane" pitchFamily="2" charset="0"/>
            </a:endParaRPr>
          </a:p>
        </p:txBody>
      </p:sp>
      <p:sp>
        <p:nvSpPr>
          <p:cNvPr id="6" name="5 Rectángulo"/>
          <p:cNvSpPr/>
          <p:nvPr/>
        </p:nvSpPr>
        <p:spPr>
          <a:xfrm>
            <a:off x="5762572" y="1974078"/>
            <a:ext cx="3127078" cy="175432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54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BREATH </a:t>
            </a:r>
          </a:p>
          <a:p>
            <a:pPr algn="ctr"/>
            <a:r>
              <a:rPr lang="es-ES_tradnl" sz="54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OF LIFE</a:t>
            </a:r>
            <a:endParaRPr lang="es-ES_tradnl" sz="54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cxnSp>
        <p:nvCxnSpPr>
          <p:cNvPr id="7" name="6 Conector recto"/>
          <p:cNvCxnSpPr/>
          <p:nvPr/>
        </p:nvCxnSpPr>
        <p:spPr>
          <a:xfrm>
            <a:off x="5580620" y="3645024"/>
            <a:ext cx="3491880" cy="0"/>
          </a:xfrm>
          <a:prstGeom prst="line">
            <a:avLst/>
          </a:prstGeom>
          <a:ln w="76200">
            <a:solidFill>
              <a:srgbClr val="C00000"/>
            </a:solidFill>
          </a:ln>
        </p:spPr>
        <p:style>
          <a:lnRef idx="3">
            <a:schemeClr val="accent2"/>
          </a:lnRef>
          <a:fillRef idx="0">
            <a:schemeClr val="accent2"/>
          </a:fillRef>
          <a:effectRef idx="2">
            <a:schemeClr val="accent2"/>
          </a:effectRef>
          <a:fontRef idx="minor">
            <a:schemeClr val="tx1"/>
          </a:fontRef>
        </p:style>
      </p:cxnSp>
      <p:sp>
        <p:nvSpPr>
          <p:cNvPr id="9" name="8 Rectángulo"/>
          <p:cNvSpPr/>
          <p:nvPr/>
        </p:nvSpPr>
        <p:spPr>
          <a:xfrm>
            <a:off x="5762572" y="3753036"/>
            <a:ext cx="3127078" cy="144655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8800" b="1"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LIFE</a:t>
            </a:r>
            <a:endParaRPr lang="es-ES_tradnl" sz="8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7595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22" presetClass="entr" presetSubtype="1"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Mis Docs\_Multimedia IMS\Curso Biblico PPS\Tema 16\tema 16 agu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15516" y="980728"/>
            <a:ext cx="4032448" cy="144655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8800" b="1" spc="50" dirty="0" smtClean="0">
                <a:ln w="1143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WATER</a:t>
            </a:r>
            <a:endParaRPr lang="es-ES_tradnl" sz="8800" b="1" spc="50" dirty="0">
              <a:ln w="1143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
        <p:nvSpPr>
          <p:cNvPr id="4" name="3 Rectángulo"/>
          <p:cNvSpPr/>
          <p:nvPr/>
        </p:nvSpPr>
        <p:spPr>
          <a:xfrm>
            <a:off x="935596" y="2475476"/>
            <a:ext cx="264848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2 </a:t>
            </a:r>
            <a:r>
              <a:rPr lang="es-ES_tradnl" sz="3600" b="1" spc="50" dirty="0" err="1"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Hydrogen</a:t>
            </a:r>
            <a:endPar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
        <p:nvSpPr>
          <p:cNvPr id="5" name="4 Rectángulo"/>
          <p:cNvSpPr/>
          <p:nvPr/>
        </p:nvSpPr>
        <p:spPr>
          <a:xfrm>
            <a:off x="5724128" y="4185084"/>
            <a:ext cx="2160240" cy="144655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8800" b="1" spc="50" dirty="0" smtClean="0">
                <a:ln w="11430"/>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effectLst>
                  <a:outerShdw blurRad="76200" dist="50800" dir="5400000" algn="tl" rotWithShape="0">
                    <a:srgbClr val="000000">
                      <a:alpha val="65000"/>
                    </a:srgbClr>
                  </a:outerShdw>
                </a:effectLst>
                <a:latin typeface="Optane" pitchFamily="2" charset="0"/>
              </a:rPr>
              <a:t>H</a:t>
            </a:r>
            <a:r>
              <a:rPr lang="es-ES_tradnl" sz="8800" b="1" spc="50" baseline="-25000" dirty="0" smtClean="0">
                <a:ln w="11430"/>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effectLst>
                  <a:outerShdw blurRad="76200" dist="50800" dir="5400000" algn="tl" rotWithShape="0">
                    <a:srgbClr val="000000">
                      <a:alpha val="65000"/>
                    </a:srgbClr>
                  </a:outerShdw>
                </a:effectLst>
                <a:latin typeface="Optane" pitchFamily="2" charset="0"/>
              </a:rPr>
              <a:t>2</a:t>
            </a:r>
            <a:endParaRPr lang="es-ES_tradnl" sz="8800" b="1" spc="50" baseline="-25000" dirty="0">
              <a:ln w="11430"/>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effectLst>
                <a:outerShdw blurRad="76200" dist="50800" dir="5400000" algn="tl" rotWithShape="0">
                  <a:srgbClr val="000000">
                    <a:alpha val="65000"/>
                  </a:srgbClr>
                </a:outerShdw>
              </a:effectLst>
              <a:latin typeface="Optane" pitchFamily="2" charset="0"/>
            </a:endParaRPr>
          </a:p>
        </p:txBody>
      </p:sp>
      <p:sp>
        <p:nvSpPr>
          <p:cNvPr id="6" name="5 Rectángulo"/>
          <p:cNvSpPr/>
          <p:nvPr/>
        </p:nvSpPr>
        <p:spPr>
          <a:xfrm>
            <a:off x="2154309" y="2952239"/>
            <a:ext cx="45076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a:t>
            </a:r>
          </a:p>
        </p:txBody>
      </p:sp>
      <p:sp>
        <p:nvSpPr>
          <p:cNvPr id="7" name="6 Rectángulo"/>
          <p:cNvSpPr/>
          <p:nvPr/>
        </p:nvSpPr>
        <p:spPr>
          <a:xfrm>
            <a:off x="6768244" y="4185084"/>
            <a:ext cx="2160240" cy="132343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8000" b="1" spc="50" dirty="0" smtClean="0">
                <a:ln w="11430"/>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effectLst>
                  <a:outerShdw blurRad="76200" dist="50800" dir="5400000" algn="tl" rotWithShape="0">
                    <a:srgbClr val="000000">
                      <a:alpha val="65000"/>
                    </a:srgbClr>
                  </a:outerShdw>
                </a:effectLst>
                <a:latin typeface="Optima LT ExtraBlack" pitchFamily="34" charset="0"/>
              </a:rPr>
              <a:t>O</a:t>
            </a:r>
            <a:endParaRPr lang="es-ES_tradnl" sz="8000" b="1" spc="50" baseline="-25000" dirty="0">
              <a:ln w="11430"/>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effectLst>
                <a:outerShdw blurRad="76200" dist="50800" dir="5400000" algn="tl" rotWithShape="0">
                  <a:srgbClr val="000000">
                    <a:alpha val="65000"/>
                  </a:srgbClr>
                </a:outerShdw>
              </a:effectLst>
              <a:latin typeface="Optima LT ExtraBlack" pitchFamily="34" charset="0"/>
            </a:endParaRPr>
          </a:p>
        </p:txBody>
      </p:sp>
      <p:cxnSp>
        <p:nvCxnSpPr>
          <p:cNvPr id="8" name="7 Conector recto"/>
          <p:cNvCxnSpPr/>
          <p:nvPr/>
        </p:nvCxnSpPr>
        <p:spPr>
          <a:xfrm>
            <a:off x="575556" y="2232159"/>
            <a:ext cx="3492388" cy="0"/>
          </a:xfrm>
          <a:prstGeom prst="line">
            <a:avLst/>
          </a:prstGeom>
          <a:ln w="76200">
            <a:solidFill>
              <a:srgbClr val="002060"/>
            </a:solidFill>
          </a:ln>
        </p:spPr>
        <p:style>
          <a:lnRef idx="3">
            <a:schemeClr val="accent1"/>
          </a:lnRef>
          <a:fillRef idx="0">
            <a:schemeClr val="accent1"/>
          </a:fillRef>
          <a:effectRef idx="2">
            <a:schemeClr val="accent1"/>
          </a:effectRef>
          <a:fontRef idx="minor">
            <a:schemeClr val="tx1"/>
          </a:fontRef>
        </p:style>
      </p:cxnSp>
      <p:sp>
        <p:nvSpPr>
          <p:cNvPr id="10" name="9 Rectángulo"/>
          <p:cNvSpPr/>
          <p:nvPr/>
        </p:nvSpPr>
        <p:spPr>
          <a:xfrm>
            <a:off x="1211694" y="3421767"/>
            <a:ext cx="2198038"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 </a:t>
            </a:r>
            <a:r>
              <a:rPr lang="es-ES_tradnl" sz="3600" b="1" spc="50" dirty="0" err="1"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Oxygen</a:t>
            </a:r>
            <a:endPar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11"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7100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par>
                          <p:cTn id="38" fill="hold">
                            <p:stCondLst>
                              <p:cond delay="5000"/>
                            </p:stCondLst>
                            <p:childTnLst>
                              <p:par>
                                <p:cTn id="39" presetID="16" presetClass="emph" presetSubtype="0" fill="hold" grpId="1" nodeType="afterEffect">
                                  <p:stCondLst>
                                    <p:cond delay="0"/>
                                  </p:stCondLst>
                                  <p:iterate type="lt">
                                    <p:tmPct val="4000"/>
                                  </p:iterate>
                                  <p:childTnLst>
                                    <p:set>
                                      <p:cBhvr override="childStyle">
                                        <p:cTn id="40" dur="2000" fill="hold"/>
                                        <p:tgtEl>
                                          <p:spTgt spid="3"/>
                                        </p:tgtEl>
                                        <p:attrNameLst>
                                          <p:attrName>style.color</p:attrName>
                                        </p:attrNameLst>
                                      </p:cBhvr>
                                      <p:to>
                                        <p:clrVal>
                                          <a:srgbClr val="002060"/>
                                        </p:clrVal>
                                      </p:to>
                                    </p:set>
                                    <p:set>
                                      <p:cBhvr>
                                        <p:cTn id="41" dur="2000" fill="hold"/>
                                        <p:tgtEl>
                                          <p:spTgt spid="3"/>
                                        </p:tgtEl>
                                        <p:attrNameLst>
                                          <p:attrName>fillcolor</p:attrName>
                                        </p:attrNameLst>
                                      </p:cBhvr>
                                      <p:to>
                                        <p:clrVal>
                                          <a:srgbClr val="002060"/>
                                        </p:clrVal>
                                      </p:to>
                                    </p:set>
                                    <p:set>
                                      <p:cBhvr>
                                        <p:cTn id="42" dur="2000" fill="hold"/>
                                        <p:tgtEl>
                                          <p:spTgt spid="3"/>
                                        </p:tgtEl>
                                        <p:attrNameLst>
                                          <p:attrName>fill.type</p:attrName>
                                        </p:attrNameLst>
                                      </p:cBhvr>
                                      <p:to>
                                        <p:strVal val="solid"/>
                                      </p:to>
                                    </p:set>
                                  </p:childTnLst>
                                </p:cTn>
                              </p:par>
                            </p:childTnLst>
                          </p:cTn>
                        </p:par>
                        <p:par>
                          <p:cTn id="43" fill="hold">
                            <p:stCondLst>
                              <p:cond delay="7320"/>
                            </p:stCondLst>
                            <p:childTnLst>
                              <p:par>
                                <p:cTn id="44" presetID="22" presetClass="entr" presetSubtype="1"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up)">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6"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is Docs\_Multimedia IMS\Curso Biblico PPS\Tema 16\tema 16 focoa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J:\Mis Docs\_Multimedia IMS\Curso Biblico PPS\Tema 16\tema 16 focopr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87524" y="319008"/>
            <a:ext cx="3636404" cy="144655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8800" b="1" spc="50" dirty="0" smtClean="0">
                <a:ln w="1143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LIGHT</a:t>
            </a:r>
            <a:endParaRPr lang="es-ES_tradnl" sz="8800" b="1" spc="50" dirty="0">
              <a:ln w="1143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
        <p:nvSpPr>
          <p:cNvPr id="5" name="4 Rectángulo"/>
          <p:cNvSpPr/>
          <p:nvPr/>
        </p:nvSpPr>
        <p:spPr>
          <a:xfrm>
            <a:off x="962579" y="1813756"/>
            <a:ext cx="130516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Lamp</a:t>
            </a:r>
            <a:endPar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
        <p:nvSpPr>
          <p:cNvPr id="6" name="5 Rectángulo"/>
          <p:cNvSpPr/>
          <p:nvPr/>
        </p:nvSpPr>
        <p:spPr>
          <a:xfrm>
            <a:off x="1475656" y="2290519"/>
            <a:ext cx="45076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a:t>
            </a:r>
          </a:p>
        </p:txBody>
      </p:sp>
      <p:cxnSp>
        <p:nvCxnSpPr>
          <p:cNvPr id="7" name="6 Conector recto"/>
          <p:cNvCxnSpPr/>
          <p:nvPr/>
        </p:nvCxnSpPr>
        <p:spPr>
          <a:xfrm>
            <a:off x="539552" y="1612329"/>
            <a:ext cx="2991134" cy="0"/>
          </a:xfrm>
          <a:prstGeom prst="line">
            <a:avLst/>
          </a:prstGeom>
          <a:ln w="76200">
            <a:solidFill>
              <a:srgbClr val="FF0000"/>
            </a:solidFill>
          </a:ln>
        </p:spPr>
        <p:style>
          <a:lnRef idx="3">
            <a:schemeClr val="accent1"/>
          </a:lnRef>
          <a:fillRef idx="0">
            <a:schemeClr val="accent1"/>
          </a:fillRef>
          <a:effectRef idx="2">
            <a:schemeClr val="accent1"/>
          </a:effectRef>
          <a:fontRef idx="minor">
            <a:schemeClr val="tx1"/>
          </a:fontRef>
        </p:style>
      </p:cxnSp>
      <p:sp>
        <p:nvSpPr>
          <p:cNvPr id="8" name="7 Rectángulo"/>
          <p:cNvSpPr/>
          <p:nvPr/>
        </p:nvSpPr>
        <p:spPr>
          <a:xfrm>
            <a:off x="791580" y="2760047"/>
            <a:ext cx="2268570"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Electricity</a:t>
            </a:r>
            <a:endPar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9"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2356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2500"/>
                            </p:stCondLst>
                            <p:childTnLst>
                              <p:par>
                                <p:cTn id="23" presetID="10" presetClass="entr" presetSubtype="0" fill="hold" nodeType="afterEffect">
                                  <p:stCondLst>
                                    <p:cond delay="1000"/>
                                  </p:stCondLst>
                                  <p:childTnLst>
                                    <p:set>
                                      <p:cBhvr>
                                        <p:cTn id="24" dur="1" fill="hold">
                                          <p:stCondLst>
                                            <p:cond delay="0"/>
                                          </p:stCondLst>
                                        </p:cTn>
                                        <p:tgtEl>
                                          <p:spTgt spid="9219"/>
                                        </p:tgtEl>
                                        <p:attrNameLst>
                                          <p:attrName>style.visibility</p:attrName>
                                        </p:attrNameLst>
                                      </p:cBhvr>
                                      <p:to>
                                        <p:strVal val="visible"/>
                                      </p:to>
                                    </p:set>
                                    <p:animEffect transition="in" filter="fade">
                                      <p:cBhvr>
                                        <p:cTn id="25" dur="1000"/>
                                        <p:tgtEl>
                                          <p:spTgt spid="9219"/>
                                        </p:tgtEl>
                                      </p:cBhvr>
                                    </p:animEffect>
                                  </p:childTnLst>
                                </p:cTn>
                              </p:par>
                            </p:childTnLst>
                          </p:cTn>
                        </p:par>
                        <p:par>
                          <p:cTn id="26" fill="hold">
                            <p:stCondLst>
                              <p:cond delay="4500"/>
                            </p:stCondLst>
                            <p:childTnLst>
                              <p:par>
                                <p:cTn id="27" presetID="22" presetClass="entr" presetSubtype="8"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5000"/>
                            </p:stCondLst>
                            <p:childTnLst>
                              <p:par>
                                <p:cTn id="31" presetID="16" presetClass="emph" presetSubtype="0" fill="hold" grpId="1" nodeType="afterEffect">
                                  <p:stCondLst>
                                    <p:cond delay="0"/>
                                  </p:stCondLst>
                                  <p:iterate type="lt">
                                    <p:tmPct val="4000"/>
                                  </p:iterate>
                                  <p:childTnLst>
                                    <p:set>
                                      <p:cBhvr override="childStyle">
                                        <p:cTn id="32" dur="2000" fill="hold"/>
                                        <p:tgtEl>
                                          <p:spTgt spid="4"/>
                                        </p:tgtEl>
                                        <p:attrNameLst>
                                          <p:attrName>style.color</p:attrName>
                                        </p:attrNameLst>
                                      </p:cBhvr>
                                      <p:to>
                                        <p:clrVal>
                                          <a:srgbClr val="FFC000"/>
                                        </p:clrVal>
                                      </p:to>
                                    </p:set>
                                    <p:set>
                                      <p:cBhvr>
                                        <p:cTn id="33" dur="2000" fill="hold"/>
                                        <p:tgtEl>
                                          <p:spTgt spid="4"/>
                                        </p:tgtEl>
                                        <p:attrNameLst>
                                          <p:attrName>fillcolor</p:attrName>
                                        </p:attrNameLst>
                                      </p:cBhvr>
                                      <p:to>
                                        <p:clrVal>
                                          <a:srgbClr val="FFC000"/>
                                        </p:clrVal>
                                      </p:to>
                                    </p:set>
                                    <p:set>
                                      <p:cBhvr>
                                        <p:cTn id="34" dur="2000" fill="hold"/>
                                        <p:tgtEl>
                                          <p:spTgt spid="4"/>
                                        </p:tgtEl>
                                        <p:attrNameLst>
                                          <p:attrName>fill.type</p:attrName>
                                        </p:attrNameLst>
                                      </p:cBhvr>
                                      <p:to>
                                        <p:strVal val="solid"/>
                                      </p:to>
                                    </p:set>
                                  </p:childTnLst>
                                </p:cTn>
                              </p:par>
                            </p:childTnLst>
                          </p:cTn>
                        </p:par>
                        <p:par>
                          <p:cTn id="35" fill="hold">
                            <p:stCondLst>
                              <p:cond delay="7320"/>
                            </p:stCondLst>
                            <p:childTnLst>
                              <p:par>
                                <p:cTn id="36" presetID="22" presetClass="entr" presetSubtype="1"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Mis Docs\_Multimedia IMS\Curso Biblico PPS\Tema 16\tema 16 luzra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8"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59531" y="541124"/>
            <a:ext cx="4788533" cy="526297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n-U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Since the process of dying is the opposite of living, </a:t>
            </a:r>
            <a:endParaRPr lang="en-US" sz="48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a:p>
            <a:pPr lvl="0"/>
            <a:r>
              <a:rPr lang="en-US" sz="4800" b="1" spc="50" dirty="0" smtClean="0">
                <a:ln w="11430"/>
                <a:solidFill>
                  <a:srgbClr val="FF0000"/>
                </a:solidFill>
                <a:effectLst>
                  <a:outerShdw blurRad="76200" dist="50800" dir="5400000" algn="tl" rotWithShape="0">
                    <a:srgbClr val="000000">
                      <a:alpha val="65000"/>
                    </a:srgbClr>
                  </a:outerShdw>
                </a:effectLst>
                <a:latin typeface="Optane" pitchFamily="2" charset="0"/>
              </a:rPr>
              <a:t>what </a:t>
            </a:r>
            <a:r>
              <a:rPr lang="en-US" sz="4800" b="1" spc="50" dirty="0">
                <a:ln w="11430"/>
                <a:solidFill>
                  <a:srgbClr val="FF0000"/>
                </a:solidFill>
                <a:effectLst>
                  <a:outerShdw blurRad="76200" dist="50800" dir="5400000" algn="tl" rotWithShape="0">
                    <a:srgbClr val="000000">
                      <a:alpha val="65000"/>
                    </a:srgbClr>
                  </a:outerShdw>
                </a:effectLst>
                <a:latin typeface="Optane" pitchFamily="2" charset="0"/>
              </a:rPr>
              <a:t>happens when somebody dies</a:t>
            </a:r>
            <a:r>
              <a:rPr lang="en-U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endPar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056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Mis Docs\_Multimedia IMS\Curso Biblico PPS\Tema 16\tema 16 cemen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63"/>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36512" y="836712"/>
            <a:ext cx="4320480" cy="47525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0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n-U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Then shall the dust return to the earth as it was: and the spirit shall return unto God who gave </a:t>
            </a:r>
            <a:r>
              <a:rPr lang="en-US" sz="40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it</a:t>
            </a:r>
            <a:r>
              <a:rPr lang="es-ES" sz="40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3" name="2 Rectángulo"/>
          <p:cNvSpPr/>
          <p:nvPr/>
        </p:nvSpPr>
        <p:spPr>
          <a:xfrm>
            <a:off x="269396" y="332655"/>
            <a:ext cx="368562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Ecclesiastes</a:t>
            </a:r>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12:7</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8863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500"/>
                                        <p:tgtEl>
                                          <p:spTgt spid="2"/>
                                        </p:tgtEl>
                                      </p:cBhvr>
                                    </p:animEffect>
                                    <p:anim calcmode="lin" valueType="num">
                                      <p:cBhvr>
                                        <p:cTn id="12" dur="1500" fill="hold"/>
                                        <p:tgtEl>
                                          <p:spTgt spid="2"/>
                                        </p:tgtEl>
                                        <p:attrNameLst>
                                          <p:attrName>ppt_x</p:attrName>
                                        </p:attrNameLst>
                                      </p:cBhvr>
                                      <p:tavLst>
                                        <p:tav tm="0">
                                          <p:val>
                                            <p:strVal val="#ppt_x"/>
                                          </p:val>
                                        </p:tav>
                                        <p:tav tm="100000">
                                          <p:val>
                                            <p:strVal val="#ppt_x"/>
                                          </p:val>
                                        </p:tav>
                                      </p:tavLst>
                                    </p:anim>
                                    <p:anim calcmode="lin" valueType="num">
                                      <p:cBhvr>
                                        <p:cTn id="13" dur="1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J:\Mis Docs\_Multimedia IMS\Curso Biblico PPS\Tema 16\tema 16 focopr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J:\Mis Docs\_Multimedia IMS\Curso Biblico PPS\Tema 16\tema 16 focoap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868144" y="345430"/>
            <a:ext cx="2826415" cy="92333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54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MATTER</a:t>
            </a:r>
            <a:endParaRPr lang="es-ES_tradnl" sz="54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
        <p:nvSpPr>
          <p:cNvPr id="5" name="4 Rectángulo"/>
          <p:cNvSpPr/>
          <p:nvPr/>
        </p:nvSpPr>
        <p:spPr>
          <a:xfrm>
            <a:off x="5726568" y="728701"/>
            <a:ext cx="3127078"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50" dirty="0" smtClean="0">
                <a:ln w="11430"/>
                <a:solidFill>
                  <a:srgbClr val="FF0000"/>
                </a:solidFill>
                <a:effectLst>
                  <a:outerShdw blurRad="76200" dist="50800" dir="5400000" algn="tl" rotWithShape="0">
                    <a:srgbClr val="000000">
                      <a:alpha val="65000"/>
                    </a:srgbClr>
                  </a:outerShdw>
                </a:effectLst>
                <a:latin typeface="Optane" pitchFamily="2" charset="0"/>
              </a:rPr>
              <a:t>-</a:t>
            </a:r>
            <a:endParaRPr lang="es-ES_tradnl" sz="5400" b="1" spc="50" dirty="0">
              <a:ln w="11430"/>
              <a:solidFill>
                <a:srgbClr val="FF0000"/>
              </a:solidFill>
              <a:effectLst>
                <a:outerShdw blurRad="76200" dist="50800" dir="5400000" algn="tl" rotWithShape="0">
                  <a:srgbClr val="000000">
                    <a:alpha val="65000"/>
                  </a:srgbClr>
                </a:outerShdw>
              </a:effectLst>
              <a:latin typeface="Optane" pitchFamily="2" charset="0"/>
            </a:endParaRPr>
          </a:p>
        </p:txBody>
      </p:sp>
      <p:sp>
        <p:nvSpPr>
          <p:cNvPr id="6" name="5 Rectángulo"/>
          <p:cNvSpPr/>
          <p:nvPr/>
        </p:nvSpPr>
        <p:spPr>
          <a:xfrm>
            <a:off x="5726568" y="1484785"/>
            <a:ext cx="3127078" cy="175432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54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BREATH </a:t>
            </a:r>
          </a:p>
          <a:p>
            <a:pPr algn="ctr"/>
            <a:r>
              <a:rPr lang="es-ES_tradnl" sz="54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OF LIFE</a:t>
            </a:r>
            <a:endParaRPr lang="es-ES_tradnl" sz="54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cxnSp>
        <p:nvCxnSpPr>
          <p:cNvPr id="7" name="6 Conector recto"/>
          <p:cNvCxnSpPr/>
          <p:nvPr/>
        </p:nvCxnSpPr>
        <p:spPr>
          <a:xfrm>
            <a:off x="5544616" y="3212976"/>
            <a:ext cx="3491880" cy="0"/>
          </a:xfrm>
          <a:prstGeom prst="line">
            <a:avLst/>
          </a:prstGeom>
          <a:ln w="76200">
            <a:solidFill>
              <a:srgbClr val="C00000"/>
            </a:solidFill>
          </a:ln>
        </p:spPr>
        <p:style>
          <a:lnRef idx="3">
            <a:schemeClr val="accent2"/>
          </a:lnRef>
          <a:fillRef idx="0">
            <a:schemeClr val="accent2"/>
          </a:fillRef>
          <a:effectRef idx="2">
            <a:schemeClr val="accent2"/>
          </a:effectRef>
          <a:fontRef idx="minor">
            <a:schemeClr val="tx1"/>
          </a:fontRef>
        </p:style>
      </p:cxnSp>
      <p:sp>
        <p:nvSpPr>
          <p:cNvPr id="9" name="8 Rectángulo"/>
          <p:cNvSpPr/>
          <p:nvPr/>
        </p:nvSpPr>
        <p:spPr>
          <a:xfrm>
            <a:off x="5436096" y="3263743"/>
            <a:ext cx="36004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DEATH</a:t>
            </a:r>
            <a:endParaRPr lang="es-ES_tradnl" sz="6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1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8715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35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000"/>
                                        <p:tgtEl>
                                          <p:spTgt spid="10"/>
                                        </p:tgtEl>
                                      </p:cBhvr>
                                    </p:animEffect>
                                  </p:childTnLst>
                                </p:cTn>
                              </p:par>
                            </p:childTnLst>
                          </p:cTn>
                        </p:par>
                        <p:par>
                          <p:cTn id="30" fill="hold">
                            <p:stCondLst>
                              <p:cond delay="5500"/>
                            </p:stCondLst>
                            <p:childTnLst>
                              <p:par>
                                <p:cTn id="31" presetID="42"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6500"/>
                            </p:stCondLst>
                            <p:childTnLst>
                              <p:par>
                                <p:cTn id="37" presetID="24" presetClass="emph" presetSubtype="0" fill="hold" grpId="1" nodeType="afterEffect">
                                  <p:stCondLst>
                                    <p:cond delay="500"/>
                                  </p:stCondLst>
                                  <p:childTnLst>
                                    <p:animClr clrSpc="hsl" dir="cw">
                                      <p:cBhvr override="childStyle">
                                        <p:cTn id="38" dur="2000" fill="hold"/>
                                        <p:tgtEl>
                                          <p:spTgt spid="9"/>
                                        </p:tgtEl>
                                        <p:attrNameLst>
                                          <p:attrName>style.color</p:attrName>
                                        </p:attrNameLst>
                                      </p:cBhvr>
                                      <p:by>
                                        <p:hsl h="0" s="-12549" l="-25098"/>
                                      </p:by>
                                    </p:animClr>
                                    <p:animClr clrSpc="hsl" dir="cw">
                                      <p:cBhvr>
                                        <p:cTn id="39" dur="2000" fill="hold"/>
                                        <p:tgtEl>
                                          <p:spTgt spid="9"/>
                                        </p:tgtEl>
                                        <p:attrNameLst>
                                          <p:attrName>fillcolor</p:attrName>
                                        </p:attrNameLst>
                                      </p:cBhvr>
                                      <p:by>
                                        <p:hsl h="0" s="-12549" l="-25098"/>
                                      </p:by>
                                    </p:animClr>
                                    <p:animClr clrSpc="hsl" dir="cw">
                                      <p:cBhvr>
                                        <p:cTn id="40" dur="2000" fill="hold"/>
                                        <p:tgtEl>
                                          <p:spTgt spid="9"/>
                                        </p:tgtEl>
                                        <p:attrNameLst>
                                          <p:attrName>stroke.color</p:attrName>
                                        </p:attrNameLst>
                                      </p:cBhvr>
                                      <p:by>
                                        <p:hsl h="0" s="-12549" l="-25098"/>
                                      </p:by>
                                    </p:animClr>
                                    <p:set>
                                      <p:cBhvr>
                                        <p:cTn id="41" dur="2000" fill="hold"/>
                                        <p:tgtEl>
                                          <p:spTgt spid="9"/>
                                        </p:tgtEl>
                                        <p:attrNameLst>
                                          <p:attrName>fill.type</p:attrName>
                                        </p:attrNameLst>
                                      </p:cBhvr>
                                      <p:to>
                                        <p:strVal val="solid"/>
                                      </p:to>
                                    </p:set>
                                  </p:childTnLst>
                                </p:cTn>
                              </p:par>
                            </p:childTnLst>
                          </p:cTn>
                        </p:par>
                        <p:par>
                          <p:cTn id="42" fill="hold">
                            <p:stCondLst>
                              <p:cond delay="9000"/>
                            </p:stCondLst>
                            <p:childTnLst>
                              <p:par>
                                <p:cTn id="43" presetID="22" presetClass="entr" presetSubtype="1"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up)">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6\tema 16 subti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130673" y="3140968"/>
            <a:ext cx="7365763" cy="3416320"/>
          </a:xfrm>
          <a:prstGeom prst="rect">
            <a:avLst/>
          </a:prstGeom>
        </p:spPr>
        <p:txBody>
          <a:bodyPr wrap="square">
            <a:spAutoFit/>
            <a:scene3d>
              <a:camera prst="orthographicFront"/>
              <a:lightRig rig="flat" dir="tl">
                <a:rot lat="0" lon="0" rev="6600000"/>
              </a:lightRig>
            </a:scene3d>
            <a:sp3d extrusionH="25400" contourW="8890">
              <a:bevelT w="38100" h="31750"/>
              <a:contourClr>
                <a:srgbClr val="E200D7"/>
              </a:contourClr>
            </a:sp3d>
          </a:bodyPr>
          <a:lstStyle/>
          <a:p>
            <a:pPr algn="ctr">
              <a:defRPr/>
            </a:pPr>
            <a:r>
              <a:rPr lang="en-US"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IS DEATH A CONSCIOUS STATE?</a:t>
            </a:r>
            <a:endParaRPr lang="es-ES"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endParaRPr>
          </a:p>
        </p:txBody>
      </p:sp>
    </p:spTree>
    <p:extLst>
      <p:ext uri="{BB962C8B-B14F-4D97-AF65-F5344CB8AC3E}">
        <p14:creationId xmlns:p14="http://schemas.microsoft.com/office/powerpoint/2010/main" val="42686917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6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J:\Mis Docs\_Multimedia IMS\Curso Biblico PPS\Tema 16\tema 16 cement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860032" y="3573016"/>
            <a:ext cx="3456384"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r"/>
            <a:r>
              <a:rPr lang="en-U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Do the dead know anything? </a:t>
            </a:r>
            <a:endPar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32610528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Mis Docs\_Multimedia IMS\Curso Biblico PPS\Tema 16\tema 16 cement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791580" y="2276872"/>
            <a:ext cx="7740860" cy="422510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n-U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For the living know that they shall die: but the dead know not any thing, neither have they any more a reward; </a:t>
            </a:r>
            <a:r>
              <a:rPr lang="en-U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for the memory of them is </a:t>
            </a:r>
            <a:r>
              <a:rPr lang="en-US" sz="40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forgotten</a:t>
            </a:r>
            <a:r>
              <a:rPr lang="es-ES" sz="40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3" name="2 Rectángulo"/>
          <p:cNvSpPr/>
          <p:nvPr/>
        </p:nvSpPr>
        <p:spPr>
          <a:xfrm>
            <a:off x="269396" y="332655"/>
            <a:ext cx="3558988"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Ecclesiastes</a:t>
            </a:r>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9:5</a:t>
            </a:r>
            <a:endPar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9347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500"/>
                                        <p:tgtEl>
                                          <p:spTgt spid="2"/>
                                        </p:tgtEl>
                                      </p:cBhvr>
                                    </p:animEffect>
                                    <p:anim calcmode="lin" valueType="num">
                                      <p:cBhvr>
                                        <p:cTn id="12" dur="1500" fill="hold"/>
                                        <p:tgtEl>
                                          <p:spTgt spid="2"/>
                                        </p:tgtEl>
                                        <p:attrNameLst>
                                          <p:attrName>ppt_x</p:attrName>
                                        </p:attrNameLst>
                                      </p:cBhvr>
                                      <p:tavLst>
                                        <p:tav tm="0">
                                          <p:val>
                                            <p:strVal val="#ppt_x"/>
                                          </p:val>
                                        </p:tav>
                                        <p:tav tm="100000">
                                          <p:val>
                                            <p:strVal val="#ppt_x"/>
                                          </p:val>
                                        </p:tav>
                                      </p:tavLst>
                                    </p:anim>
                                    <p:anim calcmode="lin" valueType="num">
                                      <p:cBhvr>
                                        <p:cTn id="13" dur="1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p:stCondLst>
                              <p:cond delay="3000"/>
                            </p:stCondLst>
                            <p:childTnLst>
                              <p:par>
                                <p:cTn id="19" presetID="10" presetClass="exit" presetSubtype="0" fill="hold" nodeType="afterEffect">
                                  <p:stCondLst>
                                    <p:cond delay="0"/>
                                  </p:stCondLst>
                                  <p:childTnLst>
                                    <p:animEffect transition="out" filter="fade">
                                      <p:cBhvr>
                                        <p:cTn id="20" dur="6000"/>
                                        <p:tgtEl>
                                          <p:spTgt spid="4"/>
                                        </p:tgtEl>
                                      </p:cBhvr>
                                    </p:animEffect>
                                    <p:set>
                                      <p:cBhvr>
                                        <p:cTn id="21" dur="1" fill="hold">
                                          <p:stCondLst>
                                            <p:cond delay="5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Mis Docs\_Multimedia IMS\Curso Biblico PPS\Tema 16\tema 16 ne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15"/>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835696" y="4970782"/>
            <a:ext cx="5436604"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What happens to </a:t>
            </a:r>
            <a:r>
              <a:rPr lang="en-US" sz="48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their </a:t>
            </a:r>
            <a:r>
              <a:rPr lang="en-U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feelings? </a:t>
            </a:r>
            <a:r>
              <a:rPr lang="es-ES" sz="48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endPar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41274198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J:\Mis Docs\_Multimedia IMS\Curso Biblico PPS\Tema 16\tema 16 orac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4"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467544" y="3924436"/>
            <a:ext cx="7596844" cy="31049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brightRoom" dir="t"/>
            </a:scene3d>
            <a:sp3d contourW="6350" prstMaterial="plastic">
              <a:bevelT w="20320" h="20320" prst="angle"/>
              <a:contourClr>
                <a:srgbClr val="E200D7"/>
              </a:contourClr>
            </a:sp3d>
          </a:bodyPr>
          <a:lstStyle/>
          <a:p>
            <a:r>
              <a:rPr lang="en-US" sz="5400" b="1" cap="all" dirty="0">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Optane" pitchFamily="2" charset="0"/>
                <a:cs typeface="Vijaya" pitchFamily="34" charset="0"/>
              </a:rPr>
              <a:t>A moment </a:t>
            </a:r>
            <a:endParaRPr lang="en-US" sz="5400" b="1" cap="all" dirty="0" smtClean="0">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Optane" pitchFamily="2" charset="0"/>
              <a:cs typeface="Vijaya" pitchFamily="34" charset="0"/>
            </a:endParaRPr>
          </a:p>
          <a:p>
            <a:r>
              <a:rPr lang="en-US" sz="5400" b="1" cap="all" dirty="0" smtClean="0">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Optane" pitchFamily="2" charset="0"/>
                <a:cs typeface="Vijaya" pitchFamily="34" charset="0"/>
              </a:rPr>
              <a:t>of </a:t>
            </a:r>
            <a:r>
              <a:rPr lang="en-US" sz="5400" b="1" cap="all" dirty="0">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Optane" pitchFamily="2" charset="0"/>
                <a:cs typeface="Vijaya" pitchFamily="34" charset="0"/>
              </a:rPr>
              <a:t>prayer</a:t>
            </a:r>
            <a:endParaRPr lang="en-US" sz="5400" b="1" u="none" cap="all" dirty="0">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Optane" pitchFamily="2"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9189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6\tema 16 ne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15"/>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69396" y="332655"/>
            <a:ext cx="4241867"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Ecclesiastes</a:t>
            </a:r>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9:6, 10</a:t>
            </a: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1448780"/>
            <a:ext cx="9144000" cy="42469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Also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their love, and their hatred, and their envy, is now perished</a:t>
            </a:r>
            <a:r>
              <a:rPr lang="en-U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neither have they any more a portion for ever in any thing that is done under the </a:t>
            </a:r>
            <a:r>
              <a:rPr lang="en-US" sz="36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sun</a:t>
            </a:r>
            <a:r>
              <a:rPr lang="es-ES" sz="36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a:p>
            <a:pPr algn="ctr"/>
            <a:r>
              <a:rPr lang="es-ES" sz="36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Whatsoever thy hand </a:t>
            </a:r>
            <a:r>
              <a:rPr lang="en-US" sz="36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findeth</a:t>
            </a:r>
            <a:r>
              <a:rPr lang="en-U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to do, do it with thy might; for there is no work,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nor device, nor knowledge, nor wisdom</a:t>
            </a:r>
            <a:r>
              <a:rPr lang="en-U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in the grave, whither thou </a:t>
            </a:r>
            <a:r>
              <a:rPr lang="en-US" sz="3600" b="1" i="1" spc="50" dirty="0" err="1"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goest</a:t>
            </a:r>
            <a:r>
              <a:rPr lang="es-ES" sz="36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19270557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5500"/>
                            </p:stCondLst>
                            <p:childTnLst>
                              <p:par>
                                <p:cTn id="17" presetID="10" presetClass="exit" presetSubtype="0" fill="hold" nodeType="afterEffect">
                                  <p:stCondLst>
                                    <p:cond delay="0"/>
                                  </p:stCondLst>
                                  <p:childTnLst>
                                    <p:animEffect transition="out" filter="fade">
                                      <p:cBhvr>
                                        <p:cTn id="18" dur="7000"/>
                                        <p:tgtEl>
                                          <p:spTgt spid="5"/>
                                        </p:tgtEl>
                                      </p:cBhvr>
                                    </p:animEffect>
                                    <p:set>
                                      <p:cBhvr>
                                        <p:cTn id="19" dur="1" fill="hold">
                                          <p:stCondLst>
                                            <p:cond delay="6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6\tema 16 VER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9"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403648" y="4977172"/>
            <a:ext cx="6732748" cy="175432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sz="54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Are the dead in a conscious state? </a:t>
            </a:r>
            <a:endParaRPr lang="es-ES" sz="54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30813395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Mis Docs\_Multimedia IMS\Curso Biblico PPS\Tema 16\tema 16 VER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9"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539552" y="3284984"/>
            <a:ext cx="7524836" cy="31323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0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n-U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His breath </a:t>
            </a:r>
            <a:r>
              <a:rPr lang="en-U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goeth</a:t>
            </a:r>
            <a:r>
              <a:rPr lang="en-U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forth, </a:t>
            </a:r>
            <a:endParaRPr lang="en-US" sz="40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40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he </a:t>
            </a:r>
            <a:r>
              <a:rPr lang="en-U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returneth</a:t>
            </a:r>
            <a:r>
              <a:rPr lang="en-U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to his earth; </a:t>
            </a:r>
            <a:endParaRPr lang="en-US" sz="40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40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in </a:t>
            </a:r>
            <a:r>
              <a:rPr lang="en-U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that very day </a:t>
            </a:r>
            <a:endParaRPr lang="en-US" sz="40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40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his </a:t>
            </a:r>
            <a:r>
              <a:rPr lang="en-U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thoughts </a:t>
            </a:r>
            <a:r>
              <a:rPr lang="en-US" sz="40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perish</a:t>
            </a:r>
            <a:r>
              <a:rPr lang="es-ES" sz="40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t>
            </a:r>
            <a:r>
              <a:rPr lang="es-ES" sz="40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3" name="2 Rectángulo"/>
          <p:cNvSpPr/>
          <p:nvPr/>
        </p:nvSpPr>
        <p:spPr>
          <a:xfrm>
            <a:off x="269396" y="972017"/>
            <a:ext cx="293702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Psalms</a:t>
            </a:r>
            <a:r>
              <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146:4</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011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5500"/>
                            </p:stCondLst>
                            <p:childTnLst>
                              <p:par>
                                <p:cTn id="17" presetID="10" presetClass="exit" presetSubtype="0" fill="hold" nodeType="afterEffect">
                                  <p:stCondLst>
                                    <p:cond delay="0"/>
                                  </p:stCondLst>
                                  <p:childTnLst>
                                    <p:animEffect transition="out" filter="fade">
                                      <p:cBhvr>
                                        <p:cTn id="18" dur="5000"/>
                                        <p:tgtEl>
                                          <p:spTgt spid="14338"/>
                                        </p:tgtEl>
                                      </p:cBhvr>
                                    </p:animEffect>
                                    <p:set>
                                      <p:cBhvr>
                                        <p:cTn id="19" dur="1" fill="hold">
                                          <p:stCondLst>
                                            <p:cond delay="4999"/>
                                          </p:stCondLst>
                                        </p:cTn>
                                        <p:tgtEl>
                                          <p:spTgt spid="143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J:\Mis Docs\_Multimedia IMS\Curso Biblico PPS\Tema 16\tema 16 hono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5516" y="4833156"/>
            <a:ext cx="9000492"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Do the dead know anything about their relatives? </a:t>
            </a:r>
            <a:endPar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24646135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Mis Docs\_Multimedia IMS\Curso Biblico PPS\Tema 16\tema 16 hono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485420" y="3717032"/>
            <a:ext cx="8659088" cy="32403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"His sons come to </a:t>
            </a:r>
            <a:r>
              <a:rPr lang="en-U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honour</a:t>
            </a:r>
            <a:r>
              <a:rPr lang="en-U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endParaRPr lang="en-US" sz="40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a:p>
            <a:pPr algn="r"/>
            <a:r>
              <a:rPr lang="en-US" sz="40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and </a:t>
            </a:r>
            <a:r>
              <a:rPr lang="en-U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he </a:t>
            </a:r>
            <a:r>
              <a:rPr lang="en-U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knoweth</a:t>
            </a:r>
            <a:r>
              <a:rPr lang="en-U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it not</a:t>
            </a:r>
            <a:r>
              <a:rPr lang="en-U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endParaRPr lang="en-US" sz="40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a:p>
            <a:pPr algn="r"/>
            <a:r>
              <a:rPr lang="en-US" sz="40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a:t>
            </a:r>
            <a:r>
              <a:rPr lang="en-U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they are brought low, </a:t>
            </a:r>
            <a:endParaRPr lang="en-US" sz="40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a:p>
            <a:pPr algn="r"/>
            <a:r>
              <a:rPr lang="en-US" sz="40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but </a:t>
            </a:r>
            <a:r>
              <a:rPr lang="en-U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he </a:t>
            </a:r>
            <a:r>
              <a:rPr lang="en-U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perceiveth</a:t>
            </a:r>
            <a:r>
              <a:rPr lang="en-U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it not of them</a:t>
            </a:r>
            <a:r>
              <a:rPr lang="en-U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3" name="2 Rectángulo"/>
          <p:cNvSpPr/>
          <p:nvPr/>
        </p:nvSpPr>
        <p:spPr>
          <a:xfrm>
            <a:off x="269396" y="332655"/>
            <a:ext cx="223330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Job 14:21</a:t>
            </a:r>
          </a:p>
        </p:txBody>
      </p:sp>
    </p:spTree>
    <p:extLst>
      <p:ext uri="{BB962C8B-B14F-4D97-AF65-F5344CB8AC3E}">
        <p14:creationId xmlns:p14="http://schemas.microsoft.com/office/powerpoint/2010/main" val="38456944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5500"/>
                            </p:stCondLst>
                            <p:childTnLst>
                              <p:par>
                                <p:cTn id="17" presetID="10" presetClass="exit" presetSubtype="0" fill="hold" nodeType="afterEffect">
                                  <p:stCondLst>
                                    <p:cond delay="0"/>
                                  </p:stCondLst>
                                  <p:childTnLst>
                                    <p:animEffect transition="out" filter="fade">
                                      <p:cBhvr>
                                        <p:cTn id="18" dur="6000"/>
                                        <p:tgtEl>
                                          <p:spTgt spid="4"/>
                                        </p:tgtEl>
                                      </p:cBhvr>
                                    </p:animEffect>
                                    <p:set>
                                      <p:cBhvr>
                                        <p:cTn id="19" dur="1" fill="hold">
                                          <p:stCondLst>
                                            <p:cond delay="5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J:\Mis Docs\_Multimedia IMS\Curso Biblico PPS\Tema 16\tema 16 alabanz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 y="7898"/>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0" y="4487632"/>
            <a:ext cx="9144000"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Are they in heaven </a:t>
            </a:r>
            <a:endParaRPr lang="en-US" sz="48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a:p>
            <a:pPr lvl="0" algn="ctr"/>
            <a:r>
              <a:rPr lang="en-US" sz="48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worshiping </a:t>
            </a:r>
            <a:r>
              <a:rPr lang="en-U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God? </a:t>
            </a:r>
            <a:endPar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7128978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Mis Docs\_Multimedia IMS\Curso Biblico PPS\Tema 16\tema 16 alabanz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 y="7898"/>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269396" y="4149080"/>
            <a:ext cx="865908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n-U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The dead praise not the Lord</a:t>
            </a:r>
            <a:r>
              <a:rPr lang="en-U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neither any that go down into </a:t>
            </a:r>
            <a:r>
              <a:rPr lang="en-US" sz="40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silence</a:t>
            </a:r>
            <a:r>
              <a:rPr lang="es-ES" sz="40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3" name="2 Rectángulo"/>
          <p:cNvSpPr/>
          <p:nvPr/>
        </p:nvSpPr>
        <p:spPr>
          <a:xfrm>
            <a:off x="269396" y="332655"/>
            <a:ext cx="335861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Psalms</a:t>
            </a:r>
            <a:r>
              <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115:17 </a:t>
            </a:r>
            <a:endPar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38057742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10" presetClass="exit" presetSubtype="0" fill="hold" nodeType="afterEffect">
                                  <p:stCondLst>
                                    <p:cond delay="0"/>
                                  </p:stCondLst>
                                  <p:childTnLst>
                                    <p:animEffect transition="out" filter="fade">
                                      <p:cBhvr>
                                        <p:cTn id="14" dur="4000"/>
                                        <p:tgtEl>
                                          <p:spTgt spid="5"/>
                                        </p:tgtEl>
                                      </p:cBhvr>
                                    </p:animEffect>
                                    <p:set>
                                      <p:cBhvr>
                                        <p:cTn id="15" dur="1" fill="hold">
                                          <p:stCondLst>
                                            <p:cond delay="3999"/>
                                          </p:stCondLst>
                                        </p:cTn>
                                        <p:tgtEl>
                                          <p:spTgt spid="5"/>
                                        </p:tgtEl>
                                        <p:attrNameLst>
                                          <p:attrName>style.visibility</p:attrName>
                                        </p:attrNameLst>
                                      </p:cBhvr>
                                      <p:to>
                                        <p:strVal val="hidden"/>
                                      </p:to>
                                    </p:set>
                                  </p:childTnLst>
                                </p:cTn>
                              </p:par>
                            </p:childTnLst>
                          </p:cTn>
                        </p:par>
                        <p:par>
                          <p:cTn id="16" fill="hold">
                            <p:stCondLst>
                              <p:cond delay="90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6\tema 16 subti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51521" y="4257092"/>
            <a:ext cx="8712968" cy="2308324"/>
          </a:xfrm>
          <a:prstGeom prst="rect">
            <a:avLst/>
          </a:prstGeom>
        </p:spPr>
        <p:txBody>
          <a:bodyPr wrap="square">
            <a:spAutoFit/>
            <a:scene3d>
              <a:camera prst="orthographicFront"/>
              <a:lightRig rig="flat" dir="tl">
                <a:rot lat="0" lon="0" rev="6600000"/>
              </a:lightRig>
            </a:scene3d>
            <a:sp3d extrusionH="25400" contourW="8890">
              <a:bevelT w="38100" h="31750"/>
              <a:contourClr>
                <a:srgbClr val="E200D7"/>
              </a:contourClr>
            </a:sp3d>
          </a:bodyPr>
          <a:lstStyle/>
          <a:p>
            <a:pPr algn="ctr">
              <a:defRPr/>
            </a:pPr>
            <a:r>
              <a:rPr lang="en-US"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WHAT IS DEATH COMPARED TO? </a:t>
            </a:r>
            <a:endParaRPr lang="es-ES"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endParaRPr>
          </a:p>
        </p:txBody>
      </p:sp>
    </p:spTree>
    <p:extLst>
      <p:ext uri="{BB962C8B-B14F-4D97-AF65-F5344CB8AC3E}">
        <p14:creationId xmlns:p14="http://schemas.microsoft.com/office/powerpoint/2010/main" val="34685873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5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Mis Docs\_Multimedia IMS\Curso Biblico PPS\Tema 16\tema 16 sue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0" y="5006786"/>
            <a:ext cx="9144000"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What did Jesus </a:t>
            </a:r>
            <a:endParaRPr lang="en-US" sz="48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a:p>
            <a:pPr lvl="0" algn="ctr"/>
            <a:r>
              <a:rPr lang="en-US" sz="48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compare </a:t>
            </a:r>
            <a:r>
              <a:rPr lang="en-U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death to? </a:t>
            </a:r>
            <a:endPar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37972710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Mis Docs\_Multimedia IMS\Curso Biblico PPS\Tema 16\tema 16 sue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3508" y="179929"/>
            <a:ext cx="3177473"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John </a:t>
            </a:r>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11:11-14</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691680" y="800708"/>
            <a:ext cx="7452828" cy="50045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32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2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These </a:t>
            </a:r>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things said he: and after that he </a:t>
            </a:r>
            <a:r>
              <a:rPr lang="en-U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saith</a:t>
            </a:r>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unto them,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Our friend Lazarus </a:t>
            </a:r>
            <a:r>
              <a:rPr lang="en-U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sleepeth</a:t>
            </a:r>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but I go, that I may awake him out of sleep.</a:t>
            </a:r>
          </a:p>
          <a:p>
            <a:pPr algn="r"/>
            <a:r>
              <a:rPr lang="en-US" sz="32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Then </a:t>
            </a:r>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said his disciples, Lord, if he sleep, he shall do well.</a:t>
            </a:r>
          </a:p>
          <a:p>
            <a:pPr algn="r"/>
            <a:r>
              <a:rPr lang="en-US" sz="32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Howbeit </a:t>
            </a:r>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Jesus </a:t>
            </a:r>
            <a:r>
              <a:rPr lang="en-U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spake</a:t>
            </a:r>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of his death: but they thought that he had spoken of taking of rest in sleep.</a:t>
            </a:r>
          </a:p>
          <a:p>
            <a:pPr algn="r"/>
            <a:r>
              <a:rPr lang="en-US" sz="32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Then </a:t>
            </a:r>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said Jesus unto them plainly,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Lazarus is dead</a:t>
            </a:r>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34646060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6\titulo tema 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16</a:t>
            </a:r>
          </a:p>
        </p:txBody>
      </p:sp>
      <p:sp>
        <p:nvSpPr>
          <p:cNvPr id="2" name="1 Rectángulo"/>
          <p:cNvSpPr/>
          <p:nvPr/>
        </p:nvSpPr>
        <p:spPr>
          <a:xfrm>
            <a:off x="539552" y="1880828"/>
            <a:ext cx="7524836" cy="4154984"/>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8800" b="1" dirty="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50800" dist="38100" dir="2700000" algn="tl" rotWithShape="0">
                    <a:prstClr val="black">
                      <a:alpha val="40000"/>
                    </a:prstClr>
                  </a:outerShdw>
                </a:effectLst>
                <a:latin typeface="Optane" pitchFamily="2" charset="0"/>
              </a:rPr>
              <a:t>IS </a:t>
            </a:r>
            <a:r>
              <a:rPr lang="en-US" sz="8800" b="1" dirty="0" smtClean="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50800" dist="38100" dir="2700000" algn="tl" rotWithShape="0">
                    <a:prstClr val="black">
                      <a:alpha val="40000"/>
                    </a:prstClr>
                  </a:outerShdw>
                </a:effectLst>
                <a:latin typeface="Optane" pitchFamily="2" charset="0"/>
              </a:rPr>
              <a:t>THERE </a:t>
            </a:r>
          </a:p>
          <a:p>
            <a:r>
              <a:rPr lang="en-US" sz="8800" b="1" dirty="0" smtClean="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50800" dist="38100" dir="2700000" algn="tl" rotWithShape="0">
                    <a:prstClr val="black">
                      <a:alpha val="40000"/>
                    </a:prstClr>
                  </a:outerShdw>
                </a:effectLst>
                <a:latin typeface="Optane" pitchFamily="2" charset="0"/>
              </a:rPr>
              <a:t>LIFE AFTER </a:t>
            </a:r>
            <a:r>
              <a:rPr lang="en-US" sz="8800" b="1" dirty="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50800" dist="38100" dir="2700000" algn="tl" rotWithShape="0">
                    <a:prstClr val="black">
                      <a:alpha val="40000"/>
                    </a:prstClr>
                  </a:outerShdw>
                </a:effectLst>
                <a:latin typeface="Optane" pitchFamily="2" charset="0"/>
              </a:rPr>
              <a:t>DEATH?</a:t>
            </a:r>
          </a:p>
        </p:txBody>
      </p:sp>
    </p:spTree>
    <p:extLst>
      <p:ext uri="{BB962C8B-B14F-4D97-AF65-F5344CB8AC3E}">
        <p14:creationId xmlns:p14="http://schemas.microsoft.com/office/powerpoint/2010/main" val="3560766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J:\Mis Docs\_Multimedia IMS\Curso Biblico PPS\Tema 16\tema 16 riosec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69396" y="332655"/>
            <a:ext cx="2916183"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Job 14:10-12</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647564" y="2045268"/>
            <a:ext cx="8352928" cy="375999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32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2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But </a:t>
            </a:r>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man </a:t>
            </a:r>
            <a:r>
              <a:rPr lang="en-U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dieth</a:t>
            </a:r>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and </a:t>
            </a:r>
            <a:r>
              <a:rPr lang="en-U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wasteth</a:t>
            </a:r>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away: yea, man </a:t>
            </a:r>
            <a:r>
              <a:rPr lang="en-U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giveth</a:t>
            </a:r>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up the ghost, and where is he?</a:t>
            </a:r>
          </a:p>
          <a:p>
            <a:pPr algn="r"/>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As the waters fail from the sea, and the flood </a:t>
            </a:r>
            <a:r>
              <a:rPr lang="en-U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decayeth</a:t>
            </a:r>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and </a:t>
            </a:r>
            <a:r>
              <a:rPr lang="en-U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drieth</a:t>
            </a:r>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up:</a:t>
            </a:r>
          </a:p>
          <a:p>
            <a:pPr algn="r"/>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So man </a:t>
            </a:r>
            <a:r>
              <a:rPr lang="en-U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lieth</a:t>
            </a:r>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down, and </a:t>
            </a:r>
            <a:r>
              <a:rPr lang="en-U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riseth</a:t>
            </a:r>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not: till the heavens be no more, they shall not awake, nor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be raised out of their sleep</a:t>
            </a:r>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11842020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J:\Mis Docs\_Multimedia IMS\Curso Biblico PPS\Tema 16\tema 16 fl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03548" y="440668"/>
            <a:ext cx="5082992"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n-U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What other example do the Scriptures give? </a:t>
            </a:r>
            <a:endPar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0697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Mis Docs\_Multimedia IMS\Curso Biblico PPS\Tema 16\tema 16 fl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215516" y="296652"/>
            <a:ext cx="8784976" cy="2772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"Man that is born of a woman is of few days and full of trouble. He cometh forth like a flower, and is cut down: he </a:t>
            </a:r>
            <a:r>
              <a:rPr lang="en-U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fleeth</a:t>
            </a:r>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also as a shadow, and </a:t>
            </a:r>
            <a:r>
              <a:rPr lang="en-U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continueth</a:t>
            </a:r>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not."</a:t>
            </a:r>
          </a:p>
        </p:txBody>
      </p:sp>
      <p:sp>
        <p:nvSpPr>
          <p:cNvPr id="3" name="2 Rectángulo"/>
          <p:cNvSpPr/>
          <p:nvPr/>
        </p:nvSpPr>
        <p:spPr>
          <a:xfrm>
            <a:off x="1547664" y="5803116"/>
            <a:ext cx="239360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Job </a:t>
            </a:r>
            <a:r>
              <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14:1-2</a:t>
            </a:r>
            <a:endPar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2845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6\tema 16 subti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986657" y="3248980"/>
            <a:ext cx="7329759" cy="4524315"/>
          </a:xfrm>
          <a:prstGeom prst="rect">
            <a:avLst/>
          </a:prstGeom>
        </p:spPr>
        <p:txBody>
          <a:bodyPr wrap="square">
            <a:spAutoFit/>
            <a:scene3d>
              <a:camera prst="orthographicFront"/>
              <a:lightRig rig="flat" dir="tl">
                <a:rot lat="0" lon="0" rev="6600000"/>
              </a:lightRig>
            </a:scene3d>
            <a:sp3d extrusionH="25400" contourW="8890">
              <a:bevelT w="38100" h="31750"/>
              <a:contourClr>
                <a:srgbClr val="E200D7"/>
              </a:contourClr>
            </a:sp3d>
          </a:bodyPr>
          <a:lstStyle/>
          <a:p>
            <a:pPr algn="ctr">
              <a:defRPr/>
            </a:pPr>
            <a:r>
              <a:rPr lang="en-US"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WILL WE SEE AGAIN THOSE WHO HAVE DIED?</a:t>
            </a:r>
          </a:p>
        </p:txBody>
      </p:sp>
    </p:spTree>
    <p:extLst>
      <p:ext uri="{BB962C8B-B14F-4D97-AF65-F5344CB8AC3E}">
        <p14:creationId xmlns:p14="http://schemas.microsoft.com/office/powerpoint/2010/main" val="29905969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J:\Mis Docs\_Multimedia IMS\Curso Biblico PPS\Tema 16\tema 16 resurrec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5"/>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95790" y="477250"/>
            <a:ext cx="8352420"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What is the glorious hope of a person who died believing in God? </a:t>
            </a:r>
            <a:endPar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605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Mis Docs\_Multimedia IMS\Curso Biblico PPS\Tema 16\tema 16 resurrec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5"/>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115616" y="620688"/>
            <a:ext cx="7236804" cy="29883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Thy dead men shall live, together with my dead body shall they arise. Awake and sing, ye that dwell in dust: for thy dew is as the dew of herbs,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and the earth shall cast out the dead</a:t>
            </a:r>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3" name="2 Rectángulo"/>
          <p:cNvSpPr/>
          <p:nvPr/>
        </p:nvSpPr>
        <p:spPr>
          <a:xfrm>
            <a:off x="269396" y="332655"/>
            <a:ext cx="2763898"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Isaiah</a:t>
            </a:r>
            <a:r>
              <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26:19</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9252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Mis Docs\_Multimedia IMS\Curso Biblico PPS\Tema 16\tema 16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70156" y="3861048"/>
            <a:ext cx="8604195" cy="2736304"/>
          </a:xfrm>
          <a:prstGeom prst="rect">
            <a:avLst/>
          </a:prstGeom>
          <a:gradFill>
            <a:gsLst>
              <a:gs pos="0">
                <a:schemeClr val="accent1">
                  <a:tint val="50000"/>
                  <a:satMod val="300000"/>
                  <a:alpha val="48000"/>
                </a:schemeClr>
              </a:gs>
              <a:gs pos="35000">
                <a:schemeClr val="accent1">
                  <a:tint val="37000"/>
                  <a:satMod val="300000"/>
                  <a:alpha val="52000"/>
                </a:schemeClr>
              </a:gs>
              <a:gs pos="100000">
                <a:schemeClr val="accent1">
                  <a:tint val="15000"/>
                  <a:satMod val="350000"/>
                  <a:alpha val="49000"/>
                </a:schemeClr>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2" name="Rectangle 3"/>
          <p:cNvSpPr>
            <a:spLocks noChangeArrowheads="1"/>
          </p:cNvSpPr>
          <p:nvPr/>
        </p:nvSpPr>
        <p:spPr bwMode="auto">
          <a:xfrm>
            <a:off x="288032" y="4149080"/>
            <a:ext cx="8568444" cy="23042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t>
            </a:r>
            <a:r>
              <a:rPr lang="en-U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For if we believe that Jesus died and rose again, even so them also which sleep in Jesus will God bring with him.</a:t>
            </a:r>
            <a:endPar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3" name="2 Rectángulo"/>
          <p:cNvSpPr/>
          <p:nvPr/>
        </p:nvSpPr>
        <p:spPr>
          <a:xfrm>
            <a:off x="269396" y="332655"/>
            <a:ext cx="4886274"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 </a:t>
            </a:r>
            <a:r>
              <a:rPr lang="es-ES_tradnl" sz="32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Thessalonians</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4: 14-17</a:t>
            </a:r>
          </a:p>
        </p:txBody>
      </p:sp>
      <p:sp>
        <p:nvSpPr>
          <p:cNvPr id="4" name="Rectangle 3" hidden="1"/>
          <p:cNvSpPr>
            <a:spLocks noChangeArrowheads="1"/>
          </p:cNvSpPr>
          <p:nvPr/>
        </p:nvSpPr>
        <p:spPr bwMode="auto">
          <a:xfrm>
            <a:off x="288032" y="3861048"/>
            <a:ext cx="885596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 lo cual os decimos esto en palabra </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del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Señor: que nosotros que vivimos, </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que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habremos quedado hasta la venida del Señor, no precederemos a los que durmieron.</a:t>
            </a:r>
          </a:p>
        </p:txBody>
      </p:sp>
      <p:sp>
        <p:nvSpPr>
          <p:cNvPr id="5" name="Rectangle 3" hidden="1"/>
          <p:cNvSpPr>
            <a:spLocks noChangeArrowheads="1"/>
          </p:cNvSpPr>
          <p:nvPr/>
        </p:nvSpPr>
        <p:spPr bwMode="auto">
          <a:xfrm>
            <a:off x="269396" y="3861048"/>
            <a:ext cx="885596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Porque el Señor mismo con voz de mando, con voz de arcángel, y con trompeta de Dios, descenderá del cielo; y los muertos en Cristo resucitarán primero.</a:t>
            </a:r>
          </a:p>
        </p:txBody>
      </p:sp>
      <p:sp>
        <p:nvSpPr>
          <p:cNvPr id="6" name="Rectangle 3" hidden="1"/>
          <p:cNvSpPr>
            <a:spLocks noChangeArrowheads="1"/>
          </p:cNvSpPr>
          <p:nvPr/>
        </p:nvSpPr>
        <p:spPr bwMode="auto">
          <a:xfrm>
            <a:off x="251483" y="3645024"/>
            <a:ext cx="8855968"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Luego nosotros los que vivimos, </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los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que hayamos quedado, seremos arrebatados juntamente con ellos en </a:t>
            </a:r>
            <a:b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las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nubes para recibir al Señor en el aire, </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así estaremos siempre con el Señor."</a:t>
            </a:r>
          </a:p>
        </p:txBody>
      </p:sp>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9218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4"/>
                                        </p:tgtEl>
                                      </p:cBhvr>
                                    </p:animEffect>
                                    <p:anim calcmode="lin" valueType="num">
                                      <p:cBhvr>
                                        <p:cTn id="24" dur="1000"/>
                                        <p:tgtEl>
                                          <p:spTgt spid="4"/>
                                        </p:tgtEl>
                                        <p:attrNameLst>
                                          <p:attrName>ppt_x</p:attrName>
                                        </p:attrNameLst>
                                      </p:cBhvr>
                                      <p:tavLst>
                                        <p:tav tm="0">
                                          <p:val>
                                            <p:strVal val="ppt_x"/>
                                          </p:val>
                                        </p:tav>
                                        <p:tav tm="100000">
                                          <p:val>
                                            <p:strVal val="ppt_x"/>
                                          </p:val>
                                        </p:tav>
                                      </p:tavLst>
                                    </p:anim>
                                    <p:anim calcmode="lin" valueType="num">
                                      <p:cBhvr>
                                        <p:cTn id="25" dur="1000"/>
                                        <p:tgtEl>
                                          <p:spTgt spid="4"/>
                                        </p:tgtEl>
                                        <p:attrNameLst>
                                          <p:attrName>ppt_y</p:attrName>
                                        </p:attrNameLst>
                                      </p:cBhvr>
                                      <p:tavLst>
                                        <p:tav tm="0">
                                          <p:val>
                                            <p:strVal val="ppt_y"/>
                                          </p:val>
                                        </p:tav>
                                        <p:tav tm="100000">
                                          <p:val>
                                            <p:strVal val="ppt_y-.1"/>
                                          </p:val>
                                        </p:tav>
                                      </p:tavLst>
                                    </p:anim>
                                    <p:set>
                                      <p:cBhvr>
                                        <p:cTn id="26" dur="1" fill="hold">
                                          <p:stCondLst>
                                            <p:cond delay="999"/>
                                          </p:stCondLst>
                                        </p:cTn>
                                        <p:tgtEl>
                                          <p:spTgt spid="4"/>
                                        </p:tgtEl>
                                        <p:attrNameLst>
                                          <p:attrName>style.visibility</p:attrName>
                                        </p:attrNameLst>
                                      </p:cBhvr>
                                      <p:to>
                                        <p:strVal val="hidden"/>
                                      </p:to>
                                    </p:se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xit" presetSubtype="0" fill="hold" grpId="1" nodeType="clickEffect">
                                  <p:stCondLst>
                                    <p:cond delay="0"/>
                                  </p:stCondLst>
                                  <p:childTnLst>
                                    <p:animEffect transition="out" filter="fade">
                                      <p:cBhvr>
                                        <p:cTn id="36" dur="1000"/>
                                        <p:tgtEl>
                                          <p:spTgt spid="5"/>
                                        </p:tgtEl>
                                      </p:cBhvr>
                                    </p:animEffect>
                                    <p:anim calcmode="lin" valueType="num">
                                      <p:cBhvr>
                                        <p:cTn id="37" dur="1000"/>
                                        <p:tgtEl>
                                          <p:spTgt spid="5"/>
                                        </p:tgtEl>
                                        <p:attrNameLst>
                                          <p:attrName>ppt_x</p:attrName>
                                        </p:attrNameLst>
                                      </p:cBhvr>
                                      <p:tavLst>
                                        <p:tav tm="0">
                                          <p:val>
                                            <p:strVal val="ppt_x"/>
                                          </p:val>
                                        </p:tav>
                                        <p:tav tm="100000">
                                          <p:val>
                                            <p:strVal val="ppt_x"/>
                                          </p:val>
                                        </p:tav>
                                      </p:tavLst>
                                    </p:anim>
                                    <p:anim calcmode="lin" valueType="num">
                                      <p:cBhvr>
                                        <p:cTn id="38" dur="1000"/>
                                        <p:tgtEl>
                                          <p:spTgt spid="5"/>
                                        </p:tgtEl>
                                        <p:attrNameLst>
                                          <p:attrName>ppt_y</p:attrName>
                                        </p:attrNameLst>
                                      </p:cBhvr>
                                      <p:tavLst>
                                        <p:tav tm="0">
                                          <p:val>
                                            <p:strVal val="ppt_y"/>
                                          </p:val>
                                        </p:tav>
                                        <p:tav tm="100000">
                                          <p:val>
                                            <p:strVal val="ppt_y-.1"/>
                                          </p:val>
                                        </p:tav>
                                      </p:tavLst>
                                    </p:anim>
                                    <p:set>
                                      <p:cBhvr>
                                        <p:cTn id="39" dur="1" fill="hold">
                                          <p:stCondLst>
                                            <p:cond delay="999"/>
                                          </p:stCondLst>
                                        </p:cTn>
                                        <p:tgtEl>
                                          <p:spTgt spid="5"/>
                                        </p:tgtEl>
                                        <p:attrNameLst>
                                          <p:attrName>style.visibility</p:attrName>
                                        </p:attrNameLst>
                                      </p:cBhvr>
                                      <p:to>
                                        <p:strVal val="hidden"/>
                                      </p:to>
                                    </p:set>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22" presetClass="entr" presetSubtype="1"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up)">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P spid="5" grpId="0"/>
      <p:bldP spid="5" grpId="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Mis Docs\_Multimedia IMS\Curso Biblico PPS\Tema 16\tema 16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70156" y="3861048"/>
            <a:ext cx="8604195" cy="2736304"/>
          </a:xfrm>
          <a:prstGeom prst="rect">
            <a:avLst/>
          </a:prstGeom>
          <a:gradFill>
            <a:gsLst>
              <a:gs pos="0">
                <a:schemeClr val="accent1">
                  <a:tint val="50000"/>
                  <a:satMod val="300000"/>
                  <a:alpha val="48000"/>
                </a:schemeClr>
              </a:gs>
              <a:gs pos="35000">
                <a:schemeClr val="accent1">
                  <a:tint val="37000"/>
                  <a:satMod val="300000"/>
                  <a:alpha val="52000"/>
                </a:schemeClr>
              </a:gs>
              <a:gs pos="100000">
                <a:schemeClr val="accent1">
                  <a:tint val="15000"/>
                  <a:satMod val="350000"/>
                  <a:alpha val="49000"/>
                </a:schemeClr>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2" name="Rectangle 3" hidden="1"/>
          <p:cNvSpPr>
            <a:spLocks noChangeArrowheads="1"/>
          </p:cNvSpPr>
          <p:nvPr/>
        </p:nvSpPr>
        <p:spPr bwMode="auto">
          <a:xfrm>
            <a:off x="288032" y="4149080"/>
            <a:ext cx="8568444" cy="23042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"Porque si creemos que Jesús murió y resucitó, así también traerá Dios con Jesús a los que durmieron en él</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3" name="2 Rectángulo"/>
          <p:cNvSpPr/>
          <p:nvPr/>
        </p:nvSpPr>
        <p:spPr>
          <a:xfrm>
            <a:off x="269396" y="332655"/>
            <a:ext cx="4886274"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 </a:t>
            </a:r>
            <a:r>
              <a:rPr lang="es-ES_tradnl" sz="32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Thessalonians</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4: 14-17</a:t>
            </a:r>
          </a:p>
        </p:txBody>
      </p:sp>
      <p:sp>
        <p:nvSpPr>
          <p:cNvPr id="4" name="Rectangle 3"/>
          <p:cNvSpPr>
            <a:spLocks noChangeArrowheads="1"/>
          </p:cNvSpPr>
          <p:nvPr/>
        </p:nvSpPr>
        <p:spPr bwMode="auto">
          <a:xfrm>
            <a:off x="288032" y="3861048"/>
            <a:ext cx="885596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For this we say unto you by the word of the Lord, that we which are alive and remain unto the coming of the Lord shall not prevent them which are </a:t>
            </a:r>
            <a:r>
              <a:rPr lang="en-U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asleep</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5" name="Rectangle 3" hidden="1"/>
          <p:cNvSpPr>
            <a:spLocks noChangeArrowheads="1"/>
          </p:cNvSpPr>
          <p:nvPr/>
        </p:nvSpPr>
        <p:spPr bwMode="auto">
          <a:xfrm>
            <a:off x="269396" y="3861048"/>
            <a:ext cx="885596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Porque el Señor mismo con voz de mando, con voz de arcángel, y con trompeta de Dios, descenderá del cielo; y los muertos en Cristo resucitarán primero.</a:t>
            </a:r>
          </a:p>
        </p:txBody>
      </p:sp>
      <p:sp>
        <p:nvSpPr>
          <p:cNvPr id="6" name="Rectangle 3" hidden="1"/>
          <p:cNvSpPr>
            <a:spLocks noChangeArrowheads="1"/>
          </p:cNvSpPr>
          <p:nvPr/>
        </p:nvSpPr>
        <p:spPr bwMode="auto">
          <a:xfrm>
            <a:off x="251483" y="3645024"/>
            <a:ext cx="8855968"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Luego nosotros los que vivimos, </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los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que hayamos quedado, seremos arrebatados juntamente con ellos en </a:t>
            </a:r>
            <a:b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las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nubes para recibir al Señor en el aire, </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así estaremos siempre con el Señor."</a:t>
            </a:r>
          </a:p>
        </p:txBody>
      </p:sp>
    </p:spTree>
    <p:extLst>
      <p:ext uri="{BB962C8B-B14F-4D97-AF65-F5344CB8AC3E}">
        <p14:creationId xmlns:p14="http://schemas.microsoft.com/office/powerpoint/2010/main" val="971056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xit" presetSubtype="0" fill="hold" grpId="1" nodeType="clickEffect">
                                  <p:stCondLst>
                                    <p:cond delay="0"/>
                                  </p:stCondLst>
                                  <p:childTnLst>
                                    <p:animEffect transition="out" filter="fade">
                                      <p:cBhvr>
                                        <p:cTn id="25" dur="1000"/>
                                        <p:tgtEl>
                                          <p:spTgt spid="5"/>
                                        </p:tgtEl>
                                      </p:cBhvr>
                                    </p:animEffect>
                                    <p:anim calcmode="lin" valueType="num">
                                      <p:cBhvr>
                                        <p:cTn id="26" dur="1000"/>
                                        <p:tgtEl>
                                          <p:spTgt spid="5"/>
                                        </p:tgtEl>
                                        <p:attrNameLst>
                                          <p:attrName>ppt_x</p:attrName>
                                        </p:attrNameLst>
                                      </p:cBhvr>
                                      <p:tavLst>
                                        <p:tav tm="0">
                                          <p:val>
                                            <p:strVal val="ppt_x"/>
                                          </p:val>
                                        </p:tav>
                                        <p:tav tm="100000">
                                          <p:val>
                                            <p:strVal val="ppt_x"/>
                                          </p:val>
                                        </p:tav>
                                      </p:tavLst>
                                    </p:anim>
                                    <p:anim calcmode="lin" valueType="num">
                                      <p:cBhvr>
                                        <p:cTn id="27" dur="1000"/>
                                        <p:tgtEl>
                                          <p:spTgt spid="5"/>
                                        </p:tgtEl>
                                        <p:attrNameLst>
                                          <p:attrName>ppt_y</p:attrName>
                                        </p:attrNameLst>
                                      </p:cBhvr>
                                      <p:tavLst>
                                        <p:tav tm="0">
                                          <p:val>
                                            <p:strVal val="ppt_y"/>
                                          </p:val>
                                        </p:tav>
                                        <p:tav tm="100000">
                                          <p:val>
                                            <p:strVal val="ppt_y-.1"/>
                                          </p:val>
                                        </p:tav>
                                      </p:tavLst>
                                    </p:anim>
                                    <p:set>
                                      <p:cBhvr>
                                        <p:cTn id="28" dur="1" fill="hold">
                                          <p:stCondLst>
                                            <p:cond delay="999"/>
                                          </p:stCondLst>
                                        </p:cTn>
                                        <p:tgtEl>
                                          <p:spTgt spid="5"/>
                                        </p:tgtEl>
                                        <p:attrNameLst>
                                          <p:attrName>style.visibility</p:attrName>
                                        </p:attrNameLst>
                                      </p:cBhvr>
                                      <p:to>
                                        <p:strVal val="hidden"/>
                                      </p:to>
                                    </p:set>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22" presetClass="entr" presetSubtype="1"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5" grpId="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Mis Docs\_Multimedia IMS\Curso Biblico PPS\Tema 16\tema 16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70156" y="3861048"/>
            <a:ext cx="8604195" cy="2736304"/>
          </a:xfrm>
          <a:prstGeom prst="rect">
            <a:avLst/>
          </a:prstGeom>
          <a:gradFill>
            <a:gsLst>
              <a:gs pos="0">
                <a:schemeClr val="accent1">
                  <a:tint val="50000"/>
                  <a:satMod val="300000"/>
                  <a:alpha val="48000"/>
                </a:schemeClr>
              </a:gs>
              <a:gs pos="35000">
                <a:schemeClr val="accent1">
                  <a:tint val="37000"/>
                  <a:satMod val="300000"/>
                  <a:alpha val="52000"/>
                </a:schemeClr>
              </a:gs>
              <a:gs pos="100000">
                <a:schemeClr val="accent1">
                  <a:tint val="15000"/>
                  <a:satMod val="350000"/>
                  <a:alpha val="49000"/>
                </a:schemeClr>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2" name="Rectangle 3" hidden="1"/>
          <p:cNvSpPr>
            <a:spLocks noChangeArrowheads="1"/>
          </p:cNvSpPr>
          <p:nvPr/>
        </p:nvSpPr>
        <p:spPr bwMode="auto">
          <a:xfrm>
            <a:off x="288032" y="4149080"/>
            <a:ext cx="8568444" cy="23042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"Porque si creemos que Jesús murió y resucitó, así también traerá Dios con Jesús a los que durmieron en él</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3" name="2 Rectángulo"/>
          <p:cNvSpPr/>
          <p:nvPr/>
        </p:nvSpPr>
        <p:spPr>
          <a:xfrm>
            <a:off x="269396" y="332655"/>
            <a:ext cx="4886274"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 </a:t>
            </a:r>
            <a:r>
              <a:rPr lang="es-ES_tradnl" sz="32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Thessalonians</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4: 14-17</a:t>
            </a:r>
          </a:p>
        </p:txBody>
      </p:sp>
      <p:sp>
        <p:nvSpPr>
          <p:cNvPr id="4" name="Rectangle 3" hidden="1"/>
          <p:cNvSpPr>
            <a:spLocks noChangeArrowheads="1"/>
          </p:cNvSpPr>
          <p:nvPr/>
        </p:nvSpPr>
        <p:spPr bwMode="auto">
          <a:xfrm>
            <a:off x="288032" y="3861048"/>
            <a:ext cx="885596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 lo cual os decimos esto en palabra </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del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Señor: que nosotros que vivimos, </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que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habremos quedado hasta la venida del Señor, no precederemos a los que durmieron.</a:t>
            </a:r>
          </a:p>
        </p:txBody>
      </p:sp>
      <p:sp>
        <p:nvSpPr>
          <p:cNvPr id="5" name="Rectangle 3"/>
          <p:cNvSpPr>
            <a:spLocks noChangeArrowheads="1"/>
          </p:cNvSpPr>
          <p:nvPr/>
        </p:nvSpPr>
        <p:spPr bwMode="auto">
          <a:xfrm>
            <a:off x="269396" y="3861048"/>
            <a:ext cx="885596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For the Lord himself shall descend from heaven with a shout, with the voice of the archangel, and with the trump of God: and the dead in Christ shall rise first:</a:t>
            </a:r>
            <a:endPar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hidden="1"/>
          <p:cNvSpPr>
            <a:spLocks noChangeArrowheads="1"/>
          </p:cNvSpPr>
          <p:nvPr/>
        </p:nvSpPr>
        <p:spPr bwMode="auto">
          <a:xfrm>
            <a:off x="251483" y="3645024"/>
            <a:ext cx="8855968"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Luego nosotros los que vivimos, </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los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que hayamos quedado, seremos arrebatados juntamente con ellos en </a:t>
            </a:r>
            <a:b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las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nubes para recibir al Señor en el aire, </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así estaremos siempre con el Señor."</a:t>
            </a:r>
          </a:p>
        </p:txBody>
      </p:sp>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251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2" presetClass="entr" presetSubtype="1"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Mis Docs\_Multimedia IMS\Curso Biblico PPS\Tema 16\tema 16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70156" y="3861048"/>
            <a:ext cx="8604195" cy="2736304"/>
          </a:xfrm>
          <a:prstGeom prst="rect">
            <a:avLst/>
          </a:prstGeom>
          <a:gradFill>
            <a:gsLst>
              <a:gs pos="0">
                <a:schemeClr val="accent1">
                  <a:tint val="50000"/>
                  <a:satMod val="300000"/>
                  <a:alpha val="48000"/>
                </a:schemeClr>
              </a:gs>
              <a:gs pos="35000">
                <a:schemeClr val="accent1">
                  <a:tint val="37000"/>
                  <a:satMod val="300000"/>
                  <a:alpha val="52000"/>
                </a:schemeClr>
              </a:gs>
              <a:gs pos="100000">
                <a:schemeClr val="accent1">
                  <a:tint val="15000"/>
                  <a:satMod val="350000"/>
                  <a:alpha val="49000"/>
                </a:schemeClr>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2" name="Rectangle 3" hidden="1"/>
          <p:cNvSpPr>
            <a:spLocks noChangeArrowheads="1"/>
          </p:cNvSpPr>
          <p:nvPr/>
        </p:nvSpPr>
        <p:spPr bwMode="auto">
          <a:xfrm>
            <a:off x="288032" y="4149080"/>
            <a:ext cx="8568444" cy="23042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"Porque si creemos que Jesús murió y resucitó, así también traerá Dios con Jesús a los que durmieron en él</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3" name="2 Rectángulo"/>
          <p:cNvSpPr/>
          <p:nvPr/>
        </p:nvSpPr>
        <p:spPr>
          <a:xfrm>
            <a:off x="269396" y="332655"/>
            <a:ext cx="4886274"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 </a:t>
            </a:r>
            <a:r>
              <a:rPr lang="es-ES_tradnl" sz="32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Thessalonians</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4: 14-17</a:t>
            </a:r>
          </a:p>
        </p:txBody>
      </p:sp>
      <p:sp>
        <p:nvSpPr>
          <p:cNvPr id="4" name="Rectangle 3" hidden="1"/>
          <p:cNvSpPr>
            <a:spLocks noChangeArrowheads="1"/>
          </p:cNvSpPr>
          <p:nvPr/>
        </p:nvSpPr>
        <p:spPr bwMode="auto">
          <a:xfrm>
            <a:off x="288032" y="3861048"/>
            <a:ext cx="885596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 lo cual os decimos esto en palabra </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del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Señor: que nosotros que vivimos, </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que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habremos quedado hasta la venida del Señor, no precederemos a los que durmieron.</a:t>
            </a:r>
          </a:p>
        </p:txBody>
      </p:sp>
      <p:sp>
        <p:nvSpPr>
          <p:cNvPr id="5" name="Rectangle 3" hidden="1"/>
          <p:cNvSpPr>
            <a:spLocks noChangeArrowheads="1"/>
          </p:cNvSpPr>
          <p:nvPr/>
        </p:nvSpPr>
        <p:spPr bwMode="auto">
          <a:xfrm>
            <a:off x="269396" y="3861048"/>
            <a:ext cx="885596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Porque el Señor mismo con voz de mando, con voz de arcángel, y con trompeta de Dios, descenderá del cielo; y los muertos en Cristo resucitarán primero.</a:t>
            </a:r>
          </a:p>
        </p:txBody>
      </p:sp>
      <p:sp>
        <p:nvSpPr>
          <p:cNvPr id="6" name="Rectangle 3"/>
          <p:cNvSpPr>
            <a:spLocks noChangeArrowheads="1"/>
          </p:cNvSpPr>
          <p:nvPr/>
        </p:nvSpPr>
        <p:spPr bwMode="auto">
          <a:xfrm>
            <a:off x="251483" y="3645024"/>
            <a:ext cx="8855968"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Then we which are alive and remain shall be caught up together with them in the clouds, to meet the Lord in the air: and so shall we ever be with the </a:t>
            </a:r>
            <a:r>
              <a:rPr lang="en-U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Lord</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4660274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2" presetClass="entr" presetSubtype="1"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Mis Docs\_Multimedia IMS\Curso Biblico PPS\Tema 16\tema 16 tun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67544" y="2852936"/>
            <a:ext cx="7959230" cy="193899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n-US" sz="60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Is it reasonable </a:t>
            </a:r>
            <a:endParaRPr lang="en-US" sz="60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a:p>
            <a:pPr lvl="0"/>
            <a:r>
              <a:rPr lang="en-US" sz="60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to </a:t>
            </a:r>
            <a:r>
              <a:rPr lang="en-US" sz="60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be afraid </a:t>
            </a:r>
            <a:r>
              <a:rPr lang="en-US" sz="6000" b="1" spc="50" dirty="0">
                <a:ln w="11430"/>
                <a:solidFill>
                  <a:srgbClr val="FF0000"/>
                </a:solidFill>
                <a:effectLst>
                  <a:outerShdw blurRad="76200" dist="50800" dir="5400000" algn="tl" rotWithShape="0">
                    <a:srgbClr val="000000">
                      <a:alpha val="65000"/>
                    </a:srgbClr>
                  </a:outerShdw>
                </a:effectLst>
                <a:latin typeface="Optane" pitchFamily="2" charset="0"/>
              </a:rPr>
              <a:t>of death</a:t>
            </a:r>
            <a:r>
              <a:rPr lang="en-US" sz="60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5378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J:\Mis Docs\_Multimedia IMS\Curso Biblico PPS\Tema 16\tema 16 tumb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32048" y="4401108"/>
            <a:ext cx="8352420"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Are the faithful of old who have died already enjoying eternal life? </a:t>
            </a:r>
            <a:endPar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323491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Mis Docs\_Multimedia IMS\Curso Biblico PPS\Tema 16\tema 16 tumb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69396" y="332655"/>
            <a:ext cx="3565400"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Hebreos 11:39-40</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4179440" y="800708"/>
            <a:ext cx="4929063" cy="560791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And these all, </a:t>
            </a:r>
            <a:endParaRPr lang="en-U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a:p>
            <a:pPr algn="r"/>
            <a:r>
              <a:rPr lang="en-U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having </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obtained a good report through faith, </a:t>
            </a:r>
            <a:r>
              <a:rPr lang="en-U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received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not the promise</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God having provided some better thing for us, </a:t>
            </a:r>
            <a:r>
              <a:rPr lang="en-U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that </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they without us should not be made perfect."</a:t>
            </a:r>
          </a:p>
          <a:p>
            <a:pPr algn="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21857901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Mis Docs\_Multimedia IMS\Curso Biblico PPS\Tema 16\tema 16 cie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6"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2195736" y="4473116"/>
            <a:ext cx="6768752" cy="22682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But go thou thy way till the end be: for thou shalt rest, and stand in thy lot at the end of the days.</a:t>
            </a:r>
            <a:endPar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3" name="2 Rectángulo"/>
          <p:cNvSpPr/>
          <p:nvPr/>
        </p:nvSpPr>
        <p:spPr>
          <a:xfrm>
            <a:off x="269396" y="332655"/>
            <a:ext cx="2624436"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Daniel 12:13</a:t>
            </a:r>
          </a:p>
        </p:txBody>
      </p:sp>
    </p:spTree>
    <p:extLst>
      <p:ext uri="{BB962C8B-B14F-4D97-AF65-F5344CB8AC3E}">
        <p14:creationId xmlns:p14="http://schemas.microsoft.com/office/powerpoint/2010/main" val="13179181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6\tema 16 subti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259632" y="3032956"/>
            <a:ext cx="7329759" cy="3785652"/>
          </a:xfrm>
          <a:prstGeom prst="rect">
            <a:avLst/>
          </a:prstGeom>
        </p:spPr>
        <p:txBody>
          <a:bodyPr wrap="square">
            <a:spAutoFit/>
            <a:scene3d>
              <a:camera prst="orthographicFront"/>
              <a:lightRig rig="flat" dir="tl">
                <a:rot lat="0" lon="0" rev="6600000"/>
              </a:lightRig>
            </a:scene3d>
            <a:sp3d extrusionH="25400" contourW="8890">
              <a:bevelT w="38100" h="31750"/>
              <a:contourClr>
                <a:srgbClr val="E200D7"/>
              </a:contourClr>
            </a:sp3d>
          </a:bodyPr>
          <a:lstStyle/>
          <a:p>
            <a:pPr algn="ctr">
              <a:defRPr/>
            </a:pPr>
            <a:r>
              <a:rPr lang="en-US" sz="60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THE GREATEST, OLDEST LIE THAT HAS DECEIVED </a:t>
            </a:r>
            <a:r>
              <a:rPr lang="en-US" sz="6000" b="1" dirty="0" smtClean="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MILLIONS</a:t>
            </a:r>
            <a:endParaRPr lang="es-ES" sz="60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endParaRPr>
          </a:p>
        </p:txBody>
      </p:sp>
    </p:spTree>
    <p:extLst>
      <p:ext uri="{BB962C8B-B14F-4D97-AF65-F5344CB8AC3E}">
        <p14:creationId xmlns:p14="http://schemas.microsoft.com/office/powerpoint/2010/main" val="11937950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26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rhard\Documents\_Estudios Biblicos PPT\16 Vida despues de muerte\serpien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670"/>
            <a:ext cx="9121774" cy="684133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59532" y="332656"/>
            <a:ext cx="8352420" cy="600164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n-US" sz="32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God told Adam and Eve that if they did not obey they would </a:t>
            </a:r>
            <a:r>
              <a:rPr lang="en-US" sz="32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die</a:t>
            </a:r>
            <a:r>
              <a:rPr lang="es-ES" sz="32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 sz="3200" b="1" spc="50" dirty="0" err="1"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But</a:t>
            </a:r>
            <a:r>
              <a:rPr lang="es-ES" sz="32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p>
          <a:p>
            <a:pPr lvl="0"/>
            <a:endParaRPr lang="es-ES" sz="32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a:p>
            <a:pPr lvl="0"/>
            <a:endParaRPr lang="es-ES" sz="32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a:p>
            <a:pPr lvl="0"/>
            <a:endParaRPr lang="es-ES" sz="32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a:p>
            <a:pPr lvl="0"/>
            <a:endParaRPr lang="es-ES" sz="32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a:p>
            <a:pPr lvl="0"/>
            <a:endParaRPr lang="es-ES" sz="32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a:p>
            <a:pPr lvl="0"/>
            <a:endParaRPr lang="es-ES" sz="32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a:p>
            <a:pPr lvl="0"/>
            <a:endParaRPr lang="es-ES" sz="32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a:p>
            <a:pPr lvl="0"/>
            <a:r>
              <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What </a:t>
            </a:r>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was </a:t>
            </a:r>
            <a:endPar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a:p>
            <a:pPr lvl="0"/>
            <a:r>
              <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Satan‘s </a:t>
            </a:r>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biggest lie?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7187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Gerhard\Documents\_Estudios Biblicos PPT\16 Vida despues de muerte\serpien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670"/>
            <a:ext cx="9121774" cy="68413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07504" y="4365104"/>
            <a:ext cx="6444716" cy="21996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6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a:t>
            </a:r>
            <a:r>
              <a:rPr lang="en-U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the serpent said unto the woman,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Ye shall not surely die</a:t>
            </a:r>
            <a:r>
              <a:rPr lang="en-US" sz="36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3" name="2 Rectángulo"/>
          <p:cNvSpPr/>
          <p:nvPr/>
        </p:nvSpPr>
        <p:spPr>
          <a:xfrm>
            <a:off x="269396" y="332655"/>
            <a:ext cx="2372765"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err="1"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Genesis</a:t>
            </a:r>
            <a:r>
              <a:rPr lang="es-ES_tradnl" sz="3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3:4</a:t>
            </a:r>
          </a:p>
        </p:txBody>
      </p:sp>
    </p:spTree>
    <p:extLst>
      <p:ext uri="{BB962C8B-B14F-4D97-AF65-F5344CB8AC3E}">
        <p14:creationId xmlns:p14="http://schemas.microsoft.com/office/powerpoint/2010/main" val="6541557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3000"/>
                                        <p:tgtEl>
                                          <p:spTgt spid="2"/>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J:\Mis Docs\_Multimedia IMS\Curso Biblico PPS\Tema 16\tema 16 ciel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95789" y="3429000"/>
            <a:ext cx="8352420" cy="175432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sz="5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Who alone possesses </a:t>
            </a:r>
            <a:r>
              <a:rPr lang="en-US" sz="54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immortality? </a:t>
            </a:r>
            <a:endParaRPr lang="es-ES" sz="5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40665154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00B0F0">
                <a:lumMod val="41000"/>
                <a:lumOff val="59000"/>
              </a:srgbClr>
            </a:gs>
            <a:gs pos="51000">
              <a:schemeClr val="bg1"/>
            </a:gs>
            <a:gs pos="100000">
              <a:schemeClr val="tx2">
                <a:lumMod val="60000"/>
                <a:lumOff val="4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5602" name="Picture 2" descr="J:\Mis Docs\_Multimedia IMS\Curso Biblico PPS\Tema 16\tema 16 cie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69396" y="332655"/>
            <a:ext cx="3805850"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 Timothy 6:15, 16</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971600" y="1160748"/>
            <a:ext cx="7884876" cy="49685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"Which in his times he shall </a:t>
            </a:r>
            <a:r>
              <a:rPr lang="en-US" sz="36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shew</a:t>
            </a:r>
            <a:r>
              <a:rPr lang="en-U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who is the blessed and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only Potentate, the King of kings, and Lord of lords</a:t>
            </a:r>
            <a:r>
              <a:rPr lang="en-U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Who only hath immortality, dwelling in the light which no man can approach unto; whom no man hath seen, nor can see: to whom be </a:t>
            </a:r>
            <a:r>
              <a:rPr lang="en-US" sz="36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honour</a:t>
            </a:r>
            <a:r>
              <a:rPr lang="en-U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and power everlasting. Amen.”</a:t>
            </a:r>
          </a:p>
        </p:txBody>
      </p:sp>
    </p:spTree>
    <p:extLst>
      <p:ext uri="{BB962C8B-B14F-4D97-AF65-F5344CB8AC3E}">
        <p14:creationId xmlns:p14="http://schemas.microsoft.com/office/powerpoint/2010/main" val="7811572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3000"/>
                                        <p:tgtEl>
                                          <p:spTgt spid="2"/>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6\tema 16 cie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5789" y="3320988"/>
            <a:ext cx="8352420" cy="258532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sz="5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Do we already have immortality, </a:t>
            </a:r>
            <a:endParaRPr lang="en-US" sz="54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a:p>
            <a:pPr lvl="0" algn="ctr"/>
            <a:r>
              <a:rPr lang="en-US" sz="54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or </a:t>
            </a:r>
            <a:r>
              <a:rPr lang="en-US" sz="5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do we seek it? </a:t>
            </a:r>
            <a:endParaRPr lang="es-AR" sz="5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13539771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6\tema 16 cie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69396" y="332655"/>
            <a:ext cx="2387192"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err="1"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Romans</a:t>
            </a:r>
            <a:r>
              <a:rPr lang="es-ES_tradnl" sz="3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2:7</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539552" y="1886563"/>
            <a:ext cx="8316924" cy="373294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4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“To them who by patient continuance in well doing </a:t>
            </a:r>
            <a:r>
              <a:rPr lang="en-US" sz="4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seek for glory </a:t>
            </a:r>
            <a:r>
              <a:rPr lang="en-US" sz="44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a:t>
            </a:r>
            <a:r>
              <a:rPr lang="en-US" sz="44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honour</a:t>
            </a:r>
            <a:r>
              <a:rPr lang="en-US" sz="44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and </a:t>
            </a:r>
            <a:r>
              <a:rPr lang="en-US" sz="4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immortality</a:t>
            </a:r>
            <a:r>
              <a:rPr lang="en-US" sz="44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eternal life</a:t>
            </a:r>
            <a:r>
              <a:rPr lang="en-US" sz="44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44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13479759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16\tema 16 entier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0" y="4232"/>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719572" y="5550331"/>
            <a:ext cx="8315097" cy="92333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n-US" sz="54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Will I ever see him again?</a:t>
            </a:r>
            <a:endParaRPr lang="es-ES" sz="54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2249161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6\tema 16 subti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46530" y="260648"/>
            <a:ext cx="8149906" cy="144655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b="1" spc="50" dirty="0">
                <a:ln w="11430"/>
                <a:solidFill>
                  <a:srgbClr val="FF0000"/>
                </a:solidFill>
                <a:effectLst>
                  <a:outerShdw blurRad="76200" dist="50800" dir="5400000" algn="tl" rotWithShape="0">
                    <a:srgbClr val="000000">
                      <a:alpha val="65000"/>
                    </a:srgbClr>
                  </a:outerShdw>
                </a:effectLst>
              </a:rPr>
              <a:t>There are two ways to die: in sin or in Christ (eternal life). </a:t>
            </a:r>
          </a:p>
        </p:txBody>
      </p:sp>
      <p:sp>
        <p:nvSpPr>
          <p:cNvPr id="5" name="4 Rectángulo"/>
          <p:cNvSpPr/>
          <p:nvPr/>
        </p:nvSpPr>
        <p:spPr>
          <a:xfrm>
            <a:off x="467544" y="1940973"/>
            <a:ext cx="2252540"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John </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11:25</a:t>
            </a:r>
          </a:p>
        </p:txBody>
      </p:sp>
      <p:sp>
        <p:nvSpPr>
          <p:cNvPr id="6" name="Rectangle 3"/>
          <p:cNvSpPr>
            <a:spLocks noChangeArrowheads="1"/>
          </p:cNvSpPr>
          <p:nvPr/>
        </p:nvSpPr>
        <p:spPr bwMode="auto">
          <a:xfrm>
            <a:off x="683568" y="3010044"/>
            <a:ext cx="7884877" cy="30112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AR" sz="54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n-US" sz="54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He that believeth </a:t>
            </a:r>
            <a:r>
              <a:rPr lang="en-US" sz="54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in  me</a:t>
            </a:r>
            <a:r>
              <a:rPr lang="en-US" sz="54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though he were dead, </a:t>
            </a:r>
            <a:r>
              <a:rPr lang="en-US" sz="54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yet </a:t>
            </a:r>
            <a:r>
              <a:rPr lang="en-US" sz="5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shall he live</a:t>
            </a:r>
            <a:r>
              <a:rPr lang="es-AR" sz="54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endParaRPr lang="es-AR" sz="54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8227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6\tema 16 subti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079612" y="4005064"/>
            <a:ext cx="7329759" cy="1200329"/>
          </a:xfrm>
          <a:prstGeom prst="rect">
            <a:avLst/>
          </a:prstGeom>
        </p:spPr>
        <p:txBody>
          <a:bodyPr wrap="square">
            <a:spAutoFit/>
            <a:scene3d>
              <a:camera prst="orthographicFront"/>
              <a:lightRig rig="flat" dir="tl">
                <a:rot lat="0" lon="0" rev="6600000"/>
              </a:lightRig>
            </a:scene3d>
            <a:sp3d extrusionH="25400" contourW="8890">
              <a:bevelT w="38100" h="31750"/>
              <a:contourClr>
                <a:srgbClr val="E200D7"/>
              </a:contourClr>
            </a:sp3d>
          </a:bodyPr>
          <a:lstStyle/>
          <a:p>
            <a:pPr algn="ctr">
              <a:defRPr/>
            </a:pPr>
            <a:r>
              <a:rPr lang="es-ES" sz="7200" b="1" dirty="0" smtClean="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CONCLUSION</a:t>
            </a:r>
            <a:endParaRPr lang="es-ES"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8986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9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Mis Docs\_Multimedia IMS\Curso Biblico PPS\Tema 16\tema 16 nom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2"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81076" y="650302"/>
            <a:ext cx="8352420"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What will Jesus finally do with death? </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240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lumMod val="41000"/>
                <a:lumOff val="59000"/>
              </a:srgbClr>
            </a:gs>
            <a:gs pos="51000">
              <a:schemeClr val="bg1"/>
            </a:gs>
            <a:gs pos="100000">
              <a:schemeClr val="tx2">
                <a:lumMod val="60000"/>
                <a:lumOff val="4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7650" name="Picture 2" descr="J:\Mis Docs\_Multimedia IMS\Curso Biblico PPS\Tema 16\tema 16 nom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2"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 y="-135396"/>
            <a:ext cx="9151013" cy="31683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God shall wipe away all tears from their eyes; and there shall be no more death, neither sorrow, nor crying, neither shall there be any more pain: for the former things are passed away."</a:t>
            </a:r>
          </a:p>
        </p:txBody>
      </p:sp>
      <p:sp>
        <p:nvSpPr>
          <p:cNvPr id="3" name="2 Rectángulo"/>
          <p:cNvSpPr/>
          <p:nvPr/>
        </p:nvSpPr>
        <p:spPr>
          <a:xfrm>
            <a:off x="5105648" y="3032956"/>
            <a:ext cx="3262432"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err="1"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Revelation</a:t>
            </a:r>
            <a:r>
              <a:rPr lang="es-ES_tradnl" sz="3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21:4 </a:t>
            </a:r>
            <a:endPar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252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3000"/>
                                        <p:tgtEl>
                                          <p:spTgt spid="2"/>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J:\Mis Docs\_Multimedia IMS\Curso Biblico PPS\Tema 16\tema 16 lla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007604" y="5913276"/>
            <a:ext cx="8388932" cy="830997"/>
          </a:xfrm>
          <a:prstGeom prst="rect">
            <a:avLst/>
          </a:prstGeom>
        </p:spPr>
        <p:txBody>
          <a:bodyPr wrap="square">
            <a:spAutoFit/>
          </a:bodyPr>
          <a:lstStyle/>
          <a:p>
            <a:r>
              <a:rPr lang="en-US" sz="4800" dirty="0">
                <a:ln w="10160">
                  <a:solidFill>
                    <a:schemeClr val="accent1"/>
                  </a:solidFill>
                  <a:prstDash val="solid"/>
                </a:ln>
                <a:gradFill flip="none" rotWithShape="1">
                  <a:gsLst>
                    <a:gs pos="17000">
                      <a:schemeClr val="tx1"/>
                    </a:gs>
                    <a:gs pos="40000">
                      <a:srgbClr val="FF0000"/>
                    </a:gs>
                    <a:gs pos="68000">
                      <a:schemeClr val="bg1"/>
                    </a:gs>
                  </a:gsLst>
                  <a:lin ang="16200000" scaled="1"/>
                  <a:tileRect/>
                </a:gradFill>
                <a:effectLst>
                  <a:outerShdw blurRad="38100" dist="32000" dir="5400000" algn="tl">
                    <a:srgbClr val="000000">
                      <a:alpha val="30000"/>
                    </a:srgbClr>
                  </a:outerShdw>
                </a:effectLst>
                <a:latin typeface="Impact" pitchFamily="34" charset="0"/>
              </a:rPr>
              <a:t>Our lives hang from a </a:t>
            </a:r>
            <a:r>
              <a:rPr lang="en-US" sz="4800" dirty="0" smtClean="0">
                <a:ln w="10160">
                  <a:solidFill>
                    <a:schemeClr val="accent1"/>
                  </a:solidFill>
                  <a:prstDash val="solid"/>
                </a:ln>
                <a:gradFill flip="none" rotWithShape="1">
                  <a:gsLst>
                    <a:gs pos="17000">
                      <a:schemeClr val="tx1"/>
                    </a:gs>
                    <a:gs pos="40000">
                      <a:srgbClr val="FF0000"/>
                    </a:gs>
                    <a:gs pos="68000">
                      <a:schemeClr val="bg1"/>
                    </a:gs>
                  </a:gsLst>
                  <a:lin ang="16200000" scaled="1"/>
                  <a:tileRect/>
                </a:gradFill>
                <a:effectLst>
                  <a:outerShdw blurRad="38100" dist="32000" dir="5400000" algn="tl">
                    <a:srgbClr val="000000">
                      <a:alpha val="30000"/>
                    </a:srgbClr>
                  </a:outerShdw>
                </a:effectLst>
                <a:latin typeface="Impact" pitchFamily="34" charset="0"/>
              </a:rPr>
              <a:t>thread!</a:t>
            </a:r>
            <a:endParaRPr lang="es-ES" sz="4800" dirty="0">
              <a:ln w="10160">
                <a:solidFill>
                  <a:schemeClr val="accent1"/>
                </a:solidFill>
                <a:prstDash val="solid"/>
              </a:ln>
              <a:gradFill flip="none" rotWithShape="1">
                <a:gsLst>
                  <a:gs pos="17000">
                    <a:schemeClr val="tx1"/>
                  </a:gs>
                  <a:gs pos="40000">
                    <a:srgbClr val="FF0000"/>
                  </a:gs>
                  <a:gs pos="68000">
                    <a:schemeClr val="bg1"/>
                  </a:gs>
                </a:gsLst>
                <a:lin ang="16200000" scaled="1"/>
                <a:tileRect/>
              </a:gradFill>
              <a:effectLst>
                <a:outerShdw blurRad="38100" dist="32000" dir="5400000" algn="tl">
                  <a:srgbClr val="000000">
                    <a:alpha val="30000"/>
                  </a:srgbClr>
                </a:outerShdw>
              </a:effectLst>
              <a:latin typeface="Impact" pitchFamily="34" charset="0"/>
            </a:endParaRPr>
          </a:p>
        </p:txBody>
      </p:sp>
    </p:spTree>
    <p:extLst>
      <p:ext uri="{BB962C8B-B14F-4D97-AF65-F5344CB8AC3E}">
        <p14:creationId xmlns:p14="http://schemas.microsoft.com/office/powerpoint/2010/main" val="35423290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33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6\tema 16 orac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4"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87524" y="2708920"/>
            <a:ext cx="8100900" cy="33762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Thank you, </a:t>
            </a:r>
            <a:endParaRPr lang="en-US"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en-US"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Lord</a:t>
            </a:r>
            <a:r>
              <a:rPr lang="en-U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for having </a:t>
            </a:r>
            <a:endParaRPr lang="en-US"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en-US"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conquered </a:t>
            </a:r>
            <a:r>
              <a:rPr lang="en-U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Death!</a:t>
            </a:r>
            <a:endParaRPr lang="es-ES" sz="60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572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J:\Mis Docs\_Multimedia IMS\Curso Biblico PPS\Tema 16\mister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 y="0"/>
            <a:ext cx="932758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67544" y="260648"/>
            <a:ext cx="6552728" cy="6768752"/>
          </a:xfrm>
          <a:prstGeom prst="rect">
            <a:avLst/>
          </a:prstGeom>
          <a:gradFill>
            <a:gsLst>
              <a:gs pos="1000">
                <a:srgbClr val="03D4A8">
                  <a:alpha val="18000"/>
                </a:srgbClr>
              </a:gs>
              <a:gs pos="25000">
                <a:srgbClr val="21D6E0">
                  <a:alpha val="16000"/>
                </a:srgbClr>
              </a:gs>
              <a:gs pos="75000">
                <a:srgbClr val="0087E6">
                  <a:alpha val="29000"/>
                </a:srgbClr>
              </a:gs>
              <a:gs pos="100000">
                <a:srgbClr val="005CBF">
                  <a:alpha val="22000"/>
                </a:srgbClr>
              </a:gs>
            </a:gsLst>
            <a:lin ang="16200000" scaled="0"/>
          </a:gradFill>
        </p:spPr>
        <p:style>
          <a:lnRef idx="0">
            <a:schemeClr val="accent6"/>
          </a:lnRef>
          <a:fillRef idx="3">
            <a:schemeClr val="accent6"/>
          </a:fillRef>
          <a:effectRef idx="3">
            <a:schemeClr val="accent6"/>
          </a:effectRef>
          <a:fontRef idx="minor">
            <a:schemeClr val="lt1"/>
          </a:fontRef>
        </p:style>
        <p:txBody>
          <a:bodyPr lIns="324000" tIns="252000" rtlCol="0" anchor="t"/>
          <a:lstStyle/>
          <a:p>
            <a:pPr lvl="0">
              <a:spcBef>
                <a:spcPts val="1200"/>
              </a:spcBef>
            </a:pPr>
            <a:r>
              <a:rPr lang="es-ES" sz="3200" b="1" dirty="0" err="1" smtClean="0">
                <a:solidFill>
                  <a:srgbClr val="FFC000"/>
                </a:solidFill>
                <a:effectLst>
                  <a:outerShdw blurRad="50800" dist="38100" dir="2700000" algn="tl" rotWithShape="0">
                    <a:prstClr val="black">
                      <a:alpha val="40000"/>
                    </a:prstClr>
                  </a:outerShdw>
                </a:effectLst>
                <a:latin typeface="Myriad Pro" pitchFamily="34" charset="0"/>
              </a:rPr>
              <a:t>The</a:t>
            </a:r>
            <a:r>
              <a:rPr lang="es-ES" sz="3200" b="1" dirty="0" smtClean="0">
                <a:solidFill>
                  <a:srgbClr val="FFC000"/>
                </a:solidFill>
                <a:effectLst>
                  <a:outerShdw blurRad="50800" dist="38100" dir="2700000" algn="tl" rotWithShape="0">
                    <a:prstClr val="black">
                      <a:alpha val="40000"/>
                    </a:prstClr>
                  </a:outerShdw>
                </a:effectLst>
                <a:latin typeface="Myriad Pro" pitchFamily="34" charset="0"/>
              </a:rPr>
              <a:t> </a:t>
            </a:r>
            <a:r>
              <a:rPr lang="es-ES" sz="3200" b="1" dirty="0" err="1" smtClean="0">
                <a:solidFill>
                  <a:srgbClr val="FFC000"/>
                </a:solidFill>
                <a:effectLst>
                  <a:outerShdw blurRad="50800" dist="38100" dir="2700000" algn="tl" rotWithShape="0">
                    <a:prstClr val="black">
                      <a:alpha val="40000"/>
                    </a:prstClr>
                  </a:outerShdw>
                </a:effectLst>
                <a:latin typeface="Myriad Pro" pitchFamily="34" charset="0"/>
              </a:rPr>
              <a:t>next</a:t>
            </a:r>
            <a:r>
              <a:rPr lang="es-ES" sz="3200" b="1" dirty="0" smtClean="0">
                <a:solidFill>
                  <a:srgbClr val="FFC000"/>
                </a:solidFill>
                <a:effectLst>
                  <a:outerShdw blurRad="50800" dist="38100" dir="2700000" algn="tl" rotWithShape="0">
                    <a:prstClr val="black">
                      <a:alpha val="40000"/>
                    </a:prstClr>
                  </a:outerShdw>
                </a:effectLst>
                <a:latin typeface="Myriad Pro" pitchFamily="34" charset="0"/>
              </a:rPr>
              <a:t> </a:t>
            </a:r>
            <a:r>
              <a:rPr lang="es-ES" sz="3200" b="1" dirty="0" err="1" smtClean="0">
                <a:solidFill>
                  <a:srgbClr val="FFC000"/>
                </a:solidFill>
                <a:effectLst>
                  <a:outerShdw blurRad="50800" dist="38100" dir="2700000" algn="tl" rotWithShape="0">
                    <a:prstClr val="black">
                      <a:alpha val="40000"/>
                    </a:prstClr>
                  </a:outerShdw>
                </a:effectLst>
                <a:latin typeface="Myriad Pro" pitchFamily="34" charset="0"/>
              </a:rPr>
              <a:t>topic</a:t>
            </a:r>
            <a:r>
              <a:rPr lang="es-ES" sz="3200" b="1" dirty="0" smtClean="0">
                <a:solidFill>
                  <a:srgbClr val="FFC000"/>
                </a:solidFill>
                <a:effectLst>
                  <a:outerShdw blurRad="50800" dist="38100" dir="2700000" algn="tl" rotWithShape="0">
                    <a:prstClr val="black">
                      <a:alpha val="40000"/>
                    </a:prstClr>
                  </a:outerShdw>
                </a:effectLst>
                <a:latin typeface="Myriad Pro" pitchFamily="34" charset="0"/>
              </a:rPr>
              <a:t>: </a:t>
            </a:r>
            <a:r>
              <a:rPr lang="es-ES" sz="3200" b="1" dirty="0" smtClean="0">
                <a:solidFill>
                  <a:prstClr val="black"/>
                </a:solidFill>
                <a:effectLst>
                  <a:outerShdw blurRad="50800" dist="38100" dir="2700000" algn="tl" rotWithShape="0">
                    <a:prstClr val="black">
                      <a:alpha val="40000"/>
                    </a:prstClr>
                  </a:outerShdw>
                </a:effectLst>
                <a:latin typeface="Myriad Pro" pitchFamily="34" charset="0"/>
              </a:rPr>
              <a:t/>
            </a:r>
            <a:br>
              <a:rPr lang="es-ES" sz="3200" b="1" dirty="0" smtClean="0">
                <a:solidFill>
                  <a:prstClr val="black"/>
                </a:solidFill>
                <a:effectLst>
                  <a:outerShdw blurRad="50800" dist="38100" dir="2700000" algn="tl" rotWithShape="0">
                    <a:prstClr val="black">
                      <a:alpha val="40000"/>
                    </a:prstClr>
                  </a:outerShdw>
                </a:effectLst>
                <a:latin typeface="Myriad Pro" pitchFamily="34" charset="0"/>
              </a:rPr>
            </a:br>
            <a:r>
              <a:rPr lang="en-US" sz="3200" b="1" i="1" dirty="0"/>
              <a:t>"Divine advices against mysterious forces”</a:t>
            </a:r>
          </a:p>
          <a:p>
            <a:r>
              <a:rPr lang="en-US" sz="2800" i="1" dirty="0"/>
              <a:t>There are many mysterious things in the world that fill us with curiosity: Some say they talk to the dead. There are forces that can do well or bad, they have thrown entire families to misery and death. How can we defend ourselves from that?</a:t>
            </a:r>
          </a:p>
          <a:p>
            <a:r>
              <a:rPr lang="en-US" sz="2800" i="1" dirty="0"/>
              <a:t>We will see the Bible advice about this and we will know the collection of the devil. </a:t>
            </a:r>
            <a:endParaRPr lang="es-ES" sz="2800" dirty="0"/>
          </a:p>
        </p:txBody>
      </p:sp>
      <p:sp>
        <p:nvSpPr>
          <p:cNvPr id="2" name="1 Rectángulo"/>
          <p:cNvSpPr/>
          <p:nvPr/>
        </p:nvSpPr>
        <p:spPr>
          <a:xfrm>
            <a:off x="-252536" y="5949280"/>
            <a:ext cx="9577064" cy="684275"/>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39942" name="Rectangle 6"/>
          <p:cNvSpPr>
            <a:spLocks noChangeArrowheads="1"/>
          </p:cNvSpPr>
          <p:nvPr/>
        </p:nvSpPr>
        <p:spPr bwMode="auto">
          <a:xfrm>
            <a:off x="215516" y="5985085"/>
            <a:ext cx="8748972" cy="576263"/>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GOD BLESS YOU!</a:t>
            </a:r>
            <a:endParaRPr lang="en-US" sz="3200" b="1" i="1"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0474335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250"/>
                                        <p:tgtEl>
                                          <p:spTgt spid="2"/>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39942"/>
                                        </p:tgtEl>
                                        <p:attrNameLst>
                                          <p:attrName>style.visibility</p:attrName>
                                        </p:attrNameLst>
                                      </p:cBhvr>
                                      <p:to>
                                        <p:strVal val="visible"/>
                                      </p:to>
                                    </p:set>
                                    <p:anim calcmode="lin" valueType="num">
                                      <p:cBhvr>
                                        <p:cTn id="10" dur="1000" fill="hold"/>
                                        <p:tgtEl>
                                          <p:spTgt spid="39942"/>
                                        </p:tgtEl>
                                        <p:attrNameLst>
                                          <p:attrName>ppt_x</p:attrName>
                                        </p:attrNameLst>
                                      </p:cBhvr>
                                      <p:tavLst>
                                        <p:tav tm="0">
                                          <p:val>
                                            <p:strVal val="#ppt_x-.2"/>
                                          </p:val>
                                        </p:tav>
                                        <p:tav tm="100000">
                                          <p:val>
                                            <p:strVal val="#ppt_x"/>
                                          </p:val>
                                        </p:tav>
                                      </p:tavLst>
                                    </p:anim>
                                    <p:anim calcmode="lin" valueType="num">
                                      <p:cBhvr>
                                        <p:cTn id="11"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9942"/>
                                        </p:tgtEl>
                                      </p:cBhvr>
                                    </p:animEffect>
                                  </p:childTnLst>
                                </p:cTn>
                              </p:par>
                            </p:childTnLst>
                          </p:cTn>
                        </p:par>
                        <p:par>
                          <p:cTn id="13" fill="hold">
                            <p:stCondLst>
                              <p:cond delay="1250"/>
                            </p:stCondLst>
                            <p:childTnLst>
                              <p:par>
                                <p:cTn id="14" presetID="42" presetClass="entr" presetSubtype="0" fill="hold" grpId="0" nodeType="afterEffect">
                                  <p:stCondLst>
                                    <p:cond delay="10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500"/>
                                        <p:tgtEl>
                                          <p:spTgt spid="3"/>
                                        </p:tgtEl>
                                      </p:cBhvr>
                                    </p:animEffect>
                                    <p:anim calcmode="lin" valueType="num">
                                      <p:cBhvr>
                                        <p:cTn id="17" dur="1500" fill="hold"/>
                                        <p:tgtEl>
                                          <p:spTgt spid="3"/>
                                        </p:tgtEl>
                                        <p:attrNameLst>
                                          <p:attrName>ppt_x</p:attrName>
                                        </p:attrNameLst>
                                      </p:cBhvr>
                                      <p:tavLst>
                                        <p:tav tm="0">
                                          <p:val>
                                            <p:strVal val="#ppt_x"/>
                                          </p:val>
                                        </p:tav>
                                        <p:tav tm="100000">
                                          <p:val>
                                            <p:strVal val="#ppt_x"/>
                                          </p:val>
                                        </p:tav>
                                      </p:tavLst>
                                    </p:anim>
                                    <p:anim calcmode="lin" valueType="num">
                                      <p:cBhvr>
                                        <p:cTn id="18" dur="15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375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3994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4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0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13752203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6\tema 16 c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2447764" y="4293096"/>
            <a:ext cx="6696744" cy="221827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4000" b="1" i="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n-US" sz="40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If a man die, </a:t>
            </a:r>
            <a:endParaRPr lang="en-US" sz="4000" b="1" i="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a:p>
            <a:pPr algn="r"/>
            <a:r>
              <a:rPr lang="en-US" sz="40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shall </a:t>
            </a:r>
            <a:r>
              <a:rPr lang="en-U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he live again</a:t>
            </a:r>
            <a:r>
              <a:rPr lang="en-US" sz="4000" b="1" i="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40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Rectángulo"/>
          <p:cNvSpPr/>
          <p:nvPr/>
        </p:nvSpPr>
        <p:spPr>
          <a:xfrm>
            <a:off x="269396" y="332655"/>
            <a:ext cx="2018501"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Job 14:14</a:t>
            </a:r>
            <a:endParaRPr lang="es-ES" sz="1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441773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6\tema 16 subti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996" y="4181016"/>
            <a:ext cx="9571658" cy="2308324"/>
          </a:xfrm>
          <a:prstGeom prst="rect">
            <a:avLst/>
          </a:prstGeom>
        </p:spPr>
        <p:txBody>
          <a:bodyPr wrap="none">
            <a:spAutoFit/>
            <a:scene3d>
              <a:camera prst="orthographicFront"/>
              <a:lightRig rig="flat" dir="tl">
                <a:rot lat="0" lon="0" rev="6600000"/>
              </a:lightRig>
            </a:scene3d>
            <a:sp3d extrusionH="25400" contourW="8890">
              <a:bevelT w="38100" h="31750"/>
              <a:contourClr>
                <a:srgbClr val="E200D7"/>
              </a:contourClr>
            </a:sp3d>
          </a:bodyPr>
          <a:lstStyle/>
          <a:p>
            <a:pPr algn="ctr">
              <a:defRPr/>
            </a:pPr>
            <a:r>
              <a:rPr lang="en-US"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THE PROCESS </a:t>
            </a:r>
            <a:endParaRPr lang="en-US" sz="7200" b="1" dirty="0" smtClean="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endParaRPr>
          </a:p>
          <a:p>
            <a:pPr algn="ctr">
              <a:defRPr/>
            </a:pPr>
            <a:r>
              <a:rPr lang="en-US" sz="7200" b="1" dirty="0" smtClean="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OF </a:t>
            </a:r>
            <a:r>
              <a:rPr lang="en-US"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LIFE AND DEATH </a:t>
            </a:r>
            <a:endParaRPr lang="es-ES"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endParaRPr>
          </a:p>
        </p:txBody>
      </p:sp>
    </p:spTree>
    <p:extLst>
      <p:ext uri="{BB962C8B-B14F-4D97-AF65-F5344CB8AC3E}">
        <p14:creationId xmlns:p14="http://schemas.microsoft.com/office/powerpoint/2010/main" val="36212211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6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6\tema 16 orig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9712" y="2343648"/>
            <a:ext cx="6742735"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r"/>
            <a:r>
              <a:rPr lang="en-US" sz="4800" b="1" spc="50" dirty="0">
                <a:ln w="11430"/>
                <a:solidFill>
                  <a:srgbClr val="C00000"/>
                </a:solidFill>
                <a:effectLst>
                  <a:outerShdw blurRad="76200" dist="50800" dir="5400000" algn="tl" rotWithShape="0">
                    <a:srgbClr val="000000">
                      <a:alpha val="65000"/>
                    </a:srgbClr>
                  </a:outerShdw>
                </a:effectLst>
                <a:latin typeface="Optane" pitchFamily="2" charset="0"/>
              </a:rPr>
              <a:t>To understand the process of death, we must first consider how life began. </a:t>
            </a:r>
            <a:endParaRPr lang="en-US" sz="4800" b="1" spc="50" dirty="0" smtClean="0">
              <a:ln w="11430"/>
              <a:solidFill>
                <a:srgbClr val="C00000"/>
              </a:solidFill>
              <a:effectLst>
                <a:outerShdw blurRad="76200" dist="50800" dir="5400000" algn="tl" rotWithShape="0">
                  <a:srgbClr val="000000">
                    <a:alpha val="65000"/>
                  </a:srgbClr>
                </a:outerShdw>
              </a:effectLst>
              <a:latin typeface="Optane" pitchFamily="2" charset="0"/>
            </a:endParaRPr>
          </a:p>
          <a:p>
            <a:pPr lvl="0" algn="r"/>
            <a:r>
              <a:rPr lang="en-US" sz="4800" b="1" spc="50" dirty="0" smtClean="0">
                <a:ln w="11430"/>
                <a:solidFill>
                  <a:srgbClr val="FF0000"/>
                </a:solidFill>
                <a:effectLst>
                  <a:outerShdw blurRad="76200" dist="50800" dir="5400000" algn="tl" rotWithShape="0">
                    <a:srgbClr val="000000">
                      <a:alpha val="65000"/>
                    </a:srgbClr>
                  </a:outerShdw>
                </a:effectLst>
                <a:latin typeface="Optane" pitchFamily="2" charset="0"/>
              </a:rPr>
              <a:t>How did it begin</a:t>
            </a:r>
            <a:r>
              <a:rPr lang="en-US" sz="48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endPar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21695571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6\tema 16 cre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852815" y="3392996"/>
            <a:ext cx="7183681" cy="33483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3600" b="1" i="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6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the Lord God formed man of the dust of the ground, and breathed into his nostrils the breath of life; and man became a living soul</a:t>
            </a:r>
            <a:r>
              <a:rPr lang="en-US" sz="3600" b="1" i="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600" b="1" i="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Rectángulo"/>
          <p:cNvSpPr/>
          <p:nvPr/>
        </p:nvSpPr>
        <p:spPr>
          <a:xfrm>
            <a:off x="269396" y="332655"/>
            <a:ext cx="2372765"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err="1"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Genesis</a:t>
            </a:r>
            <a:r>
              <a:rPr lang="es-ES_tradnl" sz="3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2:7</a:t>
            </a:r>
          </a:p>
        </p:txBody>
      </p:sp>
    </p:spTree>
    <p:extLst>
      <p:ext uri="{BB962C8B-B14F-4D97-AF65-F5344CB8AC3E}">
        <p14:creationId xmlns:p14="http://schemas.microsoft.com/office/powerpoint/2010/main" val="8027245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4"/>
  <p:tag name="MMPROD_UIDATA" val="&lt;database version=&quot;10.0&quot;&gt;&lt;object type=&quot;1&quot; unique_id=&quot;10001&quot;&gt;&lt;object type=&quot;2&quot; unique_id=&quot;15484&quot;&gt;&lt;object type=&quot;3&quot; unique_id=&quot;15488&quot;&gt;&lt;property id=&quot;20148&quot; value=&quot;5&quot;/&gt;&lt;property id=&quot;20300&quot; value=&quot;Diapositiva 4&quot;/&gt;&lt;property id=&quot;20307&quot; value=&quot;515&quot;/&gt;&lt;/object&gt;&lt;object type=&quot;3&quot; unique_id=&quot;15489&quot;&gt;&lt;property id=&quot;20148&quot; value=&quot;5&quot;/&gt;&lt;property id=&quot;20300&quot; value=&quot;Diapositiva 5&quot;/&gt;&lt;property id=&quot;20307&quot; value=&quot;518&quot;/&gt;&lt;/object&gt;&lt;object type=&quot;3&quot; unique_id=&quot;15490&quot;&gt;&lt;property id=&quot;20148&quot; value=&quot;5&quot;/&gt;&lt;property id=&quot;20300&quot; value=&quot;Diapositiva 6&quot;/&gt;&lt;property id=&quot;20307&quot; value=&quot;519&quot;/&gt;&lt;/object&gt;&lt;object type=&quot;3&quot; unique_id=&quot;15491&quot;&gt;&lt;property id=&quot;20148&quot; value=&quot;5&quot;/&gt;&lt;property id=&quot;20300&quot; value=&quot;Diapositiva 7&quot;/&gt;&lt;property id=&quot;20307&quot; value=&quot;520&quot;/&gt;&lt;/object&gt;&lt;object type=&quot;3&quot; unique_id=&quot;15492&quot;&gt;&lt;property id=&quot;20148&quot; value=&quot;5&quot;/&gt;&lt;property id=&quot;20300&quot; value=&quot;Diapositiva 8&quot;/&gt;&lt;property id=&quot;20307&quot; value=&quot;521&quot;/&gt;&lt;/object&gt;&lt;object type=&quot;3&quot; unique_id=&quot;15493&quot;&gt;&lt;property id=&quot;20148&quot; value=&quot;5&quot;/&gt;&lt;property id=&quot;20300&quot; value=&quot;Diapositiva 9&quot;/&gt;&lt;property id=&quot;20307&quot; value=&quot;522&quot;/&gt;&lt;/object&gt;&lt;object type=&quot;3&quot; unique_id=&quot;15494&quot;&gt;&lt;property id=&quot;20148&quot; value=&quot;5&quot;/&gt;&lt;property id=&quot;20300&quot; value=&quot;Diapositiva 10&quot;/&gt;&lt;property id=&quot;20307&quot; value=&quot;525&quot;/&gt;&lt;/object&gt;&lt;object type=&quot;3&quot; unique_id=&quot;15495&quot;&gt;&lt;property id=&quot;20148&quot; value=&quot;5&quot;/&gt;&lt;property id=&quot;20300&quot; value=&quot;Diapositiva 11&quot;/&gt;&lt;property id=&quot;20307&quot; value=&quot;524&quot;/&gt;&lt;/object&gt;&lt;object type=&quot;3&quot; unique_id=&quot;15496&quot;&gt;&lt;property id=&quot;20148&quot; value=&quot;5&quot;/&gt;&lt;property id=&quot;20300&quot; value=&quot;Diapositiva 12&quot;/&gt;&lt;property id=&quot;20307&quot; value=&quot;526&quot;/&gt;&lt;/object&gt;&lt;object type=&quot;3&quot; unique_id=&quot;15497&quot;&gt;&lt;property id=&quot;20148&quot; value=&quot;5&quot;/&gt;&lt;property id=&quot;20300&quot; value=&quot;Diapositiva 13&quot;/&gt;&lt;property id=&quot;20307&quot; value=&quot;523&quot;/&gt;&lt;/object&gt;&lt;object type=&quot;3&quot; unique_id=&quot;15498&quot;&gt;&lt;property id=&quot;20148&quot; value=&quot;5&quot;/&gt;&lt;property id=&quot;20300&quot; value=&quot;Diapositiva 14&quot;/&gt;&lt;property id=&quot;20307&quot; value=&quot;527&quot;/&gt;&lt;/object&gt;&lt;object type=&quot;3&quot; unique_id=&quot;15499&quot;&gt;&lt;property id=&quot;20148&quot; value=&quot;5&quot;/&gt;&lt;property id=&quot;20300&quot; value=&quot;Diapositiva 15&quot;/&gt;&lt;property id=&quot;20307&quot; value=&quot;531&quot;/&gt;&lt;/object&gt;&lt;object type=&quot;3&quot; unique_id=&quot;15500&quot;&gt;&lt;property id=&quot;20148&quot; value=&quot;5&quot;/&gt;&lt;property id=&quot;20300&quot; value=&quot;Diapositiva 16&quot;/&gt;&lt;property id=&quot;20307&quot; value=&quot;532&quot;/&gt;&lt;/object&gt;&lt;object type=&quot;3&quot; unique_id=&quot;15501&quot;&gt;&lt;property id=&quot;20148&quot; value=&quot;5&quot;/&gt;&lt;property id=&quot;20300&quot; value=&quot;Diapositiva 17&quot;/&gt;&lt;property id=&quot;20307&quot; value=&quot;528&quot;/&gt;&lt;/object&gt;&lt;object type=&quot;3&quot; unique_id=&quot;15502&quot;&gt;&lt;property id=&quot;20148&quot; value=&quot;5&quot;/&gt;&lt;property id=&quot;20300&quot; value=&quot;Diapositiva 18&quot;/&gt;&lt;property id=&quot;20307&quot; value=&quot;533&quot;/&gt;&lt;/object&gt;&lt;object type=&quot;3&quot; unique_id=&quot;15503&quot;&gt;&lt;property id=&quot;20148&quot; value=&quot;5&quot;/&gt;&lt;property id=&quot;20300&quot; value=&quot;Diapositiva 19&quot;/&gt;&lt;property id=&quot;20307&quot; value=&quot;534&quot;/&gt;&lt;/object&gt;&lt;object type=&quot;3&quot; unique_id=&quot;15504&quot;&gt;&lt;property id=&quot;20148&quot; value=&quot;5&quot;/&gt;&lt;property id=&quot;20300&quot; value=&quot;Diapositiva 20&quot;/&gt;&lt;property id=&quot;20307&quot; value=&quot;535&quot;/&gt;&lt;/object&gt;&lt;object type=&quot;3&quot; unique_id=&quot;15505&quot;&gt;&lt;property id=&quot;20148&quot; value=&quot;5&quot;/&gt;&lt;property id=&quot;20300&quot; value=&quot;Diapositiva 21&quot;/&gt;&lt;property id=&quot;20307&quot; value=&quot;536&quot;/&gt;&lt;/object&gt;&lt;object type=&quot;3&quot; unique_id=&quot;15506&quot;&gt;&lt;property id=&quot;20148&quot; value=&quot;5&quot;/&gt;&lt;property id=&quot;20300&quot; value=&quot;Diapositiva 22&quot;/&gt;&lt;property id=&quot;20307&quot; value=&quot;537&quot;/&gt;&lt;/object&gt;&lt;object type=&quot;3&quot; unique_id=&quot;15507&quot;&gt;&lt;property id=&quot;20148&quot; value=&quot;5&quot;/&gt;&lt;property id=&quot;20300&quot; value=&quot;Diapositiva 23&quot;/&gt;&lt;property id=&quot;20307&quot; value=&quot;538&quot;/&gt;&lt;/object&gt;&lt;object type=&quot;3&quot; unique_id=&quot;15508&quot;&gt;&lt;property id=&quot;20148&quot; value=&quot;5&quot;/&gt;&lt;property id=&quot;20300&quot; value=&quot;Diapositiva 24&quot;/&gt;&lt;property id=&quot;20307&quot; value=&quot;539&quot;/&gt;&lt;/object&gt;&lt;object type=&quot;3&quot; unique_id=&quot;15509&quot;&gt;&lt;property id=&quot;20148&quot; value=&quot;5&quot;/&gt;&lt;property id=&quot;20300&quot; value=&quot;Diapositiva 25&quot;/&gt;&lt;property id=&quot;20307&quot; value=&quot;540&quot;/&gt;&lt;/object&gt;&lt;object type=&quot;3&quot; unique_id=&quot;15510&quot;&gt;&lt;property id=&quot;20148&quot; value=&quot;5&quot;/&gt;&lt;property id=&quot;20300&quot; value=&quot;Diapositiva 26&quot;/&gt;&lt;property id=&quot;20307&quot; value=&quot;541&quot;/&gt;&lt;/object&gt;&lt;object type=&quot;3&quot; unique_id=&quot;15511&quot;&gt;&lt;property id=&quot;20148&quot; value=&quot;5&quot;/&gt;&lt;property id=&quot;20300&quot; value=&quot;Diapositiva 27&quot;/&gt;&lt;property id=&quot;20307&quot; value=&quot;542&quot;/&gt;&lt;/object&gt;&lt;object type=&quot;3&quot; unique_id=&quot;15512&quot;&gt;&lt;property id=&quot;20148&quot; value=&quot;5&quot;/&gt;&lt;property id=&quot;20300&quot; value=&quot;Diapositiva 28&quot;/&gt;&lt;property id=&quot;20307&quot; value=&quot;545&quot;/&gt;&lt;/object&gt;&lt;object type=&quot;3&quot; unique_id=&quot;15513&quot;&gt;&lt;property id=&quot;20148&quot; value=&quot;5&quot;/&gt;&lt;property id=&quot;20300&quot; value=&quot;Diapositiva 29&quot;/&gt;&lt;property id=&quot;20307&quot; value=&quot;546&quot;/&gt;&lt;/object&gt;&lt;object type=&quot;3&quot; unique_id=&quot;15514&quot;&gt;&lt;property id=&quot;20148&quot; value=&quot;5&quot;/&gt;&lt;property id=&quot;20300&quot; value=&quot;Diapositiva 30&quot;/&gt;&lt;property id=&quot;20307&quot; value=&quot;549&quot;/&gt;&lt;/object&gt;&lt;object type=&quot;3&quot; unique_id=&quot;15515&quot;&gt;&lt;property id=&quot;20148&quot; value=&quot;5&quot;/&gt;&lt;property id=&quot;20300&quot; value=&quot;Diapositiva 31&quot;/&gt;&lt;property id=&quot;20307&quot; value=&quot;547&quot;/&gt;&lt;/object&gt;&lt;object type=&quot;3&quot; unique_id=&quot;15516&quot;&gt;&lt;property id=&quot;20148&quot; value=&quot;5&quot;/&gt;&lt;property id=&quot;20300&quot; value=&quot;Diapositiva 32&quot;/&gt;&lt;property id=&quot;20307&quot; value=&quot;548&quot;/&gt;&lt;/object&gt;&lt;object type=&quot;3&quot; unique_id=&quot;15517&quot;&gt;&lt;property id=&quot;20148&quot; value=&quot;5&quot;/&gt;&lt;property id=&quot;20300&quot; value=&quot;Diapositiva 33&quot;/&gt;&lt;property id=&quot;20307&quot; value=&quot;550&quot;/&gt;&lt;/object&gt;&lt;object type=&quot;3&quot; unique_id=&quot;15518&quot;&gt;&lt;property id=&quot;20148&quot; value=&quot;5&quot;/&gt;&lt;property id=&quot;20300&quot; value=&quot;Diapositiva 34&quot;/&gt;&lt;property id=&quot;20307&quot; value=&quot;551&quot;/&gt;&lt;/object&gt;&lt;object type=&quot;3&quot; unique_id=&quot;15519&quot;&gt;&lt;property id=&quot;20148&quot; value=&quot;5&quot;/&gt;&lt;property id=&quot;20300&quot; value=&quot;Diapositiva 35&quot;/&gt;&lt;property id=&quot;20307&quot; value=&quot;552&quot;/&gt;&lt;/object&gt;&lt;object type=&quot;3&quot; unique_id=&quot;15520&quot;&gt;&lt;property id=&quot;20148&quot; value=&quot;5&quot;/&gt;&lt;property id=&quot;20300&quot; value=&quot;Diapositiva 36&quot;/&gt;&lt;property id=&quot;20307&quot; value=&quot;553&quot;/&gt;&lt;/object&gt;&lt;object type=&quot;3&quot; unique_id=&quot;15521&quot;&gt;&lt;property id=&quot;20148&quot; value=&quot;5&quot;/&gt;&lt;property id=&quot;20300&quot; value=&quot;Diapositiva 40&quot;/&gt;&lt;property id=&quot;20307&quot; value=&quot;554&quot;/&gt;&lt;/object&gt;&lt;object type=&quot;3&quot; unique_id=&quot;15522&quot;&gt;&lt;property id=&quot;20148&quot; value=&quot;5&quot;/&gt;&lt;property id=&quot;20300&quot; value=&quot;Diapositiva 41&quot;/&gt;&lt;property id=&quot;20307&quot; value=&quot;555&quot;/&gt;&lt;/object&gt;&lt;object type=&quot;3&quot; unique_id=&quot;15523&quot;&gt;&lt;property id=&quot;20148&quot; value=&quot;5&quot;/&gt;&lt;property id=&quot;20300&quot; value=&quot;Diapositiva 42&quot;/&gt;&lt;property id=&quot;20307&quot; value=&quot;556&quot;/&gt;&lt;/object&gt;&lt;object type=&quot;3&quot; unique_id=&quot;15524&quot;&gt;&lt;property id=&quot;20148&quot; value=&quot;5&quot;/&gt;&lt;property id=&quot;20300&quot; value=&quot;Diapositiva 43&quot;/&gt;&lt;property id=&quot;20307&quot; value=&quot;557&quot;/&gt;&lt;/object&gt;&lt;object type=&quot;3&quot; unique_id=&quot;15525&quot;&gt;&lt;property id=&quot;20148&quot; value=&quot;5&quot;/&gt;&lt;property id=&quot;20300&quot; value=&quot;Diapositiva 44&quot;/&gt;&lt;property id=&quot;20307&quot; value=&quot;558&quot;/&gt;&lt;/object&gt;&lt;object type=&quot;3&quot; unique_id=&quot;15526&quot;&gt;&lt;property id=&quot;20148&quot; value=&quot;5&quot;/&gt;&lt;property id=&quot;20300&quot; value=&quot;Diapositiva 45&quot;/&gt;&lt;property id=&quot;20307&quot; value=&quot;559&quot;/&gt;&lt;/object&gt;&lt;object type=&quot;3&quot; unique_id=&quot;15527&quot;&gt;&lt;property id=&quot;20148&quot; value=&quot;5&quot;/&gt;&lt;property id=&quot;20300&quot; value=&quot;Diapositiva 46&quot;/&gt;&lt;property id=&quot;20307&quot; value=&quot;560&quot;/&gt;&lt;/object&gt;&lt;object type=&quot;3&quot; unique_id=&quot;15528&quot;&gt;&lt;property id=&quot;20148&quot; value=&quot;5&quot;/&gt;&lt;property id=&quot;20300&quot; value=&quot;Diapositiva 47&quot;/&gt;&lt;property id=&quot;20307&quot; value=&quot;561&quot;/&gt;&lt;/object&gt;&lt;object type=&quot;3&quot; unique_id=&quot;15529&quot;&gt;&lt;property id=&quot;20148&quot; value=&quot;5&quot;/&gt;&lt;property id=&quot;20300&quot; value=&quot;Diapositiva 51&quot;/&gt;&lt;property id=&quot;20307&quot; value=&quot;564&quot;/&gt;&lt;/object&gt;&lt;object type=&quot;3&quot; unique_id=&quot;15530&quot;&gt;&lt;property id=&quot;20148&quot; value=&quot;5&quot;/&gt;&lt;property id=&quot;20300&quot; value=&quot;Diapositiva 52&quot;/&gt;&lt;property id=&quot;20307&quot; value=&quot;562&quot;/&gt;&lt;/object&gt;&lt;object type=&quot;3&quot; unique_id=&quot;15531&quot;&gt;&lt;property id=&quot;20148&quot; value=&quot;5&quot;/&gt;&lt;property id=&quot;20300&quot; value=&quot;Diapositiva 53&quot;/&gt;&lt;property id=&quot;20307&quot; value=&quot;563&quot;/&gt;&lt;/object&gt;&lt;object type=&quot;3&quot; unique_id=&quot;15532&quot;&gt;&lt;property id=&quot;20148&quot; value=&quot;5&quot;/&gt;&lt;property id=&quot;20300&quot; value=&quot;Diapositiva 54&quot;/&gt;&lt;property id=&quot;20307&quot; value=&quot;543&quot;/&gt;&lt;/object&gt;&lt;object type=&quot;3&quot; unique_id=&quot;15533&quot;&gt;&lt;property id=&quot;20148&quot; value=&quot;5&quot;/&gt;&lt;property id=&quot;20300&quot; value=&quot;Diapositiva 55&quot;/&gt;&lt;property id=&quot;20307&quot; value=&quot;497&quot;/&gt;&lt;/object&gt;&lt;object type=&quot;3&quot; unique_id=&quot;15534&quot;&gt;&lt;property id=&quot;20148&quot; value=&quot;5&quot;/&gt;&lt;property id=&quot;20300&quot; value=&quot;Diapositiva 56&quot;/&gt;&lt;property id=&quot;20307&quot; value=&quot;318&quot;/&gt;&lt;/object&gt;&lt;object type=&quot;3&quot; unique_id=&quot;16123&quot;&gt;&lt;property id=&quot;20148&quot; value=&quot;5&quot;/&gt;&lt;property id=&quot;20300&quot; value=&quot;Diapositiva 37&quot;/&gt;&lt;property id=&quot;20307&quot; value=&quot;567&quot;/&gt;&lt;/object&gt;&lt;object type=&quot;3&quot; unique_id=&quot;16124&quot;&gt;&lt;property id=&quot;20148&quot; value=&quot;5&quot;/&gt;&lt;property id=&quot;20300&quot; value=&quot;Diapositiva 38&quot;/&gt;&lt;property id=&quot;20307&quot; value=&quot;568&quot;/&gt;&lt;/object&gt;&lt;object type=&quot;3&quot; unique_id=&quot;16125&quot;&gt;&lt;property id=&quot;20148&quot; value=&quot;5&quot;/&gt;&lt;property id=&quot;20300&quot; value=&quot;Diapositiva 39&quot;/&gt;&lt;property id=&quot;20307&quot; value=&quot;569&quot;/&gt;&lt;/object&gt;&lt;object type=&quot;3&quot; unique_id=&quot;16127&quot;&gt;&lt;property id=&quot;20148&quot; value=&quot;5&quot;/&gt;&lt;property id=&quot;20300&quot; value=&quot;Diapositiva 48&quot;/&gt;&lt;property id=&quot;20307&quot; value=&quot;570&quot;/&gt;&lt;/object&gt;&lt;object type=&quot;3&quot; unique_id=&quot;16128&quot;&gt;&lt;property id=&quot;20148&quot; value=&quot;5&quot;/&gt;&lt;property id=&quot;20300&quot; value=&quot;Diapositiva 49&quot;/&gt;&lt;property id=&quot;20307&quot; value=&quot;571&quot;/&gt;&lt;/object&gt;&lt;object type=&quot;3&quot; unique_id=&quot;16129&quot;&gt;&lt;property id=&quot;20148&quot; value=&quot;5&quot;/&gt;&lt;property id=&quot;20300&quot; value=&quot;Diapositiva 50&quot;/&gt;&lt;property id=&quot;20307&quot; value=&quot;572&quot;/&gt;&lt;/object&gt;&lt;object type=&quot;3&quot; unique_id=&quot;16539&quot;&gt;&lt;property id=&quot;20148&quot; value=&quot;5&quot;/&gt;&lt;property id=&quot;20300&quot; value=&quot;Diapositiva 1&quot;/&gt;&lt;property id=&quot;20307&quot; value=&quot;575&quot;/&gt;&lt;/object&gt;&lt;object type=&quot;3&quot; unique_id=&quot;16540&quot;&gt;&lt;property id=&quot;20148&quot; value=&quot;5&quot;/&gt;&lt;property id=&quot;20300&quot; value=&quot;Diapositiva 2&quot;/&gt;&lt;property id=&quot;20307&quot; value=&quot;576&quot;/&gt;&lt;/object&gt;&lt;object type=&quot;3&quot; unique_id=&quot;16541&quot;&gt;&lt;property id=&quot;20148&quot; value=&quot;5&quot;/&gt;&lt;property id=&quot;20300&quot; value=&quot;Diapositiva 57&quot;/&gt;&lt;property id=&quot;20307&quot; value=&quot;574&quot;/&gt;&lt;/object&gt;&lt;object type=&quot;3&quot; unique_id=&quot;16722&quot;&gt;&lt;property id=&quot;20148&quot; value=&quot;5&quot;/&gt;&lt;property id=&quot;20300&quot; value=&quot;Diapositiva 3&quot;/&gt;&lt;property id=&quot;20307&quot; value=&quot;577&quot;/&gt;&lt;/object&gt;&lt;/object&gt;&lt;object type=&quot;8&quot; unique_id=&quot;15588&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45239FE2-A649-4F24-A9DF-2B3984F5FEE1}_1.png&quot;/&gt;&lt;left val=&quot;0&quot;/&gt;&lt;top val=&quot;504&quot;/&gt;&lt;width val=&quot;270&quot;/&gt;&lt;height val=&quot;41&quot;/&gt;&lt;hasText val=&quot;1&quot;/&gt;&lt;/Image&gt;&lt;/ThreeDShapeInfo&gt;"/>
  <p:tag name="PRESENTER_SHAPETEXTINFO" val="&lt;ShapeTextInfo&gt;&lt;TableIndex row=&quot;-1&quot; col=&quot;-1&quot;&gt;&lt;linesCount val=&quot;2&quot;/&gt;&lt;lineCharCount val=&quot;19&quot;/&gt;&lt;lineCharCount val=&quot;24&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20401</TotalTime>
  <Words>3642</Words>
  <Application>Microsoft Office PowerPoint</Application>
  <PresentationFormat>Presentación en pantalla (4:3)</PresentationFormat>
  <Paragraphs>335</Paragraphs>
  <Slides>57</Slides>
  <Notes>57</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57</vt:i4>
      </vt:variant>
    </vt:vector>
  </HeadingPairs>
  <TitlesOfParts>
    <vt:vector size="70" baseType="lpstr">
      <vt:lpstr>Arial</vt:lpstr>
      <vt:lpstr>Vijaya</vt:lpstr>
      <vt:lpstr>Myriad Pro</vt:lpstr>
      <vt:lpstr>Swis721 LtEx BT</vt:lpstr>
      <vt:lpstr>Optima LT ExtraBlack</vt:lpstr>
      <vt:lpstr>Verdana</vt:lpstr>
      <vt:lpstr>Consolas</vt:lpstr>
      <vt:lpstr>Trajan Pro</vt:lpstr>
      <vt:lpstr>Impact</vt:lpstr>
      <vt:lpstr>Swis721 BlkCn BT</vt:lpstr>
      <vt:lpstr>Optane</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Rodolfo Murua</cp:lastModifiedBy>
  <cp:revision>696</cp:revision>
  <dcterms:created xsi:type="dcterms:W3CDTF">2013-10-02T01:22:09Z</dcterms:created>
  <dcterms:modified xsi:type="dcterms:W3CDTF">2018-06-07T18:25:19Z</dcterms:modified>
</cp:coreProperties>
</file>