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0"/>
  </p:notesMasterIdLst>
  <p:sldIdLst>
    <p:sldId id="583" r:id="rId2"/>
    <p:sldId id="316" r:id="rId3"/>
    <p:sldId id="319" r:id="rId4"/>
    <p:sldId id="527" r:id="rId5"/>
    <p:sldId id="528" r:id="rId6"/>
    <p:sldId id="529" r:id="rId7"/>
    <p:sldId id="530" r:id="rId8"/>
    <p:sldId id="533" r:id="rId9"/>
    <p:sldId id="534" r:id="rId10"/>
    <p:sldId id="535" r:id="rId11"/>
    <p:sldId id="536" r:id="rId12"/>
    <p:sldId id="537" r:id="rId13"/>
    <p:sldId id="538" r:id="rId14"/>
    <p:sldId id="541" r:id="rId15"/>
    <p:sldId id="539" r:id="rId16"/>
    <p:sldId id="540" r:id="rId17"/>
    <p:sldId id="544" r:id="rId18"/>
    <p:sldId id="542" r:id="rId19"/>
    <p:sldId id="543" r:id="rId20"/>
    <p:sldId id="545" r:id="rId21"/>
    <p:sldId id="546" r:id="rId22"/>
    <p:sldId id="547" r:id="rId23"/>
    <p:sldId id="548" r:id="rId24"/>
    <p:sldId id="549" r:id="rId25"/>
    <p:sldId id="550" r:id="rId26"/>
    <p:sldId id="551" r:id="rId27"/>
    <p:sldId id="552" r:id="rId28"/>
    <p:sldId id="553" r:id="rId29"/>
    <p:sldId id="554" r:id="rId30"/>
    <p:sldId id="555" r:id="rId31"/>
    <p:sldId id="556" r:id="rId32"/>
    <p:sldId id="557" r:id="rId33"/>
    <p:sldId id="560" r:id="rId34"/>
    <p:sldId id="558" r:id="rId35"/>
    <p:sldId id="559" r:id="rId36"/>
    <p:sldId id="561" r:id="rId37"/>
    <p:sldId id="562" r:id="rId38"/>
    <p:sldId id="563" r:id="rId39"/>
    <p:sldId id="564" r:id="rId40"/>
    <p:sldId id="565" r:id="rId41"/>
    <p:sldId id="566" r:id="rId42"/>
    <p:sldId id="567" r:id="rId43"/>
    <p:sldId id="568" r:id="rId44"/>
    <p:sldId id="569" r:id="rId45"/>
    <p:sldId id="570" r:id="rId46"/>
    <p:sldId id="571" r:id="rId47"/>
    <p:sldId id="572" r:id="rId48"/>
    <p:sldId id="573" r:id="rId49"/>
    <p:sldId id="574" r:id="rId50"/>
    <p:sldId id="576" r:id="rId51"/>
    <p:sldId id="577" r:id="rId52"/>
    <p:sldId id="578" r:id="rId53"/>
    <p:sldId id="579" r:id="rId54"/>
    <p:sldId id="580" r:id="rId55"/>
    <p:sldId id="575" r:id="rId56"/>
    <p:sldId id="497" r:id="rId57"/>
    <p:sldId id="318" r:id="rId58"/>
    <p:sldId id="584" r:id="rId59"/>
  </p:sldIdLst>
  <p:sldSz cx="9144000" cy="6858000" type="screen4x3"/>
  <p:notesSz cx="6858000" cy="9144000"/>
  <p:embeddedFontLst>
    <p:embeddedFont>
      <p:font typeface="Verdana" panose="020B0604030504040204" pitchFamily="34" charset="0"/>
      <p:regular r:id="rId61"/>
      <p:bold r:id="rId62"/>
      <p:italic r:id="rId63"/>
      <p:boldItalic r:id="rId64"/>
    </p:embeddedFont>
    <p:embeddedFont>
      <p:font typeface="Haettenschweiler" panose="020B0706040902060204" pitchFamily="34" charset="0"/>
      <p:regular r:id="rId65"/>
    </p:embeddedFont>
    <p:embeddedFont>
      <p:font typeface="Calibri" panose="020F0502020204030204" pitchFamily="34" charset="0"/>
      <p:regular r:id="rId66"/>
      <p:bold r:id="rId67"/>
      <p:italic r:id="rId68"/>
      <p:boldItalic r:id="rId69"/>
    </p:embeddedFont>
    <p:embeddedFont>
      <p:font typeface="Swis721 LtEx BT" panose="020B0505020202020204" pitchFamily="34" charset="0"/>
      <p:regular r:id="rId70"/>
    </p:embeddedFont>
    <p:embeddedFont>
      <p:font typeface="Arial Narrow" panose="020B0606020202030204" pitchFamily="34" charset="0"/>
      <p:regular r:id="rId71"/>
      <p:bold r:id="rId72"/>
      <p:italic r:id="rId73"/>
      <p:boldItalic r:id="rId74"/>
    </p:embeddedFont>
    <p:embeddedFont>
      <p:font typeface="Berlin Sans FB Demi" panose="020E0802020502020306" pitchFamily="34" charset="0"/>
      <p:bold r:id="rId75"/>
    </p:embeddedFont>
    <p:embeddedFont>
      <p:font typeface="Consolas" panose="020B0609020204030204" pitchFamily="49" charset="0"/>
      <p:regular r:id="rId76"/>
      <p:bold r:id="rId77"/>
      <p:italic r:id="rId78"/>
      <p:boldItalic r:id="rId79"/>
    </p:embeddedFont>
    <p:embeddedFont>
      <p:font typeface="Impact" panose="020B0806030902050204" pitchFamily="34" charset="0"/>
      <p:regular r:id="rId80"/>
    </p:embeddedFont>
    <p:embeddedFont>
      <p:font typeface="Trajan Pro" panose="02020502050506020301" pitchFamily="18" charset="0"/>
      <p:regular r:id="rId81"/>
      <p:bold r:id="rId82"/>
    </p:embeddedFont>
    <p:embeddedFont>
      <p:font typeface="Myriad Pro" panose="020B0503030403020204" pitchFamily="34" charset="0"/>
      <p:regular r:id="rId83"/>
      <p:bold r:id="rId84"/>
      <p:italic r:id="rId85"/>
      <p:boldItalic r:id="rId86"/>
    </p:embeddedFont>
  </p:embeddedFontLst>
  <p:custDataLst>
    <p:tags r:id="rId87"/>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33CC"/>
    <a:srgbClr val="005015"/>
    <a:srgbClr val="FF9900"/>
    <a:srgbClr val="FE7300"/>
    <a:srgbClr val="FF3300"/>
    <a:srgbClr val="E200D7"/>
    <a:srgbClr val="BE0EC2"/>
    <a:srgbClr val="003300"/>
    <a:srgbClr val="442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4" autoAdjust="0"/>
    <p:restoredTop sz="89265" autoAdjust="0"/>
  </p:normalViewPr>
  <p:slideViewPr>
    <p:cSldViewPr>
      <p:cViewPr varScale="1">
        <p:scale>
          <a:sx n="81" d="100"/>
          <a:sy n="81" d="100"/>
        </p:scale>
        <p:origin x="158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tags" Target="tags/tag1.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21/08/2018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BIBLICAL RESEARCH GUIDE: “AT THE FEET OF JESUS”</a:t>
            </a:r>
            <a:endParaRPr lang="es-ES" dirty="0" smtClean="0"/>
          </a:p>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en-US" sz="1200" b="1" kern="1200" dirty="0" smtClean="0">
                <a:solidFill>
                  <a:schemeClr val="tx1"/>
                </a:solidFill>
                <a:effectLst/>
                <a:latin typeface="+mn-lt"/>
                <a:ea typeface="+mn-ea"/>
                <a:cs typeface="+mn-cs"/>
              </a:rPr>
              <a:t>What will come after the time of grace is over?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12:1; (</a:t>
            </a:r>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15:1) </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at that time shall Michael stand up, the great prince which </a:t>
            </a:r>
            <a:r>
              <a:rPr lang="en-US" sz="1200" b="1" kern="1200" dirty="0" err="1" smtClean="0">
                <a:solidFill>
                  <a:schemeClr val="tx1"/>
                </a:solidFill>
                <a:effectLst/>
                <a:latin typeface="+mn-lt"/>
                <a:ea typeface="+mn-ea"/>
                <a:cs typeface="+mn-cs"/>
              </a:rPr>
              <a:t>standeth</a:t>
            </a:r>
            <a:r>
              <a:rPr lang="en-US" sz="1200" b="1" kern="1200" dirty="0" smtClean="0">
                <a:solidFill>
                  <a:schemeClr val="tx1"/>
                </a:solidFill>
                <a:effectLst/>
                <a:latin typeface="+mn-lt"/>
                <a:ea typeface="+mn-ea"/>
                <a:cs typeface="+mn-cs"/>
              </a:rPr>
              <a:t> for the children of thy people: and there shall be a time of trouble, such as never was since there was a nation even to that same time: and at that time thy people shall be delivered, every one that shall be found written in the book.”</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time of tribulation, meaning the seven last plagues.</a:t>
            </a:r>
          </a:p>
          <a:p>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time of trial will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 terrible for humanity. The ten plagues that fell on Egypt were an example of what the last seven plagues will be like. Under the first plague, people will suffer grievous, terrible sores. During the second and third plagues the waters of the rivers and the ocean will be turned into blood, as the blood of a dead man.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en-US" sz="1200" b="1" kern="1200" dirty="0" smtClean="0">
                <a:solidFill>
                  <a:schemeClr val="tx1"/>
                </a:solidFill>
                <a:effectLst/>
                <a:latin typeface="+mn-lt"/>
                <a:ea typeface="+mn-ea"/>
                <a:cs typeface="+mn-cs"/>
              </a:rPr>
              <a:t>What is the name of the terrible war that will break out during the sixth plague?</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16:16</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he gathered them together into a place called in the Hebrew tongue Armageddon.</a:t>
            </a:r>
            <a:r>
              <a:rPr lang="es-ES_tradnl"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Armageddon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The setting for this war will be the Middle East, near Jerusalem.</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All the nations of the world will be involved. (Joel 3:9-14).</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Jews, Muslims and Christians all claim the Holy Land as theirs. Is </a:t>
            </a:r>
            <a:r>
              <a:rPr lang="en-US" sz="1200" i="1" kern="1200" dirty="0" err="1" smtClean="0">
                <a:solidFill>
                  <a:schemeClr val="tx1"/>
                </a:solidFill>
                <a:effectLst/>
                <a:latin typeface="+mn-lt"/>
                <a:ea typeface="+mn-ea"/>
                <a:cs typeface="+mn-cs"/>
              </a:rPr>
              <a:t>is</a:t>
            </a:r>
            <a:r>
              <a:rPr lang="en-US" sz="1200" i="1" kern="1200" dirty="0" smtClean="0">
                <a:solidFill>
                  <a:schemeClr val="tx1"/>
                </a:solidFill>
                <a:effectLst/>
                <a:latin typeface="+mn-lt"/>
                <a:ea typeface="+mn-ea"/>
                <a:cs typeface="+mn-cs"/>
              </a:rPr>
              <a:t> a region which has for centuries seethed with strife.</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More than 3900 years ago, when Abraham’s wife could not bear a child, she arranged for Abraham to take Hagar, and a son named Ishmael was born.</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Later, when Abraham was 100 years old, his own son, Isaac, was born. Ishmael made fun of his brother Isaac. (Genesis 21:9). Abraham, with God’s permission, sent the mother and child away. But God promised Hagar that a great nation would come from her son.</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From these two sons of Abraham two great nations were born; the Arab people descend from Ishmael, the Israelites from Isaac. From that time until now there has always been severe tension between these two groups of people.</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Middle East is very rich in oil. Could a power struggle arise because of this?.</a:t>
            </a:r>
            <a:endParaRPr lang="es-AR"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There will be great bloodshed. (Revelation 14:20).</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Bible says that blood is going to come up to the horses’ bridles. This expression, in symbolic language, shows us the cruelty of such a war.</a:t>
            </a:r>
            <a:endParaRPr lang="es-AR"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d) This war will also be a battle between Satan and his followers against Christ and His people.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 Who will win this war? Christ will be the great victor. Revelation 19:13-16.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417865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19:13-16.</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he was clothed with a vesture dipped in blood: and his name is called THE WORD OF GOD.</a:t>
            </a:r>
          </a:p>
          <a:p>
            <a:r>
              <a:rPr lang="en-US" sz="1200" b="1" kern="1200" dirty="0" smtClean="0">
                <a:solidFill>
                  <a:schemeClr val="tx1"/>
                </a:solidFill>
                <a:effectLst/>
                <a:latin typeface="+mn-lt"/>
                <a:ea typeface="+mn-ea"/>
                <a:cs typeface="+mn-cs"/>
              </a:rPr>
              <a:t>And the armies which were in heaven followed him upon white horses, clothed in fine linen, white and clean.</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out of his mouth </a:t>
            </a:r>
            <a:r>
              <a:rPr lang="en-US" sz="1200" b="1" kern="1200" dirty="0" err="1" smtClean="0">
                <a:solidFill>
                  <a:schemeClr val="tx1"/>
                </a:solidFill>
                <a:effectLst/>
                <a:latin typeface="+mn-lt"/>
                <a:ea typeface="+mn-ea"/>
                <a:cs typeface="+mn-cs"/>
              </a:rPr>
              <a:t>goeth</a:t>
            </a:r>
            <a:r>
              <a:rPr lang="en-US" sz="1200" b="1" kern="1200" dirty="0" smtClean="0">
                <a:solidFill>
                  <a:schemeClr val="tx1"/>
                </a:solidFill>
                <a:effectLst/>
                <a:latin typeface="+mn-lt"/>
                <a:ea typeface="+mn-ea"/>
                <a:cs typeface="+mn-cs"/>
              </a:rPr>
              <a:t> a sharp sword, that with it he should smite the nations: and he shall rule them with a rod of iron: and he </a:t>
            </a:r>
            <a:r>
              <a:rPr lang="en-US" sz="1200" b="1" kern="1200" dirty="0" err="1" smtClean="0">
                <a:solidFill>
                  <a:schemeClr val="tx1"/>
                </a:solidFill>
                <a:effectLst/>
                <a:latin typeface="+mn-lt"/>
                <a:ea typeface="+mn-ea"/>
                <a:cs typeface="+mn-cs"/>
              </a:rPr>
              <a:t>treadeth</a:t>
            </a:r>
            <a:r>
              <a:rPr lang="en-US" sz="1200" b="1" kern="1200" dirty="0" smtClean="0">
                <a:solidFill>
                  <a:schemeClr val="tx1"/>
                </a:solidFill>
                <a:effectLst/>
                <a:latin typeface="+mn-lt"/>
                <a:ea typeface="+mn-ea"/>
                <a:cs typeface="+mn-cs"/>
              </a:rPr>
              <a:t> the winepress of the fierceness and wrath of Almighty God.</a:t>
            </a:r>
          </a:p>
          <a:p>
            <a:r>
              <a:rPr lang="en-US" sz="1200" b="1" kern="1200" dirty="0" smtClean="0">
                <a:solidFill>
                  <a:schemeClr val="tx1"/>
                </a:solidFill>
                <a:effectLst/>
                <a:latin typeface="+mn-lt"/>
                <a:ea typeface="+mn-ea"/>
                <a:cs typeface="+mn-cs"/>
              </a:rPr>
              <a:t>And he hath on his vesture and on his thigh a name written, KING OF KINGS, AND LORD OF LORDS.</a:t>
            </a:r>
            <a:r>
              <a:rPr lang="es-ES_tradnl" sz="1200" b="1"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EVENTS AT THE BEGINNING OF THE MILLENIUM</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en-US" sz="1200" b="1" kern="1200" dirty="0" smtClean="0">
                <a:solidFill>
                  <a:schemeClr val="tx1"/>
                </a:solidFill>
                <a:effectLst/>
                <a:latin typeface="+mn-lt"/>
                <a:ea typeface="+mn-ea"/>
                <a:cs typeface="+mn-cs"/>
              </a:rPr>
              <a:t>What event will mark the end of the world and the beginning of the one-thousand-year period?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14:14-16</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I looked, and behold a white cloud, and upon the cloud one sat like unto the Son of man, having on his head a golden crown, and in his hand a sharp sickle.</a:t>
            </a:r>
          </a:p>
          <a:p>
            <a:r>
              <a:rPr lang="en-US" sz="1200" b="0" i="0" kern="1200" dirty="0" smtClean="0">
                <a:solidFill>
                  <a:schemeClr val="tx1"/>
                </a:solidFill>
                <a:effectLst/>
                <a:latin typeface="+mn-lt"/>
                <a:ea typeface="+mn-ea"/>
                <a:cs typeface="+mn-cs"/>
              </a:rPr>
              <a:t>And another angel came out of the temple, crying with a loud voice to him that sat on the cloud, Thrust in thy sickle, and reap: for the time is come for thee to reap; for the harvest of the earth is ripe.</a:t>
            </a:r>
          </a:p>
          <a:p>
            <a:r>
              <a:rPr lang="en-US" sz="1200" b="0" i="0" kern="1200" dirty="0" smtClean="0">
                <a:solidFill>
                  <a:schemeClr val="tx1"/>
                </a:solidFill>
                <a:effectLst/>
                <a:latin typeface="+mn-lt"/>
                <a:ea typeface="+mn-ea"/>
                <a:cs typeface="+mn-cs"/>
              </a:rPr>
              <a:t>And he that sat on the cloud thrust in his sickle on the earth; and the earth was reaped.”</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The second coming of Christ.</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 eye will see Him. (Revelation 1:7), and every ear will hear Him (1 Thessalonians 4:16).</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sky will roll up as a scroll, and the islands will be moved out of their places. (Revelation 6:14).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A </a:t>
            </a:r>
            <a:r>
              <a:rPr lang="es-ES" dirty="0" err="1" smtClean="0"/>
              <a:t>moment</a:t>
            </a:r>
            <a:r>
              <a:rPr lang="es-ES" dirty="0" smtClean="0"/>
              <a:t> of </a:t>
            </a:r>
            <a:r>
              <a:rPr lang="es-ES" dirty="0" err="1" smtClean="0"/>
              <a:t>prayer</a:t>
            </a:r>
            <a:r>
              <a:rPr lang="es-ES" dirty="0" smtClean="0"/>
              <a:t>…</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en-US" sz="1200" b="1" kern="1200" dirty="0" smtClean="0">
                <a:solidFill>
                  <a:schemeClr val="tx1"/>
                </a:solidFill>
                <a:effectLst/>
                <a:latin typeface="+mn-lt"/>
                <a:ea typeface="+mn-ea"/>
                <a:cs typeface="+mn-cs"/>
              </a:rPr>
              <a:t>After a great earthquake, what will happen to those who have died in Christ? </a:t>
            </a:r>
            <a:r>
              <a:rPr lang="es-ES_tradnl" sz="1200" kern="1200" dirty="0" smtClean="0">
                <a:solidFill>
                  <a:schemeClr val="tx1"/>
                </a:solidFill>
                <a:effectLst/>
                <a:latin typeface="+mn-lt"/>
                <a:ea typeface="+mn-ea"/>
                <a:cs typeface="+mn-cs"/>
              </a:rPr>
              <a:t>(</a:t>
            </a:r>
            <a:r>
              <a:rPr lang="es-ES_tradnl" sz="1200" kern="1200" dirty="0" err="1" smtClean="0">
                <a:solidFill>
                  <a:schemeClr val="tx1"/>
                </a:solidFill>
                <a:effectLst/>
                <a:latin typeface="+mn-lt"/>
                <a:ea typeface="+mn-ea"/>
                <a:cs typeface="+mn-cs"/>
              </a:rPr>
              <a:t>Revelation</a:t>
            </a:r>
            <a:r>
              <a:rPr lang="es-ES_tradnl" sz="1200" kern="1200" dirty="0" smtClean="0">
                <a:solidFill>
                  <a:schemeClr val="tx1"/>
                </a:solidFill>
                <a:effectLst/>
                <a:latin typeface="+mn-lt"/>
                <a:ea typeface="+mn-ea"/>
                <a:cs typeface="+mn-cs"/>
              </a:rPr>
              <a:t> 16:18)</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Thessalonians </a:t>
            </a:r>
            <a:r>
              <a:rPr lang="es-ES_tradnl" sz="1200" b="1" kern="1200" dirty="0" smtClean="0">
                <a:solidFill>
                  <a:schemeClr val="tx1"/>
                </a:solidFill>
                <a:effectLst/>
                <a:latin typeface="+mn-lt"/>
                <a:ea typeface="+mn-ea"/>
                <a:cs typeface="+mn-cs"/>
              </a:rPr>
              <a:t>4:16</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For the Lord himself shall descend from heaven with a shout, with the voice of the archangel, and with the trump of God: and the dead in Christ shall rise first.”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Those who are raised in this resurrection are called blessed. Revelation 20:6.</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en-US" sz="1200" b="1" kern="1200" dirty="0" smtClean="0">
                <a:solidFill>
                  <a:schemeClr val="tx1"/>
                </a:solidFill>
                <a:effectLst/>
                <a:latin typeface="+mn-lt"/>
                <a:ea typeface="+mn-ea"/>
                <a:cs typeface="+mn-cs"/>
              </a:rPr>
              <a:t>What will happen to those who are resurrected and the righteous who are alive at Jesus' coming?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 Thessalonians </a:t>
            </a:r>
            <a:r>
              <a:rPr lang="es-ES_tradnl" sz="1200" b="1" kern="1200" dirty="0" smtClean="0">
                <a:solidFill>
                  <a:schemeClr val="tx1"/>
                </a:solidFill>
                <a:effectLst/>
                <a:latin typeface="+mn-lt"/>
                <a:ea typeface="+mn-ea"/>
                <a:cs typeface="+mn-cs"/>
              </a:rPr>
              <a:t> 4:17</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Then we which are alive and remain shall be caught up together with them in the clouds, to meet the Lord in the air: and so shall we ever be with the Lord.”</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 will be changed to immortality. (1 Corinthians 15:51-54) and caught in the </a:t>
            </a:r>
            <a:r>
              <a:rPr lang="en-US" sz="1200" kern="1200" dirty="0" err="1" smtClean="0">
                <a:solidFill>
                  <a:schemeClr val="tx1"/>
                </a:solidFill>
                <a:effectLst/>
                <a:latin typeface="+mn-lt"/>
                <a:ea typeface="+mn-ea"/>
                <a:cs typeface="+mn-cs"/>
              </a:rPr>
              <a:t>clouds.The</a:t>
            </a:r>
            <a:r>
              <a:rPr lang="en-US" sz="1200" kern="1200" dirty="0" smtClean="0">
                <a:solidFill>
                  <a:schemeClr val="tx1"/>
                </a:solidFill>
                <a:effectLst/>
                <a:latin typeface="+mn-lt"/>
                <a:ea typeface="+mn-ea"/>
                <a:cs typeface="+mn-cs"/>
              </a:rPr>
              <a:t> righteous will take a trip through space up to the heavenly dwellings where they will reign with Christ for a thousand years.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8. </a:t>
            </a:r>
            <a:r>
              <a:rPr lang="en-US" sz="1200" b="1" kern="1200" dirty="0" smtClean="0">
                <a:solidFill>
                  <a:schemeClr val="tx1"/>
                </a:solidFill>
                <a:effectLst/>
                <a:latin typeface="+mn-lt"/>
                <a:ea typeface="+mn-ea"/>
                <a:cs typeface="+mn-cs"/>
              </a:rPr>
              <a:t>What will happen to the wicked who are still alive when Jesus comes?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2 </a:t>
            </a:r>
            <a:r>
              <a:rPr lang="en-US" sz="1200" b="1" kern="1200" dirty="0" smtClean="0">
                <a:solidFill>
                  <a:schemeClr val="tx1"/>
                </a:solidFill>
                <a:effectLst/>
                <a:latin typeface="+mn-lt"/>
                <a:ea typeface="+mn-ea"/>
                <a:cs typeface="+mn-cs"/>
              </a:rPr>
              <a:t>Thessalonians</a:t>
            </a:r>
            <a:r>
              <a:rPr lang="es-ES_tradnl" sz="1200" b="1" kern="1200" dirty="0" smtClean="0">
                <a:solidFill>
                  <a:schemeClr val="tx1"/>
                </a:solidFill>
                <a:effectLst/>
                <a:latin typeface="+mn-lt"/>
                <a:ea typeface="+mn-ea"/>
                <a:cs typeface="+mn-cs"/>
              </a:rPr>
              <a:t> 1:7-9</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when the Lord Jesus shall be revealed from heaven with his mighty angels, In flaming fire taking vengeance on them that know not God, and that obey not the gospel of our Lord Jesus Christ: Who shall be punished with everlasting destruction from the presence of the Lord, and from the glory of his power</a:t>
            </a:r>
            <a:r>
              <a:rPr lang="es-ES_tradnl"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They will be punished with everlasting destruction by fire.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wicked who are dead remain dead.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EVENTS DURING THE MILLENNIUM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9. </a:t>
            </a:r>
            <a:r>
              <a:rPr lang="en-US" sz="1200" b="1" kern="1200" dirty="0" smtClean="0">
                <a:solidFill>
                  <a:schemeClr val="tx1"/>
                </a:solidFill>
                <a:effectLst/>
                <a:latin typeface="+mn-lt"/>
                <a:ea typeface="+mn-ea"/>
                <a:cs typeface="+mn-cs"/>
              </a:rPr>
              <a:t>What will happen to Satan?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20:1-3</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I saw an angel come down from heaven, having the key of the bottomless pit and a great chain in his hand.</a:t>
            </a:r>
          </a:p>
          <a:p>
            <a:r>
              <a:rPr lang="en-US" sz="1200" b="1" kern="1200" dirty="0" smtClean="0">
                <a:solidFill>
                  <a:schemeClr val="tx1"/>
                </a:solidFill>
                <a:effectLst/>
                <a:latin typeface="+mn-lt"/>
                <a:ea typeface="+mn-ea"/>
                <a:cs typeface="+mn-cs"/>
              </a:rPr>
              <a:t>And he laid hold on the dragon, that old serpent, which is the Devil, and Satan, and bound him a thousand years,</a:t>
            </a:r>
          </a:p>
          <a:p>
            <a:r>
              <a:rPr lang="en-US" sz="1200" b="1" kern="1200" dirty="0" smtClean="0">
                <a:solidFill>
                  <a:schemeClr val="tx1"/>
                </a:solidFill>
                <a:effectLst/>
                <a:latin typeface="+mn-lt"/>
                <a:ea typeface="+mn-ea"/>
                <a:cs typeface="+mn-cs"/>
              </a:rPr>
              <a:t>And cast him into the bottomless pit, and shut him up, and set a seal upon him, that he should deceive the nations no more, till the thousand years should be fulfilled: and after that he must be loosed a little season</a:t>
            </a:r>
            <a:r>
              <a:rPr lang="es-ES_tradnl"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Satan </a:t>
            </a:r>
            <a:r>
              <a:rPr lang="en-US" sz="1200" u="sng" kern="1200" dirty="0" smtClean="0">
                <a:solidFill>
                  <a:schemeClr val="tx1"/>
                </a:solidFill>
                <a:effectLst/>
                <a:latin typeface="+mn-lt"/>
                <a:ea typeface="+mn-ea"/>
                <a:cs typeface="+mn-cs"/>
              </a:rPr>
              <a:t>will be bound</a:t>
            </a:r>
            <a:r>
              <a:rPr lang="en-US" sz="1200" kern="1200" dirty="0" smtClean="0">
                <a:solidFill>
                  <a:schemeClr val="tx1"/>
                </a:solidFill>
                <a:effectLst/>
                <a:latin typeface="+mn-lt"/>
                <a:ea typeface="+mn-ea"/>
                <a:cs typeface="+mn-cs"/>
              </a:rPr>
              <a:t> for a thousand years.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will not be literally bound but will be tied up by circumstances in that he will have no one to deceive, since the wicked will be dead and the righteous will be in heaven. This will be the vacation for the devil.</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10. </a:t>
            </a:r>
            <a:r>
              <a:rPr lang="en-US" sz="1200" b="1" kern="1200" dirty="0" smtClean="0">
                <a:solidFill>
                  <a:schemeClr val="tx1"/>
                </a:solidFill>
                <a:effectLst/>
                <a:latin typeface="+mn-lt"/>
                <a:ea typeface="+mn-ea"/>
                <a:cs typeface="+mn-cs"/>
              </a:rPr>
              <a:t>What will the earth be like during the one thousand years?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Lesson 18 </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BOOK OF REVELATION AND OUR PLANET'S DESTINY </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will happen to our planet at the end of the world? Will it disappear? What will happen after that? Where will we live - in heaven or on the earth? God created this planet to be inhabited, but Paul wrote that we shall be caught up in the clouds of heaven (1 Thessalonians 4:16, 17). Will we ever come back to earth</a:t>
            </a:r>
            <a:r>
              <a:rPr lang="es-ES" sz="1200" kern="1200" dirty="0" smtClean="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Jeremiah</a:t>
            </a:r>
            <a:r>
              <a:rPr lang="es-ES_tradnl" sz="1200" b="1" kern="1200" dirty="0" smtClean="0">
                <a:solidFill>
                  <a:schemeClr val="tx1"/>
                </a:solidFill>
                <a:effectLst/>
                <a:latin typeface="+mn-lt"/>
                <a:ea typeface="+mn-ea"/>
                <a:cs typeface="+mn-cs"/>
              </a:rPr>
              <a:t> 4:23-27</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I beheld the earth, and, lo, it was without form, and void; and the heavens, and they had no light.</a:t>
            </a:r>
          </a:p>
          <a:p>
            <a:r>
              <a:rPr lang="en-US" sz="1200" b="1" kern="1200" dirty="0" smtClean="0">
                <a:solidFill>
                  <a:schemeClr val="tx1"/>
                </a:solidFill>
                <a:effectLst/>
                <a:latin typeface="+mn-lt"/>
                <a:ea typeface="+mn-ea"/>
                <a:cs typeface="+mn-cs"/>
              </a:rPr>
              <a:t>I beheld the mountains, and, lo, they trembled, and all the hills moved lightly.</a:t>
            </a:r>
          </a:p>
          <a:p>
            <a:r>
              <a:rPr lang="en-US" sz="1200" b="1" kern="1200" dirty="0" smtClean="0">
                <a:solidFill>
                  <a:schemeClr val="tx1"/>
                </a:solidFill>
                <a:effectLst/>
                <a:latin typeface="+mn-lt"/>
                <a:ea typeface="+mn-ea"/>
                <a:cs typeface="+mn-cs"/>
              </a:rPr>
              <a:t>I beheld, and, lo, there was no man, and all the birds of the heavens were fled.</a:t>
            </a:r>
          </a:p>
          <a:p>
            <a:r>
              <a:rPr lang="en-US" sz="1200" b="1" kern="1200" dirty="0" smtClean="0">
                <a:solidFill>
                  <a:schemeClr val="tx1"/>
                </a:solidFill>
                <a:effectLst/>
                <a:latin typeface="+mn-lt"/>
                <a:ea typeface="+mn-ea"/>
                <a:cs typeface="+mn-cs"/>
              </a:rPr>
              <a:t>I beheld, and, lo, the fruitful place was a wilderness, and all the cities thereof were broken down at the presence of the Lord, and by his fierce anger.</a:t>
            </a:r>
          </a:p>
          <a:p>
            <a:r>
              <a:rPr lang="en-US" sz="1200" b="1" kern="1200" dirty="0" smtClean="0">
                <a:solidFill>
                  <a:schemeClr val="tx1"/>
                </a:solidFill>
                <a:effectLst/>
                <a:latin typeface="+mn-lt"/>
                <a:ea typeface="+mn-ea"/>
                <a:cs typeface="+mn-cs"/>
              </a:rPr>
              <a:t>For thus hath the Lord said, The whole land shall be desolate; yet will I not make a full end.”</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What makes the earth desolate?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seven plagues will have destroyed much.</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Armageddon will leave many dead bodies. Jeremiah 25:33. (Isaiah 24:22).</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terrible earthquake of the seventh plague will destroy all the cities of the world. </a:t>
            </a:r>
          </a:p>
          <a:p>
            <a:r>
              <a:rPr lang="en-US" sz="1200" kern="1200" dirty="0" smtClean="0">
                <a:solidFill>
                  <a:schemeClr val="tx1"/>
                </a:solidFill>
                <a:effectLst/>
                <a:latin typeface="+mn-lt"/>
                <a:ea typeface="+mn-ea"/>
                <a:cs typeface="+mn-cs"/>
              </a:rPr>
              <a:t>° The coming of Christ amid the flames of fire will complete the destruction. (2 Thessalonians 1:7, 8).</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There shall be no man left, (Jeremiah 4:25).</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planet will not be destroyed, but it will remain deserted.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en-US" sz="1200" b="1" kern="1200" dirty="0" smtClean="0">
                <a:solidFill>
                  <a:schemeClr val="tx1"/>
                </a:solidFill>
                <a:effectLst/>
                <a:latin typeface="+mn-lt"/>
                <a:ea typeface="+mn-ea"/>
                <a:cs typeface="+mn-cs"/>
              </a:rPr>
              <a:t>What will the saints (redeemed ones) do in heaven?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20:4</a:t>
            </a: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I saw thrones, and they sat upon them, and judgment was given unto them: and I saw the souls of them that were beheaded for the witness of Jesus, and for the word of God, and which had not worshipped the beast, neither his image, neither had received his mark upon their foreheads, or in their hands; and they lived and reigned with Christ a thousand years.”</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They will be given the task of judging.</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They will evaluate the punishment that the wicked deserve. 1 Corinthians 6:2, 3.</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God's justice will be vindicated through the participation of the saints in the judgment.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EVENTS AT THE END OF THE MILLENNIUM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en-US" sz="1200" b="1" kern="1200" dirty="0" smtClean="0">
                <a:solidFill>
                  <a:schemeClr val="tx1"/>
                </a:solidFill>
                <a:effectLst/>
                <a:latin typeface="+mn-lt"/>
                <a:ea typeface="+mn-ea"/>
                <a:cs typeface="+mn-cs"/>
              </a:rPr>
              <a:t>Jesus will come to this earth after a thousand years. Who will accompany Him?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Zechariah </a:t>
            </a:r>
            <a:r>
              <a:rPr lang="es-ES_tradnl" sz="1200" b="1" kern="1200" dirty="0" smtClean="0">
                <a:solidFill>
                  <a:schemeClr val="tx1"/>
                </a:solidFill>
                <a:effectLst/>
                <a:latin typeface="+mn-lt"/>
                <a:ea typeface="+mn-ea"/>
                <a:cs typeface="+mn-cs"/>
              </a:rPr>
              <a:t> 14:4-6</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a:t>
            </a:r>
            <a:r>
              <a:rPr lang="es-ES_tradnl" sz="1200" b="1"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Zechariah </a:t>
            </a:r>
            <a:r>
              <a:rPr lang="es-ES_tradnl" sz="1200" b="1" kern="1200" dirty="0" smtClean="0">
                <a:solidFill>
                  <a:schemeClr val="tx1"/>
                </a:solidFill>
                <a:effectLst/>
                <a:latin typeface="+mn-lt"/>
                <a:ea typeface="+mn-ea"/>
                <a:cs typeface="+mn-cs"/>
              </a:rPr>
              <a:t>14:4-6</a:t>
            </a:r>
            <a:endParaRPr lang="es-E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ye shall flee to the valley of the mountains; for the valley of the mountains shall reach unto </a:t>
            </a:r>
            <a:r>
              <a:rPr lang="en-US" sz="1200" b="1" kern="1200" dirty="0" err="1" smtClean="0">
                <a:solidFill>
                  <a:schemeClr val="tx1"/>
                </a:solidFill>
                <a:effectLst/>
                <a:latin typeface="+mn-lt"/>
                <a:ea typeface="+mn-ea"/>
                <a:cs typeface="+mn-cs"/>
              </a:rPr>
              <a:t>Azal</a:t>
            </a:r>
            <a:r>
              <a:rPr lang="en-US" sz="1200" b="1" kern="1200" dirty="0" smtClean="0">
                <a:solidFill>
                  <a:schemeClr val="tx1"/>
                </a:solidFill>
                <a:effectLst/>
                <a:latin typeface="+mn-lt"/>
                <a:ea typeface="+mn-ea"/>
                <a:cs typeface="+mn-cs"/>
              </a:rPr>
              <a:t>: yea, ye shall flee, like as ye fled from before the earthquake in the days of </a:t>
            </a:r>
            <a:r>
              <a:rPr lang="en-US" sz="1200" b="1" kern="1200" dirty="0" err="1" smtClean="0">
                <a:solidFill>
                  <a:schemeClr val="tx1"/>
                </a:solidFill>
                <a:effectLst/>
                <a:latin typeface="+mn-lt"/>
                <a:ea typeface="+mn-ea"/>
                <a:cs typeface="+mn-cs"/>
              </a:rPr>
              <a:t>Uzziah</a:t>
            </a:r>
            <a:r>
              <a:rPr lang="en-US" sz="1200" b="1" kern="1200" dirty="0" smtClean="0">
                <a:solidFill>
                  <a:schemeClr val="tx1"/>
                </a:solidFill>
                <a:effectLst/>
                <a:latin typeface="+mn-lt"/>
                <a:ea typeface="+mn-ea"/>
                <a:cs typeface="+mn-cs"/>
              </a:rPr>
              <a:t> king of Judah: and the Lord my God shall come, and all the saints with thee.</a:t>
            </a:r>
          </a:p>
          <a:p>
            <a:r>
              <a:rPr lang="en-US" sz="1200" b="1" kern="1200" dirty="0" smtClean="0">
                <a:solidFill>
                  <a:schemeClr val="tx1"/>
                </a:solidFill>
                <a:effectLst/>
                <a:latin typeface="+mn-lt"/>
                <a:ea typeface="+mn-ea"/>
                <a:cs typeface="+mn-cs"/>
              </a:rPr>
              <a:t>And it shall come to pass in that day, that the light shall not be clear, nor dark</a:t>
            </a:r>
            <a:r>
              <a:rPr lang="es-ES_tradnl"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All the saints (the righteous)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a:t>
            </a:r>
            <a:r>
              <a:rPr lang="en-US" sz="1200" kern="1200" dirty="0" err="1" smtClean="0">
                <a:solidFill>
                  <a:schemeClr val="tx1"/>
                </a:solidFill>
                <a:effectLst/>
                <a:latin typeface="+mn-lt"/>
                <a:ea typeface="+mn-ea"/>
                <a:cs typeface="+mn-cs"/>
              </a:rPr>
              <a:t>traubinge</a:t>
            </a:r>
            <a:r>
              <a:rPr lang="en-US" sz="1200" kern="1200" dirty="0" smtClean="0">
                <a:solidFill>
                  <a:schemeClr val="tx1"/>
                </a:solidFill>
                <a:effectLst/>
                <a:latin typeface="+mn-lt"/>
                <a:ea typeface="+mn-ea"/>
                <a:cs typeface="+mn-cs"/>
              </a:rPr>
              <a:t> version says, "On that day there will be no light, only cold and ice." (Zechariah 14:16).</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en-US" sz="1200" b="1" kern="1200" dirty="0" smtClean="0">
                <a:solidFill>
                  <a:schemeClr val="tx1"/>
                </a:solidFill>
                <a:effectLst/>
                <a:latin typeface="+mn-lt"/>
                <a:ea typeface="+mn-ea"/>
                <a:cs typeface="+mn-cs"/>
              </a:rPr>
              <a:t>What did the Apostle John see coming down from heaven?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21:2</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I John saw the holy city, new Jerusalem, coming down from God out of heaven, prepared as a bride adorned for her husband.”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14. </a:t>
            </a:r>
            <a:r>
              <a:rPr lang="en-US" sz="1200" b="1" kern="1200" dirty="0" smtClean="0">
                <a:solidFill>
                  <a:schemeClr val="tx1"/>
                </a:solidFill>
                <a:effectLst/>
                <a:latin typeface="+mn-lt"/>
                <a:ea typeface="+mn-ea"/>
                <a:cs typeface="+mn-cs"/>
              </a:rPr>
              <a:t>What will the happen to the others that are dead, (the wicked)?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When will the last judgment take place and what will happen to the wicked? Will they be punished? The book of Revelation tells of a universal war; where will it take place? It also mentions a millennium, what does it consist of? What will be the devil's vacation?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important questions have worried many people for centuries. If two people are in love and wish to get married, they make plans about where they are going to live and what their new home will be like. Will God leave us in uncertainty? Never. Christ did everything to save us and give us the wonderful hope of eternal life. In the wonderful hook of Revelation, the last events of the world ‘are described.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094580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20:5</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But the rest of the dead lived not again until the thousand years were finished. This is the first resurrection”</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They will be resurrected after the thousand years.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en-US" sz="1200" b="1" kern="1200" dirty="0" smtClean="0">
                <a:solidFill>
                  <a:schemeClr val="tx1"/>
                </a:solidFill>
                <a:effectLst/>
                <a:latin typeface="+mn-lt"/>
                <a:ea typeface="+mn-ea"/>
                <a:cs typeface="+mn-cs"/>
              </a:rPr>
              <a:t>What will happen to Satan?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20:7</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when the thousand years are expired, Satan shall be loosed out of his prison.”</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He will be let out of prison.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The circumstances that kept him bound will have disappeared as there will again be people to be deceived.</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The great deception will take place. Revelation 20:8, 9.</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Satan will assure them that he was the one who resurrected them.</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 will tell them that they can conquer the city of God and establish their own kingdom.</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At that moment the great white throne with the Judge of the Universe sitting on it will be seen. Revelation 20:11.</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Every human being will see his own life, like a film, passing in front of their eyes.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16. </a:t>
            </a:r>
            <a:r>
              <a:rPr lang="en-US" sz="1200" b="1" kern="1200" dirty="0" smtClean="0">
                <a:solidFill>
                  <a:schemeClr val="tx1"/>
                </a:solidFill>
                <a:effectLst/>
                <a:latin typeface="+mn-lt"/>
                <a:ea typeface="+mn-ea"/>
                <a:cs typeface="+mn-cs"/>
              </a:rPr>
              <a:t>What will fall from heaven as Satan and the wicked try to attack the city?</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20:9</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they went up on the breadth of the earth, and compassed the camp of the saints about, and the beloved city: and fire came down from God out of heaven, and devoured them.”</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Fire will fall from heaven and devour the wicked.</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The punishment will be according to what each one deserves. Revelation 20:13.</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That second death will be final. Revelation 20:14, 15.</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There will be neither root nor branch left. There will be just ashes, which means that at a certain point the fire will be quenched. Malachi 4:1-3.</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17. </a:t>
            </a:r>
            <a:r>
              <a:rPr lang="en-US" sz="1200" b="1" kern="1200" dirty="0" smtClean="0">
                <a:solidFill>
                  <a:schemeClr val="tx1"/>
                </a:solidFill>
                <a:effectLst/>
                <a:latin typeface="+mn-lt"/>
                <a:ea typeface="+mn-ea"/>
                <a:cs typeface="+mn-cs"/>
              </a:rPr>
              <a:t>What will God do with the earth after it has been purified with fire?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de-DE" sz="1200" b="1" kern="1200" dirty="0" smtClean="0">
                <a:solidFill>
                  <a:schemeClr val="tx1"/>
                </a:solidFill>
                <a:effectLst/>
                <a:latin typeface="+mn-lt"/>
                <a:ea typeface="+mn-ea"/>
                <a:cs typeface="+mn-cs"/>
              </a:rPr>
              <a:t>2 Peter 3:11-13</a:t>
            </a:r>
            <a:endParaRPr lang="es-E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Seeing then that all these things shall be dissolved, what manner of persons ought ye to be in all holy conversation and godliness,</a:t>
            </a:r>
          </a:p>
          <a:p>
            <a:r>
              <a:rPr lang="en-US" sz="1200" b="1" kern="1200" dirty="0" smtClean="0">
                <a:solidFill>
                  <a:schemeClr val="tx1"/>
                </a:solidFill>
                <a:effectLst/>
                <a:latin typeface="+mn-lt"/>
                <a:ea typeface="+mn-ea"/>
                <a:cs typeface="+mn-cs"/>
              </a:rPr>
              <a:t>Looking for and hasting unto the coming of the day of God, wherein the heavens being on fire shall be dissolved, and the elements shall melt with fervent heat?</a:t>
            </a:r>
          </a:p>
          <a:p>
            <a:r>
              <a:rPr lang="en-US" sz="1200" b="1" kern="1200" dirty="0" smtClean="0">
                <a:solidFill>
                  <a:schemeClr val="tx1"/>
                </a:solidFill>
                <a:effectLst/>
                <a:latin typeface="+mn-lt"/>
                <a:ea typeface="+mn-ea"/>
                <a:cs typeface="+mn-cs"/>
              </a:rPr>
              <a:t>Nevertheless we, according to his promise, look for new heavens and a new earth, wherein </a:t>
            </a:r>
            <a:r>
              <a:rPr lang="en-US" sz="1200" b="1" kern="1200" dirty="0" err="1" smtClean="0">
                <a:solidFill>
                  <a:schemeClr val="tx1"/>
                </a:solidFill>
                <a:effectLst/>
                <a:latin typeface="+mn-lt"/>
                <a:ea typeface="+mn-ea"/>
                <a:cs typeface="+mn-cs"/>
              </a:rPr>
              <a:t>dwelleth</a:t>
            </a:r>
            <a:r>
              <a:rPr lang="en-US" sz="1200" b="1" kern="1200" dirty="0" smtClean="0">
                <a:solidFill>
                  <a:schemeClr val="tx1"/>
                </a:solidFill>
                <a:effectLst/>
                <a:latin typeface="+mn-lt"/>
                <a:ea typeface="+mn-ea"/>
                <a:cs typeface="+mn-cs"/>
              </a:rPr>
              <a:t> righteousness.</a:t>
            </a:r>
            <a:r>
              <a:rPr lang="de-DE"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He will create a new earth.</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The saved will live happily in this new earth for eternity. Revelation 21:3, 4.</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The plan of God to restore the harmony of </a:t>
            </a:r>
            <a:r>
              <a:rPr lang="en-US" sz="1200" kern="1200" dirty="0" err="1" smtClean="0">
                <a:solidFill>
                  <a:schemeClr val="tx1"/>
                </a:solidFill>
                <a:effectLst/>
                <a:latin typeface="+mn-lt"/>
                <a:ea typeface="+mn-ea"/>
                <a:cs typeface="+mn-cs"/>
              </a:rPr>
              <a:t>Edenic</a:t>
            </a:r>
            <a:r>
              <a:rPr lang="en-US" sz="1200" kern="1200" dirty="0" smtClean="0">
                <a:solidFill>
                  <a:schemeClr val="tx1"/>
                </a:solidFill>
                <a:effectLst/>
                <a:latin typeface="+mn-lt"/>
                <a:ea typeface="+mn-ea"/>
                <a:cs typeface="+mn-cs"/>
              </a:rPr>
              <a:t> paradise </a:t>
            </a:r>
            <a:r>
              <a:rPr lang="en-US" sz="1200" kern="1200" smtClean="0">
                <a:solidFill>
                  <a:schemeClr val="tx1"/>
                </a:solidFill>
                <a:effectLst/>
                <a:latin typeface="+mn-lt"/>
                <a:ea typeface="+mn-ea"/>
                <a:cs typeface="+mn-cs"/>
              </a:rPr>
              <a:t>will be fulfilled</a:t>
            </a:r>
            <a:r>
              <a:rPr lang="en-US"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¡Qué elevado costo fue el de nuestra redención! El sacrificio cruento del propio Hijo de Dios. Todos hemos sido predestinados a participar de esta nueva vida en su gloria. El Evangelio es el llamado a recibir esa herencia. ¿Ha creído Ud. en ese anuncio? Juan 1:12 dice que </a:t>
            </a:r>
            <a:r>
              <a:rPr lang="es-ES_tradnl" sz="1200" b="1" i="1" kern="1200" dirty="0" smtClean="0">
                <a:solidFill>
                  <a:schemeClr val="tx1"/>
                </a:solidFill>
                <a:effectLst/>
                <a:latin typeface="+mn-lt"/>
                <a:ea typeface="+mn-ea"/>
                <a:cs typeface="+mn-cs"/>
              </a:rPr>
              <a:t>todos los que le recibieron, todos los que creen en su nombre, les dio potestad de ser hechos hijos de Dios. </a:t>
            </a:r>
            <a:endParaRPr lang="es-ES"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El Señor desea que seamos los herederos de su reino (Romanos 8:17). Dios no desea que alguien se pierda (2 Pedro 3:9; Efesios 1:3-6), y es por eso que nos escogió antes que el mundo fuera hecho.</a:t>
            </a:r>
            <a:endParaRPr lang="es-ES"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Dios da una oportunidad a cada ser humano.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CONCLUSION</a:t>
            </a:r>
            <a:endParaRPr lang="es-ES" sz="1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 Where will you be during the thousand years - in heaven or dead on earth?</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Where will you be at the end of the millennium - in the New Jerusalem, or among the ones who perish outside?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Where do you plan to spend eternity?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Jesus has done everything for you. He wants to save you. Will you allow Him to do so?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SUMMARY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 events predicted for the time of the end before the millennium</a:t>
            </a:r>
            <a:endParaRPr lang="es-AR" sz="1200" kern="1200" dirty="0" smtClean="0">
              <a:solidFill>
                <a:schemeClr val="tx1"/>
              </a:solidFill>
              <a:effectLst/>
              <a:latin typeface="+mn-lt"/>
              <a:ea typeface="+mn-ea"/>
              <a:cs typeface="+mn-cs"/>
            </a:endParaRPr>
          </a:p>
          <a:p>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THE DEVELOPMENT OF EVENTS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a:t>
            </a:r>
          </a:p>
          <a:p>
            <a:r>
              <a:rPr lang="en-US" sz="1200" kern="1200" dirty="0" smtClean="0">
                <a:solidFill>
                  <a:schemeClr val="tx1"/>
                </a:solidFill>
                <a:effectLst/>
                <a:latin typeface="+mn-lt"/>
                <a:ea typeface="+mn-ea"/>
                <a:cs typeface="+mn-cs"/>
              </a:rPr>
              <a:t>• Time of grace (2 Corinthians 6: 2)</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Preaching the last warning message (Revelation 14: 6-10)</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Completion of the time of grace (Rev. 22:11)</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People will go from sea to sea looking for the Word of God, but they will not find it (Amos 8: 11-12)</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7 pests (Rev. 16)</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Last World War: Armageddon (Rev. 16:16)</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Second coming of Christ visible to every eye (Revelation 1: 7)</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dead in Christ are resurrected (1 Thessalonians 4:16)</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They are transformed to immortality and taken away to go to heaven (1 </a:t>
            </a:r>
            <a:r>
              <a:rPr lang="en-US" sz="1200" kern="1200" dirty="0" err="1" smtClean="0">
                <a:solidFill>
                  <a:schemeClr val="tx1"/>
                </a:solidFill>
                <a:effectLst/>
                <a:latin typeface="+mn-lt"/>
                <a:ea typeface="+mn-ea"/>
                <a:cs typeface="+mn-cs"/>
              </a:rPr>
              <a:t>Thes</a:t>
            </a:r>
            <a:r>
              <a:rPr lang="en-US" sz="1200" kern="1200" dirty="0" smtClean="0">
                <a:solidFill>
                  <a:schemeClr val="tx1"/>
                </a:solidFill>
                <a:effectLst/>
                <a:latin typeface="+mn-lt"/>
                <a:ea typeface="+mn-ea"/>
                <a:cs typeface="+mn-cs"/>
              </a:rPr>
              <a:t> 4:17)</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wicked die with the presence of Jesus (2 Thessalonians 1: 7-9)</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Total cataclysm (Rev. 6:14)</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939974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a:t>
            </a:r>
          </a:p>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err="1"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Events</a:t>
            </a:r>
            <a:r>
              <a:rPr lang="es-ES" sz="16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r>
              <a:rPr lang="es-ES" sz="1600" b="1" dirty="0" err="1"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during</a:t>
            </a:r>
            <a:r>
              <a:rPr lang="es-ES" sz="16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r>
              <a:rPr lang="es-ES" sz="1600" b="1" dirty="0" err="1"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the</a:t>
            </a:r>
            <a:r>
              <a:rPr lang="es-ES" sz="16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Millennium</a:t>
            </a:r>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RESUMEN</a:t>
            </a:r>
            <a:endParaRPr lang="es-ES" sz="1600" b="1" spc="50" dirty="0" smtClean="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marL="171450" indent="-171450">
              <a:buFont typeface="Arial" pitchFamily="34" charset="0"/>
              <a:buChar char="•"/>
            </a:pPr>
            <a:r>
              <a:rPr lang="en-US" sz="1200" kern="1200" dirty="0" smtClean="0">
                <a:solidFill>
                  <a:schemeClr val="tx1"/>
                </a:solidFill>
                <a:effectLst/>
                <a:latin typeface="+mn-lt"/>
                <a:ea typeface="+mn-ea"/>
                <a:cs typeface="+mn-cs"/>
              </a:rPr>
              <a:t>The wicked are dead; the saved, in heaven. 1000 years pass.</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Satan tied with a chain of circumstances because he does not have to no one to cheat. (Revelation 20: 1-3)</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The earth will be full of dead, no one will bury them (Jeremiah 25:33)</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The earth will be desolate and empty, plunged in darkness (</a:t>
            </a:r>
            <a:r>
              <a:rPr lang="en-US" sz="1200" kern="1200" dirty="0" err="1" smtClean="0">
                <a:solidFill>
                  <a:schemeClr val="tx1"/>
                </a:solidFill>
                <a:effectLst/>
                <a:latin typeface="+mn-lt"/>
                <a:ea typeface="+mn-ea"/>
                <a:cs typeface="+mn-cs"/>
              </a:rPr>
              <a:t>Jer</a:t>
            </a:r>
            <a:r>
              <a:rPr lang="en-US" sz="1200" kern="1200" dirty="0" smtClean="0">
                <a:solidFill>
                  <a:schemeClr val="tx1"/>
                </a:solidFill>
                <a:effectLst/>
                <a:latin typeface="+mn-lt"/>
                <a:ea typeface="+mn-ea"/>
                <a:cs typeface="+mn-cs"/>
              </a:rPr>
              <a:t> 4: 23-27)</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The holy saved ones will be occupied in heaven with the judgment of the evil (Revelation 20: 4)</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665078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RESUMEN</a:t>
            </a:r>
          </a:p>
          <a:p>
            <a:pPr marL="0" marR="0" indent="0" algn="l" defTabSz="914400" rtl="0" eaLnBrk="1" fontAlgn="auto" latinLnBrk="0" hangingPunct="1">
              <a:lnSpc>
                <a:spcPct val="100000"/>
              </a:lnSpc>
              <a:spcBef>
                <a:spcPts val="0"/>
              </a:spcBef>
              <a:spcAft>
                <a:spcPts val="0"/>
              </a:spcAft>
              <a:buClrTx/>
              <a:buSzTx/>
              <a:buFontTx/>
              <a:buNone/>
              <a:tabLst/>
              <a:defRPr/>
            </a:pPr>
            <a:r>
              <a:rPr lang="es-AR" sz="1600" b="1" dirty="0" err="1"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Events</a:t>
            </a:r>
            <a:r>
              <a:rPr lang="es-AR" sz="16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r>
              <a:rPr lang="es-AR" sz="1600" b="1" dirty="0" err="1"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during</a:t>
            </a:r>
            <a:r>
              <a:rPr lang="es-AR" sz="16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r>
              <a:rPr lang="es-AR" sz="1600" b="1" dirty="0" err="1"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the</a:t>
            </a:r>
            <a:r>
              <a:rPr lang="es-AR" sz="16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Millennium</a:t>
            </a:r>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RESUMEN</a:t>
            </a:r>
            <a:endParaRPr lang="es-ES" sz="1600" b="1" spc="50" dirty="0" smtClean="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Events at the end of the millennium</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Third coming of Jesus (Zechariah 14: 4-6)</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mount of the olive trees is part of a great plain</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city New Jerusalem descends to the earth with all the saved (Revelation 21: 2)</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wicked resurrect. (Revelation 20: 5)</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Satan will be loose in having someone to deceive (Revelation 20: 7)</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He will make the last great deception (Revelation 20: 8-9)</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Fire will come down from heaven and devour the wicked (Revelation 20: 9)</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lost will be ashes, there will be neither root nor branch (Malachi 4: 1-3)</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great white throne will be seen (Revelation 20:11)</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earth will be purified with fire and God will create a new earth (2 Peter 3: 11-13)</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Evil will be eradicated, Satan will be destroyed and there will be no more death; nor memory of suffering.</a:t>
            </a:r>
          </a:p>
          <a:p>
            <a:pPr marL="285750" indent="-285750">
              <a:buFont typeface="Arial" panose="020B0604020202020204" pitchFamily="34" charset="0"/>
              <a:buChar cha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saved will be those who today accept Jesus as Savior and Lord of their lives (John 1:12, Romans 8:17)</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3104592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GRAPHIC SUMMARY </a:t>
            </a:r>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Thank you Lord, for this Hopeful Panorama!</a:t>
            </a:r>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1" u="none"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GOD</a:t>
            </a:r>
            <a:r>
              <a:rPr lang="en-US" sz="2400" b="1" i="1" u="none" spc="50" baseline="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BLESS YOU</a:t>
            </a:r>
            <a:r>
              <a:rPr lang="en-US" sz="2400" b="1" i="1" u="none"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a:t>
            </a:r>
          </a:p>
          <a:p>
            <a:endParaRPr lang="es-ES" sz="2400" b="1" dirty="0" smtClean="0">
              <a:solidFill>
                <a:srgbClr val="FFC000"/>
              </a:solidFill>
              <a:effectLst>
                <a:outerShdw blurRad="50800" dist="38100" dir="2700000" algn="tl" rotWithShape="0">
                  <a:prstClr val="black">
                    <a:alpha val="40000"/>
                  </a:prstClr>
                </a:outerShdw>
              </a:effectLst>
              <a:latin typeface="Myriad Pro" pitchFamily="34" charset="0"/>
            </a:endParaRPr>
          </a:p>
          <a:p>
            <a:r>
              <a:rPr lang="en-US" sz="1200" b="1" kern="1200" dirty="0" smtClean="0">
                <a:solidFill>
                  <a:schemeClr val="tx1"/>
                </a:solidFill>
                <a:effectLst/>
                <a:latin typeface="+mn-lt"/>
                <a:ea typeface="+mn-ea"/>
                <a:cs typeface="+mn-cs"/>
              </a:rPr>
              <a:t>The next topic: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Vision of </a:t>
            </a:r>
            <a:r>
              <a:rPr lang="en-US" sz="1200" b="1" kern="1200" dirty="0" smtClean="0">
                <a:solidFill>
                  <a:schemeClr val="tx1"/>
                </a:solidFill>
                <a:effectLst/>
                <a:latin typeface="+mn-lt"/>
                <a:ea typeface="+mn-ea"/>
                <a:cs typeface="+mn-cs"/>
              </a:rPr>
              <a:t>a better world”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Will it be God's purpose to leave us in this world of suffering?</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many, life has become a nightmare. Disease, anguish, the struggle for bread, misunderstandings and disappointments we face in this life, lead us to the question. Will there be anything beyond? Will there be a better life?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our next topic we will see a panoramic description of the world best.</a:t>
            </a:r>
            <a:endParaRPr lang="es-AR"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57</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us confidently at: info@biblewell.org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58</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Today it is still possible to be saved. We are living in the time of grace. </a:t>
            </a:r>
            <a:r>
              <a:rPr lang="en-US" sz="1200" b="1" kern="1200" dirty="0" smtClean="0">
                <a:solidFill>
                  <a:schemeClr val="tx1"/>
                </a:solidFill>
                <a:effectLst/>
                <a:latin typeface="+mn-lt"/>
                <a:ea typeface="+mn-ea"/>
                <a:cs typeface="+mn-cs"/>
              </a:rPr>
              <a:t>With what urgent petition does God address humanity? </a:t>
            </a:r>
            <a:endParaRPr lang="es-ES" b="1"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14:6-7</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And I saw another angel fly in the midst of heaven, having the everlasting gospel to preach unto them that dwell on the earth, and to every nation, and kindred, and tongue, and people,</a:t>
            </a:r>
          </a:p>
          <a:p>
            <a:r>
              <a:rPr lang="en-US" sz="1200" b="1" kern="1200" dirty="0" smtClean="0">
                <a:solidFill>
                  <a:schemeClr val="tx1"/>
                </a:solidFill>
                <a:effectLst/>
                <a:latin typeface="+mn-lt"/>
                <a:ea typeface="+mn-ea"/>
                <a:cs typeface="+mn-cs"/>
              </a:rPr>
              <a:t>Saying with a loud voice, Fear God, and give glory to him; for the hour of his judgment is come: and worship him that made heaven, and earth, and the sea, and the fountains of waters.</a:t>
            </a:r>
            <a:r>
              <a:rPr lang="es-ES_tradnl" sz="1200" b="1" kern="1200" dirty="0" smtClean="0">
                <a:solidFill>
                  <a:schemeClr val="tx1"/>
                </a:solidFill>
                <a:effectLst/>
                <a:latin typeface="+mn-lt"/>
                <a:ea typeface="+mn-ea"/>
                <a:cs typeface="+mn-cs"/>
              </a:rPr>
              <a:t>»</a:t>
            </a:r>
          </a:p>
          <a:p>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"Fear God and give glory to Him; for the hour of His judgment is come.”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Revelation 18:4, He calls us to come out of Babylon which represents the religious confusion of our time.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2- </a:t>
            </a:r>
            <a:r>
              <a:rPr lang="en-US" sz="1200" b="1" kern="1200" dirty="0" smtClean="0">
                <a:solidFill>
                  <a:schemeClr val="tx1"/>
                </a:solidFill>
                <a:effectLst/>
                <a:latin typeface="+mn-lt"/>
                <a:ea typeface="+mn-ea"/>
                <a:cs typeface="+mn-cs"/>
              </a:rPr>
              <a:t>Soon the door of grace will close. All opportunity to choose God's way will come to an end, and Christ will stop interceding for men. What will then be heard in heaven?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Revelation</a:t>
            </a:r>
            <a:r>
              <a:rPr lang="es-ES_tradnl" sz="1200" b="1" kern="1200" dirty="0" smtClean="0">
                <a:solidFill>
                  <a:schemeClr val="tx1"/>
                </a:solidFill>
                <a:effectLst/>
                <a:latin typeface="+mn-lt"/>
                <a:ea typeface="+mn-ea"/>
                <a:cs typeface="+mn-cs"/>
              </a:rPr>
              <a:t> 22:11</a:t>
            </a:r>
            <a:endParaRPr lang="es-E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He that is unjust, let him be unjust still: and he which is filthy, let him be filthy still: and he that is righteous, let him be righteous still: and he that is holy, let him be holy still.”</a:t>
            </a:r>
            <a:endParaRPr lang="es-ES_tradnl" sz="1200" b="1"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"He that is </a:t>
            </a:r>
            <a:r>
              <a:rPr lang="en-US" sz="1200" i="1" u="sng" kern="1200" dirty="0" smtClean="0">
                <a:solidFill>
                  <a:schemeClr val="tx1"/>
                </a:solidFill>
                <a:effectLst/>
                <a:latin typeface="+mn-lt"/>
                <a:ea typeface="+mn-ea"/>
                <a:cs typeface="+mn-cs"/>
              </a:rPr>
              <a:t>unjust,</a:t>
            </a:r>
            <a:r>
              <a:rPr lang="en-US" sz="1200" i="1" kern="1200" dirty="0" smtClean="0">
                <a:solidFill>
                  <a:schemeClr val="tx1"/>
                </a:solidFill>
                <a:effectLst/>
                <a:latin typeface="+mn-lt"/>
                <a:ea typeface="+mn-ea"/>
                <a:cs typeface="+mn-cs"/>
              </a:rPr>
              <a:t> let him be unjust still, and he which is </a:t>
            </a:r>
            <a:r>
              <a:rPr lang="en-US" sz="1200" i="1" u="sng" kern="1200" dirty="0" smtClean="0">
                <a:solidFill>
                  <a:schemeClr val="tx1"/>
                </a:solidFill>
                <a:effectLst/>
                <a:latin typeface="+mn-lt"/>
                <a:ea typeface="+mn-ea"/>
                <a:cs typeface="+mn-cs"/>
              </a:rPr>
              <a:t>filthy</a:t>
            </a:r>
            <a:r>
              <a:rPr lang="en-US" sz="1200" i="1" kern="1200" dirty="0" smtClean="0">
                <a:solidFill>
                  <a:schemeClr val="tx1"/>
                </a:solidFill>
                <a:effectLst/>
                <a:latin typeface="+mn-lt"/>
                <a:ea typeface="+mn-ea"/>
                <a:cs typeface="+mn-cs"/>
              </a:rPr>
              <a:t>, let him be filthy still, and he that is righteous, let him be righteous, still, and he that is holy, let him be holy still.”</a:t>
            </a:r>
            <a:endParaRPr lang="es-AR"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other words, every person's eternal destiny will have been sealed,</a:t>
            </a:r>
            <a:r>
              <a:rPr lang="en-US" sz="1200" kern="1200" baseline="0" dirty="0" smtClean="0">
                <a:solidFill>
                  <a:schemeClr val="tx1"/>
                </a:solidFill>
                <a:effectLst/>
                <a:latin typeface="+mn-lt"/>
                <a:ea typeface="+mn-ea"/>
                <a:cs typeface="+mn-cs"/>
              </a:rPr>
              <a:t> for </a:t>
            </a:r>
            <a:r>
              <a:rPr lang="en-US" sz="1200" kern="1200" dirty="0" smtClean="0">
                <a:solidFill>
                  <a:schemeClr val="tx1"/>
                </a:solidFill>
                <a:effectLst/>
                <a:latin typeface="+mn-lt"/>
                <a:ea typeface="+mn-ea"/>
                <a:cs typeface="+mn-cs"/>
              </a:rPr>
              <a:t>salvation or perdition.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one who until that moment has been preparing will be saved and the one who will not be definitely lost, that's why, today is the time to seek God!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90123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21/08/2018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21/08/2018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n-US" sz="1200" b="0" u="none" dirty="0" smtClean="0">
                <a:latin typeface="Swis721 LtEx BT" pitchFamily="34" charset="0"/>
              </a:rPr>
              <a:t>Conference</a:t>
            </a:r>
          </a:p>
          <a:p>
            <a:pPr algn="ctr" eaLnBrk="1" hangingPunct="1"/>
            <a:r>
              <a:rPr lang="es-ES" sz="1200" b="0" u="none" dirty="0" smtClean="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00034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8\tema 18 ang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304764"/>
            <a:ext cx="6167248"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a:t>
            </a:r>
            <a:r>
              <a:rPr lang="en-US" sz="5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will </a:t>
            </a:r>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come </a:t>
            </a:r>
            <a:r>
              <a:rPr lang="en-US" sz="5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after </a:t>
            </a:r>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the time </a:t>
            </a:r>
            <a:r>
              <a:rPr lang="en-US" sz="5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of </a:t>
            </a:r>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grace is </a:t>
            </a:r>
            <a:r>
              <a:rPr lang="en-US" sz="5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over</a:t>
            </a:r>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49279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1636987"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Daniel 12:1</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500" y="1448780"/>
            <a:ext cx="8964996"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that time shall Michael stand up, the great prince which </a:t>
            </a:r>
            <a:r>
              <a:rPr lang="en-U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standeth</a:t>
            </a: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for the children of thy people: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there shall be a time of trouble, such as never was </a:t>
            </a: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since there was a nation even to that same time: and at that time thy people shall be delivered, every one that shall be found written in the book.”</a:t>
            </a:r>
          </a:p>
        </p:txBody>
      </p:sp>
    </p:spTree>
    <p:extLst>
      <p:ext uri="{BB962C8B-B14F-4D97-AF65-F5344CB8AC3E}">
        <p14:creationId xmlns:p14="http://schemas.microsoft.com/office/powerpoint/2010/main" val="29367955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8\tema 18 armag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1124744"/>
            <a:ext cx="8568952"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is the name </a:t>
            </a:r>
            <a:endPar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of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the terrible war </a:t>
            </a:r>
            <a:endPar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that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will break out </a:t>
            </a:r>
            <a:endPar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during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the sixth </a:t>
            </a:r>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plague?</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85015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494594"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16:16</a:t>
            </a:r>
          </a:p>
        </p:txBody>
      </p:sp>
      <p:sp>
        <p:nvSpPr>
          <p:cNvPr id="4" name="Rectangle 3"/>
          <p:cNvSpPr>
            <a:spLocks noChangeArrowheads="1"/>
          </p:cNvSpPr>
          <p:nvPr/>
        </p:nvSpPr>
        <p:spPr bwMode="auto">
          <a:xfrm>
            <a:off x="71500" y="2096852"/>
            <a:ext cx="8568952" cy="35643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5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5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gathered them together into a place called in the Hebrew tongue </a:t>
            </a:r>
            <a:r>
              <a:rPr lang="en-US" sz="5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Armageddon</a:t>
            </a:r>
            <a:r>
              <a:rPr lang="en-US" sz="5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5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3606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8\tema 18 ca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1520788"/>
            <a:ext cx="6552728"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Who will win this war? </a:t>
            </a:r>
            <a:endParaRPr lang="en-US" sz="5400" b="1" spc="50" dirty="0" smtClean="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endParaRPr lang="en-US" sz="44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4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Christ </a:t>
            </a:r>
            <a:r>
              <a:rPr lang="en-US" sz="4400" b="1" spc="50" dirty="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will be the great </a:t>
            </a:r>
            <a:r>
              <a:rPr lang="en-US" sz="44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victor</a:t>
            </a:r>
            <a:endParaRPr lang="es-ES" sz="1400" b="1" spc="50" dirty="0">
              <a:ln w="11430"/>
              <a:solidFill>
                <a:srgbClr val="00206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6779684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904962"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19:13-16</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75556" y="1448780"/>
            <a:ext cx="8568444"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he was clothed with a vesture dipped in blood: and his name is called THE WORD OF GOD.</a:t>
            </a:r>
          </a:p>
          <a:p>
            <a:pPr algn="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the armies which were in heaven followed him upon white horses, clothed in fine linen, white and </a:t>
            </a:r>
            <a:r>
              <a:rPr lang="en-US" sz="36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clean</a:t>
            </a:r>
            <a:r>
              <a:rPr lang="es-ES" sz="36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endPar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9030850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904962"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19:13-16</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4524" y="1160748"/>
            <a:ext cx="9288524" cy="51845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6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out of his mouth </a:t>
            </a:r>
            <a:r>
              <a:rPr lang="en-U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goeth</a:t>
            </a: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sharp sword, that with it he should smite the nations: and he shall rule them with a rod of iron: and he </a:t>
            </a:r>
            <a:r>
              <a:rPr lang="en-U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treadeth</a:t>
            </a: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the winepress of the fierceness and wrath of Almighty God.</a:t>
            </a:r>
          </a:p>
          <a:p>
            <a:pPr algn="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he hath on his vesture and on his thigh a name written, KING OF KINGS, AND LORD OF LORDS</a:t>
            </a:r>
            <a:r>
              <a:rPr lang="en-US" sz="36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6206186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556792"/>
            <a:ext cx="9155072"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EVENTS AT THE BEGINNING OF THE MILLENIUM</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75076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Keilaky\Estudios Biblicos\tema 18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 y="-697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628800"/>
            <a:ext cx="7920880"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event will mark the end of the world and the beginning of the one-thousand-year period? </a:t>
            </a:r>
            <a:endParaRPr lang="es-ES"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5917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964273"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14:14-16</a:t>
            </a:r>
          </a:p>
        </p:txBody>
      </p:sp>
      <p:sp>
        <p:nvSpPr>
          <p:cNvPr id="4" name="Rectangle 3"/>
          <p:cNvSpPr>
            <a:spLocks noChangeArrowheads="1"/>
          </p:cNvSpPr>
          <p:nvPr/>
        </p:nvSpPr>
        <p:spPr bwMode="auto">
          <a:xfrm>
            <a:off x="899592" y="944724"/>
            <a:ext cx="8240020"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I looked, and behold a white cloud, and upon the cloud one sat like unto the Son of man, having on his head a golden crown, and in his hand a sharp sickle.</a:t>
            </a:r>
          </a:p>
          <a:p>
            <a:pPr algn="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another angel came out of the temple, crying with a loud voice to him that sat on the cloud, Thrust in thy sickle, and reap: for the time is come for thee to reap; for the harvest of the earth is ripe.</a:t>
            </a:r>
          </a:p>
          <a:p>
            <a:pPr algn="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that sat on the cloud thrust in his sickle on the earth; and the earth was reaped.”</a:t>
            </a:r>
          </a:p>
        </p:txBody>
      </p:sp>
    </p:spTree>
    <p:extLst>
      <p:ext uri="{BB962C8B-B14F-4D97-AF65-F5344CB8AC3E}">
        <p14:creationId xmlns:p14="http://schemas.microsoft.com/office/powerpoint/2010/main" val="22278320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J:\Mis Docs\_Multimedia IMS\Curso Biblico PPS\Tema 18\tema 18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59832" y="4221088"/>
            <a:ext cx="6408712" cy="2052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 </a:t>
            </a: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moment</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54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s-ES" sz="54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of </a:t>
            </a:r>
            <a:r>
              <a:rPr lang="es-ES" sz="5400" b="1" spc="50" dirty="0" err="1"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Prayer</a:t>
            </a:r>
            <a:endParaRPr lang="es-ES" sz="6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21708049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Keilaky\Estudios Biblicos\tema 18 tumb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95536" y="1736812"/>
            <a:ext cx="8748464"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After a great earthquake, what will happen to those who have died in Christ? </a:t>
            </a:r>
            <a:r>
              <a:rPr lang="es-E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58368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116559" cy="646331"/>
          </a:xfrm>
          <a:prstGeom prst="rect">
            <a:avLst/>
          </a:prstGeom>
        </p:spPr>
        <p:txBody>
          <a:bodyPr wrap="none">
            <a:spAutoFit/>
          </a:bodyPr>
          <a:lstStyle/>
          <a:p>
            <a:pPr>
              <a:defRPr/>
            </a:pP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Thessalonians</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4:16</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1079612" y="1160748"/>
            <a:ext cx="7776864"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0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For </a:t>
            </a:r>
            <a:r>
              <a:rPr lang="en-U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 Lord himself shall descend from heaven with a shout, </a:t>
            </a:r>
            <a:r>
              <a:rPr lang="en-US" sz="40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with </a:t>
            </a:r>
            <a:r>
              <a:rPr lang="en-U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 voice of the archangel, </a:t>
            </a:r>
            <a:r>
              <a:rPr lang="en-US" sz="40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with the trump of God: </a:t>
            </a:r>
            <a:r>
              <a:rPr lang="en-US"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dead in Christ shall rise first</a:t>
            </a:r>
            <a:r>
              <a:rPr lang="en-U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654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8\tema 18 ascen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7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844824"/>
            <a:ext cx="9144508"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will happen to those who are resurrected and the righteous who are alive at Jesus' coming?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54311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286477"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Thessalonians</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4:17</a:t>
            </a:r>
          </a:p>
        </p:txBody>
      </p:sp>
      <p:sp>
        <p:nvSpPr>
          <p:cNvPr id="4" name="Rectangle 3"/>
          <p:cNvSpPr>
            <a:spLocks noChangeArrowheads="1"/>
          </p:cNvSpPr>
          <p:nvPr/>
        </p:nvSpPr>
        <p:spPr bwMode="auto">
          <a:xfrm>
            <a:off x="863588" y="1376772"/>
            <a:ext cx="8208912"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0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40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Then </a:t>
            </a:r>
            <a:r>
              <a:rPr lang="en-U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we which are alive and remain </a:t>
            </a:r>
            <a:r>
              <a:rPr lang="en-U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shall be caught up together with them in the clouds, to meet the Lord in the air</a:t>
            </a:r>
            <a:r>
              <a:rPr lang="en-U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so shall we ever be with the Lord.”</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7868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8\tema 18 mundo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1" y="-4375"/>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614430" y="3068960"/>
            <a:ext cx="7524836" cy="32763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will happen to the wicked who are still alive when Jesus comes?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122003743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259226"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 </a:t>
            </a: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Thessalonians</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1:7-9</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96752"/>
            <a:ext cx="9144000"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“…when the Lord Jesus shall be revealed from heaven with his mighty angels, In flaming fire taking vengeance on them that know not God, and that obey not the gospel of our Lord Jesus Christ: Who shall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be punished with everlasting destruction </a:t>
            </a: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from the presence of the Lord, and from the glory of his power</a:t>
            </a:r>
            <a:endPar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8428660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556792"/>
            <a:ext cx="9155072"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EVENTS DURING </a:t>
            </a:r>
            <a:endPar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THE </a:t>
            </a:r>
            <a:r>
              <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MILLENNIUM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895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at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1772816"/>
            <a:ext cx="4140460" cy="43204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a:t>
            </a:r>
            <a:endPar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will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happen to Satan?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73938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672526"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20:1-3</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7544" y="944724"/>
            <a:ext cx="8672068"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 saw an angel come down from heaven, having the key of the bottomless pit and a great chain in his hand.</a:t>
            </a:r>
          </a:p>
          <a:p>
            <a:pPr algn="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he laid hold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on the dragon, that old serpent, which is the Devil, and Satan, and bound him a thousand </a:t>
            </a:r>
            <a:r>
              <a:rPr lang="en-U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years</a:t>
            </a: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cast him into the bottomless pit, and shut him up, and set a seal upon him, that he should deceive the nations no more, till the thousand years should be fulfilled: and after that he must be loosed a little season.”</a:t>
            </a:r>
          </a:p>
        </p:txBody>
      </p:sp>
    </p:spTree>
    <p:extLst>
      <p:ext uri="{BB962C8B-B14F-4D97-AF65-F5344CB8AC3E}">
        <p14:creationId xmlns:p14="http://schemas.microsoft.com/office/powerpoint/2010/main" val="41495158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J:\Mis Docs\_Multimedia IMS\Curso Biblico PPS\Tema 18\tema 18 desol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700808"/>
            <a:ext cx="6696744"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will the earth be like during the one thousand years?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2017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J:\Mis Docs\_Multimedia IMS\Curso Biblico PPS\Tema 18\titulo tema 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18</a:t>
            </a:r>
          </a:p>
        </p:txBody>
      </p:sp>
      <p:sp>
        <p:nvSpPr>
          <p:cNvPr id="2" name="1 Rectángulo"/>
          <p:cNvSpPr/>
          <p:nvPr/>
        </p:nvSpPr>
        <p:spPr>
          <a:xfrm>
            <a:off x="359532" y="1088740"/>
            <a:ext cx="6696744" cy="517064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Berlin Sans FB Demi" pitchFamily="34" charset="0"/>
              </a:rPr>
              <a:t>THE BOOK OF REVELATION AND OUR PLANET'S DESTINY </a:t>
            </a:r>
          </a:p>
        </p:txBody>
      </p:sp>
    </p:spTree>
    <p:extLst>
      <p:ext uri="{BB962C8B-B14F-4D97-AF65-F5344CB8AC3E}">
        <p14:creationId xmlns:p14="http://schemas.microsoft.com/office/powerpoint/2010/main" val="71621733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2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53666"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Jeremiah</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4:23-27</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9572" y="1016732"/>
            <a:ext cx="8420040"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 </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beheld the earth, and, lo, it was without form, and void; and the heavens, and they had no </a:t>
            </a: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light. I </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beheld the mountains, and, lo, they trembled, and all the hills moved </a:t>
            </a: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lightly. </a:t>
            </a:r>
            <a:b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 </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beheld, and, lo, there was no man, and all the birds of the heavens were </a:t>
            </a: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fled. I </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beheld, and, lo, the fruitful place was a wilderness, and all the cities thereof were broken down at the presence of the Lord, and by his fierce </a:t>
            </a:r>
            <a:r>
              <a:rPr lang="en-US" sz="28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anger. For </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thus hath the Lord said, </a:t>
            </a:r>
            <a:r>
              <a:rPr lang="en-U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whole land shall be desolate</a:t>
            </a:r>
            <a:r>
              <a:rPr lang="en-US"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yet will I not make a full end.”</a:t>
            </a:r>
          </a:p>
        </p:txBody>
      </p:sp>
    </p:spTree>
    <p:extLst>
      <p:ext uri="{BB962C8B-B14F-4D97-AF65-F5344CB8AC3E}">
        <p14:creationId xmlns:p14="http://schemas.microsoft.com/office/powerpoint/2010/main" val="1321473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8\tema 18 juic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088740"/>
            <a:ext cx="9144508" cy="48245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will the saints (redeemed ones) </a:t>
            </a:r>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r>
            <a:b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do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in heaven?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5432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473754"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20:4</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9612" y="1052736"/>
            <a:ext cx="7807972" cy="51125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I saw thrones, and they sat upon them,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judgment was given unto them</a:t>
            </a: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and I saw the souls of them that were beheaded for the witness of Jesus, and for the word of God, and which had not worshipped the beast, neither his image, neither had received his mark upon their foreheads, or in their hands; and they lived and reigned with Christ a thousand years.”</a:t>
            </a:r>
          </a:p>
        </p:txBody>
      </p:sp>
    </p:spTree>
    <p:extLst>
      <p:ext uri="{BB962C8B-B14F-4D97-AF65-F5344CB8AC3E}">
        <p14:creationId xmlns:p14="http://schemas.microsoft.com/office/powerpoint/2010/main" val="10662320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700808"/>
            <a:ext cx="9155072"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EVENTS </a:t>
            </a:r>
            <a:endParaRPr lang="en-U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n-U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t>
            </a:r>
            <a:r>
              <a:rPr lang="en-U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THE END </a:t>
            </a:r>
            <a:endParaRPr lang="en-U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n-U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OF </a:t>
            </a:r>
            <a:r>
              <a:rPr lang="en-U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THE MILLENNIUM </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51295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8\tema 18 mundoo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455"/>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2069468"/>
            <a:ext cx="7056784"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0070C0"/>
                </a:solidFill>
                <a:effectLst>
                  <a:outerShdw blurRad="76200" dist="50800" dir="5400000" algn="tl" rotWithShape="0">
                    <a:srgbClr val="000000">
                      <a:alpha val="65000"/>
                    </a:srgbClr>
                  </a:outerShdw>
                </a:effectLst>
                <a:latin typeface="Trajan Pro" pitchFamily="18" charset="0"/>
                <a:cs typeface="Consolas" pitchFamily="49" charset="0"/>
              </a:rPr>
              <a:t>Jesus will come to this earth after a thousand years. </a:t>
            </a:r>
            <a:endParaRPr lang="en-US" sz="4400" b="1" spc="50" dirty="0" smtClean="0">
              <a:ln w="11430"/>
              <a:solidFill>
                <a:srgbClr val="0070C0"/>
              </a:soli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Who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will accompany Him?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284376244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731838"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Zechariah</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14:4-6</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88" y="1160748"/>
            <a:ext cx="9144000" cy="51125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a:t>
            </a:r>
            <a:r>
              <a:rPr lang="en-US" sz="3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south</a:t>
            </a:r>
            <a:r>
              <a:rPr lang="es-ES" sz="3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5961505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731838"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Zechariah</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14:4-6</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88" y="1196752"/>
            <a:ext cx="9144000" cy="51125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ye shall flee to the valley of the mountains; for the valley of the mountains shall reach unto </a:t>
            </a:r>
            <a:r>
              <a:rPr lang="en-U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Azal</a:t>
            </a: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yea, ye shall flee, like as ye fled from before the earthquake in the days of </a:t>
            </a:r>
            <a:r>
              <a:rPr lang="en-U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Uzziah</a:t>
            </a: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king of Judah: and the Lord my God shall come,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all the saints with thee</a:t>
            </a: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pPr algn="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it shall come to pass in that day, that the light shall not be clear, nor dark.”</a:t>
            </a:r>
          </a:p>
        </p:txBody>
      </p:sp>
    </p:spTree>
    <p:extLst>
      <p:ext uri="{BB962C8B-B14F-4D97-AF65-F5344CB8AC3E}">
        <p14:creationId xmlns:p14="http://schemas.microsoft.com/office/powerpoint/2010/main" val="31921822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8\tema 18 ciu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491880" y="980728"/>
            <a:ext cx="5580620"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What did the </a:t>
            </a:r>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Apostle John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see coming down from heaven?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81080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375971"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21:2</a:t>
            </a:r>
          </a:p>
        </p:txBody>
      </p:sp>
      <p:sp>
        <p:nvSpPr>
          <p:cNvPr id="4" name="Rectangle 3"/>
          <p:cNvSpPr>
            <a:spLocks noChangeArrowheads="1"/>
          </p:cNvSpPr>
          <p:nvPr/>
        </p:nvSpPr>
        <p:spPr bwMode="auto">
          <a:xfrm>
            <a:off x="827584" y="1664804"/>
            <a:ext cx="8240020" cy="45365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I John saw </a:t>
            </a: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holy city</a:t>
            </a:r>
            <a:r>
              <a:rPr lang="en-US"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new Jerusalem</a:t>
            </a:r>
            <a:r>
              <a:rPr lang="en-US"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coming down from God out of heaven, prepared as a bride adorned for her husband.”</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78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8\tema 18 muer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8" y="-3987"/>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39552" y="1556792"/>
            <a:ext cx="7416824"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will the happen to those still in their graves, (the wicked)?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2034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8\tema 18 b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1520788"/>
            <a:ext cx="8460940"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itchFamily="34" charset="0"/>
              <a:buChar char="•"/>
            </a:pPr>
            <a:r>
              <a:rPr lang="en-US"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When will the last judgment take place and what will happen to the wicked? </a:t>
            </a:r>
            <a:endParaRPr lang="en-US"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endParaRPr>
          </a:p>
          <a:p>
            <a:pPr marL="285750" indent="-285750">
              <a:buFont typeface="Arial" pitchFamily="34" charset="0"/>
              <a:buChar char="•"/>
            </a:pPr>
            <a:r>
              <a:rPr lang="en-US"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Will </a:t>
            </a:r>
            <a:r>
              <a:rPr lang="en-US"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they be punished? </a:t>
            </a:r>
            <a:endParaRPr lang="en-US"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endParaRPr>
          </a:p>
          <a:p>
            <a:pPr marL="285750" indent="-285750">
              <a:buFont typeface="Arial" pitchFamily="34" charset="0"/>
              <a:buChar char="•"/>
            </a:pPr>
            <a:r>
              <a:rPr lang="en-US"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The </a:t>
            </a:r>
            <a:r>
              <a:rPr lang="en-US"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book of Revelation tells of a universal war; where will it take place? </a:t>
            </a:r>
            <a:endParaRPr lang="en-US"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endParaRPr>
          </a:p>
          <a:p>
            <a:pPr marL="285750" indent="-285750">
              <a:buFont typeface="Arial" pitchFamily="34" charset="0"/>
              <a:buChar char="•"/>
            </a:pPr>
            <a:r>
              <a:rPr lang="en-US"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It also mentions a millennium, what does it consist of? </a:t>
            </a:r>
            <a:endParaRPr lang="en-US"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endParaRPr>
          </a:p>
          <a:p>
            <a:pPr marL="285750" indent="-285750">
              <a:buFont typeface="Arial" pitchFamily="34" charset="0"/>
              <a:buChar char="•"/>
            </a:pPr>
            <a:r>
              <a:rPr lang="en-US"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What </a:t>
            </a:r>
            <a:r>
              <a:rPr lang="en-US"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will be the devil's vacation?</a:t>
            </a:r>
          </a:p>
        </p:txBody>
      </p:sp>
    </p:spTree>
    <p:extLst>
      <p:ext uri="{BB962C8B-B14F-4D97-AF65-F5344CB8AC3E}">
        <p14:creationId xmlns:p14="http://schemas.microsoft.com/office/powerpoint/2010/main" val="424837261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1000"/>
                                        <p:tgtEl>
                                          <p:spTgt spid="2">
                                            <p:txEl>
                                              <p:pRg st="3" end="3"/>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443298"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20:5</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827584" y="1952836"/>
            <a:ext cx="8100900" cy="42484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“But the rest of the dead lived not again until the thousand years were finished. This is the first </a:t>
            </a:r>
            <a:r>
              <a:rPr lang="en-US" sz="4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resurrection.”</a:t>
            </a:r>
            <a:endParaRPr lang="en-US"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0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8\tema 18 suel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29"/>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2960948"/>
            <a:ext cx="6156684" cy="26642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will happen to Satan? </a:t>
            </a:r>
            <a:endParaRPr lang="es-E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244341954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443298"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20:7</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2087724" y="1952836"/>
            <a:ext cx="6840760" cy="42484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when the thousand years are expired, </a:t>
            </a:r>
            <a:endParaRPr lang="en-US" sz="4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n-US" sz="44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Satan </a:t>
            </a:r>
            <a:r>
              <a:rPr lang="en-US"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shall be loosed out of his prison</a:t>
            </a:r>
            <a:r>
              <a:rPr lang="en-US"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7195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8\tema 18 fuego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0" y="860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1376772"/>
            <a:ext cx="7272808"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will fall from heaven as Satan and the wicked move to attack the city?</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59979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444900"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20:9</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611560" y="1448780"/>
            <a:ext cx="8315280" cy="42484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a:t>
            </a:r>
            <a:r>
              <a:rPr lang="en-U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they went up on the breadth of the earth, and compassed the camp of the saints about, and the beloved city: and fire came down from God out of heaven, and devoured them</a:t>
            </a:r>
            <a:r>
              <a:rPr lang="en-US" sz="40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2274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8\tema 18 nue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340768"/>
            <a:ext cx="6048672" cy="39964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will </a:t>
            </a:r>
            <a:endPar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God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do with </a:t>
            </a:r>
            <a:endPar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the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earth after </a:t>
            </a:r>
            <a:endPar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it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has been purified?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4530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286203"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Peter </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3:11-13</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7524" y="1016732"/>
            <a:ext cx="8748464"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Seeing then that all these things shall be dissolved, what manner of persons ought ye to be in all holy conversation and godliness,</a:t>
            </a:r>
          </a:p>
          <a:p>
            <a:pPr algn="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Looking for and hasting unto the coming of the day of God, wherein the heavens being on fire shall be dissolved, and the elements shall melt with fervent heat?</a:t>
            </a:r>
          </a:p>
          <a:p>
            <a:pPr algn="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Nevertheless we, according to his promise, look for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new heavens and a new earth</a:t>
            </a: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wherein </a:t>
            </a:r>
            <a:r>
              <a:rPr lang="en-U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dwelleth</a:t>
            </a: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righteousness.</a:t>
            </a:r>
            <a:endPar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6801303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2744924"/>
            <a:ext cx="9155072" cy="2772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CONCLUSION</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81262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8\tema 18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2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44624"/>
            <a:ext cx="9155072" cy="63007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685800" indent="-685800">
              <a:buFont typeface="Arial" pitchFamily="34" charset="0"/>
              <a:buChar char="•"/>
            </a:pPr>
            <a:r>
              <a:rPr lang="en-U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Where will you be during the thousand years - in heaven or dead on earth?</a:t>
            </a:r>
          </a:p>
          <a:p>
            <a:pPr marL="685800" indent="-685800">
              <a:buFont typeface="Arial" pitchFamily="34" charset="0"/>
              <a:buChar char="•"/>
            </a:pPr>
            <a:r>
              <a:rPr lang="en-US" sz="3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Where will you be at the end of the millennium - in the New Jerusalem, or among the ones who perish outside?</a:t>
            </a:r>
          </a:p>
          <a:p>
            <a:pPr marL="685800" indent="-685800">
              <a:buFont typeface="Arial" pitchFamily="34" charset="0"/>
              <a:buChar char="•"/>
            </a:pPr>
            <a:r>
              <a:rPr lang="en-U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Where do you plan to spend eternity?</a:t>
            </a:r>
          </a:p>
          <a:p>
            <a:pPr marL="685800" indent="-685800">
              <a:buFont typeface="Arial" pitchFamily="34" charset="0"/>
              <a:buChar char="•"/>
            </a:pPr>
            <a:r>
              <a:rPr lang="en-US" sz="3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Jesus has done everything for you. He wants to save you. Will you allow Him to do so?</a:t>
            </a:r>
          </a:p>
        </p:txBody>
      </p:sp>
    </p:spTree>
    <p:extLst>
      <p:ext uri="{BB962C8B-B14F-4D97-AF65-F5344CB8AC3E}">
        <p14:creationId xmlns:p14="http://schemas.microsoft.com/office/powerpoint/2010/main" val="409593294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65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1772816"/>
            <a:ext cx="9000492" cy="11881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9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a:t>
            </a:r>
          </a:p>
        </p:txBody>
      </p:sp>
      <p:sp>
        <p:nvSpPr>
          <p:cNvPr id="7" name="6 Rectángulo"/>
          <p:cNvSpPr/>
          <p:nvPr/>
        </p:nvSpPr>
        <p:spPr>
          <a:xfrm>
            <a:off x="1331386" y="3429000"/>
            <a:ext cx="6877018" cy="2308324"/>
          </a:xfrm>
          <a:prstGeom prst="rect">
            <a:avLst/>
          </a:prstGeom>
        </p:spPr>
        <p:txBody>
          <a:bodyPr wrap="square">
            <a:spAutoFit/>
          </a:bodyPr>
          <a:lstStyle/>
          <a:p>
            <a:pPr algn="ctr"/>
            <a:r>
              <a:rPr lang="es-ES" sz="3600" b="1" dirty="0">
                <a:ln w="12700">
                  <a:solidFill>
                    <a:schemeClr val="tx2">
                      <a:satMod val="155000"/>
                    </a:schemeClr>
                  </a:solidFill>
                  <a:prstDash val="solid"/>
                </a:ln>
                <a:solidFill>
                  <a:srgbClr val="FF0000"/>
                </a:solidFill>
                <a:effectLst>
                  <a:glow rad="101600">
                    <a:schemeClr val="bg1"/>
                  </a:glow>
                </a:effectLst>
              </a:rPr>
              <a:t>of </a:t>
            </a:r>
            <a:r>
              <a:rPr lang="es-ES" sz="3600" b="1" dirty="0" err="1">
                <a:ln w="12700">
                  <a:solidFill>
                    <a:schemeClr val="tx2">
                      <a:satMod val="155000"/>
                    </a:schemeClr>
                  </a:solidFill>
                  <a:prstDash val="solid"/>
                </a:ln>
                <a:solidFill>
                  <a:srgbClr val="FF0000"/>
                </a:solidFill>
                <a:effectLst>
                  <a:glow rad="101600">
                    <a:schemeClr val="bg1"/>
                  </a:glow>
                </a:effectLst>
              </a:rPr>
              <a:t>the</a:t>
            </a:r>
            <a:r>
              <a:rPr lang="es-ES" sz="3600" b="1" dirty="0">
                <a:ln w="12700">
                  <a:solidFill>
                    <a:schemeClr val="tx2">
                      <a:satMod val="155000"/>
                    </a:schemeClr>
                  </a:solidFill>
                  <a:prstDash val="solid"/>
                </a:ln>
                <a:solidFill>
                  <a:srgbClr val="FF0000"/>
                </a:solidFill>
                <a:effectLst>
                  <a:glow rad="101600">
                    <a:schemeClr val="bg1"/>
                  </a:glow>
                </a:effectLst>
              </a:rPr>
              <a:t> </a:t>
            </a:r>
            <a:r>
              <a:rPr lang="es-ES" sz="3600" b="1" dirty="0" err="1">
                <a:ln w="12700">
                  <a:solidFill>
                    <a:schemeClr val="tx2">
                      <a:satMod val="155000"/>
                    </a:schemeClr>
                  </a:solidFill>
                  <a:prstDash val="solid"/>
                </a:ln>
                <a:solidFill>
                  <a:srgbClr val="FF0000"/>
                </a:solidFill>
                <a:effectLst>
                  <a:glow rad="101600">
                    <a:schemeClr val="bg1"/>
                  </a:glow>
                </a:effectLst>
              </a:rPr>
              <a:t>events</a:t>
            </a:r>
            <a:r>
              <a:rPr lang="es-ES" sz="3600" b="1" dirty="0">
                <a:ln w="12700">
                  <a:solidFill>
                    <a:schemeClr val="tx2">
                      <a:satMod val="155000"/>
                    </a:schemeClr>
                  </a:solidFill>
                  <a:prstDash val="solid"/>
                </a:ln>
                <a:solidFill>
                  <a:srgbClr val="FF0000"/>
                </a:solidFill>
                <a:effectLst>
                  <a:glow rad="101600">
                    <a:schemeClr val="bg1"/>
                  </a:glow>
                </a:effectLst>
              </a:rPr>
              <a:t> </a:t>
            </a:r>
            <a:r>
              <a:rPr lang="es-ES" sz="3600" b="1" dirty="0" err="1" smtClean="0">
                <a:ln w="12700">
                  <a:solidFill>
                    <a:schemeClr val="tx2">
                      <a:satMod val="155000"/>
                    </a:schemeClr>
                  </a:solidFill>
                  <a:prstDash val="solid"/>
                </a:ln>
                <a:solidFill>
                  <a:srgbClr val="FF0000"/>
                </a:solidFill>
                <a:effectLst>
                  <a:glow rad="101600">
                    <a:schemeClr val="bg1"/>
                  </a:glow>
                </a:effectLst>
              </a:rPr>
              <a:t>predicted</a:t>
            </a:r>
            <a:r>
              <a:rPr lang="es-ES" sz="3600" b="1" dirty="0" smtClean="0">
                <a:ln w="12700">
                  <a:solidFill>
                    <a:schemeClr val="tx2">
                      <a:satMod val="155000"/>
                    </a:schemeClr>
                  </a:solidFill>
                  <a:prstDash val="solid"/>
                </a:ln>
                <a:solidFill>
                  <a:srgbClr val="FF0000"/>
                </a:solidFill>
                <a:effectLst>
                  <a:glow rad="101600">
                    <a:schemeClr val="bg1"/>
                  </a:glow>
                </a:effectLst>
              </a:rPr>
              <a:t> </a:t>
            </a:r>
          </a:p>
          <a:p>
            <a:pPr algn="ctr"/>
            <a:r>
              <a:rPr lang="en-US" sz="5400" b="1" dirty="0">
                <a:ln w="12700">
                  <a:solidFill>
                    <a:schemeClr val="tx2">
                      <a:satMod val="155000"/>
                    </a:schemeClr>
                  </a:solidFill>
                  <a:prstDash val="solid"/>
                </a:ln>
                <a:solidFill>
                  <a:srgbClr val="FFC000"/>
                </a:solidFill>
                <a:effectLst>
                  <a:glow rad="101600">
                    <a:schemeClr val="bg1"/>
                  </a:glow>
                </a:effectLst>
              </a:rPr>
              <a:t>for the time of the end before the millennium</a:t>
            </a:r>
          </a:p>
        </p:txBody>
      </p:sp>
    </p:spTree>
    <p:extLst>
      <p:ext uri="{BB962C8B-B14F-4D97-AF65-F5344CB8AC3E}">
        <p14:creationId xmlns:p14="http://schemas.microsoft.com/office/powerpoint/2010/main" val="299993069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952836"/>
            <a:ext cx="9155072" cy="32403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err="1"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The</a:t>
            </a:r>
            <a:r>
              <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p>
          <a:p>
            <a:pPr algn="ctr"/>
            <a:r>
              <a:rPr lang="es-ES" sz="6000" b="1" spc="50" dirty="0" err="1"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Development</a:t>
            </a:r>
            <a:endPar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Of </a:t>
            </a:r>
            <a:r>
              <a:rPr lang="es-ES" sz="6000" b="1" spc="50" dirty="0" err="1"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Events</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31432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8\tema 18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7544" y="1196752"/>
            <a:ext cx="8316924"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Time of grace (2 Corinthians 6: 2)</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Preaching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last warning message (Revelation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14:6-10</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Completion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of the time of grace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(Revelation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22:11)</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People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will go from sea to sea looking for the Word of God, but they will not find it (Amos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8:11-12</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7 pests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Revelation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16)</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Last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World War: Armageddon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(Revelation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16:16)</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Second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coming of Christ visible to every eye (Revelation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1:7</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dead in Christ are resurrected (1 Thessalonians 4:16)</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They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are transformed to immortality and taken away to go to heaven (1 </a:t>
            </a:r>
            <a:r>
              <a:rPr lang="en-U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Thes</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4:17)</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wicked die with the presence of Jesus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a:r>
            <a:b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b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 Thessalonians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1:7-9</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Total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cataclysm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(Revelation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6:14)</a:t>
            </a:r>
          </a:p>
        </p:txBody>
      </p:sp>
    </p:spTree>
    <p:extLst>
      <p:ext uri="{BB962C8B-B14F-4D97-AF65-F5344CB8AC3E}">
        <p14:creationId xmlns:p14="http://schemas.microsoft.com/office/powerpoint/2010/main" val="43641326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750"/>
                                        <p:tgtEl>
                                          <p:spTgt spid="4">
                                            <p:txEl>
                                              <p:pRg st="0" end="0"/>
                                            </p:txEl>
                                          </p:spTgt>
                                        </p:tgtEl>
                                      </p:cBhvr>
                                    </p:animEffect>
                                    <p:anim calcmode="lin" valueType="num">
                                      <p:cBhvr>
                                        <p:cTn id="14" dur="1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750"/>
                                        <p:tgtEl>
                                          <p:spTgt spid="4">
                                            <p:txEl>
                                              <p:pRg st="1" end="1"/>
                                            </p:txEl>
                                          </p:spTgt>
                                        </p:tgtEl>
                                      </p:cBhvr>
                                    </p:animEffect>
                                    <p:anim calcmode="lin" valueType="num">
                                      <p:cBhvr>
                                        <p:cTn id="20" dur="1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750"/>
                                        <p:tgtEl>
                                          <p:spTgt spid="4">
                                            <p:txEl>
                                              <p:pRg st="2" end="2"/>
                                            </p:txEl>
                                          </p:spTgt>
                                        </p:tgtEl>
                                      </p:cBhvr>
                                    </p:animEffect>
                                    <p:anim calcmode="lin" valueType="num">
                                      <p:cBhvr>
                                        <p:cTn id="26" dur="1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7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6250"/>
                            </p:stCondLst>
                            <p:childTnLst>
                              <p:par>
                                <p:cTn id="29" presetID="42" presetClass="entr" presetSubtype="0"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750"/>
                                        <p:tgtEl>
                                          <p:spTgt spid="4">
                                            <p:txEl>
                                              <p:pRg st="3" end="3"/>
                                            </p:txEl>
                                          </p:spTgt>
                                        </p:tgtEl>
                                      </p:cBhvr>
                                    </p:animEffect>
                                    <p:anim calcmode="lin" valueType="num">
                                      <p:cBhvr>
                                        <p:cTn id="32" dur="17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7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750"/>
                                        <p:tgtEl>
                                          <p:spTgt spid="4">
                                            <p:txEl>
                                              <p:pRg st="4" end="4"/>
                                            </p:txEl>
                                          </p:spTgt>
                                        </p:tgtEl>
                                      </p:cBhvr>
                                    </p:animEffect>
                                    <p:anim calcmode="lin" valueType="num">
                                      <p:cBhvr>
                                        <p:cTn id="38" dur="1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7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9750"/>
                            </p:stCondLst>
                            <p:childTnLst>
                              <p:par>
                                <p:cTn id="41" presetID="42" presetClass="entr" presetSubtype="0"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750"/>
                                        <p:tgtEl>
                                          <p:spTgt spid="4">
                                            <p:txEl>
                                              <p:pRg st="5" end="5"/>
                                            </p:txEl>
                                          </p:spTgt>
                                        </p:tgtEl>
                                      </p:cBhvr>
                                    </p:animEffect>
                                    <p:anim calcmode="lin" valueType="num">
                                      <p:cBhvr>
                                        <p:cTn id="44" dur="175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75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11500"/>
                            </p:stCondLst>
                            <p:childTnLst>
                              <p:par>
                                <p:cTn id="47" presetID="42" presetClass="entr" presetSubtype="0" fill="hold" grpId="0" nodeType="after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750"/>
                                        <p:tgtEl>
                                          <p:spTgt spid="4">
                                            <p:txEl>
                                              <p:pRg st="6" end="6"/>
                                            </p:txEl>
                                          </p:spTgt>
                                        </p:tgtEl>
                                      </p:cBhvr>
                                    </p:animEffect>
                                    <p:anim calcmode="lin" valueType="num">
                                      <p:cBhvr>
                                        <p:cTn id="50" dur="175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75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13250"/>
                            </p:stCondLst>
                            <p:childTnLst>
                              <p:par>
                                <p:cTn id="53" presetID="42" presetClass="entr" presetSubtype="0" fill="hold" grpId="0" nodeType="after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fade">
                                      <p:cBhvr>
                                        <p:cTn id="55" dur="1750"/>
                                        <p:tgtEl>
                                          <p:spTgt spid="4">
                                            <p:txEl>
                                              <p:pRg st="7" end="7"/>
                                            </p:txEl>
                                          </p:spTgt>
                                        </p:tgtEl>
                                      </p:cBhvr>
                                    </p:animEffect>
                                    <p:anim calcmode="lin" valueType="num">
                                      <p:cBhvr>
                                        <p:cTn id="56" dur="175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7" dur="175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15000"/>
                            </p:stCondLst>
                            <p:childTnLst>
                              <p:par>
                                <p:cTn id="59" presetID="42" presetClass="entr" presetSubtype="0" fill="hold" grpId="0" nodeType="after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1750"/>
                                        <p:tgtEl>
                                          <p:spTgt spid="4">
                                            <p:txEl>
                                              <p:pRg st="8" end="8"/>
                                            </p:txEl>
                                          </p:spTgt>
                                        </p:tgtEl>
                                      </p:cBhvr>
                                    </p:animEffect>
                                    <p:anim calcmode="lin" valueType="num">
                                      <p:cBhvr>
                                        <p:cTn id="62" dur="175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3" dur="175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16750"/>
                            </p:stCondLst>
                            <p:childTnLst>
                              <p:par>
                                <p:cTn id="65" presetID="42" presetClass="entr" presetSubtype="0" fill="hold" grpId="0" nodeType="after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fade">
                                      <p:cBhvr>
                                        <p:cTn id="67" dur="1750"/>
                                        <p:tgtEl>
                                          <p:spTgt spid="4">
                                            <p:txEl>
                                              <p:pRg st="9" end="9"/>
                                            </p:txEl>
                                          </p:spTgt>
                                        </p:tgtEl>
                                      </p:cBhvr>
                                    </p:animEffect>
                                    <p:anim calcmode="lin" valueType="num">
                                      <p:cBhvr>
                                        <p:cTn id="68" dur="175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9" dur="175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70" fill="hold">
                            <p:stCondLst>
                              <p:cond delay="18500"/>
                            </p:stCondLst>
                            <p:childTnLst>
                              <p:par>
                                <p:cTn id="71" presetID="42" presetClass="entr" presetSubtype="0" fill="hold" grpId="0" nodeType="after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Effect transition="in" filter="fade">
                                      <p:cBhvr>
                                        <p:cTn id="73" dur="1750"/>
                                        <p:tgtEl>
                                          <p:spTgt spid="4">
                                            <p:txEl>
                                              <p:pRg st="10" end="10"/>
                                            </p:txEl>
                                          </p:spTgt>
                                        </p:tgtEl>
                                      </p:cBhvr>
                                    </p:animEffect>
                                    <p:anim calcmode="lin" valueType="num">
                                      <p:cBhvr>
                                        <p:cTn id="74" dur="175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5" dur="175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76" fill="hold">
                            <p:stCondLst>
                              <p:cond delay="20250"/>
                            </p:stCondLst>
                            <p:childTnLst>
                              <p:par>
                                <p:cTn id="77" presetID="22" presetClass="entr" presetSubtype="1"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up)">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331386" y="3465004"/>
            <a:ext cx="6624736" cy="1754326"/>
          </a:xfrm>
          <a:prstGeom prst="rect">
            <a:avLst/>
          </a:prstGeom>
        </p:spPr>
        <p:txBody>
          <a:bodyPr wrap="square">
            <a:spAutoFit/>
          </a:bodyPr>
          <a:lstStyle/>
          <a:p>
            <a:pPr algn="ctr"/>
            <a:r>
              <a:rPr lang="es-ES" sz="5400" b="1" dirty="0" err="1">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Events</a:t>
            </a:r>
            <a:r>
              <a:rPr lang="es-ES"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r>
              <a:rPr lang="es-ES" sz="5400" b="1" dirty="0" err="1">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during</a:t>
            </a:r>
            <a:r>
              <a:rPr lang="es-ES"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endParaRPr lang="es-ES" sz="54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endParaRPr>
          </a:p>
          <a:p>
            <a:pPr algn="ctr"/>
            <a:r>
              <a:rPr lang="es-ES" sz="5400" b="1" dirty="0" err="1"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the</a:t>
            </a:r>
            <a:r>
              <a:rPr lang="es-ES" sz="54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r>
              <a:rPr lang="es-ES"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Millennium</a:t>
            </a:r>
            <a:endParaRPr lang="es-AR"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endParaRPr>
          </a:p>
        </p:txBody>
      </p:sp>
      <p:sp>
        <p:nvSpPr>
          <p:cNvPr id="5"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74087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8\tema 18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1476067"/>
            <a:ext cx="8532440"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wicked are dead; the saved, in heaven. 1000 years pass.</a:t>
            </a:r>
          </a:p>
          <a:p>
            <a:pPr marL="285750" indent="-285750">
              <a:buFont typeface="Arial" panose="020B0604020202020204" pitchFamily="34" charset="0"/>
              <a:buChar cha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Satan tied with a chain of circumstances because he does not have to no one to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cheat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(Revelation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20:1-3).</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earth will be full of dead, no one will bury them (Jeremiah 25:33</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earth will be desolate and empty, plunged in darkness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(Jeremiah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4:23-27</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holy saved ones will be occupied in heaven with the judgment of the evil (Revelation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p:txBody>
      </p:sp>
    </p:spTree>
    <p:extLst>
      <p:ext uri="{BB962C8B-B14F-4D97-AF65-F5344CB8AC3E}">
        <p14:creationId xmlns:p14="http://schemas.microsoft.com/office/powerpoint/2010/main" val="87732339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750"/>
                                        <p:tgtEl>
                                          <p:spTgt spid="4">
                                            <p:txEl>
                                              <p:pRg st="0" end="0"/>
                                            </p:txEl>
                                          </p:spTgt>
                                        </p:tgtEl>
                                      </p:cBhvr>
                                    </p:animEffect>
                                    <p:anim calcmode="lin" valueType="num">
                                      <p:cBhvr>
                                        <p:cTn id="14" dur="1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750"/>
                                        <p:tgtEl>
                                          <p:spTgt spid="4">
                                            <p:txEl>
                                              <p:pRg st="1" end="1"/>
                                            </p:txEl>
                                          </p:spTgt>
                                        </p:tgtEl>
                                      </p:cBhvr>
                                    </p:animEffect>
                                    <p:anim calcmode="lin" valueType="num">
                                      <p:cBhvr>
                                        <p:cTn id="20" dur="1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750"/>
                                        <p:tgtEl>
                                          <p:spTgt spid="4">
                                            <p:txEl>
                                              <p:pRg st="2" end="2"/>
                                            </p:txEl>
                                          </p:spTgt>
                                        </p:tgtEl>
                                      </p:cBhvr>
                                    </p:animEffect>
                                    <p:anim calcmode="lin" valueType="num">
                                      <p:cBhvr>
                                        <p:cTn id="26" dur="1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7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6250"/>
                            </p:stCondLst>
                            <p:childTnLst>
                              <p:par>
                                <p:cTn id="29" presetID="42" presetClass="entr" presetSubtype="0"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750"/>
                                        <p:tgtEl>
                                          <p:spTgt spid="4">
                                            <p:txEl>
                                              <p:pRg st="3" end="3"/>
                                            </p:txEl>
                                          </p:spTgt>
                                        </p:tgtEl>
                                      </p:cBhvr>
                                    </p:animEffect>
                                    <p:anim calcmode="lin" valueType="num">
                                      <p:cBhvr>
                                        <p:cTn id="32" dur="17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7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750"/>
                                        <p:tgtEl>
                                          <p:spTgt spid="4">
                                            <p:txEl>
                                              <p:pRg st="4" end="4"/>
                                            </p:txEl>
                                          </p:spTgt>
                                        </p:tgtEl>
                                      </p:cBhvr>
                                    </p:animEffect>
                                    <p:anim calcmode="lin" valueType="num">
                                      <p:cBhvr>
                                        <p:cTn id="38" dur="1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7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9750"/>
                            </p:stCondLst>
                            <p:childTnLst>
                              <p:par>
                                <p:cTn id="41" presetID="22" presetClass="entr" presetSubtype="1"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331386" y="3465004"/>
            <a:ext cx="6624736" cy="1754326"/>
          </a:xfrm>
          <a:prstGeom prst="rect">
            <a:avLst/>
          </a:prstGeom>
        </p:spPr>
        <p:txBody>
          <a:bodyPr wrap="square">
            <a:spAutoFit/>
          </a:bodyPr>
          <a:lstStyle/>
          <a:p>
            <a:pPr algn="ctr"/>
            <a:r>
              <a:rPr lang="es-AR" sz="5400" b="1" dirty="0" err="1">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Events</a:t>
            </a:r>
            <a:r>
              <a:rPr lang="es-AR"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r>
              <a:rPr lang="es-AR" sz="5400" b="1" dirty="0" err="1">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during</a:t>
            </a:r>
            <a:r>
              <a:rPr lang="es-AR"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endParaRPr lang="es-AR" sz="54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endParaRPr>
          </a:p>
          <a:p>
            <a:pPr algn="ctr"/>
            <a:r>
              <a:rPr lang="es-AR" sz="5400" b="1" dirty="0" err="1"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the</a:t>
            </a:r>
            <a:r>
              <a:rPr lang="es-AR" sz="54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 </a:t>
            </a:r>
            <a:r>
              <a:rPr lang="es-AR"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Millennium</a:t>
            </a:r>
          </a:p>
        </p:txBody>
      </p:sp>
      <p:sp>
        <p:nvSpPr>
          <p:cNvPr id="5"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a:t>
            </a:r>
            <a:endParaRPr lang="es-ES" sz="3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06073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8\tema 18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3508" y="692696"/>
            <a:ext cx="9000492" cy="584775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Events at the end of the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millennium.</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Third coming of Jesus (Zechariah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14:4-6).</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mount of the olive trees is part of a great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plain.</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city New Jerusalem descends to the earth with all the saved (Revelation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21:2).</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wicked resurrect. (Revelation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20:5).</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Satan will be loose in having someone to deceive (Revelation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20:7).</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He will make the last great deception (Revelation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20:8-9).</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Fire will come down from heaven and devour the wicked (Revelation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20:9</a:t>
            </a: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lost will be ashes, there will be neither root nor branch (Malachi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4:1-3</a:t>
            </a: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great white throne will be seen (Revelation 20:11</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earth will be purified with fire and God will create a new earth (2 Peter </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3:11-13).</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Evil will be eradicated, Satan will be destroyed and there will be no more death; nor memory of suffering.</a:t>
            </a:r>
          </a:p>
          <a:p>
            <a:pPr marL="285750" indent="-285750">
              <a:buFont typeface="Arial" panose="020B0604020202020204" pitchFamily="34" charset="0"/>
              <a:buChar char="•"/>
            </a:pPr>
            <a:r>
              <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The saved will be those who today accept Jesus as Savior and Lord of their lives (John 1:12, Romans 8:17</a:t>
            </a:r>
            <a:r>
              <a:rPr lang="en-U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endParaRPr lang="en-US"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p:txBody>
      </p:sp>
    </p:spTree>
    <p:extLst>
      <p:ext uri="{BB962C8B-B14F-4D97-AF65-F5344CB8AC3E}">
        <p14:creationId xmlns:p14="http://schemas.microsoft.com/office/powerpoint/2010/main" val="263457556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250"/>
                                        <p:tgtEl>
                                          <p:spTgt spid="4">
                                            <p:txEl>
                                              <p:pRg st="0" end="0"/>
                                            </p:txEl>
                                          </p:spTgt>
                                        </p:tgtEl>
                                      </p:cBhvr>
                                    </p:animEffect>
                                    <p:anim calcmode="lin" valueType="num">
                                      <p:cBhvr>
                                        <p:cTn id="14" dur="1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2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250"/>
                                        <p:tgtEl>
                                          <p:spTgt spid="4">
                                            <p:txEl>
                                              <p:pRg st="1" end="1"/>
                                            </p:txEl>
                                          </p:spTgt>
                                        </p:tgtEl>
                                      </p:cBhvr>
                                    </p:animEffect>
                                    <p:anim calcmode="lin" valueType="num">
                                      <p:cBhvr>
                                        <p:cTn id="20" dur="12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2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250"/>
                                        <p:tgtEl>
                                          <p:spTgt spid="4">
                                            <p:txEl>
                                              <p:pRg st="2" end="2"/>
                                            </p:txEl>
                                          </p:spTgt>
                                        </p:tgtEl>
                                      </p:cBhvr>
                                    </p:animEffect>
                                    <p:anim calcmode="lin" valueType="num">
                                      <p:cBhvr>
                                        <p:cTn id="26" dur="12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2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250"/>
                                        <p:tgtEl>
                                          <p:spTgt spid="4">
                                            <p:txEl>
                                              <p:pRg st="3" end="3"/>
                                            </p:txEl>
                                          </p:spTgt>
                                        </p:tgtEl>
                                      </p:cBhvr>
                                    </p:animEffect>
                                    <p:anim calcmode="lin" valueType="num">
                                      <p:cBhvr>
                                        <p:cTn id="32" dur="12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2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42" presetClass="entr" presetSubtype="0"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250"/>
                                        <p:tgtEl>
                                          <p:spTgt spid="4">
                                            <p:txEl>
                                              <p:pRg st="4" end="4"/>
                                            </p:txEl>
                                          </p:spTgt>
                                        </p:tgtEl>
                                      </p:cBhvr>
                                    </p:animEffect>
                                    <p:anim calcmode="lin" valueType="num">
                                      <p:cBhvr>
                                        <p:cTn id="38" dur="12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2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7250"/>
                            </p:stCondLst>
                            <p:childTnLst>
                              <p:par>
                                <p:cTn id="41" presetID="42" presetClass="entr" presetSubtype="0"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250"/>
                                        <p:tgtEl>
                                          <p:spTgt spid="4">
                                            <p:txEl>
                                              <p:pRg st="5" end="5"/>
                                            </p:txEl>
                                          </p:spTgt>
                                        </p:tgtEl>
                                      </p:cBhvr>
                                    </p:animEffect>
                                    <p:anim calcmode="lin" valueType="num">
                                      <p:cBhvr>
                                        <p:cTn id="44" dur="125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25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8500"/>
                            </p:stCondLst>
                            <p:childTnLst>
                              <p:par>
                                <p:cTn id="47" presetID="42" presetClass="entr" presetSubtype="0" fill="hold" grpId="0" nodeType="after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250"/>
                                        <p:tgtEl>
                                          <p:spTgt spid="4">
                                            <p:txEl>
                                              <p:pRg st="6" end="6"/>
                                            </p:txEl>
                                          </p:spTgt>
                                        </p:tgtEl>
                                      </p:cBhvr>
                                    </p:animEffect>
                                    <p:anim calcmode="lin" valueType="num">
                                      <p:cBhvr>
                                        <p:cTn id="50" dur="125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25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9750"/>
                            </p:stCondLst>
                            <p:childTnLst>
                              <p:par>
                                <p:cTn id="53" presetID="42" presetClass="entr" presetSubtype="0" fill="hold" grpId="0" nodeType="after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fade">
                                      <p:cBhvr>
                                        <p:cTn id="55" dur="1250"/>
                                        <p:tgtEl>
                                          <p:spTgt spid="4">
                                            <p:txEl>
                                              <p:pRg st="7" end="7"/>
                                            </p:txEl>
                                          </p:spTgt>
                                        </p:tgtEl>
                                      </p:cBhvr>
                                    </p:animEffect>
                                    <p:anim calcmode="lin" valueType="num">
                                      <p:cBhvr>
                                        <p:cTn id="56" dur="125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7" dur="125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11000"/>
                            </p:stCondLst>
                            <p:childTnLst>
                              <p:par>
                                <p:cTn id="59" presetID="42" presetClass="entr" presetSubtype="0" fill="hold" grpId="0" nodeType="after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1250"/>
                                        <p:tgtEl>
                                          <p:spTgt spid="4">
                                            <p:txEl>
                                              <p:pRg st="8" end="8"/>
                                            </p:txEl>
                                          </p:spTgt>
                                        </p:tgtEl>
                                      </p:cBhvr>
                                    </p:animEffect>
                                    <p:anim calcmode="lin" valueType="num">
                                      <p:cBhvr>
                                        <p:cTn id="62" dur="125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3" dur="125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12250"/>
                            </p:stCondLst>
                            <p:childTnLst>
                              <p:par>
                                <p:cTn id="65" presetID="42" presetClass="entr" presetSubtype="0" fill="hold" grpId="0" nodeType="after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fade">
                                      <p:cBhvr>
                                        <p:cTn id="67" dur="1250"/>
                                        <p:tgtEl>
                                          <p:spTgt spid="4">
                                            <p:txEl>
                                              <p:pRg st="9" end="9"/>
                                            </p:txEl>
                                          </p:spTgt>
                                        </p:tgtEl>
                                      </p:cBhvr>
                                    </p:animEffect>
                                    <p:anim calcmode="lin" valueType="num">
                                      <p:cBhvr>
                                        <p:cTn id="68" dur="125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9" dur="125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70" fill="hold">
                            <p:stCondLst>
                              <p:cond delay="13500"/>
                            </p:stCondLst>
                            <p:childTnLst>
                              <p:par>
                                <p:cTn id="71" presetID="42" presetClass="entr" presetSubtype="0" fill="hold" grpId="0" nodeType="after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Effect transition="in" filter="fade">
                                      <p:cBhvr>
                                        <p:cTn id="73" dur="1250"/>
                                        <p:tgtEl>
                                          <p:spTgt spid="4">
                                            <p:txEl>
                                              <p:pRg st="10" end="10"/>
                                            </p:txEl>
                                          </p:spTgt>
                                        </p:tgtEl>
                                      </p:cBhvr>
                                    </p:animEffect>
                                    <p:anim calcmode="lin" valueType="num">
                                      <p:cBhvr>
                                        <p:cTn id="74" dur="125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5" dur="125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76" fill="hold">
                            <p:stCondLst>
                              <p:cond delay="14750"/>
                            </p:stCondLst>
                            <p:childTnLst>
                              <p:par>
                                <p:cTn id="77" presetID="42" presetClass="entr" presetSubtype="0" fill="hold" grpId="0" nodeType="afterEffect">
                                  <p:stCondLst>
                                    <p:cond delay="0"/>
                                  </p:stCondLst>
                                  <p:childTnLst>
                                    <p:set>
                                      <p:cBhvr>
                                        <p:cTn id="78" dur="1" fill="hold">
                                          <p:stCondLst>
                                            <p:cond delay="0"/>
                                          </p:stCondLst>
                                        </p:cTn>
                                        <p:tgtEl>
                                          <p:spTgt spid="4">
                                            <p:txEl>
                                              <p:pRg st="11" end="11"/>
                                            </p:txEl>
                                          </p:spTgt>
                                        </p:tgtEl>
                                        <p:attrNameLst>
                                          <p:attrName>style.visibility</p:attrName>
                                        </p:attrNameLst>
                                      </p:cBhvr>
                                      <p:to>
                                        <p:strVal val="visible"/>
                                      </p:to>
                                    </p:set>
                                    <p:animEffect transition="in" filter="fade">
                                      <p:cBhvr>
                                        <p:cTn id="79" dur="1250"/>
                                        <p:tgtEl>
                                          <p:spTgt spid="4">
                                            <p:txEl>
                                              <p:pRg st="11" end="11"/>
                                            </p:txEl>
                                          </p:spTgt>
                                        </p:tgtEl>
                                      </p:cBhvr>
                                    </p:animEffect>
                                    <p:anim calcmode="lin" valueType="num">
                                      <p:cBhvr>
                                        <p:cTn id="80" dur="125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81" dur="125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par>
                          <p:cTn id="82" fill="hold">
                            <p:stCondLst>
                              <p:cond delay="16000"/>
                            </p:stCondLst>
                            <p:childTnLst>
                              <p:par>
                                <p:cTn id="83" presetID="42" presetClass="entr" presetSubtype="0" fill="hold" grpId="0" nodeType="afterEffect">
                                  <p:stCondLst>
                                    <p:cond delay="0"/>
                                  </p:stCondLst>
                                  <p:childTnLst>
                                    <p:set>
                                      <p:cBhvr>
                                        <p:cTn id="84" dur="1" fill="hold">
                                          <p:stCondLst>
                                            <p:cond delay="0"/>
                                          </p:stCondLst>
                                        </p:cTn>
                                        <p:tgtEl>
                                          <p:spTgt spid="4">
                                            <p:txEl>
                                              <p:pRg st="12" end="12"/>
                                            </p:txEl>
                                          </p:spTgt>
                                        </p:tgtEl>
                                        <p:attrNameLst>
                                          <p:attrName>style.visibility</p:attrName>
                                        </p:attrNameLst>
                                      </p:cBhvr>
                                      <p:to>
                                        <p:strVal val="visible"/>
                                      </p:to>
                                    </p:set>
                                    <p:animEffect transition="in" filter="fade">
                                      <p:cBhvr>
                                        <p:cTn id="85" dur="1250"/>
                                        <p:tgtEl>
                                          <p:spTgt spid="4">
                                            <p:txEl>
                                              <p:pRg st="12" end="12"/>
                                            </p:txEl>
                                          </p:spTgt>
                                        </p:tgtEl>
                                      </p:cBhvr>
                                    </p:animEffect>
                                    <p:anim calcmode="lin" valueType="num">
                                      <p:cBhvr>
                                        <p:cTn id="86" dur="125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87" dur="125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par>
                          <p:cTn id="88" fill="hold">
                            <p:stCondLst>
                              <p:cond delay="17250"/>
                            </p:stCondLst>
                            <p:childTnLst>
                              <p:par>
                                <p:cTn id="89" presetID="22" presetClass="entr" presetSubtype="1" fill="hold"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up)">
                                      <p:cBhvr>
                                        <p:cTn id="9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993396"/>
          </a:xfrm>
          <a:prstGeom prst="rect">
            <a:avLst/>
          </a:prstGeom>
        </p:spPr>
      </p:pic>
      <p:sp>
        <p:nvSpPr>
          <p:cNvPr id="3" name="Rectangle 3"/>
          <p:cNvSpPr>
            <a:spLocks noChangeArrowheads="1"/>
          </p:cNvSpPr>
          <p:nvPr/>
        </p:nvSpPr>
        <p:spPr bwMode="auto">
          <a:xfrm>
            <a:off x="143508" y="1772816"/>
            <a:ext cx="9000492" cy="11881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9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SUMMARY </a:t>
            </a:r>
          </a:p>
        </p:txBody>
      </p:sp>
    </p:spTree>
    <p:extLst>
      <p:ext uri="{BB962C8B-B14F-4D97-AF65-F5344CB8AC3E}">
        <p14:creationId xmlns:p14="http://schemas.microsoft.com/office/powerpoint/2010/main" val="73528175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0" fill="hold"/>
                                        <p:tgtEl>
                                          <p:spTgt spid="3"/>
                                        </p:tgtEl>
                                        <p:attrNameLst>
                                          <p:attrName>ppt_w</p:attrName>
                                        </p:attrNameLst>
                                      </p:cBhvr>
                                      <p:tavLst>
                                        <p:tav tm="0">
                                          <p:val>
                                            <p:fltVal val="0"/>
                                          </p:val>
                                        </p:tav>
                                        <p:tav tm="100000">
                                          <p:val>
                                            <p:strVal val="#ppt_w"/>
                                          </p:val>
                                        </p:tav>
                                      </p:tavLst>
                                    </p:anim>
                                    <p:anim calcmode="lin" valueType="num">
                                      <p:cBhvr>
                                        <p:cTn id="8" dur="2500" fill="hold"/>
                                        <p:tgtEl>
                                          <p:spTgt spid="3"/>
                                        </p:tgtEl>
                                        <p:attrNameLst>
                                          <p:attrName>ppt_h</p:attrName>
                                        </p:attrNameLst>
                                      </p:cBhvr>
                                      <p:tavLst>
                                        <p:tav tm="0">
                                          <p:val>
                                            <p:fltVal val="0"/>
                                          </p:val>
                                        </p:tav>
                                        <p:tav tm="100000">
                                          <p:val>
                                            <p:strVal val="#ppt_h"/>
                                          </p:val>
                                        </p:tav>
                                      </p:tavLst>
                                    </p:anim>
                                    <p:animEffect transition="in" filter="fade">
                                      <p:cBhvr>
                                        <p:cTn id="9" dur="2500"/>
                                        <p:tgtEl>
                                          <p:spTgt spid="3"/>
                                        </p:tgtEl>
                                      </p:cBhvr>
                                    </p:animEffect>
                                  </p:childTnLst>
                                </p:cTn>
                              </p:par>
                            </p:childTnLst>
                          </p:cTn>
                        </p:par>
                        <p:par>
                          <p:cTn id="10" fill="hold">
                            <p:stCondLst>
                              <p:cond delay="2500"/>
                            </p:stCondLst>
                            <p:childTnLst>
                              <p:par>
                                <p:cTn id="11" presetID="6" presetClass="emph" presetSubtype="0" fill="hold" grpId="1" nodeType="afterEffect">
                                  <p:stCondLst>
                                    <p:cond delay="0"/>
                                  </p:stCondLst>
                                  <p:childTnLst>
                                    <p:animScale>
                                      <p:cBhvr>
                                        <p:cTn id="12" dur="1500" fill="hold"/>
                                        <p:tgtEl>
                                          <p:spTgt spid="3"/>
                                        </p:tgtEl>
                                      </p:cBhvr>
                                      <p:by x="150000" y="150000"/>
                                    </p:animScale>
                                  </p:childTnLst>
                                </p:cTn>
                              </p:par>
                              <p:par>
                                <p:cTn id="13" presetID="10" presetClass="exit" presetSubtype="0" fill="hold" grpId="2" nodeType="withEffect">
                                  <p:stCondLst>
                                    <p:cond delay="0"/>
                                  </p:stCondLst>
                                  <p:childTnLst>
                                    <p:animEffect transition="out" filter="fade">
                                      <p:cBhvr>
                                        <p:cTn id="14" dur="1500"/>
                                        <p:tgtEl>
                                          <p:spTgt spid="3"/>
                                        </p:tgtEl>
                                      </p:cBhvr>
                                    </p:animEffect>
                                    <p:set>
                                      <p:cBhvr>
                                        <p:cTn id="15"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8\tema 18 grac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5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1540" y="3861048"/>
            <a:ext cx="8712460" cy="28361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Thank you Lord, </a:t>
            </a:r>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r>
            <a:b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for </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this </a:t>
            </a:r>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Hopeful Panorama</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5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18\tema 18 panora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8"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5556" y="476672"/>
            <a:ext cx="7992888" cy="6480720"/>
          </a:xfrm>
          <a:prstGeom prst="rect">
            <a:avLst/>
          </a:prstGeom>
          <a:gradFill>
            <a:gsLst>
              <a:gs pos="1000">
                <a:srgbClr val="03D4A8">
                  <a:alpha val="26000"/>
                </a:srgbClr>
              </a:gs>
              <a:gs pos="25000">
                <a:srgbClr val="21D6E0">
                  <a:alpha val="45000"/>
                </a:srgbClr>
              </a:gs>
              <a:gs pos="65000">
                <a:srgbClr val="EBF6FD">
                  <a:alpha val="70000"/>
                </a:srgbClr>
              </a:gs>
              <a:gs pos="44000">
                <a:schemeClr val="bg1">
                  <a:alpha val="84000"/>
                </a:schemeClr>
              </a:gs>
              <a:gs pos="83000">
                <a:srgbClr val="0087E6">
                  <a:alpha val="63000"/>
                </a:srgbClr>
              </a:gs>
              <a:gs pos="100000">
                <a:srgbClr val="005CBF">
                  <a:alpha val="29000"/>
                </a:srgbClr>
              </a:gs>
            </a:gsLst>
            <a:lin ang="16200000" scaled="0"/>
          </a:gradFill>
        </p:spPr>
        <p:style>
          <a:lnRef idx="0">
            <a:schemeClr val="accent6"/>
          </a:lnRef>
          <a:fillRef idx="3">
            <a:schemeClr val="accent6"/>
          </a:fillRef>
          <a:effectRef idx="3">
            <a:schemeClr val="accent6"/>
          </a:effectRef>
          <a:fontRef idx="minor">
            <a:schemeClr val="lt1"/>
          </a:fontRef>
        </p:style>
        <p:txBody>
          <a:bodyPr lIns="324000" tIns="252000" rtlCol="0" anchor="t"/>
          <a:lstStyle/>
          <a:p>
            <a:pPr lvl="0">
              <a:spcBef>
                <a:spcPts val="1200"/>
              </a:spcBef>
            </a:pPr>
            <a:r>
              <a:rPr lang="es-ES" sz="3200" b="1" dirty="0" err="1"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The</a:t>
            </a:r>
            <a:r>
              <a:rPr lang="es-ES" sz="3200" b="1" dirty="0"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 </a:t>
            </a:r>
            <a:r>
              <a:rPr lang="es-ES" sz="3200" b="1" dirty="0" err="1"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next</a:t>
            </a:r>
            <a:r>
              <a:rPr lang="es-ES" sz="3200" b="1" dirty="0"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 </a:t>
            </a:r>
            <a:r>
              <a:rPr lang="es-ES" sz="3200" b="1" dirty="0" err="1"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topic</a:t>
            </a:r>
            <a:r>
              <a:rPr lang="es-ES" sz="3200" b="1" dirty="0"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es-ES" sz="3200" b="1" i="1" dirty="0"/>
              <a:t>"</a:t>
            </a:r>
            <a:r>
              <a:rPr lang="es-ES" sz="3200" b="1" i="1" dirty="0" err="1"/>
              <a:t>Vision</a:t>
            </a:r>
            <a:r>
              <a:rPr lang="es-ES" sz="3200" b="1" i="1" dirty="0"/>
              <a:t> </a:t>
            </a:r>
            <a:r>
              <a:rPr lang="es-ES" sz="3200" b="1" i="1" dirty="0" smtClean="0"/>
              <a:t>of a </a:t>
            </a:r>
            <a:r>
              <a:rPr lang="es-ES" sz="3200" b="1" i="1" dirty="0" err="1"/>
              <a:t>better</a:t>
            </a:r>
            <a:r>
              <a:rPr lang="es-ES" sz="3200" b="1" i="1" dirty="0"/>
              <a:t> </a:t>
            </a:r>
            <a:r>
              <a:rPr lang="es-ES" sz="3200" b="1" i="1" dirty="0" err="1"/>
              <a:t>world</a:t>
            </a:r>
            <a:r>
              <a:rPr lang="es-ES" sz="3200" b="1" i="1" dirty="0"/>
              <a:t>” </a:t>
            </a:r>
          </a:p>
          <a:p>
            <a:r>
              <a:rPr lang="en-US" sz="2800" b="1" i="1" dirty="0">
                <a:solidFill>
                  <a:schemeClr val="tx1"/>
                </a:solidFill>
              </a:rPr>
              <a:t>Will it be God's purpose to leave us in this world of suffering?</a:t>
            </a:r>
          </a:p>
          <a:p>
            <a:r>
              <a:rPr lang="en-US" sz="2800" b="1" i="1" dirty="0">
                <a:solidFill>
                  <a:schemeClr val="tx1"/>
                </a:solidFill>
              </a:rPr>
              <a:t>For many, life has become a nightmare. Disease, anguish, the struggle for bread, misunderstandings and disappointments we face in this life, lead us to the question. Will there be anything beyond? Will there be a better life?</a:t>
            </a:r>
          </a:p>
          <a:p>
            <a:r>
              <a:rPr lang="en-US" sz="2800" b="1" i="1" dirty="0">
                <a:solidFill>
                  <a:schemeClr val="tx1"/>
                </a:solidFill>
              </a:rPr>
              <a:t>In our next topic we will see a panoramic description of the world best.</a:t>
            </a:r>
          </a:p>
        </p:txBody>
      </p:sp>
      <p:sp>
        <p:nvSpPr>
          <p:cNvPr id="2" name="1 Rectángulo"/>
          <p:cNvSpPr/>
          <p:nvPr/>
        </p:nvSpPr>
        <p:spPr>
          <a:xfrm>
            <a:off x="-252536" y="5949280"/>
            <a:ext cx="9577064" cy="684275"/>
          </a:xfrm>
          <a:prstGeom prst="rect">
            <a:avLst/>
          </a:prstGeom>
          <a:gradFill flip="none" rotWithShape="1">
            <a:gsLst>
              <a:gs pos="0">
                <a:srgbClr val="00CC00">
                  <a:alpha val="35000"/>
                </a:srgbClr>
              </a:gs>
              <a:gs pos="80000">
                <a:srgbClr val="005015"/>
              </a:gs>
              <a:gs pos="100000">
                <a:srgbClr val="00B050"/>
              </a:gs>
            </a:gsLst>
            <a:lin ang="0" scaled="1"/>
            <a:tileRec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4247964" y="6021089"/>
            <a:ext cx="4716524"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GOD BLESS YOU</a:t>
            </a:r>
            <a:r>
              <a:rPr lang="en-US" sz="3200" b="1" i="1" u="none"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a:t>
            </a:r>
            <a:endParaRPr lang="en-US" sz="3200" b="1" i="1" u="none"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7887341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8\tema 18 relo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340768"/>
            <a:ext cx="9155072"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Today it is still possible </a:t>
            </a:r>
            <a:r>
              <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
            </a:r>
            <a:br>
              <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br>
            <a:r>
              <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to </a:t>
            </a:r>
            <a:r>
              <a:rPr lang="en-US" sz="3600" b="1" spc="50" dirty="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be saved. </a:t>
            </a:r>
            <a:endPar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We </a:t>
            </a:r>
            <a:r>
              <a:rPr lang="en-US" sz="3600" b="1" spc="50" dirty="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are living in the </a:t>
            </a:r>
            <a:r>
              <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
            </a:r>
            <a:br>
              <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br>
            <a:r>
              <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time </a:t>
            </a:r>
            <a:r>
              <a:rPr lang="en-US" sz="3600" b="1" spc="50" dirty="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of grace. </a:t>
            </a:r>
            <a:endParaRPr lang="en-U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With what urgent </a:t>
            </a:r>
          </a:p>
          <a:p>
            <a:pPr algn="ctr"/>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petition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does </a:t>
            </a:r>
            <a:r>
              <a:rPr lang="en-U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God </a:t>
            </a:r>
            <a:r>
              <a:rPr lang="en-U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address humanity? </a:t>
            </a:r>
            <a:endPar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2944170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696572"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14:6-7</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827584" y="1124744"/>
            <a:ext cx="8028892" cy="428774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And I saw another angel fly in the midst of heaven, having the everlasting gospel to preach unto them that dwell on the earth, and to every nation, and kindred, and tongue, and people,</a:t>
            </a:r>
          </a:p>
          <a:p>
            <a:pPr algn="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Saying with a loud voice, Fear God,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give glory to him</a:t>
            </a:r>
            <a:r>
              <a:rPr lang="en-U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for the hour of his judgment is come: and worship him that made heaven, and earth, and the sea, and the fountains of waters.</a:t>
            </a:r>
            <a:r>
              <a:rPr lang="es-ES" sz="32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8000858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8\tema 18 ray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7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340768"/>
            <a:ext cx="9155072"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Consolas" pitchFamily="49" charset="0"/>
              </a:rPr>
              <a:t>Soon the door of grace will close. All opportunity to choose God's way will come to an end, and Christ will stop interceding for men. </a:t>
            </a:r>
            <a:endPar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Consolas" pitchFamily="49" charset="0"/>
            </a:endParaRPr>
          </a:p>
          <a:p>
            <a:pPr algn="ctr"/>
            <a:endPar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n-US" sz="4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What will then </a:t>
            </a:r>
          </a:p>
          <a:p>
            <a:pPr algn="ctr"/>
            <a:r>
              <a:rPr lang="en-US" sz="44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be </a:t>
            </a:r>
            <a:r>
              <a:rPr lang="en-US"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heard in heaven?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62712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494594"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Revelation</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22:11</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35496" y="1952836"/>
            <a:ext cx="8964996"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6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that is unjust, let him be unjust still: and he which is filthy, let him be filthy still: and he that is righteous, let him be righteous still: and he that is holy, let him be holy </a:t>
            </a:r>
            <a:r>
              <a:rPr lang="en-US" sz="36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still</a:t>
            </a:r>
            <a:r>
              <a:rPr lang="es-ES" sz="36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693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10&quot;&gt;&lt;property id=&quot;20148&quot; value=&quot;5&quot;/&gt;&lt;property id=&quot;20300&quot; value=&quot;Diapositiva 5&quot;/&gt;&lt;property id=&quot;20307&quot; value=&quot;528&quot;/&gt;&lt;/object&gt;&lt;object type=&quot;3&quot; unique_id=&quot;10011&quot;&gt;&lt;property id=&quot;20148&quot; value=&quot;5&quot;/&gt;&lt;property id=&quot;20300&quot; value=&quot;Diapositiva 6&quot;/&gt;&lt;property id=&quot;20307&quot; value=&quot;529&quot;/&gt;&lt;/object&gt;&lt;object type=&quot;3&quot; unique_id=&quot;10012&quot;&gt;&lt;property id=&quot;20148&quot; value=&quot;5&quot;/&gt;&lt;property id=&quot;20300&quot; value=&quot;Diapositiva 7&quot;/&gt;&lt;property id=&quot;20307&quot; value=&quot;530&quot;/&gt;&lt;/object&gt;&lt;object type=&quot;3&quot; unique_id=&quot;10015&quot;&gt;&lt;property id=&quot;20148&quot; value=&quot;5&quot;/&gt;&lt;property id=&quot;20300&quot; value=&quot;Diapositiva 8&quot;/&gt;&lt;property id=&quot;20307&quot; value=&quot;533&quot;/&gt;&lt;/object&gt;&lt;object type=&quot;3&quot; unique_id=&quot;10016&quot;&gt;&lt;property id=&quot;20148&quot; value=&quot;5&quot;/&gt;&lt;property id=&quot;20300&quot; value=&quot;Diapositiva 11&quot;/&gt;&lt;property id=&quot;20307&quot; value=&quot;536&quot;/&gt;&lt;/object&gt;&lt;object type=&quot;3&quot; unique_id=&quot;10017&quot;&gt;&lt;property id=&quot;20148&quot; value=&quot;5&quot;/&gt;&lt;property id=&quot;20300&quot; value=&quot;Diapositiva 13&quot;/&gt;&lt;property id=&quot;20307&quot; value=&quot;538&quot;/&gt;&lt;/object&gt;&lt;object type=&quot;3&quot; unique_id=&quot;10018&quot;&gt;&lt;property id=&quot;20148&quot; value=&quot;5&quot;/&gt;&lt;property id=&quot;20300&quot; value=&quot;Diapositiva 12&quot;/&gt;&lt;property id=&quot;20307&quot; value=&quot;537&quot;/&gt;&lt;/object&gt;&lt;object type=&quot;3&quot; unique_id=&quot;10019&quot;&gt;&lt;property id=&quot;20148&quot; value=&quot;5&quot;/&gt;&lt;property id=&quot;20300&quot; value=&quot;Diapositiva 15&quot;/&gt;&lt;property id=&quot;20307&quot; value=&quot;539&quot;/&gt;&lt;/object&gt;&lt;object type=&quot;3&quot; unique_id=&quot;10020&quot;&gt;&lt;property id=&quot;20148&quot; value=&quot;5&quot;/&gt;&lt;property id=&quot;20300&quot; value=&quot;Diapositiva 16&quot;/&gt;&lt;property id=&quot;20307&quot; value=&quot;540&quot;/&gt;&lt;/object&gt;&lt;object type=&quot;3&quot; unique_id=&quot;10021&quot;&gt;&lt;property id=&quot;20148&quot; value=&quot;5&quot;/&gt;&lt;property id=&quot;20300&quot; value=&quot;Diapositiva 14&quot;/&gt;&lt;property id=&quot;20307&quot; value=&quot;541&quot;/&gt;&lt;/object&gt;&lt;object type=&quot;3&quot; unique_id=&quot;10022&quot;&gt;&lt;property id=&quot;20148&quot; value=&quot;5&quot;/&gt;&lt;property id=&quot;20300&quot; value=&quot;Diapositiva 18&quot;/&gt;&lt;property id=&quot;20307&quot; value=&quot;542&quot;/&gt;&lt;/object&gt;&lt;object type=&quot;3&quot; unique_id=&quot;10023&quot;&gt;&lt;property id=&quot;20148&quot; value=&quot;5&quot;/&gt;&lt;property id=&quot;20300&quot; value=&quot;Diapositiva 19&quot;/&gt;&lt;property id=&quot;20307&quot; value=&quot;543&quot;/&gt;&lt;/object&gt;&lt;object type=&quot;3&quot; unique_id=&quot;10024&quot;&gt;&lt;property id=&quot;20148&quot; value=&quot;5&quot;/&gt;&lt;property id=&quot;20300&quot; value=&quot;Diapositiva 17&quot;/&gt;&lt;property id=&quot;20307&quot; value=&quot;544&quot;/&gt;&lt;/object&gt;&lt;object type=&quot;3&quot; unique_id=&quot;10025&quot;&gt;&lt;property id=&quot;20148&quot; value=&quot;5&quot;/&gt;&lt;property id=&quot;20300&quot; value=&quot;Diapositiva 20&quot;/&gt;&lt;property id=&quot;20307&quot; value=&quot;545&quot;/&gt;&lt;/object&gt;&lt;object type=&quot;3&quot; unique_id=&quot;10026&quot;&gt;&lt;property id=&quot;20148&quot; value=&quot;5&quot;/&gt;&lt;property id=&quot;20300&quot; value=&quot;Diapositiva 21&quot;/&gt;&lt;property id=&quot;20307&quot; value=&quot;546&quot;/&gt;&lt;/object&gt;&lt;object type=&quot;3&quot; unique_id=&quot;10027&quot;&gt;&lt;property id=&quot;20148&quot; value=&quot;5&quot;/&gt;&lt;property id=&quot;20300&quot; value=&quot;Diapositiva 4&quot;/&gt;&lt;property id=&quot;20307&quot; value=&quot;527&quot;/&gt;&lt;/object&gt;&lt;object type=&quot;3&quot; unique_id=&quot;10028&quot;&gt;&lt;property id=&quot;20148&quot; value=&quot;5&quot;/&gt;&lt;property id=&quot;20300&quot; value=&quot;Diapositiva 22&quot;/&gt;&lt;property id=&quot;20307&quot; value=&quot;547&quot;/&gt;&lt;/object&gt;&lt;object type=&quot;3&quot; unique_id=&quot;10029&quot;&gt;&lt;property id=&quot;20148&quot; value=&quot;5&quot;/&gt;&lt;property id=&quot;20300&quot; value=&quot;Diapositiva 23&quot;/&gt;&lt;property id=&quot;20307&quot; value=&quot;548&quot;/&gt;&lt;/object&gt;&lt;object type=&quot;3&quot; unique_id=&quot;10030&quot;&gt;&lt;property id=&quot;20148&quot; value=&quot;5&quot;/&gt;&lt;property id=&quot;20300&quot; value=&quot;Diapositiva 25&quot;/&gt;&lt;property id=&quot;20307&quot; value=&quot;550&quot;/&gt;&lt;/object&gt;&lt;object type=&quot;3&quot; unique_id=&quot;10031&quot;&gt;&lt;property id=&quot;20148&quot; value=&quot;5&quot;/&gt;&lt;property id=&quot;20300&quot; value=&quot;Diapositiva 26&quot;/&gt;&lt;property id=&quot;20307&quot; value=&quot;551&quot;/&gt;&lt;/object&gt;&lt;object type=&quot;3&quot; unique_id=&quot;10032&quot;&gt;&lt;property id=&quot;20148&quot; value=&quot;5&quot;/&gt;&lt;property id=&quot;20300&quot; value=&quot;Diapositiva 27&quot;/&gt;&lt;property id=&quot;20307&quot; value=&quot;552&quot;/&gt;&lt;/object&gt;&lt;object type=&quot;3&quot; unique_id=&quot;10033&quot;&gt;&lt;property id=&quot;20148&quot; value=&quot;5&quot;/&gt;&lt;property id=&quot;20300&quot; value=&quot;Diapositiva 28&quot;/&gt;&lt;property id=&quot;20307&quot; value=&quot;553&quot;/&gt;&lt;/object&gt;&lt;object type=&quot;3&quot; unique_id=&quot;10034&quot;&gt;&lt;property id=&quot;20148&quot; value=&quot;5&quot;/&gt;&lt;property id=&quot;20300&quot; value=&quot;Diapositiva 29&quot;/&gt;&lt;property id=&quot;20307&quot; value=&quot;554&quot;/&gt;&lt;/object&gt;&lt;object type=&quot;3&quot; unique_id=&quot;10035&quot;&gt;&lt;property id=&quot;20148&quot; value=&quot;5&quot;/&gt;&lt;property id=&quot;20300&quot; value=&quot;Diapositiva 30&quot;/&gt;&lt;property id=&quot;20307&quot; value=&quot;555&quot;/&gt;&lt;/object&gt;&lt;object type=&quot;3&quot; unique_id=&quot;10036&quot;&gt;&lt;property id=&quot;20148&quot; value=&quot;5&quot;/&gt;&lt;property id=&quot;20300&quot; value=&quot;Diapositiva 31&quot;/&gt;&lt;property id=&quot;20307&quot; value=&quot;556&quot;/&gt;&lt;/object&gt;&lt;object type=&quot;3&quot; unique_id=&quot;10037&quot;&gt;&lt;property id=&quot;20148&quot; value=&quot;5&quot;/&gt;&lt;property id=&quot;20300&quot; value=&quot;Diapositiva 32&quot;/&gt;&lt;property id=&quot;20307&quot; value=&quot;557&quot;/&gt;&lt;/object&gt;&lt;object type=&quot;3&quot; unique_id=&quot;10038&quot;&gt;&lt;property id=&quot;20148&quot; value=&quot;5&quot;/&gt;&lt;property id=&quot;20300&quot; value=&quot;Diapositiva 34&quot;/&gt;&lt;property id=&quot;20307&quot; value=&quot;558&quot;/&gt;&lt;/object&gt;&lt;object type=&quot;3&quot; unique_id=&quot;10039&quot;&gt;&lt;property id=&quot;20148&quot; value=&quot;5&quot;/&gt;&lt;property id=&quot;20300&quot; value=&quot;Diapositiva 35&quot;/&gt;&lt;property id=&quot;20307&quot; value=&quot;559&quot;/&gt;&lt;/object&gt;&lt;object type=&quot;3&quot; unique_id=&quot;10040&quot;&gt;&lt;property id=&quot;20148&quot; value=&quot;5&quot;/&gt;&lt;property id=&quot;20300&quot; value=&quot;Diapositiva 33&quot;/&gt;&lt;property id=&quot;20307&quot; value=&quot;560&quot;/&gt;&lt;/object&gt;&lt;object type=&quot;3&quot; unique_id=&quot;10041&quot;&gt;&lt;property id=&quot;20148&quot; value=&quot;5&quot;/&gt;&lt;property id=&quot;20300&quot; value=&quot;Diapositiva 36&quot;/&gt;&lt;property id=&quot;20307&quot; value=&quot;561&quot;/&gt;&lt;/object&gt;&lt;object type=&quot;3&quot; unique_id=&quot;10042&quot;&gt;&lt;property id=&quot;20148&quot; value=&quot;5&quot;/&gt;&lt;property id=&quot;20300&quot; value=&quot;Diapositiva 37&quot;/&gt;&lt;property id=&quot;20307&quot; value=&quot;562&quot;/&gt;&lt;/object&gt;&lt;object type=&quot;3&quot; unique_id=&quot;10043&quot;&gt;&lt;property id=&quot;20148&quot; value=&quot;5&quot;/&gt;&lt;property id=&quot;20300&quot; value=&quot;Diapositiva 38&quot;/&gt;&lt;property id=&quot;20307&quot; value=&quot;563&quot;/&gt;&lt;/object&gt;&lt;object type=&quot;3&quot; unique_id=&quot;10044&quot;&gt;&lt;property id=&quot;20148&quot; value=&quot;5&quot;/&gt;&lt;property id=&quot;20300&quot; value=&quot;Diapositiva 39&quot;/&gt;&lt;property id=&quot;20307&quot; value=&quot;564&quot;/&gt;&lt;/object&gt;&lt;object type=&quot;3&quot; unique_id=&quot;10045&quot;&gt;&lt;property id=&quot;20148&quot; value=&quot;5&quot;/&gt;&lt;property id=&quot;20300&quot; value=&quot;Diapositiva 40&quot;/&gt;&lt;property id=&quot;20307&quot; value=&quot;565&quot;/&gt;&lt;/object&gt;&lt;object type=&quot;3&quot; unique_id=&quot;10046&quot;&gt;&lt;property id=&quot;20148&quot; value=&quot;5&quot;/&gt;&lt;property id=&quot;20300&quot; value=&quot;Diapositiva 41&quot;/&gt;&lt;property id=&quot;20307&quot; value=&quot;566&quot;/&gt;&lt;/object&gt;&lt;object type=&quot;3&quot; unique_id=&quot;10047&quot;&gt;&lt;property id=&quot;20148&quot; value=&quot;5&quot;/&gt;&lt;property id=&quot;20300&quot; value=&quot;Diapositiva 42&quot;/&gt;&lt;property id=&quot;20307&quot; value=&quot;567&quot;/&gt;&lt;/object&gt;&lt;object type=&quot;3&quot; unique_id=&quot;10048&quot;&gt;&lt;property id=&quot;20148&quot; value=&quot;5&quot;/&gt;&lt;property id=&quot;20300&quot; value=&quot;Diapositiva 43&quot;/&gt;&lt;property id=&quot;20307&quot; value=&quot;568&quot;/&gt;&lt;/object&gt;&lt;object type=&quot;3&quot; unique_id=&quot;10049&quot;&gt;&lt;property id=&quot;20148&quot; value=&quot;5&quot;/&gt;&lt;property id=&quot;20300&quot; value=&quot;Diapositiva 56&quot;/&gt;&lt;property id=&quot;20307&quot; value=&quot;497&quot;/&gt;&lt;/object&gt;&lt;object type=&quot;3&quot; unique_id=&quot;10050&quot;&gt;&lt;property id=&quot;20148&quot; value=&quot;5&quot;/&gt;&lt;property id=&quot;20300&quot; value=&quot;Diapositiva 57&quot;/&gt;&lt;property id=&quot;20307&quot; value=&quot;318&quot;/&gt;&lt;/object&gt;&lt;object type=&quot;3&quot; unique_id=&quot;16795&quot;&gt;&lt;property id=&quot;20148&quot; value=&quot;5&quot;/&gt;&lt;property id=&quot;20300&quot; value=&quot;Diapositiva 44&quot;/&gt;&lt;property id=&quot;20307&quot; value=&quot;569&quot;/&gt;&lt;/object&gt;&lt;object type=&quot;3&quot; unique_id=&quot;16796&quot;&gt;&lt;property id=&quot;20148&quot; value=&quot;5&quot;/&gt;&lt;property id=&quot;20300&quot; value=&quot;Diapositiva 46&quot;/&gt;&lt;property id=&quot;20307&quot; value=&quot;571&quot;/&gt;&lt;/object&gt;&lt;object type=&quot;3&quot; unique_id=&quot;16797&quot;&gt;&lt;property id=&quot;20148&quot; value=&quot;5&quot;/&gt;&lt;property id=&quot;20300&quot; value=&quot;Diapositiva 47&quot;/&gt;&lt;property id=&quot;20307&quot; value=&quot;572&quot;/&gt;&lt;/object&gt;&lt;object type=&quot;3&quot; unique_id=&quot;16798&quot;&gt;&lt;property id=&quot;20148&quot; value=&quot;5&quot;/&gt;&lt;property id=&quot;20300&quot; value=&quot;Diapositiva 49&quot;/&gt;&lt;property id=&quot;20307&quot; value=&quot;574&quot;/&gt;&lt;/object&gt;&lt;object type=&quot;3&quot; unique_id=&quot;16799&quot;&gt;&lt;property id=&quot;20148&quot; value=&quot;5&quot;/&gt;&lt;property id=&quot;20300&quot; value=&quot;Diapositiva 55&quot;/&gt;&lt;property id=&quot;20307&quot; value=&quot;575&quot;/&gt;&lt;/object&gt;&lt;object type=&quot;3&quot; unique_id=&quot;16800&quot;&gt;&lt;property id=&quot;20148&quot; value=&quot;5&quot;/&gt;&lt;property id=&quot;20300&quot; value=&quot;Diapositiva 51&quot;/&gt;&lt;property id=&quot;20307&quot; value=&quot;577&quot;/&gt;&lt;/object&gt;&lt;object type=&quot;3&quot; unique_id=&quot;16801&quot;&gt;&lt;property id=&quot;20148&quot; value=&quot;5&quot;/&gt;&lt;property id=&quot;20300&quot; value=&quot;Diapositiva 52&quot;/&gt;&lt;property id=&quot;20307&quot; value=&quot;578&quot;/&gt;&lt;/object&gt;&lt;object type=&quot;3&quot; unique_id=&quot;18093&quot;&gt;&lt;property id=&quot;20148&quot; value=&quot;5&quot;/&gt;&lt;property id=&quot;20300&quot; value=&quot;Diapositiva 1&quot;/&gt;&lt;property id=&quot;20307&quot; value=&quot;581&quot;/&gt;&lt;/object&gt;&lt;object type=&quot;3&quot; unique_id=&quot;18094&quot;&gt;&lt;property id=&quot;20148&quot; value=&quot;5&quot;/&gt;&lt;property id=&quot;20300&quot; value=&quot;Diapositiva 9&quot;/&gt;&lt;property id=&quot;20307&quot; value=&quot;534&quot;/&gt;&lt;/object&gt;&lt;object type=&quot;3&quot; unique_id=&quot;18095&quot;&gt;&lt;property id=&quot;20148&quot; value=&quot;5&quot;/&gt;&lt;property id=&quot;20300&quot; value=&quot;Diapositiva 10&quot;/&gt;&lt;property id=&quot;20307&quot; value=&quot;535&quot;/&gt;&lt;/object&gt;&lt;object type=&quot;3&quot; unique_id=&quot;18096&quot;&gt;&lt;property id=&quot;20148&quot; value=&quot;5&quot;/&gt;&lt;property id=&quot;20300&quot; value=&quot;Diapositiva 24&quot;/&gt;&lt;property id=&quot;20307&quot; value=&quot;549&quot;/&gt;&lt;/object&gt;&lt;object type=&quot;3&quot; unique_id=&quot;18097&quot;&gt;&lt;property id=&quot;20148&quot; value=&quot;5&quot;/&gt;&lt;property id=&quot;20300&quot; value=&quot;Diapositiva 45&quot;/&gt;&lt;property id=&quot;20307&quot; value=&quot;570&quot;/&gt;&lt;/object&gt;&lt;object type=&quot;3&quot; unique_id=&quot;18098&quot;&gt;&lt;property id=&quot;20148&quot; value=&quot;5&quot;/&gt;&lt;property id=&quot;20300&quot; value=&quot;Diapositiva 48&quot;/&gt;&lt;property id=&quot;20307&quot; value=&quot;573&quot;/&gt;&lt;/object&gt;&lt;object type=&quot;3&quot; unique_id=&quot;18099&quot;&gt;&lt;property id=&quot;20148&quot; value=&quot;5&quot;/&gt;&lt;property id=&quot;20300&quot; value=&quot;Diapositiva 50&quot;/&gt;&lt;property id=&quot;20307&quot; value=&quot;576&quot;/&gt;&lt;/object&gt;&lt;object type=&quot;3&quot; unique_id=&quot;18100&quot;&gt;&lt;property id=&quot;20148&quot; value=&quot;5&quot;/&gt;&lt;property id=&quot;20300&quot; value=&quot;Diapositiva 53&quot;/&gt;&lt;property id=&quot;20307&quot; value=&quot;579&quot;/&gt;&lt;/object&gt;&lt;object type=&quot;3&quot; unique_id=&quot;18101&quot;&gt;&lt;property id=&quot;20148&quot; value=&quot;5&quot;/&gt;&lt;property id=&quot;20300&quot; value=&quot;Diapositiva 54&quot;/&gt;&lt;property id=&quot;20307&quot; value=&quot;580&quot;/&gt;&lt;/object&gt;&lt;object type=&quot;3&quot; unique_id=&quot;18283&quot;&gt;&lt;property id=&quot;20148&quot; value=&quot;5&quot;/&gt;&lt;property id=&quot;20300&quot; value=&quot;Diapositiva 58&quot;/&gt;&lt;property id=&quot;20307&quot; value=&quot;582&quot;/&gt;&lt;/object&gt;&lt;/object&gt;&lt;object type=&quot;8&quot; unique_id=&quot;1010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31422</TotalTime>
  <Words>4751</Words>
  <Application>Microsoft Office PowerPoint</Application>
  <PresentationFormat>Presentación en pantalla (4:3)</PresentationFormat>
  <Paragraphs>428</Paragraphs>
  <Slides>58</Slides>
  <Notes>58</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58</vt:i4>
      </vt:variant>
    </vt:vector>
  </HeadingPairs>
  <TitlesOfParts>
    <vt:vector size="70" baseType="lpstr">
      <vt:lpstr>Verdana</vt:lpstr>
      <vt:lpstr>Haettenschweiler</vt:lpstr>
      <vt:lpstr>Calibri</vt:lpstr>
      <vt:lpstr>Arial</vt:lpstr>
      <vt:lpstr>Swis721 LtEx BT</vt:lpstr>
      <vt:lpstr>Arial Narrow</vt:lpstr>
      <vt:lpstr>Berlin Sans FB Demi</vt:lpstr>
      <vt:lpstr>Consolas</vt:lpstr>
      <vt:lpstr>Impact</vt:lpstr>
      <vt:lpstr>Trajan Pro</vt:lpstr>
      <vt:lpstr>Myriad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805</cp:revision>
  <dcterms:created xsi:type="dcterms:W3CDTF">2013-10-02T01:22:09Z</dcterms:created>
  <dcterms:modified xsi:type="dcterms:W3CDTF">2018-08-22T01:17:30Z</dcterms:modified>
</cp:coreProperties>
</file>