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6"/>
  </p:notesMasterIdLst>
  <p:sldIdLst>
    <p:sldId id="572" r:id="rId2"/>
    <p:sldId id="316" r:id="rId3"/>
    <p:sldId id="319" r:id="rId4"/>
    <p:sldId id="519" r:id="rId5"/>
    <p:sldId id="521" r:id="rId6"/>
    <p:sldId id="522" r:id="rId7"/>
    <p:sldId id="523" r:id="rId8"/>
    <p:sldId id="524" r:id="rId9"/>
    <p:sldId id="525" r:id="rId10"/>
    <p:sldId id="526" r:id="rId11"/>
    <p:sldId id="527" r:id="rId12"/>
    <p:sldId id="528" r:id="rId13"/>
    <p:sldId id="529" r:id="rId14"/>
    <p:sldId id="530" r:id="rId15"/>
    <p:sldId id="531" r:id="rId16"/>
    <p:sldId id="532" r:id="rId17"/>
    <p:sldId id="559" r:id="rId18"/>
    <p:sldId id="560" r:id="rId19"/>
    <p:sldId id="533" r:id="rId20"/>
    <p:sldId id="534" r:id="rId21"/>
    <p:sldId id="561" r:id="rId22"/>
    <p:sldId id="535" r:id="rId23"/>
    <p:sldId id="536" r:id="rId24"/>
    <p:sldId id="571" r:id="rId25"/>
    <p:sldId id="537" r:id="rId26"/>
    <p:sldId id="538" r:id="rId27"/>
    <p:sldId id="562" r:id="rId28"/>
    <p:sldId id="539" r:id="rId29"/>
    <p:sldId id="540" r:id="rId30"/>
    <p:sldId id="563" r:id="rId31"/>
    <p:sldId id="564" r:id="rId32"/>
    <p:sldId id="541" r:id="rId33"/>
    <p:sldId id="542" r:id="rId34"/>
    <p:sldId id="565" r:id="rId35"/>
    <p:sldId id="543" r:id="rId36"/>
    <p:sldId id="546" r:id="rId37"/>
    <p:sldId id="567" r:id="rId38"/>
    <p:sldId id="568" r:id="rId39"/>
    <p:sldId id="544" r:id="rId40"/>
    <p:sldId id="569" r:id="rId41"/>
    <p:sldId id="518" r:id="rId42"/>
    <p:sldId id="547" r:id="rId43"/>
    <p:sldId id="548" r:id="rId44"/>
    <p:sldId id="549" r:id="rId45"/>
    <p:sldId id="550" r:id="rId46"/>
    <p:sldId id="552" r:id="rId47"/>
    <p:sldId id="553" r:id="rId48"/>
    <p:sldId id="554" r:id="rId49"/>
    <p:sldId id="555" r:id="rId50"/>
    <p:sldId id="556" r:id="rId51"/>
    <p:sldId id="557" r:id="rId52"/>
    <p:sldId id="545" r:id="rId53"/>
    <p:sldId id="318" r:id="rId54"/>
    <p:sldId id="573" r:id="rId55"/>
  </p:sldIdLst>
  <p:sldSz cx="9144000" cy="6858000" type="screen4x3"/>
  <p:notesSz cx="6858000" cy="9144000"/>
  <p:embeddedFontLst>
    <p:embeddedFont>
      <p:font typeface="Verdana" panose="020B0604030504040204" pitchFamily="34" charset="0"/>
      <p:regular r:id="rId57"/>
      <p:bold r:id="rId58"/>
      <p:italic r:id="rId59"/>
      <p:boldItalic r:id="rId60"/>
    </p:embeddedFont>
    <p:embeddedFont>
      <p:font typeface="PassionsConflictROB" panose="020B0604020202020204"/>
      <p:regular r:id="rId61"/>
    </p:embeddedFont>
    <p:embeddedFont>
      <p:font typeface="Vijaya" panose="020B0604020202020204" charset="0"/>
      <p:regular r:id="rId62"/>
      <p:bold r:id="rId63"/>
    </p:embeddedFont>
    <p:embeddedFont>
      <p:font typeface="Myriad Pro" panose="020B0503030403020204" pitchFamily="3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Swis721 LtEx BT" panose="020B0505020202020204" pitchFamily="34" charset="0"/>
      <p:regular r:id="rId72"/>
    </p:embeddedFont>
    <p:embeddedFont>
      <p:font typeface="Harrington" panose="04040505050A02020702" pitchFamily="82" charset="0"/>
      <p:regular r:id="rId73"/>
    </p:embeddedFont>
    <p:embeddedFont>
      <p:font typeface="UnivrstyRoman Bd BT" panose="04030605060702020802"/>
      <p:regular r:id="rId74"/>
    </p:embeddedFont>
    <p:embeddedFont>
      <p:font typeface="Consolas" panose="020B0609020204030204" pitchFamily="49" charset="0"/>
      <p:regular r:id="rId75"/>
      <p:bold r:id="rId76"/>
      <p:italic r:id="rId77"/>
      <p:boldItalic r:id="rId78"/>
    </p:embeddedFont>
    <p:embeddedFont>
      <p:font typeface="News706 BT" panose="02040804060705020204" pitchFamily="18" charset="0"/>
      <p:bold r:id="rId79"/>
    </p:embeddedFont>
    <p:embeddedFont>
      <p:font typeface="Impact" panose="020B0806030902050204" pitchFamily="34" charset="0"/>
      <p:regular r:id="rId80"/>
    </p:embeddedFont>
    <p:embeddedFont>
      <p:font typeface="Adobe Gothic Std B" panose="020B0800000000000000" pitchFamily="34" charset="-128"/>
      <p:bold r:id="rId81"/>
    </p:embeddedFont>
  </p:embeddedFontLst>
  <p:custDataLst>
    <p:tags r:id="rId82"/>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5015"/>
    <a:srgbClr val="00FF00"/>
    <a:srgbClr val="00CC00"/>
    <a:srgbClr val="44281C"/>
    <a:srgbClr val="452B1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3" autoAdjust="0"/>
    <p:restoredTop sz="83529" autoAdjust="0"/>
  </p:normalViewPr>
  <p:slideViewPr>
    <p:cSldViewPr>
      <p:cViewPr varScale="1">
        <p:scale>
          <a:sx n="76" d="100"/>
          <a:sy n="76" d="100"/>
        </p:scale>
        <p:origin x="179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 Id="rId61" Type="http://schemas.openxmlformats.org/officeDocument/2006/relationships/font" Target="fonts/font5.fntdata"/><Relationship Id="rId8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21/08/2018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mn-lt"/>
                <a:ea typeface="+mn-ea"/>
                <a:cs typeface="+mn-cs"/>
              </a:rPr>
              <a:t>BIBLICAL RESEARCH GUIDE: “AT THE FEET OF JESUS”</a:t>
            </a:r>
            <a:endParaRPr lang="es-ES" dirty="0" smtClean="0"/>
          </a:p>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3. </a:t>
            </a:r>
            <a:r>
              <a:rPr lang="en-US" sz="1200" b="1" kern="1200" dirty="0" smtClean="0">
                <a:solidFill>
                  <a:schemeClr val="tx1"/>
                </a:solidFill>
                <a:effectLst/>
                <a:latin typeface="+mn-lt"/>
                <a:ea typeface="+mn-ea"/>
                <a:cs typeface="+mn-cs"/>
              </a:rPr>
              <a:t>How many heavens exist now, according to the Bible?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2 </a:t>
            </a:r>
            <a:r>
              <a:rPr lang="es-ES" sz="1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Corinthians</a:t>
            </a:r>
            <a:r>
              <a:rPr lang="es-ES" sz="1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12:2-4</a:t>
            </a:r>
            <a:endParaRPr lang="es-ES_tradnl" sz="1200" b="1"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I knew a man in Christ above fourteen years ago, (whether in the body, I cannot tell; or whether out of the body, I cannot tell: God </a:t>
            </a:r>
            <a:r>
              <a:rPr lang="en-US" sz="1200" b="1" kern="1200" dirty="0" err="1" smtClean="0">
                <a:solidFill>
                  <a:schemeClr val="tx1"/>
                </a:solidFill>
                <a:effectLst/>
                <a:latin typeface="+mn-lt"/>
                <a:ea typeface="+mn-ea"/>
                <a:cs typeface="+mn-cs"/>
              </a:rPr>
              <a:t>knoweth</a:t>
            </a:r>
            <a:r>
              <a:rPr lang="en-US" sz="1200" b="1" kern="1200" dirty="0" smtClean="0">
                <a:solidFill>
                  <a:schemeClr val="tx1"/>
                </a:solidFill>
                <a:effectLst/>
                <a:latin typeface="+mn-lt"/>
                <a:ea typeface="+mn-ea"/>
                <a:cs typeface="+mn-cs"/>
              </a:rPr>
              <a:t>;) such an one caught up to the third heaven.</a:t>
            </a:r>
          </a:p>
          <a:p>
            <a:r>
              <a:rPr lang="en-US" sz="1200" b="1" kern="1200" dirty="0" smtClean="0">
                <a:solidFill>
                  <a:schemeClr val="tx1"/>
                </a:solidFill>
                <a:effectLst/>
                <a:latin typeface="+mn-lt"/>
                <a:ea typeface="+mn-ea"/>
                <a:cs typeface="+mn-cs"/>
              </a:rPr>
              <a:t>And I knew such a man, (whether in the body, or out of the body, I cannot tell: God </a:t>
            </a:r>
            <a:r>
              <a:rPr lang="en-US" sz="1200" b="1" kern="1200" dirty="0" err="1" smtClean="0">
                <a:solidFill>
                  <a:schemeClr val="tx1"/>
                </a:solidFill>
                <a:effectLst/>
                <a:latin typeface="+mn-lt"/>
                <a:ea typeface="+mn-ea"/>
                <a:cs typeface="+mn-cs"/>
              </a:rPr>
              <a:t>knoweth</a:t>
            </a:r>
            <a:r>
              <a:rPr lang="en-US" sz="1200" b="1"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How that he was caught up into paradise, and heard unspeakable words, which it is not lawful for a man to utter.”</a:t>
            </a:r>
          </a:p>
          <a:p>
            <a:endParaRPr lang="en-US" sz="1200" b="1" i="1" u="sng" kern="1200" dirty="0" smtClean="0">
              <a:solidFill>
                <a:schemeClr val="tx1"/>
              </a:solidFill>
              <a:effectLst/>
              <a:latin typeface="+mn-lt"/>
              <a:ea typeface="+mn-ea"/>
              <a:cs typeface="+mn-cs"/>
            </a:endParaRPr>
          </a:p>
          <a:p>
            <a:endParaRPr lang="es-ES_tradnl" sz="1200" i="1"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Three</a:t>
            </a:r>
            <a:endParaRPr lang="es-AR" sz="1200" kern="1200" dirty="0" smtClean="0">
              <a:solidFill>
                <a:schemeClr val="tx1"/>
              </a:solidFill>
              <a:effectLst/>
              <a:latin typeface="+mn-lt"/>
              <a:ea typeface="+mn-ea"/>
              <a:cs typeface="+mn-cs"/>
            </a:endParaRPr>
          </a:p>
          <a:p>
            <a:endParaRPr lang="es-ES_tradnl" sz="1200" i="1" u="sng"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 The first heaven is the atmosphere around the earth - the air.</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second is the firmament - the starry sky. (Psalm 19:1).</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third is the throne of God. (1 Kings 8:30).</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a:t>
            </a:r>
            <a:r>
              <a:rPr lang="es-ES_tradnl"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has God prepared for us?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 </a:t>
            </a:r>
            <a:r>
              <a:rPr lang="es-ES" sz="1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Corinthians</a:t>
            </a:r>
            <a:r>
              <a:rPr lang="es-ES" sz="1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2:9</a:t>
            </a: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But as it is written, Eye hath not seen, nor ear heard, neither have entered into the heart of man, the things which God hath prepared for them that love him.”</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rabicPeriod" startAt="5"/>
            </a:pPr>
            <a:r>
              <a:rPr lang="en-US" sz="1200" b="1" kern="1200" dirty="0" smtClean="0">
                <a:solidFill>
                  <a:schemeClr val="tx1"/>
                </a:solidFill>
                <a:effectLst/>
                <a:latin typeface="+mn-lt"/>
                <a:ea typeface="+mn-ea"/>
                <a:cs typeface="+mn-cs"/>
              </a:rPr>
              <a:t>As they contemplated the heavenly home with eyes of faith, what did the believers of the past say as they considered their earthly life?</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Hebrews</a:t>
            </a:r>
            <a:r>
              <a:rPr lang="es-ES_tradnl" sz="1200" b="1" kern="1200" dirty="0" smtClean="0">
                <a:solidFill>
                  <a:schemeClr val="tx1"/>
                </a:solidFill>
                <a:effectLst/>
                <a:latin typeface="+mn-lt"/>
                <a:ea typeface="+mn-ea"/>
                <a:cs typeface="+mn-cs"/>
              </a:rPr>
              <a:t> 11:13-16</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These all died in faith, not having received the promises, but having seen them afar off, and were persuaded of them, and embraced them, and confessed that they were strangers and pilgrims on the earth.</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Hebrews</a:t>
            </a:r>
            <a:r>
              <a:rPr lang="es-ES_tradnl" sz="1200" b="1" kern="1200" dirty="0" smtClean="0">
                <a:solidFill>
                  <a:schemeClr val="tx1"/>
                </a:solidFill>
                <a:effectLst/>
                <a:latin typeface="+mn-lt"/>
                <a:ea typeface="+mn-ea"/>
                <a:cs typeface="+mn-cs"/>
              </a:rPr>
              <a:t> 11:13-16</a:t>
            </a:r>
            <a:endParaRPr lang="es-ES" sz="1200" kern="1200" dirty="0" smtClean="0">
              <a:solidFill>
                <a:schemeClr val="tx1"/>
              </a:solidFill>
              <a:effectLst/>
              <a:latin typeface="+mn-lt"/>
              <a:ea typeface="+mn-ea"/>
              <a:cs typeface="+mn-cs"/>
            </a:endParaRPr>
          </a:p>
          <a:p>
            <a:endParaRPr lang="es-ES_tradnl"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 they that say such things declare plainly that they seek a country. And truly, if they had been mindful of that country from whence they came out, they might have had opportunity to have returned.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Hebrews</a:t>
            </a:r>
            <a:r>
              <a:rPr lang="es-ES_tradnl" sz="1200" b="1" kern="1200" dirty="0" smtClean="0">
                <a:solidFill>
                  <a:schemeClr val="tx1"/>
                </a:solidFill>
                <a:effectLst/>
                <a:latin typeface="+mn-lt"/>
                <a:ea typeface="+mn-ea"/>
                <a:cs typeface="+mn-cs"/>
              </a:rPr>
              <a:t> 11:13-16</a:t>
            </a:r>
            <a:endParaRPr lang="es-ES"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But now they desire a better country, that is, an heavenly: wherefore God is not ashamed to be called their God: for he hath prepared for them a city</a:t>
            </a:r>
            <a:r>
              <a:rPr lang="es-ES_tradnl" sz="1200" b="1"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6. </a:t>
            </a:r>
            <a:r>
              <a:rPr lang="en-US" sz="1200" b="1" kern="1200" dirty="0" smtClean="0">
                <a:solidFill>
                  <a:schemeClr val="tx1"/>
                </a:solidFill>
                <a:effectLst/>
                <a:latin typeface="+mn-lt"/>
                <a:ea typeface="+mn-ea"/>
                <a:cs typeface="+mn-cs"/>
              </a:rPr>
              <a:t>What will the new earth be like?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A </a:t>
            </a:r>
            <a:r>
              <a:rPr lang="es-ES" dirty="0" err="1" smtClean="0"/>
              <a:t>moment</a:t>
            </a:r>
            <a:r>
              <a:rPr lang="es-ES" dirty="0" smtClean="0"/>
              <a:t> of </a:t>
            </a:r>
            <a:r>
              <a:rPr lang="es-ES" dirty="0" err="1" smtClean="0"/>
              <a:t>prayer</a:t>
            </a:r>
            <a:r>
              <a:rPr lang="es-ES" baseline="0" dirty="0" smtClean="0"/>
              <a:t>…</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35:1-2</a:t>
            </a: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The wilderness and the solitary place shall be glad for them; and the desert shall rejoice, and blossom as the rose.</a:t>
            </a:r>
          </a:p>
          <a:p>
            <a:r>
              <a:rPr lang="en-US" sz="1200" b="1" kern="1200" dirty="0" smtClean="0">
                <a:solidFill>
                  <a:schemeClr val="tx1"/>
                </a:solidFill>
                <a:effectLst/>
                <a:latin typeface="+mn-lt"/>
                <a:ea typeface="+mn-ea"/>
                <a:cs typeface="+mn-cs"/>
              </a:rPr>
              <a:t>It shall blossom abundantly, and rejoice even with joy and singing: the glory of Lebanon shall be given unto it, the excellency of Carmel and Sharon, they shall see the glory of the Lord, and the excellency of our God.”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35:6,</a:t>
            </a:r>
            <a:r>
              <a:rPr lang="es-ES_tradnl" sz="1200" b="1" kern="1200" baseline="0" dirty="0" smtClean="0">
                <a:solidFill>
                  <a:schemeClr val="tx1"/>
                </a:solidFill>
                <a:effectLst/>
                <a:latin typeface="+mn-lt"/>
                <a:ea typeface="+mn-ea"/>
                <a:cs typeface="+mn-cs"/>
              </a:rPr>
              <a:t> </a:t>
            </a:r>
            <a:r>
              <a:rPr lang="es-ES_tradnl" sz="1200" b="1" kern="1200" dirty="0" smtClean="0">
                <a:solidFill>
                  <a:schemeClr val="tx1"/>
                </a:solidFill>
                <a:effectLst/>
                <a:latin typeface="+mn-lt"/>
                <a:ea typeface="+mn-ea"/>
                <a:cs typeface="+mn-cs"/>
              </a:rPr>
              <a:t>7</a:t>
            </a:r>
            <a:endParaRPr lang="es-ES"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for in the wilderness shall waters break out, and streams in the desert.</a:t>
            </a:r>
          </a:p>
          <a:p>
            <a:r>
              <a:rPr lang="en-US" sz="1200" b="1" kern="1200" dirty="0" smtClean="0">
                <a:solidFill>
                  <a:schemeClr val="tx1"/>
                </a:solidFill>
                <a:effectLst/>
                <a:latin typeface="+mn-lt"/>
                <a:ea typeface="+mn-ea"/>
                <a:cs typeface="+mn-cs"/>
              </a:rPr>
              <a:t>And the parched ground shall become a pool, and the thirsty land springs of water: in the habitation of dragons, where each lay, shall be grass with reeds and rushes.</a:t>
            </a:r>
            <a:r>
              <a:rPr lang="es-ES_tradnl"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There will be no vast deserts or huge oceans. </a:t>
            </a:r>
          </a:p>
          <a:p>
            <a:r>
              <a:rPr lang="en-US" sz="1200" kern="1200" dirty="0" smtClean="0">
                <a:solidFill>
                  <a:schemeClr val="tx1"/>
                </a:solidFill>
                <a:effectLst/>
                <a:latin typeface="+mn-lt"/>
                <a:ea typeface="+mn-ea"/>
                <a:cs typeface="+mn-cs"/>
              </a:rPr>
              <a:t>° The whole earth will be a garden of incredible beauty.  Isaiah 55:13</a:t>
            </a:r>
          </a:p>
          <a:p>
            <a:r>
              <a:rPr lang="en-US" sz="1200" kern="1200" dirty="0" smtClean="0">
                <a:solidFill>
                  <a:schemeClr val="tx1"/>
                </a:solidFill>
                <a:effectLst/>
                <a:latin typeface="+mn-lt"/>
                <a:ea typeface="+mn-ea"/>
                <a:cs typeface="+mn-cs"/>
              </a:rPr>
              <a:t>° More beautiful flowers  than the most beautiful orchids. (Revelation 22: 2.).</a:t>
            </a:r>
          </a:p>
          <a:p>
            <a:r>
              <a:rPr lang="en-US" sz="1200" kern="1200" dirty="0" smtClean="0">
                <a:solidFill>
                  <a:schemeClr val="tx1"/>
                </a:solidFill>
                <a:effectLst/>
                <a:latin typeface="+mn-lt"/>
                <a:ea typeface="+mn-ea"/>
                <a:cs typeface="+mn-cs"/>
              </a:rPr>
              <a:t>° Delicious fruits that no human being has tried here.</a:t>
            </a:r>
          </a:p>
          <a:p>
            <a:r>
              <a:rPr lang="en-US" sz="1200" kern="1200" dirty="0" smtClean="0">
                <a:solidFill>
                  <a:schemeClr val="tx1"/>
                </a:solidFill>
                <a:effectLst/>
                <a:latin typeface="+mn-lt"/>
                <a:ea typeface="+mn-ea"/>
                <a:cs typeface="+mn-cs"/>
              </a:rPr>
              <a:t>° A more pure and intense greenery that the spring greenery</a:t>
            </a:r>
          </a:p>
          <a:p>
            <a:r>
              <a:rPr lang="en-US" sz="1200" kern="1200" dirty="0" smtClean="0">
                <a:solidFill>
                  <a:schemeClr val="tx1"/>
                </a:solidFill>
                <a:effectLst/>
                <a:latin typeface="+mn-lt"/>
                <a:ea typeface="+mn-ea"/>
                <a:cs typeface="+mn-cs"/>
              </a:rPr>
              <a:t>° There will be rivers, brooks and lakes of crystal clear beauty.</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rabicPeriod" startAt="7"/>
            </a:pPr>
            <a:r>
              <a:rPr lang="en-US" sz="1200" b="1" kern="1200" dirty="0" smtClean="0">
                <a:solidFill>
                  <a:schemeClr val="tx1"/>
                </a:solidFill>
                <a:effectLst/>
                <a:latin typeface="+mn-lt"/>
                <a:ea typeface="+mn-ea"/>
                <a:cs typeface="+mn-cs"/>
              </a:rPr>
              <a:t>How does prophecy describe the harmony of the animal kingdom?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err="1" smtClean="0">
                <a:solidFill>
                  <a:schemeClr val="tx1"/>
                </a:solidFill>
                <a:effectLst/>
                <a:latin typeface="+mn-lt"/>
                <a:ea typeface="+mn-ea"/>
                <a:cs typeface="+mn-cs"/>
              </a:rPr>
              <a:t>Isaiah</a:t>
            </a:r>
            <a:r>
              <a:rPr lang="es-ES_tradnl" sz="1200" kern="1200" dirty="0" smtClean="0">
                <a:solidFill>
                  <a:schemeClr val="tx1"/>
                </a:solidFill>
                <a:effectLst/>
                <a:latin typeface="+mn-lt"/>
                <a:ea typeface="+mn-ea"/>
                <a:cs typeface="+mn-cs"/>
              </a:rPr>
              <a:t> 11:6-9; (</a:t>
            </a:r>
            <a:r>
              <a:rPr lang="es-ES_tradnl" sz="1200" kern="1200" dirty="0" err="1" smtClean="0">
                <a:solidFill>
                  <a:schemeClr val="tx1"/>
                </a:solidFill>
                <a:effectLst/>
                <a:latin typeface="+mn-lt"/>
                <a:ea typeface="+mn-ea"/>
                <a:cs typeface="+mn-cs"/>
              </a:rPr>
              <a:t>Isaiah</a:t>
            </a:r>
            <a:r>
              <a:rPr lang="es-ES_tradnl" sz="1200" kern="1200" dirty="0" smtClean="0">
                <a:solidFill>
                  <a:schemeClr val="tx1"/>
                </a:solidFill>
                <a:effectLst/>
                <a:latin typeface="+mn-lt"/>
                <a:ea typeface="+mn-ea"/>
                <a:cs typeface="+mn-cs"/>
              </a:rPr>
              <a:t> 32:17-18)</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The wolf also shall dwell with the lamb, and the leopard shall lie down with the kid; and the calf and the young lion and the fatling together; and a little child shall lead them.</a:t>
            </a:r>
          </a:p>
          <a:p>
            <a:r>
              <a:rPr lang="en-US" sz="1200" b="1" kern="1200" dirty="0" smtClean="0">
                <a:solidFill>
                  <a:schemeClr val="tx1"/>
                </a:solidFill>
                <a:effectLst/>
                <a:latin typeface="+mn-lt"/>
                <a:ea typeface="+mn-ea"/>
                <a:cs typeface="+mn-cs"/>
              </a:rPr>
              <a:t>And the cow and the bear shall feed; their young ones shall lie down together: and the lion shall eat straw like the ox.</a:t>
            </a:r>
          </a:p>
          <a:p>
            <a:r>
              <a:rPr lang="en-US" sz="1200" b="1" kern="1200" dirty="0" smtClean="0">
                <a:solidFill>
                  <a:schemeClr val="tx1"/>
                </a:solidFill>
                <a:effectLst/>
                <a:latin typeface="+mn-lt"/>
                <a:ea typeface="+mn-ea"/>
                <a:cs typeface="+mn-cs"/>
              </a:rPr>
              <a:t>And the sucking child shall play on the hole of the asp, and the weaned child shall put his hand on the cockatrice' den.</a:t>
            </a:r>
          </a:p>
          <a:p>
            <a:r>
              <a:rPr lang="en-US" sz="1200" b="1" kern="1200" dirty="0" smtClean="0">
                <a:solidFill>
                  <a:schemeClr val="tx1"/>
                </a:solidFill>
                <a:effectLst/>
                <a:latin typeface="+mn-lt"/>
                <a:ea typeface="+mn-ea"/>
                <a:cs typeface="+mn-cs"/>
              </a:rPr>
              <a:t>They shall not hurt nor destroy in all my holy mountain: for the earth shall be full of the knowledge of the Lord, as the waters cover the sea.”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err="1" smtClean="0">
                <a:solidFill>
                  <a:schemeClr val="tx1"/>
                </a:solidFill>
                <a:effectLst/>
                <a:latin typeface="+mn-lt"/>
                <a:ea typeface="+mn-ea"/>
                <a:cs typeface="+mn-cs"/>
              </a:rPr>
              <a:t>Isaiah</a:t>
            </a:r>
            <a:r>
              <a:rPr lang="es-ES_tradnl" sz="1200" kern="1200" dirty="0" smtClean="0">
                <a:solidFill>
                  <a:schemeClr val="tx1"/>
                </a:solidFill>
                <a:effectLst/>
                <a:latin typeface="+mn-lt"/>
                <a:ea typeface="+mn-ea"/>
                <a:cs typeface="+mn-cs"/>
              </a:rPr>
              <a:t> 11:6-9; (</a:t>
            </a:r>
            <a:r>
              <a:rPr lang="es-ES_tradnl" sz="1200" kern="1200" dirty="0" err="1" smtClean="0">
                <a:solidFill>
                  <a:schemeClr val="tx1"/>
                </a:solidFill>
                <a:effectLst/>
                <a:latin typeface="+mn-lt"/>
                <a:ea typeface="+mn-ea"/>
                <a:cs typeface="+mn-cs"/>
              </a:rPr>
              <a:t>Isaiah</a:t>
            </a:r>
            <a:r>
              <a:rPr lang="es-ES_tradnl" sz="1200" kern="1200" dirty="0" smtClean="0">
                <a:solidFill>
                  <a:schemeClr val="tx1"/>
                </a:solidFill>
                <a:effectLst/>
                <a:latin typeface="+mn-lt"/>
                <a:ea typeface="+mn-ea"/>
                <a:cs typeface="+mn-cs"/>
              </a:rPr>
              <a:t> 32:17-18)</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The wolf also shall dwell with the lamb, and the leopard shall lie down with the kid; and the calf and the young lion and the fatling together; and a little child shall lead them.</a:t>
            </a:r>
          </a:p>
          <a:p>
            <a:r>
              <a:rPr lang="en-US" sz="1200" b="1" kern="1200" dirty="0" smtClean="0">
                <a:solidFill>
                  <a:schemeClr val="tx1"/>
                </a:solidFill>
                <a:effectLst/>
                <a:latin typeface="+mn-lt"/>
                <a:ea typeface="+mn-ea"/>
                <a:cs typeface="+mn-cs"/>
              </a:rPr>
              <a:t>And the cow and the bear shall feed; their young ones shall lie down together: and the lion shall eat straw like the ox.</a:t>
            </a:r>
          </a:p>
          <a:p>
            <a:r>
              <a:rPr lang="en-US" sz="1200" b="1" kern="1200" dirty="0" smtClean="0">
                <a:solidFill>
                  <a:schemeClr val="tx1"/>
                </a:solidFill>
                <a:effectLst/>
                <a:latin typeface="+mn-lt"/>
                <a:ea typeface="+mn-ea"/>
                <a:cs typeface="+mn-cs"/>
              </a:rPr>
              <a:t>And the sucking child shall play on the hole of the asp, and the weaned child shall put his hand on the cockatrice' den.</a:t>
            </a:r>
          </a:p>
          <a:p>
            <a:r>
              <a:rPr lang="en-US" sz="1200" b="1" kern="1200" dirty="0" smtClean="0">
                <a:solidFill>
                  <a:schemeClr val="tx1"/>
                </a:solidFill>
                <a:effectLst/>
                <a:latin typeface="+mn-lt"/>
                <a:ea typeface="+mn-ea"/>
                <a:cs typeface="+mn-cs"/>
              </a:rPr>
              <a:t>They shall not hurt nor destroy in all my holy mountain: for the earth shall be full of the knowledge of the Lord, as the waters cover the sea.”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8. </a:t>
            </a:r>
            <a:r>
              <a:rPr lang="en-US" sz="1200" b="1" kern="1200" dirty="0" smtClean="0">
                <a:solidFill>
                  <a:schemeClr val="tx1"/>
                </a:solidFill>
                <a:effectLst/>
                <a:latin typeface="+mn-lt"/>
                <a:ea typeface="+mn-ea"/>
                <a:cs typeface="+mn-cs"/>
              </a:rPr>
              <a:t>What will there not be?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33:24; 35:3-6</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the inhabitant shall not say, I am sick: the people that dwell therein shall be forgiven their iniquity</a:t>
            </a:r>
            <a:r>
              <a:rPr lang="es-ES_tradnl"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Strengthen ye the weak hands, and confirm the feeble knees.</a:t>
            </a:r>
          </a:p>
          <a:p>
            <a:r>
              <a:rPr lang="en-US" sz="1200" b="1" kern="1200" dirty="0" smtClean="0">
                <a:solidFill>
                  <a:schemeClr val="tx1"/>
                </a:solidFill>
                <a:effectLst/>
                <a:latin typeface="+mn-lt"/>
                <a:ea typeface="+mn-ea"/>
                <a:cs typeface="+mn-cs"/>
              </a:rPr>
              <a:t>Say to them that are of a fearful heart, Be strong, fear not: behold, your God will come with vengeance, even God with a </a:t>
            </a:r>
            <a:r>
              <a:rPr lang="en-US" sz="1200" b="1" kern="1200" dirty="0" smtClean="0">
                <a:solidFill>
                  <a:schemeClr val="tx1"/>
                </a:solidFill>
                <a:effectLst/>
                <a:latin typeface="+mn-lt"/>
                <a:ea typeface="+mn-ea"/>
                <a:cs typeface="+mn-cs"/>
              </a:rPr>
              <a:t>recompense</a:t>
            </a:r>
            <a:r>
              <a:rPr lang="en-US" sz="1200" b="1" kern="1200" dirty="0" smtClean="0">
                <a:solidFill>
                  <a:schemeClr val="tx1"/>
                </a:solidFill>
                <a:effectLst/>
                <a:latin typeface="+mn-lt"/>
                <a:ea typeface="+mn-ea"/>
                <a:cs typeface="+mn-cs"/>
              </a:rPr>
              <a:t>; he will come and save you.</a:t>
            </a:r>
          </a:p>
          <a:p>
            <a:endParaRPr lang="en-U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33:24; 35:3-6</a:t>
            </a:r>
            <a:endParaRPr lang="es-ES"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Then the eyes of the blind shall be opened, and the ears of the deaf shall be unstopped.</a:t>
            </a:r>
          </a:p>
          <a:p>
            <a:r>
              <a:rPr lang="en-US" sz="1200" b="1" kern="1200" dirty="0" smtClean="0">
                <a:solidFill>
                  <a:schemeClr val="tx1"/>
                </a:solidFill>
                <a:effectLst/>
                <a:latin typeface="+mn-lt"/>
                <a:ea typeface="+mn-ea"/>
                <a:cs typeface="+mn-cs"/>
              </a:rPr>
              <a:t>Then shall the lame man leap as an hart, and the tongue of the dumb sing: for in the wilderness shall waters break out, and streams in the desert.”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9. </a:t>
            </a:r>
            <a:r>
              <a:rPr lang="en-US" sz="1200" b="1" kern="1200" dirty="0" smtClean="0">
                <a:solidFill>
                  <a:schemeClr val="tx1"/>
                </a:solidFill>
                <a:effectLst/>
                <a:latin typeface="+mn-lt"/>
                <a:ea typeface="+mn-ea"/>
                <a:cs typeface="+mn-cs"/>
              </a:rPr>
              <a:t>What will there be in the place of sadness?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35:9-10</a:t>
            </a:r>
          </a:p>
          <a:p>
            <a:r>
              <a:rPr lang="es-ES_tradnl" sz="1200" b="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No lion shall be there, nor any ravenous beast shall go up thereon, it shall not be found there; but the redeemed shall walk there:</a:t>
            </a:r>
            <a:r>
              <a:rPr lang="en-US" sz="1200" b="1" kern="1200" baseline="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And the ransomed of the Lord shall return, and come to Zion with songs and everlasting joy upon their heads: they shall obtain joy and gladness, and sorrow and sighing shall flee away.”</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19 </a:t>
            </a:r>
          </a:p>
          <a:p>
            <a:r>
              <a:rPr lang="en-US" sz="1200" b="1" kern="1200" dirty="0" smtClean="0">
                <a:solidFill>
                  <a:schemeClr val="tx1"/>
                </a:solidFill>
                <a:effectLst/>
                <a:latin typeface="+mn-lt"/>
                <a:ea typeface="+mn-ea"/>
                <a:cs typeface="+mn-cs"/>
              </a:rPr>
              <a:t>VISION OF</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 BETTER WORLD </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65:17-20</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For, behold, I create new heavens and a new earth: and the former shall not be remembered, nor come into mind.</a:t>
            </a:r>
          </a:p>
          <a:p>
            <a:r>
              <a:rPr lang="en-US" sz="1200" b="1" kern="1200" dirty="0" smtClean="0">
                <a:solidFill>
                  <a:schemeClr val="tx1"/>
                </a:solidFill>
                <a:effectLst/>
                <a:latin typeface="+mn-lt"/>
                <a:ea typeface="+mn-ea"/>
                <a:cs typeface="+mn-cs"/>
              </a:rPr>
              <a:t>But be ye glad and rejoice for ever in that which I create: for, behold, I create Jerusalem a rejoicing, and her people a joy.</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65:17-20</a:t>
            </a:r>
            <a:endParaRPr lang="es-ES" sz="1200" kern="1200" dirty="0" smtClean="0">
              <a:solidFill>
                <a:schemeClr val="tx1"/>
              </a:solidFill>
              <a:effectLst/>
              <a:latin typeface="+mn-lt"/>
              <a:ea typeface="+mn-ea"/>
              <a:cs typeface="+mn-cs"/>
            </a:endParaRPr>
          </a:p>
          <a:p>
            <a:endParaRPr lang="es-ES_tradnl"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I will rejoice in Jerusalem, and joy in my people: and the voice of weeping shall be no more heard in her, nor the voice of crying.</a:t>
            </a:r>
          </a:p>
          <a:p>
            <a:r>
              <a:rPr lang="en-US" sz="1200" b="1" kern="1200" dirty="0" smtClean="0">
                <a:solidFill>
                  <a:schemeClr val="tx1"/>
                </a:solidFill>
                <a:effectLst/>
                <a:latin typeface="+mn-lt"/>
                <a:ea typeface="+mn-ea"/>
                <a:cs typeface="+mn-cs"/>
              </a:rPr>
              <a:t>There shall be no more thence an infant of days, nor an old man that hath not filled his days: for the child shall die an hundred ye</a:t>
            </a:r>
            <a:r>
              <a:rPr lang="es-ES_tradnl" sz="1200" b="1"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10. </a:t>
            </a:r>
            <a:r>
              <a:rPr lang="en-US" sz="1200" b="1" kern="1200" dirty="0" smtClean="0">
                <a:solidFill>
                  <a:schemeClr val="tx1"/>
                </a:solidFill>
                <a:effectLst/>
                <a:latin typeface="+mn-lt"/>
                <a:ea typeface="+mn-ea"/>
                <a:cs typeface="+mn-cs"/>
              </a:rPr>
              <a:t>Will we work, or live in idleness?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65:21-23</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they shall build houses, and inhabit them; and they shall plant vineyards, and eat the fruit of them.</a:t>
            </a:r>
          </a:p>
          <a:p>
            <a:r>
              <a:rPr lang="en-US" sz="1200" b="1" kern="1200" dirty="0" smtClean="0">
                <a:solidFill>
                  <a:schemeClr val="tx1"/>
                </a:solidFill>
                <a:effectLst/>
                <a:latin typeface="+mn-lt"/>
                <a:ea typeface="+mn-ea"/>
                <a:cs typeface="+mn-cs"/>
              </a:rPr>
              <a:t>They shall not build, and another inhabit; they shall not plant, and another eat: for as the days of a tree are the days of my people, and mine elect shall long enjoy the work of their hands.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65:21-23</a:t>
            </a:r>
            <a:endParaRPr lang="es-ES"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They shall not </a:t>
            </a:r>
            <a:r>
              <a:rPr lang="en-US" sz="1200" b="1" kern="1200" dirty="0" err="1" smtClean="0">
                <a:solidFill>
                  <a:schemeClr val="tx1"/>
                </a:solidFill>
                <a:effectLst/>
                <a:latin typeface="+mn-lt"/>
                <a:ea typeface="+mn-ea"/>
                <a:cs typeface="+mn-cs"/>
              </a:rPr>
              <a:t>labour</a:t>
            </a:r>
            <a:r>
              <a:rPr lang="en-US" sz="1200" b="1" kern="1200" dirty="0" smtClean="0">
                <a:solidFill>
                  <a:schemeClr val="tx1"/>
                </a:solidFill>
                <a:effectLst/>
                <a:latin typeface="+mn-lt"/>
                <a:ea typeface="+mn-ea"/>
                <a:cs typeface="+mn-cs"/>
              </a:rPr>
              <a:t> in vain, nor bring forth for trouble; for they are the seed of the blessed of the Lord, and their offspring with them.”</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11. </a:t>
            </a:r>
            <a:r>
              <a:rPr lang="en-US" sz="1200" b="1" kern="1200" dirty="0" smtClean="0">
                <a:solidFill>
                  <a:schemeClr val="tx1"/>
                </a:solidFill>
                <a:effectLst/>
                <a:latin typeface="+mn-lt"/>
                <a:ea typeface="+mn-ea"/>
                <a:cs typeface="+mn-cs"/>
              </a:rPr>
              <a:t>What will the capital city, The new Jerusalem, be like?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21:1-5</a:t>
            </a: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I saw a new heaven and a new earth: for the first heaven and the first earth were passed away; and there was no more sea.</a:t>
            </a:r>
          </a:p>
          <a:p>
            <a:r>
              <a:rPr lang="en-US" sz="1200" b="1" kern="1200" dirty="0" smtClean="0">
                <a:solidFill>
                  <a:schemeClr val="tx1"/>
                </a:solidFill>
                <a:effectLst/>
                <a:latin typeface="+mn-lt"/>
                <a:ea typeface="+mn-ea"/>
                <a:cs typeface="+mn-cs"/>
              </a:rPr>
              <a:t>And I John saw the holy city, new Jerusalem, coming down from God out of heaven, prepared as a bride adorned for her husband.</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21:1-5</a:t>
            </a:r>
          </a:p>
          <a:p>
            <a:endParaRPr lang="es-E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I heard a great voice out of heaven saying, Behold, the tabernacle of God is with men, and he will dwell with them, and they shall be his people, and God himself shall be with them, and be their God.</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21:1-5</a:t>
            </a:r>
          </a:p>
          <a:p>
            <a:endParaRPr lang="es-E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God shall wipe away all tears from their eyes; and there shall be no more death, neither sorrow, nor crying, neither shall there be any more pain: for the former things are passed away.</a:t>
            </a:r>
          </a:p>
          <a:p>
            <a:r>
              <a:rPr lang="en-US" sz="1200" b="1" kern="1200" dirty="0" smtClean="0">
                <a:solidFill>
                  <a:schemeClr val="tx1"/>
                </a:solidFill>
                <a:effectLst/>
                <a:latin typeface="+mn-lt"/>
                <a:ea typeface="+mn-ea"/>
                <a:cs typeface="+mn-cs"/>
              </a:rPr>
              <a:t>And he that sat upon the throne said, Behold, I make all things new. And he said unto me, Write: for these words are true and faithful.”</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21:10-12</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he carried me away in the spirit to a great and high mountain, and </a:t>
            </a:r>
            <a:r>
              <a:rPr lang="en-US" sz="1200" b="1" kern="1200" dirty="0" err="1" smtClean="0">
                <a:solidFill>
                  <a:schemeClr val="tx1"/>
                </a:solidFill>
                <a:effectLst/>
                <a:latin typeface="+mn-lt"/>
                <a:ea typeface="+mn-ea"/>
                <a:cs typeface="+mn-cs"/>
              </a:rPr>
              <a:t>shewed</a:t>
            </a:r>
            <a:r>
              <a:rPr lang="en-US" sz="1200" b="1" kern="1200" dirty="0" smtClean="0">
                <a:solidFill>
                  <a:schemeClr val="tx1"/>
                </a:solidFill>
                <a:effectLst/>
                <a:latin typeface="+mn-lt"/>
                <a:ea typeface="+mn-ea"/>
                <a:cs typeface="+mn-cs"/>
              </a:rPr>
              <a:t> me that great city, the holy Jerusalem, descending out of heaven from God,</a:t>
            </a:r>
          </a:p>
          <a:p>
            <a:r>
              <a:rPr lang="en-US" sz="1200" b="1" kern="1200" dirty="0" smtClean="0">
                <a:solidFill>
                  <a:schemeClr val="tx1"/>
                </a:solidFill>
                <a:effectLst/>
                <a:latin typeface="+mn-lt"/>
                <a:ea typeface="+mn-ea"/>
                <a:cs typeface="+mn-cs"/>
              </a:rPr>
              <a:t>Having the glory of God: and her light was like unto a stone most precious, even like a jasper stone, clear as crystal</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Is it God's purpose to leave us in this world of pain and suffering?</a:t>
            </a:r>
            <a:endParaRPr lang="es-AR" sz="12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For many,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life has turned into a nightmare: </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Some are tormented by sickness. </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Some are consumed by anguish. </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a conquest for bread.</a:t>
            </a:r>
          </a:p>
          <a:p>
            <a:pPr lvl="0"/>
            <a:r>
              <a:rPr lang="en-US" sz="1200" kern="1200" dirty="0" smtClean="0">
                <a:solidFill>
                  <a:schemeClr val="tx1"/>
                </a:solidFill>
                <a:effectLst/>
                <a:latin typeface="+mn-lt"/>
                <a:ea typeface="+mn-ea"/>
                <a:cs typeface="+mn-cs"/>
              </a:rPr>
              <a:t>Misunderstood in the home.</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Many are disappointed by loved ones. </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Enslaved by work.</a:t>
            </a:r>
          </a:p>
          <a:p>
            <a:pPr lvl="0"/>
            <a:r>
              <a:rPr lang="en-US" sz="1200" kern="1200" dirty="0" smtClean="0">
                <a:solidFill>
                  <a:schemeClr val="tx1"/>
                </a:solidFill>
                <a:effectLst/>
                <a:latin typeface="+mn-lt"/>
                <a:ea typeface="+mn-ea"/>
                <a:cs typeface="+mn-cs"/>
              </a:rPr>
              <a:t>For many more, life has become a heavy burden.</a:t>
            </a:r>
          </a:p>
          <a:p>
            <a:pPr lvl="0"/>
            <a:endParaRPr lang="es-AR"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How many dreams have not been fulfilled! </a:t>
            </a:r>
            <a:endParaRPr lang="es-AR" sz="12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Many look for friendship and find rejection. </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Some desire health but instead suffer from an illness. </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Some want to own home, but it seems impossible.</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all wish to have our loved ones near us that death has taken from us.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427462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21:10-12</a:t>
            </a:r>
            <a:endParaRPr lang="es-ES"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And had a wall great and high, and had twelve gates, and at the gates twelve angels, and names written thereon, which are the names of the twelve tribes of the children of Israel.”</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 It will measure 12,000 furlongs (verse 16) or 2,000 km. (500 km. on each side).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It is made of pure gold, similar to clear glass. (Verse 18).</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The wall has 12 foundations made of precious stones. (verses 19, 20).</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 The 12 huge doors are made of giant pearls. (verse 21).</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 There will be no night, because Christ will be their light. (Verse 23).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 From the throne of God a pure river of crystal clear waters flows and on either side of the river is the tree of life. (Revelation 22:1, 2).</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 We will be with Jesus forever. (Verses 3, 4).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2975203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en-US" sz="1200" b="1" kern="1200" dirty="0" smtClean="0">
                <a:solidFill>
                  <a:schemeClr val="tx1"/>
                </a:solidFill>
                <a:effectLst/>
                <a:latin typeface="+mn-lt"/>
                <a:ea typeface="+mn-ea"/>
                <a:cs typeface="+mn-cs"/>
              </a:rPr>
              <a:t>On what day will we gather to worship God?</a:t>
            </a:r>
            <a:r>
              <a:rPr lang="en-US" sz="1200" strike="sngStrike" kern="1200" dirty="0" smtClean="0">
                <a:solidFill>
                  <a:schemeClr val="tx1"/>
                </a:solidFill>
                <a:effectLst/>
                <a:latin typeface="+mn-lt"/>
                <a:ea typeface="+mn-ea"/>
                <a:cs typeface="+mn-cs"/>
              </a:rPr>
              <a:t>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66:22-23</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For as the new heavens and the new earth, which I will make, shall remain before me, </a:t>
            </a:r>
            <a:r>
              <a:rPr lang="en-US" sz="1200" b="1" kern="1200" dirty="0" err="1" smtClean="0">
                <a:solidFill>
                  <a:schemeClr val="tx1"/>
                </a:solidFill>
                <a:effectLst/>
                <a:latin typeface="+mn-lt"/>
                <a:ea typeface="+mn-ea"/>
                <a:cs typeface="+mn-cs"/>
              </a:rPr>
              <a:t>saith</a:t>
            </a:r>
            <a:r>
              <a:rPr lang="en-US" sz="1200" b="1" kern="1200" dirty="0" smtClean="0">
                <a:solidFill>
                  <a:schemeClr val="tx1"/>
                </a:solidFill>
                <a:effectLst/>
                <a:latin typeface="+mn-lt"/>
                <a:ea typeface="+mn-ea"/>
                <a:cs typeface="+mn-cs"/>
              </a:rPr>
              <a:t> the Lord, so shall your seed and your name remain. And it shall come to pass, that from one new moon to another, and from one </a:t>
            </a:r>
            <a:r>
              <a:rPr lang="en-US" sz="1200" b="1" kern="1200" dirty="0" err="1" smtClean="0">
                <a:solidFill>
                  <a:schemeClr val="tx1"/>
                </a:solidFill>
                <a:effectLst/>
                <a:latin typeface="+mn-lt"/>
                <a:ea typeface="+mn-ea"/>
                <a:cs typeface="+mn-cs"/>
              </a:rPr>
              <a:t>sabbath</a:t>
            </a:r>
            <a:r>
              <a:rPr lang="en-US" sz="1200" b="1" kern="1200" dirty="0" smtClean="0">
                <a:solidFill>
                  <a:schemeClr val="tx1"/>
                </a:solidFill>
                <a:effectLst/>
                <a:latin typeface="+mn-lt"/>
                <a:ea typeface="+mn-ea"/>
                <a:cs typeface="+mn-cs"/>
              </a:rPr>
              <a:t> to another, shall all flesh come to worship before me, </a:t>
            </a:r>
            <a:r>
              <a:rPr lang="en-US" sz="1200" b="1" kern="1200" dirty="0" err="1" smtClean="0">
                <a:solidFill>
                  <a:schemeClr val="tx1"/>
                </a:solidFill>
                <a:effectLst/>
                <a:latin typeface="+mn-lt"/>
                <a:ea typeface="+mn-ea"/>
                <a:cs typeface="+mn-cs"/>
              </a:rPr>
              <a:t>saith</a:t>
            </a:r>
            <a:r>
              <a:rPr lang="en-US" sz="1200" b="1" kern="1200" dirty="0" smtClean="0">
                <a:solidFill>
                  <a:schemeClr val="tx1"/>
                </a:solidFill>
                <a:effectLst/>
                <a:latin typeface="+mn-lt"/>
                <a:ea typeface="+mn-ea"/>
                <a:cs typeface="+mn-cs"/>
              </a:rPr>
              <a:t> the Lord.”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en-US" sz="1200" b="1" kern="1200" dirty="0" smtClean="0">
                <a:solidFill>
                  <a:schemeClr val="tx1"/>
                </a:solidFill>
                <a:effectLst/>
                <a:latin typeface="+mn-lt"/>
                <a:ea typeface="+mn-ea"/>
                <a:cs typeface="+mn-cs"/>
              </a:rPr>
              <a:t>How do we know that all these promises are true?</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 You can trust God’s promises. We are not talking about fantasy or fiction but about the promises of a God of love.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The 2,300 prophesies that are fulfilled before our eyes are a guarantee that God does not lie.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The sacrifice on Calvary would be meaningless if this were not true.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When Christ comes; we will be changed into immortal beings. (1 Corinthians 15:51-58).</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HOW CAN I SECURE A PLACE IN HEAVEN?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4274626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14. What should we do in the first place?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Acts</a:t>
            </a:r>
            <a:r>
              <a:rPr lang="es-ES_tradnl" sz="1200" b="1" kern="1200" dirty="0" smtClean="0">
                <a:solidFill>
                  <a:schemeClr val="tx1"/>
                </a:solidFill>
                <a:effectLst/>
                <a:latin typeface="+mn-lt"/>
                <a:ea typeface="+mn-ea"/>
                <a:cs typeface="+mn-cs"/>
              </a:rPr>
              <a:t> 16:31</a:t>
            </a:r>
            <a:endParaRPr lang="es-E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they said, Believe on the Lord Jesus Christ, and thou shalt be saved, and thy house.</a:t>
            </a: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Accept Christ, through faith, as our personal </a:t>
            </a:r>
            <a:r>
              <a:rPr lang="en-US" sz="1200" kern="1200" dirty="0" err="1" smtClean="0">
                <a:solidFill>
                  <a:schemeClr val="tx1"/>
                </a:solidFill>
                <a:effectLst/>
                <a:latin typeface="+mn-lt"/>
                <a:ea typeface="+mn-ea"/>
                <a:cs typeface="+mn-cs"/>
              </a:rPr>
              <a:t>Saviour</a:t>
            </a:r>
            <a:r>
              <a:rPr lang="en-US" sz="1200" kern="1200" dirty="0" smtClean="0">
                <a:solidFill>
                  <a:schemeClr val="tx1"/>
                </a:solidFill>
                <a:effectLst/>
                <a:latin typeface="+mn-lt"/>
                <a:ea typeface="+mn-ea"/>
                <a:cs typeface="+mn-cs"/>
              </a:rPr>
              <a:t> and Lord of our life.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en-US" sz="1200" b="1" kern="1200" dirty="0" smtClean="0">
                <a:solidFill>
                  <a:schemeClr val="tx1"/>
                </a:solidFill>
                <a:effectLst/>
                <a:latin typeface="+mn-lt"/>
                <a:ea typeface="+mn-ea"/>
                <a:cs typeface="+mn-cs"/>
              </a:rPr>
              <a:t>What should I do to have eternal life? What did Jesus teach us?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1. </a:t>
            </a:r>
            <a:r>
              <a:rPr lang="en-US" sz="1200" b="1" kern="1200" dirty="0" smtClean="0">
                <a:solidFill>
                  <a:schemeClr val="tx1"/>
                </a:solidFill>
                <a:effectLst/>
                <a:latin typeface="+mn-lt"/>
                <a:ea typeface="+mn-ea"/>
                <a:cs typeface="+mn-cs"/>
              </a:rPr>
              <a:t>God has promised a home without shadows. When will we receive it? </a:t>
            </a:r>
            <a:endParaRPr lang="es-ES" sz="12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Matthew 19:17 </a:t>
            </a:r>
            <a:r>
              <a:rPr lang="es-AR" sz="1200" b="1" kern="1200" dirty="0" err="1" smtClean="0">
                <a:solidFill>
                  <a:schemeClr val="tx1"/>
                </a:solidFill>
                <a:effectLst/>
                <a:latin typeface="+mn-lt"/>
                <a:ea typeface="+mn-ea"/>
                <a:cs typeface="+mn-cs"/>
              </a:rPr>
              <a:t>last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part</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but if thou wilt enter into life, keep the commandments</a:t>
            </a:r>
            <a:r>
              <a:rPr lang="es-ES_tradnl"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He that overcomes will inherit all things. (Revelation 21:7).</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There will be no room for transgressors there; only those whose names are written in the book of life will have access to that place. (Revelation 21:8, 27).</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the word “do” is used, it should be made clear that this is not the cause, but the effect of salvation. Only the merits of Christ are the basis for our redemption. Our surrender and obedience are our response to God’s love, Him whom we have accepted not only as Savior but also as Lord of our lives.</a:t>
            </a:r>
          </a:p>
          <a:p>
            <a:r>
              <a:rPr lang="en-US" sz="1200" i="1" kern="1200" dirty="0" smtClean="0">
                <a:solidFill>
                  <a:schemeClr val="tx1"/>
                </a:solidFill>
                <a:effectLst/>
                <a:latin typeface="+mn-lt"/>
                <a:ea typeface="+mn-ea"/>
                <a:cs typeface="+mn-cs"/>
              </a:rPr>
              <a:t>The plan of redemption includes not only the redemption of man but also the redemption of our planet. (Romans 8:20-22)L Satan took away the sovereignty of our world and subjected it to slavery.</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When the power of the devil is completely destroyed, Christ will be crowned King of kings and Lord of lords. Sin polluted the environment in which man was placed, but Christ will restore both the human being and the home in which he was placed.</a:t>
            </a:r>
            <a:endParaRPr lang="es-AR"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p>
          <a:p>
            <a:r>
              <a:rPr lang="en-US" sz="1200" kern="1200" dirty="0" smtClean="0">
                <a:solidFill>
                  <a:schemeClr val="tx1"/>
                </a:solidFill>
                <a:effectLst/>
                <a:latin typeface="+mn-lt"/>
                <a:ea typeface="+mn-ea"/>
                <a:cs typeface="+mn-cs"/>
              </a:rPr>
              <a:t>° Christ did His part on Calvary. The rest depends on you. Isaiah 1:19,20. "If ye be willing and obedient, ye shall eat the good of the land.”</a:t>
            </a:r>
          </a:p>
          <a:p>
            <a:r>
              <a:rPr lang="en-US" sz="1200" kern="1200" dirty="0" smtClean="0">
                <a:solidFill>
                  <a:schemeClr val="tx1"/>
                </a:solidFill>
                <a:effectLst/>
                <a:latin typeface="+mn-lt"/>
                <a:ea typeface="+mn-ea"/>
                <a:cs typeface="+mn-cs"/>
              </a:rPr>
              <a:t>° Now is the time to make a decision and cling to the rock of salvation that is Christ Jesus. </a:t>
            </a:r>
          </a:p>
          <a:p>
            <a:r>
              <a:rPr lang="en-US" sz="1200" kern="1200" dirty="0" smtClean="0">
                <a:solidFill>
                  <a:schemeClr val="tx1"/>
                </a:solidFill>
                <a:effectLst/>
                <a:latin typeface="+mn-lt"/>
                <a:ea typeface="+mn-ea"/>
                <a:cs typeface="+mn-cs"/>
              </a:rPr>
              <a:t>° Accept God 's invitation today! (Ephesians 5:14-17).</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4274626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 you, Lord, for preparing a wonderful place for me!</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2562850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000" b="1" i="1"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GOD BLESS YOU!</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s-ES" sz="2000" b="1" dirty="0" smtClean="0">
              <a:solidFill>
                <a:prstClr val="black"/>
              </a:solidFill>
              <a:effectLst>
                <a:outerShdw blurRad="50800" dist="38100" dir="2700000" algn="tl" rotWithShape="0">
                  <a:prstClr val="black">
                    <a:alpha val="40000"/>
                  </a:prstClr>
                </a:outerShdw>
              </a:effectLst>
              <a:latin typeface="Myriad Pro" pitchFamily="34" charset="0"/>
            </a:endParaRP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The next topic: Does the Antichrist already exist?</a:t>
            </a: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There are various conjectures about the antichrist, but there is only one revelation trustworthy: biblical prophecy.</a:t>
            </a: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In our next subject we will know the seven keys of prophecy and the history of the little horn.</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53</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us confidently at: info@biblewell.org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54</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John 14:1-3</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Let not your heart be troubled: ye believe in God, believe also in me.</a:t>
            </a:r>
          </a:p>
          <a:p>
            <a:r>
              <a:rPr lang="en-US" sz="1200" b="1" kern="1200" dirty="0" smtClean="0">
                <a:solidFill>
                  <a:schemeClr val="tx1"/>
                </a:solidFill>
                <a:effectLst/>
                <a:latin typeface="+mn-lt"/>
                <a:ea typeface="+mn-ea"/>
                <a:cs typeface="+mn-cs"/>
              </a:rPr>
              <a:t>In my Father's house are many mansions: if it were not so, I would have told you. I go to prepare a place for you.</a:t>
            </a:r>
          </a:p>
          <a:p>
            <a:r>
              <a:rPr lang="en-US" sz="1200" b="1" kern="1200" dirty="0" smtClean="0">
                <a:solidFill>
                  <a:schemeClr val="tx1"/>
                </a:solidFill>
                <a:effectLst/>
                <a:latin typeface="+mn-lt"/>
                <a:ea typeface="+mn-ea"/>
                <a:cs typeface="+mn-cs"/>
              </a:rPr>
              <a:t>And if I go and prepare a place for you, I will come again, and receive you unto myself; that where I am, there ye may be also.”</a:t>
            </a:r>
            <a:r>
              <a:rPr lang="es-ES_tradnl" sz="1200" b="1" kern="1200" dirty="0" smtClean="0">
                <a:solidFill>
                  <a:schemeClr val="tx1"/>
                </a:solidFill>
                <a:effectLst/>
                <a:latin typeface="+mn-lt"/>
                <a:ea typeface="+mn-ea"/>
                <a:cs typeface="+mn-cs"/>
              </a:rPr>
              <a:t> </a:t>
            </a:r>
          </a:p>
          <a:p>
            <a:endParaRPr lang="es-ES_tradnl"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We will be given a new world like the one given to our first parents. (Genesis 1:31). Everything will be beautiful including plants, flowers and animals. We will enjoy perfect peace and happiness.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Man received 4 gifts when created: eternal life, a perfect character, a wonderful home, and dominion over everything. </a:t>
            </a:r>
          </a:p>
          <a:p>
            <a:r>
              <a:rPr lang="en-US" sz="1200" kern="1200" dirty="0" smtClean="0">
                <a:solidFill>
                  <a:schemeClr val="tx1"/>
                </a:solidFill>
                <a:effectLst/>
                <a:latin typeface="+mn-lt"/>
                <a:ea typeface="+mn-ea"/>
                <a:cs typeface="+mn-cs"/>
              </a:rPr>
              <a:t>° Sin brought suffering in the place of all these gifts.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2. </a:t>
            </a:r>
            <a:r>
              <a:rPr lang="en-US" sz="1200" b="1" kern="1200" dirty="0" smtClean="0">
                <a:solidFill>
                  <a:schemeClr val="tx1"/>
                </a:solidFill>
                <a:effectLst/>
                <a:latin typeface="+mn-lt"/>
                <a:ea typeface="+mn-ea"/>
                <a:cs typeface="+mn-cs"/>
              </a:rPr>
              <a:t>What was the purpose of Christ's death?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John 2:25</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this is the promise that he hath promised us, even eternal life.”</a:t>
            </a:r>
            <a:endParaRPr lang="es-ES_tradnl" sz="1200" b="1"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Through Christ we will be free from slavery to the devil, and in Him will all things be made new. Isaiah 45:2.</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WHAT WILLTHE NEW HEAVEN AND THE NEW EARTH BE LIKE?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427462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21/08/2018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00034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Mis Docs\_Multimedia SDA\19x Panorama de un mundo mejor\tema 19 cie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 y="7403"/>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96588" y="4077072"/>
            <a:ext cx="6403704" cy="2585323"/>
          </a:xfrm>
          <a:prstGeom prst="rect">
            <a:avLst/>
          </a:prstGeom>
        </p:spPr>
        <p:txBody>
          <a:bodyPr wrap="square">
            <a:spAutoFit/>
          </a:bodyPr>
          <a:lstStyle/>
          <a:p>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How many heavens exist now, according to the Bible? </a:t>
            </a:r>
            <a:endPar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837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6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965608" y="251937"/>
            <a:ext cx="3797835"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2 </a:t>
            </a: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Corinthians</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12:2-4</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342900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7524" y="1124744"/>
            <a:ext cx="8964996" cy="39964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knew a man in Christ above fourteen years ago, (whether in the body, I cannot tell; or whether out of the body, I cannot tell: God </a:t>
            </a:r>
            <a:r>
              <a:rPr lang="en-U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knoweth</a:t>
            </a:r>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such an one caught up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to the third </a:t>
            </a:r>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heaven</a:t>
            </a:r>
            <a:r>
              <a:rPr lang="en-U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And </a:t>
            </a:r>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knew such a man, (whether in the body, or out of the body, I cannot tell: God </a:t>
            </a:r>
            <a:r>
              <a:rPr lang="en-U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knoweth</a:t>
            </a:r>
            <a:r>
              <a:rPr lang="en-U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How </a:t>
            </a:r>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that he was caught up into paradise, and heard unspeakable words, which it is not lawful for a man to utter.”</a:t>
            </a:r>
          </a:p>
        </p:txBody>
      </p:sp>
    </p:spTree>
    <p:extLst>
      <p:ext uri="{BB962C8B-B14F-4D97-AF65-F5344CB8AC3E}">
        <p14:creationId xmlns:p14="http://schemas.microsoft.com/office/powerpoint/2010/main" val="1294546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Mis Docs\_Multimedia SDA\19x Panorama de un mundo mejor\tema 19 cie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 y="7403"/>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683568" y="4509120"/>
            <a:ext cx="7344816" cy="16201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i="1" spc="50" dirty="0" err="1"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First</a:t>
            </a:r>
            <a:r>
              <a:rPr lang="es-ES" sz="44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heaven</a:t>
            </a:r>
            <a:r>
              <a:rPr lang="es-ES" sz="44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Atmosphere</a:t>
            </a:r>
            <a:endParaRPr lang="es-ES" sz="4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251520" y="2060848"/>
            <a:ext cx="8352928" cy="7560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i="1" spc="50" dirty="0" err="1" smtClean="0">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Second</a:t>
            </a:r>
            <a:r>
              <a:rPr lang="es-ES" sz="4400" b="1" i="1" spc="50" dirty="0" smtClean="0">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heaven</a:t>
            </a:r>
            <a:r>
              <a:rPr lang="es-ES" sz="4400" b="1" i="1" spc="50" dirty="0" smtClean="0">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a:t>
            </a:r>
            <a:r>
              <a:rPr lang="es-ES" sz="4400" b="1" i="1" spc="50" dirty="0" smtClean="0">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firmament</a:t>
            </a:r>
            <a:endParaRPr lang="es-ES" sz="4400" b="1" i="1" spc="50" dirty="0">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p:cNvSpPr>
            <a:spLocks noChangeArrowheads="1"/>
          </p:cNvSpPr>
          <p:nvPr/>
        </p:nvSpPr>
        <p:spPr bwMode="auto">
          <a:xfrm>
            <a:off x="143508" y="224644"/>
            <a:ext cx="8928992" cy="7560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i="1" spc="50" dirty="0" err="1"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Third</a:t>
            </a:r>
            <a:r>
              <a:rPr lang="es-ES" sz="44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heaven</a:t>
            </a:r>
            <a:r>
              <a:rPr lang="es-ES" sz="44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a:t>
            </a:r>
            <a:r>
              <a:rPr lang="es-ES" sz="44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throne</a:t>
            </a:r>
            <a:r>
              <a:rPr lang="es-ES" sz="44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of </a:t>
            </a:r>
            <a:r>
              <a:rPr lang="es-ES" sz="4400" b="1" i="1" spc="50" dirty="0" err="1"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God</a:t>
            </a:r>
            <a:endParaRPr lang="es-ES" sz="44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9"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633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2000"/>
                                        <p:tgtEl>
                                          <p:spTgt spid="7"/>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Mis Docs\_Multimedia SDA\19x Panorama de un mundo mejor\tema 19 o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2934814"/>
            <a:ext cx="6403704" cy="1938992"/>
          </a:xfrm>
          <a:prstGeom prst="rect">
            <a:avLst/>
          </a:prstGeom>
        </p:spPr>
        <p:txBody>
          <a:bodyPr wrap="square">
            <a:spAutoFit/>
          </a:bodyPr>
          <a:lstStyle/>
          <a:p>
            <a:r>
              <a:rPr lang="en-U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What has God prepared for us? </a:t>
            </a:r>
            <a:endPar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769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6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51744" y="251937"/>
            <a:ext cx="3225563"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 </a:t>
            </a: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Corinthians</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2:9</a:t>
            </a:r>
          </a:p>
        </p:txBody>
      </p:sp>
      <p:sp>
        <p:nvSpPr>
          <p:cNvPr id="4" name="Rectangle 3"/>
          <p:cNvSpPr>
            <a:spLocks noChangeArrowheads="1"/>
          </p:cNvSpPr>
          <p:nvPr/>
        </p:nvSpPr>
        <p:spPr bwMode="auto">
          <a:xfrm>
            <a:off x="432048" y="1664804"/>
            <a:ext cx="8532440" cy="39964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But as it is written,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Eye hath not seen, nor ear heard</a:t>
            </a:r>
            <a:r>
              <a:rPr lang="en-U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neither have entered into the heart of man, the things which God hath prepared for them that love </a:t>
            </a:r>
            <a:r>
              <a:rPr lang="en-US" sz="40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him</a:t>
            </a:r>
            <a:r>
              <a:rPr lang="es-ES" sz="40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663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19 Panorama de un mundo mejor\IMG1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2"/>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375756" y="1988840"/>
            <a:ext cx="5935652" cy="4524315"/>
          </a:xfrm>
          <a:prstGeom prst="rect">
            <a:avLst/>
          </a:prstGeom>
        </p:spPr>
        <p:txBody>
          <a:bodyPr wrap="square">
            <a:spAutoFit/>
          </a:bodyPr>
          <a:lstStyle/>
          <a:p>
            <a:pPr algn="r"/>
            <a:r>
              <a:rPr lang="en-U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As they contemplated the heavenly home with eyes of faith, what did the believers of the past say as they considered their earthly life?</a:t>
            </a:r>
            <a:endPar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Tree>
    <p:extLst>
      <p:ext uri="{BB962C8B-B14F-4D97-AF65-F5344CB8AC3E}">
        <p14:creationId xmlns:p14="http://schemas.microsoft.com/office/powerpoint/2010/main" val="578282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61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97430" y="251937"/>
            <a:ext cx="3134192"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Hebrews</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11:13-16</a:t>
            </a:r>
          </a:p>
        </p:txBody>
      </p:sp>
      <p:sp>
        <p:nvSpPr>
          <p:cNvPr id="4" name="Rectangle 3"/>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These all died in faith, not having received the promises, but having seen them afar off, and were persuaded of them, and embraced them, and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confessed that they were strangers </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pilgrims on the earth</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Rectangle 3" hidden="1"/>
          <p:cNvSpPr>
            <a:spLocks noChangeArrowheads="1"/>
          </p:cNvSpPr>
          <p:nvPr/>
        </p:nvSpPr>
        <p:spPr bwMode="auto">
          <a:xfrm>
            <a:off x="180020"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los que esto dicen, claramente dan a entender que buscan una patria; pues si hubiesen estado pensando en aquella de donde salieron, ciertamente tenían tiempo de volver. </a:t>
            </a:r>
          </a:p>
        </p:txBody>
      </p:sp>
      <p:sp>
        <p:nvSpPr>
          <p:cNvPr id="6" name="Rectangle 3" hidden="1"/>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Pero anhelaban una mejor, esto es, celestial; por lo cual Dios no se avergüenza de llamarse Dios de ellos; porque les ha preparado una ciudad.”</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19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5"/>
                                        </p:tgtEl>
                                      </p:cBhvr>
                                    </p:animEffect>
                                    <p:anim calcmode="lin" valueType="num">
                                      <p:cBhvr>
                                        <p:cTn id="24" dur="1000"/>
                                        <p:tgtEl>
                                          <p:spTgt spid="5"/>
                                        </p:tgtEl>
                                        <p:attrNameLst>
                                          <p:attrName>ppt_x</p:attrName>
                                        </p:attrNameLst>
                                      </p:cBhvr>
                                      <p:tavLst>
                                        <p:tav tm="0">
                                          <p:val>
                                            <p:strVal val="ppt_x"/>
                                          </p:val>
                                        </p:tav>
                                        <p:tav tm="100000">
                                          <p:val>
                                            <p:strVal val="ppt_x"/>
                                          </p:val>
                                        </p:tav>
                                      </p:tavLst>
                                    </p:anim>
                                    <p:anim calcmode="lin" valueType="num">
                                      <p:cBhvr>
                                        <p:cTn id="25" dur="1000"/>
                                        <p:tgtEl>
                                          <p:spTgt spid="5"/>
                                        </p:tgtEl>
                                        <p:attrNameLst>
                                          <p:attrName>ppt_y</p:attrName>
                                        </p:attrNameLst>
                                      </p:cBhvr>
                                      <p:tavLst>
                                        <p:tav tm="0">
                                          <p:val>
                                            <p:strVal val="ppt_y"/>
                                          </p:val>
                                        </p:tav>
                                        <p:tav tm="100000">
                                          <p:val>
                                            <p:strVal val="ppt_y-.1"/>
                                          </p:val>
                                        </p:tav>
                                      </p:tavLst>
                                    </p:anim>
                                    <p:set>
                                      <p:cBhvr>
                                        <p:cTn id="26" dur="1" fill="hold">
                                          <p:stCondLst>
                                            <p:cond delay="999"/>
                                          </p:stCondLst>
                                        </p:cTn>
                                        <p:tgtEl>
                                          <p:spTgt spid="5"/>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97430" y="251937"/>
            <a:ext cx="3134192"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Hebrews</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11:13-16</a:t>
            </a:r>
          </a:p>
        </p:txBody>
      </p:sp>
      <p:sp>
        <p:nvSpPr>
          <p:cNvPr id="4" name="Rectangle 3" hidden="1"/>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“Conforme a la fe murieron todos éstos sin haber recibido lo prometido,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sino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mirándolo de lejos, y creyéndolo,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saludándolo, y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confesando que eran extranjeros y peregrinos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sobre la tierra</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Rectangle 3"/>
          <p:cNvSpPr>
            <a:spLocks noChangeArrowheads="1"/>
          </p:cNvSpPr>
          <p:nvPr/>
        </p:nvSpPr>
        <p:spPr bwMode="auto">
          <a:xfrm>
            <a:off x="180020"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they that say such things declare plainly that they seek a country. And truly, if they had been mindful of that country from whence they came out, they might have had opportunity to have returned.</a:t>
            </a:r>
          </a:p>
        </p:txBody>
      </p:sp>
      <p:sp>
        <p:nvSpPr>
          <p:cNvPr id="6" name="Rectangle 3" hidden="1"/>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Pero anhelaban una mejor, esto es, celestial; por lo cual Dios no se avergüenza de llamarse Dios de ellos; porque les ha preparado una ciudad.”</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813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97430" y="251937"/>
            <a:ext cx="3134192"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Hebrews</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11:13-16</a:t>
            </a:r>
          </a:p>
        </p:txBody>
      </p:sp>
      <p:sp>
        <p:nvSpPr>
          <p:cNvPr id="4" name="Rectangle 3" hidden="1"/>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“Conforme a la fe murieron todos éstos sin haber recibido lo prometido,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sino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mirándolo de lejos, y creyéndolo,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saludándolo, y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confesando que eran extranjeros y peregrinos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sobre la tierra</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Rectangle 3" hidden="1"/>
          <p:cNvSpPr>
            <a:spLocks noChangeArrowheads="1"/>
          </p:cNvSpPr>
          <p:nvPr/>
        </p:nvSpPr>
        <p:spPr bwMode="auto">
          <a:xfrm>
            <a:off x="180020"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los que esto dicen, claramente dan a entender que buscan una patria; pues si hubiesen estado pensando en aquella de donde salieron, ciertamente tenían tiempo de volver. </a:t>
            </a:r>
          </a:p>
        </p:txBody>
      </p:sp>
      <p:sp>
        <p:nvSpPr>
          <p:cNvPr id="6" name="Rectangle 3"/>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But now they desire a better country, that is, an heavenly: wherefore God is not ashamed to be called their God: for he hath prepared for them a city</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714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Mis Docs\_Multimedia SDA\19x Panorama de un mundo mejor\tema 19 pla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295636" y="4185084"/>
            <a:ext cx="7486329" cy="1938992"/>
          </a:xfrm>
          <a:prstGeom prst="rect">
            <a:avLst/>
          </a:prstGeom>
        </p:spPr>
        <p:txBody>
          <a:bodyPr wrap="square">
            <a:spAutoFit/>
          </a:bodyPr>
          <a:lstStyle/>
          <a:p>
            <a:pPr algn="r"/>
            <a:r>
              <a:rPr lang="en-U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What will </a:t>
            </a:r>
            <a:endParaRPr lang="en-US" sz="60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pPr algn="r"/>
            <a:r>
              <a:rPr lang="en-US" sz="60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the </a:t>
            </a:r>
            <a:r>
              <a:rPr lang="en-U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new earth be like? </a:t>
            </a:r>
            <a:endPar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Tree>
    <p:extLst>
      <p:ext uri="{BB962C8B-B14F-4D97-AF65-F5344CB8AC3E}">
        <p14:creationId xmlns:p14="http://schemas.microsoft.com/office/powerpoint/2010/main" val="3001689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7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2" descr="D:\Mis Docs\_Multimedia SDA\19x Panorama de un mundo mejor\tema 19 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3959932" y="2376264"/>
            <a:ext cx="4968552" cy="3429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6"/>
              </a:contourClr>
            </a:sp3d>
          </a:bodyPr>
          <a:lstStyle/>
          <a:p>
            <a:r>
              <a:rPr lang="en-US" sz="8000" b="1"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t>A moment </a:t>
            </a:r>
            <a:endParaRPr lang="en-US" sz="8000" b="1" spc="50" dirty="0" smtClean="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endParaRPr>
          </a:p>
          <a:p>
            <a:r>
              <a:rPr lang="en-US" sz="8000" b="1" spc="50" dirty="0" smtClean="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t>of Prayer</a:t>
            </a:r>
            <a:endParaRPr lang="en-US" sz="8000" b="1" u="none"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3011"/>
                                        </p:tgtEl>
                                        <p:attrNameLst>
                                          <p:attrName>style.visibility</p:attrName>
                                        </p:attrNameLst>
                                      </p:cBhvr>
                                      <p:to>
                                        <p:strVal val="visible"/>
                                      </p:to>
                                    </p:set>
                                    <p:animEffect transition="in" filter="fade">
                                      <p:cBhvr>
                                        <p:cTn id="7" dur="500"/>
                                        <p:tgtEl>
                                          <p:spTgt spid="43011"/>
                                        </p:tgtEl>
                                      </p:cBhvr>
                                    </p:animEffect>
                                  </p:childTnLst>
                                </p:cTn>
                              </p:par>
                            </p:childTnLst>
                          </p:cTn>
                        </p:par>
                        <p:par>
                          <p:cTn id="8" fill="hold">
                            <p:stCondLst>
                              <p:cond delay="12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07645" y="224644"/>
            <a:ext cx="2422458"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35:1-2</a:t>
            </a:r>
            <a:endPar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endParaRPr>
          </a:p>
        </p:txBody>
      </p:sp>
      <p:sp>
        <p:nvSpPr>
          <p:cNvPr id="4" name="Rectangle 3"/>
          <p:cNvSpPr>
            <a:spLocks noChangeArrowheads="1"/>
          </p:cNvSpPr>
          <p:nvPr/>
        </p:nvSpPr>
        <p:spPr bwMode="auto">
          <a:xfrm>
            <a:off x="503548" y="1016732"/>
            <a:ext cx="8640452"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4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4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a:t>
            </a:r>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wilderness and the solitary place shall be glad for them; and the desert shall rejoice, and blossom as the rose.</a:t>
            </a:r>
          </a:p>
          <a:p>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It shall blossom abundantly, and rejoice even with joy and singing: the glory of Lebanon shall be given unto it, the excellency of Carmel and Sharon, they shall see the glory of the Lord, and the excellency of our God</a:t>
            </a:r>
            <a:r>
              <a:rPr lang="en-US" sz="34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Rectangle 3" hidden="1"/>
          <p:cNvSpPr>
            <a:spLocks noChangeArrowheads="1"/>
          </p:cNvSpPr>
          <p:nvPr/>
        </p:nvSpPr>
        <p:spPr bwMode="auto">
          <a:xfrm>
            <a:off x="180020" y="1664804"/>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aguas serán cavadas en el desierto, y torrentes en la soledad.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 lugar seco se convertirá en estanque, y el sequedal en manaderos de aguas; en la morada de chacales, en su guarida, será lugar de cañas y juncos.”</a:t>
            </a:r>
          </a:p>
        </p:txBody>
      </p:sp>
    </p:spTree>
    <p:extLst>
      <p:ext uri="{BB962C8B-B14F-4D97-AF65-F5344CB8AC3E}">
        <p14:creationId xmlns:p14="http://schemas.microsoft.com/office/powerpoint/2010/main" val="1993370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047532" y="224644"/>
            <a:ext cx="2542683"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35:6, 7</a:t>
            </a:r>
            <a:endPar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endParaRPr>
          </a:p>
        </p:txBody>
      </p:sp>
      <p:sp>
        <p:nvSpPr>
          <p:cNvPr id="4" name="Rectangle 3" hidden="1"/>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alegrarán el desierto y la soledad; el yermo se gozará y florecerá como la rosa.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Florecerá profusamente, y también se alegrará y cantará con júbilo; la gloria del Líbano le será dada, la hermosura del Carmelo y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Sarón</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Ellos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verán la gloria de Jehová, la hermosura del Dios nuestro.”</a:t>
            </a:r>
          </a:p>
        </p:txBody>
      </p:sp>
      <p:sp>
        <p:nvSpPr>
          <p:cNvPr id="5" name="Rectangle 3"/>
          <p:cNvSpPr>
            <a:spLocks noChangeArrowheads="1"/>
          </p:cNvSpPr>
          <p:nvPr/>
        </p:nvSpPr>
        <p:spPr bwMode="auto">
          <a:xfrm>
            <a:off x="180020" y="1664804"/>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in the wilderness shall waters break out, and streams in the desert.</a:t>
            </a:r>
          </a:p>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the parched ground shall become a pool, and the thirsty land springs of water: in the habitation of dragons, where each lay, shall be grass with reeds and rushes</a:t>
            </a:r>
            <a:r>
              <a:rPr lang="en-U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37340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Mis Docs\_Multimedia SDA\19x Panorama de un mundo mejor\tema 19 le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012612" y="4509120"/>
            <a:ext cx="7987880" cy="2308324"/>
          </a:xfrm>
          <a:prstGeom prst="rect">
            <a:avLst/>
          </a:prstGeom>
        </p:spPr>
        <p:txBody>
          <a:bodyPr wrap="square">
            <a:spAutoFit/>
          </a:bodyPr>
          <a:lstStyle/>
          <a:p>
            <a:r>
              <a:rPr lang="en-U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How does prophecy </a:t>
            </a:r>
            <a:endParaRPr lang="en-US" sz="48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r>
              <a:rPr lang="en-US" sz="48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describe </a:t>
            </a:r>
            <a:r>
              <a:rPr lang="en-U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the harmony </a:t>
            </a:r>
            <a:endParaRPr lang="en-US" sz="48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r>
              <a:rPr lang="en-US" sz="48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of </a:t>
            </a:r>
            <a:r>
              <a:rPr lang="en-U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the animal kingdom? </a:t>
            </a:r>
            <a:endPar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Tree>
    <p:extLst>
      <p:ext uri="{BB962C8B-B14F-4D97-AF65-F5344CB8AC3E}">
        <p14:creationId xmlns:p14="http://schemas.microsoft.com/office/powerpoint/2010/main" val="1140842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30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860479" y="251937"/>
            <a:ext cx="2388795"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11:6-9</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 y="1448780"/>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wolf also shall dwell with the lamb, and the leopard shall lie down with the kid; and the calf and the young lion and the fatling together; and a little child shall lead </a:t>
            </a:r>
            <a:r>
              <a:rPr lang="en-US" sz="34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them. And </a:t>
            </a:r>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cow and the bear shall feed; their young ones shall lie down together: and the lion shall eat straw like the ox.</a:t>
            </a:r>
          </a:p>
        </p:txBody>
      </p:sp>
    </p:spTree>
    <p:extLst>
      <p:ext uri="{BB962C8B-B14F-4D97-AF65-F5344CB8AC3E}">
        <p14:creationId xmlns:p14="http://schemas.microsoft.com/office/powerpoint/2010/main" val="739048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860479" y="251937"/>
            <a:ext cx="2388795"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11:6-9</a:t>
            </a:r>
          </a:p>
        </p:txBody>
      </p:sp>
      <p:sp>
        <p:nvSpPr>
          <p:cNvPr id="5" name="Rectangle 3"/>
          <p:cNvSpPr>
            <a:spLocks noChangeArrowheads="1"/>
          </p:cNvSpPr>
          <p:nvPr/>
        </p:nvSpPr>
        <p:spPr bwMode="auto">
          <a:xfrm>
            <a:off x="0" y="1520788"/>
            <a:ext cx="914450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the sucking child shall play on the hole of the asp, and the weaned child shall put his hand on the cockatrice' den.</a:t>
            </a:r>
          </a:p>
          <a:p>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They shall not hurt nor destroy in all my holy mountain: for the earth shall be full of the knowledge of the Lord, as the waters cover the sea.”</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09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Mis Docs\_Multimedia SDA\19x Panorama de un mundo mejor\tema 19 lagri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536" y="4437112"/>
            <a:ext cx="7987880" cy="1015663"/>
          </a:xfrm>
          <a:prstGeom prst="rect">
            <a:avLst/>
          </a:prstGeom>
        </p:spPr>
        <p:txBody>
          <a:bodyPr wrap="square">
            <a:spAutoFit/>
          </a:bodyPr>
          <a:lstStyle/>
          <a:p>
            <a:r>
              <a:rPr lang="en-U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What will there not be? </a:t>
            </a:r>
            <a:endPar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645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4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10461" y="251937"/>
            <a:ext cx="3688831"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33:24; 35:3-6</a:t>
            </a:r>
          </a:p>
        </p:txBody>
      </p:sp>
      <p:sp>
        <p:nvSpPr>
          <p:cNvPr id="4" name="Rectangle 3"/>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the inhabitant shall not say, I am sick: the people that dwell therein shall be forgiven their iniquity.”</a:t>
            </a:r>
          </a:p>
          <a:p>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“Strengthen ye the weak hands, and confirm the feeble knees.</a:t>
            </a:r>
          </a:p>
          <a:p>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Say to them that are of a fearful heart, Be strong, fear not: behold, your God will come with vengeance, even God with a </a:t>
            </a:r>
            <a:r>
              <a:rPr lang="en-U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recompense</a:t>
            </a:r>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he will come and save you</a:t>
            </a:r>
            <a:r>
              <a:rPr lang="en-U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Rectangle 3" hidden="1"/>
          <p:cNvSpPr>
            <a:spLocks noChangeArrowheads="1"/>
          </p:cNvSpPr>
          <p:nvPr/>
        </p:nvSpPr>
        <p:spPr bwMode="auto">
          <a:xfrm>
            <a:off x="-1" y="1520788"/>
            <a:ext cx="9144509"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Entonces los ojos de los ciegos serán abiertos, y los oídos de los sordos se abrirán.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Entonces el cojo saltará como un ciervo,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cantará la lengua del mudo; porque aguas serán cavadas en el desierto,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torrentes en la soledad.”</a:t>
            </a:r>
          </a:p>
        </p:txBody>
      </p:sp>
    </p:spTree>
    <p:extLst>
      <p:ext uri="{BB962C8B-B14F-4D97-AF65-F5344CB8AC3E}">
        <p14:creationId xmlns:p14="http://schemas.microsoft.com/office/powerpoint/2010/main" val="485936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10461" y="251937"/>
            <a:ext cx="3688831"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33:24; 35:3-6</a:t>
            </a:r>
          </a:p>
        </p:txBody>
      </p:sp>
      <p:sp>
        <p:nvSpPr>
          <p:cNvPr id="4" name="Rectangle 3" hidden="1"/>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dirá el morador: Estoy enfermo; </a:t>
            </a:r>
            <a: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 </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pueblo que more en ella le será perdonada la iniquidad.”</a:t>
            </a:r>
          </a:p>
          <a:p>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“Fortaleced las manos cansadas, </a:t>
            </a:r>
            <a: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afirmad </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las rodillas endebles.</a:t>
            </a:r>
          </a:p>
          <a:p>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Decid a los de corazón apocado: Esforzaos, </a:t>
            </a:r>
            <a: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temáis; he aquí que vuestro Dios viene </a:t>
            </a:r>
            <a: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 </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retribución, con pago; Dios mismo vendrá, y os salvará. </a:t>
            </a:r>
          </a:p>
        </p:txBody>
      </p:sp>
      <p:sp>
        <p:nvSpPr>
          <p:cNvPr id="5" name="Rectangle 3"/>
          <p:cNvSpPr>
            <a:spLocks noChangeArrowheads="1"/>
          </p:cNvSpPr>
          <p:nvPr/>
        </p:nvSpPr>
        <p:spPr bwMode="auto">
          <a:xfrm>
            <a:off x="-1" y="1520788"/>
            <a:ext cx="9144509"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Then the eyes of the blind shall be opened, and the ears of the deaf shall be unstopped.</a:t>
            </a:r>
          </a:p>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Then shall the lame man leap as an hart, and the tongue of the dumb sing: for in the wilderness shall waters break out, and streams in the desert.”</a:t>
            </a:r>
          </a:p>
        </p:txBody>
      </p:sp>
    </p:spTree>
    <p:extLst>
      <p:ext uri="{BB962C8B-B14F-4D97-AF65-F5344CB8AC3E}">
        <p14:creationId xmlns:p14="http://schemas.microsoft.com/office/powerpoint/2010/main" val="205297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Mis Docs\_Multimedia SDA\19x Panorama de un mundo mejor\tema 19 sonri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 y="-16027"/>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536" y="3789040"/>
            <a:ext cx="6012668" cy="2862322"/>
          </a:xfrm>
          <a:prstGeom prst="rect">
            <a:avLst/>
          </a:prstGeom>
        </p:spPr>
        <p:txBody>
          <a:bodyPr wrap="square">
            <a:spAutoFit/>
          </a:bodyPr>
          <a:lstStyle/>
          <a:p>
            <a:pPr algn="ctr"/>
            <a:r>
              <a:rPr lang="en-U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What will there be </a:t>
            </a:r>
            <a:r>
              <a:rPr lang="en-US" sz="60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r>
            <a:br>
              <a:rPr lang="en-US" sz="60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br>
            <a:r>
              <a:rPr lang="en-US" sz="60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in </a:t>
            </a:r>
            <a:r>
              <a:rPr lang="en-U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the place of sadness? </a:t>
            </a:r>
            <a:endPar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Tree>
    <p:extLst>
      <p:ext uri="{BB962C8B-B14F-4D97-AF65-F5344CB8AC3E}">
        <p14:creationId xmlns:p14="http://schemas.microsoft.com/office/powerpoint/2010/main" val="2808428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2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16363" y="251937"/>
            <a:ext cx="4318811"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35:9-10; 65:17-20</a:t>
            </a:r>
          </a:p>
        </p:txBody>
      </p:sp>
      <p:sp>
        <p:nvSpPr>
          <p:cNvPr id="4" name="Rectangle 3"/>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 lion shall be there, nor any ravenous beast shall go up thereon, it shall not be found there; but the redeemed shall walk there: </a:t>
            </a:r>
            <a:r>
              <a:rPr lang="en-US" sz="34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ransomed of the Lord shall return, and come to Zion with songs and everlasting joy upon their heads: </a:t>
            </a:r>
            <a:r>
              <a:rPr lang="en-US"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they shall obtain joy and gladness</a:t>
            </a:r>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and sorrow and sighing shall flee away.”</a:t>
            </a:r>
          </a:p>
        </p:txBody>
      </p:sp>
      <p:sp>
        <p:nvSpPr>
          <p:cNvPr id="6" name="Rectangle 3" hidden="1"/>
          <p:cNvSpPr>
            <a:spLocks noChangeArrowheads="1"/>
          </p:cNvSpPr>
          <p:nvPr/>
        </p:nvSpPr>
        <p:spPr bwMode="auto">
          <a:xfrm>
            <a:off x="-508"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he aquí que yo crearé nuevos cielos y nueva tierra; y de lo primero no habrá memoria, ni más vendrá al pensamiento.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os gozaréis y os alegraréis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para siempre en las cosas que yo he creado; porque he aquí que yo traigo a Jerusalén alegría, y a su pueblo gozo. </a:t>
            </a:r>
          </a:p>
        </p:txBody>
      </p:sp>
      <p:sp>
        <p:nvSpPr>
          <p:cNvPr id="5" name="Rectangle 3" hidden="1"/>
          <p:cNvSpPr>
            <a:spLocks noChangeArrowheads="1"/>
          </p:cNvSpPr>
          <p:nvPr/>
        </p:nvSpPr>
        <p:spPr bwMode="auto">
          <a:xfrm>
            <a:off x="-1" y="1232756"/>
            <a:ext cx="9144509" cy="40684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me alegraré con Jerusalén, y me gozaré con mi pueblo; y nunca más se oirán en ella voz de lloro, ni voz de clamor.</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habrá más allí niño que muera de pocos días, ni viejo que sus días no cumpla; porque el niño morirá de cien años, y el pecador de cien años será maldito.”</a:t>
            </a:r>
          </a:p>
        </p:txBody>
      </p:sp>
    </p:spTree>
    <p:extLst>
      <p:ext uri="{BB962C8B-B14F-4D97-AF65-F5344CB8AC3E}">
        <p14:creationId xmlns:p14="http://schemas.microsoft.com/office/powerpoint/2010/main" val="34017795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6" grpId="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s Docs\_Multimedia SDA\19x Panorama de un mundo mejor\titulo tema 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 y="972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19</a:t>
            </a:r>
          </a:p>
        </p:txBody>
      </p:sp>
      <p:sp>
        <p:nvSpPr>
          <p:cNvPr id="2" name="1 Rectángulo"/>
          <p:cNvSpPr/>
          <p:nvPr/>
        </p:nvSpPr>
        <p:spPr>
          <a:xfrm>
            <a:off x="467544" y="1340768"/>
            <a:ext cx="7524836" cy="3416320"/>
          </a:xfrm>
          <a:prstGeom prst="rect">
            <a:avLst/>
          </a:prstGeom>
        </p:spPr>
        <p:txBody>
          <a:bodyPr wrap="square">
            <a:spAutoFit/>
          </a:bodyPr>
          <a:lstStyle/>
          <a:p>
            <a:r>
              <a:rPr lang="es-ES" sz="7200" dirty="0">
                <a:ln w="18415" cmpd="sng">
                  <a:solidFill>
                    <a:schemeClr val="tx1"/>
                  </a:solidFill>
                  <a:prstDash val="solid"/>
                </a:ln>
                <a:gradFill>
                  <a:gsLst>
                    <a:gs pos="20000">
                      <a:srgbClr val="03D4A8">
                        <a:lumMod val="18000"/>
                        <a:lumOff val="82000"/>
                      </a:srgbClr>
                    </a:gs>
                    <a:gs pos="38000">
                      <a:srgbClr val="21D6E0"/>
                    </a:gs>
                    <a:gs pos="64000">
                      <a:srgbClr val="0087E6"/>
                    </a:gs>
                    <a:gs pos="78000">
                      <a:srgbClr val="005CBF"/>
                    </a:gs>
                  </a:gsLst>
                  <a:lin ang="5400000" scaled="0"/>
                </a:gradFill>
                <a:effectLst>
                  <a:outerShdw blurRad="127000" dist="76200" dir="3600000" algn="tl" rotWithShape="0">
                    <a:srgbClr val="000000">
                      <a:alpha val="70000"/>
                    </a:srgbClr>
                  </a:outerShdw>
                </a:effectLst>
                <a:latin typeface="News706 BT" pitchFamily="18" charset="0"/>
                <a:ea typeface="Adobe Gothic Std B" pitchFamily="34" charset="-128"/>
              </a:rPr>
              <a:t>VISION </a:t>
            </a:r>
            <a:endParaRPr lang="es-ES" sz="7200" dirty="0" smtClean="0">
              <a:ln w="18415" cmpd="sng">
                <a:solidFill>
                  <a:schemeClr val="tx1"/>
                </a:solidFill>
                <a:prstDash val="solid"/>
              </a:ln>
              <a:gradFill>
                <a:gsLst>
                  <a:gs pos="20000">
                    <a:srgbClr val="03D4A8">
                      <a:lumMod val="18000"/>
                      <a:lumOff val="82000"/>
                    </a:srgbClr>
                  </a:gs>
                  <a:gs pos="38000">
                    <a:srgbClr val="21D6E0"/>
                  </a:gs>
                  <a:gs pos="64000">
                    <a:srgbClr val="0087E6"/>
                  </a:gs>
                  <a:gs pos="78000">
                    <a:srgbClr val="005CBF"/>
                  </a:gs>
                </a:gsLst>
                <a:lin ang="5400000" scaled="0"/>
              </a:gradFill>
              <a:effectLst>
                <a:outerShdw blurRad="127000" dist="76200" dir="3600000" algn="tl" rotWithShape="0">
                  <a:srgbClr val="000000">
                    <a:alpha val="70000"/>
                  </a:srgbClr>
                </a:outerShdw>
              </a:effectLst>
              <a:latin typeface="News706 BT" pitchFamily="18" charset="0"/>
              <a:ea typeface="Adobe Gothic Std B" pitchFamily="34" charset="-128"/>
            </a:endParaRPr>
          </a:p>
          <a:p>
            <a:r>
              <a:rPr lang="es-ES" sz="7200" dirty="0" smtClean="0">
                <a:ln w="18415" cmpd="sng">
                  <a:solidFill>
                    <a:schemeClr val="tx1"/>
                  </a:solidFill>
                  <a:prstDash val="solid"/>
                </a:ln>
                <a:gradFill>
                  <a:gsLst>
                    <a:gs pos="20000">
                      <a:srgbClr val="03D4A8">
                        <a:lumMod val="18000"/>
                        <a:lumOff val="82000"/>
                      </a:srgbClr>
                    </a:gs>
                    <a:gs pos="38000">
                      <a:srgbClr val="21D6E0"/>
                    </a:gs>
                    <a:gs pos="64000">
                      <a:srgbClr val="0087E6"/>
                    </a:gs>
                    <a:gs pos="78000">
                      <a:srgbClr val="005CBF"/>
                    </a:gs>
                  </a:gsLst>
                  <a:lin ang="5400000" scaled="0"/>
                </a:gradFill>
                <a:effectLst>
                  <a:outerShdw blurRad="127000" dist="76200" dir="3600000" algn="tl" rotWithShape="0">
                    <a:srgbClr val="000000">
                      <a:alpha val="70000"/>
                    </a:srgbClr>
                  </a:outerShdw>
                </a:effectLst>
                <a:latin typeface="News706 BT" pitchFamily="18" charset="0"/>
                <a:ea typeface="Adobe Gothic Std B" pitchFamily="34" charset="-128"/>
              </a:rPr>
              <a:t>OF A </a:t>
            </a:r>
          </a:p>
          <a:p>
            <a:r>
              <a:rPr lang="es-ES" sz="7200" dirty="0" smtClean="0">
                <a:ln w="18415" cmpd="sng">
                  <a:solidFill>
                    <a:schemeClr val="tx1"/>
                  </a:solidFill>
                  <a:prstDash val="solid"/>
                </a:ln>
                <a:gradFill>
                  <a:gsLst>
                    <a:gs pos="20000">
                      <a:srgbClr val="03D4A8">
                        <a:lumMod val="18000"/>
                        <a:lumOff val="82000"/>
                      </a:srgbClr>
                    </a:gs>
                    <a:gs pos="38000">
                      <a:srgbClr val="21D6E0"/>
                    </a:gs>
                    <a:gs pos="64000">
                      <a:srgbClr val="0087E6"/>
                    </a:gs>
                    <a:gs pos="78000">
                      <a:srgbClr val="005CBF"/>
                    </a:gs>
                  </a:gsLst>
                  <a:lin ang="5400000" scaled="0"/>
                </a:gradFill>
                <a:effectLst>
                  <a:outerShdw blurRad="127000" dist="76200" dir="3600000" algn="tl" rotWithShape="0">
                    <a:srgbClr val="000000">
                      <a:alpha val="70000"/>
                    </a:srgbClr>
                  </a:outerShdw>
                </a:effectLst>
                <a:latin typeface="News706 BT" pitchFamily="18" charset="0"/>
                <a:ea typeface="Adobe Gothic Std B" pitchFamily="34" charset="-128"/>
              </a:rPr>
              <a:t>BETTER </a:t>
            </a:r>
            <a:r>
              <a:rPr lang="es-ES" sz="7200" dirty="0">
                <a:ln w="18415" cmpd="sng">
                  <a:solidFill>
                    <a:schemeClr val="tx1"/>
                  </a:solidFill>
                  <a:prstDash val="solid"/>
                </a:ln>
                <a:gradFill>
                  <a:gsLst>
                    <a:gs pos="20000">
                      <a:srgbClr val="03D4A8">
                        <a:lumMod val="18000"/>
                        <a:lumOff val="82000"/>
                      </a:srgbClr>
                    </a:gs>
                    <a:gs pos="38000">
                      <a:srgbClr val="21D6E0"/>
                    </a:gs>
                    <a:gs pos="64000">
                      <a:srgbClr val="0087E6"/>
                    </a:gs>
                    <a:gs pos="78000">
                      <a:srgbClr val="005CBF"/>
                    </a:gs>
                  </a:gsLst>
                  <a:lin ang="5400000" scaled="0"/>
                </a:gradFill>
                <a:effectLst>
                  <a:outerShdw blurRad="127000" dist="76200" dir="3600000" algn="tl" rotWithShape="0">
                    <a:srgbClr val="000000">
                      <a:alpha val="70000"/>
                    </a:srgbClr>
                  </a:outerShdw>
                </a:effectLst>
                <a:latin typeface="News706 BT" pitchFamily="18" charset="0"/>
                <a:ea typeface="Adobe Gothic Std B" pitchFamily="34" charset="-128"/>
              </a:rPr>
              <a:t>WORLD </a:t>
            </a: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16363" y="251937"/>
            <a:ext cx="4318811"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35:9-10; 65:17-20</a:t>
            </a:r>
          </a:p>
        </p:txBody>
      </p:sp>
      <p:sp>
        <p:nvSpPr>
          <p:cNvPr id="4" name="Rectangle 3" hidden="1"/>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habrá allí león, ni fiera subirá por él, ni allí se hallará, para que caminen los redimidos.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redimidos de Jehová volverán, y vendrán a Sion con alegría; y gozo perpetuo será sobre sus cabezas; y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tendrán gozo y alegría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y huirán la tristeza y el gemido.”</a:t>
            </a:r>
          </a:p>
        </p:txBody>
      </p:sp>
      <p:sp>
        <p:nvSpPr>
          <p:cNvPr id="6" name="Rectangle 3"/>
          <p:cNvSpPr>
            <a:spLocks noChangeArrowheads="1"/>
          </p:cNvSpPr>
          <p:nvPr/>
        </p:nvSpPr>
        <p:spPr bwMode="auto">
          <a:xfrm>
            <a:off x="431540" y="1160748"/>
            <a:ext cx="853294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behold, I create new heavens and a new earth: and the former shall not be remembered, nor come into mind.</a:t>
            </a:r>
          </a:p>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But be ye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glad and rejoice </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ever in that which I create: for, behold, I create Jerusalem a rejoicing, and her people a joy.</a:t>
            </a:r>
          </a:p>
        </p:txBody>
      </p:sp>
      <p:sp>
        <p:nvSpPr>
          <p:cNvPr id="5" name="Rectangle 3" hidden="1"/>
          <p:cNvSpPr>
            <a:spLocks noChangeArrowheads="1"/>
          </p:cNvSpPr>
          <p:nvPr/>
        </p:nvSpPr>
        <p:spPr bwMode="auto">
          <a:xfrm>
            <a:off x="-1" y="1232756"/>
            <a:ext cx="9144509" cy="40684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me alegraré con Jerusalén, y me gozaré con mi pueblo; y nunca más se oirán en ella voz de lloro, ni voz de clamor.</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habrá más allí niño que muera de pocos días, ni viejo que sus días no cumpla; porque el niño morirá de cien años, y el pecador de cien años será maldito.”</a:t>
            </a:r>
          </a:p>
        </p:txBody>
      </p:sp>
    </p:spTree>
    <p:extLst>
      <p:ext uri="{BB962C8B-B14F-4D97-AF65-F5344CB8AC3E}">
        <p14:creationId xmlns:p14="http://schemas.microsoft.com/office/powerpoint/2010/main" val="2804386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16363" y="251937"/>
            <a:ext cx="4318811"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35:9-10; 65:17-20</a:t>
            </a:r>
          </a:p>
        </p:txBody>
      </p:sp>
      <p:sp>
        <p:nvSpPr>
          <p:cNvPr id="4" name="Rectangle 3" hidden="1"/>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habrá allí león, ni fiera subirá por él, ni allí se hallará, para que caminen los redimidos.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redimidos de Jehová volverán, y vendrán a Sion con alegría; y gozo perpetuo será sobre sus cabezas; y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tendrán gozo y alegría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y huirán la tristeza y el gemido.”</a:t>
            </a:r>
          </a:p>
        </p:txBody>
      </p:sp>
      <p:sp>
        <p:nvSpPr>
          <p:cNvPr id="6" name="Rectangle 3" hidden="1"/>
          <p:cNvSpPr>
            <a:spLocks noChangeArrowheads="1"/>
          </p:cNvSpPr>
          <p:nvPr/>
        </p:nvSpPr>
        <p:spPr bwMode="auto">
          <a:xfrm>
            <a:off x="-508"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he aquí que yo crearé nuevos cielos y nueva tierra; y de lo primero no habrá memoria, ni más vendrá al pensamiento.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os gozaréis y os alegraréis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para siempre en las cosas que yo he creado; porque he aquí que yo traigo a Jerusalén alegría, y a su pueblo gozo. </a:t>
            </a:r>
          </a:p>
        </p:txBody>
      </p:sp>
      <p:sp>
        <p:nvSpPr>
          <p:cNvPr id="5" name="Rectangle 3"/>
          <p:cNvSpPr>
            <a:spLocks noChangeArrowheads="1"/>
          </p:cNvSpPr>
          <p:nvPr/>
        </p:nvSpPr>
        <p:spPr bwMode="auto">
          <a:xfrm>
            <a:off x="359532" y="1232756"/>
            <a:ext cx="8784976" cy="40684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I will rejoice in Jerusalem, and joy in my people: and the voice of weeping shall be no more heard in her, nor the voice of </a:t>
            </a:r>
            <a:r>
              <a:rPr lang="en-U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crying. There </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shall be no more thence an infant of days, nor an old man that hath not filled his days: for the child shall die an hundred ye.”</a:t>
            </a:r>
          </a:p>
        </p:txBody>
      </p:sp>
    </p:spTree>
    <p:extLst>
      <p:ext uri="{BB962C8B-B14F-4D97-AF65-F5344CB8AC3E}">
        <p14:creationId xmlns:p14="http://schemas.microsoft.com/office/powerpoint/2010/main" val="3428809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Mis Docs\_Multimedia SDA\19x Panorama de un mundo mejor\tema 19 uv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79"/>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828092" y="4617132"/>
            <a:ext cx="6804248" cy="1754326"/>
          </a:xfrm>
          <a:prstGeom prst="rect">
            <a:avLst/>
          </a:prstGeom>
        </p:spPr>
        <p:txBody>
          <a:bodyPr wrap="square">
            <a:spAutoFit/>
          </a:bodyPr>
          <a:lstStyle/>
          <a:p>
            <a:r>
              <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Will we </a:t>
            </a:r>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work, </a:t>
            </a:r>
            <a:endPar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r>
              <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or </a:t>
            </a:r>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live in idleness? </a:t>
            </a:r>
            <a:endPar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Tree>
    <p:extLst>
      <p:ext uri="{BB962C8B-B14F-4D97-AF65-F5344CB8AC3E}">
        <p14:creationId xmlns:p14="http://schemas.microsoft.com/office/powerpoint/2010/main" val="1039160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8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48936" y="251937"/>
            <a:ext cx="2853666"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65:21-23</a:t>
            </a:r>
          </a:p>
        </p:txBody>
      </p:sp>
      <p:sp>
        <p:nvSpPr>
          <p:cNvPr id="4" name="Rectangle 3"/>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they shall build houses, and inhabit them; and they shall plant vineyards, and eat the fruit of them.</a:t>
            </a:r>
          </a:p>
          <a:p>
            <a:r>
              <a:rPr lang="en-US" sz="3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They shall not build, and another inhabit; they shall not plant, and another eat: for as the days of a tree are the days of my people, and mine elect shall long enjoy the work of their hands.</a:t>
            </a:r>
          </a:p>
        </p:txBody>
      </p:sp>
      <p:sp>
        <p:nvSpPr>
          <p:cNvPr id="5" name="Rectangle 3" hidden="1"/>
          <p:cNvSpPr>
            <a:spLocks noChangeArrowheads="1"/>
          </p:cNvSpPr>
          <p:nvPr/>
        </p:nvSpPr>
        <p:spPr bwMode="auto">
          <a:xfrm>
            <a:off x="-1" y="2204864"/>
            <a:ext cx="9144509" cy="30963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trabajarán en vano, ni darán a luz para maldición; porque son linaje de los benditos de Jehová, y sus descendientes con ellos.”</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6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48936" y="251937"/>
            <a:ext cx="2853666"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65:21-23</a:t>
            </a:r>
          </a:p>
        </p:txBody>
      </p:sp>
      <p:sp>
        <p:nvSpPr>
          <p:cNvPr id="4" name="Rectangle 3" hidden="1"/>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“Edificarán casas, y morarán en ellas; plantarán viñas, y comerán el fruto de ellas.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edificarán para que otro habite, ni plantarán para que otro coma; porque según los días de los árboles serán los días de mi pueblo, y mis escogidos disfrutarán la obra de sus manos. </a:t>
            </a:r>
          </a:p>
        </p:txBody>
      </p:sp>
      <p:sp>
        <p:nvSpPr>
          <p:cNvPr id="5" name="Rectangle 3"/>
          <p:cNvSpPr>
            <a:spLocks noChangeArrowheads="1"/>
          </p:cNvSpPr>
          <p:nvPr/>
        </p:nvSpPr>
        <p:spPr bwMode="auto">
          <a:xfrm>
            <a:off x="-1" y="2204864"/>
            <a:ext cx="9144509" cy="30963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They shall not </a:t>
            </a:r>
            <a:r>
              <a:rPr lang="en-U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labour</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in vain, nor bring forth for trouble; for they are the seed of the blessed of the Lord, and their offspring with them.”</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594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Mis Docs\_Multimedia SDA\19x Panorama de un mundo mejor\tema 19 nueva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47"/>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4338970"/>
            <a:ext cx="7987880" cy="1754326"/>
          </a:xfrm>
          <a:prstGeom prst="rect">
            <a:avLst/>
          </a:prstGeom>
        </p:spPr>
        <p:txBody>
          <a:bodyPr wrap="square">
            <a:spAutoFit/>
          </a:bodyPr>
          <a:lstStyle/>
          <a:p>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What will the capital city, </a:t>
            </a:r>
            <a:endPar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r>
              <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The new </a:t>
            </a:r>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Jerusalem, be like? </a:t>
            </a:r>
            <a:endPar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85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7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75811" y="251937"/>
            <a:ext cx="3199914"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Revelation</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21:1-5</a:t>
            </a:r>
          </a:p>
        </p:txBody>
      </p:sp>
      <p:sp>
        <p:nvSpPr>
          <p:cNvPr id="6" name="Rectangle 3" hidden="1"/>
          <p:cNvSpPr>
            <a:spLocks noChangeArrowheads="1"/>
          </p:cNvSpPr>
          <p:nvPr/>
        </p:nvSpPr>
        <p:spPr bwMode="auto">
          <a:xfrm>
            <a:off x="-508" y="1952836"/>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oí una gran voz del cielo que decía: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aquí el tabernáculo de Dios con los hombres, y él morará con ellos; y ellos serán su pueblo, y Dios mismo estará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ellos como su Dios. </a:t>
            </a:r>
          </a:p>
        </p:txBody>
      </p:sp>
      <p:sp>
        <p:nvSpPr>
          <p:cNvPr id="5" name="Rectangle 3" hidden="1"/>
          <p:cNvSpPr>
            <a:spLocks noChangeArrowheads="1"/>
          </p:cNvSpPr>
          <p:nvPr/>
        </p:nvSpPr>
        <p:spPr bwMode="auto">
          <a:xfrm>
            <a:off x="-1" y="1160748"/>
            <a:ext cx="9144509" cy="41404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Enjugará Dios toda lágrima de los ojos de ellos; y ya no habrá muerte, ni habrá más llanto, ni clamor, ni dolor; porque las primeras cosas pasaron.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el que estaba sentado en el trono dijo: He aquí, yo hago nuevas todas las cosas. Y me dijo: Escribe; porque estas palabras son fieles y verdaderas.”</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 y="1484784"/>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I saw a new heaven and a new earth: for the first heaven and the first earth were passed away; and there was no more </a:t>
            </a:r>
            <a:r>
              <a:rPr lang="en-U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sea. And </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John </a:t>
            </a:r>
            <a:r>
              <a:rPr lang="en-U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saw the </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holy city, new Jerusalem, coming down from God out of heaven, prepared as a bride adorned for her husband.</a:t>
            </a:r>
          </a:p>
        </p:txBody>
      </p:sp>
    </p:spTree>
    <p:extLst>
      <p:ext uri="{BB962C8B-B14F-4D97-AF65-F5344CB8AC3E}">
        <p14:creationId xmlns:p14="http://schemas.microsoft.com/office/powerpoint/2010/main" val="1011225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5"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75811" y="251937"/>
            <a:ext cx="3199914"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Revelation</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21:1-5</a:t>
            </a:r>
          </a:p>
        </p:txBody>
      </p:sp>
      <p:sp>
        <p:nvSpPr>
          <p:cNvPr id="4" name="Rectangle 3" hidden="1"/>
          <p:cNvSpPr>
            <a:spLocks noChangeArrowheads="1"/>
          </p:cNvSpPr>
          <p:nvPr/>
        </p:nvSpPr>
        <p:spPr bwMode="auto">
          <a:xfrm>
            <a:off x="-1" y="1484784"/>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 un cielo nuevo y una tierra nueva; porque el primer cielo y la primera tierra pasaron, y el mar ya no existía más.</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yo Juan vi la santa ciudad, la nueva Jerusalén, descender del cielo, de Dios, dispuesta como una esposa ataviada para su marido.</a:t>
            </a:r>
          </a:p>
        </p:txBody>
      </p:sp>
      <p:sp>
        <p:nvSpPr>
          <p:cNvPr id="6" name="Rectangle 3"/>
          <p:cNvSpPr>
            <a:spLocks noChangeArrowheads="1"/>
          </p:cNvSpPr>
          <p:nvPr/>
        </p:nvSpPr>
        <p:spPr bwMode="auto">
          <a:xfrm>
            <a:off x="-508" y="170080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I heard a great voice out of heaven saying, Behold, the tabernacle of God is with men, and he will dwell with them, and they shall be his people, and God himself shall be with them, and be their God.</a:t>
            </a:r>
            <a:endPar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Rectangle 3" hidden="1"/>
          <p:cNvSpPr>
            <a:spLocks noChangeArrowheads="1"/>
          </p:cNvSpPr>
          <p:nvPr/>
        </p:nvSpPr>
        <p:spPr bwMode="auto">
          <a:xfrm>
            <a:off x="-1" y="1160748"/>
            <a:ext cx="9144509" cy="41404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Enjugará Dios toda lágrima de los ojos de ellos; y ya no habrá muerte, ni habrá más llanto, ni clamor, ni dolor; porque las primeras cosas pasaron.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el que estaba sentado en el trono dijo: He aquí, yo hago nuevas todas las cosas. Y me dijo: Escribe; porque estas palabras son fieles y verdaderas.”</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96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75811" y="251937"/>
            <a:ext cx="3199914"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Revelation</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21:1-5</a:t>
            </a:r>
          </a:p>
        </p:txBody>
      </p:sp>
      <p:sp>
        <p:nvSpPr>
          <p:cNvPr id="4" name="Rectangle 3" hidden="1"/>
          <p:cNvSpPr>
            <a:spLocks noChangeArrowheads="1"/>
          </p:cNvSpPr>
          <p:nvPr/>
        </p:nvSpPr>
        <p:spPr bwMode="auto">
          <a:xfrm>
            <a:off x="-1" y="1484784"/>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 un cielo nuevo y una tierra nueva; porque el primer cielo y la primera tierra pasaron, y el mar ya no existía más.</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yo Juan vi la santa ciudad, la nueva Jerusalén, descender del cielo, de Dios, dispuesta como una esposa ataviada para su marido.</a:t>
            </a:r>
          </a:p>
        </p:txBody>
      </p:sp>
      <p:sp>
        <p:nvSpPr>
          <p:cNvPr id="6" name="Rectangle 3" hidden="1"/>
          <p:cNvSpPr>
            <a:spLocks noChangeArrowheads="1"/>
          </p:cNvSpPr>
          <p:nvPr/>
        </p:nvSpPr>
        <p:spPr bwMode="auto">
          <a:xfrm>
            <a:off x="-508" y="1952836"/>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oí una gran voz del cielo que decía: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aquí el tabernáculo de Dios con los hombres, y él morará con ellos; y ellos serán su pueblo, y Dios mismo estará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ellos como su Dios. </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800708"/>
            <a:ext cx="9144509" cy="41404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God shall wipe away all tears from their eyes; and there shall be no more death, neither sorrow, nor crying, neither shall there be any more pain: for the former things are passed away.</a:t>
            </a:r>
          </a:p>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he that sat upon the throne said, Behold, I make all things new. And he said unto me, Write: for these words are true and faithful.”</a:t>
            </a:r>
          </a:p>
        </p:txBody>
      </p:sp>
    </p:spTree>
    <p:extLst>
      <p:ext uri="{BB962C8B-B14F-4D97-AF65-F5344CB8AC3E}">
        <p14:creationId xmlns:p14="http://schemas.microsoft.com/office/powerpoint/2010/main" val="3612499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89862" y="251937"/>
            <a:ext cx="3571812"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Revelation</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21:10-12</a:t>
            </a:r>
          </a:p>
        </p:txBody>
      </p:sp>
      <p:sp>
        <p:nvSpPr>
          <p:cNvPr id="5" name="Rectangle 3" hidden="1"/>
          <p:cNvSpPr>
            <a:spLocks noChangeArrowheads="1"/>
          </p:cNvSpPr>
          <p:nvPr/>
        </p:nvSpPr>
        <p:spPr bwMode="auto">
          <a:xfrm>
            <a:off x="-1" y="2168860"/>
            <a:ext cx="9144509" cy="30963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Tenía un muro grande y alto con doce puertas; y en las puertas, doce ángeles,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nombres inscritos, que son los de las doce tribus de los hijos de </a:t>
            </a:r>
            <a:r>
              <a:rPr lang="es-ES" sz="36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Israel.”</a:t>
            </a:r>
            <a:endPar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 y="1376772"/>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he carried me away in the spirit to a great and high mountain, and shewed me that great city, the holy Jerusalem, descending out of heaven from God,</a:t>
            </a:r>
          </a:p>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Having the glory of God: and her light was like unto a stone most precious, even like a jasper stone, clear as crystal</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2325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19x Panorama de un mundo mejor\tema 19 mu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14"/>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511660" y="3501008"/>
            <a:ext cx="7092788" cy="21236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ews706 BT" pitchFamily="18" charset="0"/>
              </a:rPr>
              <a:t>Is it God's purpose to leave us in this world of pain and suffering?</a:t>
            </a:r>
          </a:p>
        </p:txBody>
      </p:sp>
    </p:spTree>
    <p:extLst>
      <p:ext uri="{BB962C8B-B14F-4D97-AF65-F5344CB8AC3E}">
        <p14:creationId xmlns:p14="http://schemas.microsoft.com/office/powerpoint/2010/main" val="4191873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32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62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89862" y="251937"/>
            <a:ext cx="3571812"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Revelation</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21:10-12</a:t>
            </a:r>
          </a:p>
        </p:txBody>
      </p:sp>
      <p:sp>
        <p:nvSpPr>
          <p:cNvPr id="4" name="Rectangle 3" hidden="1"/>
          <p:cNvSpPr>
            <a:spLocks noChangeArrowheads="1"/>
          </p:cNvSpPr>
          <p:nvPr/>
        </p:nvSpPr>
        <p:spPr bwMode="auto">
          <a:xfrm>
            <a:off x="-1" y="1376772"/>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me llevó en el Espíritu a un monte grande y alto, y me mostró la gran ciudad santa de Jerusalén, que descendía del cielo, de Dios, teniendo la gloria de Dios. Y su fulgor era semejante al de una piedra preciosísima, como piedra de jaspe, diáfana como el cristal. </a:t>
            </a:r>
          </a:p>
        </p:txBody>
      </p:sp>
      <p:sp>
        <p:nvSpPr>
          <p:cNvPr id="5" name="Rectangle 3"/>
          <p:cNvSpPr>
            <a:spLocks noChangeArrowheads="1"/>
          </p:cNvSpPr>
          <p:nvPr/>
        </p:nvSpPr>
        <p:spPr bwMode="auto">
          <a:xfrm>
            <a:off x="-1" y="1880828"/>
            <a:ext cx="9144509" cy="30963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had a wall great and high, and had twelve gates, and at the gates twelve angels, and names written thereon, which are the names of the twelve tribes of the children of Israel.”</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02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Mis Docs\_Multimedia SDA\19x Panorama de un mundo mejor\tema 19 nueva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47"/>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 Conector recto de flecha"/>
          <p:cNvCxnSpPr/>
          <p:nvPr/>
        </p:nvCxnSpPr>
        <p:spPr>
          <a:xfrm>
            <a:off x="3635896" y="2096852"/>
            <a:ext cx="3240360" cy="1080120"/>
          </a:xfrm>
          <a:prstGeom prst="straightConnector1">
            <a:avLst/>
          </a:prstGeom>
          <a:ln w="38100">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sp>
        <p:nvSpPr>
          <p:cNvPr id="5" name="Rectangle 3"/>
          <p:cNvSpPr>
            <a:spLocks noChangeArrowheads="1"/>
          </p:cNvSpPr>
          <p:nvPr/>
        </p:nvSpPr>
        <p:spPr bwMode="auto">
          <a:xfrm rot="941765">
            <a:off x="4034422" y="1877197"/>
            <a:ext cx="2728646" cy="68053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550 km.</a:t>
            </a:r>
            <a:endParaRPr lang="es-ES" sz="44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p:cNvSpPr>
            <a:spLocks noChangeArrowheads="1"/>
          </p:cNvSpPr>
          <p:nvPr/>
        </p:nvSpPr>
        <p:spPr bwMode="auto">
          <a:xfrm>
            <a:off x="837" y="3501008"/>
            <a:ext cx="6192688" cy="68053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Measure</a:t>
            </a:r>
            <a:r>
              <a:rPr lang="es-ES" sz="36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2200 km.</a:t>
            </a:r>
          </a:p>
        </p:txBody>
      </p:sp>
      <p:sp>
        <p:nvSpPr>
          <p:cNvPr id="7" name="Rectangle 3"/>
          <p:cNvSpPr>
            <a:spLocks noChangeArrowheads="1"/>
          </p:cNvSpPr>
          <p:nvPr/>
        </p:nvSpPr>
        <p:spPr bwMode="auto">
          <a:xfrm rot="958163">
            <a:off x="3668860" y="2437201"/>
            <a:ext cx="3143341" cy="68053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Pure</a:t>
            </a:r>
            <a:r>
              <a:rPr lang="es-ES" sz="32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golden</a:t>
            </a:r>
            <a:endParaRPr lang="es-ES" sz="32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p:cNvSpPr>
            <a:spLocks noChangeArrowheads="1"/>
          </p:cNvSpPr>
          <p:nvPr/>
        </p:nvSpPr>
        <p:spPr bwMode="auto">
          <a:xfrm>
            <a:off x="575556" y="4293096"/>
            <a:ext cx="8460432" cy="8640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12 foundations made of precious stones. </a:t>
            </a:r>
            <a:endParaRPr lang="en-US" sz="32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12 </a:t>
            </a:r>
            <a:r>
              <a:rPr lang="en-US" sz="32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huge doors are made of gigantic </a:t>
            </a:r>
            <a:r>
              <a:rPr lang="en-US" sz="32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pearls.</a:t>
            </a:r>
            <a:endParaRPr lang="es-ES" sz="32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algn="just"/>
            <a:r>
              <a:rPr lang="en-US" sz="32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Jesus is its light.</a:t>
            </a:r>
            <a:endParaRPr lang="en-US" sz="32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288952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75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3500"/>
                                        <p:tgtEl>
                                          <p:spTgt spid="8"/>
                                        </p:tgtEl>
                                      </p:cBhvr>
                                    </p:animEffect>
                                  </p:childTnLst>
                                </p:cTn>
                              </p:par>
                            </p:childTnLst>
                          </p:cTn>
                        </p:par>
                        <p:par>
                          <p:cTn id="24" fill="hold">
                            <p:stCondLst>
                              <p:cond delay="825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Mis Docs\_Multimedia SDA\19x Panorama de un mundo mejor\tema 19 saba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4302966"/>
            <a:ext cx="7987880" cy="1754326"/>
          </a:xfrm>
          <a:prstGeom prst="rect">
            <a:avLst/>
          </a:prstGeom>
        </p:spPr>
        <p:txBody>
          <a:bodyPr wrap="square">
            <a:spAutoFit/>
          </a:bodyPr>
          <a:lstStyle/>
          <a:p>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On what day will </a:t>
            </a:r>
            <a:endPar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r>
              <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we </a:t>
            </a:r>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gather to worship God? </a:t>
            </a:r>
            <a:endPar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196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1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04051" y="251937"/>
            <a:ext cx="2943434"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Isaiah</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66:22-23</a:t>
            </a:r>
          </a:p>
        </p:txBody>
      </p:sp>
      <p:sp>
        <p:nvSpPr>
          <p:cNvPr id="4" name="Rectangle 3"/>
          <p:cNvSpPr>
            <a:spLocks noChangeArrowheads="1"/>
          </p:cNvSpPr>
          <p:nvPr/>
        </p:nvSpPr>
        <p:spPr bwMode="auto">
          <a:xfrm>
            <a:off x="-1" y="1124744"/>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 as the new heavens and the new earth, which I will make, shall remain before me, </a:t>
            </a:r>
            <a:r>
              <a:rPr lang="en-U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saith</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the Lord, so shall your seed and your name remain. And it shall come to pass, that from one new moon to another,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from one </a:t>
            </a:r>
            <a:r>
              <a:rPr lang="en-U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to another, shall all flesh come to worship before me</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saith</a:t>
            </a:r>
            <a:r>
              <a:rPr lang="en-U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the Lord.”</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573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Mis Docs\_Multimedia SDA\19x Panorama de un mundo mejor\tema 19 verd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 y="-1602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75556" y="4293096"/>
            <a:ext cx="7987880" cy="1754326"/>
          </a:xfrm>
          <a:prstGeom prst="rect">
            <a:avLst/>
          </a:prstGeom>
        </p:spPr>
        <p:txBody>
          <a:bodyPr wrap="square">
            <a:spAutoFit/>
          </a:bodyPr>
          <a:lstStyle/>
          <a:p>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How do we know that all these promises are true?</a:t>
            </a:r>
            <a:endPar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448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4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Mis Docs\_Multimedia SDA\19x Panorama de un mundo mejor\tema 19 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51520" y="512676"/>
            <a:ext cx="8516754"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i="1" spc="50" dirty="0">
                <a:ln w="11430"/>
                <a:gradFill flip="none" rotWithShape="1">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You can trust God’s promises. </a:t>
            </a:r>
            <a:endParaRPr lang="en-US" sz="4400" b="1" i="1" spc="50" dirty="0" smtClean="0">
              <a:ln w="11430"/>
              <a:gradFill flip="none" rotWithShape="1">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endParaRPr lang="en-US" sz="4400" b="1" i="1" spc="50" dirty="0">
              <a:ln w="11430"/>
              <a:gradFill flip="none" rotWithShape="1">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marL="457200" indent="-457200">
              <a:buFont typeface="Arial" pitchFamily="34" charset="0"/>
              <a:buChar char="•"/>
            </a:pPr>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2,300 prophesies that have been fulfilled are a guarantee that God does not lie.</a:t>
            </a:r>
          </a:p>
          <a:p>
            <a:pPr marL="457200" indent="-457200">
              <a:buFont typeface="Arial" pitchFamily="34" charset="0"/>
              <a:buChar char="•"/>
            </a:pPr>
            <a:r>
              <a:rPr lang="en-U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 </a:t>
            </a:r>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sacrifice on Calvary would be meaningless if this were not true.</a:t>
            </a:r>
          </a:p>
          <a:p>
            <a:pPr marL="457200" indent="-457200">
              <a:buFont typeface="Arial" pitchFamily="34" charset="0"/>
              <a:buChar char="•"/>
            </a:pPr>
            <a:r>
              <a:rPr lang="en-US" sz="32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When </a:t>
            </a:r>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Christ comes; we shall be changed into immortal beings. </a:t>
            </a:r>
            <a:endPar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1633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Mis Docs\_Multimedia SDA\19x Panorama de un mundo mejor\tema 19 tic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97"/>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87524" y="2168860"/>
            <a:ext cx="5436604" cy="21236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HOW CAN WE SECURE A PLACE IN HEAVEN?</a:t>
            </a:r>
            <a:endParaRPr lang="es-E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929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9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Mis Docs\_Multimedia SDA\19x Panorama de un mundo mejor\tema 19 cru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832592" y="4915034"/>
            <a:ext cx="7987880" cy="1754326"/>
          </a:xfrm>
          <a:prstGeom prst="rect">
            <a:avLst/>
          </a:prstGeom>
        </p:spPr>
        <p:txBody>
          <a:bodyPr wrap="square">
            <a:spAutoFit/>
          </a:bodyPr>
          <a:lstStyle/>
          <a:p>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What </a:t>
            </a:r>
            <a:r>
              <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should we </a:t>
            </a:r>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do </a:t>
            </a:r>
            <a:r>
              <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r>
            <a:br>
              <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br>
            <a:r>
              <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in </a:t>
            </a:r>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the first place? </a:t>
            </a:r>
            <a:endPar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Tree>
    <p:extLst>
      <p:ext uri="{BB962C8B-B14F-4D97-AF65-F5344CB8AC3E}">
        <p14:creationId xmlns:p14="http://schemas.microsoft.com/office/powerpoint/2010/main" val="37997704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9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94569" y="251937"/>
            <a:ext cx="1962397" cy="584775"/>
          </a:xfrm>
          <a:prstGeom prst="rect">
            <a:avLst/>
          </a:prstGeom>
        </p:spPr>
        <p:txBody>
          <a:bodyPr wrap="none">
            <a:spAutoFit/>
          </a:bodyPr>
          <a:lstStyle/>
          <a:p>
            <a:pPr algn="ct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Acts</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16:31</a:t>
            </a:r>
          </a:p>
        </p:txBody>
      </p:sp>
      <p:sp>
        <p:nvSpPr>
          <p:cNvPr id="4" name="Rectangle 3"/>
          <p:cNvSpPr>
            <a:spLocks noChangeArrowheads="1"/>
          </p:cNvSpPr>
          <p:nvPr/>
        </p:nvSpPr>
        <p:spPr bwMode="auto">
          <a:xfrm>
            <a:off x="395536" y="2168860"/>
            <a:ext cx="8748463" cy="24482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they said, </a:t>
            </a:r>
            <a:endParaRPr lang="en-US" sz="48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48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Believe </a:t>
            </a:r>
            <a:r>
              <a:rPr lang="en-U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on the Lord Jesus Christ, and thou shalt be saved, and thy house</a:t>
            </a:r>
            <a:r>
              <a:rPr lang="en-US" sz="48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935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750"/>
                                        <p:tgtEl>
                                          <p:spTgt spid="4"/>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Mis Docs\_Multimedia SDA\19x Panorama de un mundo mejor\tema 19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23528" y="1556792"/>
            <a:ext cx="7987880" cy="4431983"/>
          </a:xfrm>
          <a:prstGeom prst="rect">
            <a:avLst/>
          </a:prstGeom>
        </p:spPr>
        <p:txBody>
          <a:bodyPr wrap="square">
            <a:spAutoFit/>
          </a:bodyPr>
          <a:lstStyle/>
          <a:p>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What should we do to have eternal life? </a:t>
            </a:r>
            <a:endParaRPr lang="en-U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endParaRPr lang="es-ES" sz="66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r>
              <a:rPr lang="es-E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r>
            <a:br>
              <a:rPr lang="es-ES" sz="54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br>
            <a:r>
              <a:rPr lang="en-U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What did Jesus teach us?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851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30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is Docs\_Multimedia SDA\19x Panorama de un mundo mejor\tema 19 pr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72552" y="2132856"/>
            <a:ext cx="8527940" cy="2862322"/>
          </a:xfrm>
          <a:prstGeom prst="rect">
            <a:avLst/>
          </a:prstGeom>
        </p:spPr>
        <p:txBody>
          <a:bodyPr wrap="square">
            <a:spAutoFit/>
          </a:bodyPr>
          <a:lstStyle/>
          <a:p>
            <a:r>
              <a:rPr lang="en-U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God has promised a home without </a:t>
            </a:r>
            <a:r>
              <a:rPr lang="en-US" sz="60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shadows</a:t>
            </a:r>
            <a:r>
              <a:rPr lang="en-U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endParaRPr lang="en-US" sz="6000" b="1" spc="50" dirty="0" smtClean="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r>
              <a:rPr lang="en-U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When will we receive it? </a:t>
            </a:r>
            <a:endPar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791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31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98066" y="251937"/>
            <a:ext cx="3355406" cy="584775"/>
          </a:xfrm>
          <a:prstGeom prst="rect">
            <a:avLst/>
          </a:prstGeom>
        </p:spPr>
        <p:txBody>
          <a:bodyPr wrap="none">
            <a:spAutoFit/>
          </a:bodyPr>
          <a:lstStyle/>
          <a:p>
            <a:pPr algn="ct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Matthew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19:17 </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a:t>
            </a:r>
            <a:r>
              <a:rPr lang="es-ES" sz="3200" spc="50" dirty="0" err="1"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l.p</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a:t>
            </a:r>
            <a:endPar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endParaRPr>
          </a:p>
        </p:txBody>
      </p:sp>
      <p:sp>
        <p:nvSpPr>
          <p:cNvPr id="4" name="Rectangle 3"/>
          <p:cNvSpPr>
            <a:spLocks noChangeArrowheads="1"/>
          </p:cNvSpPr>
          <p:nvPr/>
        </p:nvSpPr>
        <p:spPr bwMode="auto">
          <a:xfrm>
            <a:off x="-1" y="1700808"/>
            <a:ext cx="9144001" cy="20882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but if thou wilt enter into life, keep the commandments</a:t>
            </a:r>
            <a:r>
              <a:rPr lang="en-US" sz="40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40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 y="342900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35496" y="3140968"/>
            <a:ext cx="9108504" cy="21962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Arial" pitchFamily="34" charset="0"/>
              <a:buChar char="•"/>
            </a:pPr>
            <a:r>
              <a:rPr lang="en-US" sz="40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 that overcomes inherits all things. </a:t>
            </a:r>
            <a:endParaRPr lang="en-US" sz="40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marL="571500" indent="-571500">
              <a:buFont typeface="Arial" pitchFamily="34" charset="0"/>
              <a:buChar char="•"/>
            </a:pPr>
            <a:r>
              <a:rPr lang="en-US" sz="40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There will be no room for transgressors </a:t>
            </a:r>
            <a:r>
              <a:rPr lang="en-US" sz="40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there.</a:t>
            </a:r>
            <a:endParaRPr lang="es-ES" sz="4000" b="1" i="1" spc="50" dirty="0" smtClean="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888766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7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2000"/>
                                        <p:tgtEl>
                                          <p:spTgt spid="6"/>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Mis Docs\_Multimedia SDA\19x Panorama de un mundo mejor\tema 19 giras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1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16016" y="1412776"/>
            <a:ext cx="4374486" cy="7694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4400" b="1" dirty="0" smtClean="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CONCLUSION</a:t>
            </a:r>
            <a:endParaRPr lang="es-E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2384884"/>
            <a:ext cx="7668852" cy="24482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"If ye be willing and obedient, ye shall eat the good of the land.”</a:t>
            </a:r>
            <a:endParaRPr lang="es-ES" sz="40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es-ES" sz="4000" b="1" i="1" spc="50" dirty="0" err="1"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Isaiah</a:t>
            </a:r>
            <a:r>
              <a:rPr lang="es-ES" sz="40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1:19, 20</a:t>
            </a:r>
          </a:p>
        </p:txBody>
      </p:sp>
    </p:spTree>
    <p:extLst>
      <p:ext uri="{BB962C8B-B14F-4D97-AF65-F5344CB8AC3E}">
        <p14:creationId xmlns:p14="http://schemas.microsoft.com/office/powerpoint/2010/main" val="2359900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9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750"/>
                                        <p:tgtEl>
                                          <p:spTgt spid="3"/>
                                        </p:tgtEl>
                                      </p:cBhvr>
                                    </p:animEffect>
                                  </p:childTnLst>
                                </p:cTn>
                              </p:par>
                            </p:childTnLst>
                          </p:cTn>
                        </p:par>
                        <p:par>
                          <p:cTn id="12" fill="hold">
                            <p:stCondLst>
                              <p:cond delay="27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Mis Docs\_Multimedia SDA\19x Panorama de un mundo mejor\tema 19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4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3753036"/>
            <a:ext cx="9150352" cy="2412268"/>
          </a:xfrm>
          <a:prstGeom prst="rect">
            <a:avLst/>
          </a:prstGeom>
          <a:gradFill>
            <a:gsLst>
              <a:gs pos="0">
                <a:schemeClr val="bg1">
                  <a:alpha val="0"/>
                </a:schemeClr>
              </a:gs>
              <a:gs pos="100000">
                <a:schemeClr val="bg1">
                  <a:alpha val="75000"/>
                </a:scheme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p:cNvSpPr txBox="1">
            <a:spLocks/>
          </p:cNvSpPr>
          <p:nvPr/>
        </p:nvSpPr>
        <p:spPr>
          <a:xfrm>
            <a:off x="359532" y="3785865"/>
            <a:ext cx="8568952"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smtClean="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a:t>
            </a:r>
            <a:r>
              <a:rPr lang="en-US" sz="4800" b="1" i="1" spc="50" dirty="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Thank you, Lord, </a:t>
            </a:r>
            <a:endParaRPr lang="en-US" sz="4800" b="1" i="1" spc="50" dirty="0" smtClean="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endParaRPr>
          </a:p>
          <a:p>
            <a:pPr marL="0" indent="0" algn="r">
              <a:buNone/>
            </a:pPr>
            <a:r>
              <a:rPr lang="en-US" sz="4800" b="1" i="1" spc="50" dirty="0" smtClean="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for </a:t>
            </a:r>
            <a:r>
              <a:rPr lang="en-US" sz="4800" b="1" i="1" spc="50" dirty="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preparing </a:t>
            </a:r>
            <a:endParaRPr lang="en-US" sz="4800" b="1" i="1" spc="50" dirty="0" smtClean="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endParaRPr>
          </a:p>
          <a:p>
            <a:pPr marL="0" indent="0" algn="r">
              <a:buNone/>
            </a:pPr>
            <a:r>
              <a:rPr lang="en-US" sz="4800" b="1" i="1" spc="50" dirty="0" smtClean="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a </a:t>
            </a:r>
            <a:r>
              <a:rPr lang="en-US" sz="4800" b="1" i="1" spc="50" dirty="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wonderful place for me!</a:t>
            </a:r>
            <a:endParaRPr lang="es-ES" sz="4800" b="1" i="1" spc="50" dirty="0" smtClean="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41163107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4"/>
                                        </p:tgtEl>
                                        <p:attrNameLst>
                                          <p:attrName>ppt_y</p:attrName>
                                        </p:attrNameLst>
                                      </p:cBhvr>
                                      <p:tavLst>
                                        <p:tav tm="0">
                                          <p:val>
                                            <p:strVal val="#ppt_y"/>
                                          </p:val>
                                        </p:tav>
                                        <p:tav tm="100000">
                                          <p:val>
                                            <p:strVal val="#ppt_y"/>
                                          </p:val>
                                        </p:tav>
                                      </p:tavLst>
                                    </p:anim>
                                    <p:anim calcmode="lin" valueType="num">
                                      <p:cBhvr>
                                        <p:cTn id="1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4"/>
                                        </p:tgtEl>
                                      </p:cBhvr>
                                    </p:animEffect>
                                  </p:childTnLst>
                                </p:cTn>
                              </p:par>
                            </p:childTnLst>
                          </p:cTn>
                        </p:par>
                        <p:par>
                          <p:cTn id="15" fill="hold">
                            <p:stCondLst>
                              <p:cond delay="285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Mis Docs\_Multimedia SDA\20x Anticristo\tema 20 besti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2536" y="5949280"/>
            <a:ext cx="9577064" cy="68427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215516" y="5985085"/>
            <a:ext cx="874897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GOD BLESS YOU!</a:t>
            </a:r>
            <a:endParaRPr lang="en-US" sz="3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7" name="6 Rectángulo"/>
          <p:cNvSpPr/>
          <p:nvPr/>
        </p:nvSpPr>
        <p:spPr>
          <a:xfrm>
            <a:off x="575556" y="404664"/>
            <a:ext cx="7704856" cy="2554545"/>
          </a:xfrm>
          <a:prstGeom prst="rect">
            <a:avLst/>
          </a:prstGeom>
        </p:spPr>
        <p:txBody>
          <a:bodyPr wrap="square">
            <a:spAutoFit/>
          </a:bodyPr>
          <a:lstStyle/>
          <a:p>
            <a:pPr lvl="0">
              <a:spcBef>
                <a:spcPts val="1200"/>
              </a:spcBef>
            </a:pPr>
            <a:r>
              <a:rPr lang="es-ES" sz="3200" b="1" dirty="0" err="1" smtClean="0">
                <a:solidFill>
                  <a:srgbClr val="FFC000"/>
                </a:solidFill>
                <a:effectLst>
                  <a:outerShdw blurRad="50800" dist="38100" dir="2700000" algn="tl" rotWithShape="0">
                    <a:prstClr val="black">
                      <a:alpha val="40000"/>
                    </a:prstClr>
                  </a:outerShdw>
                </a:effectLst>
                <a:latin typeface="Myriad Pro" pitchFamily="34" charset="0"/>
              </a:rPr>
              <a:t>The</a:t>
            </a:r>
            <a:r>
              <a:rPr lang="es-ES" sz="3200" b="1" dirty="0" smtClean="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FFC000"/>
                </a:solidFill>
                <a:effectLst>
                  <a:outerShdw blurRad="50800" dist="38100" dir="2700000" algn="tl" rotWithShape="0">
                    <a:prstClr val="black">
                      <a:alpha val="40000"/>
                    </a:prstClr>
                  </a:outerShdw>
                </a:effectLst>
                <a:latin typeface="Myriad Pro" pitchFamily="34" charset="0"/>
              </a:rPr>
              <a:t>next</a:t>
            </a:r>
            <a:r>
              <a:rPr lang="es-ES" sz="3200" b="1" dirty="0" smtClean="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FFC000"/>
                </a:solidFill>
                <a:effectLst>
                  <a:outerShdw blurRad="50800" dist="38100" dir="2700000" algn="tl" rotWithShape="0">
                    <a:prstClr val="black">
                      <a:alpha val="40000"/>
                    </a:prstClr>
                  </a:outerShdw>
                </a:effectLst>
                <a:latin typeface="Myriad Pro" pitchFamily="34" charset="0"/>
              </a:rPr>
              <a:t>topic</a:t>
            </a:r>
            <a:r>
              <a:rPr lang="es-ES" sz="3200" b="1" dirty="0" smtClean="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t> </a:t>
            </a:r>
            <a: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t/>
            </a:r>
            <a:b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br>
            <a:r>
              <a:rPr lang="en-US" sz="3200" b="1" i="1" dirty="0" smtClean="0">
                <a:solidFill>
                  <a:prstClr val="white"/>
                </a:solidFill>
              </a:rPr>
              <a:t>Does </a:t>
            </a:r>
            <a:r>
              <a:rPr lang="en-US" sz="3200" b="1" i="1" dirty="0">
                <a:solidFill>
                  <a:prstClr val="white"/>
                </a:solidFill>
              </a:rPr>
              <a:t>the Antichrist already exist?</a:t>
            </a:r>
          </a:p>
          <a:p>
            <a:pPr lvl="0"/>
            <a:r>
              <a:rPr lang="en-US" sz="2400" b="1" dirty="0">
                <a:solidFill>
                  <a:schemeClr val="tx2">
                    <a:lumMod val="40000"/>
                    <a:lumOff val="60000"/>
                  </a:schemeClr>
                </a:solidFill>
              </a:rPr>
              <a:t>There are various conjectures about the antichrist, but there is only one revelation trustworthy: biblical prophecy.</a:t>
            </a:r>
          </a:p>
          <a:p>
            <a:pPr lvl="0"/>
            <a:r>
              <a:rPr lang="en-US" sz="2400" b="1" dirty="0">
                <a:solidFill>
                  <a:schemeClr val="tx2">
                    <a:lumMod val="40000"/>
                    <a:lumOff val="60000"/>
                  </a:schemeClr>
                </a:solidFill>
              </a:rPr>
              <a:t>In our next subject we will know the seven keys of prophecy and the history of the little horn.</a:t>
            </a:r>
          </a:p>
        </p:txBody>
      </p:sp>
    </p:spTree>
    <p:extLst>
      <p:ext uri="{BB962C8B-B14F-4D97-AF65-F5344CB8AC3E}">
        <p14:creationId xmlns:p14="http://schemas.microsoft.com/office/powerpoint/2010/main" val="1047433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10" presetClass="entr" presetSubtype="0" fill="hold" grpId="0" nodeType="afterEffect">
                                  <p:stCondLst>
                                    <p:cond delay="1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4000"/>
                                        <p:tgtEl>
                                          <p:spTgt spid="7"/>
                                        </p:tgtEl>
                                      </p:cBhvr>
                                    </p:animEffect>
                                  </p:childTnLst>
                                </p:cTn>
                              </p:par>
                            </p:childTnLst>
                          </p:cTn>
                        </p:par>
                        <p:par>
                          <p:cTn id="17" fill="hold">
                            <p:stCondLst>
                              <p:cond delay="675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942"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7887341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1340768"/>
            <a:ext cx="9035988" cy="40324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“Let not your heart be troubled: ye believe in God, believe also in me.</a:t>
            </a:r>
          </a:p>
          <a:p>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 my Father's house are many mansions: if it were not so, I would have told you. I go to prepare a place for you.</a:t>
            </a:r>
          </a:p>
          <a:p>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if I go and prepare a place for you,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 will come again, and receive you unto myself</a:t>
            </a:r>
            <a:r>
              <a:rPr lang="en-U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that where I am, there ye may be also.” </a:t>
            </a:r>
          </a:p>
        </p:txBody>
      </p:sp>
      <p:sp>
        <p:nvSpPr>
          <p:cNvPr id="6" name="5 Rectángulo"/>
          <p:cNvSpPr/>
          <p:nvPr/>
        </p:nvSpPr>
        <p:spPr>
          <a:xfrm>
            <a:off x="1628489" y="287941"/>
            <a:ext cx="2089033" cy="584775"/>
          </a:xfrm>
          <a:prstGeom prst="rect">
            <a:avLst/>
          </a:prstGeom>
        </p:spPr>
        <p:txBody>
          <a:bodyPr wrap="none">
            <a:spAutoFit/>
          </a:bodyPr>
          <a:lstStyle/>
          <a:p>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John 14:1-3</a:t>
            </a:r>
            <a:endPar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endParaRP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096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is Docs\_Multimedia SDA\19x Panorama de un mundo mejor\tema 19 cr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4" y="298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31540" y="3140968"/>
            <a:ext cx="7915872" cy="1938992"/>
          </a:xfrm>
          <a:prstGeom prst="rect">
            <a:avLst/>
          </a:prstGeom>
        </p:spPr>
        <p:txBody>
          <a:bodyPr wrap="square">
            <a:spAutoFit/>
          </a:bodyPr>
          <a:lstStyle/>
          <a:p>
            <a:r>
              <a:rPr lang="en-U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What was the purpose of Christ's death? </a:t>
            </a:r>
            <a:endPar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000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1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606911" y="251937"/>
            <a:ext cx="2074607" cy="584775"/>
          </a:xfrm>
          <a:prstGeom prst="rect">
            <a:avLst/>
          </a:prstGeom>
        </p:spPr>
        <p:txBody>
          <a:bodyPr wrap="none">
            <a:spAutoFit/>
          </a:bodyPr>
          <a:lstStyle/>
          <a:p>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 </a:t>
            </a:r>
            <a:r>
              <a:rPr lang="es-ES" sz="3200" spc="50" dirty="0" smtClean="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John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2:25</a:t>
            </a:r>
          </a:p>
        </p:txBody>
      </p:sp>
      <p:sp>
        <p:nvSpPr>
          <p:cNvPr id="4" name="Rectangle 3"/>
          <p:cNvSpPr>
            <a:spLocks noChangeArrowheads="1"/>
          </p:cNvSpPr>
          <p:nvPr/>
        </p:nvSpPr>
        <p:spPr bwMode="auto">
          <a:xfrm>
            <a:off x="827584" y="1916832"/>
            <a:ext cx="5436604"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 this is the promise that he hath promised us, even </a:t>
            </a:r>
            <a:r>
              <a:rPr lang="en-US" sz="4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eternal </a:t>
            </a:r>
            <a:r>
              <a:rPr lang="en-US" sz="48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life</a:t>
            </a:r>
            <a:r>
              <a:rPr lang="es-ES" sz="4800" b="1" i="1" spc="50" dirty="0" smtClean="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093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Mis Docs\_Multimedia SDA\19x Panorama de un mundo mejor\tema 19 tierr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11560" y="3140968"/>
            <a:ext cx="7560840" cy="280076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WHAT </a:t>
            </a:r>
            <a:r>
              <a:rPr lang="en-US" sz="4400" b="1" dirty="0" smtClean="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WILL THE </a:t>
            </a:r>
            <a:br>
              <a:rPr lang="en-US" sz="4400" b="1" dirty="0" smtClean="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br>
            <a:r>
              <a:rPr lang="en-US" sz="4400" b="1" dirty="0" smtClean="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NEW  </a:t>
            </a:r>
            <a:r>
              <a:rPr lang="en-U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HEAVEN </a:t>
            </a:r>
            <a:endParaRPr lang="en-US" sz="4400" b="1" dirty="0" smtClean="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endParaRPr>
          </a:p>
          <a:p>
            <a:r>
              <a:rPr lang="en-US" sz="4400" b="1" dirty="0" smtClean="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AND </a:t>
            </a:r>
            <a:r>
              <a:rPr lang="en-U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THE NEW </a:t>
            </a:r>
            <a:endParaRPr lang="en-US" sz="4400" b="1" dirty="0" smtClean="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endParaRPr>
          </a:p>
          <a:p>
            <a:r>
              <a:rPr lang="en-US" sz="4400" b="1" dirty="0" smtClean="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EARTH </a:t>
            </a:r>
            <a:r>
              <a:rPr lang="en-U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BE LIKE? </a:t>
            </a:r>
            <a:endParaRPr lang="es-E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endParaRPr>
          </a:p>
        </p:txBody>
      </p:sp>
    </p:spTree>
    <p:extLst>
      <p:ext uri="{BB962C8B-B14F-4D97-AF65-F5344CB8AC3E}">
        <p14:creationId xmlns:p14="http://schemas.microsoft.com/office/powerpoint/2010/main" val="3660607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8168&quot;&gt;&lt;object type=&quot;3&quot; unique_id=&quot;18170&quot;&gt;&lt;property id=&quot;20148&quot; value=&quot;5&quot;/&gt;&lt;property id=&quot;20300&quot; value=&quot;Diapositiva 2&quot;/&gt;&lt;property id=&quot;20307&quot; value=&quot;316&quot;/&gt;&lt;/object&gt;&lt;object type=&quot;3&quot; unique_id=&quot;18171&quot;&gt;&lt;property id=&quot;20148&quot; value=&quot;5&quot;/&gt;&lt;property id=&quot;20300&quot; value=&quot;Diapositiva 3&quot;/&gt;&lt;property id=&quot;20307&quot; value=&quot;319&quot;/&gt;&lt;/object&gt;&lt;object type=&quot;3&quot; unique_id=&quot;18172&quot;&gt;&lt;property id=&quot;20148&quot; value=&quot;5&quot;/&gt;&lt;property id=&quot;20300&quot; value=&quot;Diapositiva 4&quot;/&gt;&lt;property id=&quot;20307&quot; value=&quot;519&quot;/&gt;&lt;/object&gt;&lt;object type=&quot;3&quot; unique_id=&quot;18173&quot;&gt;&lt;property id=&quot;20148&quot; value=&quot;5&quot;/&gt;&lt;property id=&quot;20300&quot; value=&quot;Diapositiva 5&quot;/&gt;&lt;property id=&quot;20307&quot; value=&quot;521&quot;/&gt;&lt;/object&gt;&lt;object type=&quot;3&quot; unique_id=&quot;18174&quot;&gt;&lt;property id=&quot;20148&quot; value=&quot;5&quot;/&gt;&lt;property id=&quot;20300&quot; value=&quot;Diapositiva 6&quot;/&gt;&lt;property id=&quot;20307&quot; value=&quot;522&quot;/&gt;&lt;/object&gt;&lt;object type=&quot;3&quot; unique_id=&quot;18175&quot;&gt;&lt;property id=&quot;20148&quot; value=&quot;5&quot;/&gt;&lt;property id=&quot;20300&quot; value=&quot;Diapositiva 7&quot;/&gt;&lt;property id=&quot;20307&quot; value=&quot;523&quot;/&gt;&lt;/object&gt;&lt;object type=&quot;3&quot; unique_id=&quot;18176&quot;&gt;&lt;property id=&quot;20148&quot; value=&quot;5&quot;/&gt;&lt;property id=&quot;20300&quot; value=&quot;Diapositiva 8&quot;/&gt;&lt;property id=&quot;20307&quot; value=&quot;524&quot;/&gt;&lt;/object&gt;&lt;object type=&quot;3&quot; unique_id=&quot;18177&quot;&gt;&lt;property id=&quot;20148&quot; value=&quot;5&quot;/&gt;&lt;property id=&quot;20300&quot; value=&quot;Diapositiva 9&quot;/&gt;&lt;property id=&quot;20307&quot; value=&quot;525&quot;/&gt;&lt;/object&gt;&lt;object type=&quot;3&quot; unique_id=&quot;18178&quot;&gt;&lt;property id=&quot;20148&quot; value=&quot;5&quot;/&gt;&lt;property id=&quot;20300&quot; value=&quot;Diapositiva 10&quot;/&gt;&lt;property id=&quot;20307&quot; value=&quot;526&quot;/&gt;&lt;/object&gt;&lt;object type=&quot;3&quot; unique_id=&quot;18179&quot;&gt;&lt;property id=&quot;20148&quot; value=&quot;5&quot;/&gt;&lt;property id=&quot;20300&quot; value=&quot;Diapositiva 11&quot;/&gt;&lt;property id=&quot;20307&quot; value=&quot;527&quot;/&gt;&lt;/object&gt;&lt;object type=&quot;3&quot; unique_id=&quot;18180&quot;&gt;&lt;property id=&quot;20148&quot; value=&quot;5&quot;/&gt;&lt;property id=&quot;20300&quot; value=&quot;Diapositiva 12&quot;/&gt;&lt;property id=&quot;20307&quot; value=&quot;528&quot;/&gt;&lt;/object&gt;&lt;object type=&quot;3&quot; unique_id=&quot;18181&quot;&gt;&lt;property id=&quot;20148&quot; value=&quot;5&quot;/&gt;&lt;property id=&quot;20300&quot; value=&quot;Diapositiva 13&quot;/&gt;&lt;property id=&quot;20307&quot; value=&quot;529&quot;/&gt;&lt;/object&gt;&lt;object type=&quot;3&quot; unique_id=&quot;18182&quot;&gt;&lt;property id=&quot;20148&quot; value=&quot;5&quot;/&gt;&lt;property id=&quot;20300&quot; value=&quot;Diapositiva 14&quot;/&gt;&lt;property id=&quot;20307&quot; value=&quot;530&quot;/&gt;&lt;/object&gt;&lt;object type=&quot;3&quot; unique_id=&quot;18183&quot;&gt;&lt;property id=&quot;20148&quot; value=&quot;5&quot;/&gt;&lt;property id=&quot;20300&quot; value=&quot;Diapositiva 15&quot;/&gt;&lt;property id=&quot;20307&quot; value=&quot;531&quot;/&gt;&lt;/object&gt;&lt;object type=&quot;3&quot; unique_id=&quot;18184&quot;&gt;&lt;property id=&quot;20148&quot; value=&quot;5&quot;/&gt;&lt;property id=&quot;20300&quot; value=&quot;Diapositiva 16&quot;/&gt;&lt;property id=&quot;20307&quot; value=&quot;532&quot;/&gt;&lt;/object&gt;&lt;object type=&quot;3&quot; unique_id=&quot;18185&quot;&gt;&lt;property id=&quot;20148&quot; value=&quot;5&quot;/&gt;&lt;property id=&quot;20300&quot; value=&quot;Diapositiva 19&quot;/&gt;&lt;property id=&quot;20307&quot; value=&quot;533&quot;/&gt;&lt;/object&gt;&lt;object type=&quot;3&quot; unique_id=&quot;18186&quot;&gt;&lt;property id=&quot;20148&quot; value=&quot;5&quot;/&gt;&lt;property id=&quot;20300&quot; value=&quot;Diapositiva 20&quot;/&gt;&lt;property id=&quot;20307&quot; value=&quot;534&quot;/&gt;&lt;/object&gt;&lt;object type=&quot;3&quot; unique_id=&quot;18187&quot;&gt;&lt;property id=&quot;20148&quot; value=&quot;5&quot;/&gt;&lt;property id=&quot;20300&quot; value=&quot;Diapositiva 22&quot;/&gt;&lt;property id=&quot;20307&quot; value=&quot;535&quot;/&gt;&lt;/object&gt;&lt;object type=&quot;3&quot; unique_id=&quot;18188&quot;&gt;&lt;property id=&quot;20148&quot; value=&quot;5&quot;/&gt;&lt;property id=&quot;20300&quot; value=&quot;Diapositiva 23&quot;/&gt;&lt;property id=&quot;20307&quot; value=&quot;536&quot;/&gt;&lt;/object&gt;&lt;object type=&quot;3&quot; unique_id=&quot;18189&quot;&gt;&lt;property id=&quot;20148&quot; value=&quot;5&quot;/&gt;&lt;property id=&quot;20300&quot; value=&quot;Diapositiva 25&quot;/&gt;&lt;property id=&quot;20307&quot; value=&quot;537&quot;/&gt;&lt;/object&gt;&lt;object type=&quot;3&quot; unique_id=&quot;18190&quot;&gt;&lt;property id=&quot;20148&quot; value=&quot;5&quot;/&gt;&lt;property id=&quot;20300&quot; value=&quot;Diapositiva 26&quot;/&gt;&lt;property id=&quot;20307&quot; value=&quot;538&quot;/&gt;&lt;/object&gt;&lt;object type=&quot;3&quot; unique_id=&quot;18191&quot;&gt;&lt;property id=&quot;20148&quot; value=&quot;5&quot;/&gt;&lt;property id=&quot;20300&quot; value=&quot;Diapositiva 28&quot;/&gt;&lt;property id=&quot;20307&quot; value=&quot;539&quot;/&gt;&lt;/object&gt;&lt;object type=&quot;3&quot; unique_id=&quot;18192&quot;&gt;&lt;property id=&quot;20148&quot; value=&quot;5&quot;/&gt;&lt;property id=&quot;20300&quot; value=&quot;Diapositiva 29&quot;/&gt;&lt;property id=&quot;20307&quot; value=&quot;540&quot;/&gt;&lt;/object&gt;&lt;object type=&quot;3&quot; unique_id=&quot;18193&quot;&gt;&lt;property id=&quot;20148&quot; value=&quot;5&quot;/&gt;&lt;property id=&quot;20300&quot; value=&quot;Diapositiva 32&quot;/&gt;&lt;property id=&quot;20307&quot; value=&quot;541&quot;/&gt;&lt;/object&gt;&lt;object type=&quot;3&quot; unique_id=&quot;18194&quot;&gt;&lt;property id=&quot;20148&quot; value=&quot;5&quot;/&gt;&lt;property id=&quot;20300&quot; value=&quot;Diapositiva 33&quot;/&gt;&lt;property id=&quot;20307&quot; value=&quot;542&quot;/&gt;&lt;/object&gt;&lt;object type=&quot;3&quot; unique_id=&quot;18195&quot;&gt;&lt;property id=&quot;20148&quot; value=&quot;5&quot;/&gt;&lt;property id=&quot;20300&quot; value=&quot;Diapositiva 35&quot;/&gt;&lt;property id=&quot;20307&quot; value=&quot;543&quot;/&gt;&lt;/object&gt;&lt;object type=&quot;3&quot; unique_id=&quot;18196&quot;&gt;&lt;property id=&quot;20148&quot; value=&quot;5&quot;/&gt;&lt;property id=&quot;20300&quot; value=&quot;Diapositiva 36&quot;/&gt;&lt;property id=&quot;20307&quot; value=&quot;546&quot;/&gt;&lt;/object&gt;&lt;object type=&quot;3&quot; unique_id=&quot;18197&quot;&gt;&lt;property id=&quot;20148&quot; value=&quot;5&quot;/&gt;&lt;property id=&quot;20300&quot; value=&quot;Diapositiva 39&quot;/&gt;&lt;property id=&quot;20307&quot; value=&quot;544&quot;/&gt;&lt;/object&gt;&lt;object type=&quot;3&quot; unique_id=&quot;18198&quot;&gt;&lt;property id=&quot;20148&quot; value=&quot;5&quot;/&gt;&lt;property id=&quot;20300&quot; value=&quot;Diapositiva 41&quot;/&gt;&lt;property id=&quot;20307&quot; value=&quot;518&quot;/&gt;&lt;/object&gt;&lt;object type=&quot;3&quot; unique_id=&quot;18199&quot;&gt;&lt;property id=&quot;20148&quot; value=&quot;5&quot;/&gt;&lt;property id=&quot;20300&quot; value=&quot;Diapositiva 42&quot;/&gt;&lt;property id=&quot;20307&quot; value=&quot;547&quot;/&gt;&lt;/object&gt;&lt;object type=&quot;3&quot; unique_id=&quot;18200&quot;&gt;&lt;property id=&quot;20148&quot; value=&quot;5&quot;/&gt;&lt;property id=&quot;20300&quot; value=&quot;Diapositiva 43&quot;/&gt;&lt;property id=&quot;20307&quot; value=&quot;548&quot;/&gt;&lt;/object&gt;&lt;object type=&quot;3&quot; unique_id=&quot;18201&quot;&gt;&lt;property id=&quot;20148&quot; value=&quot;5&quot;/&gt;&lt;property id=&quot;20300&quot; value=&quot;Diapositiva 44&quot;/&gt;&lt;property id=&quot;20307&quot; value=&quot;549&quot;/&gt;&lt;/object&gt;&lt;object type=&quot;3&quot; unique_id=&quot;18202&quot;&gt;&lt;property id=&quot;20148&quot; value=&quot;5&quot;/&gt;&lt;property id=&quot;20300&quot; value=&quot;Diapositiva 45&quot;/&gt;&lt;property id=&quot;20307&quot; value=&quot;550&quot;/&gt;&lt;/object&gt;&lt;object type=&quot;3&quot; unique_id=&quot;18203&quot;&gt;&lt;property id=&quot;20148&quot; value=&quot;5&quot;/&gt;&lt;property id=&quot;20300&quot; value=&quot;Diapositiva 46&quot;/&gt;&lt;property id=&quot;20307&quot; value=&quot;552&quot;/&gt;&lt;/object&gt;&lt;object type=&quot;3&quot; unique_id=&quot;18204&quot;&gt;&lt;property id=&quot;20148&quot; value=&quot;5&quot;/&gt;&lt;property id=&quot;20300&quot; value=&quot;Diapositiva 47&quot;/&gt;&lt;property id=&quot;20307&quot; value=&quot;553&quot;/&gt;&lt;/object&gt;&lt;object type=&quot;3&quot; unique_id=&quot;18205&quot;&gt;&lt;property id=&quot;20148&quot; value=&quot;5&quot;/&gt;&lt;property id=&quot;20300&quot; value=&quot;Diapositiva 48&quot;/&gt;&lt;property id=&quot;20307&quot; value=&quot;554&quot;/&gt;&lt;/object&gt;&lt;object type=&quot;3&quot; unique_id=&quot;18206&quot;&gt;&lt;property id=&quot;20148&quot; value=&quot;5&quot;/&gt;&lt;property id=&quot;20300&quot; value=&quot;Diapositiva 49&quot;/&gt;&lt;property id=&quot;20307&quot; value=&quot;555&quot;/&gt;&lt;/object&gt;&lt;object type=&quot;3&quot; unique_id=&quot;18207&quot;&gt;&lt;property id=&quot;20148&quot; value=&quot;5&quot;/&gt;&lt;property id=&quot;20300&quot; value=&quot;Diapositiva 50&quot;/&gt;&lt;property id=&quot;20307&quot; value=&quot;556&quot;/&gt;&lt;/object&gt;&lt;object type=&quot;3&quot; unique_id=&quot;18208&quot;&gt;&lt;property id=&quot;20148&quot; value=&quot;5&quot;/&gt;&lt;property id=&quot;20300&quot; value=&quot;Diapositiva 51&quot;/&gt;&lt;property id=&quot;20307&quot; value=&quot;557&quot;/&gt;&lt;/object&gt;&lt;object type=&quot;3&quot; unique_id=&quot;18209&quot;&gt;&lt;property id=&quot;20148&quot; value=&quot;5&quot;/&gt;&lt;property id=&quot;20300&quot; value=&quot;Diapositiva 52&quot;/&gt;&lt;property id=&quot;20307&quot; value=&quot;545&quot;/&gt;&lt;/object&gt;&lt;object type=&quot;3&quot; unique_id=&quot;18210&quot;&gt;&lt;property id=&quot;20148&quot; value=&quot;5&quot;/&gt;&lt;property id=&quot;20300&quot; value=&quot;Diapositiva 53&quot;/&gt;&lt;property id=&quot;20307&quot; value=&quot;318&quot;/&gt;&lt;/object&gt;&lt;object type=&quot;3&quot; unique_id=&quot;19502&quot;&gt;&lt;property id=&quot;20148&quot; value=&quot;5&quot;/&gt;&lt;property id=&quot;20300&quot; value=&quot;Diapositiva 1&quot;/&gt;&lt;property id=&quot;20307&quot; value=&quot;558&quot;/&gt;&lt;/object&gt;&lt;object type=&quot;3&quot; unique_id=&quot;19503&quot;&gt;&lt;property id=&quot;20148&quot; value=&quot;5&quot;/&gt;&lt;property id=&quot;20300&quot; value=&quot;Diapositiva 17&quot;/&gt;&lt;property id=&quot;20307&quot; value=&quot;559&quot;/&gt;&lt;/object&gt;&lt;object type=&quot;3&quot; unique_id=&quot;19504&quot;&gt;&lt;property id=&quot;20148&quot; value=&quot;5&quot;/&gt;&lt;property id=&quot;20300&quot; value=&quot;Diapositiva 18&quot;/&gt;&lt;property id=&quot;20307&quot; value=&quot;560&quot;/&gt;&lt;/object&gt;&lt;object type=&quot;3&quot; unique_id=&quot;19505&quot;&gt;&lt;property id=&quot;20148&quot; value=&quot;5&quot;/&gt;&lt;property id=&quot;20300&quot; value=&quot;Diapositiva 21&quot;/&gt;&lt;property id=&quot;20307&quot; value=&quot;561&quot;/&gt;&lt;/object&gt;&lt;object type=&quot;3&quot; unique_id=&quot;19506&quot;&gt;&lt;property id=&quot;20148&quot; value=&quot;5&quot;/&gt;&lt;property id=&quot;20300&quot; value=&quot;Diapositiva 27&quot;/&gt;&lt;property id=&quot;20307&quot; value=&quot;562&quot;/&gt;&lt;/object&gt;&lt;object type=&quot;3&quot; unique_id=&quot;19507&quot;&gt;&lt;property id=&quot;20148&quot; value=&quot;5&quot;/&gt;&lt;property id=&quot;20300&quot; value=&quot;Diapositiva 30&quot;/&gt;&lt;property id=&quot;20307&quot; value=&quot;563&quot;/&gt;&lt;/object&gt;&lt;object type=&quot;3&quot; unique_id=&quot;19508&quot;&gt;&lt;property id=&quot;20148&quot; value=&quot;5&quot;/&gt;&lt;property id=&quot;20300&quot; value=&quot;Diapositiva 31&quot;/&gt;&lt;property id=&quot;20307&quot; value=&quot;564&quot;/&gt;&lt;/object&gt;&lt;object type=&quot;3&quot; unique_id=&quot;19509&quot;&gt;&lt;property id=&quot;20148&quot; value=&quot;5&quot;/&gt;&lt;property id=&quot;20300&quot; value=&quot;Diapositiva 34&quot;/&gt;&lt;property id=&quot;20307&quot; value=&quot;565&quot;/&gt;&lt;/object&gt;&lt;object type=&quot;3&quot; unique_id=&quot;19510&quot;&gt;&lt;property id=&quot;20148&quot; value=&quot;5&quot;/&gt;&lt;property id=&quot;20300&quot; value=&quot;Diapositiva 37&quot;/&gt;&lt;property id=&quot;20307&quot; value=&quot;567&quot;/&gt;&lt;/object&gt;&lt;object type=&quot;3&quot; unique_id=&quot;19511&quot;&gt;&lt;property id=&quot;20148&quot; value=&quot;5&quot;/&gt;&lt;property id=&quot;20300&quot; value=&quot;Diapositiva 38&quot;/&gt;&lt;property id=&quot;20307&quot; value=&quot;568&quot;/&gt;&lt;/object&gt;&lt;object type=&quot;3&quot; unique_id=&quot;19512&quot;&gt;&lt;property id=&quot;20148&quot; value=&quot;5&quot;/&gt;&lt;property id=&quot;20300&quot; value=&quot;Diapositiva 40&quot;/&gt;&lt;property id=&quot;20307&quot; value=&quot;569&quot;/&gt;&lt;/object&gt;&lt;object type=&quot;3&quot; unique_id=&quot;19679&quot;&gt;&lt;property id=&quot;20148&quot; value=&quot;5&quot;/&gt;&lt;property id=&quot;20300&quot; value=&quot;Diapositiva 54&quot;/&gt;&lt;property id=&quot;20307&quot; value=&quot;570&quot;/&gt;&lt;/object&gt;&lt;object type=&quot;3&quot; unique_id=&quot;19996&quot;&gt;&lt;property id=&quot;20148&quot; value=&quot;5&quot;/&gt;&lt;property id=&quot;20300&quot; value=&quot;Diapositiva 24&quot;/&gt;&lt;property id=&quot;20307&quot; value=&quot;571&quot;/&gt;&lt;/object&gt;&lt;/object&gt;&lt;object type=&quot;8&quot; unique_id=&quot;18256&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20558</TotalTime>
  <Words>5292</Words>
  <Application>Microsoft Office PowerPoint</Application>
  <PresentationFormat>Presentación en pantalla (4:3)</PresentationFormat>
  <Paragraphs>395</Paragraphs>
  <Slides>54</Slides>
  <Notes>54</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54</vt:i4>
      </vt:variant>
    </vt:vector>
  </HeadingPairs>
  <TitlesOfParts>
    <vt:vector size="68" baseType="lpstr">
      <vt:lpstr>Verdana</vt:lpstr>
      <vt:lpstr>PassionsConflictROB</vt:lpstr>
      <vt:lpstr>Vijaya</vt:lpstr>
      <vt:lpstr>Myriad Pro</vt:lpstr>
      <vt:lpstr>Calibri</vt:lpstr>
      <vt:lpstr>Swis721 LtEx BT</vt:lpstr>
      <vt:lpstr>Arial</vt:lpstr>
      <vt:lpstr>Harrington</vt:lpstr>
      <vt:lpstr>UnivrstyRoman Bd BT</vt:lpstr>
      <vt:lpstr>Consolas</vt:lpstr>
      <vt:lpstr>News706 BT</vt:lpstr>
      <vt:lpstr>Impact</vt:lpstr>
      <vt:lpstr>Adobe Gothic Std B</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691</cp:revision>
  <dcterms:created xsi:type="dcterms:W3CDTF">2013-10-02T01:22:09Z</dcterms:created>
  <dcterms:modified xsi:type="dcterms:W3CDTF">2018-08-22T01:45:49Z</dcterms:modified>
</cp:coreProperties>
</file>