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4"/>
  </p:notesMasterIdLst>
  <p:sldIdLst>
    <p:sldId id="565" r:id="rId2"/>
    <p:sldId id="316" r:id="rId3"/>
    <p:sldId id="567" r:id="rId4"/>
    <p:sldId id="498" r:id="rId5"/>
    <p:sldId id="500" r:id="rId6"/>
    <p:sldId id="499" r:id="rId7"/>
    <p:sldId id="502" r:id="rId8"/>
    <p:sldId id="503" r:id="rId9"/>
    <p:sldId id="504" r:id="rId10"/>
    <p:sldId id="505" r:id="rId11"/>
    <p:sldId id="501" r:id="rId12"/>
    <p:sldId id="508" r:id="rId13"/>
    <p:sldId id="512" r:id="rId14"/>
    <p:sldId id="510" r:id="rId15"/>
    <p:sldId id="514" r:id="rId16"/>
    <p:sldId id="513" r:id="rId17"/>
    <p:sldId id="517" r:id="rId18"/>
    <p:sldId id="518" r:id="rId19"/>
    <p:sldId id="519" r:id="rId20"/>
    <p:sldId id="520" r:id="rId21"/>
    <p:sldId id="521" r:id="rId22"/>
    <p:sldId id="522" r:id="rId23"/>
    <p:sldId id="557" r:id="rId24"/>
    <p:sldId id="523" r:id="rId25"/>
    <p:sldId id="524" r:id="rId26"/>
    <p:sldId id="525" r:id="rId27"/>
    <p:sldId id="526" r:id="rId28"/>
    <p:sldId id="527" r:id="rId29"/>
    <p:sldId id="528" r:id="rId30"/>
    <p:sldId id="529" r:id="rId31"/>
    <p:sldId id="530" r:id="rId32"/>
    <p:sldId id="531" r:id="rId33"/>
    <p:sldId id="532" r:id="rId34"/>
    <p:sldId id="533" r:id="rId35"/>
    <p:sldId id="534" r:id="rId36"/>
    <p:sldId id="535" r:id="rId37"/>
    <p:sldId id="536" r:id="rId38"/>
    <p:sldId id="537" r:id="rId39"/>
    <p:sldId id="540" r:id="rId40"/>
    <p:sldId id="538" r:id="rId41"/>
    <p:sldId id="541" r:id="rId42"/>
    <p:sldId id="539" r:id="rId43"/>
    <p:sldId id="542" r:id="rId44"/>
    <p:sldId id="543" r:id="rId45"/>
    <p:sldId id="544" r:id="rId46"/>
    <p:sldId id="545" r:id="rId47"/>
    <p:sldId id="560" r:id="rId48"/>
    <p:sldId id="561" r:id="rId49"/>
    <p:sldId id="562" r:id="rId50"/>
    <p:sldId id="563" r:id="rId51"/>
    <p:sldId id="546" r:id="rId52"/>
    <p:sldId id="547" r:id="rId53"/>
    <p:sldId id="548" r:id="rId54"/>
    <p:sldId id="549" r:id="rId55"/>
    <p:sldId id="550" r:id="rId56"/>
    <p:sldId id="551" r:id="rId57"/>
    <p:sldId id="552" r:id="rId58"/>
    <p:sldId id="553" r:id="rId59"/>
    <p:sldId id="554" r:id="rId60"/>
    <p:sldId id="497" r:id="rId61"/>
    <p:sldId id="318" r:id="rId62"/>
    <p:sldId id="566" r:id="rId63"/>
  </p:sldIdLst>
  <p:sldSz cx="9144000" cy="6858000" type="screen4x3"/>
  <p:notesSz cx="6858000" cy="9144000"/>
  <p:embeddedFontLst>
    <p:embeddedFont>
      <p:font typeface="Myriad Pro" panose="020B0503030403020204" pitchFamily="34" charset="0"/>
      <p:regular r:id="rId65"/>
      <p:bold r:id="rId66"/>
      <p:italic r:id="rId67"/>
      <p:boldItalic r:id="rId68"/>
    </p:embeddedFont>
    <p:embeddedFont>
      <p:font typeface="Verdana" panose="020B0604030504040204" pitchFamily="34" charset="0"/>
      <p:regular r:id="rId69"/>
      <p:bold r:id="rId70"/>
      <p:italic r:id="rId71"/>
      <p:boldItalic r:id="rId72"/>
    </p:embeddedFont>
    <p:embeddedFont>
      <p:font typeface="Vijaya" panose="020B0604020202020204" charset="0"/>
      <p:regular r:id="rId73"/>
      <p:bold r:id="rId74"/>
    </p:embeddedFont>
    <p:embeddedFont>
      <p:font typeface="Computerfont" panose="020B0604020202020204" charset="0"/>
      <p:regular r:id="rId75"/>
    </p:embeddedFont>
    <p:embeddedFont>
      <p:font typeface="Swis721 BlkEx BT" panose="020B0907040502030204"/>
      <p:regular r:id="rId76"/>
    </p:embeddedFont>
    <p:embeddedFont>
      <p:font typeface="Calibri" panose="020F0502020204030204" pitchFamily="34" charset="0"/>
      <p:regular r:id="rId77"/>
      <p:bold r:id="rId78"/>
      <p:italic r:id="rId79"/>
      <p:boldItalic r:id="rId80"/>
    </p:embeddedFont>
    <p:embeddedFont>
      <p:font typeface="Trajan Pro" panose="02020502050506020301" pitchFamily="18" charset="0"/>
      <p:regular r:id="rId81"/>
      <p:bold r:id="rId82"/>
    </p:embeddedFont>
    <p:embeddedFont>
      <p:font typeface="Consolas" panose="020B0609020204030204" pitchFamily="49" charset="0"/>
      <p:regular r:id="rId83"/>
      <p:bold r:id="rId84"/>
      <p:italic r:id="rId85"/>
      <p:boldItalic r:id="rId86"/>
    </p:embeddedFont>
    <p:embeddedFont>
      <p:font typeface="Impact" panose="020B0806030902050204" pitchFamily="34" charset="0"/>
      <p:regular r:id="rId87"/>
    </p:embeddedFont>
    <p:embeddedFont>
      <p:font typeface="Swis721 LtEx BT" panose="020B0505020202020204" pitchFamily="34" charset="0"/>
      <p:regular r:id="rId88"/>
    </p:embeddedFont>
    <p:embeddedFont>
      <p:font typeface="Poplar Std" panose="04020903030B02020202" pitchFamily="82" charset="0"/>
      <p:bold r:id="rId89"/>
    </p:embeddedFont>
  </p:embeddedFontLst>
  <p:custDataLst>
    <p:tags r:id="rId90"/>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2B17"/>
    <a:srgbClr val="0033CC"/>
    <a:srgbClr val="FF9900"/>
    <a:srgbClr val="FF6600"/>
    <a:srgbClr val="00FF00"/>
    <a:srgbClr val="003300"/>
    <a:srgbClr val="005015"/>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5" autoAdjust="0"/>
    <p:restoredTop sz="81912" autoAdjust="0"/>
  </p:normalViewPr>
  <p:slideViewPr>
    <p:cSldViewPr>
      <p:cViewPr varScale="1">
        <p:scale>
          <a:sx n="74" d="100"/>
          <a:sy n="74" d="100"/>
        </p:scale>
        <p:origin x="612" y="72"/>
      </p:cViewPr>
      <p:guideLst>
        <p:guide orient="horz" pos="2160"/>
        <p:guide pos="288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font" Target="fonts/font2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4.xml"/><Relationship Id="rId90" Type="http://schemas.openxmlformats.org/officeDocument/2006/relationships/tags" Target="tags/tag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notesMaster" Target="notesMasters/notesMaster1.xml"/><Relationship Id="rId69"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font" Target="fonts/font21.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fntdata"/><Relationship Id="rId87" Type="http://schemas.openxmlformats.org/officeDocument/2006/relationships/font" Target="fonts/font23.fntdata"/><Relationship Id="rId61" Type="http://schemas.openxmlformats.org/officeDocument/2006/relationships/slide" Target="slides/slide60.xml"/><Relationship Id="rId82"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21/08/2018</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dirty="0"/>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smtClean="0">
                <a:solidFill>
                  <a:schemeClr val="tx1"/>
                </a:solidFill>
                <a:effectLst/>
                <a:latin typeface="+mn-lt"/>
                <a:ea typeface="+mn-ea"/>
                <a:cs typeface="+mn-cs"/>
              </a:rPr>
              <a:t>BIBLICAL RESEARCH GUIDE: “AT THE FEET OF JESUS”</a:t>
            </a:r>
            <a:endParaRPr lang="es-ES" dirty="0" smtClean="0"/>
          </a:p>
          <a:p>
            <a:pPr eaLnBrk="1" hangingPunct="1">
              <a:spcBef>
                <a:spcPct val="0"/>
              </a:spcBef>
            </a:pPr>
            <a:endParaRPr lang="es-ES" i="1" baseline="30000"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_tradnl" sz="1200" b="1" kern="1200" dirty="0" err="1" smtClean="0">
                <a:solidFill>
                  <a:schemeClr val="tx1"/>
                </a:solidFill>
                <a:effectLst/>
                <a:latin typeface="+mn-lt"/>
                <a:ea typeface="+mn-ea"/>
                <a:cs typeface="+mn-cs"/>
              </a:rPr>
              <a:t>Titus</a:t>
            </a:r>
            <a:r>
              <a:rPr lang="es-ES_tradnl" sz="1200" b="1" kern="1200" dirty="0" smtClean="0">
                <a:solidFill>
                  <a:schemeClr val="tx1"/>
                </a:solidFill>
                <a:effectLst/>
                <a:latin typeface="+mn-lt"/>
                <a:ea typeface="+mn-ea"/>
                <a:cs typeface="+mn-cs"/>
              </a:rPr>
              <a:t> 1:16 </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They profess that they know God; but in works they deny him, being abominable, and disobedient, and unto every good work reprobate.”</a:t>
            </a:r>
          </a:p>
          <a:p>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They profess </a:t>
            </a:r>
            <a:r>
              <a:rPr lang="en-US" sz="1200" u="sng"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God, but </a:t>
            </a:r>
            <a:r>
              <a:rPr lang="en-US" sz="1200" u="sng" kern="1200" dirty="0" smtClean="0">
                <a:solidFill>
                  <a:schemeClr val="tx1"/>
                </a:solidFill>
                <a:effectLst/>
                <a:latin typeface="+mn-lt"/>
                <a:ea typeface="+mn-ea"/>
                <a:cs typeface="+mn-cs"/>
              </a:rPr>
              <a:t>in practice the deny Him.</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a) They attribute to themselves virtues that apply only to God: sanctity, infallibility, unchangeableness. (2 Thessalonians 2:3, 4).</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 It opposes and persecutes the disciples of Christ. (Revelation 13:7).</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method that Christ used was love, not threat, torture, fear, or persecution.</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 It attacks the law of God and establishes human laws and tradition. </a:t>
            </a:r>
            <a:r>
              <a:rPr lang="en-US" sz="1200" b="1" kern="1200" dirty="0" smtClean="0">
                <a:solidFill>
                  <a:schemeClr val="tx1"/>
                </a:solidFill>
                <a:effectLst/>
                <a:latin typeface="+mn-lt"/>
                <a:ea typeface="+mn-ea"/>
                <a:cs typeface="+mn-cs"/>
              </a:rPr>
              <a:t>Matthew 15:8, 9.</a:t>
            </a:r>
          </a:p>
          <a:p>
            <a:r>
              <a:rPr lang="en-US" sz="1200" b="0" i="1" kern="1200" dirty="0" smtClean="0">
                <a:solidFill>
                  <a:schemeClr val="tx1"/>
                </a:solidFill>
                <a:effectLst/>
                <a:latin typeface="+mn-lt"/>
                <a:ea typeface="+mn-ea"/>
                <a:cs typeface="+mn-cs"/>
              </a:rPr>
              <a:t>“This people </a:t>
            </a:r>
            <a:r>
              <a:rPr lang="en-US" sz="1200" b="0" i="1" kern="1200" dirty="0" err="1" smtClean="0">
                <a:solidFill>
                  <a:schemeClr val="tx1"/>
                </a:solidFill>
                <a:effectLst/>
                <a:latin typeface="+mn-lt"/>
                <a:ea typeface="+mn-ea"/>
                <a:cs typeface="+mn-cs"/>
              </a:rPr>
              <a:t>draweth</a:t>
            </a:r>
            <a:r>
              <a:rPr lang="en-US" sz="1200" b="0" i="1" kern="1200" dirty="0" smtClean="0">
                <a:solidFill>
                  <a:schemeClr val="tx1"/>
                </a:solidFill>
                <a:effectLst/>
                <a:latin typeface="+mn-lt"/>
                <a:ea typeface="+mn-ea"/>
                <a:cs typeface="+mn-cs"/>
              </a:rPr>
              <a:t> nigh unto me with their mouth, and </a:t>
            </a:r>
            <a:r>
              <a:rPr lang="en-US" sz="1200" b="0" i="1" kern="1200" dirty="0" err="1" smtClean="0">
                <a:solidFill>
                  <a:schemeClr val="tx1"/>
                </a:solidFill>
                <a:effectLst/>
                <a:latin typeface="+mn-lt"/>
                <a:ea typeface="+mn-ea"/>
                <a:cs typeface="+mn-cs"/>
              </a:rPr>
              <a:t>honoureth</a:t>
            </a:r>
            <a:r>
              <a:rPr lang="en-US" sz="1200" b="0" i="1" kern="1200" dirty="0" smtClean="0">
                <a:solidFill>
                  <a:schemeClr val="tx1"/>
                </a:solidFill>
                <a:effectLst/>
                <a:latin typeface="+mn-lt"/>
                <a:ea typeface="+mn-ea"/>
                <a:cs typeface="+mn-cs"/>
              </a:rPr>
              <a:t> me with their lips; but their heart is far from me. But in vain they do worship me, teaching for doctrines the commandments of men.”</a:t>
            </a:r>
          </a:p>
          <a:p>
            <a:endParaRPr lang="es-AR" sz="1200" b="1"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 the contrary, Christ established, taught and kept the commandments. (John 15:10).</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 The Antichrist preaches salvation through human works. (2 Thessalonians 2:10). </a:t>
            </a:r>
            <a:endParaRPr lang="es-AR" sz="1200" kern="1200" dirty="0" smtClean="0">
              <a:solidFill>
                <a:schemeClr val="tx1"/>
              </a:solidFill>
              <a:effectLst/>
              <a:latin typeface="+mn-lt"/>
              <a:ea typeface="+mn-ea"/>
              <a:cs typeface="+mn-cs"/>
            </a:endParaRPr>
          </a:p>
          <a:p>
            <a:endParaRPr lang="es-ES_tradnl"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Christ shows that salvation is by faith and our works are a fruit of Christ's love working in us. Who is the Antichrist in the prophecy? The book of Daniel, which was written more that 2,600 years ago, reveals this mystery.</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3638320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d) The Antichrist preaches salvation through human works. (2 Thessalonians 2:10). </a:t>
            </a:r>
            <a:endParaRPr lang="es-A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Christ shows that salvation is by faith and our works are a fruit of Christ's love working in us. So...who is the Antichrist in the prophecy? The book of Daniel, which was written more that 2,600 years ago, reveals this mystery.</a:t>
            </a:r>
            <a:endParaRPr lang="es-AR"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3638320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THE SEVEN KEYS OF THE PROPHECY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do winds symbolize in prophecy? </a:t>
            </a:r>
            <a:endParaRPr lang="es-ES" sz="12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lvl="0" indent="-171450">
              <a:buFont typeface="Arial" charset="0"/>
              <a:buChar char="•"/>
            </a:pPr>
            <a:r>
              <a:rPr lang="en-US" sz="1200" kern="1200" dirty="0" smtClean="0">
                <a:solidFill>
                  <a:schemeClr val="tx1"/>
                </a:solidFill>
                <a:effectLst/>
                <a:latin typeface="+mn-lt"/>
                <a:ea typeface="+mn-ea"/>
                <a:cs typeface="+mn-cs"/>
              </a:rPr>
              <a:t>Winds represent wars. </a:t>
            </a:r>
          </a:p>
          <a:p>
            <a:pPr marL="0" lvl="0" indent="0">
              <a:buFont typeface="Arial" charset="0"/>
              <a:buNone/>
            </a:pPr>
            <a:r>
              <a:rPr lang="en-US" sz="1200" b="1" kern="1200" dirty="0" smtClean="0">
                <a:solidFill>
                  <a:schemeClr val="tx1"/>
                </a:solidFill>
                <a:effectLst/>
                <a:latin typeface="+mn-lt"/>
                <a:ea typeface="+mn-ea"/>
                <a:cs typeface="+mn-cs"/>
              </a:rPr>
              <a:t>Jeremiah 49: 36, 37</a:t>
            </a:r>
            <a:endParaRPr lang="es-AR" sz="1200" b="1"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And upon Elam will I bring the four winds from the four quarters of heaven, and will scatter them toward all those winds; and there shall be no nation whither the outcasts of Elam shall not come. For I will cause Elam to be dismayed before their enemies, and before them that seek their life: and I will bring evil upon them, even my fierce anger, </a:t>
            </a:r>
            <a:r>
              <a:rPr lang="en-US" sz="1200" b="0" i="0" kern="1200" dirty="0" err="1" smtClean="0">
                <a:solidFill>
                  <a:schemeClr val="tx1"/>
                </a:solidFill>
                <a:effectLst/>
                <a:latin typeface="+mn-lt"/>
                <a:ea typeface="+mn-ea"/>
                <a:cs typeface="+mn-cs"/>
              </a:rPr>
              <a:t>saith</a:t>
            </a:r>
            <a:r>
              <a:rPr lang="en-US" sz="1200" b="0" i="0" kern="1200" dirty="0" smtClean="0">
                <a:solidFill>
                  <a:schemeClr val="tx1"/>
                </a:solidFill>
                <a:effectLst/>
                <a:latin typeface="+mn-lt"/>
                <a:ea typeface="+mn-ea"/>
                <a:cs typeface="+mn-cs"/>
              </a:rPr>
              <a:t>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and I will send the sword after them, till I have consumed them”</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 What do water symbolize in prophecy? </a:t>
            </a:r>
            <a:endParaRPr lang="es-ES" sz="12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lvl="0" indent="-171450">
              <a:buFont typeface="Arial" charset="0"/>
              <a:buChar char="•"/>
            </a:pPr>
            <a:r>
              <a:rPr lang="en-US" sz="1200" kern="1200" dirty="0" smtClean="0">
                <a:solidFill>
                  <a:schemeClr val="tx1"/>
                </a:solidFill>
                <a:effectLst/>
                <a:latin typeface="+mn-lt"/>
                <a:ea typeface="+mn-ea"/>
                <a:cs typeface="+mn-cs"/>
              </a:rPr>
              <a:t>Waters represent </a:t>
            </a:r>
            <a:r>
              <a:rPr lang="en-US" sz="1200" u="sng" kern="1200" dirty="0" smtClean="0">
                <a:solidFill>
                  <a:schemeClr val="tx1"/>
                </a:solidFill>
                <a:effectLst/>
                <a:latin typeface="+mn-lt"/>
                <a:ea typeface="+mn-ea"/>
                <a:cs typeface="+mn-cs"/>
              </a:rPr>
              <a:t>people.</a:t>
            </a:r>
            <a:r>
              <a:rPr lang="en-US" sz="1200" kern="1200" dirty="0" smtClean="0">
                <a:solidFill>
                  <a:schemeClr val="tx1"/>
                </a:solidFill>
                <a:effectLst/>
                <a:latin typeface="+mn-lt"/>
                <a:ea typeface="+mn-ea"/>
                <a:cs typeface="+mn-cs"/>
              </a:rPr>
              <a:t> </a:t>
            </a:r>
          </a:p>
          <a:p>
            <a:pPr marL="0" lvl="0" indent="0">
              <a:buFont typeface="Arial" charset="0"/>
              <a:buNone/>
            </a:pPr>
            <a:r>
              <a:rPr lang="en-US" sz="1200" b="1" kern="1200" dirty="0" smtClean="0">
                <a:solidFill>
                  <a:schemeClr val="tx1"/>
                </a:solidFill>
                <a:effectLst/>
                <a:latin typeface="+mn-lt"/>
                <a:ea typeface="+mn-ea"/>
                <a:cs typeface="+mn-cs"/>
              </a:rPr>
              <a:t>Revelation 17:15</a:t>
            </a:r>
            <a:endParaRPr lang="es-AR" sz="1200" b="1"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he </a:t>
            </a:r>
            <a:r>
              <a:rPr lang="en-US" sz="1200" b="1" kern="1200" dirty="0" err="1" smtClean="0">
                <a:solidFill>
                  <a:schemeClr val="tx1"/>
                </a:solidFill>
                <a:effectLst/>
                <a:latin typeface="+mn-lt"/>
                <a:ea typeface="+mn-ea"/>
                <a:cs typeface="+mn-cs"/>
              </a:rPr>
              <a:t>saith</a:t>
            </a:r>
            <a:r>
              <a:rPr lang="en-US" sz="1200" b="1" kern="1200" dirty="0" smtClean="0">
                <a:solidFill>
                  <a:schemeClr val="tx1"/>
                </a:solidFill>
                <a:effectLst/>
                <a:latin typeface="+mn-lt"/>
                <a:ea typeface="+mn-ea"/>
                <a:cs typeface="+mn-cs"/>
              </a:rPr>
              <a:t> unto me, The waters which thou </a:t>
            </a:r>
            <a:r>
              <a:rPr lang="en-US" sz="1200" b="1" kern="1200" dirty="0" err="1" smtClean="0">
                <a:solidFill>
                  <a:schemeClr val="tx1"/>
                </a:solidFill>
                <a:effectLst/>
                <a:latin typeface="+mn-lt"/>
                <a:ea typeface="+mn-ea"/>
                <a:cs typeface="+mn-cs"/>
              </a:rPr>
              <a:t>sawest</a:t>
            </a:r>
            <a:r>
              <a:rPr lang="en-US" sz="1200" b="1" kern="1200" dirty="0" smtClean="0">
                <a:solidFill>
                  <a:schemeClr val="tx1"/>
                </a:solidFill>
                <a:effectLst/>
                <a:latin typeface="+mn-lt"/>
                <a:ea typeface="+mn-ea"/>
                <a:cs typeface="+mn-cs"/>
              </a:rPr>
              <a:t>, where the whore </a:t>
            </a:r>
            <a:r>
              <a:rPr lang="en-US" sz="1200" b="1" kern="1200" dirty="0" err="1" smtClean="0">
                <a:solidFill>
                  <a:schemeClr val="tx1"/>
                </a:solidFill>
                <a:effectLst/>
                <a:latin typeface="+mn-lt"/>
                <a:ea typeface="+mn-ea"/>
                <a:cs typeface="+mn-cs"/>
              </a:rPr>
              <a:t>sitteth</a:t>
            </a:r>
            <a:r>
              <a:rPr lang="en-US" sz="1200" b="1" kern="1200" dirty="0" smtClean="0">
                <a:solidFill>
                  <a:schemeClr val="tx1"/>
                </a:solidFill>
                <a:effectLst/>
                <a:latin typeface="+mn-lt"/>
                <a:ea typeface="+mn-ea"/>
                <a:cs typeface="+mn-cs"/>
              </a:rPr>
              <a:t>, are peoples, and multitudes, and nations, and tongues”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do beasts, heads, wings and horns represent? </a:t>
            </a:r>
            <a:endParaRPr lang="es-ES" sz="12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charset="0"/>
              <a:buChar char="•"/>
            </a:pPr>
            <a:r>
              <a:rPr lang="en-US" sz="1200" kern="1200" dirty="0" smtClean="0">
                <a:solidFill>
                  <a:schemeClr val="tx1"/>
                </a:solidFill>
                <a:effectLst/>
                <a:latin typeface="+mn-lt"/>
                <a:ea typeface="+mn-ea"/>
                <a:cs typeface="+mn-cs"/>
              </a:rPr>
              <a:t>Beasts represent kingdoms. (Daniel 7:23). </a:t>
            </a:r>
          </a:p>
          <a:p>
            <a:pPr marL="0" indent="0">
              <a:buFont typeface="Arial" charset="0"/>
              <a:buNone/>
            </a:pPr>
            <a:r>
              <a:rPr lang="en-US" sz="1200" kern="1200" dirty="0" smtClean="0">
                <a:solidFill>
                  <a:schemeClr val="tx1"/>
                </a:solidFill>
                <a:effectLst/>
                <a:latin typeface="+mn-lt"/>
                <a:ea typeface="+mn-ea"/>
                <a:cs typeface="+mn-cs"/>
              </a:rPr>
              <a:t>Many nations are still represented by similar symbols: the USA, by an eagle; Great Britain, by a lion; Russia, by a bear; France, by a cock; China, by a dragon, etc.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u="none" dirty="0" smtClean="0">
                <a:ln w="17780" cmpd="sng">
                  <a:solidFill>
                    <a:srgbClr val="00FF00"/>
                  </a:solidFill>
                  <a:prstDash val="solid"/>
                  <a:miter lim="800000"/>
                </a:ln>
                <a:solidFill>
                  <a:srgbClr val="00CC00"/>
                </a:solidFill>
                <a:effectLst>
                  <a:outerShdw blurRad="50800" algn="tl" rotWithShape="0">
                    <a:srgbClr val="000000"/>
                  </a:outerShdw>
                  <a:reflection blurRad="6350" stA="60000" endA="900" endPos="60000" dist="29997" dir="5400000" sy="-100000" algn="bl" rotWithShape="0"/>
                </a:effectLst>
                <a:latin typeface="Computerfont" pitchFamily="2" charset="0"/>
                <a:cs typeface="Consolas" pitchFamily="49" charset="0"/>
              </a:rPr>
              <a:t>A moment of prayer</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charset="0"/>
              <a:buChar char="•"/>
            </a:pPr>
            <a:r>
              <a:rPr lang="en-US" sz="1200" kern="1200" dirty="0" smtClean="0">
                <a:solidFill>
                  <a:schemeClr val="tx1"/>
                </a:solidFill>
                <a:effectLst/>
                <a:latin typeface="+mn-lt"/>
                <a:ea typeface="+mn-ea"/>
                <a:cs typeface="+mn-cs"/>
              </a:rPr>
              <a:t>Heads and horns represent division of kingdoms. </a:t>
            </a:r>
          </a:p>
          <a:p>
            <a:pPr marL="0" indent="0">
              <a:buFont typeface="Arial" charset="0"/>
              <a:buNone/>
            </a:pPr>
            <a:r>
              <a:rPr lang="en-US" sz="1200" kern="1200" dirty="0" smtClean="0">
                <a:solidFill>
                  <a:schemeClr val="tx1"/>
                </a:solidFill>
                <a:effectLst/>
                <a:latin typeface="+mn-lt"/>
                <a:ea typeface="+mn-ea"/>
                <a:cs typeface="+mn-cs"/>
              </a:rPr>
              <a:t>(Daniel 7:24)</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Wings </a:t>
            </a:r>
            <a:r>
              <a:rPr lang="es-AR" sz="1200" kern="1200" dirty="0" err="1" smtClean="0">
                <a:solidFill>
                  <a:schemeClr val="tx1"/>
                </a:solidFill>
                <a:effectLst/>
                <a:latin typeface="+mn-lt"/>
                <a:ea typeface="+mn-ea"/>
                <a:cs typeface="+mn-cs"/>
              </a:rPr>
              <a:t>represent</a:t>
            </a:r>
            <a:r>
              <a:rPr lang="es-AR"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speed. (Habakkuk 1:8)</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7:2-3</a:t>
            </a:r>
            <a:endParaRPr lang="es-ES" sz="1200"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Daniel </a:t>
            </a:r>
            <a:r>
              <a:rPr lang="en-US" sz="1200" b="1" kern="1200" dirty="0" err="1" smtClean="0">
                <a:solidFill>
                  <a:schemeClr val="tx1"/>
                </a:solidFill>
                <a:effectLst/>
                <a:latin typeface="+mn-lt"/>
                <a:ea typeface="+mn-ea"/>
                <a:cs typeface="+mn-cs"/>
              </a:rPr>
              <a:t>spake</a:t>
            </a:r>
            <a:r>
              <a:rPr lang="en-US" sz="1200" b="1" kern="1200" dirty="0" smtClean="0">
                <a:solidFill>
                  <a:schemeClr val="tx1"/>
                </a:solidFill>
                <a:effectLst/>
                <a:latin typeface="+mn-lt"/>
                <a:ea typeface="+mn-ea"/>
                <a:cs typeface="+mn-cs"/>
              </a:rPr>
              <a:t> and said, I saw in my vision by night, and, behold, the four winds of the heaven strove upon the great sea.</a:t>
            </a:r>
          </a:p>
          <a:p>
            <a:r>
              <a:rPr lang="en-US" sz="1200" b="1" kern="1200" dirty="0" smtClean="0">
                <a:solidFill>
                  <a:schemeClr val="tx1"/>
                </a:solidFill>
                <a:effectLst/>
                <a:latin typeface="+mn-lt"/>
                <a:ea typeface="+mn-ea"/>
                <a:cs typeface="+mn-cs"/>
              </a:rPr>
              <a:t>And four great beasts came up from the sea, diverse one from another.”</a:t>
            </a:r>
          </a:p>
          <a:p>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four winds strove upon the sea, which means there were wars among many people.</a:t>
            </a:r>
          </a:p>
          <a:p>
            <a:r>
              <a:rPr lang="en-US" sz="1200" kern="1200" dirty="0" smtClean="0">
                <a:solidFill>
                  <a:schemeClr val="tx1"/>
                </a:solidFill>
                <a:effectLst/>
                <a:latin typeface="+mn-lt"/>
                <a:ea typeface="+mn-ea"/>
                <a:cs typeface="+mn-cs"/>
              </a:rPr>
              <a:t>° Four beasts came up from the sea.</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1 day= 1 year. In prophecy, a day equals one year. (Ezekiel 4:6; Numbers 14:34).</a:t>
            </a:r>
            <a:endParaRPr lang="es-AR" sz="1200" kern="1200" dirty="0" smtClean="0">
              <a:solidFill>
                <a:schemeClr val="tx1"/>
              </a:solidFill>
              <a:effectLst/>
              <a:latin typeface="+mn-lt"/>
              <a:ea typeface="+mn-ea"/>
              <a:cs typeface="+mn-cs"/>
            </a:endParaRPr>
          </a:p>
          <a:p>
            <a:pPr marL="171450" indent="-171450">
              <a:buFont typeface="Arial" charset="0"/>
              <a:buChar cha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FOUR NATIONS IN PROPHECY</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did Daniel see in vision? </a:t>
            </a:r>
            <a:endParaRPr lang="es-ES" sz="12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7:2-3</a:t>
            </a:r>
            <a:endParaRPr lang="es-ES" sz="1200" b="1"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Daniel </a:t>
            </a:r>
            <a:r>
              <a:rPr lang="en-US" sz="1200" b="1" kern="1200" dirty="0" err="1" smtClean="0">
                <a:solidFill>
                  <a:schemeClr val="tx1"/>
                </a:solidFill>
                <a:effectLst/>
                <a:latin typeface="+mn-lt"/>
                <a:ea typeface="+mn-ea"/>
                <a:cs typeface="+mn-cs"/>
              </a:rPr>
              <a:t>spake</a:t>
            </a:r>
            <a:r>
              <a:rPr lang="en-US" sz="1200" b="1" kern="1200" dirty="0" smtClean="0">
                <a:solidFill>
                  <a:schemeClr val="tx1"/>
                </a:solidFill>
                <a:effectLst/>
                <a:latin typeface="+mn-lt"/>
                <a:ea typeface="+mn-ea"/>
                <a:cs typeface="+mn-cs"/>
              </a:rPr>
              <a:t> and said, I saw in my vision by night, and, behold, the four winds of the heaven strove upon the great sea.</a:t>
            </a:r>
          </a:p>
          <a:p>
            <a:r>
              <a:rPr lang="en-US" sz="1200" b="1" kern="1200" dirty="0" smtClean="0">
                <a:solidFill>
                  <a:schemeClr val="tx1"/>
                </a:solidFill>
                <a:effectLst/>
                <a:latin typeface="+mn-lt"/>
                <a:ea typeface="+mn-ea"/>
                <a:cs typeface="+mn-cs"/>
              </a:rPr>
              <a:t>And four great beasts came up from the sea, diverse one from another.”</a:t>
            </a:r>
          </a:p>
          <a:p>
            <a:r>
              <a:rPr lang="en-US" sz="1200" kern="1200" dirty="0" smtClean="0">
                <a:solidFill>
                  <a:schemeClr val="tx1"/>
                </a:solidFill>
                <a:effectLst/>
                <a:latin typeface="+mn-lt"/>
                <a:ea typeface="+mn-ea"/>
                <a:cs typeface="+mn-cs"/>
              </a:rPr>
              <a:t>° The four winds strove upon the sea, which means there would be wars among multitudes of people.</a:t>
            </a:r>
          </a:p>
          <a:p>
            <a:r>
              <a:rPr lang="en-US" sz="1200" kern="1200" dirty="0" smtClean="0">
                <a:solidFill>
                  <a:schemeClr val="tx1"/>
                </a:solidFill>
                <a:effectLst/>
                <a:latin typeface="+mn-lt"/>
                <a:ea typeface="+mn-ea"/>
                <a:cs typeface="+mn-cs"/>
              </a:rPr>
              <a:t>° Four beasts came up from the sea.</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did the four beast represent? </a:t>
            </a:r>
            <a:endParaRPr lang="es-ES" sz="12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7:16-17, 23 </a:t>
            </a:r>
            <a:r>
              <a:rPr lang="es-ES_tradnl" sz="1200" b="1" kern="1200" dirty="0" err="1" smtClean="0">
                <a:solidFill>
                  <a:schemeClr val="tx1"/>
                </a:solidFill>
                <a:effectLst/>
                <a:latin typeface="+mn-lt"/>
                <a:ea typeface="+mn-ea"/>
                <a:cs typeface="+mn-cs"/>
              </a:rPr>
              <a:t>f.p</a:t>
            </a:r>
            <a:r>
              <a:rPr lang="es-ES_tradnl" sz="1200" b="1"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I came near unto one of them that stood by, and asked him the truth of all this. So he told me, and made me know the interpretation of the things.</a:t>
            </a:r>
          </a:p>
          <a:p>
            <a:r>
              <a:rPr lang="en-US" sz="1200" b="1" kern="1200" dirty="0" smtClean="0">
                <a:solidFill>
                  <a:schemeClr val="tx1"/>
                </a:solidFill>
                <a:effectLst/>
                <a:latin typeface="+mn-lt"/>
                <a:ea typeface="+mn-ea"/>
                <a:cs typeface="+mn-cs"/>
              </a:rPr>
              <a:t>These great beasts, which are four, are four kings, which shall arise out of the earth.</a:t>
            </a:r>
            <a:r>
              <a:rPr lang="es-ES" sz="1200" b="1"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“Thus he said, The fourth beast shall be the fourth kingdom upon earth</a:t>
            </a:r>
            <a:r>
              <a:rPr lang="es-ES" sz="1200" b="1" kern="1200" dirty="0" smtClean="0">
                <a:solidFill>
                  <a:schemeClr val="tx1"/>
                </a:solidFill>
                <a:effectLst/>
                <a:latin typeface="+mn-lt"/>
                <a:ea typeface="+mn-ea"/>
                <a:cs typeface="+mn-cs"/>
              </a:rPr>
              <a:t>…”</a:t>
            </a:r>
          </a:p>
          <a:p>
            <a:endParaRPr lang="es-ES" sz="1200" b="1"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Kingdoms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They are the same kingdoms represented in the statue of Daniel chapter 2.</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Keys to prophetic interpretation given in the Bible</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Beasts = Kingdoms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Waters = People</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Wings = Speed</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Winds = Wars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Heads = Division of kingdoms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Horns = Division of kingdoms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Day= 1 Year</a:t>
            </a:r>
            <a:endParaRPr lang="es-AR" sz="1200" kern="1200" dirty="0" smtClean="0">
              <a:solidFill>
                <a:schemeClr val="tx1"/>
              </a:solidFill>
              <a:effectLst/>
              <a:latin typeface="+mn-lt"/>
              <a:ea typeface="+mn-ea"/>
              <a:cs typeface="+mn-cs"/>
            </a:endParaRPr>
          </a:p>
          <a:p>
            <a:endParaRPr lang="es-AR" sz="1200" kern="1200" dirty="0" smtClean="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were the characteristics of the first beast? </a:t>
            </a:r>
            <a:endParaRPr lang="es-ES" sz="12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Lesson 20 </a:t>
            </a:r>
            <a:endParaRPr lang="es-A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DOES THE ANTICHRIST ALREADY EXIST?</a:t>
            </a:r>
            <a:endParaRPr lang="es-AR" sz="1200" kern="1200" dirty="0" smtClean="0">
              <a:solidFill>
                <a:schemeClr val="tx1"/>
              </a:solidFill>
              <a:effectLst/>
              <a:latin typeface="+mn-lt"/>
              <a:ea typeface="+mn-ea"/>
              <a:cs typeface="+mn-cs"/>
            </a:endParaRPr>
          </a:p>
          <a:p>
            <a:endParaRPr lang="es-ES_tradnl" sz="1200" kern="1200" dirty="0" smtClean="0">
              <a:solidFill>
                <a:schemeClr val="tx1"/>
              </a:solidFill>
              <a:effectLst/>
              <a:latin typeface="+mn-lt"/>
              <a:ea typeface="+mn-ea"/>
              <a:cs typeface="+mn-cs"/>
            </a:endParaRP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Although there are many theories about the Antichrist, there is only one revelation that is trustworthy - Bible prophecy.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7:4</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The first was like a lion, and had eagle's wings: I beheld till the wings thereof were plucked, and it was lifted up from the earth, and made stand upon the feet as a man, and a man's heart was given to it.”</a:t>
            </a:r>
          </a:p>
          <a:p>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lion with two wings.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a) Represents Babylon (606-538 B.C.).</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 Just as gold is the most precious metal, the lion is the king of the jungle.</a:t>
            </a:r>
          </a:p>
          <a:p>
            <a:r>
              <a:rPr lang="en-US" sz="1200" kern="1200" dirty="0" smtClean="0">
                <a:solidFill>
                  <a:schemeClr val="tx1"/>
                </a:solidFill>
                <a:effectLst/>
                <a:latin typeface="+mn-lt"/>
                <a:ea typeface="+mn-ea"/>
                <a:cs typeface="+mn-cs"/>
              </a:rPr>
              <a:t>c) Two wings represented Nebuchadnezzar' s speedy conquests.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n-US" sz="1200" b="1" kern="1200" dirty="0" smtClean="0">
                <a:solidFill>
                  <a:schemeClr val="tx1"/>
                </a:solidFill>
                <a:effectLst/>
                <a:latin typeface="+mn-lt"/>
                <a:ea typeface="+mn-ea"/>
                <a:cs typeface="+mn-cs"/>
              </a:rPr>
              <a:t>What did the second beast look like? </a:t>
            </a:r>
            <a:endParaRPr lang="en-US" sz="11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7:5</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behold another beast, a second, like to a bear, and it raised up itself on one side, and it had three ribs in the mouth of it between the teeth of it: and they said thus unto it, Arise, devour much flesh.”</a:t>
            </a:r>
          </a:p>
          <a:p>
            <a:endParaRPr lang="es-E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To a bear</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a) Represents </a:t>
            </a:r>
            <a:r>
              <a:rPr lang="en-US" sz="1200" kern="1200" dirty="0" err="1" smtClean="0">
                <a:solidFill>
                  <a:schemeClr val="tx1"/>
                </a:solidFill>
                <a:effectLst/>
                <a:latin typeface="+mn-lt"/>
                <a:ea typeface="+mn-ea"/>
                <a:cs typeface="+mn-cs"/>
              </a:rPr>
              <a:t>Medo</a:t>
            </a:r>
            <a:r>
              <a:rPr lang="en-US" sz="1200" kern="1200" dirty="0" smtClean="0">
                <a:solidFill>
                  <a:schemeClr val="tx1"/>
                </a:solidFill>
                <a:effectLst/>
                <a:latin typeface="+mn-lt"/>
                <a:ea typeface="+mn-ea"/>
                <a:cs typeface="+mn-cs"/>
              </a:rPr>
              <a:t>-Persia (538-331 B.C.).</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 It leans on one side, representing the superiority of the Persians over the Medes.</a:t>
            </a:r>
          </a:p>
          <a:p>
            <a:r>
              <a:rPr lang="en-US" sz="1200" kern="1200" dirty="0" smtClean="0">
                <a:solidFill>
                  <a:schemeClr val="tx1"/>
                </a:solidFill>
                <a:effectLst/>
                <a:latin typeface="+mn-lt"/>
                <a:ea typeface="+mn-ea"/>
                <a:cs typeface="+mn-cs"/>
              </a:rPr>
              <a:t>c) It held three ribs in its mouth, depicting its conquest of three provinces - Babylon, Lydia and Egypt.</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 It devours much meat, meaning they were very vicious in their conquests.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characterized the leopard depicted in verse 6?</a:t>
            </a:r>
            <a:endParaRPr lang="es-ES" sz="12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7:6</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After this I beheld, and lo another, like a leopard, which had upon the back of it four wings of a fowl; the beast had also four heads; and dominion was given to it.”</a:t>
            </a:r>
          </a:p>
          <a:p>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had </a:t>
            </a:r>
            <a:r>
              <a:rPr lang="en-US" sz="1200" u="sng" kern="1200" dirty="0" smtClean="0">
                <a:solidFill>
                  <a:schemeClr val="tx1"/>
                </a:solidFill>
                <a:effectLst/>
                <a:latin typeface="+mn-lt"/>
                <a:ea typeface="+mn-ea"/>
                <a:cs typeface="+mn-cs"/>
              </a:rPr>
              <a:t>four heads</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rPr>
              <a:t>four wings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This represent the Greek empire (331-168 B.C.).</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The four wings represent the speed of conquest - twice that of Nebuchadnezzar. It took Alexander the Great only 8 years to conquer an area of 5 million square kilometers.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 Four heads: When Alexander died (323 B.C.), his empire was divided among his four generals: Lysimachus ruled over Thrace; </a:t>
            </a:r>
            <a:r>
              <a:rPr lang="en-US" sz="1200" kern="1200" dirty="0" err="1" smtClean="0">
                <a:solidFill>
                  <a:schemeClr val="tx1"/>
                </a:solidFill>
                <a:effectLst/>
                <a:latin typeface="+mn-lt"/>
                <a:ea typeface="+mn-ea"/>
                <a:cs typeface="+mn-cs"/>
              </a:rPr>
              <a:t>Cassander</a:t>
            </a:r>
            <a:r>
              <a:rPr lang="en-US" sz="1200" kern="1200" dirty="0" smtClean="0">
                <a:solidFill>
                  <a:schemeClr val="tx1"/>
                </a:solidFill>
                <a:effectLst/>
                <a:latin typeface="+mn-lt"/>
                <a:ea typeface="+mn-ea"/>
                <a:cs typeface="+mn-cs"/>
              </a:rPr>
              <a:t> over Greece; </a:t>
            </a:r>
            <a:r>
              <a:rPr lang="en-US" sz="1200" kern="1200" dirty="0" err="1" smtClean="0">
                <a:solidFill>
                  <a:schemeClr val="tx1"/>
                </a:solidFill>
                <a:effectLst/>
                <a:latin typeface="+mn-lt"/>
                <a:ea typeface="+mn-ea"/>
                <a:cs typeface="+mn-cs"/>
              </a:rPr>
              <a:t>Seleucus</a:t>
            </a:r>
            <a:r>
              <a:rPr lang="en-US" sz="1200" kern="1200" dirty="0" smtClean="0">
                <a:solidFill>
                  <a:schemeClr val="tx1"/>
                </a:solidFill>
                <a:effectLst/>
                <a:latin typeface="+mn-lt"/>
                <a:ea typeface="+mn-ea"/>
                <a:cs typeface="+mn-cs"/>
              </a:rPr>
              <a:t> over Syria and Babylon, and </a:t>
            </a:r>
            <a:r>
              <a:rPr lang="en-US" sz="1200" kern="1200" dirty="0" err="1" smtClean="0">
                <a:solidFill>
                  <a:schemeClr val="tx1"/>
                </a:solidFill>
                <a:effectLst/>
                <a:latin typeface="+mn-lt"/>
                <a:ea typeface="+mn-ea"/>
                <a:cs typeface="+mn-cs"/>
              </a:rPr>
              <a:t>Ptolomy</a:t>
            </a:r>
            <a:r>
              <a:rPr lang="en-US" sz="1200" kern="1200" dirty="0" smtClean="0">
                <a:solidFill>
                  <a:schemeClr val="tx1"/>
                </a:solidFill>
                <a:effectLst/>
                <a:latin typeface="+mn-lt"/>
                <a:ea typeface="+mn-ea"/>
                <a:cs typeface="+mn-cs"/>
              </a:rPr>
              <a:t> over Egypt.</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was the fourth beast like? </a:t>
            </a:r>
            <a:endParaRPr lang="es-ES"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7:7</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After this I saw in the night visions, and behold a fourth beast, dreadful and terrible, and strong exceedingly; and it had great iron teeth: it devoured and brake in pieces, and stamped the residue with the feet of it: and it was diverse from all the beasts that were before it; and it had ten horns.”</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What does Antichrist mean? Anti = against Christ. It opposes both the doctrine of Jesus Christ and Jesus Himself.  The study of this subject may cause awe, sadness, anger, disappointment or satisfaction.  Daniel the prophet was very disturbed when he received this revelation. </a:t>
            </a:r>
          </a:p>
          <a:p>
            <a:r>
              <a:rPr lang="en-US" sz="1200" b="1" kern="1200" dirty="0" smtClean="0">
                <a:solidFill>
                  <a:schemeClr val="tx1"/>
                </a:solidFill>
                <a:effectLst/>
                <a:latin typeface="+mn-lt"/>
                <a:ea typeface="+mn-ea"/>
                <a:cs typeface="+mn-cs"/>
              </a:rPr>
              <a:t>Daniel 7:15, 28</a:t>
            </a:r>
            <a:endParaRPr lang="es-ES_tradnl" sz="1200" b="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 Daniel was grieved in my spirit in the midst of my body, and the visions of my head troubled me.”</a:t>
            </a:r>
          </a:p>
          <a:p>
            <a:r>
              <a:rPr lang="en-US" sz="1200" i="1" kern="1200" dirty="0" smtClean="0">
                <a:solidFill>
                  <a:schemeClr val="tx1"/>
                </a:solidFill>
                <a:effectLst/>
                <a:latin typeface="+mn-lt"/>
                <a:ea typeface="+mn-ea"/>
                <a:cs typeface="+mn-cs"/>
              </a:rPr>
              <a:t>“Hitherto is the end of the matter. As for me Daniel, my cogitations much troubled me, and my countenance changed in me: but I kept the matter in my heart.”</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15579638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7:19-20</a:t>
            </a:r>
            <a:endParaRPr lang="es-E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“Then I would know the truth of the fourth beast, which was diverse from all the others, exceeding dreadful, whose teeth were of iron, and his nails of brass; which devoured, brake in pieces, and stamped the residue with his feet;</a:t>
            </a:r>
          </a:p>
          <a:p>
            <a:r>
              <a:rPr lang="en-US" sz="1200" b="1" kern="1200" dirty="0" smtClean="0">
                <a:solidFill>
                  <a:schemeClr val="tx1"/>
                </a:solidFill>
                <a:effectLst/>
                <a:latin typeface="+mn-lt"/>
                <a:ea typeface="+mn-ea"/>
                <a:cs typeface="+mn-cs"/>
              </a:rPr>
              <a:t>And of the ten horns that were in his head, and of the other which came up, and before whom three fell; even of that horn that had eyes, and a mouth that </a:t>
            </a:r>
            <a:r>
              <a:rPr lang="en-US" sz="1200" b="1" kern="1200" dirty="0" err="1" smtClean="0">
                <a:solidFill>
                  <a:schemeClr val="tx1"/>
                </a:solidFill>
                <a:effectLst/>
                <a:latin typeface="+mn-lt"/>
                <a:ea typeface="+mn-ea"/>
                <a:cs typeface="+mn-cs"/>
              </a:rPr>
              <a:t>spake</a:t>
            </a:r>
            <a:r>
              <a:rPr lang="en-US" sz="1200" b="1" kern="1200" dirty="0" smtClean="0">
                <a:solidFill>
                  <a:schemeClr val="tx1"/>
                </a:solidFill>
                <a:effectLst/>
                <a:latin typeface="+mn-lt"/>
                <a:ea typeface="+mn-ea"/>
                <a:cs typeface="+mn-cs"/>
              </a:rPr>
              <a:t> very great things, whose look was more stout than his fellows.”</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7:23</a:t>
            </a:r>
            <a:endParaRPr lang="es-ES" sz="1200"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Thus he said, The fourth beast shall be the fourth kingdom upon earth, which shall be diverse from all kingdoms, and shall devour the whole earth, and shall tread it down, and break it in pieces.”</a:t>
            </a:r>
          </a:p>
          <a:p>
            <a:r>
              <a:rPr lang="es-ES_tradnl"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Dreadful and terrible</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a) The fourth beast represented Rome (169 B.C.-476 A.D.). Its cruelty was represented by its bronze nails and the iron teeth.</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 The ten horns are equivalent to the ten toes in Daniel 2, and they represent the ten nations of Western Europe which remained at the end of the Roman Empire. (Verse 24).</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THE SMALL HORN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characterized the small horn that came up?</a:t>
            </a:r>
            <a:endParaRPr lang="es-ES"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7:8</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I considered the horns, and, behold, there came up among them another little horn, before whom there were three of the first horns plucked up by the roots: and, behold, in this horn were eyes like the eyes of man, and a mouth speaking great things.”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7:20-25</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of the ten horns that were in his head, and of the other which came up, and before whom three fell; even of that horn that had eyes, and a mouth that </a:t>
            </a:r>
            <a:r>
              <a:rPr lang="en-US" sz="1200" b="1" kern="1200" dirty="0" err="1" smtClean="0">
                <a:solidFill>
                  <a:schemeClr val="tx1"/>
                </a:solidFill>
                <a:effectLst/>
                <a:latin typeface="+mn-lt"/>
                <a:ea typeface="+mn-ea"/>
                <a:cs typeface="+mn-cs"/>
              </a:rPr>
              <a:t>spake</a:t>
            </a:r>
            <a:r>
              <a:rPr lang="en-US" sz="1200" b="1" kern="1200" dirty="0" smtClean="0">
                <a:solidFill>
                  <a:schemeClr val="tx1"/>
                </a:solidFill>
                <a:effectLst/>
                <a:latin typeface="+mn-lt"/>
                <a:ea typeface="+mn-ea"/>
                <a:cs typeface="+mn-cs"/>
              </a:rPr>
              <a:t> very great things, whose look was more stout than his fellows.</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7:20-25</a:t>
            </a:r>
            <a:endParaRPr lang="es-E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 beheld, and the same horn made war with the saints, and prevailed against them;</a:t>
            </a:r>
          </a:p>
          <a:p>
            <a:r>
              <a:rPr lang="en-US" sz="1200" b="1" kern="1200" dirty="0" smtClean="0">
                <a:solidFill>
                  <a:schemeClr val="tx1"/>
                </a:solidFill>
                <a:effectLst/>
                <a:latin typeface="+mn-lt"/>
                <a:ea typeface="+mn-ea"/>
                <a:cs typeface="+mn-cs"/>
              </a:rPr>
              <a:t>Until the Ancient of days came, and judgment was given to the saints of the most High; and the time came that the saints possessed the kingdom.</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7:20-25</a:t>
            </a:r>
            <a:endParaRPr lang="es-E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Thus he said, The fourth beast shall be the fourth kingdom upon earth, which shall be diverse from all kingdoms, and shall devour the whole earth, and shall tread it down, and break it in pieces.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7:20-25</a:t>
            </a:r>
            <a:endParaRPr lang="es-E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And the ten horns out of this kingdom are ten kings that shall arise: and another shall rise after them; and he shall be diverse from the first, and he shall subdue three kings.</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God has given us this prophecy so we have light and know the truth. 2 Peter 1:19.</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We have also a more sure word of prophecy; whereunto ye do well that ye take heed, as unto a light that </a:t>
            </a:r>
            <a:r>
              <a:rPr lang="en-US" sz="1200" b="0" i="0" kern="1200" dirty="0" err="1" smtClean="0">
                <a:solidFill>
                  <a:schemeClr val="tx1"/>
                </a:solidFill>
                <a:effectLst/>
                <a:latin typeface="+mn-lt"/>
                <a:ea typeface="+mn-ea"/>
                <a:cs typeface="+mn-cs"/>
              </a:rPr>
              <a:t>shineth</a:t>
            </a:r>
            <a:r>
              <a:rPr lang="en-US" sz="1200" b="0" i="0" kern="1200" dirty="0" smtClean="0">
                <a:solidFill>
                  <a:schemeClr val="tx1"/>
                </a:solidFill>
                <a:effectLst/>
                <a:latin typeface="+mn-lt"/>
                <a:ea typeface="+mn-ea"/>
                <a:cs typeface="+mn-cs"/>
              </a:rPr>
              <a:t> in a dark place, until the day dawn, and the day star arise in your hearts</a:t>
            </a:r>
            <a:r>
              <a:rPr lang="es-ES_tradnl"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15579638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7:20-25</a:t>
            </a:r>
            <a:endParaRPr lang="es-E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And he shall speak great words against the most High, and shall wear out the saints of the most High, and think to change times and laws: and they shall be given into his hand until a time and times and the dividing of time</a:t>
            </a:r>
            <a:r>
              <a:rPr lang="es-ES_tradnl" sz="1200" b="1" kern="1200" dirty="0" smtClean="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When this horn came up </a:t>
            </a:r>
            <a:r>
              <a:rPr lang="en-US" sz="1200" u="sng" kern="1200" dirty="0" smtClean="0">
                <a:solidFill>
                  <a:schemeClr val="tx1"/>
                </a:solidFill>
                <a:effectLst/>
                <a:latin typeface="+mn-lt"/>
                <a:ea typeface="+mn-ea"/>
                <a:cs typeface="+mn-cs"/>
              </a:rPr>
              <a:t>three horns</a:t>
            </a:r>
            <a:r>
              <a:rPr lang="en-US" sz="1200" kern="1200" dirty="0" smtClean="0">
                <a:solidFill>
                  <a:schemeClr val="tx1"/>
                </a:solidFill>
                <a:effectLst/>
                <a:latin typeface="+mn-lt"/>
                <a:ea typeface="+mn-ea"/>
                <a:cs typeface="+mn-cs"/>
              </a:rPr>
              <a:t> were plucked up. It had </a:t>
            </a:r>
            <a:r>
              <a:rPr lang="en-US" sz="1200" u="sng" kern="1200" dirty="0" smtClean="0">
                <a:solidFill>
                  <a:schemeClr val="tx1"/>
                </a:solidFill>
                <a:effectLst/>
                <a:latin typeface="+mn-lt"/>
                <a:ea typeface="+mn-ea"/>
                <a:cs typeface="+mn-cs"/>
              </a:rPr>
              <a:t>eyes </a:t>
            </a:r>
            <a:r>
              <a:rPr lang="en-US" sz="1200" kern="1200" dirty="0" smtClean="0">
                <a:solidFill>
                  <a:schemeClr val="tx1"/>
                </a:solidFill>
                <a:effectLst/>
                <a:latin typeface="+mn-lt"/>
                <a:ea typeface="+mn-ea"/>
                <a:cs typeface="+mn-cs"/>
              </a:rPr>
              <a:t>like a man and a mouth that spoke great things.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It was different from the other horns, which means that it was not a political power but a religious one. Which power assumed the place of Imperial Rome? The papacy.</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 It was bigger than the other beasts, apart from its religious power it also had political power. Its influence is still powerful today.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 The three horns that fell when this one came up represent the three kings who were defeated and destroyed before the establishment of the papacy. In the year 493, the </a:t>
            </a:r>
            <a:r>
              <a:rPr lang="en-US" sz="1200" kern="1200" dirty="0" err="1" smtClean="0">
                <a:solidFill>
                  <a:schemeClr val="tx1"/>
                </a:solidFill>
                <a:effectLst/>
                <a:latin typeface="+mn-lt"/>
                <a:ea typeface="+mn-ea"/>
                <a:cs typeface="+mn-cs"/>
              </a:rPr>
              <a:t>Heruli</a:t>
            </a:r>
            <a:r>
              <a:rPr lang="en-US" sz="1200" kern="1200" dirty="0" smtClean="0">
                <a:solidFill>
                  <a:schemeClr val="tx1"/>
                </a:solidFill>
                <a:effectLst/>
                <a:latin typeface="+mn-lt"/>
                <a:ea typeface="+mn-ea"/>
                <a:cs typeface="+mn-cs"/>
              </a:rPr>
              <a:t> were defeated, in 534, the Vandals; and in 538, the </a:t>
            </a:r>
            <a:r>
              <a:rPr lang="en-US" sz="1200" kern="1200" dirty="0" err="1" smtClean="0">
                <a:solidFill>
                  <a:schemeClr val="tx1"/>
                </a:solidFill>
                <a:effectLst/>
                <a:latin typeface="+mn-lt"/>
                <a:ea typeface="+mn-ea"/>
                <a:cs typeface="+mn-cs"/>
              </a:rPr>
              <a:t>Ostrogods</a:t>
            </a:r>
            <a:r>
              <a:rPr lang="en-US" sz="1200" kern="1200" dirty="0" smtClean="0">
                <a:solidFill>
                  <a:schemeClr val="tx1"/>
                </a:solidFill>
                <a:effectLst/>
                <a:latin typeface="+mn-lt"/>
                <a:ea typeface="+mn-ea"/>
                <a:cs typeface="+mn-cs"/>
              </a:rPr>
              <a:t> were conquered by Justinian.</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 It would speak against the Most High. The Pope calls himself infallible, gives indulgences and calls himself the Holy Father, attributes that belong only to God. (Matthew 23:9).</a:t>
            </a:r>
            <a:endParaRPr lang="es-AR" sz="1200" kern="1200" dirty="0" smtClean="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dirty="0"/>
          </a:p>
        </p:txBody>
      </p:sp>
    </p:spTree>
    <p:extLst>
      <p:ext uri="{BB962C8B-B14F-4D97-AF65-F5344CB8AC3E}">
        <p14:creationId xmlns:p14="http://schemas.microsoft.com/office/powerpoint/2010/main" val="15724816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would the little horn do to the </a:t>
            </a:r>
            <a:r>
              <a:rPr lang="en-US" sz="1200" b="1" kern="1200" dirty="0" err="1" smtClean="0">
                <a:solidFill>
                  <a:schemeClr val="tx1"/>
                </a:solidFill>
                <a:effectLst/>
                <a:latin typeface="+mn-lt"/>
                <a:ea typeface="+mn-ea"/>
                <a:cs typeface="+mn-cs"/>
              </a:rPr>
              <a:t>the</a:t>
            </a:r>
            <a:r>
              <a:rPr lang="en-US" sz="1200" b="1" kern="1200" dirty="0" smtClean="0">
                <a:solidFill>
                  <a:schemeClr val="tx1"/>
                </a:solidFill>
                <a:effectLst/>
                <a:latin typeface="+mn-lt"/>
                <a:ea typeface="+mn-ea"/>
                <a:cs typeface="+mn-cs"/>
              </a:rPr>
              <a:t> saints, the true believers? </a:t>
            </a:r>
            <a:endParaRPr lang="es-ES"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7:21</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of the ten horns that were in his head, and of the other which came up, and before whom three fell; even of that horn that had eyes, and a mouth that </a:t>
            </a:r>
            <a:r>
              <a:rPr lang="en-US" sz="1200" b="1" kern="1200" dirty="0" err="1" smtClean="0">
                <a:solidFill>
                  <a:schemeClr val="tx1"/>
                </a:solidFill>
                <a:effectLst/>
                <a:latin typeface="+mn-lt"/>
                <a:ea typeface="+mn-ea"/>
                <a:cs typeface="+mn-cs"/>
              </a:rPr>
              <a:t>spake</a:t>
            </a:r>
            <a:r>
              <a:rPr lang="en-US" sz="1200" b="1" kern="1200" dirty="0" smtClean="0">
                <a:solidFill>
                  <a:schemeClr val="tx1"/>
                </a:solidFill>
                <a:effectLst/>
                <a:latin typeface="+mn-lt"/>
                <a:ea typeface="+mn-ea"/>
                <a:cs typeface="+mn-cs"/>
              </a:rPr>
              <a:t> very great things, whose look was more stout than his fellows.”</a:t>
            </a:r>
          </a:p>
          <a:p>
            <a:endParaRPr lang="es-E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It made war against the saints, it persecuted them.</a:t>
            </a:r>
            <a:endParaRPr lang="es-AR" sz="1200" u="sng"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reminds us of the dark ages mentioned in history, when millions of Christians who were called heretics were put to death by various horrible means during the “Inquisition.”</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53</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did that power think to change according to the prophecy? </a:t>
            </a:r>
            <a:endParaRPr lang="es-ES"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54</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7:25</a:t>
            </a:r>
            <a:endParaRPr lang="es-ES_tradnl" sz="1200" b="1"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he shall speak great words against the most High, and shall wear out the saints of the most High, and think to change times and laws: and they shall be given into his hand until a time and times and the dividing of time.”</a:t>
            </a:r>
          </a:p>
          <a:p>
            <a:endParaRPr lang="es-E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Times and the law.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Ten Commandments were changed. In catechism, the second commandment is omitted and the tenth is divided in two. The fourth commandment which commands the observance of the Sabbath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(Saturday) as the true day of rest, but this day has been substituted by “keep holy the Lord’s day.” . God has not authorized anyone to change His law. (Matthew 5:16, 17; Ecclesiastes 3:14).</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55</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n-US" sz="1200" b="1" kern="1200" dirty="0" smtClean="0">
                <a:solidFill>
                  <a:schemeClr val="tx1"/>
                </a:solidFill>
                <a:effectLst/>
                <a:latin typeface="+mn-lt"/>
                <a:ea typeface="+mn-ea"/>
                <a:cs typeface="+mn-cs"/>
              </a:rPr>
              <a:t>How long was the persecution to last? </a:t>
            </a:r>
            <a:endParaRPr lang="en-US" sz="11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56</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7:25 </a:t>
            </a:r>
            <a:r>
              <a:rPr lang="es-ES" sz="1200" b="1" dirty="0" err="1"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ú.p</a:t>
            </a:r>
            <a:r>
              <a:rPr lang="es-ES" sz="12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endParaRPr lang="es-ES_tradnl" sz="1200" b="1"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they shall be given into his hand until a time and times and the dividing of time</a:t>
            </a:r>
            <a:r>
              <a:rPr lang="es-ES_tradnl" sz="1200" b="1" kern="1200" dirty="0" smtClean="0">
                <a:solidFill>
                  <a:schemeClr val="tx1"/>
                </a:solidFill>
                <a:effectLst/>
                <a:latin typeface="+mn-lt"/>
                <a:ea typeface="+mn-ea"/>
                <a:cs typeface="+mn-cs"/>
              </a:rPr>
              <a:t>.”</a:t>
            </a:r>
          </a:p>
          <a:p>
            <a:endParaRPr lang="es-ES_tradnl" sz="1200" b="1"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A time and times and the dividing of times.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time is equal to a year; times is equal to two years; and the dividing of times is equal to half a year, totaling three and a half years. If we calculate a biblical year as having 360 days, it’s 1260 days. This is the same calculation that is mentioned in Revelation 12:6, 14 and 13:5. These 1260 prophetic days are 1260 literal years. This is the period starting in  538, when the papacy's supremacy began, to 1798. During the French Revolution, Napoleon sent General </a:t>
            </a:r>
            <a:r>
              <a:rPr lang="en-US" sz="1200" kern="1200" dirty="0" err="1" smtClean="0">
                <a:solidFill>
                  <a:schemeClr val="tx1"/>
                </a:solidFill>
                <a:effectLst/>
                <a:latin typeface="+mn-lt"/>
                <a:ea typeface="+mn-ea"/>
                <a:cs typeface="+mn-cs"/>
              </a:rPr>
              <a:t>Berthier</a:t>
            </a:r>
            <a:r>
              <a:rPr lang="en-US" sz="1200" kern="1200" dirty="0" smtClean="0">
                <a:solidFill>
                  <a:schemeClr val="tx1"/>
                </a:solidFill>
                <a:effectLst/>
                <a:latin typeface="+mn-lt"/>
                <a:ea typeface="+mn-ea"/>
                <a:cs typeface="+mn-cs"/>
              </a:rPr>
              <a:t> to take Pope Pius VI captive. This Pope died in exile.</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who is the Antichrist? It is a religious power that arose from Imperial Rome. It is a power that claims the </a:t>
            </a:r>
            <a:r>
              <a:rPr lang="en-US" sz="1200" kern="1200" dirty="0" err="1" smtClean="0">
                <a:solidFill>
                  <a:schemeClr val="tx1"/>
                </a:solidFill>
                <a:effectLst/>
                <a:latin typeface="+mn-lt"/>
                <a:ea typeface="+mn-ea"/>
                <a:cs typeface="+mn-cs"/>
              </a:rPr>
              <a:t>prerrogatives</a:t>
            </a:r>
            <a:r>
              <a:rPr lang="en-US" sz="1200" kern="1200" dirty="0" smtClean="0">
                <a:solidFill>
                  <a:schemeClr val="tx1"/>
                </a:solidFill>
                <a:effectLst/>
                <a:latin typeface="+mn-lt"/>
                <a:ea typeface="+mn-ea"/>
                <a:cs typeface="+mn-cs"/>
              </a:rPr>
              <a:t> of God. It is a power that carried on the Persecution for 1260 years and changed the holy law of God. Have you recognized which power this is? It is the papacy]</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God is the author of History, and all the events that take place have been foreseen by the great Omniscient One. At the same time that the prophecy spoke of a power that would oppose the plan of redemption, it also told about the incarnation of Christ to fulfill the plan of salvation. (Galatians 4:4).</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57</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CONCLUSION</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58</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 God Himself  guides the destiny of nations.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Prophecy outlines the development of history and the war between light and darkness,</a:t>
            </a:r>
            <a:r>
              <a:rPr lang="en-US" sz="1200" kern="1200" baseline="0" dirty="0" smtClean="0">
                <a:solidFill>
                  <a:schemeClr val="tx1"/>
                </a:solidFill>
                <a:effectLst/>
                <a:latin typeface="+mn-lt"/>
                <a:ea typeface="+mn-ea"/>
                <a:cs typeface="+mn-cs"/>
              </a:rPr>
              <a:t> b</a:t>
            </a:r>
            <a:r>
              <a:rPr lang="en-US" sz="1200" kern="1200" dirty="0" smtClean="0">
                <a:solidFill>
                  <a:schemeClr val="tx1"/>
                </a:solidFill>
                <a:effectLst/>
                <a:latin typeface="+mn-lt"/>
                <a:ea typeface="+mn-ea"/>
                <a:cs typeface="+mn-cs"/>
              </a:rPr>
              <a:t>ut Christ is the victor, and all who believe in Him will share in this great victory.</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This prophecy clearly shows that Christ does not change His law but the Antichrist attempted to do so.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Let not men change God’s truth. </a:t>
            </a:r>
          </a:p>
          <a:p>
            <a:r>
              <a:rPr lang="en-US" sz="1200" kern="1200" dirty="0" smtClean="0">
                <a:solidFill>
                  <a:schemeClr val="tx1"/>
                </a:solidFill>
                <a:effectLst/>
                <a:latin typeface="+mn-lt"/>
                <a:ea typeface="+mn-ea"/>
                <a:cs typeface="+mn-cs"/>
              </a:rPr>
              <a:t>° Let us acknowledge the eternal validity of the Ten Commandments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because Jesus Christ wants us to keep them and He wishes to bless those who accept Him as their Savior and Lord.</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59</a:t>
            </a:fld>
            <a:endParaRPr lang="es-ES" dirty="0"/>
          </a:p>
        </p:txBody>
      </p:sp>
    </p:spTree>
    <p:extLst>
      <p:ext uri="{BB962C8B-B14F-4D97-AF65-F5344CB8AC3E}">
        <p14:creationId xmlns:p14="http://schemas.microsoft.com/office/powerpoint/2010/main" val="1572481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THE ANTICHRIST</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Thank you, Lord, for the clarity of your Word!</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60</a:t>
            </a:fld>
            <a:endParaRPr lang="es-ES" dirty="0"/>
          </a:p>
        </p:txBody>
      </p:sp>
    </p:spTree>
    <p:extLst>
      <p:ext uri="{BB962C8B-B14F-4D97-AF65-F5344CB8AC3E}">
        <p14:creationId xmlns:p14="http://schemas.microsoft.com/office/powerpoint/2010/main" val="38880062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2000" b="1" i="1" u="none" spc="50" dirty="0" smtClean="0">
                <a:ln w="11430"/>
                <a:solidFill>
                  <a:schemeClr val="tx1"/>
                </a:solidFill>
                <a:effectLst>
                  <a:outerShdw blurRad="76200" dist="50800" dir="5400000" algn="tl" rotWithShape="0">
                    <a:srgbClr val="000000">
                      <a:alpha val="65000"/>
                    </a:srgbClr>
                  </a:outerShdw>
                </a:effectLst>
                <a:latin typeface="Myriad Pro" pitchFamily="34" charset="0"/>
              </a:rPr>
              <a:t>GOD</a:t>
            </a:r>
            <a:r>
              <a:rPr lang="en-US" sz="2000" b="1" i="1" u="none" spc="50" baseline="0" dirty="0" smtClean="0">
                <a:ln w="11430"/>
                <a:solidFill>
                  <a:schemeClr val="tx1"/>
                </a:solidFill>
                <a:effectLst>
                  <a:outerShdw blurRad="76200" dist="50800" dir="5400000" algn="tl" rotWithShape="0">
                    <a:srgbClr val="000000">
                      <a:alpha val="65000"/>
                    </a:srgbClr>
                  </a:outerShdw>
                </a:effectLst>
                <a:latin typeface="Myriad Pro" pitchFamily="34" charset="0"/>
              </a:rPr>
              <a:t> BLESS YOU!</a:t>
            </a:r>
          </a:p>
          <a:p>
            <a:pPr marL="0" marR="0" lvl="0" indent="0" algn="l" defTabSz="914400" rtl="0" eaLnBrk="1" fontAlgn="auto" latinLnBrk="0" hangingPunct="1">
              <a:lnSpc>
                <a:spcPct val="100000"/>
              </a:lnSpc>
              <a:spcBef>
                <a:spcPts val="1200"/>
              </a:spcBef>
              <a:spcAft>
                <a:spcPts val="0"/>
              </a:spcAft>
              <a:buClrTx/>
              <a:buSzTx/>
              <a:buFontTx/>
              <a:buNone/>
              <a:tabLst/>
              <a:defRPr/>
            </a:pPr>
            <a:endParaRPr lang="es-ES" sz="2000" b="1" dirty="0" smtClean="0">
              <a:solidFill>
                <a:srgbClr val="002060"/>
              </a:solidFill>
              <a:effectLst>
                <a:outerShdw blurRad="50800" dist="38100" dir="2700000" algn="tl" rotWithShape="0">
                  <a:prstClr val="black">
                    <a:alpha val="40000"/>
                  </a:prstClr>
                </a:outerShdw>
              </a:effectLst>
              <a:latin typeface="Myriad Pro" pitchFamily="34" charset="0"/>
            </a:endParaRPr>
          </a:p>
          <a:p>
            <a:pPr lvl="0">
              <a:spcBef>
                <a:spcPts val="1200"/>
              </a:spcBef>
            </a:pPr>
            <a:r>
              <a:rPr lang="en-US" sz="2000" b="1" dirty="0" smtClean="0">
                <a:solidFill>
                  <a:srgbClr val="002060"/>
                </a:solidFill>
                <a:effectLst>
                  <a:outerShdw blurRad="50800" dist="38100" dir="2700000" algn="tl" rotWithShape="0">
                    <a:prstClr val="black">
                      <a:alpha val="40000"/>
                    </a:prstClr>
                  </a:outerShdw>
                </a:effectLst>
                <a:latin typeface="Myriad Pro" pitchFamily="34" charset="0"/>
              </a:rPr>
              <a:t>The next topic: “The fascinating prophecy of the 2300 years”</a:t>
            </a:r>
          </a:p>
          <a:p>
            <a:pPr lvl="0">
              <a:spcBef>
                <a:spcPts val="1200"/>
              </a:spcBef>
            </a:pPr>
            <a:r>
              <a:rPr lang="en-US" sz="2000" b="1" dirty="0" smtClean="0">
                <a:solidFill>
                  <a:srgbClr val="002060"/>
                </a:solidFill>
                <a:effectLst>
                  <a:outerShdw blurRad="50800" dist="38100" dir="2700000" algn="tl" rotWithShape="0">
                    <a:prstClr val="black">
                      <a:alpha val="40000"/>
                    </a:prstClr>
                  </a:outerShdw>
                </a:effectLst>
                <a:latin typeface="Myriad Pro" pitchFamily="34" charset="0"/>
              </a:rPr>
              <a:t>This is one of the 10 mathematical predictions that the Bible has. They are the watch of God.</a:t>
            </a:r>
          </a:p>
          <a:p>
            <a:pPr lvl="0">
              <a:spcBef>
                <a:spcPts val="1200"/>
              </a:spcBef>
            </a:pPr>
            <a:r>
              <a:rPr lang="en-US" sz="2000" b="1" dirty="0" smtClean="0">
                <a:solidFill>
                  <a:srgbClr val="002060"/>
                </a:solidFill>
                <a:effectLst>
                  <a:outerShdw blurRad="50800" dist="38100" dir="2700000" algn="tl" rotWithShape="0">
                    <a:prstClr val="black">
                      <a:alpha val="40000"/>
                    </a:prstClr>
                  </a:outerShdw>
                </a:effectLst>
                <a:latin typeface="Myriad Pro" pitchFamily="34" charset="0"/>
              </a:rPr>
              <a:t>It was pointed out the time when the Messiah would appear, when it would be restored the truth cast down by the antichrist, and the beginning of the time of the end. A prophecy that is worth knowing.</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61</a:t>
            </a:fld>
            <a:endParaRPr lang="es-ES" dirty="0"/>
          </a:p>
        </p:txBody>
      </p:sp>
    </p:spTree>
    <p:extLst>
      <p:ext uri="{BB962C8B-B14F-4D97-AF65-F5344CB8AC3E}">
        <p14:creationId xmlns:p14="http://schemas.microsoft.com/office/powerpoint/2010/main" val="2315591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If you still have questions, write to us confidently at: info@biblewell.org</a:t>
            </a: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62</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n-US" sz="1200" b="1" kern="1200" dirty="0" smtClean="0">
                <a:solidFill>
                  <a:schemeClr val="tx1"/>
                </a:solidFill>
                <a:effectLst/>
                <a:latin typeface="+mn-lt"/>
                <a:ea typeface="+mn-ea"/>
                <a:cs typeface="+mn-cs"/>
              </a:rPr>
              <a:t>Were there Antichrists at the time of the apostles? </a:t>
            </a:r>
            <a:endParaRPr lang="en-US" sz="1100" b="1" u="none"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 John 2:18-19,</a:t>
            </a:r>
            <a:r>
              <a:rPr lang="es-ES_tradnl" sz="1200" kern="1200" dirty="0" smtClean="0">
                <a:solidFill>
                  <a:schemeClr val="tx1"/>
                </a:solidFill>
                <a:effectLst/>
                <a:latin typeface="+mn-lt"/>
                <a:ea typeface="+mn-ea"/>
                <a:cs typeface="+mn-cs"/>
              </a:rPr>
              <a:t> (Gálatas 1:6-7) </a:t>
            </a:r>
            <a:endParaRPr lang="es-ES" sz="1200"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Little children, it is the last time: and as ye have heard that antichrist shall come, even now are there many antichrists; whereby we know that it is the last time.</a:t>
            </a:r>
          </a:p>
          <a:p>
            <a:r>
              <a:rPr lang="en-US" sz="1200" b="1" kern="1200" dirty="0" smtClean="0">
                <a:solidFill>
                  <a:schemeClr val="tx1"/>
                </a:solidFill>
                <a:effectLst/>
                <a:latin typeface="+mn-lt"/>
                <a:ea typeface="+mn-ea"/>
                <a:cs typeface="+mn-cs"/>
              </a:rPr>
              <a:t>They went out from us, but they were not of us; for if they had been of us, they would no doubt have continued with us: but they went out, that they might be made manifest that they were not all of us.”</a:t>
            </a:r>
          </a:p>
          <a:p>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They were brethren, because it says: "They went out </a:t>
            </a:r>
            <a:r>
              <a:rPr lang="en-US" sz="1200" u="sng" kern="1200" dirty="0" smtClean="0">
                <a:solidFill>
                  <a:schemeClr val="tx1"/>
                </a:solidFill>
                <a:effectLst/>
                <a:latin typeface="+mn-lt"/>
                <a:ea typeface="+mn-ea"/>
                <a:cs typeface="+mn-cs"/>
              </a:rPr>
              <a:t>from us”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Was the Antichrist an atheistic power, or did it claim to be Christian? </a:t>
            </a:r>
            <a:endParaRPr lang="es-ES" sz="12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1559671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21/08/2018</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410517897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21/08/2018</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42156626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21/08/2018</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67477812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21/08/2018</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01869515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21/08/2018</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327998835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D2CDC87-140F-4FB9-8131-42EAC3962AF7}" type="datetimeFigureOut">
              <a:rPr lang="es-ES" smtClean="0"/>
              <a:t>21/08/2018</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312575429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D2CDC87-140F-4FB9-8131-42EAC3962AF7}" type="datetimeFigureOut">
              <a:rPr lang="es-ES" smtClean="0"/>
              <a:t>21/08/2018</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89327954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D2CDC87-140F-4FB9-8131-42EAC3962AF7}" type="datetimeFigureOut">
              <a:rPr lang="es-ES" smtClean="0"/>
              <a:t>21/08/2018</a:t>
            </a:fld>
            <a:endParaRPr lang="es-ES" dirty="0"/>
          </a:p>
        </p:txBody>
      </p:sp>
      <p:sp>
        <p:nvSpPr>
          <p:cNvPr id="4" name="3 Marcador de pie de página"/>
          <p:cNvSpPr>
            <a:spLocks noGrp="1"/>
          </p:cNvSpPr>
          <p:nvPr>
            <p:ph type="ftr" sz="quarter" idx="11"/>
          </p:nvPr>
        </p:nvSpPr>
        <p:spPr/>
        <p:txBody>
          <a:bodyPr/>
          <a:lstStyle/>
          <a:p>
            <a:endParaRPr lang="es-ES" dirty="0"/>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35283342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21/08/2018</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28149328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21/08/2018</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8462524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21/08/2018</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58228316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21/08/2018</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jpeg"/><Relationship Id="rId7" Type="http://schemas.microsoft.com/office/2007/relationships/hdphoto" Target="../media/hdphoto2.wdp"/><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9.jpeg"/><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3.wdp"/><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jpeg"/><Relationship Id="rId7"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3.wdp"/><Relationship Id="rId4" Type="http://schemas.openxmlformats.org/officeDocument/2006/relationships/image" Target="../media/image27.jpeg"/><Relationship Id="rId9"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5.wdp"/><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8.jpeg"/><Relationship Id="rId7"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5.wdp"/><Relationship Id="rId4" Type="http://schemas.openxmlformats.org/officeDocument/2006/relationships/image" Target="../media/image29.jpeg"/><Relationship Id="rId9"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7.wdp"/><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8.jpeg"/><Relationship Id="rId7"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7.wdp"/><Relationship Id="rId4" Type="http://schemas.openxmlformats.org/officeDocument/2006/relationships/image" Target="../media/image31.jpeg"/><Relationship Id="rId9"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9.jpeg"/></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9.wdp"/><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10.wdp"/><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35.jpeg"/></Relationships>
</file>

<file path=ppt/slides/_rels/slide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36.jpeg"/></Relationships>
</file>

<file path=ppt/slides/_rels/slide5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9.jpeg"/></Relationships>
</file>

<file path=ppt/slides/_rels/slide5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1.wdp"/><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C:\Users\Gerhard\Documents\_Estudios Biblicos PPT\_ENG\A los pies de JesusE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0" cy="68668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smtClean="0">
                <a:latin typeface="Swis721 LtEx BT" pitchFamily="34" charset="0"/>
              </a:rPr>
              <a:t>General </a:t>
            </a:r>
            <a:r>
              <a:rPr lang="es-ES" sz="1200" b="0" u="none" dirty="0" err="1" smtClean="0">
                <a:latin typeface="Swis721 LtEx BT" pitchFamily="34" charset="0"/>
              </a:rPr>
              <a:t>Conference</a:t>
            </a:r>
            <a:endParaRPr lang="es-ES" sz="1200" b="0" u="none" dirty="0" smtClean="0">
              <a:latin typeface="Swis721 LtEx BT" pitchFamily="34" charset="0"/>
            </a:endParaRPr>
          </a:p>
          <a:p>
            <a:pPr algn="ctr" eaLnBrk="1" hangingPunct="1"/>
            <a:r>
              <a:rPr lang="es-ES" sz="1200" b="0" u="none" dirty="0">
                <a:latin typeface="Swis721 LtEx BT" pitchFamily="34" charset="0"/>
              </a:rPr>
              <a:t>Multimedia </a:t>
            </a:r>
            <a:r>
              <a:rPr lang="es-ES" sz="1200" b="0" u="none" dirty="0" err="1" smtClean="0">
                <a:latin typeface="Swis721 LtEx BT" pitchFamily="34" charset="0"/>
              </a:rPr>
              <a:t>Department</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3000345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798325"/>
            <a:ext cx="8424936" cy="461089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n-US" sz="4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“They profess that they know God; but in works they deny him, being abominable, and disobedient, and unto every good work reprobate.”</a:t>
            </a:r>
          </a:p>
        </p:txBody>
      </p:sp>
      <p:sp>
        <p:nvSpPr>
          <p:cNvPr id="4" name="Rectangle 3"/>
          <p:cNvSpPr>
            <a:spLocks noChangeArrowheads="1"/>
          </p:cNvSpPr>
          <p:nvPr/>
        </p:nvSpPr>
        <p:spPr bwMode="auto">
          <a:xfrm>
            <a:off x="1295636" y="5867573"/>
            <a:ext cx="432048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err="1"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Titus</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1:16 </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8515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20x Anticristo\tema 20 bas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16632"/>
            <a:ext cx="9144000" cy="345638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342900" indent="-342900">
              <a:buFont typeface="Arial" pitchFamily="34" charset="0"/>
              <a:buChar char="•"/>
            </a:pPr>
            <a:r>
              <a:rPr lang="en-US" sz="28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They attribute to themselves virtues that apply only to God: sanctity, infallibility, </a:t>
            </a:r>
            <a:r>
              <a:rPr lang="en-US" sz="28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unchangeableness.</a:t>
            </a:r>
          </a:p>
          <a:p>
            <a:pPr marL="342900" indent="-342900">
              <a:buFont typeface="Arial" pitchFamily="34" charset="0"/>
              <a:buChar char="•"/>
            </a:pPr>
            <a:r>
              <a:rPr lang="en-US" sz="28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It </a:t>
            </a:r>
            <a:r>
              <a:rPr lang="en-US" sz="28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attacks the law of God and establishes human laws and tradition. </a:t>
            </a:r>
            <a:endParaRPr lang="es-ES" sz="28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
        <p:nvSpPr>
          <p:cNvPr id="5" name="Rectangle 3"/>
          <p:cNvSpPr>
            <a:spLocks noChangeArrowheads="1"/>
          </p:cNvSpPr>
          <p:nvPr/>
        </p:nvSpPr>
        <p:spPr bwMode="auto">
          <a:xfrm>
            <a:off x="323528" y="3465004"/>
            <a:ext cx="8820472" cy="19634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n-U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“This people </a:t>
            </a:r>
            <a:r>
              <a:rPr lang="en-U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draweth</a:t>
            </a:r>
            <a:r>
              <a:rPr lang="en-U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nigh unto me with their mouth, and </a:t>
            </a:r>
            <a:r>
              <a:rPr lang="en-U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honoureth</a:t>
            </a:r>
            <a:r>
              <a:rPr lang="en-U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me with their lips; but their heart is far from me. But in vain they do worship me, teaching for doctrines the commandments of men.”</a:t>
            </a:r>
          </a:p>
        </p:txBody>
      </p:sp>
      <p:sp>
        <p:nvSpPr>
          <p:cNvPr id="6" name="Rectangle 3"/>
          <p:cNvSpPr>
            <a:spLocks noChangeArrowheads="1"/>
          </p:cNvSpPr>
          <p:nvPr/>
        </p:nvSpPr>
        <p:spPr bwMode="auto">
          <a:xfrm>
            <a:off x="1295636" y="5867573"/>
            <a:ext cx="432048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Matthew </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15:8-9</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3669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13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24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9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900"/>
                            </p:stCondLst>
                            <p:childTnLst>
                              <p:par>
                                <p:cTn id="23" presetID="22" presetClass="entr" presetSubtype="1"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20x Anticristo\tema 20 bas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44624"/>
            <a:ext cx="9144000" cy="5220580"/>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342900" indent="-342900">
              <a:buFont typeface="Arial" pitchFamily="34" charset="0"/>
              <a:buChar char="•"/>
            </a:pPr>
            <a:r>
              <a:rPr lang="en-US" sz="28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They attribute to themselves virtues that apply only to God: sanctity, infallibility, </a:t>
            </a:r>
            <a:r>
              <a:rPr lang="en-US" sz="28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unchangeableness</a:t>
            </a:r>
          </a:p>
          <a:p>
            <a:pPr marL="342900" indent="-342900">
              <a:buFont typeface="Arial" pitchFamily="34" charset="0"/>
              <a:buChar char="•"/>
            </a:pPr>
            <a:r>
              <a:rPr lang="en-US" sz="28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It opposes and persecutes the disciples of Christ. </a:t>
            </a:r>
          </a:p>
          <a:p>
            <a:pPr marL="342900" indent="-342900">
              <a:buFont typeface="Arial" pitchFamily="34" charset="0"/>
              <a:buChar char="•"/>
            </a:pPr>
            <a:r>
              <a:rPr lang="en-US" sz="28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It attacks the law of God and establishes human laws and tradition</a:t>
            </a:r>
          </a:p>
          <a:p>
            <a:pPr marL="342900" indent="-342900">
              <a:buFont typeface="Arial" pitchFamily="34" charset="0"/>
              <a:buChar char="•"/>
            </a:pPr>
            <a:r>
              <a:rPr lang="en-US" sz="28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The Antichrist preaches salvation through human works. </a:t>
            </a:r>
            <a:endParaRPr lang="es-ES" sz="28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83568" y="4437112"/>
            <a:ext cx="8244916" cy="120032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i="1" spc="50" dirty="0">
                <a:ln w="11430"/>
                <a:solidFill>
                  <a:srgbClr val="002060"/>
                </a:solidFill>
                <a:effectLst>
                  <a:outerShdw blurRad="76200" dist="50800" dir="5400000" algn="tl" rotWithShape="0">
                    <a:srgbClr val="000000">
                      <a:alpha val="65000"/>
                    </a:srgbClr>
                  </a:outerShdw>
                </a:effectLst>
              </a:rPr>
              <a:t>So</a:t>
            </a:r>
            <a:r>
              <a:rPr lang="en-US" sz="3600" b="1" i="1" spc="50" dirty="0" smtClean="0">
                <a:ln w="11430"/>
                <a:solidFill>
                  <a:srgbClr val="002060"/>
                </a:solidFill>
                <a:effectLst>
                  <a:outerShdw blurRad="76200" dist="50800" dir="5400000" algn="tl" rotWithShape="0">
                    <a:srgbClr val="000000">
                      <a:alpha val="65000"/>
                    </a:srgbClr>
                  </a:outerShdw>
                </a:effectLst>
              </a:rPr>
              <a:t>... who </a:t>
            </a:r>
            <a:r>
              <a:rPr lang="en-US" sz="3600" b="1" i="1" spc="50" dirty="0">
                <a:ln w="11430"/>
                <a:solidFill>
                  <a:srgbClr val="002060"/>
                </a:solidFill>
                <a:effectLst>
                  <a:outerShdw blurRad="76200" dist="50800" dir="5400000" algn="tl" rotWithShape="0">
                    <a:srgbClr val="000000">
                      <a:alpha val="65000"/>
                    </a:srgbClr>
                  </a:outerShdw>
                </a:effectLst>
              </a:rPr>
              <a:t>is the Antichrist </a:t>
            </a:r>
            <a:r>
              <a:rPr lang="en-US" sz="3600" b="1" i="1" spc="50" dirty="0" smtClean="0">
                <a:ln w="11430"/>
                <a:solidFill>
                  <a:srgbClr val="002060"/>
                </a:solidFill>
                <a:effectLst>
                  <a:outerShdw blurRad="76200" dist="50800" dir="5400000" algn="tl" rotWithShape="0">
                    <a:srgbClr val="000000">
                      <a:alpha val="65000"/>
                    </a:srgbClr>
                  </a:outerShdw>
                </a:effectLst>
              </a:rPr>
              <a:t/>
            </a:r>
            <a:br>
              <a:rPr lang="en-US" sz="3600" b="1" i="1" spc="50" dirty="0" smtClean="0">
                <a:ln w="11430"/>
                <a:solidFill>
                  <a:srgbClr val="002060"/>
                </a:solidFill>
                <a:effectLst>
                  <a:outerShdw blurRad="76200" dist="50800" dir="5400000" algn="tl" rotWithShape="0">
                    <a:srgbClr val="000000">
                      <a:alpha val="65000"/>
                    </a:srgbClr>
                  </a:outerShdw>
                </a:effectLst>
              </a:rPr>
            </a:br>
            <a:r>
              <a:rPr lang="en-US" sz="3600" b="1" i="1" spc="50" dirty="0" smtClean="0">
                <a:ln w="11430"/>
                <a:solidFill>
                  <a:srgbClr val="002060"/>
                </a:solidFill>
                <a:effectLst>
                  <a:outerShdw blurRad="76200" dist="50800" dir="5400000" algn="tl" rotWithShape="0">
                    <a:srgbClr val="000000">
                      <a:alpha val="65000"/>
                    </a:srgbClr>
                  </a:outerShdw>
                </a:effectLst>
              </a:rPr>
              <a:t>in </a:t>
            </a:r>
            <a:r>
              <a:rPr lang="en-US" sz="3600" b="1" i="1" spc="50" dirty="0">
                <a:ln w="11430"/>
                <a:solidFill>
                  <a:srgbClr val="002060"/>
                </a:solidFill>
                <a:effectLst>
                  <a:outerShdw blurRad="76200" dist="50800" dir="5400000" algn="tl" rotWithShape="0">
                    <a:srgbClr val="000000">
                      <a:alpha val="65000"/>
                    </a:srgbClr>
                  </a:outerShdw>
                </a:effectLst>
              </a:rPr>
              <a:t>the prophecy? </a:t>
            </a:r>
            <a:endParaRPr lang="es-ES" sz="3600" b="1" spc="50" dirty="0">
              <a:ln w="11430"/>
              <a:solidFill>
                <a:srgbClr val="00206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718977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250"/>
                                        <p:tgtEl>
                                          <p:spTgt spid="4">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250"/>
                                        <p:tgtEl>
                                          <p:spTgt spid="4">
                                            <p:txEl>
                                              <p:pRg st="1" end="1"/>
                                            </p:txEl>
                                          </p:spTgt>
                                        </p:tgtEl>
                                      </p:cBhvr>
                                    </p:animEffect>
                                  </p:childTnLst>
                                </p:cTn>
                              </p:par>
                            </p:childTnLst>
                          </p:cTn>
                        </p:par>
                        <p:par>
                          <p:cTn id="12" fill="hold">
                            <p:stCondLst>
                              <p:cond delay="3000"/>
                            </p:stCondLst>
                            <p:childTnLst>
                              <p:par>
                                <p:cTn id="13" presetID="10" presetClass="entr" presetSubtype="0" fill="hold" nodeType="afterEffect">
                                  <p:stCondLst>
                                    <p:cond delay="25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250"/>
                                        <p:tgtEl>
                                          <p:spTgt spid="4">
                                            <p:txEl>
                                              <p:pRg st="2" end="2"/>
                                            </p:txEl>
                                          </p:spTgt>
                                        </p:tgtEl>
                                      </p:cBhvr>
                                    </p:animEffect>
                                  </p:childTnLst>
                                </p:cTn>
                              </p:par>
                            </p:childTnLst>
                          </p:cTn>
                        </p:par>
                        <p:par>
                          <p:cTn id="16" fill="hold">
                            <p:stCondLst>
                              <p:cond delay="4500"/>
                            </p:stCondLst>
                            <p:childTnLst>
                              <p:par>
                                <p:cTn id="17" presetID="10" presetClass="entr" presetSubtype="0" fill="hold" nodeType="afterEffect">
                                  <p:stCondLst>
                                    <p:cond delay="25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250"/>
                                        <p:tgtEl>
                                          <p:spTgt spid="4">
                                            <p:txEl>
                                              <p:pRg st="3" end="3"/>
                                            </p:txEl>
                                          </p:spTgt>
                                        </p:tgtEl>
                                      </p:cBhvr>
                                    </p:animEffect>
                                  </p:childTnLst>
                                </p:cTn>
                              </p:par>
                            </p:childTnLst>
                          </p:cTn>
                        </p:par>
                        <p:par>
                          <p:cTn id="20" fill="hold">
                            <p:stCondLst>
                              <p:cond delay="6000"/>
                            </p:stCondLst>
                            <p:childTnLst>
                              <p:par>
                                <p:cTn id="21" presetID="10" presetClass="entr" presetSubtype="0" fill="hold" grpId="0" nodeType="afterEffect">
                                  <p:stCondLst>
                                    <p:cond delay="375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750"/>
                                        <p:tgtEl>
                                          <p:spTgt spid="2"/>
                                        </p:tgtEl>
                                      </p:cBhvr>
                                    </p:animEffect>
                                  </p:childTnLst>
                                </p:cTn>
                              </p:par>
                            </p:childTnLst>
                          </p:cTn>
                        </p:par>
                        <p:par>
                          <p:cTn id="24" fill="hold">
                            <p:stCondLst>
                              <p:cond delay="10500"/>
                            </p:stCondLst>
                            <p:childTnLst>
                              <p:par>
                                <p:cTn id="25" presetID="22" presetClass="entr" presetSubtype="1"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Mis Docs\_Multimedia SDA\20x Anticristo\llave_oro.png"/>
          <p:cNvPicPr>
            <a:picLocks noChangeAspect="1" noChangeArrowheads="1"/>
          </p:cNvPicPr>
          <p:nvPr/>
        </p:nvPicPr>
        <p:blipFill rotWithShape="1">
          <a:blip r:embed="rId4">
            <a:extLst>
              <a:ext uri="{28A0092B-C50C-407E-A947-70E740481C1C}">
                <a14:useLocalDpi xmlns:a14="http://schemas.microsoft.com/office/drawing/2010/main" val="0"/>
              </a:ext>
            </a:extLst>
          </a:blip>
          <a:srcRect t="18343" b="10807"/>
          <a:stretch/>
        </p:blipFill>
        <p:spPr bwMode="auto">
          <a:xfrm>
            <a:off x="1482695" y="764704"/>
            <a:ext cx="6187995" cy="35074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693" y="3392996"/>
            <a:ext cx="9144000" cy="20522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60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t>THE SEVEN KEYS </a:t>
            </a:r>
            <a:endParaRPr lang="en-US" sz="60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a:p>
            <a:pPr algn="ctr"/>
            <a:r>
              <a:rPr lang="en-US" sz="60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t>OF </a:t>
            </a:r>
            <a:r>
              <a:rPr lang="en-US" sz="60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t>THE PROPHECY </a:t>
            </a:r>
            <a:endParaRPr lang="es-ES" sz="60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pic>
        <p:nvPicPr>
          <p:cNvPr id="2051" name="Picture 3" descr="D:\Mis Docs\_Multimedia SDA\20x Anticristo\tema 20 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67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p:stCondLst>
                              <p:cond delay="2000"/>
                            </p:stCondLst>
                            <p:childTnLst>
                              <p:par>
                                <p:cTn id="15" presetID="10" presetClass="exit" presetSubtype="0" fill="hold" nodeType="afterEffect">
                                  <p:stCondLst>
                                    <p:cond delay="0"/>
                                  </p:stCondLst>
                                  <p:childTnLst>
                                    <p:animEffect transition="out" filter="fade">
                                      <p:cBhvr>
                                        <p:cTn id="16" dur="500"/>
                                        <p:tgtEl>
                                          <p:spTgt spid="2051"/>
                                        </p:tgtEl>
                                      </p:cBhvr>
                                    </p:animEffect>
                                    <p:set>
                                      <p:cBhvr>
                                        <p:cTn id="17" dur="1" fill="hold">
                                          <p:stCondLst>
                                            <p:cond delay="499"/>
                                          </p:stCondLst>
                                        </p:cTn>
                                        <p:tgtEl>
                                          <p:spTgt spid="2051"/>
                                        </p:tgtEl>
                                        <p:attrNameLst>
                                          <p:attrName>style.visibility</p:attrName>
                                        </p:attrNameLst>
                                      </p:cBhvr>
                                      <p:to>
                                        <p:strVal val="hidden"/>
                                      </p:to>
                                    </p:set>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Mis Docs\_Multimedia SDA\20x Anticristo\tema 20 vien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9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863588" y="620688"/>
            <a:ext cx="6372707" cy="50045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What do </a:t>
            </a:r>
            <a:r>
              <a:rPr lang="en-U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Vijaya" pitchFamily="34" charset="0"/>
              </a:rPr>
              <a:t>winds </a:t>
            </a: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symbolize </a:t>
            </a:r>
          </a:p>
          <a:p>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in </a:t>
            </a: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prophecy? </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3076" name="Picture 4" descr="D:\Mis Docs\_Multimedia SDA\20x Anticristo\llave_or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00000" flipH="1">
            <a:off x="6738499" y="677696"/>
            <a:ext cx="2540125" cy="11716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4631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3"/>
                                        </p:tgtEl>
                                        <p:attrNameLst>
                                          <p:attrName>ppt_y</p:attrName>
                                        </p:attrNameLst>
                                      </p:cBhvr>
                                      <p:tavLst>
                                        <p:tav tm="0">
                                          <p:val>
                                            <p:strVal val="#ppt_y"/>
                                          </p:val>
                                        </p:tav>
                                        <p:tav tm="100000">
                                          <p:val>
                                            <p:strVal val="#ppt_y"/>
                                          </p:val>
                                        </p:tav>
                                      </p:tavLst>
                                    </p:anim>
                                    <p:anim calcmode="lin" valueType="num">
                                      <p:cBhvr>
                                        <p:cTn id="1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3"/>
                                        </p:tgtEl>
                                      </p:cBhvr>
                                    </p:animEffect>
                                  </p:childTnLst>
                                </p:cTn>
                              </p:par>
                            </p:childTnLst>
                          </p:cTn>
                        </p:par>
                        <p:par>
                          <p:cTn id="15" fill="hold">
                            <p:stCondLst>
                              <p:cond delay="2000"/>
                            </p:stCondLst>
                            <p:childTnLst>
                              <p:par>
                                <p:cTn id="16" presetID="22" presetClass="entr" presetSubtype="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par>
                          <p:cTn id="19" fill="hold">
                            <p:stCondLst>
                              <p:cond delay="2500"/>
                            </p:stCondLst>
                            <p:childTnLst>
                              <p:par>
                                <p:cTn id="20" presetID="56" presetClass="exit" presetSubtype="0" fill="hold" grpId="1" nodeType="afterEffect">
                                  <p:stCondLst>
                                    <p:cond delay="1000"/>
                                  </p:stCondLst>
                                  <p:iterate type="lt">
                                    <p:tmPct val="10000"/>
                                  </p:iterate>
                                  <p:childTnLst>
                                    <p:anim from="(ppt_w)" to="(-ppt_w*2)" calcmode="lin" valueType="num">
                                      <p:cBhvr rctx="PPT">
                                        <p:cTn id="21" dur="250" autoRev="1">
                                          <p:stCondLst>
                                            <p:cond delay="0"/>
                                          </p:stCondLst>
                                        </p:cTn>
                                        <p:tgtEl>
                                          <p:spTgt spid="3"/>
                                        </p:tgtEl>
                                        <p:attrNameLst>
                                          <p:attrName>ppt_w</p:attrName>
                                        </p:attrNameLst>
                                      </p:cBhvr>
                                    </p:anim>
                                    <p:anim by="(ppt_w*0.50)" calcmode="lin" valueType="num">
                                      <p:cBhvr>
                                        <p:cTn id="22" dur="250" decel="50000" autoRev="1">
                                          <p:stCondLst>
                                            <p:cond delay="0"/>
                                          </p:stCondLst>
                                        </p:cTn>
                                        <p:tgtEl>
                                          <p:spTgt spid="3"/>
                                        </p:tgtEl>
                                        <p:attrNameLst>
                                          <p:attrName>ppt_x</p:attrName>
                                        </p:attrNameLst>
                                      </p:cBhvr>
                                    </p:anim>
                                    <p:anim from="(ppt_y)" to="(1+ppt_h/2)" calcmode="lin" valueType="num">
                                      <p:cBhvr>
                                        <p:cTn id="23" dur="500">
                                          <p:stCondLst>
                                            <p:cond delay="0"/>
                                          </p:stCondLst>
                                        </p:cTn>
                                        <p:tgtEl>
                                          <p:spTgt spid="3"/>
                                        </p:tgtEl>
                                        <p:attrNameLst>
                                          <p:attrName>ppt_y</p:attrName>
                                        </p:attrNameLst>
                                      </p:cBhvr>
                                    </p:anim>
                                    <p:animRot by="21600000">
                                      <p:cBhvr>
                                        <p:cTn id="24" dur="500">
                                          <p:stCondLst>
                                            <p:cond delay="0"/>
                                          </p:stCondLst>
                                        </p:cTn>
                                        <p:tgtEl>
                                          <p:spTgt spid="3"/>
                                        </p:tgtEl>
                                        <p:attrNameLst>
                                          <p:attrName>r</p:attrName>
                                        </p:attrNameLst>
                                      </p:cBhvr>
                                    </p:animRot>
                                    <p:set>
                                      <p:cBhvr>
                                        <p:cTn id="2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798325"/>
            <a:ext cx="8424936" cy="461089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n-US"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upon Elam will I bring the four winds from the four quarters of heaven, and will scatter them toward all those winds; and there shall be no nation whither the outcasts of Elam shall not come. For I will cause Elam to be dismayed before their enemies, and before them that seek their life: and I will bring evil upon them, even my fierce anger, </a:t>
            </a:r>
            <a:r>
              <a:rPr lang="en-US"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saith</a:t>
            </a:r>
            <a:r>
              <a:rPr lang="en-US"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the Lord; and I will send the sword after them, till I have consumed them”</a:t>
            </a:r>
          </a:p>
        </p:txBody>
      </p:sp>
      <p:sp>
        <p:nvSpPr>
          <p:cNvPr id="4" name="Rectangle 3"/>
          <p:cNvSpPr>
            <a:spLocks noChangeArrowheads="1"/>
          </p:cNvSpPr>
          <p:nvPr/>
        </p:nvSpPr>
        <p:spPr bwMode="auto">
          <a:xfrm>
            <a:off x="1295636" y="5867573"/>
            <a:ext cx="432048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err="1"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Jeremiah</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49:36-37</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6953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20x Anticristo\tema 20 agu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91780" y="872715"/>
            <a:ext cx="5940659" cy="50045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What </a:t>
            </a:r>
            <a:r>
              <a:rPr lang="en-U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Vijaya" pitchFamily="34" charset="0"/>
              </a:rPr>
              <a:t>water</a:t>
            </a: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a:t>
            </a:r>
          </a:p>
          <a:p>
            <a:pPr algn="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symbolize </a:t>
            </a: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in prophecy? </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6" name="Picture 4" descr="D:\Mis Docs\_Multimedia SDA\20x Anticristo\llave_or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flipH="1">
            <a:off x="-288681" y="1069035"/>
            <a:ext cx="2540125" cy="11716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222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5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200"/>
                            </p:stCondLst>
                            <p:childTnLst>
                              <p:par>
                                <p:cTn id="13" presetID="10" presetClass="entr" presetSubtype="0" fill="hold" grpId="0" nodeType="afterEffect">
                                  <p:stCondLst>
                                    <p:cond delay="0"/>
                                  </p:stCondLst>
                                  <p:iterate type="lt">
                                    <p:tmPct val="5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175"/>
                            </p:stCondLst>
                            <p:childTnLst>
                              <p:par>
                                <p:cTn id="17" presetID="34" presetClass="emph" presetSubtype="0" fill="hold" grpId="1" nodeType="afterEffect">
                                  <p:stCondLst>
                                    <p:cond delay="0"/>
                                  </p:stCondLst>
                                  <p:iterate type="lt">
                                    <p:tmPct val="5000"/>
                                  </p:iterate>
                                  <p:childTnLst>
                                    <p:animMotion origin="layout" path="M 0.0 0.0 L 0.0 -0.07213" pathEditMode="relative" ptsTypes="">
                                      <p:cBhvr>
                                        <p:cTn id="18" dur="250" accel="50000" decel="50000" autoRev="1" fill="hold">
                                          <p:stCondLst>
                                            <p:cond delay="0"/>
                                          </p:stCondLst>
                                        </p:cTn>
                                        <p:tgtEl>
                                          <p:spTgt spid="3">
                                            <p:txEl>
                                              <p:pRg st="0" end="0"/>
                                            </p:txEl>
                                          </p:spTgt>
                                        </p:tgtEl>
                                        <p:attrNameLst>
                                          <p:attrName>ppt_x</p:attrName>
                                          <p:attrName>ppt_y</p:attrName>
                                        </p:attrNameLst>
                                      </p:cBhvr>
                                    </p:animMotion>
                                    <p:animRot by="1500000">
                                      <p:cBhvr>
                                        <p:cTn id="19" dur="125" fill="hold">
                                          <p:stCondLst>
                                            <p:cond delay="0"/>
                                          </p:stCondLst>
                                        </p:cTn>
                                        <p:tgtEl>
                                          <p:spTgt spid="3">
                                            <p:txEl>
                                              <p:pRg st="0" end="0"/>
                                            </p:txEl>
                                          </p:spTgt>
                                        </p:tgtEl>
                                        <p:attrNameLst>
                                          <p:attrName>r</p:attrName>
                                        </p:attrNameLst>
                                      </p:cBhvr>
                                    </p:animRot>
                                    <p:animRot by="-1500000">
                                      <p:cBhvr>
                                        <p:cTn id="20" dur="125" fill="hold">
                                          <p:stCondLst>
                                            <p:cond delay="125"/>
                                          </p:stCondLst>
                                        </p:cTn>
                                        <p:tgtEl>
                                          <p:spTgt spid="3">
                                            <p:txEl>
                                              <p:pRg st="0" end="0"/>
                                            </p:txEl>
                                          </p:spTgt>
                                        </p:tgtEl>
                                        <p:attrNameLst>
                                          <p:attrName>r</p:attrName>
                                        </p:attrNameLst>
                                      </p:cBhvr>
                                    </p:animRot>
                                    <p:animRot by="-1500000">
                                      <p:cBhvr>
                                        <p:cTn id="21" dur="125" fill="hold">
                                          <p:stCondLst>
                                            <p:cond delay="250"/>
                                          </p:stCondLst>
                                        </p:cTn>
                                        <p:tgtEl>
                                          <p:spTgt spid="3">
                                            <p:txEl>
                                              <p:pRg st="0" end="0"/>
                                            </p:txEl>
                                          </p:spTgt>
                                        </p:tgtEl>
                                        <p:attrNameLst>
                                          <p:attrName>r</p:attrName>
                                        </p:attrNameLst>
                                      </p:cBhvr>
                                    </p:animRot>
                                    <p:animRot by="1500000">
                                      <p:cBhvr>
                                        <p:cTn id="22" dur="125" fill="hold">
                                          <p:stCondLst>
                                            <p:cond delay="375"/>
                                          </p:stCondLst>
                                        </p:cTn>
                                        <p:tgtEl>
                                          <p:spTgt spid="3">
                                            <p:txEl>
                                              <p:pRg st="0" end="0"/>
                                            </p:txEl>
                                          </p:spTgt>
                                        </p:tgtEl>
                                        <p:attrNameLst>
                                          <p:attrName>r</p:attrName>
                                        </p:attrNameLst>
                                      </p:cBhvr>
                                    </p:animRot>
                                  </p:childTnLst>
                                </p:cTn>
                              </p:par>
                            </p:childTnLst>
                          </p:cTn>
                        </p:par>
                        <p:par>
                          <p:cTn id="23" fill="hold">
                            <p:stCondLst>
                              <p:cond delay="2875"/>
                            </p:stCondLst>
                            <p:childTnLst>
                              <p:par>
                                <p:cTn id="24" presetID="34" presetClass="emph" presetSubtype="0" fill="hold" grpId="1" nodeType="afterEffect">
                                  <p:stCondLst>
                                    <p:cond delay="0"/>
                                  </p:stCondLst>
                                  <p:iterate type="lt">
                                    <p:tmPct val="5000"/>
                                  </p:iterate>
                                  <p:childTnLst>
                                    <p:animMotion origin="layout" path="M 0.0 0.0 L 0.0 -0.07213" pathEditMode="relative" ptsTypes="">
                                      <p:cBhvr>
                                        <p:cTn id="25" dur="250" accel="50000" decel="50000" autoRev="1" fill="hold">
                                          <p:stCondLst>
                                            <p:cond delay="0"/>
                                          </p:stCondLst>
                                        </p:cTn>
                                        <p:tgtEl>
                                          <p:spTgt spid="3">
                                            <p:txEl>
                                              <p:pRg st="1" end="1"/>
                                            </p:txEl>
                                          </p:spTgt>
                                        </p:tgtEl>
                                        <p:attrNameLst>
                                          <p:attrName>ppt_x</p:attrName>
                                          <p:attrName>ppt_y</p:attrName>
                                        </p:attrNameLst>
                                      </p:cBhvr>
                                    </p:animMotion>
                                    <p:animRot by="1500000">
                                      <p:cBhvr>
                                        <p:cTn id="26" dur="125" fill="hold">
                                          <p:stCondLst>
                                            <p:cond delay="0"/>
                                          </p:stCondLst>
                                        </p:cTn>
                                        <p:tgtEl>
                                          <p:spTgt spid="3">
                                            <p:txEl>
                                              <p:pRg st="1" end="1"/>
                                            </p:txEl>
                                          </p:spTgt>
                                        </p:tgtEl>
                                        <p:attrNameLst>
                                          <p:attrName>r</p:attrName>
                                        </p:attrNameLst>
                                      </p:cBhvr>
                                    </p:animRot>
                                    <p:animRot by="-1500000">
                                      <p:cBhvr>
                                        <p:cTn id="27" dur="125" fill="hold">
                                          <p:stCondLst>
                                            <p:cond delay="125"/>
                                          </p:stCondLst>
                                        </p:cTn>
                                        <p:tgtEl>
                                          <p:spTgt spid="3">
                                            <p:txEl>
                                              <p:pRg st="1" end="1"/>
                                            </p:txEl>
                                          </p:spTgt>
                                        </p:tgtEl>
                                        <p:attrNameLst>
                                          <p:attrName>r</p:attrName>
                                        </p:attrNameLst>
                                      </p:cBhvr>
                                    </p:animRot>
                                    <p:animRot by="-1500000">
                                      <p:cBhvr>
                                        <p:cTn id="28" dur="125" fill="hold">
                                          <p:stCondLst>
                                            <p:cond delay="250"/>
                                          </p:stCondLst>
                                        </p:cTn>
                                        <p:tgtEl>
                                          <p:spTgt spid="3">
                                            <p:txEl>
                                              <p:pRg st="1" end="1"/>
                                            </p:txEl>
                                          </p:spTgt>
                                        </p:tgtEl>
                                        <p:attrNameLst>
                                          <p:attrName>r</p:attrName>
                                        </p:attrNameLst>
                                      </p:cBhvr>
                                    </p:animRot>
                                    <p:animRot by="1500000">
                                      <p:cBhvr>
                                        <p:cTn id="29" dur="125" fill="hold">
                                          <p:stCondLst>
                                            <p:cond delay="375"/>
                                          </p:stCondLst>
                                        </p:cTn>
                                        <p:tgtEl>
                                          <p:spTgt spid="3">
                                            <p:txEl>
                                              <p:pRg st="1" end="1"/>
                                            </p:txEl>
                                          </p:spTgt>
                                        </p:tgtEl>
                                        <p:attrNameLst>
                                          <p:attrName>r</p:attrName>
                                        </p:attrNameLst>
                                      </p:cBhvr>
                                    </p:animRot>
                                  </p:childTnLst>
                                </p:cTn>
                              </p:par>
                            </p:childTnLst>
                          </p:cTn>
                        </p:par>
                        <p:par>
                          <p:cTn id="30" fill="hold">
                            <p:stCondLst>
                              <p:cond delay="3850"/>
                            </p:stCondLst>
                            <p:childTnLst>
                              <p:par>
                                <p:cTn id="31" presetID="22" presetClass="entr" presetSubtype="1"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up)">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295636" y="5867573"/>
            <a:ext cx="432048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Apocalipsis 17:15</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798325"/>
            <a:ext cx="8424936" cy="461089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n-U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he </a:t>
            </a:r>
            <a:r>
              <a:rPr lang="en-US" sz="4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saith</a:t>
            </a:r>
            <a:r>
              <a:rPr lang="en-U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unto me, The waters which thou </a:t>
            </a:r>
            <a:r>
              <a:rPr lang="en-US" sz="4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sawest</a:t>
            </a:r>
            <a:r>
              <a:rPr lang="en-U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where the whore </a:t>
            </a:r>
            <a:r>
              <a:rPr lang="en-US" sz="4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sitteth</a:t>
            </a:r>
            <a:r>
              <a:rPr lang="en-U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are peoples, and multitudes, and nations, and </a:t>
            </a:r>
            <a:r>
              <a:rPr lang="en-US" sz="40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tongues.”</a:t>
            </a:r>
            <a:endParaRPr lang="en-U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4721563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Mis Docs\_Multimedia SDA\20x Anticristo\tema 20 besti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23528" y="296652"/>
            <a:ext cx="8532948" cy="554461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What do </a:t>
            </a:r>
            <a:r>
              <a:rPr lang="en-US" sz="4800" b="1" spc="50" dirty="0">
                <a:ln w="11430"/>
                <a:solidFill>
                  <a:srgbClr val="FF0000"/>
                </a:solidFill>
                <a:effectLst>
                  <a:outerShdw blurRad="76200" dist="50800" dir="5400000" algn="tl" rotWithShape="0">
                    <a:srgbClr val="000000">
                      <a:alpha val="65000"/>
                    </a:srgbClr>
                  </a:outerShdw>
                </a:effectLst>
                <a:latin typeface="Trajan Pro" pitchFamily="18" charset="0"/>
                <a:cs typeface="Vijaya" pitchFamily="34" charset="0"/>
              </a:rPr>
              <a:t>beasts, </a:t>
            </a:r>
            <a:endParaRPr lang="en-U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Vijaya" pitchFamily="34" charset="0"/>
            </a:endParaRPr>
          </a:p>
          <a:p>
            <a:r>
              <a:rPr lang="en-U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Vijaya" pitchFamily="34" charset="0"/>
              </a:rPr>
              <a:t>heads</a:t>
            </a:r>
            <a:r>
              <a:rPr lang="en-US" sz="4800" b="1" spc="50" dirty="0">
                <a:ln w="11430"/>
                <a:solidFill>
                  <a:srgbClr val="FF0000"/>
                </a:solidFill>
                <a:effectLst>
                  <a:outerShdw blurRad="76200" dist="50800" dir="5400000" algn="tl" rotWithShape="0">
                    <a:srgbClr val="000000">
                      <a:alpha val="65000"/>
                    </a:srgbClr>
                  </a:outerShdw>
                </a:effectLst>
                <a:latin typeface="Trajan Pro" pitchFamily="18" charset="0"/>
                <a:cs typeface="Vijaya" pitchFamily="34" charset="0"/>
              </a:rPr>
              <a:t>, wings</a:t>
            </a: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and </a:t>
            </a:r>
            <a:r>
              <a:rPr lang="en-US" sz="4800" b="1" spc="50" dirty="0">
                <a:ln w="11430"/>
                <a:solidFill>
                  <a:srgbClr val="FF0000"/>
                </a:solidFill>
                <a:effectLst>
                  <a:outerShdw blurRad="76200" dist="50800" dir="5400000" algn="tl" rotWithShape="0">
                    <a:srgbClr val="000000">
                      <a:alpha val="65000"/>
                    </a:srgbClr>
                  </a:outerShdw>
                </a:effectLst>
                <a:latin typeface="Trajan Pro" pitchFamily="18" charset="0"/>
                <a:cs typeface="Vijaya" pitchFamily="34" charset="0"/>
              </a:rPr>
              <a:t>horns</a:t>
            </a: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represent? </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4124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Mis Docs\_Multimedia SDA\20x Anticristo\tema 20 basea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Mis Docs\_Multimedia SDA\20x Anticristo\tema 20 le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95536" y="27731"/>
            <a:ext cx="4572508" cy="343727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48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Beasts</a:t>
            </a:r>
            <a:r>
              <a:rPr lang="es-ES"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8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represent</a:t>
            </a:r>
            <a:r>
              <a:rPr lang="es-ES"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800" b="1" i="1" spc="50" dirty="0" err="1"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kingdoms</a:t>
            </a:r>
            <a:endParaRPr lang="es-ES"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Rectangle 3"/>
          <p:cNvSpPr>
            <a:spLocks noChangeArrowheads="1"/>
          </p:cNvSpPr>
          <p:nvPr/>
        </p:nvSpPr>
        <p:spPr bwMode="auto">
          <a:xfrm>
            <a:off x="1295636" y="5867573"/>
            <a:ext cx="432048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7:23)</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Mis Docs\_Multimedia SDA\20x Anticristo\llave_oro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372200" y="5694581"/>
            <a:ext cx="2540125" cy="1171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7183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6147"/>
                                        </p:tgtEl>
                                        <p:attrNameLst>
                                          <p:attrName>style.visibility</p:attrName>
                                        </p:attrNameLst>
                                      </p:cBhvr>
                                      <p:to>
                                        <p:strVal val="visible"/>
                                      </p:to>
                                    </p:set>
                                    <p:animEffect transition="in" filter="fade">
                                      <p:cBhvr>
                                        <p:cTn id="20" dur="3000"/>
                                        <p:tgtEl>
                                          <p:spTgt spid="6147"/>
                                        </p:tgtEl>
                                      </p:cBhvr>
                                    </p:animEffect>
                                  </p:childTnLst>
                                </p:cTn>
                              </p:par>
                            </p:childTnLst>
                          </p:cTn>
                        </p:par>
                        <p:par>
                          <p:cTn id="21" fill="hold">
                            <p:stCondLst>
                              <p:cond delay="40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2" descr="D:\Mis Docs\_Multimedia SDA\20x Anticristo\tema 20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791580" y="3429000"/>
            <a:ext cx="6624736" cy="29883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60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 moment </a:t>
            </a:r>
            <a:endParaRPr lang="en-US" sz="60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r>
              <a:rPr lang="en-US" sz="60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of Prayer</a:t>
            </a:r>
            <a:endParaRPr lang="en-US" sz="6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0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wipe(left)">
                                      <p:cBhvr>
                                        <p:cTn id="7" dur="2000"/>
                                        <p:tgtEl>
                                          <p:spTgt spid="4301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D:\Mis Docs\_Multimedia SDA\20x Anticristo\tema 20 basea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Mis Docs\_Multimedia SDA\20x Anticristo\tema 20 cuern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59532" y="564995"/>
            <a:ext cx="4968552" cy="447660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n-US"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Heads and horns represent division of </a:t>
            </a:r>
            <a:r>
              <a:rPr lang="en-US" sz="48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kingdoms</a:t>
            </a:r>
            <a:endParaRPr lang="en-US"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Rectangle 3"/>
          <p:cNvSpPr>
            <a:spLocks noChangeArrowheads="1"/>
          </p:cNvSpPr>
          <p:nvPr/>
        </p:nvSpPr>
        <p:spPr bwMode="auto">
          <a:xfrm>
            <a:off x="1295636" y="5867573"/>
            <a:ext cx="432048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7:24)</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8"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Mis Docs\_Multimedia SDA\20x Anticristo\llave_oro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372200" y="5694581"/>
            <a:ext cx="2540125" cy="1171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566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fade">
                                      <p:cBhvr>
                                        <p:cTn id="20" dur="2000"/>
                                        <p:tgtEl>
                                          <p:spTgt spid="7170"/>
                                        </p:tgtEl>
                                      </p:cBhvr>
                                    </p:animEffect>
                                  </p:childTnLst>
                                </p:cTn>
                              </p:par>
                            </p:childTnLst>
                          </p:cTn>
                        </p:par>
                        <p:par>
                          <p:cTn id="21" fill="hold">
                            <p:stCondLst>
                              <p:cond delay="3000"/>
                            </p:stCondLst>
                            <p:childTnLst>
                              <p:par>
                                <p:cTn id="22" presetID="22" presetClass="entr" presetSubtype="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D:\Mis Docs\_Multimedia SDA\20x Anticristo\tema 20 basea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Mis Docs\_Multimedia SDA\20x Anticristo\tema 20 ala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2101843"/>
            <a:ext cx="3924436" cy="36004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48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Wings</a:t>
            </a:r>
            <a:r>
              <a:rPr lang="es-ES"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8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represent</a:t>
            </a:r>
            <a:r>
              <a:rPr lang="es-ES"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8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speed</a:t>
            </a:r>
            <a:endParaRPr lang="es-ES"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Rectangle 3"/>
          <p:cNvSpPr>
            <a:spLocks noChangeArrowheads="1"/>
          </p:cNvSpPr>
          <p:nvPr/>
        </p:nvSpPr>
        <p:spPr bwMode="auto">
          <a:xfrm>
            <a:off x="1295636" y="5867573"/>
            <a:ext cx="432048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r>
              <a:rPr lang="es-ES" sz="2400" b="1" dirty="0" err="1"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Habakkuk</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1:8</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6" name="Picture 4" descr="D:\Mis Docs\_Multimedia SDA\20x Anticristo\llave_oro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372200" y="5694581"/>
            <a:ext cx="2540125" cy="11716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8920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2000"/>
                                        <p:tgtEl>
                                          <p:spTgt spid="8196"/>
                                        </p:tgtEl>
                                      </p:cBhvr>
                                    </p:animEffect>
                                  </p:childTnLst>
                                </p:cTn>
                              </p:par>
                            </p:childTnLst>
                          </p:cTn>
                        </p:par>
                        <p:par>
                          <p:cTn id="21" fill="hold">
                            <p:stCondLst>
                              <p:cond delay="30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59532" y="224644"/>
            <a:ext cx="8424936" cy="374560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n-U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“Daniel </a:t>
            </a:r>
            <a:r>
              <a:rPr lang="en-US" sz="4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spake</a:t>
            </a:r>
            <a:r>
              <a:rPr lang="en-U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and said, I saw in my vision by night, and, behold, the four winds of the heaven strove upon the great sea.</a:t>
            </a:r>
          </a:p>
          <a:p>
            <a:r>
              <a:rPr lang="en-U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four great beasts came up from the sea, diverse one from another.”</a:t>
            </a:r>
          </a:p>
        </p:txBody>
      </p:sp>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7:2-3</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765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D:\Mis Docs\_Multimedia SDA\20x Anticristo\tema 20 basea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55576" y="1658249"/>
            <a:ext cx="4464494" cy="13271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48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 </a:t>
            </a:r>
            <a:r>
              <a:rPr lang="es-ES" sz="4800" b="1" i="1" spc="50" dirty="0" err="1"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day</a:t>
            </a:r>
            <a:r>
              <a:rPr lang="es-ES" sz="48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 1 </a:t>
            </a:r>
            <a:r>
              <a:rPr lang="es-ES" sz="4800" b="1" i="1" spc="50" dirty="0" err="1"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year</a:t>
            </a:r>
            <a:endParaRPr lang="es-ES"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7" name="Picture 4" descr="D:\Mis Docs\_Multimedia SDA\20x Anticristo\llave_or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00000" flipH="1">
            <a:off x="6738499" y="677696"/>
            <a:ext cx="2540125" cy="11716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775365" y="3104964"/>
            <a:ext cx="5848863" cy="219683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40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 have appointed thee each day for a year.</a:t>
            </a:r>
            <a:r>
              <a:rPr lang="es-ES" sz="40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Rectangle 3"/>
          <p:cNvSpPr>
            <a:spLocks noChangeArrowheads="1"/>
          </p:cNvSpPr>
          <p:nvPr/>
        </p:nvSpPr>
        <p:spPr bwMode="auto">
          <a:xfrm>
            <a:off x="1511660" y="5867573"/>
            <a:ext cx="6048672"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err="1"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Ezekiel</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4:6; </a:t>
            </a:r>
            <a:r>
              <a:rPr lang="es-ES" sz="2400" b="1" dirty="0" err="1"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Numbers</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14:34</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p>
        </p:txBody>
      </p:sp>
    </p:spTree>
    <p:extLst>
      <p:ext uri="{BB962C8B-B14F-4D97-AF65-F5344CB8AC3E}">
        <p14:creationId xmlns:p14="http://schemas.microsoft.com/office/powerpoint/2010/main" val="40597331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693" y="2924944"/>
            <a:ext cx="9144000" cy="252028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b"/>
          <a:lstStyle/>
          <a:p>
            <a:pPr algn="ctr"/>
            <a:r>
              <a:rPr lang="es-ES" sz="60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t>FOUR NATIONS </a:t>
            </a:r>
            <a:r>
              <a:rPr lang="es-ES" sz="60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t/>
            </a:r>
            <a:br>
              <a:rPr lang="es-ES" sz="60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br>
            <a:r>
              <a:rPr lang="es-ES" sz="60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t>IN </a:t>
            </a:r>
            <a:r>
              <a:rPr lang="es-ES" sz="60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t>PROPHECY</a:t>
            </a:r>
          </a:p>
        </p:txBody>
      </p:sp>
      <p:pic>
        <p:nvPicPr>
          <p:cNvPr id="2051" name="Picture 3" descr="D:\Mis Docs\_Multimedia SDA\20x Anticristo\tema 20 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 y="3537012"/>
            <a:ext cx="9144001"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280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nodeType="after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743908" y="1448779"/>
            <a:ext cx="4788531" cy="442849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What </a:t>
            </a: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did </a:t>
            </a:r>
            <a:endPar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a:p>
            <a:pPr algn="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Daniel </a:t>
            </a: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see </a:t>
            </a:r>
            <a:endPar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a:p>
            <a:pPr algn="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in vision</a:t>
            </a:r>
            <a:r>
              <a:rPr lang="es-E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5122" name="Picture 2" descr="D:\Mis Docs\_Multimedia SDA\20x Anticristo\danielprayingforhispeople.jpg"/>
          <p:cNvPicPr>
            <a:picLocks noChangeAspect="1" noChangeArrowheads="1"/>
          </p:cNvPicPr>
          <p:nvPr/>
        </p:nvPicPr>
        <p:blipFill rotWithShape="1">
          <a:blip r:embed="rId4">
            <a:extLst>
              <a:ext uri="{28A0092B-C50C-407E-A947-70E740481C1C}">
                <a14:useLocalDpi xmlns:a14="http://schemas.microsoft.com/office/drawing/2010/main" val="0"/>
              </a:ext>
            </a:extLst>
          </a:blip>
          <a:srcRect l="19409" r="9862"/>
          <a:stretch/>
        </p:blipFill>
        <p:spPr bwMode="auto">
          <a:xfrm flipH="1">
            <a:off x="637440" y="1556792"/>
            <a:ext cx="3455733" cy="36700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1" name="Picture 3" descr="D:\Mis Docs\_Multimedia SDA\20x Anticristo\tema 20 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4232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3000" fill="hold"/>
                                        <p:tgtEl>
                                          <p:spTgt spid="5122"/>
                                        </p:tgtEl>
                                        <p:attrNameLst>
                                          <p:attrName>ppt_x</p:attrName>
                                        </p:attrNameLst>
                                      </p:cBhvr>
                                      <p:tavLst>
                                        <p:tav tm="0">
                                          <p:val>
                                            <p:strVal val="#ppt_x"/>
                                          </p:val>
                                        </p:tav>
                                        <p:tav tm="100000">
                                          <p:val>
                                            <p:strVal val="#ppt_x"/>
                                          </p:val>
                                        </p:tav>
                                      </p:tavLst>
                                    </p:anim>
                                    <p:anim calcmode="lin" valueType="num">
                                      <p:cBhvr additive="base">
                                        <p:cTn id="14" dur="3000" fill="hold"/>
                                        <p:tgtEl>
                                          <p:spTgt spid="5122"/>
                                        </p:tgtEl>
                                        <p:attrNameLst>
                                          <p:attrName>ppt_y</p:attrName>
                                        </p:attrNameLst>
                                      </p:cBhvr>
                                      <p:tavLst>
                                        <p:tav tm="0">
                                          <p:val>
                                            <p:strVal val="1+#ppt_h/2"/>
                                          </p:val>
                                        </p:tav>
                                        <p:tav tm="100000">
                                          <p:val>
                                            <p:strVal val="#ppt_y"/>
                                          </p:val>
                                        </p:tav>
                                      </p:tavLst>
                                    </p:anim>
                                  </p:childTnLst>
                                </p:cTn>
                              </p:par>
                            </p:childTnLst>
                          </p:cTn>
                        </p:par>
                        <p:par>
                          <p:cTn id="15" fill="hold">
                            <p:stCondLst>
                              <p:cond delay="4000"/>
                            </p:stCondLst>
                            <p:childTnLst>
                              <p:par>
                                <p:cTn id="16" presetID="10" presetClass="exit" presetSubtype="0" fill="hold" nodeType="afterEffect">
                                  <p:stCondLst>
                                    <p:cond delay="0"/>
                                  </p:stCondLst>
                                  <p:childTnLst>
                                    <p:animEffect transition="out" filter="fade">
                                      <p:cBhvr>
                                        <p:cTn id="17" dur="500"/>
                                        <p:tgtEl>
                                          <p:spTgt spid="2051"/>
                                        </p:tgtEl>
                                      </p:cBhvr>
                                    </p:animEffect>
                                    <p:set>
                                      <p:cBhvr>
                                        <p:cTn id="18" dur="1" fill="hold">
                                          <p:stCondLst>
                                            <p:cond delay="499"/>
                                          </p:stCondLst>
                                        </p:cTn>
                                        <p:tgtEl>
                                          <p:spTgt spid="2051"/>
                                        </p:tgtEl>
                                        <p:attrNameLst>
                                          <p:attrName>style.visibility</p:attrName>
                                        </p:attrNameLst>
                                      </p:cBhvr>
                                      <p:to>
                                        <p:strVal val="hidden"/>
                                      </p:to>
                                    </p:set>
                                  </p:childTnLst>
                                </p:cTn>
                              </p:par>
                            </p:childTnLst>
                          </p:cTn>
                        </p:par>
                        <p:par>
                          <p:cTn id="19" fill="hold">
                            <p:stCondLst>
                              <p:cond delay="45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403473"/>
            <a:ext cx="8424936" cy="291751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n-U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“Daniel </a:t>
            </a:r>
            <a:r>
              <a:rPr lang="en-US" sz="4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spake</a:t>
            </a:r>
            <a:r>
              <a:rPr lang="en-U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and said, I saw in my vision by night, and, behold, the four winds of the heaven strove upon the great sea.</a:t>
            </a:r>
          </a:p>
          <a:p>
            <a:r>
              <a:rPr lang="en-U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four great beasts came up from the sea, diverse one from another.”</a:t>
            </a:r>
          </a:p>
        </p:txBody>
      </p:sp>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7:2-3</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7520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Mis Docs\_Multimedia SDA\20x Anticristo\bestias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808820"/>
            <a:ext cx="6156684" cy="356016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1" name="Picture 3" descr="D:\Mis Docs\_Multimedia SDA\20x Anticristo\tema 20 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655677" y="512675"/>
            <a:ext cx="7128791" cy="50045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What did the four beast represent? </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6"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255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1000"/>
                                        <p:tgtEl>
                                          <p:spTgt spid="6146"/>
                                        </p:tgtEl>
                                      </p:cBhvr>
                                    </p:animEffect>
                                    <p:anim calcmode="lin" valueType="num">
                                      <p:cBhvr>
                                        <p:cTn id="14" dur="1000" fill="hold"/>
                                        <p:tgtEl>
                                          <p:spTgt spid="6146"/>
                                        </p:tgtEl>
                                        <p:attrNameLst>
                                          <p:attrName>ppt_x</p:attrName>
                                        </p:attrNameLst>
                                      </p:cBhvr>
                                      <p:tavLst>
                                        <p:tav tm="0">
                                          <p:val>
                                            <p:strVal val="#ppt_x"/>
                                          </p:val>
                                        </p:tav>
                                        <p:tav tm="100000">
                                          <p:val>
                                            <p:strVal val="#ppt_x"/>
                                          </p:val>
                                        </p:tav>
                                      </p:tavLst>
                                    </p:anim>
                                    <p:anim calcmode="lin" valueType="num">
                                      <p:cBhvr>
                                        <p:cTn id="15" dur="1000" fill="hold"/>
                                        <p:tgtEl>
                                          <p:spTgt spid="614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403473"/>
            <a:ext cx="8424936" cy="291751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n-U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 came near unto one of them that stood by, and asked him the truth of all this. So he told me, and made me know the interpretation of the things.</a:t>
            </a:r>
          </a:p>
          <a:p>
            <a:r>
              <a:rPr lang="en-U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These great beasts, which are four, are four kings, which shall arise out of the earth.“</a:t>
            </a:r>
            <a:r>
              <a:rPr lang="en-U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Dijo</a:t>
            </a:r>
            <a:r>
              <a:rPr lang="en-U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así</a:t>
            </a:r>
            <a:r>
              <a:rPr lang="en-U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La </a:t>
            </a:r>
            <a:r>
              <a:rPr lang="en-U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cuarta</a:t>
            </a:r>
            <a:r>
              <a:rPr lang="en-U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bestia</a:t>
            </a:r>
            <a:r>
              <a:rPr lang="en-U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será</a:t>
            </a:r>
            <a:r>
              <a:rPr lang="en-U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un </a:t>
            </a:r>
            <a:r>
              <a:rPr lang="en-U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cuarto</a:t>
            </a:r>
            <a:r>
              <a:rPr lang="en-U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reino</a:t>
            </a:r>
            <a:r>
              <a:rPr lang="en-U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en la </a:t>
            </a:r>
            <a:r>
              <a:rPr lang="en-U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tierra</a:t>
            </a:r>
            <a:r>
              <a:rPr lang="en-U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r>
              <a:rPr lang="en-U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“Thus he said, The fourth beast shall be the fourth kingdom upon earth…”</a:t>
            </a:r>
          </a:p>
        </p:txBody>
      </p:sp>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7:16-17, 23 </a:t>
            </a:r>
            <a:r>
              <a:rPr lang="es-ES" sz="2400" b="1" dirty="0" err="1"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f.p</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1231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Mis Docs\_Multimedia SDA\20x Anticristo\L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802" y="900091"/>
            <a:ext cx="3334126" cy="49771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771799" y="512675"/>
            <a:ext cx="6012669" cy="50045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What </a:t>
            </a: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were the characteristics </a:t>
            </a:r>
            <a:endPar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a:p>
            <a:pPr algn="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of </a:t>
            </a: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the first beast? </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2051" name="Picture 3" descr="D:\Mis Docs\_Multimedia SDA\20x Anticristo\tema 20 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467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1000"/>
                                        <p:tgtEl>
                                          <p:spTgt spid="7170"/>
                                        </p:tgtEl>
                                      </p:cBhvr>
                                    </p:animEffect>
                                    <p:anim calcmode="lin" valueType="num">
                                      <p:cBhvr>
                                        <p:cTn id="14" dur="1000" fill="hold"/>
                                        <p:tgtEl>
                                          <p:spTgt spid="7170"/>
                                        </p:tgtEl>
                                        <p:attrNameLst>
                                          <p:attrName>ppt_x</p:attrName>
                                        </p:attrNameLst>
                                      </p:cBhvr>
                                      <p:tavLst>
                                        <p:tav tm="0">
                                          <p:val>
                                            <p:strVal val="#ppt_x"/>
                                          </p:val>
                                        </p:tav>
                                        <p:tav tm="100000">
                                          <p:val>
                                            <p:strVal val="#ppt_x"/>
                                          </p:val>
                                        </p:tav>
                                      </p:tavLst>
                                    </p:anim>
                                    <p:anim calcmode="lin" valueType="num">
                                      <p:cBhvr>
                                        <p:cTn id="15" dur="1000" fill="hold"/>
                                        <p:tgtEl>
                                          <p:spTgt spid="71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is Docs\_Multimedia SDA\20x Anticristo\titulo tema 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20</a:t>
            </a:r>
          </a:p>
        </p:txBody>
      </p:sp>
      <p:sp>
        <p:nvSpPr>
          <p:cNvPr id="6" name="5 Rectángulo"/>
          <p:cNvSpPr/>
          <p:nvPr/>
        </p:nvSpPr>
        <p:spPr>
          <a:xfrm>
            <a:off x="-508" y="764704"/>
            <a:ext cx="10189132" cy="5170646"/>
          </a:xfrm>
          <a:prstGeom prst="rect">
            <a:avLst/>
          </a:prstGeom>
          <a:noFill/>
        </p:spPr>
        <p:txBody>
          <a:bodyPr wrap="square" lIns="91440" tIns="45720" rIns="91440" bIns="45720">
            <a:spAutoFit/>
            <a:scene3d>
              <a:camera prst="perspectiveContrastingRightFacing">
                <a:rot lat="314074" lon="18671267" rev="21460257"/>
              </a:camera>
              <a:lightRig rig="twoPt" dir="t"/>
            </a:scene3d>
            <a:sp3d extrusionH="31750" contourW="31750" prstMaterial="dkEdge">
              <a:bevelT w="12700"/>
              <a:bevelB w="19050"/>
            </a:sp3d>
          </a:bodyPr>
          <a:lstStyle/>
          <a:p>
            <a:r>
              <a:rPr lang="en-US" sz="11000" b="1" spc="50" dirty="0">
                <a:ln w="53975">
                  <a:gradFill>
                    <a:gsLst>
                      <a:gs pos="0">
                        <a:srgbClr val="FFF200"/>
                      </a:gs>
                      <a:gs pos="45000">
                        <a:srgbClr val="FF7A00"/>
                      </a:gs>
                      <a:gs pos="70000">
                        <a:srgbClr val="FF0300"/>
                      </a:gs>
                      <a:gs pos="100000">
                        <a:srgbClr val="4D0808"/>
                      </a:gs>
                    </a:gsLst>
                    <a:lin ang="5400000" scaled="0"/>
                  </a:gradFill>
                </a:ln>
                <a:gradFill>
                  <a:gsLst>
                    <a:gs pos="34000">
                      <a:srgbClr val="FF0000"/>
                    </a:gs>
                    <a:gs pos="22000">
                      <a:srgbClr val="FF0000">
                        <a:lumMod val="42000"/>
                        <a:lumOff val="58000"/>
                      </a:srgbClr>
                    </a:gs>
                    <a:gs pos="69000">
                      <a:srgbClr val="AF1412"/>
                    </a:gs>
                    <a:gs pos="100000">
                      <a:schemeClr val="accent2">
                        <a:shade val="45000"/>
                        <a:satMod val="165000"/>
                        <a:lumMod val="0"/>
                      </a:schemeClr>
                    </a:gs>
                  </a:gsLst>
                  <a:lin ang="5400000"/>
                </a:gradFill>
                <a:effectLst>
                  <a:glow rad="228600">
                    <a:schemeClr val="accent1">
                      <a:satMod val="175000"/>
                      <a:alpha val="40000"/>
                    </a:schemeClr>
                  </a:glow>
                  <a:outerShdw blurRad="76200" dist="76200" dir="5400000" algn="tl" rotWithShape="0">
                    <a:srgbClr val="000000">
                      <a:alpha val="65000"/>
                    </a:srgbClr>
                  </a:outerShdw>
                </a:effectLst>
                <a:latin typeface="Poplar Std" pitchFamily="82" charset="0"/>
              </a:rPr>
              <a:t>DOES </a:t>
            </a:r>
            <a:r>
              <a:rPr lang="en-US" sz="11000" b="1" spc="50" dirty="0" smtClean="0">
                <a:ln w="53975">
                  <a:gradFill>
                    <a:gsLst>
                      <a:gs pos="0">
                        <a:srgbClr val="FFF200"/>
                      </a:gs>
                      <a:gs pos="45000">
                        <a:srgbClr val="FF7A00"/>
                      </a:gs>
                      <a:gs pos="70000">
                        <a:srgbClr val="FF0300"/>
                      </a:gs>
                      <a:gs pos="100000">
                        <a:srgbClr val="4D0808"/>
                      </a:gs>
                    </a:gsLst>
                    <a:lin ang="5400000" scaled="0"/>
                  </a:gradFill>
                </a:ln>
                <a:gradFill>
                  <a:gsLst>
                    <a:gs pos="34000">
                      <a:srgbClr val="FF0000"/>
                    </a:gs>
                    <a:gs pos="22000">
                      <a:srgbClr val="FF0000">
                        <a:lumMod val="42000"/>
                        <a:lumOff val="58000"/>
                      </a:srgbClr>
                    </a:gs>
                    <a:gs pos="69000">
                      <a:srgbClr val="AF1412"/>
                    </a:gs>
                    <a:gs pos="100000">
                      <a:schemeClr val="accent2">
                        <a:shade val="45000"/>
                        <a:satMod val="165000"/>
                        <a:lumMod val="0"/>
                      </a:schemeClr>
                    </a:gs>
                  </a:gsLst>
                  <a:lin ang="5400000"/>
                </a:gradFill>
                <a:effectLst>
                  <a:glow rad="228600">
                    <a:schemeClr val="accent1">
                      <a:satMod val="175000"/>
                      <a:alpha val="40000"/>
                    </a:schemeClr>
                  </a:glow>
                  <a:outerShdw blurRad="76200" dist="76200" dir="5400000" algn="tl" rotWithShape="0">
                    <a:srgbClr val="000000">
                      <a:alpha val="65000"/>
                    </a:srgbClr>
                  </a:outerShdw>
                </a:effectLst>
                <a:latin typeface="Poplar Std" pitchFamily="82" charset="0"/>
              </a:rPr>
              <a:t>THE </a:t>
            </a:r>
          </a:p>
          <a:p>
            <a:r>
              <a:rPr lang="en-US" sz="11000" b="1" spc="50" dirty="0" smtClean="0">
                <a:ln w="53975">
                  <a:gradFill>
                    <a:gsLst>
                      <a:gs pos="0">
                        <a:srgbClr val="FFF200"/>
                      </a:gs>
                      <a:gs pos="45000">
                        <a:srgbClr val="FF7A00"/>
                      </a:gs>
                      <a:gs pos="70000">
                        <a:srgbClr val="FF0300"/>
                      </a:gs>
                      <a:gs pos="100000">
                        <a:srgbClr val="4D0808"/>
                      </a:gs>
                    </a:gsLst>
                    <a:lin ang="5400000" scaled="0"/>
                  </a:gradFill>
                </a:ln>
                <a:gradFill>
                  <a:gsLst>
                    <a:gs pos="34000">
                      <a:srgbClr val="FF0000"/>
                    </a:gs>
                    <a:gs pos="22000">
                      <a:srgbClr val="FF0000">
                        <a:lumMod val="42000"/>
                        <a:lumOff val="58000"/>
                      </a:srgbClr>
                    </a:gs>
                    <a:gs pos="69000">
                      <a:srgbClr val="AF1412"/>
                    </a:gs>
                    <a:gs pos="100000">
                      <a:schemeClr val="accent2">
                        <a:shade val="45000"/>
                        <a:satMod val="165000"/>
                        <a:lumMod val="0"/>
                      </a:schemeClr>
                    </a:gs>
                  </a:gsLst>
                  <a:lin ang="5400000"/>
                </a:gradFill>
                <a:effectLst>
                  <a:glow rad="228600">
                    <a:schemeClr val="accent1">
                      <a:satMod val="175000"/>
                      <a:alpha val="40000"/>
                    </a:schemeClr>
                  </a:glow>
                  <a:outerShdw blurRad="76200" dist="76200" dir="5400000" algn="tl" rotWithShape="0">
                    <a:srgbClr val="000000">
                      <a:alpha val="65000"/>
                    </a:srgbClr>
                  </a:outerShdw>
                </a:effectLst>
                <a:latin typeface="Poplar Std" pitchFamily="82" charset="0"/>
              </a:rPr>
              <a:t>ANTICHRIST </a:t>
            </a:r>
          </a:p>
          <a:p>
            <a:r>
              <a:rPr lang="en-US" sz="11000" b="1" spc="50" dirty="0" smtClean="0">
                <a:ln w="53975">
                  <a:gradFill>
                    <a:gsLst>
                      <a:gs pos="0">
                        <a:srgbClr val="FFF200"/>
                      </a:gs>
                      <a:gs pos="45000">
                        <a:srgbClr val="FF7A00"/>
                      </a:gs>
                      <a:gs pos="70000">
                        <a:srgbClr val="FF0300"/>
                      </a:gs>
                      <a:gs pos="100000">
                        <a:srgbClr val="4D0808"/>
                      </a:gs>
                    </a:gsLst>
                    <a:lin ang="5400000" scaled="0"/>
                  </a:gradFill>
                </a:ln>
                <a:gradFill>
                  <a:gsLst>
                    <a:gs pos="34000">
                      <a:srgbClr val="FF0000"/>
                    </a:gs>
                    <a:gs pos="22000">
                      <a:srgbClr val="FF0000">
                        <a:lumMod val="42000"/>
                        <a:lumOff val="58000"/>
                      </a:srgbClr>
                    </a:gs>
                    <a:gs pos="69000">
                      <a:srgbClr val="AF1412"/>
                    </a:gs>
                    <a:gs pos="100000">
                      <a:schemeClr val="accent2">
                        <a:shade val="45000"/>
                        <a:satMod val="165000"/>
                        <a:lumMod val="0"/>
                      </a:schemeClr>
                    </a:gs>
                  </a:gsLst>
                  <a:lin ang="5400000"/>
                </a:gradFill>
                <a:effectLst>
                  <a:glow rad="228600">
                    <a:schemeClr val="accent1">
                      <a:satMod val="175000"/>
                      <a:alpha val="40000"/>
                    </a:schemeClr>
                  </a:glow>
                  <a:outerShdw blurRad="76200" dist="76200" dir="5400000" algn="tl" rotWithShape="0">
                    <a:srgbClr val="000000">
                      <a:alpha val="65000"/>
                    </a:srgbClr>
                  </a:outerShdw>
                </a:effectLst>
                <a:latin typeface="Poplar Std" pitchFamily="82" charset="0"/>
              </a:rPr>
              <a:t>ALREADY </a:t>
            </a:r>
            <a:r>
              <a:rPr lang="en-US" sz="11000" b="1" spc="50" dirty="0">
                <a:ln w="53975">
                  <a:gradFill>
                    <a:gsLst>
                      <a:gs pos="0">
                        <a:srgbClr val="FFF200"/>
                      </a:gs>
                      <a:gs pos="45000">
                        <a:srgbClr val="FF7A00"/>
                      </a:gs>
                      <a:gs pos="70000">
                        <a:srgbClr val="FF0300"/>
                      </a:gs>
                      <a:gs pos="100000">
                        <a:srgbClr val="4D0808"/>
                      </a:gs>
                    </a:gsLst>
                    <a:lin ang="5400000" scaled="0"/>
                  </a:gradFill>
                </a:ln>
                <a:gradFill>
                  <a:gsLst>
                    <a:gs pos="34000">
                      <a:srgbClr val="FF0000"/>
                    </a:gs>
                    <a:gs pos="22000">
                      <a:srgbClr val="FF0000">
                        <a:lumMod val="42000"/>
                        <a:lumOff val="58000"/>
                      </a:srgbClr>
                    </a:gs>
                    <a:gs pos="69000">
                      <a:srgbClr val="AF1412"/>
                    </a:gs>
                    <a:gs pos="100000">
                      <a:schemeClr val="accent2">
                        <a:shade val="45000"/>
                        <a:satMod val="165000"/>
                        <a:lumMod val="0"/>
                      </a:schemeClr>
                    </a:gs>
                  </a:gsLst>
                  <a:lin ang="5400000"/>
                </a:gradFill>
                <a:effectLst>
                  <a:glow rad="228600">
                    <a:schemeClr val="accent1">
                      <a:satMod val="175000"/>
                      <a:alpha val="40000"/>
                    </a:schemeClr>
                  </a:glow>
                  <a:outerShdw blurRad="76200" dist="76200" dir="5400000" algn="tl" rotWithShape="0">
                    <a:srgbClr val="000000">
                      <a:alpha val="65000"/>
                    </a:srgbClr>
                  </a:outerShdw>
                </a:effectLst>
                <a:latin typeface="Poplar Std" pitchFamily="82" charset="0"/>
              </a:rPr>
              <a:t>EXIST?</a:t>
            </a:r>
          </a:p>
        </p:txBody>
      </p:sp>
    </p:spTree>
    <p:extLst>
      <p:ext uri="{BB962C8B-B14F-4D97-AF65-F5344CB8AC3E}">
        <p14:creationId xmlns:p14="http://schemas.microsoft.com/office/powerpoint/2010/main" val="28393697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par>
                          <p:cTn id="16" fill="hold">
                            <p:stCondLst>
                              <p:cond delay="30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403473"/>
            <a:ext cx="6372708" cy="378161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n-U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 first was like a lion, and had eagle's wings: I beheld till the wings thereof were plucked, and it was lifted up from the earth, and made stand upon the feet as a man, and a man's heart was given to it.”</a:t>
            </a:r>
          </a:p>
        </p:txBody>
      </p:sp>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7:4</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8864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Mis Docs\_Multimedia SDA\20x Anticristo\L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7874" y="900091"/>
            <a:ext cx="3334126" cy="49771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1" name="Picture 3" descr="D:\Mis Docs\_Multimedia SDA\20x Anticristo\tema 20 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D:\Mis Docs\_Multimedia SDA\20x Anticristo\leon-cabeza2.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95636" y="692696"/>
            <a:ext cx="3456384" cy="569257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771799" y="3897052"/>
            <a:ext cx="6012669" cy="16561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4800" b="1" spc="50" dirty="0" err="1" smtClean="0">
                <a:ln w="11430"/>
                <a:solidFill>
                  <a:srgbClr val="FF0000"/>
                </a:solidFill>
                <a:effectLst>
                  <a:outerShdw blurRad="76200" dist="50800" dir="5400000" algn="tl" rotWithShape="0">
                    <a:srgbClr val="000000">
                      <a:alpha val="65000"/>
                    </a:srgbClr>
                  </a:outerShdw>
                </a:effectLst>
                <a:latin typeface="Trajan Pro" pitchFamily="18" charset="0"/>
                <a:cs typeface="Vijaya" pitchFamily="34" charset="0"/>
              </a:rPr>
              <a:t>Babylon</a:t>
            </a:r>
            <a:endParaRPr lang="es-E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Vijaya" pitchFamily="34" charset="0"/>
            </a:endParaRPr>
          </a:p>
          <a:p>
            <a:pPr algn="r"/>
            <a:r>
              <a:rPr lang="en-US" sz="3200" b="1"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(606 - 538 </a:t>
            </a:r>
            <a:r>
              <a:rPr lang="en-US" sz="3200" b="1" spc="50" dirty="0" smtClean="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B.C.)</a:t>
            </a:r>
            <a:endParaRPr lang="en-US" sz="4000" b="1" u="none"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7" name="Picture 2" descr="C:\Users\Gerhard\Documents\_Estudios Biblicos PPT\ondaWEB6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5838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1000"/>
                                        <p:tgtEl>
                                          <p:spTgt spid="7170"/>
                                        </p:tgtEl>
                                      </p:cBhvr>
                                    </p:animEffect>
                                    <p:anim calcmode="lin" valueType="num">
                                      <p:cBhvr>
                                        <p:cTn id="14" dur="1000" fill="hold"/>
                                        <p:tgtEl>
                                          <p:spTgt spid="7170"/>
                                        </p:tgtEl>
                                        <p:attrNameLst>
                                          <p:attrName>ppt_x</p:attrName>
                                        </p:attrNameLst>
                                      </p:cBhvr>
                                      <p:tavLst>
                                        <p:tav tm="0">
                                          <p:val>
                                            <p:strVal val="#ppt_x"/>
                                          </p:val>
                                        </p:tav>
                                        <p:tav tm="100000">
                                          <p:val>
                                            <p:strVal val="#ppt_x"/>
                                          </p:val>
                                        </p:tav>
                                      </p:tavLst>
                                    </p:anim>
                                    <p:anim calcmode="lin" valueType="num">
                                      <p:cBhvr>
                                        <p:cTn id="15" dur="1000" fill="hold"/>
                                        <p:tgtEl>
                                          <p:spTgt spid="71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10" presetClass="exit" presetSubtype="0" fill="hold" nodeType="afterEffect">
                                  <p:stCondLst>
                                    <p:cond delay="500"/>
                                  </p:stCondLst>
                                  <p:childTnLst>
                                    <p:animEffect transition="out" filter="fade">
                                      <p:cBhvr>
                                        <p:cTn id="22" dur="2000"/>
                                        <p:tgtEl>
                                          <p:spTgt spid="7170"/>
                                        </p:tgtEl>
                                      </p:cBhvr>
                                    </p:animEffect>
                                    <p:set>
                                      <p:cBhvr>
                                        <p:cTn id="23" dur="1" fill="hold">
                                          <p:stCondLst>
                                            <p:cond delay="1999"/>
                                          </p:stCondLst>
                                        </p:cTn>
                                        <p:tgtEl>
                                          <p:spTgt spid="7170"/>
                                        </p:tgtEl>
                                        <p:attrNameLst>
                                          <p:attrName>style.visibility</p:attrName>
                                        </p:attrNameLst>
                                      </p:cBhvr>
                                      <p:to>
                                        <p:strVal val="hidden"/>
                                      </p:to>
                                    </p:se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8194"/>
                                        </p:tgtEl>
                                        <p:attrNameLst>
                                          <p:attrName>style.visibility</p:attrName>
                                        </p:attrNameLst>
                                      </p:cBhvr>
                                      <p:to>
                                        <p:strVal val="visible"/>
                                      </p:to>
                                    </p:set>
                                    <p:animEffect transition="in" filter="fade">
                                      <p:cBhvr>
                                        <p:cTn id="27" dur="500"/>
                                        <p:tgtEl>
                                          <p:spTgt spid="8194"/>
                                        </p:tgtEl>
                                      </p:cBhvr>
                                    </p:animEffect>
                                  </p:childTnLst>
                                </p:cTn>
                              </p:par>
                            </p:childTnLst>
                          </p:cTn>
                        </p:par>
                        <p:par>
                          <p:cTn id="28" fill="hold">
                            <p:stCondLst>
                              <p:cond delay="5500"/>
                            </p:stCondLst>
                            <p:childTnLst>
                              <p:par>
                                <p:cTn id="29" presetID="22" presetClass="entr" presetSubtype="1"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527884" y="872715"/>
            <a:ext cx="5256584" cy="50045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What did </a:t>
            </a:r>
            <a:endPar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a:p>
            <a:pPr algn="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the </a:t>
            </a: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second beast look like? </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9218" name="Picture 2" descr="D:\Mis Docs\_Multimedia SDA\20x Anticristo\Bear.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68794" y="900091"/>
            <a:ext cx="3783759" cy="522920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1" name="Picture 3" descr="D:\Mis Docs\_Multimedia SDA\20x Anticristo\tema 20 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9281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fade">
                                      <p:cBhvr>
                                        <p:cTn id="13" dur="1000"/>
                                        <p:tgtEl>
                                          <p:spTgt spid="9218"/>
                                        </p:tgtEl>
                                      </p:cBhvr>
                                    </p:animEffect>
                                    <p:anim calcmode="lin" valueType="num">
                                      <p:cBhvr>
                                        <p:cTn id="14" dur="1000" fill="hold"/>
                                        <p:tgtEl>
                                          <p:spTgt spid="9218"/>
                                        </p:tgtEl>
                                        <p:attrNameLst>
                                          <p:attrName>ppt_x</p:attrName>
                                        </p:attrNameLst>
                                      </p:cBhvr>
                                      <p:tavLst>
                                        <p:tav tm="0">
                                          <p:val>
                                            <p:strVal val="#ppt_x"/>
                                          </p:val>
                                        </p:tav>
                                        <p:tav tm="100000">
                                          <p:val>
                                            <p:strVal val="#ppt_x"/>
                                          </p:val>
                                        </p:tav>
                                      </p:tavLst>
                                    </p:anim>
                                    <p:anim calcmode="lin" valueType="num">
                                      <p:cBhvr>
                                        <p:cTn id="15" dur="1000" fill="hold"/>
                                        <p:tgtEl>
                                          <p:spTgt spid="92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547489"/>
            <a:ext cx="6948772" cy="396163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behold another beast, a second, like to a bear, and it raised up itself on one side, and it had three ribs in the mouth of it between the teeth of it: and they said thus unto it, Arise, devour much </a:t>
            </a:r>
            <a:r>
              <a:rPr lang="en-US"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flesh</a:t>
            </a:r>
            <a:r>
              <a:rPr lang="es-ES"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7:5</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7426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Mis Docs\_Multimedia SDA\20x Anticristo\Bear.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68794" y="900091"/>
            <a:ext cx="3783759" cy="522920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1" name="Picture 3" descr="D:\Mis Docs\_Multimedia SDA\20x Anticristo\tema 20 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D:\Mis Docs\_Multimedia SDA\20x Anticristo\oso-pecho2.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9572" y="1052736"/>
            <a:ext cx="3554688" cy="46529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771799" y="3933056"/>
            <a:ext cx="6012669" cy="15121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Vijaya" pitchFamily="34" charset="0"/>
              </a:rPr>
              <a:t>Medo-Persia</a:t>
            </a:r>
            <a:r>
              <a:rPr lang="es-ES" sz="4800" b="1" spc="50" dirty="0" smtClean="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 </a:t>
            </a:r>
          </a:p>
          <a:p>
            <a:pPr algn="r"/>
            <a:r>
              <a:rPr lang="en-US" sz="3200" b="1"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(538 - 331 </a:t>
            </a:r>
            <a:r>
              <a:rPr lang="en-US" sz="3200" b="1" spc="50" dirty="0" smtClean="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B.C.)</a:t>
            </a:r>
            <a:endParaRPr lang="en-US" sz="4000" b="1" u="none"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8" name="Picture 2" descr="C:\Users\Gerhard\Documents\_Estudios Biblicos PPT\ondaWEB6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8047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10" presetClass="exit" presetSubtype="0" fill="hold" nodeType="afterEffect">
                                  <p:stCondLst>
                                    <p:cond delay="0"/>
                                  </p:stCondLst>
                                  <p:childTnLst>
                                    <p:animEffect transition="out" filter="fade">
                                      <p:cBhvr>
                                        <p:cTn id="22" dur="2250"/>
                                        <p:tgtEl>
                                          <p:spTgt spid="7"/>
                                        </p:tgtEl>
                                      </p:cBhvr>
                                    </p:animEffect>
                                    <p:set>
                                      <p:cBhvr>
                                        <p:cTn id="23" dur="1" fill="hold">
                                          <p:stCondLst>
                                            <p:cond delay="2249"/>
                                          </p:stCondLst>
                                        </p:cTn>
                                        <p:tgtEl>
                                          <p:spTgt spid="7"/>
                                        </p:tgtEl>
                                        <p:attrNameLst>
                                          <p:attrName>style.visibility</p:attrName>
                                        </p:attrNameLst>
                                      </p:cBhvr>
                                      <p:to>
                                        <p:strVal val="hidden"/>
                                      </p:to>
                                    </p:set>
                                  </p:childTnLst>
                                </p:cTn>
                              </p:par>
                            </p:childTnLst>
                          </p:cTn>
                        </p:par>
                        <p:par>
                          <p:cTn id="24" fill="hold">
                            <p:stCondLst>
                              <p:cond delay="4750"/>
                            </p:stCondLst>
                            <p:childTnLst>
                              <p:par>
                                <p:cTn id="25" presetID="10" presetClass="entr" presetSubtype="0" fill="hold" nodeType="afterEffect">
                                  <p:stCondLst>
                                    <p:cond delay="0"/>
                                  </p:stCondLst>
                                  <p:childTnLst>
                                    <p:set>
                                      <p:cBhvr>
                                        <p:cTn id="26" dur="1" fill="hold">
                                          <p:stCondLst>
                                            <p:cond delay="0"/>
                                          </p:stCondLst>
                                        </p:cTn>
                                        <p:tgtEl>
                                          <p:spTgt spid="10242"/>
                                        </p:tgtEl>
                                        <p:attrNameLst>
                                          <p:attrName>style.visibility</p:attrName>
                                        </p:attrNameLst>
                                      </p:cBhvr>
                                      <p:to>
                                        <p:strVal val="visible"/>
                                      </p:to>
                                    </p:set>
                                    <p:animEffect transition="in" filter="fade">
                                      <p:cBhvr>
                                        <p:cTn id="27" dur="500"/>
                                        <p:tgtEl>
                                          <p:spTgt spid="10242"/>
                                        </p:tgtEl>
                                      </p:cBhvr>
                                    </p:animEffect>
                                  </p:childTnLst>
                                </p:cTn>
                              </p:par>
                            </p:childTnLst>
                          </p:cTn>
                        </p:par>
                        <p:par>
                          <p:cTn id="28" fill="hold">
                            <p:stCondLst>
                              <p:cond delay="5250"/>
                            </p:stCondLst>
                            <p:childTnLst>
                              <p:par>
                                <p:cTn id="29" presetID="22" presetClass="entr" presetSubtype="1"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Mis Docs\_Multimedia SDA\20x Anticristo\Leopard.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7524" y="728700"/>
            <a:ext cx="3909889" cy="526131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411760" y="512675"/>
            <a:ext cx="6372708" cy="50045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a:t>
            </a: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What characterized the leopard </a:t>
            </a:r>
            <a:endPar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a:p>
            <a:pPr algn="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depicted </a:t>
            </a:r>
          </a:p>
          <a:p>
            <a:pPr algn="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in </a:t>
            </a: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verse 6?</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2051" name="Picture 3" descr="D:\Mis Docs\_Multimedia SDA\20x Anticristo\tema 20 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1528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547489"/>
            <a:ext cx="7020780" cy="43576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n-U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“After this I beheld, and lo another, like a leopard, which had upon the back of it four wings of a fowl; the beast had also four heads; and dominion was given to it.”</a:t>
            </a:r>
          </a:p>
        </p:txBody>
      </p:sp>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7:6</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3083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Mis Docs\_Multimedia SDA\20x Anticristo\Leopard.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7524" y="728700"/>
            <a:ext cx="3909889" cy="526131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1" name="Picture 3" descr="D:\Mis Docs\_Multimedia SDA\20x Anticristo\tema 20 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Mis Docs\_Multimedia SDA\20x Anticristo\vientre.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1457" y="735864"/>
            <a:ext cx="4492611" cy="52854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771799" y="3897052"/>
            <a:ext cx="6012669" cy="19082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4800" b="1" spc="50" dirty="0" err="1" smtClean="0">
                <a:ln w="11430"/>
                <a:solidFill>
                  <a:srgbClr val="FF0000"/>
                </a:solidFill>
                <a:effectLst>
                  <a:outerShdw blurRad="76200" dist="50800" dir="5400000" algn="tl" rotWithShape="0">
                    <a:srgbClr val="000000">
                      <a:alpha val="65000"/>
                    </a:srgbClr>
                  </a:outerShdw>
                </a:effectLst>
                <a:latin typeface="Trajan Pro" pitchFamily="18" charset="0"/>
                <a:cs typeface="Vijaya" pitchFamily="34" charset="0"/>
              </a:rPr>
              <a:t>Greek</a:t>
            </a:r>
            <a:endParaRPr lang="es-E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Vijaya" pitchFamily="34" charset="0"/>
            </a:endParaRPr>
          </a:p>
          <a:p>
            <a:pPr algn="r"/>
            <a:r>
              <a:rPr lang="en-US" sz="3200" b="1"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(331 - 168 </a:t>
            </a:r>
            <a:r>
              <a:rPr lang="en-US" sz="3200" b="1" spc="50" dirty="0" smtClean="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B.C.)</a:t>
            </a:r>
            <a:endParaRPr lang="en-US" sz="4000" b="1" u="none"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7" name="Picture 2" descr="C:\Users\Gerhard\Documents\_Estudios Biblicos PPT\ondaWEB6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7721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10" presetClass="exit" presetSubtype="0" fill="hold" nodeType="afterEffect">
                                  <p:stCondLst>
                                    <p:cond delay="0"/>
                                  </p:stCondLst>
                                  <p:childTnLst>
                                    <p:animEffect transition="out" filter="fade">
                                      <p:cBhvr>
                                        <p:cTn id="22" dur="2500"/>
                                        <p:tgtEl>
                                          <p:spTgt spid="8"/>
                                        </p:tgtEl>
                                      </p:cBhvr>
                                    </p:animEffect>
                                    <p:set>
                                      <p:cBhvr>
                                        <p:cTn id="23" dur="1" fill="hold">
                                          <p:stCondLst>
                                            <p:cond delay="2499"/>
                                          </p:stCondLst>
                                        </p:cTn>
                                        <p:tgtEl>
                                          <p:spTgt spid="8"/>
                                        </p:tgtEl>
                                        <p:attrNameLst>
                                          <p:attrName>style.visibility</p:attrName>
                                        </p:attrNameLst>
                                      </p:cBhvr>
                                      <p:to>
                                        <p:strVal val="hidden"/>
                                      </p:to>
                                    </p:se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750"/>
                                        <p:tgtEl>
                                          <p:spTgt spid="2"/>
                                        </p:tgtEl>
                                      </p:cBhvr>
                                    </p:animEffect>
                                  </p:childTnLst>
                                </p:cTn>
                              </p:par>
                            </p:childTnLst>
                          </p:cTn>
                        </p:par>
                        <p:par>
                          <p:cTn id="28" fill="hold">
                            <p:stCondLst>
                              <p:cond delay="5750"/>
                            </p:stCondLst>
                            <p:childTnLst>
                              <p:par>
                                <p:cTn id="29" presetID="22" presetClass="entr" presetSubtype="1"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411760" y="825477"/>
            <a:ext cx="6372708" cy="469175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What </a:t>
            </a: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a:r>
            <a:b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b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was the </a:t>
            </a:r>
          </a:p>
          <a:p>
            <a:pPr algn="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fourth </a:t>
            </a:r>
          </a:p>
          <a:p>
            <a:pPr algn="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beast </a:t>
            </a: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like? </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3074" name="Picture 2" descr="D:\Mis Docs\_Multimedia SDA\20x Anticristo\Wild Beast --Daniel 7.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07604" y="825477"/>
            <a:ext cx="3924436" cy="51763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1" name="Picture 3" descr="D:\Mis Docs\_Multimedia SDA\20x Anticristo\tema 20 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1529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1000"/>
                                        <p:tgtEl>
                                          <p:spTgt spid="3074"/>
                                        </p:tgtEl>
                                      </p:cBhvr>
                                    </p:animEffect>
                                    <p:anim calcmode="lin" valueType="num">
                                      <p:cBhvr>
                                        <p:cTn id="14" dur="1000" fill="hold"/>
                                        <p:tgtEl>
                                          <p:spTgt spid="3074"/>
                                        </p:tgtEl>
                                        <p:attrNameLst>
                                          <p:attrName>ppt_x</p:attrName>
                                        </p:attrNameLst>
                                      </p:cBhvr>
                                      <p:tavLst>
                                        <p:tav tm="0">
                                          <p:val>
                                            <p:strVal val="#ppt_x"/>
                                          </p:val>
                                        </p:tav>
                                        <p:tav tm="100000">
                                          <p:val>
                                            <p:strVal val="#ppt_x"/>
                                          </p:val>
                                        </p:tav>
                                      </p:tavLst>
                                    </p:anim>
                                    <p:anim calcmode="lin" valueType="num">
                                      <p:cBhvr>
                                        <p:cTn id="15" dur="1000" fill="hold"/>
                                        <p:tgtEl>
                                          <p:spTgt spid="307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23528" y="15263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n-U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“After this I saw in the night visions, and behold a fourth beast, dreadful and terrible, and strong exceedingly; and it had great iron teeth: it devoured and brake in pieces, and stamped the residue with the feet of it: and it was diverse from all the beasts that were before it; and it had ten horns.”</a:t>
            </a:r>
          </a:p>
        </p:txBody>
      </p:sp>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7:7</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5747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is Docs\_Multimedia SDA\20x Anticristo\tema 20 6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7" y="-4553"/>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59532" y="332656"/>
            <a:ext cx="8532948" cy="14041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smtClean="0">
                <a:ln w="11430"/>
                <a:solidFill>
                  <a:srgbClr val="FFC000"/>
                </a:solidFill>
                <a:effectLst>
                  <a:outerShdw blurRad="76200" dist="50800" dir="5400000" algn="tl" rotWithShape="0">
                    <a:srgbClr val="000000">
                      <a:alpha val="65000"/>
                    </a:srgbClr>
                  </a:outerShdw>
                </a:effectLst>
                <a:latin typeface="Trajan Pro" pitchFamily="18" charset="0"/>
                <a:cs typeface="Vijaya" pitchFamily="34" charset="0"/>
              </a:rPr>
              <a:t>ANTI = </a:t>
            </a:r>
            <a:r>
              <a:rPr lang="es-ES" sz="3600" b="1" spc="50" dirty="0" err="1" smtClean="0">
                <a:ln w="11430"/>
                <a:solidFill>
                  <a:srgbClr val="FFC000"/>
                </a:solidFill>
                <a:effectLst>
                  <a:outerShdw blurRad="76200" dist="50800" dir="5400000" algn="tl" rotWithShape="0">
                    <a:srgbClr val="000000">
                      <a:alpha val="65000"/>
                    </a:srgbClr>
                  </a:outerShdw>
                </a:effectLst>
                <a:latin typeface="Trajan Pro" pitchFamily="18" charset="0"/>
                <a:cs typeface="Vijaya" pitchFamily="34" charset="0"/>
              </a:rPr>
              <a:t>Against</a:t>
            </a:r>
            <a:endParaRPr lang="es-ES" sz="3600" b="1" spc="50" dirty="0" smtClean="0">
              <a:ln w="11430"/>
              <a:solidFill>
                <a:srgbClr val="FFC000"/>
              </a:solidFill>
              <a:effectLst>
                <a:outerShdw blurRad="76200" dist="50800" dir="5400000" algn="tl" rotWithShape="0">
                  <a:srgbClr val="000000">
                    <a:alpha val="65000"/>
                  </a:srgbClr>
                </a:outerShdw>
              </a:effectLst>
              <a:latin typeface="Trajan Pro" pitchFamily="18" charset="0"/>
              <a:cs typeface="Vijaya" pitchFamily="34" charset="0"/>
            </a:endParaRPr>
          </a:p>
          <a:p>
            <a:r>
              <a:rPr lang="es-ES" sz="36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Vijaya" pitchFamily="34" charset="0"/>
              </a:rPr>
              <a:t>ANTICHRIST</a:t>
            </a:r>
            <a:r>
              <a:rPr lang="es-E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rajan Pro" pitchFamily="18" charset="0"/>
                <a:cs typeface="Vijaya" pitchFamily="34" charset="0"/>
              </a:rPr>
              <a:t> </a:t>
            </a:r>
            <a:r>
              <a:rPr lang="es-ES" sz="3600" b="1" spc="50" dirty="0" smtClean="0">
                <a:ln w="11430"/>
                <a:solidFill>
                  <a:srgbClr val="FFC000"/>
                </a:solidFill>
                <a:effectLst>
                  <a:outerShdw blurRad="76200" dist="50800" dir="5400000" algn="tl" rotWithShape="0">
                    <a:srgbClr val="000000">
                      <a:alpha val="65000"/>
                    </a:srgbClr>
                  </a:outerShdw>
                </a:effectLst>
                <a:latin typeface="Trajan Pro" pitchFamily="18" charset="0"/>
                <a:cs typeface="Vijaya" pitchFamily="34" charset="0"/>
              </a:rPr>
              <a:t>= </a:t>
            </a:r>
            <a:r>
              <a:rPr lang="es-ES" sz="3600" b="1" spc="50" dirty="0" err="1" smtClean="0">
                <a:ln w="11430"/>
                <a:solidFill>
                  <a:srgbClr val="FFC000"/>
                </a:solidFill>
                <a:effectLst>
                  <a:outerShdw blurRad="76200" dist="50800" dir="5400000" algn="tl" rotWithShape="0">
                    <a:srgbClr val="000000">
                      <a:alpha val="65000"/>
                    </a:srgbClr>
                  </a:outerShdw>
                </a:effectLst>
                <a:latin typeface="Trajan Pro" pitchFamily="18" charset="0"/>
                <a:cs typeface="Vijaya" pitchFamily="34" charset="0"/>
              </a:rPr>
              <a:t>Against</a:t>
            </a:r>
            <a:r>
              <a:rPr lang="es-ES" sz="3600" b="1" spc="50" dirty="0" smtClean="0">
                <a:ln w="11430"/>
                <a:solidFill>
                  <a:srgbClr val="FFC000"/>
                </a:solidFill>
                <a:effectLst>
                  <a:outerShdw blurRad="76200" dist="50800" dir="5400000" algn="tl" rotWithShape="0">
                    <a:srgbClr val="000000">
                      <a:alpha val="65000"/>
                    </a:srgbClr>
                  </a:outerShdw>
                </a:effectLst>
                <a:latin typeface="Trajan Pro" pitchFamily="18" charset="0"/>
                <a:cs typeface="Vijaya" pitchFamily="34" charset="0"/>
              </a:rPr>
              <a:t> </a:t>
            </a:r>
            <a:r>
              <a:rPr lang="es-ES" sz="3600" b="1" spc="50" dirty="0" err="1" smtClean="0">
                <a:ln w="11430"/>
                <a:solidFill>
                  <a:srgbClr val="FFC000"/>
                </a:solidFill>
                <a:effectLst>
                  <a:outerShdw blurRad="76200" dist="50800" dir="5400000" algn="tl" rotWithShape="0">
                    <a:srgbClr val="000000">
                      <a:alpha val="65000"/>
                    </a:srgbClr>
                  </a:outerShdw>
                </a:effectLst>
                <a:latin typeface="Trajan Pro" pitchFamily="18" charset="0"/>
                <a:cs typeface="Vijaya" pitchFamily="34" charset="0"/>
              </a:rPr>
              <a:t>Christ</a:t>
            </a:r>
            <a:endParaRPr lang="es-ES" sz="3600" b="1" spc="50" dirty="0" smtClean="0">
              <a:ln w="11430"/>
              <a:solidFill>
                <a:srgbClr val="FFC000"/>
              </a:solidFill>
              <a:effectLst>
                <a:outerShdw blurRad="76200" dist="50800" dir="5400000" algn="tl" rotWithShape="0">
                  <a:srgbClr val="000000">
                    <a:alpha val="65000"/>
                  </a:srgbClr>
                </a:outerShdw>
              </a:effectLst>
              <a:latin typeface="Trajan Pro" pitchFamily="18" charset="0"/>
              <a:cs typeface="Vijaya" pitchFamily="34" charset="0"/>
            </a:endParaRPr>
          </a:p>
        </p:txBody>
      </p:sp>
      <p:sp>
        <p:nvSpPr>
          <p:cNvPr id="6" name="Rectangle 3"/>
          <p:cNvSpPr>
            <a:spLocks noChangeArrowheads="1"/>
          </p:cNvSpPr>
          <p:nvPr/>
        </p:nvSpPr>
        <p:spPr bwMode="auto">
          <a:xfrm>
            <a:off x="611560" y="1736812"/>
            <a:ext cx="8136396" cy="392681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n-U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 Daniel was grieved in my spirit in the midst of my body, and the visions of my head troubled me.”</a:t>
            </a:r>
          </a:p>
          <a:p>
            <a:r>
              <a:rPr lang="es-ES" sz="32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 for me Daniel, my cogitations much troubled me, and my countenance changed in me: but I kept the matter in my </a:t>
            </a:r>
            <a:r>
              <a:rPr lang="en-US" sz="32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heart</a:t>
            </a:r>
            <a:r>
              <a:rPr lang="es-ES" sz="32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1027" name="Picture 3" descr="D:\Mis Docs\_Multimedia SDA\20x Anticristo\tema 20 franj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 y="5735638"/>
            <a:ext cx="9144000" cy="11223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4355976" y="5883964"/>
            <a:ext cx="432048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7:15, 28</a:t>
            </a:r>
            <a:endParaRPr lang="en-US" sz="2400" b="1" u="none"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41314616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500"/>
                            </p:stCondLst>
                            <p:childTnLst>
                              <p:par>
                                <p:cTn id="13" presetID="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4000" fill="hold"/>
                                        <p:tgtEl>
                                          <p:spTgt spid="6"/>
                                        </p:tgtEl>
                                        <p:attrNameLst>
                                          <p:attrName>ppt_x</p:attrName>
                                        </p:attrNameLst>
                                      </p:cBhvr>
                                      <p:tavLst>
                                        <p:tav tm="0">
                                          <p:val>
                                            <p:strVal val="#ppt_x"/>
                                          </p:val>
                                        </p:tav>
                                        <p:tav tm="100000">
                                          <p:val>
                                            <p:strVal val="#ppt_x"/>
                                          </p:val>
                                        </p:tav>
                                      </p:tavLst>
                                    </p:anim>
                                    <p:anim calcmode="lin" valueType="num">
                                      <p:cBhvr additive="base">
                                        <p:cTn id="16" dur="40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5500"/>
                            </p:stCondLst>
                            <p:childTnLst>
                              <p:par>
                                <p:cTn id="18" presetID="22"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15516" y="332656"/>
            <a:ext cx="8712968" cy="49325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n-US"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“Then I would know the truth of the fourth beast, which was diverse from all the others, exceeding dreadful, whose teeth were of iron, and his nails of brass; which devoured, brake in pieces, and stamped the residue with his feet;</a:t>
            </a:r>
          </a:p>
          <a:p>
            <a:r>
              <a:rPr lang="en-US"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of the ten horns that were in his head, and of the other which came up, and before whom three fell; even of that horn that had eyes, and a mouth that </a:t>
            </a:r>
            <a:r>
              <a:rPr lang="en-US"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spake</a:t>
            </a:r>
            <a:r>
              <a:rPr lang="en-US"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very great things, whose look was more stout than his fellows.”</a:t>
            </a:r>
          </a:p>
        </p:txBody>
      </p:sp>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7:19-20</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00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23528" y="584684"/>
            <a:ext cx="7164796" cy="36364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n-US"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“Thus </a:t>
            </a:r>
            <a:r>
              <a:rPr lang="en-U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he said, The fourth beast shall be the fourth kingdom upon earth, which shall be diverse from all kingdoms, and shall devour the whole earth, and shall tread it down, and break it in pieces</a:t>
            </a:r>
            <a:r>
              <a:rPr lang="en-US"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7:23</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2021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Mis Docs\_Multimedia SDA\20x Anticristo\Wild Beast --Daniel 7.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63588" y="825477"/>
            <a:ext cx="3924436" cy="51763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771799" y="3861048"/>
            <a:ext cx="6012669" cy="18722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Vijaya" pitchFamily="34" charset="0"/>
              </a:rPr>
              <a:t>Rome</a:t>
            </a:r>
          </a:p>
          <a:p>
            <a:pPr algn="r"/>
            <a:r>
              <a:rPr lang="en-US" sz="3200" b="1" spc="50" dirty="0" smtClean="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(168 </a:t>
            </a:r>
            <a:r>
              <a:rPr lang="en-US" sz="3200" b="1"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B</a:t>
            </a:r>
            <a:r>
              <a:rPr lang="en-US" sz="3200" b="1" spc="50" dirty="0" smtClean="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.C.-476 A.D.)</a:t>
            </a:r>
            <a:endParaRPr lang="en-US" sz="4000" b="1" u="none"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2051" name="Picture 3" descr="D:\Mis Docs\_Multimedia SDA\20x Anticristo\tema 20 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Mis Docs\_Multimedia SDA\20x Anticristo\bestia-piernas3.jp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7524" y="764704"/>
            <a:ext cx="4740675" cy="50570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1666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10" presetClass="exit" presetSubtype="0" fill="hold" nodeType="afterEffect">
                                  <p:stCondLst>
                                    <p:cond delay="0"/>
                                  </p:stCondLst>
                                  <p:childTnLst>
                                    <p:animEffect transition="out" filter="fade">
                                      <p:cBhvr>
                                        <p:cTn id="22" dur="2500"/>
                                        <p:tgtEl>
                                          <p:spTgt spid="7"/>
                                        </p:tgtEl>
                                      </p:cBhvr>
                                    </p:animEffect>
                                    <p:set>
                                      <p:cBhvr>
                                        <p:cTn id="23" dur="1" fill="hold">
                                          <p:stCondLst>
                                            <p:cond delay="2499"/>
                                          </p:stCondLst>
                                        </p:cTn>
                                        <p:tgtEl>
                                          <p:spTgt spid="7"/>
                                        </p:tgtEl>
                                        <p:attrNameLst>
                                          <p:attrName>style.visibility</p:attrName>
                                        </p:attrNameLst>
                                      </p:cBhvr>
                                      <p:to>
                                        <p:strVal val="hidden"/>
                                      </p:to>
                                    </p:se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099"/>
                                        </p:tgtEl>
                                        <p:attrNameLst>
                                          <p:attrName>style.visibility</p:attrName>
                                        </p:attrNameLst>
                                      </p:cBhvr>
                                      <p:to>
                                        <p:strVal val="visible"/>
                                      </p:to>
                                    </p:set>
                                    <p:animEffect transition="in" filter="fade">
                                      <p:cBhvr>
                                        <p:cTn id="27" dur="500"/>
                                        <p:tgtEl>
                                          <p:spTgt spid="4099"/>
                                        </p:tgtEl>
                                      </p:cBhvr>
                                    </p:animEffect>
                                  </p:childTnLst>
                                </p:cTn>
                              </p:par>
                            </p:childTnLst>
                          </p:cTn>
                        </p:par>
                        <p:par>
                          <p:cTn id="28" fill="hold">
                            <p:stCondLst>
                              <p:cond delay="5500"/>
                            </p:stCondLst>
                            <p:childTnLst>
                              <p:par>
                                <p:cTn id="29" presetID="22" presetClass="entr" presetSubtype="1"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3212976"/>
            <a:ext cx="9144000"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66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t>THE SMALL </a:t>
            </a:r>
            <a:r>
              <a:rPr lang="es-ES" sz="66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t/>
            </a:r>
            <a:br>
              <a:rPr lang="es-ES" sz="66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br>
            <a:r>
              <a:rPr lang="es-ES" sz="66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t>HORN </a:t>
            </a:r>
            <a:endParaRPr lang="en-US" sz="6000" b="1" u="none"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pic>
        <p:nvPicPr>
          <p:cNvPr id="2051" name="Picture 3" descr="D:\Mis Docs\_Multimedia SDA\20x Anticristo\tema 20 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2252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nodeType="after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Mis Docs\_Multimedia SDA\20x Anticristo\Little horn.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7594" y="787205"/>
            <a:ext cx="3576354" cy="52841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915816" y="512675"/>
            <a:ext cx="5868652" cy="50045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What </a:t>
            </a:r>
          </a:p>
          <a:p>
            <a:pPr algn="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characterized </a:t>
            </a:r>
          </a:p>
          <a:p>
            <a:pPr algn="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the </a:t>
            </a: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small </a:t>
            </a: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a:r>
            <a:b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b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horn that </a:t>
            </a: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came up</a:t>
            </a: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2051" name="Picture 3" descr="D:\Mis Docs\_Multimedia SDA\20x Anticristo\tema 20 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9224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nodeType="after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23528" y="188640"/>
            <a:ext cx="6840760"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n-US"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 </a:t>
            </a:r>
            <a:r>
              <a:rPr lang="en-U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considered the horns, and, behold, there came up among them another little horn, before whom there were three of the first horns plucked up by the roots: and, behold, in this horn were eyes like the eyes of man, and a mouth speaking great things</a:t>
            </a:r>
            <a:r>
              <a:rPr lang="en-US"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7:8</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2569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7:20-25</a:t>
            </a:r>
          </a:p>
        </p:txBody>
      </p:sp>
      <p:sp>
        <p:nvSpPr>
          <p:cNvPr id="3" name="Rectangle 3"/>
          <p:cNvSpPr>
            <a:spLocks noChangeArrowheads="1"/>
          </p:cNvSpPr>
          <p:nvPr/>
        </p:nvSpPr>
        <p:spPr bwMode="auto">
          <a:xfrm>
            <a:off x="323528" y="620688"/>
            <a:ext cx="6732748"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of the ten horns that were in his head, and of the other which came up, and before whom three fell; even of that horn that had eyes, and a mouth that </a:t>
            </a:r>
            <a:r>
              <a:rPr lang="en-U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spake</a:t>
            </a:r>
            <a:r>
              <a:rPr lang="en-U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very great things, whose look was more stout than his fellows.</a:t>
            </a:r>
            <a:endPar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veía yo que este cuerno hacía guerra contra los santos, y los vencía, hasta que vino el Anciano de días, y se dio el juicio a los santos del Altísimo; y llegó el tiempo, y los santos recibieron el reino.</a:t>
            </a:r>
          </a:p>
        </p:txBody>
      </p:sp>
      <p:sp>
        <p:nvSpPr>
          <p:cNvPr id="7"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Dijo así: La cuarta bestia será un cuarto reino en la tierra, el cual será diferente de todos los otros reinos, y a toda la tierra devorará, trillará y despedazará.</a:t>
            </a:r>
          </a:p>
        </p:txBody>
      </p:sp>
      <p:sp>
        <p:nvSpPr>
          <p:cNvPr id="8"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los diez cuernos significan que de aquel reino se levantarán diez reyes; y tras ellos se levantará otro, el cual será diferente de los primeros, y a tres reyes derribará.</a:t>
            </a:r>
          </a:p>
        </p:txBody>
      </p:sp>
      <p:sp>
        <p:nvSpPr>
          <p:cNvPr id="9"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hablará palabras contra el Altísimo, y a los santos del Altísimo quebrantará, y pensará en cambiar los tiempos y la ley; y serán entregados en su mano hasta tiempo, y tiempos, y medio tiempo.”</a:t>
            </a:r>
          </a:p>
        </p:txBody>
      </p:sp>
    </p:spTree>
    <p:extLst>
      <p:ext uri="{BB962C8B-B14F-4D97-AF65-F5344CB8AC3E}">
        <p14:creationId xmlns:p14="http://schemas.microsoft.com/office/powerpoint/2010/main" val="4214954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par>
                          <p:cTn id="36" fill="hold">
                            <p:stCondLst>
                              <p:cond delay="5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childTnLst>
                          </p:cTn>
                        </p:par>
                        <p:par>
                          <p:cTn id="47" fill="hold">
                            <p:stCondLst>
                              <p:cond delay="500"/>
                            </p:stCondLst>
                            <p:childTnLst>
                              <p:par>
                                <p:cTn id="48" presetID="42" presetClass="entr" presetSubtype="0"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par>
                          <p:cTn id="53" fill="hold">
                            <p:stCondLst>
                              <p:cond delay="1500"/>
                            </p:stCondLst>
                            <p:childTnLst>
                              <p:par>
                                <p:cTn id="54" presetID="22" presetClass="entr" presetSubtype="1"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up)">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6" grpId="1"/>
      <p:bldP spid="7" grpId="0"/>
      <p:bldP spid="7" grpId="1"/>
      <p:bldP spid="8" grpId="0"/>
      <p:bldP spid="8" grpId="1"/>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7:20-25</a:t>
            </a:r>
          </a:p>
        </p:txBody>
      </p:sp>
      <p:sp>
        <p:nvSpPr>
          <p:cNvPr id="3"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“Asimismo acerca de los diez cuernos que tenía en su cabeza, y del otro que le había salido, delante del cual habían caído tres; y este mismo cuerno tenía ojos, y boca que hablaba grandes cosas, y parecía más grande que sus compañeros.</a:t>
            </a:r>
          </a:p>
        </p:txBody>
      </p:sp>
      <p:sp>
        <p:nvSpPr>
          <p:cNvPr id="6" name="Rectangle 3"/>
          <p:cNvSpPr>
            <a:spLocks noChangeArrowheads="1"/>
          </p:cNvSpPr>
          <p:nvPr/>
        </p:nvSpPr>
        <p:spPr bwMode="auto">
          <a:xfrm>
            <a:off x="323528" y="584684"/>
            <a:ext cx="6984776"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n-U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 beheld, and the same horn made war with the saints, and prevailed against them;</a:t>
            </a:r>
          </a:p>
          <a:p>
            <a:r>
              <a:rPr lang="en-U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Until the Ancient of days came, and judgment was given to the saints of the most High; and the time came that the saints possessed the kingdom.</a:t>
            </a:r>
          </a:p>
        </p:txBody>
      </p:sp>
      <p:sp>
        <p:nvSpPr>
          <p:cNvPr id="7"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Dijo así: La cuarta bestia será un cuarto reino en la tierra, el cual será diferente de todos los otros reinos, y a toda la tierra devorará, trillará y despedazará.</a:t>
            </a:r>
          </a:p>
        </p:txBody>
      </p:sp>
      <p:sp>
        <p:nvSpPr>
          <p:cNvPr id="8"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los diez cuernos significan que de aquel reino se levantarán diez reyes; y tras ellos se levantará otro, el cual será diferente de los primeros, y a tres reyes derribará.</a:t>
            </a:r>
          </a:p>
        </p:txBody>
      </p:sp>
      <p:sp>
        <p:nvSpPr>
          <p:cNvPr id="9"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hablará palabras contra el Altísimo, y a los santos del Altísimo quebrantará, y pensará en cambiar los tiempos y la ley; y serán entregados en su mano hasta tiempo, y tiempos, y medio tiempo.”</a:t>
            </a:r>
          </a:p>
        </p:txBody>
      </p:sp>
    </p:spTree>
    <p:extLst>
      <p:ext uri="{BB962C8B-B14F-4D97-AF65-F5344CB8AC3E}">
        <p14:creationId xmlns:p14="http://schemas.microsoft.com/office/powerpoint/2010/main" val="2148339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par>
                          <p:cTn id="27" fill="hold">
                            <p:stCondLst>
                              <p:cond delay="500"/>
                            </p:stCondLst>
                            <p:childTnLst>
                              <p:par>
                                <p:cTn id="28" presetID="42"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par>
                          <p:cTn id="38" fill="hold">
                            <p:stCondLst>
                              <p:cond delay="500"/>
                            </p:stCondLst>
                            <p:childTnLst>
                              <p:par>
                                <p:cTn id="39" presetID="42"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22" presetClass="entr" presetSubtype="1"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7" grpId="1"/>
      <p:bldP spid="8" grpId="0"/>
      <p:bldP spid="8" grpId="1"/>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7:20-25</a:t>
            </a:r>
          </a:p>
        </p:txBody>
      </p:sp>
      <p:sp>
        <p:nvSpPr>
          <p:cNvPr id="3"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“Asimismo acerca de los diez cuernos que tenía en su cabeza, y del otro que le había salido, delante del cual habían caído tres; y este mismo cuerno tenía ojos, y boca que hablaba grandes cosas, y parecía más grande que sus compañeros.</a:t>
            </a:r>
          </a:p>
        </p:txBody>
      </p:sp>
      <p:sp>
        <p:nvSpPr>
          <p:cNvPr id="6"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veía yo que este cuerno hacía guerra contra los santos, y los vencía, hasta que vino el Anciano de días, y se dio el juicio a los santos del Altísimo; y llegó el tiempo, y los santos recibieron el reino.</a:t>
            </a:r>
          </a:p>
        </p:txBody>
      </p:sp>
      <p:sp>
        <p:nvSpPr>
          <p:cNvPr id="7" name="Rectangle 3"/>
          <p:cNvSpPr>
            <a:spLocks noChangeArrowheads="1"/>
          </p:cNvSpPr>
          <p:nvPr/>
        </p:nvSpPr>
        <p:spPr bwMode="auto">
          <a:xfrm>
            <a:off x="323528" y="512676"/>
            <a:ext cx="6228692"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n-U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Thus he said, The fourth beast shall be the fourth kingdom upon earth, which shall be diverse from all kingdoms, and shall devour the whole earth, and shall tread it down, and break it in pieces.</a:t>
            </a:r>
            <a:endPar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los diez cuernos significan que de aquel reino se levantarán diez reyes; y tras ellos se levantará otro, el cual será diferente de los primeros, y a tres reyes derribará.</a:t>
            </a:r>
          </a:p>
        </p:txBody>
      </p:sp>
      <p:sp>
        <p:nvSpPr>
          <p:cNvPr id="9"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hablará palabras contra el Altísimo, y a los santos del Altísimo quebrantará, y pensará en cambiar los tiempos y la ley; y serán entregados en su mano hasta tiempo, y tiempos, y medio tiempo.”</a:t>
            </a:r>
          </a:p>
        </p:txBody>
      </p:sp>
    </p:spTree>
    <p:extLst>
      <p:ext uri="{BB962C8B-B14F-4D97-AF65-F5344CB8AC3E}">
        <p14:creationId xmlns:p14="http://schemas.microsoft.com/office/powerpoint/2010/main" val="8915375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par>
                          <p:cTn id="39" fill="hold">
                            <p:stCondLst>
                              <p:cond delay="1500"/>
                            </p:stCondLst>
                            <p:childTnLst>
                              <p:par>
                                <p:cTn id="40" presetID="22" presetClass="entr" presetSubtype="1"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8" grpId="1"/>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7:20-25</a:t>
            </a:r>
          </a:p>
        </p:txBody>
      </p:sp>
      <p:sp>
        <p:nvSpPr>
          <p:cNvPr id="3"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“Asimismo acerca de los diez cuernos que tenía en su cabeza, y del otro que le había salido, delante del cual habían caído tres; y este mismo cuerno tenía ojos, y boca que hablaba grandes cosas, y parecía más grande que sus compañeros.</a:t>
            </a:r>
          </a:p>
        </p:txBody>
      </p:sp>
      <p:sp>
        <p:nvSpPr>
          <p:cNvPr id="6"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veía yo que este cuerno hacía guerra contra los santos, y los vencía, hasta que vino el Anciano de días, y se dio el juicio a los santos del Altísimo; y llegó el tiempo, y los santos recibieron el reino.</a:t>
            </a:r>
          </a:p>
        </p:txBody>
      </p:sp>
      <p:sp>
        <p:nvSpPr>
          <p:cNvPr id="7"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Dijo así: La cuarta bestia será un cuarto reino en la tierra, el cual será diferente de todos los otros reinos, y a toda la tierra devorará, trillará y despedazará.</a:t>
            </a:r>
          </a:p>
        </p:txBody>
      </p:sp>
      <p:sp>
        <p:nvSpPr>
          <p:cNvPr id="8" name="Rectangle 3"/>
          <p:cNvSpPr>
            <a:spLocks noChangeArrowheads="1"/>
          </p:cNvSpPr>
          <p:nvPr/>
        </p:nvSpPr>
        <p:spPr bwMode="auto">
          <a:xfrm>
            <a:off x="323528" y="692696"/>
            <a:ext cx="6660740"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n-U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the ten horns out of this kingdom are ten kings that shall arise: and another shall rise after them; and he shall be diverse from the first, and he shall subdue three kings.</a:t>
            </a:r>
            <a:endPar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9"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hablará palabras contra el Altísimo, y a los santos del Altísimo quebrantará, y pensará en cambiar los tiempos y la ley; y serán entregados en su mano hasta tiempo, y tiempos, y medio tiempo.”</a:t>
            </a:r>
          </a:p>
        </p:txBody>
      </p:sp>
    </p:spTree>
    <p:extLst>
      <p:ext uri="{BB962C8B-B14F-4D97-AF65-F5344CB8AC3E}">
        <p14:creationId xmlns:p14="http://schemas.microsoft.com/office/powerpoint/2010/main" val="38323484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22" presetClass="entr" presetSubtype="1"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is Docs\_Multimedia SDA\20x Anticristo\tema 20 6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7" y="-4553"/>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611560" y="1304764"/>
            <a:ext cx="8136396" cy="392681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We have also a more sure word of prophecy; whereunto ye do well that ye take heed, as unto a light that </a:t>
            </a:r>
            <a:r>
              <a:rPr lang="en-U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shineth</a:t>
            </a:r>
            <a:r>
              <a:rPr lang="en-U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in a dark place, until the day dawn, and the day star arise in your hearts</a:t>
            </a:r>
            <a:r>
              <a:rPr lang="es-ES"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1027" name="Picture 3" descr="D:\Mis Docs\_Multimedia SDA\20x Anticristo\tema 20 franj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 y="5735638"/>
            <a:ext cx="9144000" cy="11223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4355976" y="5883964"/>
            <a:ext cx="432048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2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Peter </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1:19</a:t>
            </a:r>
            <a:endParaRPr lang="en-US" sz="2400" b="1" u="none"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13925983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4000" fill="hold"/>
                                        <p:tgtEl>
                                          <p:spTgt spid="6"/>
                                        </p:tgtEl>
                                        <p:attrNameLst>
                                          <p:attrName>ppt_x</p:attrName>
                                        </p:attrNameLst>
                                      </p:cBhvr>
                                      <p:tavLst>
                                        <p:tav tm="0">
                                          <p:val>
                                            <p:strVal val="#ppt_x"/>
                                          </p:val>
                                        </p:tav>
                                        <p:tav tm="100000">
                                          <p:val>
                                            <p:strVal val="#ppt_x"/>
                                          </p:val>
                                        </p:tav>
                                      </p:tavLst>
                                    </p:anim>
                                    <p:anim calcmode="lin" valueType="num">
                                      <p:cBhvr additive="base">
                                        <p:cTn id="12" dur="4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45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7:20-25</a:t>
            </a:r>
          </a:p>
        </p:txBody>
      </p:sp>
      <p:sp>
        <p:nvSpPr>
          <p:cNvPr id="3"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“Asimismo acerca de los diez cuernos que tenía en su cabeza, y del otro que le había salido, delante del cual habían caído tres; y este mismo cuerno tenía ojos, y boca que hablaba grandes cosas, y parecía más grande que sus compañeros.</a:t>
            </a:r>
          </a:p>
        </p:txBody>
      </p:sp>
      <p:sp>
        <p:nvSpPr>
          <p:cNvPr id="6"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veía yo que este cuerno hacía guerra contra los santos, y los vencía, hasta que vino el Anciano de días, y se dio el juicio a los santos del Altísimo; y llegó el tiempo, y los santos recibieron el reino.</a:t>
            </a:r>
          </a:p>
        </p:txBody>
      </p:sp>
      <p:sp>
        <p:nvSpPr>
          <p:cNvPr id="7"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Dijo así: La cuarta bestia será un cuarto reino en la tierra, el cual será diferente de todos los otros reinos, y a toda la tierra devorará, trillará y despedazará.</a:t>
            </a:r>
          </a:p>
        </p:txBody>
      </p:sp>
      <p:sp>
        <p:nvSpPr>
          <p:cNvPr id="8"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los diez cuernos significan que de aquel reino se levantarán diez reyes; y tras ellos se levantará otro, el cual será diferente de los primeros, y a tres reyes derribará.</a:t>
            </a:r>
          </a:p>
        </p:txBody>
      </p:sp>
      <p:sp>
        <p:nvSpPr>
          <p:cNvPr id="9" name="Rectangle 3"/>
          <p:cNvSpPr>
            <a:spLocks noChangeArrowheads="1"/>
          </p:cNvSpPr>
          <p:nvPr/>
        </p:nvSpPr>
        <p:spPr bwMode="auto">
          <a:xfrm>
            <a:off x="323528" y="548680"/>
            <a:ext cx="6948772"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n-U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he shall speak great words against the most High, and shall wear out the saints of the most High, and think to change times and laws: and they shall be given into his hand until a time and times and the dividing of </a:t>
            </a:r>
            <a:r>
              <a:rPr lang="en-US"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time</a:t>
            </a:r>
            <a:r>
              <a:rPr lang="es-ES"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844620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22" presetClass="entr" presetSubtype="1"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Mis Docs\_Multimedia SDA\20x Anticristo\tema 20 bas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a:spLocks noChangeArrowheads="1"/>
          </p:cNvSpPr>
          <p:nvPr/>
        </p:nvSpPr>
        <p:spPr bwMode="auto">
          <a:xfrm>
            <a:off x="143508" y="656691"/>
            <a:ext cx="9000492" cy="398093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342900" indent="-342900">
              <a:spcAft>
                <a:spcPts val="1200"/>
              </a:spcAft>
              <a:buFont typeface="Arial" pitchFamily="34" charset="0"/>
              <a:buChar char="•"/>
            </a:pPr>
            <a:r>
              <a:rPr lang="en-US" sz="36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It was different from the </a:t>
            </a:r>
            <a:r>
              <a:rPr lang="en-US" sz="36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other </a:t>
            </a:r>
            <a:r>
              <a:rPr lang="en-US" sz="36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horns</a:t>
            </a:r>
          </a:p>
          <a:p>
            <a:pPr marL="342900" indent="-342900">
              <a:spcAft>
                <a:spcPts val="1200"/>
              </a:spcAft>
              <a:buFont typeface="Arial" pitchFamily="34" charset="0"/>
              <a:buChar char="•"/>
            </a:pPr>
            <a:r>
              <a:rPr lang="en-US" sz="36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It was bigger than the other </a:t>
            </a:r>
            <a:r>
              <a:rPr lang="en-US" sz="36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beasts</a:t>
            </a:r>
          </a:p>
          <a:p>
            <a:pPr marL="342900" indent="-342900">
              <a:spcAft>
                <a:spcPts val="1200"/>
              </a:spcAft>
              <a:buFont typeface="Arial" pitchFamily="34" charset="0"/>
              <a:buChar char="•"/>
            </a:pPr>
            <a:r>
              <a:rPr lang="en-US" sz="36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The three </a:t>
            </a:r>
            <a:r>
              <a:rPr lang="en-US" sz="36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horns </a:t>
            </a:r>
            <a:r>
              <a:rPr lang="en-US" sz="36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fell </a:t>
            </a:r>
            <a:endParaRPr lang="en-US" sz="36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marL="342900" indent="-342900">
              <a:spcAft>
                <a:spcPts val="1200"/>
              </a:spcAft>
              <a:buFont typeface="Arial" pitchFamily="34" charset="0"/>
              <a:buChar char="•"/>
            </a:pPr>
            <a:r>
              <a:rPr lang="en-US" sz="36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It spoke against the Most High</a:t>
            </a:r>
            <a:endParaRPr lang="es-ES" sz="36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9028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7000"/>
                                        <p:tgtEl>
                                          <p:spTgt spid="10"/>
                                        </p:tgtEl>
                                      </p:cBhvr>
                                    </p:animEffect>
                                  </p:childTnLst>
                                </p:cTn>
                              </p:par>
                            </p:childTnLst>
                          </p:cTn>
                        </p:par>
                        <p:par>
                          <p:cTn id="8" fill="hold">
                            <p:stCondLst>
                              <p:cond delay="7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Mis Docs\_Multimedia SDA\20x Anticristo\Little horn.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3663" t="2718" r="10504" b="55970"/>
          <a:stretch/>
        </p:blipFill>
        <p:spPr bwMode="auto">
          <a:xfrm>
            <a:off x="251520" y="2332450"/>
            <a:ext cx="4731752" cy="336480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231740" y="656691"/>
            <a:ext cx="6552728" cy="50045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What would </a:t>
            </a:r>
            <a:endPar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a:p>
            <a:pPr algn="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the </a:t>
            </a: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little horn </a:t>
            </a:r>
            <a:endPar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a:p>
            <a:pPr algn="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do </a:t>
            </a: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to the </a:t>
            </a: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a:r>
            <a:b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b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saints</a:t>
            </a: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a:t>
            </a:r>
            <a:endPar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a:p>
            <a:pPr algn="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the </a:t>
            </a: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true believers? </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2051" name="Picture 3" descr="D:\Mis Docs\_Multimedia SDA\20x Anticristo\tema 20 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650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7:21</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
        <p:nvSpPr>
          <p:cNvPr id="3" name="Rectangle 3"/>
          <p:cNvSpPr>
            <a:spLocks noChangeArrowheads="1"/>
          </p:cNvSpPr>
          <p:nvPr/>
        </p:nvSpPr>
        <p:spPr bwMode="auto">
          <a:xfrm>
            <a:off x="323528" y="548680"/>
            <a:ext cx="6840760"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of the ten horns that were in his head, and of the other which came up, and before whom three fell; even of that horn that had eyes, and a mouth that </a:t>
            </a:r>
            <a:r>
              <a:rPr lang="en-U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spake</a:t>
            </a:r>
            <a:r>
              <a:rPr lang="en-U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very great things, whose look was more stout than his </a:t>
            </a:r>
            <a:r>
              <a:rPr lang="en-US"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fellows</a:t>
            </a:r>
            <a:r>
              <a:rPr lang="es-ES"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6732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Mis Docs\_Multimedia IMS\Curso Biblico PPS\Tema 14\Tema 14 rompiendo.jpg"/>
          <p:cNvPicPr>
            <a:picLocks noChangeAspect="1" noChangeArrowheads="1"/>
          </p:cNvPicPr>
          <p:nvPr/>
        </p:nvPicPr>
        <p:blipFill rotWithShape="1">
          <a:blip r:embed="rId4">
            <a:extLst>
              <a:ext uri="{28A0092B-C50C-407E-A947-70E740481C1C}">
                <a14:useLocalDpi xmlns:a14="http://schemas.microsoft.com/office/drawing/2010/main" val="0"/>
              </a:ext>
            </a:extLst>
          </a:blip>
          <a:srcRect l="31034" t="29885" r="12586" b="17450"/>
          <a:stretch/>
        </p:blipFill>
        <p:spPr bwMode="auto">
          <a:xfrm>
            <a:off x="215516" y="1808820"/>
            <a:ext cx="4644516" cy="36117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203848" y="764704"/>
            <a:ext cx="5616624" cy="50045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800" b="1" spc="50" dirty="0" smtClean="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What </a:t>
            </a:r>
            <a:r>
              <a:rPr lang="en-US" sz="4800" b="1"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did that power think to change according </a:t>
            </a:r>
            <a:r>
              <a:rPr lang="en-US" sz="4800" b="1" spc="50" dirty="0" smtClean="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
            </a:r>
            <a:br>
              <a:rPr lang="en-US" sz="4800" b="1" spc="50" dirty="0" smtClean="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br>
            <a:r>
              <a:rPr lang="en-US" sz="4800" b="1" spc="50" dirty="0" smtClean="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to </a:t>
            </a:r>
            <a:r>
              <a:rPr lang="en-US" sz="4800" b="1"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the prophecy? </a:t>
            </a:r>
            <a:endParaRPr lang="en-US" sz="4400" b="1" u="none"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2051" name="Picture 3" descr="D:\Mis Docs\_Multimedia SDA\20x Anticristo\tema 20 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3651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7:25</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
        <p:nvSpPr>
          <p:cNvPr id="3" name="Rectangle 3"/>
          <p:cNvSpPr>
            <a:spLocks noChangeArrowheads="1"/>
          </p:cNvSpPr>
          <p:nvPr/>
        </p:nvSpPr>
        <p:spPr bwMode="auto">
          <a:xfrm>
            <a:off x="323528" y="440668"/>
            <a:ext cx="6732748"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he shall speak great words against the most High, and shall wear out the saints of the most High, and think to change times and laws: and they shall be given into his hand until a time and times and the dividing of </a:t>
            </a:r>
            <a:r>
              <a:rPr lang="en-US"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time</a:t>
            </a:r>
            <a:r>
              <a:rPr lang="es-ES"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9564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Mis Docs\_Multimedia SDA\20x Anticristo\almanaqu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738913"/>
            <a:ext cx="4824536" cy="40303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691680" y="656692"/>
            <a:ext cx="7128792" cy="50045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How </a:t>
            </a: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long </a:t>
            </a:r>
            <a:endPar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a:p>
            <a:pPr algn="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was </a:t>
            </a: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the </a:t>
            </a:r>
            <a:endPar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a:p>
            <a:pPr algn="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persecution </a:t>
            </a:r>
          </a:p>
          <a:p>
            <a:pPr algn="r"/>
            <a:r>
              <a:rPr lang="en-U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to </a:t>
            </a:r>
            <a:r>
              <a:rPr lang="en-U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last? </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2051" name="Picture 3" descr="D:\Mis Docs\_Multimedia SDA\20x Anticristo\tema 20 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135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fade">
                                      <p:cBhvr>
                                        <p:cTn id="13" dur="1000"/>
                                        <p:tgtEl>
                                          <p:spTgt spid="3075"/>
                                        </p:tgtEl>
                                      </p:cBhvr>
                                    </p:animEffect>
                                    <p:anim calcmode="lin" valueType="num">
                                      <p:cBhvr>
                                        <p:cTn id="14" dur="1000" fill="hold"/>
                                        <p:tgtEl>
                                          <p:spTgt spid="3075"/>
                                        </p:tgtEl>
                                        <p:attrNameLst>
                                          <p:attrName>ppt_x</p:attrName>
                                        </p:attrNameLst>
                                      </p:cBhvr>
                                      <p:tavLst>
                                        <p:tav tm="0">
                                          <p:val>
                                            <p:strVal val="#ppt_x"/>
                                          </p:val>
                                        </p:tav>
                                        <p:tav tm="100000">
                                          <p:val>
                                            <p:strVal val="#ppt_x"/>
                                          </p:val>
                                        </p:tav>
                                      </p:tavLst>
                                    </p:anim>
                                    <p:anim calcmode="lin" valueType="num">
                                      <p:cBhvr>
                                        <p:cTn id="15" dur="1000" fill="hold"/>
                                        <p:tgtEl>
                                          <p:spTgt spid="307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7:25 </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
        <p:nvSpPr>
          <p:cNvPr id="3" name="Rectangle 3"/>
          <p:cNvSpPr>
            <a:spLocks noChangeArrowheads="1"/>
          </p:cNvSpPr>
          <p:nvPr/>
        </p:nvSpPr>
        <p:spPr bwMode="auto">
          <a:xfrm>
            <a:off x="503548" y="656692"/>
            <a:ext cx="7020780" cy="25562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40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they shall be given into his hand until a time and times and the dividing of </a:t>
            </a:r>
            <a:r>
              <a:rPr lang="en-US" sz="40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time</a:t>
            </a:r>
            <a:r>
              <a:rPr lang="es-ES" sz="40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2" name="1 Rectángulo"/>
          <p:cNvSpPr/>
          <p:nvPr/>
        </p:nvSpPr>
        <p:spPr>
          <a:xfrm>
            <a:off x="277058" y="3609020"/>
            <a:ext cx="8589884" cy="576064"/>
          </a:xfrm>
          <a:prstGeom prst="rect">
            <a:avLst/>
          </a:prstGeom>
          <a:gradFill flip="none" rotWithShape="1">
            <a:gsLst>
              <a:gs pos="0">
                <a:schemeClr val="accent5">
                  <a:shade val="51000"/>
                  <a:satMod val="130000"/>
                  <a:alpha val="37000"/>
                  <a:lumMod val="37000"/>
                  <a:lumOff val="63000"/>
                </a:schemeClr>
              </a:gs>
              <a:gs pos="80000">
                <a:schemeClr val="accent5">
                  <a:shade val="93000"/>
                  <a:satMod val="130000"/>
                </a:schemeClr>
              </a:gs>
              <a:gs pos="100000">
                <a:schemeClr val="accent5">
                  <a:shade val="94000"/>
                  <a:satMod val="135000"/>
                </a:schemeClr>
              </a:gs>
            </a:gsLst>
            <a:path path="circle">
              <a:fillToRect l="50000" t="50000" r="50000" b="50000"/>
            </a:path>
            <a:tileRect/>
          </a:gradFill>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b="1" spc="50" dirty="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Swis721 BlkEx BT" pitchFamily="34" charset="0"/>
              </a:rPr>
              <a:t>1</a:t>
            </a:r>
            <a:r>
              <a:rPr lang="es-ES" sz="3200" b="1" spc="50" dirty="0" smtClean="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Swis721 BlkEx BT" pitchFamily="34" charset="0"/>
              </a:rPr>
              <a:t>260 YEARS</a:t>
            </a:r>
            <a:endParaRPr lang="es-ES" sz="3200" b="1" spc="50" dirty="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Swis721 BlkEx BT" pitchFamily="34" charset="0"/>
            </a:endParaRPr>
          </a:p>
        </p:txBody>
      </p:sp>
      <p:sp>
        <p:nvSpPr>
          <p:cNvPr id="5" name="4 Rectángulo"/>
          <p:cNvSpPr/>
          <p:nvPr/>
        </p:nvSpPr>
        <p:spPr>
          <a:xfrm>
            <a:off x="277058" y="4581127"/>
            <a:ext cx="4294942" cy="612069"/>
          </a:xfrm>
          <a:prstGeom prst="rect">
            <a:avLst/>
          </a:prstGeom>
          <a:gradFill flip="none" rotWithShape="1">
            <a:gsLst>
              <a:gs pos="0">
                <a:srgbClr val="FF0000"/>
              </a:gs>
              <a:gs pos="51000">
                <a:schemeClr val="accent2">
                  <a:shade val="93000"/>
                  <a:satMod val="130000"/>
                </a:schemeClr>
              </a:gs>
              <a:gs pos="100000">
                <a:schemeClr val="accent2">
                  <a:shade val="94000"/>
                  <a:satMod val="135000"/>
                  <a:alpha val="0"/>
                  <a:lumMod val="0"/>
                  <a:lumOff val="100000"/>
                </a:schemeClr>
              </a:gs>
            </a:gsLst>
            <a:lin ang="0" scaled="1"/>
            <a:tileRect/>
          </a:gradFill>
        </p:spPr>
        <p:style>
          <a:lnRef idx="0">
            <a:schemeClr val="accent2"/>
          </a:lnRef>
          <a:fillRef idx="3">
            <a:schemeClr val="accent2"/>
          </a:fillRef>
          <a:effectRef idx="3">
            <a:schemeClr val="accent2"/>
          </a:effectRef>
          <a:fontRef idx="minor">
            <a:schemeClr val="lt1"/>
          </a:fontRef>
        </p:style>
        <p:txBody>
          <a:bodyPr rtlCol="0" anchor="ctr"/>
          <a:lstStyle/>
          <a:p>
            <a:r>
              <a:rPr lang="es-ES" sz="2800" b="1" dirty="0" smtClean="0">
                <a:latin typeface="+mj-lt"/>
              </a:rPr>
              <a:t> 538 A.D.</a:t>
            </a:r>
            <a:endParaRPr lang="es-ES" sz="2800" b="1" dirty="0">
              <a:latin typeface="+mj-lt"/>
            </a:endParaRPr>
          </a:p>
        </p:txBody>
      </p:sp>
      <p:sp>
        <p:nvSpPr>
          <p:cNvPr id="8" name="7 Rectángulo"/>
          <p:cNvSpPr/>
          <p:nvPr/>
        </p:nvSpPr>
        <p:spPr>
          <a:xfrm>
            <a:off x="4463988" y="4581127"/>
            <a:ext cx="4402954" cy="612069"/>
          </a:xfrm>
          <a:prstGeom prst="rect">
            <a:avLst/>
          </a:prstGeom>
          <a:gradFill flip="none" rotWithShape="1">
            <a:gsLst>
              <a:gs pos="0">
                <a:srgbClr val="FF0000"/>
              </a:gs>
              <a:gs pos="51000">
                <a:schemeClr val="accent2">
                  <a:shade val="93000"/>
                  <a:satMod val="130000"/>
                </a:schemeClr>
              </a:gs>
              <a:gs pos="100000">
                <a:schemeClr val="accent2">
                  <a:shade val="94000"/>
                  <a:satMod val="135000"/>
                  <a:alpha val="0"/>
                  <a:lumMod val="0"/>
                  <a:lumOff val="100000"/>
                </a:schemeClr>
              </a:gs>
            </a:gsLst>
            <a:lin ang="108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r"/>
            <a:r>
              <a:rPr lang="es-ES" sz="2800" b="1" dirty="0"/>
              <a:t> </a:t>
            </a:r>
            <a:r>
              <a:rPr lang="es-ES" sz="2800" b="1" dirty="0" smtClean="0"/>
              <a:t>1798 A.D.</a:t>
            </a:r>
            <a:endParaRPr lang="es-ES" sz="2800" b="1" dirty="0"/>
          </a:p>
        </p:txBody>
      </p:sp>
      <p:cxnSp>
        <p:nvCxnSpPr>
          <p:cNvPr id="14" name="13 Conector recto"/>
          <p:cNvCxnSpPr/>
          <p:nvPr/>
        </p:nvCxnSpPr>
        <p:spPr>
          <a:xfrm>
            <a:off x="277058" y="3537012"/>
            <a:ext cx="8589884" cy="0"/>
          </a:xfrm>
          <a:prstGeom prst="line">
            <a:avLst/>
          </a:prstGeom>
        </p:spPr>
        <p:style>
          <a:lnRef idx="3">
            <a:schemeClr val="dk1"/>
          </a:lnRef>
          <a:fillRef idx="0">
            <a:schemeClr val="dk1"/>
          </a:fillRef>
          <a:effectRef idx="2">
            <a:schemeClr val="dk1"/>
          </a:effectRef>
          <a:fontRef idx="minor">
            <a:schemeClr val="tx1"/>
          </a:fontRef>
        </p:style>
      </p:cxnSp>
      <p:cxnSp>
        <p:nvCxnSpPr>
          <p:cNvPr id="16" name="15 Conector recto"/>
          <p:cNvCxnSpPr/>
          <p:nvPr/>
        </p:nvCxnSpPr>
        <p:spPr>
          <a:xfrm>
            <a:off x="277058" y="4293096"/>
            <a:ext cx="8589884" cy="0"/>
          </a:xfrm>
          <a:prstGeom prst="line">
            <a:avLst/>
          </a:prstGeom>
        </p:spPr>
        <p:style>
          <a:lnRef idx="3">
            <a:schemeClr val="dk1"/>
          </a:lnRef>
          <a:fillRef idx="0">
            <a:schemeClr val="dk1"/>
          </a:fillRef>
          <a:effectRef idx="2">
            <a:schemeClr val="dk1"/>
          </a:effectRef>
          <a:fontRef idx="minor">
            <a:schemeClr val="tx1"/>
          </a:fontRef>
        </p:style>
      </p:cxnSp>
      <p:sp>
        <p:nvSpPr>
          <p:cNvPr id="6" name="5 Flecha abajo"/>
          <p:cNvSpPr/>
          <p:nvPr/>
        </p:nvSpPr>
        <p:spPr>
          <a:xfrm>
            <a:off x="536870" y="3897053"/>
            <a:ext cx="578746" cy="778978"/>
          </a:xfrm>
          <a:prstGeom prst="downArrow">
            <a:avLst/>
          </a:prstGeom>
          <a:gradFill flip="none" rotWithShape="1">
            <a:gsLst>
              <a:gs pos="0">
                <a:srgbClr val="002060"/>
              </a:gs>
              <a:gs pos="80000">
                <a:schemeClr val="accent1">
                  <a:shade val="93000"/>
                  <a:satMod val="130000"/>
                </a:schemeClr>
              </a:gs>
              <a:gs pos="100000">
                <a:schemeClr val="accent1">
                  <a:shade val="94000"/>
                  <a:satMod val="135000"/>
                </a:schemeClr>
              </a:gs>
            </a:gsLst>
            <a:lin ang="162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p>
        </p:txBody>
      </p:sp>
      <p:sp>
        <p:nvSpPr>
          <p:cNvPr id="11" name="10 Flecha abajo"/>
          <p:cNvSpPr/>
          <p:nvPr/>
        </p:nvSpPr>
        <p:spPr>
          <a:xfrm>
            <a:off x="7999757" y="3919948"/>
            <a:ext cx="578746" cy="778978"/>
          </a:xfrm>
          <a:prstGeom prst="downArrow">
            <a:avLst/>
          </a:prstGeom>
          <a:gradFill>
            <a:gsLst>
              <a:gs pos="0">
                <a:srgbClr val="002060"/>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p>
        </p:txBody>
      </p:sp>
      <p:sp>
        <p:nvSpPr>
          <p:cNvPr id="15" name="14 CuadroTexto"/>
          <p:cNvSpPr txBox="1"/>
          <p:nvPr/>
        </p:nvSpPr>
        <p:spPr>
          <a:xfrm>
            <a:off x="1835696" y="4664749"/>
            <a:ext cx="5328592" cy="492443"/>
          </a:xfrm>
          <a:prstGeom prst="rect">
            <a:avLst/>
          </a:prstGeom>
          <a:noFill/>
        </p:spPr>
        <p:txBody>
          <a:bodyPr wrap="square" rtlCol="0">
            <a:spAutoFit/>
          </a:bodyPr>
          <a:lstStyle/>
          <a:p>
            <a:pPr algn="ctr"/>
            <a:r>
              <a:rPr lang="es-ES" sz="2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wis721 BlkEx BT" pitchFamily="34" charset="0"/>
              </a:rPr>
              <a:t>PAPAL SUPREMACY</a:t>
            </a:r>
          </a:p>
        </p:txBody>
      </p:sp>
      <p:pic>
        <p:nvPicPr>
          <p:cNvPr id="13"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7132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37"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1500"/>
                                        <p:tgtEl>
                                          <p:spTgt spid="2"/>
                                        </p:tgtEl>
                                      </p:cBhvr>
                                    </p:animEffect>
                                  </p:childTnLst>
                                </p:cTn>
                              </p:par>
                            </p:childTnLst>
                          </p:cTn>
                        </p:par>
                        <p:par>
                          <p:cTn id="18" fill="hold">
                            <p:stCondLst>
                              <p:cond delay="3000"/>
                            </p:stCondLst>
                            <p:childTnLst>
                              <p:par>
                                <p:cTn id="19" presetID="16" presetClass="entr" presetSubtype="2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par>
                          <p:cTn id="25" fill="hold">
                            <p:stCondLst>
                              <p:cond delay="3500"/>
                            </p:stCondLst>
                            <p:childTnLst>
                              <p:par>
                                <p:cTn id="26" presetID="47"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4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1500"/>
                                        <p:tgtEl>
                                          <p:spTgt spid="5"/>
                                        </p:tgtEl>
                                      </p:cBhvr>
                                    </p:animEffect>
                                  </p:childTnLst>
                                </p:cTn>
                              </p:par>
                            </p:childTnLst>
                          </p:cTn>
                        </p:par>
                        <p:par>
                          <p:cTn id="35" fill="hold">
                            <p:stCondLst>
                              <p:cond delay="6000"/>
                            </p:stCondLst>
                            <p:childTnLst>
                              <p:par>
                                <p:cTn id="36" presetID="16" presetClass="entr" presetSubtype="37"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outVertical)">
                                      <p:cBhvr>
                                        <p:cTn id="38" dur="1000"/>
                                        <p:tgtEl>
                                          <p:spTgt spid="15"/>
                                        </p:tgtEl>
                                      </p:cBhvr>
                                    </p:animEffect>
                                  </p:childTnLst>
                                </p:cTn>
                              </p:par>
                            </p:childTnLst>
                          </p:cTn>
                        </p:par>
                        <p:par>
                          <p:cTn id="39" fill="hold">
                            <p:stCondLst>
                              <p:cond delay="7000"/>
                            </p:stCondLst>
                            <p:childTnLst>
                              <p:par>
                                <p:cTn id="40" presetID="47"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par>
                          <p:cTn id="45" fill="hold">
                            <p:stCondLst>
                              <p:cond delay="8000"/>
                            </p:stCondLst>
                            <p:childTnLst>
                              <p:par>
                                <p:cTn id="46" presetID="22" presetClass="entr" presetSubtype="2"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right)">
                                      <p:cBhvr>
                                        <p:cTn id="48" dur="1500"/>
                                        <p:tgtEl>
                                          <p:spTgt spid="8"/>
                                        </p:tgtEl>
                                      </p:cBhvr>
                                    </p:animEffect>
                                  </p:childTnLst>
                                </p:cTn>
                              </p:par>
                            </p:childTnLst>
                          </p:cTn>
                        </p:par>
                        <p:par>
                          <p:cTn id="49" fill="hold">
                            <p:stCondLst>
                              <p:cond delay="9500"/>
                            </p:stCondLst>
                            <p:childTnLst>
                              <p:par>
                                <p:cTn id="50" presetID="22" presetClass="entr" presetSubtype="1"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up)">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2" grpId="0" animBg="1"/>
      <p:bldP spid="5" grpId="0" animBg="1"/>
      <p:bldP spid="8" grpId="0" animBg="1"/>
      <p:bldP spid="6" grpId="0" animBg="1"/>
      <p:bldP spid="11" grpId="0" animBg="1"/>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4221088"/>
            <a:ext cx="9144000" cy="15841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66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t>CONCLUSION</a:t>
            </a:r>
            <a:endParaRPr lang="en-US" sz="6000" b="1" u="none"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pic>
        <p:nvPicPr>
          <p:cNvPr id="2051" name="Picture 3" descr="D:\Mis Docs\_Multimedia SDA\20x Anticristo\tema 20 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1376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nodeType="after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Mis Docs\_Multimedia SDA\20x Anticristo\tema 20 bas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a:spLocks noChangeArrowheads="1"/>
          </p:cNvSpPr>
          <p:nvPr/>
        </p:nvSpPr>
        <p:spPr bwMode="auto">
          <a:xfrm>
            <a:off x="-1466" y="188640"/>
            <a:ext cx="9144000" cy="5400600"/>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342900" indent="-342900">
              <a:buFont typeface="Arial" pitchFamily="34" charset="0"/>
              <a:buChar char="•"/>
            </a:pPr>
            <a:r>
              <a:rPr lang="en-US" sz="23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God </a:t>
            </a:r>
            <a:r>
              <a:rPr lang="en-US" sz="23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Himself </a:t>
            </a:r>
            <a:r>
              <a:rPr lang="en-US" sz="23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guides the destiny of nations.</a:t>
            </a:r>
          </a:p>
          <a:p>
            <a:pPr marL="342900" indent="-342900">
              <a:buFont typeface="Arial" pitchFamily="34" charset="0"/>
              <a:buChar char="•"/>
            </a:pPr>
            <a:r>
              <a:rPr lang="en-US" sz="23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Prophecy outlines the development of history and the war between light and </a:t>
            </a:r>
            <a:r>
              <a:rPr lang="en-US" sz="23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darkness, but </a:t>
            </a:r>
            <a:r>
              <a:rPr lang="en-US" sz="23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Christ is the victor, and all who believe in Him will share in this great </a:t>
            </a:r>
            <a:r>
              <a:rPr lang="en-US" sz="23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victory</a:t>
            </a:r>
            <a:r>
              <a:rPr lang="es-ES" sz="23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p>
          <a:p>
            <a:pPr marL="342900" indent="-342900">
              <a:buFont typeface="Arial" pitchFamily="34" charset="0"/>
              <a:buChar char="•"/>
            </a:pPr>
            <a:r>
              <a:rPr lang="en-US" sz="23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This prophecy clearly shows that Christ </a:t>
            </a:r>
            <a:r>
              <a:rPr lang="en-US" sz="23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does not </a:t>
            </a:r>
            <a:r>
              <a:rPr lang="en-US" sz="23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change </a:t>
            </a:r>
            <a:r>
              <a:rPr lang="en-US" sz="23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his law </a:t>
            </a:r>
            <a:r>
              <a:rPr lang="en-US" sz="23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but the </a:t>
            </a:r>
            <a:r>
              <a:rPr lang="en-US" sz="23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Antichrist attempted </a:t>
            </a:r>
            <a:r>
              <a:rPr lang="en-US" sz="23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to do so. </a:t>
            </a:r>
            <a:endParaRPr lang="en-US" sz="23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marL="342900" indent="-342900">
              <a:buFont typeface="Arial" pitchFamily="34" charset="0"/>
              <a:buChar char="•"/>
            </a:pPr>
            <a:r>
              <a:rPr lang="en-US" sz="23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Let </a:t>
            </a:r>
            <a:r>
              <a:rPr lang="en-US" sz="23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not men change God’s </a:t>
            </a:r>
            <a:r>
              <a:rPr lang="en-US" sz="23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truth.</a:t>
            </a:r>
          </a:p>
          <a:p>
            <a:pPr marL="342900" indent="-342900">
              <a:buFont typeface="Arial" pitchFamily="34" charset="0"/>
              <a:buChar char="•"/>
            </a:pPr>
            <a:r>
              <a:rPr lang="en-US" sz="23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Let </a:t>
            </a:r>
            <a:r>
              <a:rPr lang="en-US" sz="23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us acknowledge the eternal validity of the Ten </a:t>
            </a:r>
            <a:r>
              <a:rPr lang="en-US" sz="23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Commandments because </a:t>
            </a:r>
            <a:r>
              <a:rPr lang="en-US" sz="23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Jesus Christ wants us to keep them and He wishes to bless those who accept Him as their </a:t>
            </a:r>
            <a:r>
              <a:rPr lang="en-US" sz="23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Savior </a:t>
            </a:r>
            <a:r>
              <a:rPr lang="en-US" sz="23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and Lord.</a:t>
            </a:r>
          </a:p>
          <a:p>
            <a:endParaRPr lang="es-ES" sz="23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240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xEl>
                                              <p:pRg st="0" end="0"/>
                                            </p:txEl>
                                          </p:spTgt>
                                        </p:tgtEl>
                                      </p:cBhvr>
                                    </p:animEffect>
                                    <p:set>
                                      <p:cBhvr>
                                        <p:cTn id="12" dur="1" fill="hold">
                                          <p:stCondLst>
                                            <p:cond delay="499"/>
                                          </p:stCondLst>
                                        </p:cTn>
                                        <p:tgtEl>
                                          <p:spTgt spid="10">
                                            <p:txEl>
                                              <p:pRg st="0" end="0"/>
                                            </p:txEl>
                                          </p:spTgt>
                                        </p:tgtEl>
                                        <p:attrNameLst>
                                          <p:attrName>style.visibility</p:attrName>
                                        </p:attrNameLst>
                                      </p:cBhvr>
                                      <p:to>
                                        <p:strVal val="hidden"/>
                                      </p:to>
                                    </p:se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up)">
                                      <p:cBhvr>
                                        <p:cTn id="16" dur="10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0">
                                            <p:txEl>
                                              <p:pRg st="1" end="1"/>
                                            </p:txEl>
                                          </p:spTgt>
                                        </p:tgtEl>
                                      </p:cBhvr>
                                    </p:animEffect>
                                    <p:set>
                                      <p:cBhvr>
                                        <p:cTn id="21" dur="1" fill="hold">
                                          <p:stCondLst>
                                            <p:cond delay="499"/>
                                          </p:stCondLst>
                                        </p:cTn>
                                        <p:tgtEl>
                                          <p:spTgt spid="10">
                                            <p:txEl>
                                              <p:pRg st="1" end="1"/>
                                            </p:txEl>
                                          </p:spTgt>
                                        </p:tgtEl>
                                        <p:attrNameLst>
                                          <p:attrName>style.visibility</p:attrName>
                                        </p:attrNameLst>
                                      </p:cBhvr>
                                      <p:to>
                                        <p:strVal val="hidden"/>
                                      </p:to>
                                    </p:se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up)">
                                      <p:cBhvr>
                                        <p:cTn id="25" dur="1000"/>
                                        <p:tgtEl>
                                          <p:spTgt spid="1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0">
                                            <p:txEl>
                                              <p:pRg st="2" end="2"/>
                                            </p:txEl>
                                          </p:spTgt>
                                        </p:tgtEl>
                                      </p:cBhvr>
                                    </p:animEffect>
                                    <p:set>
                                      <p:cBhvr>
                                        <p:cTn id="30" dur="1" fill="hold">
                                          <p:stCondLst>
                                            <p:cond delay="499"/>
                                          </p:stCondLst>
                                        </p:cTn>
                                        <p:tgtEl>
                                          <p:spTgt spid="10">
                                            <p:txEl>
                                              <p:pRg st="2" end="2"/>
                                            </p:txEl>
                                          </p:spTgt>
                                        </p:tgtEl>
                                        <p:attrNameLst>
                                          <p:attrName>style.visibility</p:attrName>
                                        </p:attrNameLst>
                                      </p:cBhvr>
                                      <p:to>
                                        <p:strVal val="hidden"/>
                                      </p:to>
                                    </p:set>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wipe(up)">
                                      <p:cBhvr>
                                        <p:cTn id="34" dur="1000"/>
                                        <p:tgtEl>
                                          <p:spTgt spid="10">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0">
                                            <p:txEl>
                                              <p:pRg st="3" end="3"/>
                                            </p:txEl>
                                          </p:spTgt>
                                        </p:tgtEl>
                                      </p:cBhvr>
                                    </p:animEffect>
                                    <p:set>
                                      <p:cBhvr>
                                        <p:cTn id="39" dur="1" fill="hold">
                                          <p:stCondLst>
                                            <p:cond delay="499"/>
                                          </p:stCondLst>
                                        </p:cTn>
                                        <p:tgtEl>
                                          <p:spTgt spid="10">
                                            <p:txEl>
                                              <p:pRg st="3" end="3"/>
                                            </p:txEl>
                                          </p:spTgt>
                                        </p:tgtEl>
                                        <p:attrNameLst>
                                          <p:attrName>style.visibility</p:attrName>
                                        </p:attrNameLst>
                                      </p:cBhvr>
                                      <p:to>
                                        <p:strVal val="hidden"/>
                                      </p:to>
                                    </p:se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animEffect transition="in" filter="wipe(up)">
                                      <p:cBhvr>
                                        <p:cTn id="43" dur="1000"/>
                                        <p:tgtEl>
                                          <p:spTgt spid="10">
                                            <p:txEl>
                                              <p:pRg st="4" end="4"/>
                                            </p:txEl>
                                          </p:spTgt>
                                        </p:tgtEl>
                                      </p:cBhvr>
                                    </p:animEffect>
                                  </p:childTnLst>
                                </p:cTn>
                              </p:par>
                            </p:childTnLst>
                          </p:cTn>
                        </p:par>
                        <p:par>
                          <p:cTn id="44" fill="hold">
                            <p:stCondLst>
                              <p:cond delay="1500"/>
                            </p:stCondLst>
                            <p:childTnLst>
                              <p:par>
                                <p:cTn id="45" presetID="22" presetClass="entr" presetSubtype="1"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up)">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0" grpId="1" uiExpan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4210467"/>
            <a:ext cx="9144000" cy="127076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66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t>THE ANTICHRIST</a:t>
            </a:r>
            <a:endParaRPr lang="en-US" sz="6000" b="1" u="none"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pic>
        <p:nvPicPr>
          <p:cNvPr id="2051" name="Picture 3" descr="D:\Mis Docs\_Multimedia SDA\20x Anticristo\tema 20 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591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nodeType="after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Mis Docs\_Multimedia SDA\20x Anticristo\tema 20 bibl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272724" y="2696721"/>
            <a:ext cx="7043692" cy="285651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Thank you, </a:t>
            </a:r>
            <a:r>
              <a:rPr lang="en-U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Lord</a:t>
            </a:r>
            <a:r>
              <a:rPr lang="en-U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endParaRPr lang="en-U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en-U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for </a:t>
            </a:r>
            <a:r>
              <a:rPr lang="en-U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the clarity </a:t>
            </a:r>
            <a:endParaRPr lang="en-U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en-U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of </a:t>
            </a:r>
            <a:r>
              <a:rPr lang="en-U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your Word!</a:t>
            </a:r>
            <a:endParaRPr lang="es-E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572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Mis Docs\_Multimedia SDA\20x Anticristo\tema 21 2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15516" y="1844824"/>
            <a:ext cx="8640960" cy="4689140"/>
          </a:xfrm>
          <a:prstGeom prst="rect">
            <a:avLst/>
          </a:prstGeom>
          <a:gradFill>
            <a:gsLst>
              <a:gs pos="0">
                <a:srgbClr val="FFF200"/>
              </a:gs>
              <a:gs pos="45000">
                <a:srgbClr val="FF7A00">
                  <a:alpha val="70000"/>
                </a:srgbClr>
              </a:gs>
              <a:gs pos="70000">
                <a:srgbClr val="FF0300">
                  <a:alpha val="70000"/>
                </a:srgbClr>
              </a:gs>
              <a:gs pos="100000">
                <a:srgbClr val="4D0808">
                  <a:alpha val="80000"/>
                </a:srgbClr>
              </a:gs>
            </a:gsLst>
            <a:lin ang="16200000" scaled="0"/>
          </a:gradFill>
        </p:spPr>
        <p:style>
          <a:lnRef idx="0">
            <a:schemeClr val="accent6"/>
          </a:lnRef>
          <a:fillRef idx="3">
            <a:schemeClr val="accent6"/>
          </a:fillRef>
          <a:effectRef idx="3">
            <a:schemeClr val="accent6"/>
          </a:effectRef>
          <a:fontRef idx="minor">
            <a:schemeClr val="lt1"/>
          </a:fontRef>
        </p:style>
        <p:txBody>
          <a:bodyPr lIns="216000" tIns="72000" rtlCol="0" anchor="t"/>
          <a:lstStyle/>
          <a:p>
            <a:pPr lvl="0">
              <a:spcBef>
                <a:spcPts val="1200"/>
              </a:spcBef>
            </a:pPr>
            <a:r>
              <a:rPr lang="es-ES" sz="32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yriad Pro" pitchFamily="34" charset="0"/>
              </a:rPr>
              <a:t>The</a:t>
            </a:r>
            <a:r>
              <a:rPr lang="es-ES"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yriad Pro" pitchFamily="34" charset="0"/>
              </a:rPr>
              <a:t> </a:t>
            </a:r>
            <a:r>
              <a:rPr lang="es-ES" sz="32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yriad Pro" pitchFamily="34" charset="0"/>
              </a:rPr>
              <a:t>next</a:t>
            </a:r>
            <a:r>
              <a:rPr lang="es-ES"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yriad Pro" pitchFamily="34" charset="0"/>
              </a:rPr>
              <a:t> </a:t>
            </a:r>
            <a:r>
              <a:rPr lang="es-ES" sz="32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yriad Pro" pitchFamily="34" charset="0"/>
              </a:rPr>
              <a:t>topic</a:t>
            </a:r>
            <a:r>
              <a:rPr lang="es-ES"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yriad Pro" pitchFamily="34" charset="0"/>
              </a:rPr>
              <a:t>:</a:t>
            </a:r>
            <a:br>
              <a:rPr lang="es-ES"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yriad Pro" pitchFamily="34" charset="0"/>
              </a:rPr>
            </a:br>
            <a:r>
              <a:rPr lang="en-US" sz="32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yriad Pro" pitchFamily="34" charset="0"/>
              </a:rPr>
              <a:t>“The fascinating prophecy of the 2300 years”</a:t>
            </a:r>
          </a:p>
          <a:p>
            <a:pPr lvl="0">
              <a:spcBef>
                <a:spcPts val="1200"/>
              </a:spcBef>
            </a:pPr>
            <a:r>
              <a:rPr lang="en-US" sz="2800" b="1" dirty="0">
                <a:ln w="1905"/>
                <a:solidFill>
                  <a:schemeClr val="tx1"/>
                </a:solidFill>
                <a:effectLst>
                  <a:innerShdw blurRad="69850" dist="43180" dir="5400000">
                    <a:srgbClr val="000000">
                      <a:alpha val="65000"/>
                    </a:srgbClr>
                  </a:innerShdw>
                </a:effectLst>
                <a:latin typeface="Myriad Pro" pitchFamily="34" charset="0"/>
                <a:ea typeface="Verdana" pitchFamily="34" charset="0"/>
                <a:cs typeface="Verdana" pitchFamily="34" charset="0"/>
              </a:rPr>
              <a:t>This is one of the 10 mathematical predictions that the Bible has. They are the watch of God.</a:t>
            </a:r>
          </a:p>
          <a:p>
            <a:pPr lvl="0">
              <a:spcBef>
                <a:spcPts val="1200"/>
              </a:spcBef>
            </a:pPr>
            <a:r>
              <a:rPr lang="en-US" sz="2800" b="1" dirty="0">
                <a:ln w="1905"/>
                <a:solidFill>
                  <a:schemeClr val="tx1"/>
                </a:solidFill>
                <a:effectLst>
                  <a:innerShdw blurRad="69850" dist="43180" dir="5400000">
                    <a:srgbClr val="000000">
                      <a:alpha val="65000"/>
                    </a:srgbClr>
                  </a:innerShdw>
                </a:effectLst>
                <a:latin typeface="Myriad Pro" pitchFamily="34" charset="0"/>
                <a:ea typeface="Verdana" pitchFamily="34" charset="0"/>
                <a:cs typeface="Verdana" pitchFamily="34" charset="0"/>
              </a:rPr>
              <a:t>It was pointed out the time when the Messiah would appear, when it would be restored the truth cast down by the antichrist, and the beginning of the time of the end. A prophecy that is worth knowing.</a:t>
            </a:r>
          </a:p>
        </p:txBody>
      </p:sp>
      <p:sp>
        <p:nvSpPr>
          <p:cNvPr id="2" name="1 Rectángulo"/>
          <p:cNvSpPr/>
          <p:nvPr/>
        </p:nvSpPr>
        <p:spPr>
          <a:xfrm>
            <a:off x="-252536" y="5949280"/>
            <a:ext cx="9577064" cy="684275"/>
          </a:xfrm>
          <a:prstGeom prst="rect">
            <a:avLst/>
          </a:prstGeom>
          <a:gradFill>
            <a:gsLst>
              <a:gs pos="0">
                <a:srgbClr val="C00000">
                  <a:alpha val="76000"/>
                </a:srgbClr>
              </a:gs>
              <a:gs pos="80000">
                <a:srgbClr val="FF0000">
                  <a:lumMod val="87000"/>
                  <a:lumOff val="13000"/>
                  <a:alpha val="62000"/>
                </a:srgbClr>
              </a:gs>
              <a:gs pos="100000">
                <a:srgbClr val="C00000"/>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dirty="0"/>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9942" name="Rectangle 6"/>
          <p:cNvSpPr>
            <a:spLocks noChangeArrowheads="1"/>
          </p:cNvSpPr>
          <p:nvPr/>
        </p:nvSpPr>
        <p:spPr bwMode="auto">
          <a:xfrm>
            <a:off x="215516" y="5985085"/>
            <a:ext cx="8748972" cy="576263"/>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200" b="1" i="1" spc="50" dirty="0" smtClean="0">
                <a:ln w="11430"/>
                <a:effectLst>
                  <a:outerShdw blurRad="76200" dist="50800" dir="5400000" algn="tl" rotWithShape="0">
                    <a:srgbClr val="000000">
                      <a:alpha val="65000"/>
                    </a:srgbClr>
                  </a:outerShdw>
                </a:effectLst>
                <a:latin typeface="Myriad Pro" pitchFamily="34" charset="0"/>
              </a:rPr>
              <a:t>GOD BLESS YOU</a:t>
            </a:r>
            <a:r>
              <a:rPr lang="en-US" sz="3200" b="1" i="1" u="none" spc="50" dirty="0" smtClean="0">
                <a:ln w="11430"/>
                <a:effectLst>
                  <a:outerShdw blurRad="76200" dist="50800" dir="5400000" algn="tl" rotWithShape="0">
                    <a:srgbClr val="000000">
                      <a:alpha val="65000"/>
                    </a:srgbClr>
                  </a:outerShdw>
                </a:effectLst>
                <a:latin typeface="Myriad Pro" pitchFamily="34" charset="0"/>
              </a:rPr>
              <a:t>!</a:t>
            </a:r>
            <a:endParaRPr lang="en-US" sz="3200" b="1" i="1" u="none" spc="50" dirty="0">
              <a:ln w="11430"/>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0474335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250"/>
                                        <p:tgtEl>
                                          <p:spTgt spid="2"/>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39942"/>
                                        </p:tgtEl>
                                        <p:attrNameLst>
                                          <p:attrName>style.visibility</p:attrName>
                                        </p:attrNameLst>
                                      </p:cBhvr>
                                      <p:to>
                                        <p:strVal val="visible"/>
                                      </p:to>
                                    </p:set>
                                    <p:anim calcmode="lin" valueType="num">
                                      <p:cBhvr>
                                        <p:cTn id="10" dur="1000" fill="hold"/>
                                        <p:tgtEl>
                                          <p:spTgt spid="39942"/>
                                        </p:tgtEl>
                                        <p:attrNameLst>
                                          <p:attrName>ppt_x</p:attrName>
                                        </p:attrNameLst>
                                      </p:cBhvr>
                                      <p:tavLst>
                                        <p:tav tm="0">
                                          <p:val>
                                            <p:strVal val="#ppt_x-.2"/>
                                          </p:val>
                                        </p:tav>
                                        <p:tav tm="100000">
                                          <p:val>
                                            <p:strVal val="#ppt_x"/>
                                          </p:val>
                                        </p:tav>
                                      </p:tavLst>
                                    </p:anim>
                                    <p:anim calcmode="lin" valueType="num">
                                      <p:cBhvr>
                                        <p:cTn id="11"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9942"/>
                                        </p:tgtEl>
                                      </p:cBhvr>
                                    </p:animEffect>
                                  </p:childTnLst>
                                </p:cTn>
                              </p:par>
                            </p:childTnLst>
                          </p:cTn>
                        </p:par>
                        <p:par>
                          <p:cTn id="13" fill="hold">
                            <p:stCondLst>
                              <p:cond delay="1250"/>
                            </p:stCondLst>
                            <p:childTnLst>
                              <p:par>
                                <p:cTn id="14" presetID="42" presetClass="entr" presetSubtype="0" fill="hold" grpId="0" nodeType="afterEffect">
                                  <p:stCondLst>
                                    <p:cond delay="10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500"/>
                                        <p:tgtEl>
                                          <p:spTgt spid="3"/>
                                        </p:tgtEl>
                                      </p:cBhvr>
                                    </p:animEffect>
                                    <p:anim calcmode="lin" valueType="num">
                                      <p:cBhvr>
                                        <p:cTn id="17" dur="1500" fill="hold"/>
                                        <p:tgtEl>
                                          <p:spTgt spid="3"/>
                                        </p:tgtEl>
                                        <p:attrNameLst>
                                          <p:attrName>ppt_x</p:attrName>
                                        </p:attrNameLst>
                                      </p:cBhvr>
                                      <p:tavLst>
                                        <p:tav tm="0">
                                          <p:val>
                                            <p:strVal val="#ppt_x"/>
                                          </p:val>
                                        </p:tav>
                                        <p:tav tm="100000">
                                          <p:val>
                                            <p:strVal val="#ppt_x"/>
                                          </p:val>
                                        </p:tav>
                                      </p:tavLst>
                                    </p:anim>
                                    <p:anim calcmode="lin" valueType="num">
                                      <p:cBhvr>
                                        <p:cTn id="18" dur="15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375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3994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4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0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278873414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743908" y="800707"/>
            <a:ext cx="4788531" cy="50045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800" b="1"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Were there Antichrists at the time of the apostles? </a:t>
            </a:r>
            <a:endParaRPr lang="en-US" sz="4400" b="1" u="none"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1026" name="Picture 2" descr="D:\Mis Docs\_Multimedia SDA\20x Anticristo\apostoles.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29433" r="8888"/>
          <a:stretch/>
        </p:blipFill>
        <p:spPr bwMode="auto">
          <a:xfrm>
            <a:off x="601859" y="2297918"/>
            <a:ext cx="2998033" cy="29672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1" name="Picture 3" descr="D:\Mis Docs\_Multimedia SDA\20x Anticristo\tema 20 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9003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3000" fill="hold"/>
                                        <p:tgtEl>
                                          <p:spTgt spid="1026"/>
                                        </p:tgtEl>
                                        <p:attrNameLst>
                                          <p:attrName>ppt_x</p:attrName>
                                        </p:attrNameLst>
                                      </p:cBhvr>
                                      <p:tavLst>
                                        <p:tav tm="0">
                                          <p:val>
                                            <p:strVal val="#ppt_x"/>
                                          </p:val>
                                        </p:tav>
                                        <p:tav tm="100000">
                                          <p:val>
                                            <p:strVal val="#ppt_x"/>
                                          </p:val>
                                        </p:tav>
                                      </p:tavLst>
                                    </p:anim>
                                    <p:anim calcmode="lin" valueType="num">
                                      <p:cBhvr additive="base">
                                        <p:cTn id="14" dur="3000" fill="hold"/>
                                        <p:tgtEl>
                                          <p:spTgt spid="1026"/>
                                        </p:tgtEl>
                                        <p:attrNameLst>
                                          <p:attrName>ppt_y</p:attrName>
                                        </p:attrNameLst>
                                      </p:cBhvr>
                                      <p:tavLst>
                                        <p:tav tm="0">
                                          <p:val>
                                            <p:strVal val="1+#ppt_h/2"/>
                                          </p:val>
                                        </p:tav>
                                        <p:tav tm="100000">
                                          <p:val>
                                            <p:strVal val="#ppt_y"/>
                                          </p:val>
                                        </p:tav>
                                      </p:tavLst>
                                    </p:anim>
                                  </p:childTnLst>
                                </p:cTn>
                              </p:par>
                            </p:childTnLst>
                          </p:cTn>
                        </p:par>
                        <p:par>
                          <p:cTn id="15" fill="hold">
                            <p:stCondLst>
                              <p:cond delay="4000"/>
                            </p:stCondLst>
                            <p:childTnLst>
                              <p:par>
                                <p:cTn id="16" presetID="10" presetClass="exit" presetSubtype="0" fill="hold" nodeType="afterEffect">
                                  <p:stCondLst>
                                    <p:cond delay="0"/>
                                  </p:stCondLst>
                                  <p:childTnLst>
                                    <p:animEffect transition="out" filter="fade">
                                      <p:cBhvr>
                                        <p:cTn id="17" dur="500"/>
                                        <p:tgtEl>
                                          <p:spTgt spid="2051"/>
                                        </p:tgtEl>
                                      </p:cBhvr>
                                    </p:animEffect>
                                    <p:set>
                                      <p:cBhvr>
                                        <p:cTn id="18" dur="1" fill="hold">
                                          <p:stCondLst>
                                            <p:cond delay="499"/>
                                          </p:stCondLst>
                                        </p:cTn>
                                        <p:tgtEl>
                                          <p:spTgt spid="2051"/>
                                        </p:tgtEl>
                                        <p:attrNameLst>
                                          <p:attrName>style.visibility</p:attrName>
                                        </p:attrNameLst>
                                      </p:cBhvr>
                                      <p:to>
                                        <p:strVal val="hidden"/>
                                      </p:to>
                                    </p:set>
                                  </p:childTnLst>
                                </p:cTn>
                              </p:par>
                            </p:childTnLst>
                          </p:cTn>
                        </p:par>
                        <p:par>
                          <p:cTn id="19" fill="hold">
                            <p:stCondLst>
                              <p:cond delay="45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728700"/>
            <a:ext cx="8892480" cy="461089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n-U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“Little children, it is the last time: and as ye have heard that antichrist shall come, even now are there many antichrists; whereby we know that it is the last time.</a:t>
            </a:r>
          </a:p>
          <a:p>
            <a:r>
              <a:rPr lang="en-U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They went out from us, but they were not of us; for if they had been of us, they would no doubt have continued with us: but they went out, that they might be made manifest that they were not all of us.”</a:t>
            </a:r>
          </a:p>
        </p:txBody>
      </p:sp>
      <p:sp>
        <p:nvSpPr>
          <p:cNvPr id="4" name="Rectangle 3"/>
          <p:cNvSpPr>
            <a:spLocks noChangeArrowheads="1"/>
          </p:cNvSpPr>
          <p:nvPr/>
        </p:nvSpPr>
        <p:spPr bwMode="auto">
          <a:xfrm>
            <a:off x="1295636" y="5867573"/>
            <a:ext cx="432048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John </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2:18-19</a:t>
            </a:r>
            <a:endParaRPr lang="en-US" sz="2400" b="1" u="none"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00"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033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Mis Docs\_Multimedia SDA\20x Anticristo\61834.jpg"/>
          <p:cNvPicPr>
            <a:picLocks noChangeAspect="1" noChangeArrowheads="1"/>
          </p:cNvPicPr>
          <p:nvPr/>
        </p:nvPicPr>
        <p:blipFill>
          <a:blip r:embed="rId4" cstate="print">
            <a:clrChange>
              <a:clrFrom>
                <a:srgbClr val="4B7FD2"/>
              </a:clrFrom>
              <a:clrTo>
                <a:srgbClr val="4B7FD2">
                  <a:alpha val="0"/>
                </a:srgbClr>
              </a:clrTo>
            </a:clrChange>
            <a:extLst>
              <a:ext uri="{28A0092B-C50C-407E-A947-70E740481C1C}">
                <a14:useLocalDpi xmlns:a14="http://schemas.microsoft.com/office/drawing/2010/main" val="0"/>
              </a:ext>
            </a:extLst>
          </a:blip>
          <a:srcRect/>
          <a:stretch>
            <a:fillRect/>
          </a:stretch>
        </p:blipFill>
        <p:spPr bwMode="auto">
          <a:xfrm>
            <a:off x="467544" y="1664804"/>
            <a:ext cx="2721082" cy="35568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951820" y="800707"/>
            <a:ext cx="5580619" cy="50045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800" b="1" spc="50" dirty="0" smtClean="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Was </a:t>
            </a:r>
            <a:r>
              <a:rPr lang="en-US" sz="4800" b="1"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the Antichrist an atheistic power, or did it claim to be Christian? </a:t>
            </a:r>
            <a:endParaRPr lang="en-US" sz="4400" b="1" u="none"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2051" name="Picture 3" descr="D:\Mis Docs\_Multimedia SDA\20x Anticristo\tema 20 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3879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3000" fill="hold"/>
                                        <p:tgtEl>
                                          <p:spTgt spid="3074"/>
                                        </p:tgtEl>
                                        <p:attrNameLst>
                                          <p:attrName>ppt_x</p:attrName>
                                        </p:attrNameLst>
                                      </p:cBhvr>
                                      <p:tavLst>
                                        <p:tav tm="0">
                                          <p:val>
                                            <p:strVal val="#ppt_x"/>
                                          </p:val>
                                        </p:tav>
                                        <p:tav tm="100000">
                                          <p:val>
                                            <p:strVal val="#ppt_x"/>
                                          </p:val>
                                        </p:tav>
                                      </p:tavLst>
                                    </p:anim>
                                    <p:anim calcmode="lin" valueType="num">
                                      <p:cBhvr additive="base">
                                        <p:cTn id="14" dur="3000" fill="hold"/>
                                        <p:tgtEl>
                                          <p:spTgt spid="3074"/>
                                        </p:tgtEl>
                                        <p:attrNameLst>
                                          <p:attrName>ppt_y</p:attrName>
                                        </p:attrNameLst>
                                      </p:cBhvr>
                                      <p:tavLst>
                                        <p:tav tm="0">
                                          <p:val>
                                            <p:strVal val="1+#ppt_h/2"/>
                                          </p:val>
                                        </p:tav>
                                        <p:tav tm="100000">
                                          <p:val>
                                            <p:strVal val="#ppt_y"/>
                                          </p:val>
                                        </p:tav>
                                      </p:tavLst>
                                    </p:anim>
                                  </p:childTnLst>
                                </p:cTn>
                              </p:par>
                            </p:childTnLst>
                          </p:cTn>
                        </p:par>
                        <p:par>
                          <p:cTn id="15" fill="hold">
                            <p:stCondLst>
                              <p:cond delay="4000"/>
                            </p:stCondLst>
                            <p:childTnLst>
                              <p:par>
                                <p:cTn id="16" presetID="10" presetClass="exit" presetSubtype="0" fill="hold" nodeType="afterEffect">
                                  <p:stCondLst>
                                    <p:cond delay="0"/>
                                  </p:stCondLst>
                                  <p:childTnLst>
                                    <p:animEffect transition="out" filter="fade">
                                      <p:cBhvr>
                                        <p:cTn id="17" dur="500"/>
                                        <p:tgtEl>
                                          <p:spTgt spid="2051"/>
                                        </p:tgtEl>
                                      </p:cBhvr>
                                    </p:animEffect>
                                    <p:set>
                                      <p:cBhvr>
                                        <p:cTn id="18" dur="1" fill="hold">
                                          <p:stCondLst>
                                            <p:cond delay="499"/>
                                          </p:stCondLst>
                                        </p:cTn>
                                        <p:tgtEl>
                                          <p:spTgt spid="2051"/>
                                        </p:tgtEl>
                                        <p:attrNameLst>
                                          <p:attrName>style.visibility</p:attrName>
                                        </p:attrNameLst>
                                      </p:cBhvr>
                                      <p:to>
                                        <p:strVal val="hidden"/>
                                      </p:to>
                                    </p:set>
                                  </p:childTnLst>
                                </p:cTn>
                              </p:par>
                            </p:childTnLst>
                          </p:cTn>
                        </p:par>
                        <p:par>
                          <p:cTn id="19" fill="hold">
                            <p:stCondLst>
                              <p:cond delay="45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0.0&quot;&gt;&lt;object type=&quot;1&quot; unique_id=&quot;10001&quot;&gt;&lt;object type=&quot;2&quot; unique_id=&quot;20559&quot;&gt;&lt;object type=&quot;3&quot; unique_id=&quot;20561&quot;&gt;&lt;property id=&quot;20148&quot; value=&quot;5&quot;/&gt;&lt;property id=&quot;20300&quot; value=&quot;Diapositiva 2&quot;/&gt;&lt;property id=&quot;20307&quot; value=&quot;316&quot;/&gt;&lt;/object&gt;&lt;object type=&quot;3&quot; unique_id=&quot;20563&quot;&gt;&lt;property id=&quot;20148&quot; value=&quot;5&quot;/&gt;&lt;property id=&quot;20300&quot; value=&quot;Diapositiva 4&quot;/&gt;&lt;property id=&quot;20307&quot; value=&quot;498&quot;/&gt;&lt;/object&gt;&lt;object type=&quot;3&quot; unique_id=&quot;20564&quot;&gt;&lt;property id=&quot;20148&quot; value=&quot;5&quot;/&gt;&lt;property id=&quot;20300&quot; value=&quot;Diapositiva 5&quot;/&gt;&lt;property id=&quot;20307&quot; value=&quot;500&quot;/&gt;&lt;/object&gt;&lt;object type=&quot;3&quot; unique_id=&quot;20565&quot;&gt;&lt;property id=&quot;20148&quot; value=&quot;5&quot;/&gt;&lt;property id=&quot;20300&quot; value=&quot;Diapositiva 6&quot;/&gt;&lt;property id=&quot;20307&quot; value=&quot;499&quot;/&gt;&lt;/object&gt;&lt;object type=&quot;3&quot; unique_id=&quot;20566&quot;&gt;&lt;property id=&quot;20148&quot; value=&quot;5&quot;/&gt;&lt;property id=&quot;20300&quot; value=&quot;Diapositiva 7&quot;/&gt;&lt;property id=&quot;20307&quot; value=&quot;502&quot;/&gt;&lt;/object&gt;&lt;object type=&quot;3&quot; unique_id=&quot;20567&quot;&gt;&lt;property id=&quot;20148&quot; value=&quot;5&quot;/&gt;&lt;property id=&quot;20300&quot; value=&quot;Diapositiva 8&quot;/&gt;&lt;property id=&quot;20307&quot; value=&quot;503&quot;/&gt;&lt;/object&gt;&lt;object type=&quot;3&quot; unique_id=&quot;20568&quot;&gt;&lt;property id=&quot;20148&quot; value=&quot;5&quot;/&gt;&lt;property id=&quot;20300&quot; value=&quot;Diapositiva 9&quot;/&gt;&lt;property id=&quot;20307&quot; value=&quot;504&quot;/&gt;&lt;/object&gt;&lt;object type=&quot;3&quot; unique_id=&quot;20569&quot;&gt;&lt;property id=&quot;20148&quot; value=&quot;5&quot;/&gt;&lt;property id=&quot;20300&quot; value=&quot;Diapositiva 10&quot;/&gt;&lt;property id=&quot;20307&quot; value=&quot;505&quot;/&gt;&lt;/object&gt;&lt;object type=&quot;3&quot; unique_id=&quot;20570&quot;&gt;&lt;property id=&quot;20148&quot; value=&quot;5&quot;/&gt;&lt;property id=&quot;20300&quot; value=&quot;Diapositiva 11&quot;/&gt;&lt;property id=&quot;20307&quot; value=&quot;501&quot;/&gt;&lt;/object&gt;&lt;object type=&quot;3&quot; unique_id=&quot;20571&quot;&gt;&lt;property id=&quot;20148&quot; value=&quot;5&quot;/&gt;&lt;property id=&quot;20300&quot; value=&quot;Diapositiva 12&quot;/&gt;&lt;property id=&quot;20307&quot; value=&quot;508&quot;/&gt;&lt;/object&gt;&lt;object type=&quot;3&quot; unique_id=&quot;20572&quot;&gt;&lt;property id=&quot;20148&quot; value=&quot;5&quot;/&gt;&lt;property id=&quot;20300&quot; value=&quot;Diapositiva 13&quot;/&gt;&lt;property id=&quot;20307&quot; value=&quot;512&quot;/&gt;&lt;/object&gt;&lt;object type=&quot;3&quot; unique_id=&quot;20573&quot;&gt;&lt;property id=&quot;20148&quot; value=&quot;5&quot;/&gt;&lt;property id=&quot;20300&quot; value=&quot;Diapositiva 14&quot;/&gt;&lt;property id=&quot;20307&quot; value=&quot;510&quot;/&gt;&lt;/object&gt;&lt;object type=&quot;3&quot; unique_id=&quot;20574&quot;&gt;&lt;property id=&quot;20148&quot; value=&quot;5&quot;/&gt;&lt;property id=&quot;20300&quot; value=&quot;Diapositiva 15&quot;/&gt;&lt;property id=&quot;20307&quot; value=&quot;514&quot;/&gt;&lt;/object&gt;&lt;object type=&quot;3&quot; unique_id=&quot;20575&quot;&gt;&lt;property id=&quot;20148&quot; value=&quot;5&quot;/&gt;&lt;property id=&quot;20300&quot; value=&quot;Diapositiva 16&quot;/&gt;&lt;property id=&quot;20307&quot; value=&quot;513&quot;/&gt;&lt;/object&gt;&lt;object type=&quot;3&quot; unique_id=&quot;20576&quot;&gt;&lt;property id=&quot;20148&quot; value=&quot;5&quot;/&gt;&lt;property id=&quot;20300&quot; value=&quot;Diapositiva 17&quot;/&gt;&lt;property id=&quot;20307&quot; value=&quot;517&quot;/&gt;&lt;/object&gt;&lt;object type=&quot;3&quot; unique_id=&quot;20577&quot;&gt;&lt;property id=&quot;20148&quot; value=&quot;5&quot;/&gt;&lt;property id=&quot;20300&quot; value=&quot;Diapositiva 18&quot;/&gt;&lt;property id=&quot;20307&quot; value=&quot;518&quot;/&gt;&lt;/object&gt;&lt;object type=&quot;3&quot; unique_id=&quot;20578&quot;&gt;&lt;property id=&quot;20148&quot; value=&quot;5&quot;/&gt;&lt;property id=&quot;20300&quot; value=&quot;Diapositiva 19&quot;/&gt;&lt;property id=&quot;20307&quot; value=&quot;519&quot;/&gt;&lt;/object&gt;&lt;object type=&quot;3&quot; unique_id=&quot;20579&quot;&gt;&lt;property id=&quot;20148&quot; value=&quot;5&quot;/&gt;&lt;property id=&quot;20300&quot; value=&quot;Diapositiva 20&quot;/&gt;&lt;property id=&quot;20307&quot; value=&quot;520&quot;/&gt;&lt;/object&gt;&lt;object type=&quot;3&quot; unique_id=&quot;20580&quot;&gt;&lt;property id=&quot;20148&quot; value=&quot;5&quot;/&gt;&lt;property id=&quot;20300&quot; value=&quot;Diapositiva 21&quot;/&gt;&lt;property id=&quot;20307&quot; value=&quot;521&quot;/&gt;&lt;/object&gt;&lt;object type=&quot;3&quot; unique_id=&quot;20581&quot;&gt;&lt;property id=&quot;20148&quot; value=&quot;5&quot;/&gt;&lt;property id=&quot;20300&quot; value=&quot;Diapositiva 22&quot;/&gt;&lt;property id=&quot;20307&quot; value=&quot;522&quot;/&gt;&lt;/object&gt;&lt;object type=&quot;3&quot; unique_id=&quot;20582&quot;&gt;&lt;property id=&quot;20148&quot; value=&quot;5&quot;/&gt;&lt;property id=&quot;20300&quot; value=&quot;Diapositiva 23&quot;/&gt;&lt;property id=&quot;20307&quot; value=&quot;557&quot;/&gt;&lt;/object&gt;&lt;object type=&quot;3&quot; unique_id=&quot;20583&quot;&gt;&lt;property id=&quot;20148&quot; value=&quot;5&quot;/&gt;&lt;property id=&quot;20300&quot; value=&quot;Diapositiva 24&quot;/&gt;&lt;property id=&quot;20307&quot; value=&quot;523&quot;/&gt;&lt;/object&gt;&lt;object type=&quot;3&quot; unique_id=&quot;20584&quot;&gt;&lt;property id=&quot;20148&quot; value=&quot;5&quot;/&gt;&lt;property id=&quot;20300&quot; value=&quot;Diapositiva 25&quot;/&gt;&lt;property id=&quot;20307&quot; value=&quot;524&quot;/&gt;&lt;/object&gt;&lt;object type=&quot;3&quot; unique_id=&quot;20585&quot;&gt;&lt;property id=&quot;20148&quot; value=&quot;5&quot;/&gt;&lt;property id=&quot;20300&quot; value=&quot;Diapositiva 26&quot;/&gt;&lt;property id=&quot;20307&quot; value=&quot;525&quot;/&gt;&lt;/object&gt;&lt;object type=&quot;3&quot; unique_id=&quot;20586&quot;&gt;&lt;property id=&quot;20148&quot; value=&quot;5&quot;/&gt;&lt;property id=&quot;20300&quot; value=&quot;Diapositiva 27&quot;/&gt;&lt;property id=&quot;20307&quot; value=&quot;526&quot;/&gt;&lt;/object&gt;&lt;object type=&quot;3&quot; unique_id=&quot;20587&quot;&gt;&lt;property id=&quot;20148&quot; value=&quot;5&quot;/&gt;&lt;property id=&quot;20300&quot; value=&quot;Diapositiva 28&quot;/&gt;&lt;property id=&quot;20307&quot; value=&quot;527&quot;/&gt;&lt;/object&gt;&lt;object type=&quot;3&quot; unique_id=&quot;20588&quot;&gt;&lt;property id=&quot;20148&quot; value=&quot;5&quot;/&gt;&lt;property id=&quot;20300&quot; value=&quot;Diapositiva 29&quot;/&gt;&lt;property id=&quot;20307&quot; value=&quot;528&quot;/&gt;&lt;/object&gt;&lt;object type=&quot;3&quot; unique_id=&quot;20589&quot;&gt;&lt;property id=&quot;20148&quot; value=&quot;5&quot;/&gt;&lt;property id=&quot;20300&quot; value=&quot;Diapositiva 30&quot;/&gt;&lt;property id=&quot;20307&quot; value=&quot;529&quot;/&gt;&lt;/object&gt;&lt;object type=&quot;3&quot; unique_id=&quot;20590&quot;&gt;&lt;property id=&quot;20148&quot; value=&quot;5&quot;/&gt;&lt;property id=&quot;20300&quot; value=&quot;Diapositiva 31&quot;/&gt;&lt;property id=&quot;20307&quot; value=&quot;530&quot;/&gt;&lt;/object&gt;&lt;object type=&quot;3&quot; unique_id=&quot;20591&quot;&gt;&lt;property id=&quot;20148&quot; value=&quot;5&quot;/&gt;&lt;property id=&quot;20300&quot; value=&quot;Diapositiva 32&quot;/&gt;&lt;property id=&quot;20307&quot; value=&quot;531&quot;/&gt;&lt;/object&gt;&lt;object type=&quot;3&quot; unique_id=&quot;20592&quot;&gt;&lt;property id=&quot;20148&quot; value=&quot;5&quot;/&gt;&lt;property id=&quot;20300&quot; value=&quot;Diapositiva 33&quot;/&gt;&lt;property id=&quot;20307&quot; value=&quot;532&quot;/&gt;&lt;/object&gt;&lt;object type=&quot;3&quot; unique_id=&quot;20593&quot;&gt;&lt;property id=&quot;20148&quot; value=&quot;5&quot;/&gt;&lt;property id=&quot;20300&quot; value=&quot;Diapositiva 34&quot;/&gt;&lt;property id=&quot;20307&quot; value=&quot;533&quot;/&gt;&lt;/object&gt;&lt;object type=&quot;3&quot; unique_id=&quot;20594&quot;&gt;&lt;property id=&quot;20148&quot; value=&quot;5&quot;/&gt;&lt;property id=&quot;20300&quot; value=&quot;Diapositiva 35&quot;/&gt;&lt;property id=&quot;20307&quot; value=&quot;534&quot;/&gt;&lt;/object&gt;&lt;object type=&quot;3&quot; unique_id=&quot;20595&quot;&gt;&lt;property id=&quot;20148&quot; value=&quot;5&quot;/&gt;&lt;property id=&quot;20300&quot; value=&quot;Diapositiva 36&quot;/&gt;&lt;property id=&quot;20307&quot; value=&quot;535&quot;/&gt;&lt;/object&gt;&lt;object type=&quot;3&quot; unique_id=&quot;20596&quot;&gt;&lt;property id=&quot;20148&quot; value=&quot;5&quot;/&gt;&lt;property id=&quot;20300&quot; value=&quot;Diapositiva 37&quot;/&gt;&lt;property id=&quot;20307&quot; value=&quot;536&quot;/&gt;&lt;/object&gt;&lt;object type=&quot;3&quot; unique_id=&quot;20597&quot;&gt;&lt;property id=&quot;20148&quot; value=&quot;5&quot;/&gt;&lt;property id=&quot;20300&quot; value=&quot;Diapositiva 38&quot;/&gt;&lt;property id=&quot;20307&quot; value=&quot;537&quot;/&gt;&lt;/object&gt;&lt;object type=&quot;3&quot; unique_id=&quot;20598&quot;&gt;&lt;property id=&quot;20148&quot; value=&quot;5&quot;/&gt;&lt;property id=&quot;20300&quot; value=&quot;Diapositiva 39&quot;/&gt;&lt;property id=&quot;20307&quot; value=&quot;540&quot;/&gt;&lt;/object&gt;&lt;object type=&quot;3&quot; unique_id=&quot;20599&quot;&gt;&lt;property id=&quot;20148&quot; value=&quot;5&quot;/&gt;&lt;property id=&quot;20300&quot; value=&quot;Diapositiva 40&quot;/&gt;&lt;property id=&quot;20307&quot; value=&quot;538&quot;/&gt;&lt;/object&gt;&lt;object type=&quot;3&quot; unique_id=&quot;20600&quot;&gt;&lt;property id=&quot;20148&quot; value=&quot;5&quot;/&gt;&lt;property id=&quot;20300&quot; value=&quot;Diapositiva 41&quot;/&gt;&lt;property id=&quot;20307&quot; value=&quot;541&quot;/&gt;&lt;/object&gt;&lt;object type=&quot;3&quot; unique_id=&quot;20601&quot;&gt;&lt;property id=&quot;20148&quot; value=&quot;5&quot;/&gt;&lt;property id=&quot;20300&quot; value=&quot;Diapositiva 42&quot;/&gt;&lt;property id=&quot;20307&quot; value=&quot;539&quot;/&gt;&lt;/object&gt;&lt;object type=&quot;3&quot; unique_id=&quot;20602&quot;&gt;&lt;property id=&quot;20148&quot; value=&quot;5&quot;/&gt;&lt;property id=&quot;20300&quot; value=&quot;Diapositiva 43&quot;/&gt;&lt;property id=&quot;20307&quot; value=&quot;542&quot;/&gt;&lt;/object&gt;&lt;object type=&quot;3&quot; unique_id=&quot;20603&quot;&gt;&lt;property id=&quot;20148&quot; value=&quot;5&quot;/&gt;&lt;property id=&quot;20300&quot; value=&quot;Diapositiva 44&quot;/&gt;&lt;property id=&quot;20307&quot; value=&quot;543&quot;/&gt;&lt;/object&gt;&lt;object type=&quot;3&quot; unique_id=&quot;20604&quot;&gt;&lt;property id=&quot;20148&quot; value=&quot;5&quot;/&gt;&lt;property id=&quot;20300&quot; value=&quot;Diapositiva 45&quot;/&gt;&lt;property id=&quot;20307&quot; value=&quot;544&quot;/&gt;&lt;/object&gt;&lt;object type=&quot;3&quot; unique_id=&quot;20605&quot;&gt;&lt;property id=&quot;20148&quot; value=&quot;5&quot;/&gt;&lt;property id=&quot;20300&quot; value=&quot;Diapositiva 46&quot;/&gt;&lt;property id=&quot;20307&quot; value=&quot;545&quot;/&gt;&lt;/object&gt;&lt;object type=&quot;3&quot; unique_id=&quot;20606&quot;&gt;&lt;property id=&quot;20148&quot; value=&quot;5&quot;/&gt;&lt;property id=&quot;20300&quot; value=&quot;Diapositiva 51&quot;/&gt;&lt;property id=&quot;20307&quot; value=&quot;546&quot;/&gt;&lt;/object&gt;&lt;object type=&quot;3&quot; unique_id=&quot;20607&quot;&gt;&lt;property id=&quot;20148&quot; value=&quot;5&quot;/&gt;&lt;property id=&quot;20300&quot; value=&quot;Diapositiva 52&quot;/&gt;&lt;property id=&quot;20307&quot; value=&quot;547&quot;/&gt;&lt;/object&gt;&lt;object type=&quot;3&quot; unique_id=&quot;20608&quot;&gt;&lt;property id=&quot;20148&quot; value=&quot;5&quot;/&gt;&lt;property id=&quot;20300&quot; value=&quot;Diapositiva 53&quot;/&gt;&lt;property id=&quot;20307&quot; value=&quot;548&quot;/&gt;&lt;/object&gt;&lt;object type=&quot;3&quot; unique_id=&quot;20609&quot;&gt;&lt;property id=&quot;20148&quot; value=&quot;5&quot;/&gt;&lt;property id=&quot;20300&quot; value=&quot;Diapositiva 54&quot;/&gt;&lt;property id=&quot;20307&quot; value=&quot;549&quot;/&gt;&lt;/object&gt;&lt;object type=&quot;3&quot; unique_id=&quot;20610&quot;&gt;&lt;property id=&quot;20148&quot; value=&quot;5&quot;/&gt;&lt;property id=&quot;20300&quot; value=&quot;Diapositiva 55&quot;/&gt;&lt;property id=&quot;20307&quot; value=&quot;550&quot;/&gt;&lt;/object&gt;&lt;object type=&quot;3&quot; unique_id=&quot;20611&quot;&gt;&lt;property id=&quot;20148&quot; value=&quot;5&quot;/&gt;&lt;property id=&quot;20300&quot; value=&quot;Diapositiva 56&quot;/&gt;&lt;property id=&quot;20307&quot; value=&quot;551&quot;/&gt;&lt;/object&gt;&lt;object type=&quot;3&quot; unique_id=&quot;20612&quot;&gt;&lt;property id=&quot;20148&quot; value=&quot;5&quot;/&gt;&lt;property id=&quot;20300&quot; value=&quot;Diapositiva 57&quot;/&gt;&lt;property id=&quot;20307&quot; value=&quot;552&quot;/&gt;&lt;/object&gt;&lt;object type=&quot;3&quot; unique_id=&quot;20613&quot;&gt;&lt;property id=&quot;20148&quot; value=&quot;5&quot;/&gt;&lt;property id=&quot;20300&quot; value=&quot;Diapositiva 58&quot;/&gt;&lt;property id=&quot;20307&quot; value=&quot;553&quot;/&gt;&lt;/object&gt;&lt;object type=&quot;3&quot; unique_id=&quot;20614&quot;&gt;&lt;property id=&quot;20148&quot; value=&quot;5&quot;/&gt;&lt;property id=&quot;20300&quot; value=&quot;Diapositiva 59&quot;/&gt;&lt;property id=&quot;20307&quot; value=&quot;554&quot;/&gt;&lt;/object&gt;&lt;object type=&quot;3&quot; unique_id=&quot;20615&quot;&gt;&lt;property id=&quot;20148&quot; value=&quot;5&quot;/&gt;&lt;property id=&quot;20300&quot; value=&quot;Diapositiva 60&quot;/&gt;&lt;property id=&quot;20307&quot; value=&quot;497&quot;/&gt;&lt;/object&gt;&lt;object type=&quot;3&quot; unique_id=&quot;20616&quot;&gt;&lt;property id=&quot;20148&quot; value=&quot;5&quot;/&gt;&lt;property id=&quot;20300&quot; value=&quot;Diapositiva 61&quot;/&gt;&lt;property id=&quot;20307&quot; value=&quot;318&quot;/&gt;&lt;/object&gt;&lt;object type=&quot;3&quot; unique_id=&quot;21099&quot;&gt;&lt;property id=&quot;20148&quot; value=&quot;5&quot;/&gt;&lt;property id=&quot;20300&quot; value=&quot;Diapositiva 47&quot;/&gt;&lt;property id=&quot;20307&quot; value=&quot;560&quot;/&gt;&lt;/object&gt;&lt;object type=&quot;3&quot; unique_id=&quot;21100&quot;&gt;&lt;property id=&quot;20148&quot; value=&quot;5&quot;/&gt;&lt;property id=&quot;20300&quot; value=&quot;Diapositiva 48&quot;/&gt;&lt;property id=&quot;20307&quot; value=&quot;561&quot;/&gt;&lt;/object&gt;&lt;object type=&quot;3&quot; unique_id=&quot;21101&quot;&gt;&lt;property id=&quot;20148&quot; value=&quot;5&quot;/&gt;&lt;property id=&quot;20300&quot; value=&quot;Diapositiva 49&quot;/&gt;&lt;property id=&quot;20307&quot; value=&quot;562&quot;/&gt;&lt;/object&gt;&lt;object type=&quot;3&quot; unique_id=&quot;21102&quot;&gt;&lt;property id=&quot;20148&quot; value=&quot;5&quot;/&gt;&lt;property id=&quot;20300&quot; value=&quot;Diapositiva 50&quot;/&gt;&lt;property id=&quot;20307&quot; value=&quot;563&quot;/&gt;&lt;/object&gt;&lt;object type=&quot;3&quot; unique_id=&quot;21429&quot;&gt;&lt;property id=&quot;20148&quot; value=&quot;5&quot;/&gt;&lt;property id=&quot;20300&quot; value=&quot;Diapositiva 1&quot;/&gt;&lt;property id=&quot;20307&quot; value=&quot;565&quot;/&gt;&lt;/object&gt;&lt;object type=&quot;3&quot; unique_id=&quot;21430&quot;&gt;&lt;property id=&quot;20148&quot; value=&quot;5&quot;/&gt;&lt;property id=&quot;20300&quot; value=&quot;Diapositiva 62&quot;/&gt;&lt;property id=&quot;20307&quot; value=&quot;566&quot;/&gt;&lt;/object&gt;&lt;object type=&quot;3&quot; unique_id=&quot;21625&quot;&gt;&lt;property id=&quot;20148&quot; value=&quot;5&quot;/&gt;&lt;property id=&quot;20300&quot; value=&quot;Diapositiva 3&quot;/&gt;&lt;property id=&quot;20307&quot; value=&quot;567&quot;/&gt;&lt;/object&gt;&lt;/object&gt;&lt;object type=&quot;8&quot; unique_id=&quot;20677&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45239FE2-A649-4F24-A9DF-2B3984F5FEE1}_1.png&quot;/&gt;&lt;left val=&quot;0&quot;/&gt;&lt;top val=&quot;504&quot;/&gt;&lt;width val=&quot;270&quot;/&gt;&lt;height val=&quot;41&quot;/&gt;&lt;hasText val=&quot;1&quot;/&gt;&lt;/Image&gt;&lt;/ThreeDShapeInfo&gt;"/>
  <p:tag name="PRESENTER_SHAPETEXTINFO" val="&lt;ShapeTextInfo&gt;&lt;TableIndex row=&quot;-1&quot; col=&quot;-1&quot;&gt;&lt;linesCount val=&quot;2&quot;/&gt;&lt;lineCharCount val=&quot;19&quot;/&gt;&lt;lineCharCount val=&quot;24&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13792</TotalTime>
  <Words>5806</Words>
  <Application>Microsoft Office PowerPoint</Application>
  <PresentationFormat>Presentación en pantalla (4:3)</PresentationFormat>
  <Paragraphs>410</Paragraphs>
  <Slides>62</Slides>
  <Notes>62</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62</vt:i4>
      </vt:variant>
    </vt:vector>
  </HeadingPairs>
  <TitlesOfParts>
    <vt:vector size="75" baseType="lpstr">
      <vt:lpstr>Myriad Pro</vt:lpstr>
      <vt:lpstr>Verdana</vt:lpstr>
      <vt:lpstr>Vijaya</vt:lpstr>
      <vt:lpstr>Computerfont</vt:lpstr>
      <vt:lpstr>Swis721 BlkEx BT</vt:lpstr>
      <vt:lpstr>Calibri</vt:lpstr>
      <vt:lpstr>Arial</vt:lpstr>
      <vt:lpstr>Trajan Pro</vt:lpstr>
      <vt:lpstr>Consolas</vt:lpstr>
      <vt:lpstr>Impact</vt:lpstr>
      <vt:lpstr>Swis721 LtEx BT</vt:lpstr>
      <vt:lpstr>Poplar Std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keila</dc:creator>
  <cp:lastModifiedBy>Rodolfo Murua</cp:lastModifiedBy>
  <cp:revision>570</cp:revision>
  <dcterms:created xsi:type="dcterms:W3CDTF">2013-10-02T01:22:09Z</dcterms:created>
  <dcterms:modified xsi:type="dcterms:W3CDTF">2018-08-22T02:27:18Z</dcterms:modified>
</cp:coreProperties>
</file>