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340" r:id="rId2"/>
    <p:sldId id="291" r:id="rId3"/>
    <p:sldId id="292" r:id="rId4"/>
    <p:sldId id="257" r:id="rId5"/>
    <p:sldId id="258" r:id="rId6"/>
    <p:sldId id="259" r:id="rId7"/>
    <p:sldId id="293" r:id="rId8"/>
    <p:sldId id="260" r:id="rId9"/>
    <p:sldId id="261" r:id="rId10"/>
    <p:sldId id="327" r:id="rId11"/>
    <p:sldId id="329" r:id="rId12"/>
    <p:sldId id="330" r:id="rId13"/>
    <p:sldId id="294" r:id="rId14"/>
    <p:sldId id="262" r:id="rId15"/>
    <p:sldId id="295" r:id="rId16"/>
    <p:sldId id="264" r:id="rId17"/>
    <p:sldId id="265" r:id="rId18"/>
    <p:sldId id="296" r:id="rId19"/>
    <p:sldId id="297" r:id="rId20"/>
    <p:sldId id="332" r:id="rId21"/>
    <p:sldId id="333" r:id="rId22"/>
    <p:sldId id="334" r:id="rId23"/>
    <p:sldId id="301" r:id="rId24"/>
    <p:sldId id="338" r:id="rId25"/>
    <p:sldId id="299" r:id="rId26"/>
    <p:sldId id="300" r:id="rId27"/>
    <p:sldId id="302" r:id="rId28"/>
    <p:sldId id="336" r:id="rId29"/>
    <p:sldId id="337" r:id="rId30"/>
    <p:sldId id="271" r:id="rId31"/>
    <p:sldId id="272" r:id="rId32"/>
    <p:sldId id="303" r:id="rId33"/>
    <p:sldId id="274" r:id="rId34"/>
    <p:sldId id="304" r:id="rId35"/>
    <p:sldId id="305" r:id="rId36"/>
    <p:sldId id="306" r:id="rId37"/>
    <p:sldId id="276" r:id="rId38"/>
    <p:sldId id="307" r:id="rId39"/>
    <p:sldId id="277" r:id="rId40"/>
    <p:sldId id="308" r:id="rId41"/>
    <p:sldId id="309" r:id="rId42"/>
    <p:sldId id="310" r:id="rId43"/>
    <p:sldId id="311" r:id="rId44"/>
    <p:sldId id="312" r:id="rId45"/>
    <p:sldId id="313" r:id="rId46"/>
    <p:sldId id="280" r:id="rId47"/>
    <p:sldId id="314" r:id="rId48"/>
    <p:sldId id="281" r:id="rId49"/>
    <p:sldId id="315" r:id="rId50"/>
    <p:sldId id="316" r:id="rId51"/>
    <p:sldId id="283" r:id="rId52"/>
    <p:sldId id="317" r:id="rId53"/>
    <p:sldId id="318" r:id="rId54"/>
    <p:sldId id="319" r:id="rId55"/>
    <p:sldId id="286" r:id="rId56"/>
    <p:sldId id="320" r:id="rId57"/>
    <p:sldId id="287" r:id="rId58"/>
    <p:sldId id="321" r:id="rId59"/>
    <p:sldId id="288" r:id="rId60"/>
    <p:sldId id="322" r:id="rId61"/>
    <p:sldId id="323" r:id="rId62"/>
    <p:sldId id="341" r:id="rId63"/>
  </p:sldIdLst>
  <p:sldSz cx="9144000" cy="6858000" type="screen4x3"/>
  <p:notesSz cx="6858000" cy="9144000"/>
  <p:embeddedFontLst>
    <p:embeddedFont>
      <p:font typeface="Verdana" panose="020B0604030504040204" pitchFamily="34" charset="0"/>
      <p:regular r:id="rId65"/>
      <p:bold r:id="rId66"/>
      <p:italic r:id="rId67"/>
      <p:boldItalic r:id="rId68"/>
    </p:embeddedFont>
    <p:embeddedFont>
      <p:font typeface="Swis721 BlkCn BT" panose="020B0806030502040204" pitchFamily="34" charset="0"/>
      <p:regular r:id="rId69"/>
    </p:embeddedFont>
    <p:embeddedFont>
      <p:font typeface="Impact" panose="020B0806030902050204" pitchFamily="34" charset="0"/>
      <p:regular r:id="rId70"/>
    </p:embeddedFont>
    <p:embeddedFont>
      <p:font typeface="Calibri" panose="020F0502020204030204" pitchFamily="34" charset="0"/>
      <p:regular r:id="rId71"/>
      <p:bold r:id="rId72"/>
      <p:italic r:id="rId73"/>
      <p:boldItalic r:id="rId74"/>
    </p:embeddedFont>
    <p:embeddedFont>
      <p:font typeface="Swis721 LtEx BT" panose="020B0505020202020204" pitchFamily="34" charset="0"/>
      <p:regular r:id="rId75"/>
    </p:embeddedFont>
  </p:embeddedFontLst>
  <p:custDataLst>
    <p:tags r:id="rId7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FFFF"/>
    <a:srgbClr val="FF00FF"/>
    <a:srgbClr val="66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1" autoAdjust="0"/>
    <p:restoredTop sz="84870" autoAdjust="0"/>
  </p:normalViewPr>
  <p:slideViewPr>
    <p:cSldViewPr>
      <p:cViewPr varScale="1">
        <p:scale>
          <a:sx n="77" d="100"/>
          <a:sy n="77" d="100"/>
        </p:scale>
        <p:origin x="-175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48ABD-27A8-4ED2-85C1-F24FA71DE4A9}" type="datetimeFigureOut">
              <a:rPr lang="es-ES" smtClean="0"/>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034A-C78E-4FA5-A1FD-A9872B087509}" type="slidenum">
              <a:rPr lang="es-ES" smtClean="0"/>
              <a:t>‹Nº›</a:t>
            </a:fld>
            <a:endParaRPr lang="es-ES"/>
          </a:p>
        </p:txBody>
      </p:sp>
    </p:spTree>
    <p:extLst>
      <p:ext uri="{BB962C8B-B14F-4D97-AF65-F5344CB8AC3E}">
        <p14:creationId xmlns:p14="http://schemas.microsoft.com/office/powerpoint/2010/main" val="40270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z="1800" i="0" baseline="30000" dirty="0">
              <a:latin typeface="+mj-lt"/>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69965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“Prayer is the opening of the heart to God as to a friend”</a:t>
            </a: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"Prayer is the key in the hand of faith to unlock heavens storehouse where are treasured the boundless resources of omnipotence." </a:t>
            </a:r>
            <a:r>
              <a:rPr lang="en-US" sz="1200" b="0"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Ellen White, Steps to Christ, p. 94.</a:t>
            </a:r>
            <a:endParaRPr lang="es-ES" b="0" i="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11</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1" kern="1200" dirty="0">
                <a:solidFill>
                  <a:schemeClr val="tx1"/>
                </a:solidFill>
                <a:effectLst/>
                <a:latin typeface="+mn-lt"/>
                <a:ea typeface="+mn-ea"/>
                <a:cs typeface="+mn-cs"/>
              </a:rPr>
              <a:t>It is a spiritual vitamin.</a:t>
            </a:r>
            <a:endParaRPr lang="es-AR"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have vitamin A deficiency, we have problems with our eyesight; if we lack vitamin B, we have problems with our nerves. Vitamin C deficiency leads to viral infections. </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thing occurs with our spiritual health. When we lack the "vitamin" of prayer our spiritual eyesight suffers, our faith weakens, and we can easily fall into temptation.</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rPr>
              <a:t>2. </a:t>
            </a: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What means of communication did God provide after the fall into sin?</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13</a:t>
            </a:fld>
            <a:endParaRPr lang="es-ES"/>
          </a:p>
        </p:txBody>
      </p:sp>
    </p:spTree>
    <p:extLst>
      <p:ext uri="{BB962C8B-B14F-4D97-AF65-F5344CB8AC3E}">
        <p14:creationId xmlns:p14="http://schemas.microsoft.com/office/powerpoint/2010/main" val="218133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Our friend Jesus wants to help </a:t>
            </a:r>
            <a:r>
              <a:rPr lang="en-US" sz="1200" kern="1200" dirty="0" smtClean="0">
                <a:solidFill>
                  <a:schemeClr val="tx1"/>
                </a:solidFill>
                <a:effectLst/>
                <a:latin typeface="+mn-lt"/>
                <a:ea typeface="+mn-ea"/>
                <a:cs typeface="+mn-cs"/>
              </a:rPr>
              <a:t>us.</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e </a:t>
            </a:r>
            <a:r>
              <a:rPr lang="en-US" sz="1200" kern="1200" dirty="0">
                <a:solidFill>
                  <a:schemeClr val="tx1"/>
                </a:solidFill>
                <a:effectLst/>
                <a:latin typeface="+mn-lt"/>
                <a:ea typeface="+mn-ea"/>
                <a:cs typeface="+mn-cs"/>
              </a:rPr>
              <a:t>speaks to us though His Word. We should study it daily. (John 15:15) (Acts 17:11).</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14</a:t>
            </a:fld>
            <a:endParaRPr lang="es-ES"/>
          </a:p>
        </p:txBody>
      </p:sp>
    </p:spTree>
    <p:extLst>
      <p:ext uri="{BB962C8B-B14F-4D97-AF65-F5344CB8AC3E}">
        <p14:creationId xmlns:p14="http://schemas.microsoft.com/office/powerpoint/2010/main" val="14223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We speak with Him through prayer. (Daniel 9:20).</a:t>
            </a:r>
            <a:endParaRPr lang="es-A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whiles I was speaking, and praying, and confessing my sin and the sin of my people Israel, and presenting my supplication before the Lord my God for the holy mountain of my God”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Daniel 9:20</a:t>
            </a:r>
            <a:endParaRPr lang="es-ES" dirty="0"/>
          </a:p>
          <a:p>
            <a:endParaRPr lang="es-ES" dirty="0"/>
          </a:p>
          <a:p>
            <a:r>
              <a:rPr lang="en-US" dirty="0"/>
              <a:t>A criminal, when taken to the gallows, cried: "Oh, if I had prayed to God </a:t>
            </a:r>
            <a:r>
              <a:rPr lang="en-US" dirty="0" smtClean="0"/>
              <a:t>that </a:t>
            </a:r>
            <a:r>
              <a:rPr lang="en-US" dirty="0"/>
              <a:t>morning! ... I would not have committed a crime and if I had thought of you, Lord, you would have kept me from committing it."</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15</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WHEN, WHERE AND HOW SHOULD WE PRAY?</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16</a:t>
            </a:fld>
            <a:endParaRPr lang="es-ES"/>
          </a:p>
        </p:txBody>
      </p:sp>
    </p:spTree>
    <p:extLst>
      <p:ext uri="{BB962C8B-B14F-4D97-AF65-F5344CB8AC3E}">
        <p14:creationId xmlns:p14="http://schemas.microsoft.com/office/powerpoint/2010/main" val="390200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3. </a:t>
            </a: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What did the disciples ask Jesus to do?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17</a:t>
            </a:fld>
            <a:endParaRPr lang="es-ES"/>
          </a:p>
        </p:txBody>
      </p:sp>
    </p:spTree>
    <p:extLst>
      <p:ext uri="{BB962C8B-B14F-4D97-AF65-F5344CB8AC3E}">
        <p14:creationId xmlns:p14="http://schemas.microsoft.com/office/powerpoint/2010/main" val="369384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it came to pass, that, as he was praying in a certain place, when he ceased, one of his disciples said unto him, Lord, teach us to pray, as John also taught his disciples.”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a:ln w="11430"/>
                <a:solidFill>
                  <a:srgbClr val="660066"/>
                </a:solidFill>
                <a:effectLst>
                  <a:outerShdw blurRad="76200" dist="50800" dir="5400000" algn="tl" rotWithShape="0">
                    <a:srgbClr val="000000">
                      <a:alpha val="65000"/>
                    </a:srgbClr>
                  </a:outerShdw>
                </a:effectLst>
                <a:latin typeface="Myriad Pro" pitchFamily="34" charset="0"/>
              </a:rPr>
              <a:t>Luke</a:t>
            </a: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 11:1</a:t>
            </a:r>
            <a:endParaRPr lang="es-ES" sz="1200" b="1" spc="50" dirty="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rPr>
              <a:t>4. </a:t>
            </a: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What are the different types of prayer?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Public.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One person prays and the congregation </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listen</a:t>
            </a:r>
            <a:r>
              <a:rPr lang="en-US" sz="1400" b="1" i="1" spc="50" baseline="0" dirty="0" smtClean="0">
                <a:ln w="11430"/>
                <a:solidFill>
                  <a:srgbClr val="002060"/>
                </a:solidFill>
                <a:effectLst>
                  <a:outerShdw blurRad="76200" dist="50800" dir="5400000" algn="tl" rotWithShape="0">
                    <a:srgbClr val="000000">
                      <a:alpha val="65000"/>
                    </a:srgbClr>
                  </a:outerShdw>
                </a:effectLst>
                <a:latin typeface="Myriad Pro" pitchFamily="34" charset="0"/>
              </a:rPr>
              <a:t>s reverently</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endPar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002060"/>
                </a:solidFill>
                <a:effectLst>
                  <a:outerShdw blurRad="76200" dist="50800" dir="5400000" algn="tl" rotWithShape="0">
                    <a:srgbClr val="000000">
                      <a:alpha val="65000"/>
                    </a:srgbClr>
                  </a:outerShdw>
                </a:effectLst>
                <a:latin typeface="Myriad Pro" pitchFamily="34" charset="0"/>
              </a:rPr>
              <a:t>(Should not be long)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 MOMENT OF PRAYER…</a:t>
            </a:r>
            <a:endParaRPr lang="en-US" sz="12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Family</a:t>
            </a:r>
          </a:p>
          <a:p>
            <a:pPr marL="0" indent="0">
              <a:buNone/>
            </a:pP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Every morning and every </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evening</a:t>
            </a:r>
            <a:r>
              <a:rPr lang="en-US" sz="1400" b="1" i="1" spc="50" baseline="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the </a:t>
            </a: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family should read the Word of </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God</a:t>
            </a:r>
            <a:r>
              <a:rPr lang="en-US" sz="1400" b="1" i="1" spc="50" baseline="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n-US"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and </a:t>
            </a:r>
            <a:r>
              <a:rPr lang="en-US" sz="1400" b="1" i="1" spc="50" dirty="0">
                <a:ln w="11430"/>
                <a:solidFill>
                  <a:srgbClr val="002060"/>
                </a:solidFill>
                <a:effectLst>
                  <a:outerShdw blurRad="76200" dist="50800" dir="5400000" algn="tl" rotWithShape="0">
                    <a:srgbClr val="000000">
                      <a:alpha val="65000"/>
                    </a:srgbClr>
                  </a:outerShdw>
                </a:effectLst>
                <a:latin typeface="Myriad Pro" pitchFamily="34" charset="0"/>
              </a:rPr>
              <a:t>pray.</a:t>
            </a: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n-US" sz="1200" b="1" i="1" spc="50" dirty="0">
                <a:ln w="11430"/>
                <a:solidFill>
                  <a:srgbClr val="002060"/>
                </a:solidFill>
                <a:effectLst>
                  <a:outerShdw blurRad="76200" dist="50800" dir="5400000" algn="tl" rotWithShape="0">
                    <a:srgbClr val="000000">
                      <a:alpha val="65000"/>
                    </a:srgbClr>
                  </a:outerShdw>
                </a:effectLst>
                <a:latin typeface="Myriad Pro" pitchFamily="34" charset="0"/>
              </a:rPr>
              <a:t>BEFORE MEALS </a:t>
            </a:r>
          </a:p>
          <a:p>
            <a:pPr marL="0" indent="0">
              <a:buNone/>
            </a:pPr>
            <a:r>
              <a:rPr lang="en-US" sz="1200" kern="1200" dirty="0">
                <a:solidFill>
                  <a:schemeClr val="tx1"/>
                </a:solidFill>
                <a:effectLst/>
                <a:latin typeface="+mn-lt"/>
                <a:ea typeface="+mn-ea"/>
                <a:cs typeface="+mn-cs"/>
              </a:rPr>
              <a:t>We should thank the Lord for the food He provides us and ask Him to bless it.</a:t>
            </a: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21</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IN PRIVATE</a:t>
            </a:r>
          </a:p>
          <a:p>
            <a:pPr marL="0" indent="0">
              <a:buNone/>
            </a:pP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Matthew 6:6. </a:t>
            </a:r>
          </a:p>
          <a:p>
            <a:pPr marL="0" indent="0">
              <a:buNone/>
            </a:pPr>
            <a:endPar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marL="0" indent="0">
              <a:buNone/>
            </a:pP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“But thou, when thou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prayest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enter into thy closet, and when thou hast shut thy door, pray to thy Father which is in secret; and thy Father which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in secret shall reward thee openly.”</a:t>
            </a:r>
          </a:p>
          <a:p>
            <a:pPr marL="0" indent="0">
              <a:buNone/>
            </a:pPr>
            <a:endPar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marL="0" indent="0">
              <a:buNone/>
            </a:pP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"It is secret communion with God that sustains the life of the soul."- Education, p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a:solidFill>
                  <a:schemeClr val="tx1"/>
                </a:solidFill>
                <a:effectLst/>
                <a:latin typeface="+mn-lt"/>
                <a:ea typeface="+mn-ea"/>
                <a:cs typeface="+mn-cs"/>
              </a:rPr>
              <a:t>When can we pray?</a:t>
            </a:r>
          </a:p>
          <a:p>
            <a:r>
              <a:rPr lang="en-US" kern="1200" dirty="0">
                <a:effectLst/>
                <a:latin typeface="+mn-lt"/>
                <a:ea typeface="+mn-ea"/>
                <a:cs typeface="+mn-cs"/>
              </a:rPr>
              <a:t>a) We can pray when we are </a:t>
            </a:r>
            <a:r>
              <a:rPr lang="en-US" dirty="0"/>
              <a:t>travelling </a:t>
            </a:r>
            <a:r>
              <a:rPr lang="en-US" kern="1200" dirty="0">
                <a:effectLst/>
                <a:latin typeface="+mn-lt"/>
                <a:ea typeface="+mn-ea"/>
                <a:cs typeface="+mn-cs"/>
              </a:rPr>
              <a:t>or working (in your mind), We can pray in silence.</a:t>
            </a:r>
            <a:r>
              <a:rPr lang="en-US" dirty="0"/>
              <a:t> </a:t>
            </a:r>
            <a:r>
              <a:rPr lang="en-US" kern="1200" dirty="0">
                <a:effectLst/>
                <a:latin typeface="+mn-lt"/>
                <a:ea typeface="+mn-ea"/>
                <a:cs typeface="+mn-cs"/>
              </a:rPr>
              <a:t> (1 Corinthians 14:15)</a:t>
            </a:r>
            <a:endParaRPr lang="es-AR">
              <a:latin typeface="+mn-lt"/>
            </a:endParaRPr>
          </a:p>
          <a:p>
            <a:r>
              <a:rPr lang="en-US" kern="1200" dirty="0">
                <a:effectLst/>
                <a:latin typeface="+mn-lt"/>
                <a:ea typeface="+mn-ea"/>
                <a:cs typeface="+mn-cs"/>
              </a:rPr>
              <a:t>b) In </a:t>
            </a:r>
            <a:r>
              <a:rPr lang="en-US" dirty="0"/>
              <a:t>moments</a:t>
            </a:r>
            <a:r>
              <a:rPr lang="en-US" kern="1200" dirty="0">
                <a:effectLst/>
                <a:latin typeface="+mn-lt"/>
                <a:ea typeface="+mn-ea"/>
                <a:cs typeface="+mn-cs"/>
              </a:rPr>
              <a:t> of danger and need. (Jonah 2:1)</a:t>
            </a:r>
            <a:endParaRPr lang="es-AR" kern="1200" dirty="0">
              <a:effectLst/>
              <a:latin typeface="+mn-lt"/>
              <a:ea typeface="+mn-ea"/>
              <a:cs typeface="+mn-cs"/>
            </a:endParaRPr>
          </a:p>
          <a:p>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23</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c) Ideally</a:t>
            </a:r>
            <a:r>
              <a:rPr lang="en-US" dirty="0"/>
              <a:t>,</a:t>
            </a:r>
            <a:r>
              <a:rPr lang="en-US" kern="1200" dirty="0">
                <a:effectLst/>
                <a:latin typeface="+mn-lt"/>
                <a:ea typeface="+mn-ea"/>
                <a:cs typeface="+mn-cs"/>
              </a:rPr>
              <a:t> we should pray three times a day, (Daniel 6:10). </a:t>
            </a:r>
            <a:r>
              <a:rPr lang="en-US" dirty="0"/>
              <a:t>Nevertheless,</a:t>
            </a:r>
            <a:r>
              <a:rPr lang="en-US" kern="1200" baseline="0" dirty="0">
                <a:effectLst/>
                <a:latin typeface="+mn-lt"/>
                <a:ea typeface="+mn-ea"/>
                <a:cs typeface="+mn-cs"/>
              </a:rPr>
              <a:t> w</a:t>
            </a:r>
            <a:r>
              <a:rPr lang="en-US" kern="1200" dirty="0">
                <a:effectLst/>
                <a:latin typeface="+mn-lt"/>
                <a:ea typeface="+mn-ea"/>
                <a:cs typeface="+mn-cs"/>
              </a:rPr>
              <a:t>e should constantly </a:t>
            </a:r>
            <a:r>
              <a:rPr lang="en-US" dirty="0"/>
              <a:t>have</a:t>
            </a:r>
            <a:r>
              <a:rPr lang="en-US" kern="1200" dirty="0">
                <a:effectLst/>
                <a:latin typeface="+mn-lt"/>
                <a:ea typeface="+mn-ea"/>
                <a:cs typeface="+mn-cs"/>
              </a:rPr>
              <a:t> a spirit of prayer. (1 Thessalonians 5:17)</a:t>
            </a:r>
            <a:endParaRPr lang="es-ES" b="1" i="1" spc="50" dirty="0">
              <a:ln w="11430"/>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24</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6.</a:t>
            </a:r>
            <a:r>
              <a:rPr lang="es-ES" sz="1200" b="1" i="1" spc="50" baseline="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What should we avoid when we pray?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25</a:t>
            </a:fld>
            <a:endParaRPr lang="es-ES"/>
          </a:p>
        </p:txBody>
      </p:sp>
    </p:spTree>
    <p:extLst>
      <p:ext uri="{BB962C8B-B14F-4D97-AF65-F5344CB8AC3E}">
        <p14:creationId xmlns:p14="http://schemas.microsoft.com/office/powerpoint/2010/main" val="4176104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l">
              <a:buNone/>
            </a:pPr>
            <a:r>
              <a:rPr lang="en-US" sz="1200" b="1"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But when ye pray, use not vain repetitions, as the heathen do: for they think that they shall be heard for their much speaking. Be not ye therefore like unto them: for your Father </a:t>
            </a:r>
            <a:r>
              <a:rPr lang="en-US" sz="1200" b="0" i="0" kern="1200" dirty="0" err="1">
                <a:solidFill>
                  <a:schemeClr val="tx1"/>
                </a:solidFill>
                <a:effectLst/>
                <a:latin typeface="+mn-lt"/>
                <a:ea typeface="+mn-ea"/>
                <a:cs typeface="+mn-cs"/>
              </a:rPr>
              <a:t>knoweth</a:t>
            </a:r>
            <a:r>
              <a:rPr lang="en-US" sz="1200" b="0" i="0" kern="1200" dirty="0">
                <a:solidFill>
                  <a:schemeClr val="tx1"/>
                </a:solidFill>
                <a:effectLst/>
                <a:latin typeface="+mn-lt"/>
                <a:ea typeface="+mn-ea"/>
                <a:cs typeface="+mn-cs"/>
              </a:rPr>
              <a:t> what things ye have need of, before ye ask him.”</a:t>
            </a:r>
          </a:p>
          <a:p>
            <a:pPr marL="0" indent="0" algn="l">
              <a:buNone/>
            </a:pPr>
            <a:r>
              <a:rPr lang="es-AR" sz="1200" b="1" i="0" kern="1200" dirty="0">
                <a:solidFill>
                  <a:schemeClr val="tx1"/>
                </a:solidFill>
                <a:effectLst/>
                <a:latin typeface="+mn-lt"/>
                <a:ea typeface="+mn-ea"/>
                <a:cs typeface="+mn-cs"/>
              </a:rPr>
              <a:t>Matthew </a:t>
            </a: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6:7,8</a:t>
            </a:r>
            <a:endParaRPr lang="es-ES" sz="1200" b="1" spc="50" dirty="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_tradnl" i="1" u="sng" dirty="0"/>
          </a:p>
          <a:p>
            <a:r>
              <a:rPr lang="en-US" sz="1200" u="sng" kern="1200" dirty="0">
                <a:solidFill>
                  <a:schemeClr val="tx1"/>
                </a:solidFill>
                <a:effectLst/>
                <a:latin typeface="+mn-lt"/>
                <a:ea typeface="+mn-ea"/>
                <a:cs typeface="+mn-cs"/>
              </a:rPr>
              <a:t>Vain repetitions and much speaking.</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Pray in a concise, simple manner.</a:t>
            </a:r>
          </a:p>
          <a:p>
            <a:r>
              <a:rPr lang="en-US" sz="1200" kern="1200" dirty="0">
                <a:solidFill>
                  <a:schemeClr val="tx1"/>
                </a:solidFill>
                <a:effectLst/>
                <a:latin typeface="+mn-lt"/>
                <a:ea typeface="+mn-ea"/>
                <a:cs typeface="+mn-cs"/>
              </a:rPr>
              <a:t>The Lord's prayer is a wonderful example of what a prayer should be like.</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rPr>
              <a:t>7. </a:t>
            </a: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Whom should we pray for?</a:t>
            </a:r>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a:p>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002060"/>
                </a:solidFill>
                <a:effectLst>
                  <a:outerShdw blurRad="76200" dist="50800" dir="5400000" algn="tl" rotWithShape="0">
                    <a:srgbClr val="000000">
                      <a:alpha val="65000"/>
                    </a:srgbClr>
                  </a:outerShdw>
                </a:effectLst>
                <a:latin typeface="Myriad Pro" pitchFamily="34" charset="0"/>
              </a:rPr>
              <a:t>For the sick; for individuals.</a:t>
            </a:r>
            <a: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rPr>
              <a:t/>
            </a:r>
            <a:b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James 5: 13-16</a:t>
            </a:r>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27</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messengers of God and the progress of the Gospel.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Acts 12:5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Habakkuk 3:2</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28</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002060"/>
                </a:solidFill>
                <a:effectLst>
                  <a:outerShdw blurRad="76200" dist="50800" dir="5400000" algn="tl" rotWithShape="0">
                    <a:srgbClr val="000000">
                      <a:alpha val="65000"/>
                    </a:srgbClr>
                  </a:outerShdw>
                </a:effectLst>
                <a:latin typeface="Myriad Pro" pitchFamily="34" charset="0"/>
              </a:rPr>
              <a:t>For the outpouring of the Holy Spirit </a:t>
            </a:r>
            <a: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rPr>
              <a:t/>
            </a:r>
            <a:b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Luke</a:t>
            </a:r>
            <a:r>
              <a:rPr lang="es-ES" b="1" i="1"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11:13</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THE BEST SOLUTION TO ALL MY CONCERNS AND PROBLEMS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Model Prayer</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a:p>
            <a:r>
              <a:rPr lang="en-US" sz="1200" b="1" kern="1200" dirty="0">
                <a:solidFill>
                  <a:schemeClr val="tx1"/>
                </a:solidFill>
                <a:effectLst/>
                <a:latin typeface="+mn-lt"/>
                <a:ea typeface="+mn-ea"/>
                <a:cs typeface="+mn-cs"/>
              </a:rPr>
              <a:t>1. </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Address the Father: Our Father</a:t>
            </a:r>
            <a:endParaRPr lang="es-AR"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Thank Him: Thank you for...</a:t>
            </a:r>
            <a:endParaRPr lang="es-AR"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Ask: for our needs, for others, for the forgiveness of sin</a:t>
            </a:r>
            <a:endParaRPr lang="es-AR"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In the name of Jesus</a:t>
            </a:r>
            <a:endParaRPr lang="es-AR"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Amen</a:t>
            </a:r>
            <a:endParaRPr lang="es-AR" sz="1200" b="1" kern="1200" dirty="0">
              <a:solidFill>
                <a:schemeClr val="tx1"/>
              </a:solidFill>
              <a:effectLst/>
              <a:latin typeface="+mn-lt"/>
              <a:ea typeface="+mn-ea"/>
              <a:cs typeface="+mn-cs"/>
            </a:endParaRPr>
          </a:p>
          <a:p>
            <a:r>
              <a:rPr lang="en-US" dirty="0"/>
              <a:t>The Lord's</a:t>
            </a:r>
            <a:r>
              <a:rPr lang="en-US" kern="1200" dirty="0">
                <a:effectLst/>
                <a:latin typeface="+mn-lt"/>
                <a:ea typeface="+mn-ea"/>
                <a:cs typeface="+mn-cs"/>
              </a:rPr>
              <a:t> prayer is a wonderful model of prayer</a:t>
            </a:r>
            <a:r>
              <a:rPr lang="en-US" dirty="0"/>
              <a:t>.</a:t>
            </a:r>
            <a:endParaRPr lang="es-AR" kern="1200" dirty="0">
              <a:effectLst/>
              <a:latin typeface="+mn-lt"/>
              <a:ea typeface="+mn-ea"/>
              <a:cs typeface="+mn-cs"/>
            </a:endParaRPr>
          </a:p>
          <a:p>
            <a:r>
              <a:rPr lang="en-US" sz="1200" kern="1200" dirty="0">
                <a:solidFill>
                  <a:schemeClr val="tx1"/>
                </a:solidFill>
                <a:effectLst/>
                <a:latin typeface="+mn-lt"/>
                <a:ea typeface="+mn-ea"/>
                <a:cs typeface="+mn-cs"/>
              </a:rPr>
              <a:t>We should speak as if we were talking directly to God. </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30</a:t>
            </a:fld>
            <a:endParaRPr lang="es-ES"/>
          </a:p>
        </p:txBody>
      </p:sp>
    </p:spTree>
    <p:extLst>
      <p:ext uri="{BB962C8B-B14F-4D97-AF65-F5344CB8AC3E}">
        <p14:creationId xmlns:p14="http://schemas.microsoft.com/office/powerpoint/2010/main" val="350869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spc="50" dirty="0">
                <a:ln w="11430"/>
                <a:solidFill>
                  <a:srgbClr val="C00000"/>
                </a:solidFill>
                <a:effectLst>
                  <a:outerShdw blurRad="76200" dist="50800" dir="5400000" algn="tl" rotWithShape="0">
                    <a:srgbClr val="000000">
                      <a:alpha val="65000"/>
                    </a:srgbClr>
                  </a:outerShdw>
                </a:effectLst>
                <a:latin typeface="Myriad Pro" pitchFamily="34" charset="0"/>
              </a:rPr>
              <a:t>A prayer has several parts:</a:t>
            </a:r>
          </a:p>
          <a:p>
            <a:r>
              <a:rPr lang="en-US" sz="1200" kern="1200" dirty="0">
                <a:solidFill>
                  <a:schemeClr val="tx1"/>
                </a:solidFill>
                <a:effectLst/>
                <a:latin typeface="+mn-lt"/>
                <a:ea typeface="+mn-ea"/>
                <a:cs typeface="+mn-cs"/>
              </a:rPr>
              <a:t>a) Vocative: "our Father in Heaven"</a:t>
            </a:r>
            <a:endParaRPr lang="es-AR" sz="1200" kern="1200" dirty="0">
              <a:solidFill>
                <a:schemeClr val="tx1"/>
              </a:solidFill>
              <a:effectLst/>
              <a:latin typeface="+mn-lt"/>
              <a:ea typeface="+mn-ea"/>
              <a:cs typeface="+mn-cs"/>
            </a:endParaRPr>
          </a:p>
          <a:p>
            <a:r>
              <a:rPr lang="en-US" kern="1200" dirty="0">
                <a:effectLst/>
                <a:latin typeface="+mn-lt"/>
                <a:ea typeface="+mn-ea"/>
                <a:cs typeface="+mn-cs"/>
              </a:rPr>
              <a:t>b) Body:</a:t>
            </a:r>
            <a:r>
              <a:rPr lang="en-US" dirty="0"/>
              <a:t> </a:t>
            </a:r>
            <a:endParaRPr lang="es-AR" kern="1200" dirty="0">
              <a:effectLst/>
              <a:latin typeface="+mn-lt"/>
              <a:ea typeface="+mn-ea"/>
              <a:cs typeface="+mn-cs"/>
            </a:endParaRPr>
          </a:p>
          <a:p>
            <a:r>
              <a:rPr lang="en-US" sz="1200" kern="1200" dirty="0">
                <a:solidFill>
                  <a:schemeClr val="tx1"/>
                </a:solidFill>
                <a:effectLst/>
                <a:latin typeface="+mn-lt"/>
                <a:ea typeface="+mn-ea"/>
                <a:cs typeface="+mn-cs"/>
              </a:rPr>
              <a:t>		- Praise: "Hallowed be Thy name..."</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Thanksgiving: "I thank you for..."</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-Confession: "forgive me for...."</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Request: "I ask you to..."</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Mediation: "Please help to..."</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Ending: "In the name of Jesus..."</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Closure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"Amen", which means "so be it"</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31</a:t>
            </a:fld>
            <a:endParaRPr lang="es-ES"/>
          </a:p>
        </p:txBody>
      </p:sp>
    </p:spTree>
    <p:extLst>
      <p:ext uri="{BB962C8B-B14F-4D97-AF65-F5344CB8AC3E}">
        <p14:creationId xmlns:p14="http://schemas.microsoft.com/office/powerpoint/2010/main" val="407831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FOR GOD TO LISTEN, WHAT SHOULD OUR ATTITUDE BE?</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32</a:t>
            </a:fld>
            <a:endParaRPr lang="es-ES"/>
          </a:p>
        </p:txBody>
      </p:sp>
    </p:spTree>
    <p:extLst>
      <p:ext uri="{BB962C8B-B14F-4D97-AF65-F5344CB8AC3E}">
        <p14:creationId xmlns:p14="http://schemas.microsoft.com/office/powerpoint/2010/main" val="277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8. </a:t>
            </a: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What are we to manifest? </a:t>
            </a:r>
            <a:endParaRPr lang="es-ES" dirty="0"/>
          </a:p>
          <a:p>
            <a:r>
              <a:rPr lang="en-US" kern="1200" dirty="0">
                <a:effectLst/>
                <a:latin typeface="+mn-lt"/>
                <a:ea typeface="+mn-ea"/>
                <a:cs typeface="+mn-cs"/>
              </a:rPr>
              <a:t>Sincerity, no trace of hypocrisy</a:t>
            </a:r>
            <a:r>
              <a:rPr lang="en-US" dirty="0"/>
              <a:t>.</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33</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when thou </a:t>
            </a:r>
            <a:r>
              <a:rPr lang="en-US" sz="1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prayest</a:t>
            </a: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thou shalt not be as the hypocrites are: for they love to pray standing in the synagogues and in the corners of the streets, that they may be seen of men. Verily I say unto you, They have their reward.”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Matthew 6:5</a:t>
            </a:r>
            <a:endParaRPr lang="es-ES" sz="1200" b="1" spc="50" dirty="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9.</a:t>
            </a:r>
            <a:r>
              <a:rPr lang="es-ES" sz="1200" b="1" i="1" spc="50" baseline="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n-US" sz="1200" b="1" kern="1200" dirty="0">
                <a:solidFill>
                  <a:schemeClr val="tx1"/>
                </a:solidFill>
                <a:effectLst/>
                <a:latin typeface="+mn-lt"/>
                <a:ea typeface="+mn-ea"/>
                <a:cs typeface="+mn-cs"/>
              </a:rPr>
              <a:t>How should we ask? </a:t>
            </a:r>
            <a:endParaRPr lang="es-ES" sz="10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a:p>
            <a:r>
              <a:rPr lang="en-US" sz="1200" u="sng" kern="1200" dirty="0">
                <a:solidFill>
                  <a:schemeClr val="tx1"/>
                </a:solidFill>
                <a:effectLst/>
                <a:latin typeface="+mn-lt"/>
                <a:ea typeface="+mn-ea"/>
                <a:cs typeface="+mn-cs"/>
              </a:rPr>
              <a:t>With faith</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l">
              <a:buNone/>
            </a:pPr>
            <a:r>
              <a:rPr lang="en-US" sz="1200" b="1" i="0" kern="1200" dirty="0">
                <a:solidFill>
                  <a:schemeClr val="tx1"/>
                </a:solidFill>
                <a:effectLst/>
                <a:latin typeface="+mn-lt"/>
                <a:ea typeface="+mn-ea"/>
                <a:cs typeface="+mn-cs"/>
              </a:rPr>
              <a:t>“But let him ask in faith, nothing wavering. For he that </a:t>
            </a:r>
            <a:r>
              <a:rPr lang="en-US" sz="1200" b="1" i="0" kern="1200" dirty="0" err="1">
                <a:solidFill>
                  <a:schemeClr val="tx1"/>
                </a:solidFill>
                <a:effectLst/>
                <a:latin typeface="+mn-lt"/>
                <a:ea typeface="+mn-ea"/>
                <a:cs typeface="+mn-cs"/>
              </a:rPr>
              <a:t>wavereth</a:t>
            </a:r>
            <a:r>
              <a:rPr lang="en-US" sz="1200" b="1" i="0" kern="1200" dirty="0">
                <a:solidFill>
                  <a:schemeClr val="tx1"/>
                </a:solidFill>
                <a:effectLst/>
                <a:latin typeface="+mn-lt"/>
                <a:ea typeface="+mn-ea"/>
                <a:cs typeface="+mn-cs"/>
              </a:rPr>
              <a:t> is like a wave of the sea driven with the wind and tossed. For let not that man think that he shall receive any thing of the Lord.”</a:t>
            </a:r>
          </a:p>
          <a:p>
            <a:pPr marL="0" indent="0" algn="l">
              <a:buNone/>
            </a:pPr>
            <a:r>
              <a:rPr lang="en-US" sz="1200" b="1" kern="1200" dirty="0">
                <a:solidFill>
                  <a:schemeClr val="tx1"/>
                </a:solidFill>
                <a:effectLst/>
                <a:latin typeface="+mn-lt"/>
                <a:ea typeface="+mn-ea"/>
                <a:cs typeface="+mn-cs"/>
              </a:rPr>
              <a:t>James 1:6,7</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i="1" spc="50" dirty="0">
                <a:ln w="11430"/>
                <a:solidFill>
                  <a:srgbClr val="660066"/>
                </a:solidFill>
                <a:effectLst>
                  <a:outerShdw blurRad="76200" dist="50800" dir="5400000" algn="tl" rotWithShape="0">
                    <a:srgbClr val="000000">
                      <a:alpha val="65000"/>
                    </a:srgbClr>
                  </a:outerShdw>
                </a:effectLst>
                <a:latin typeface="Myriad Pro" pitchFamily="34" charset="0"/>
              </a:rPr>
              <a:t>Ask in</a:t>
            </a:r>
            <a:r>
              <a:rPr lang="es-AR" sz="1200" b="1" i="1" spc="50" baseline="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AR" sz="1200" b="1" i="1" spc="50" dirty="0" err="1">
                <a:ln w="11430"/>
                <a:solidFill>
                  <a:srgbClr val="660066"/>
                </a:solidFill>
                <a:effectLst>
                  <a:outerShdw blurRad="76200" dist="50800" dir="5400000" algn="tl" rotWithShape="0">
                    <a:srgbClr val="000000">
                      <a:alpha val="65000"/>
                    </a:srgbClr>
                  </a:outerShdw>
                </a:effectLst>
                <a:latin typeface="Myriad Pro" pitchFamily="34" charset="0"/>
              </a:rPr>
              <a:t>faith</a:t>
            </a:r>
            <a:endParaRPr lang="es-ES_tradnl" sz="1200" i="1" kern="1200" dirty="0">
              <a:solidFill>
                <a:schemeClr val="tx1"/>
              </a:solidFill>
              <a:effectLst/>
              <a:latin typeface="+mn-lt"/>
              <a:ea typeface="+mn-ea"/>
              <a:cs typeface="+mn-cs"/>
            </a:endParaRPr>
          </a:p>
          <a:p>
            <a:r>
              <a:rPr lang="en-US" kern="1200" dirty="0">
                <a:effectLst/>
              </a:rPr>
              <a:t>There was once a terrible </a:t>
            </a:r>
            <a:r>
              <a:rPr lang="en-US" dirty="0"/>
              <a:t>drought</a:t>
            </a:r>
            <a:r>
              <a:rPr lang="en-US" kern="1200" dirty="0">
                <a:effectLst/>
              </a:rPr>
              <a:t>; the soil was cracked and unable to produce anything. Everyone was very </a:t>
            </a:r>
            <a:r>
              <a:rPr lang="en-US" dirty="0"/>
              <a:t> worried</a:t>
            </a:r>
            <a:r>
              <a:rPr lang="en-US" kern="1200" dirty="0">
                <a:effectLst/>
              </a:rPr>
              <a:t>, so the believers decided to meet in the fields to ask God for rain. In one of the houses, </a:t>
            </a:r>
            <a:r>
              <a:rPr lang="en-US" dirty="0"/>
              <a:t> a </a:t>
            </a:r>
            <a:r>
              <a:rPr lang="en-US" kern="1200" dirty="0">
                <a:effectLst/>
              </a:rPr>
              <a:t>family was getting ready to go to the meeting when they saw their little daughter carrying an umbrella.</a:t>
            </a:r>
            <a:endParaRPr dirty="0"/>
          </a:p>
          <a:p>
            <a:r>
              <a:rPr lang="en-US" dirty="0"/>
              <a:t> </a:t>
            </a:r>
            <a:r>
              <a:rPr lang="en-US" kern="1200" dirty="0">
                <a:effectLst/>
              </a:rPr>
              <a:t>Her father asked her: "why are you carrying an umbrella? Don't you see how sunny it is?"</a:t>
            </a:r>
            <a:r>
              <a:rPr lang="en-US" dirty="0"/>
              <a:t>                               </a:t>
            </a:r>
            <a:endParaRPr/>
          </a:p>
          <a:p>
            <a:r>
              <a:rPr lang="en-US" kern="1200" dirty="0">
                <a:effectLst/>
              </a:rPr>
              <a:t>"Aren't we going to ask God for rain?"- asked the girl.</a:t>
            </a:r>
            <a:r>
              <a:rPr lang="en-US" dirty="0"/>
              <a:t>  </a:t>
            </a:r>
            <a:r>
              <a:rPr lang="en-US" kern="1200" dirty="0">
                <a:effectLst/>
              </a:rPr>
              <a:t>She had </a:t>
            </a:r>
            <a:r>
              <a:rPr lang="en-US" dirty="0"/>
              <a:t> true </a:t>
            </a:r>
            <a:r>
              <a:rPr lang="en-US" kern="1200" dirty="0">
                <a:effectLst/>
              </a:rPr>
              <a:t>faith.</a:t>
            </a:r>
            <a:endParaRPr dirty="0"/>
          </a:p>
          <a:p>
            <a:r>
              <a:rPr lang="en-US" kern="1200" dirty="0">
                <a:effectLst/>
              </a:rPr>
              <a:t>Faith is compared to a seed that </a:t>
            </a:r>
            <a:r>
              <a:rPr lang="en-US" dirty="0"/>
              <a:t>has been sown</a:t>
            </a:r>
            <a:r>
              <a:rPr lang="en-US" kern="1200" dirty="0">
                <a:effectLst/>
              </a:rPr>
              <a:t>, watered and taken care of. It should be fed by the daily study of God's Word. Romans 10: 17.</a:t>
            </a:r>
            <a:r>
              <a:rPr lang="en-US" dirty="0"/>
              <a:t> </a:t>
            </a:r>
            <a:endParaRPr dirty="0"/>
          </a:p>
          <a:p>
            <a:endParaRPr lang="en-US" dirty="0">
              <a:latin typeface="+mn-lt"/>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37</a:t>
            </a:fld>
            <a:endParaRPr lang="es-ES"/>
          </a:p>
        </p:txBody>
      </p:sp>
    </p:spTree>
    <p:extLst>
      <p:ext uri="{BB962C8B-B14F-4D97-AF65-F5344CB8AC3E}">
        <p14:creationId xmlns:p14="http://schemas.microsoft.com/office/powerpoint/2010/main" val="2574867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10. </a:t>
            </a:r>
            <a:r>
              <a:rPr lang="en-US" sz="1200" b="1" kern="1200" dirty="0">
                <a:solidFill>
                  <a:schemeClr val="tx1"/>
                </a:solidFill>
                <a:effectLst/>
                <a:latin typeface="+mn-lt"/>
                <a:ea typeface="+mn-ea"/>
                <a:cs typeface="+mn-cs"/>
              </a:rPr>
              <a:t>We have to be humble.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parable shows us this?</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38</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b="1" dirty="0" err="1"/>
              <a:t>Luke</a:t>
            </a:r>
            <a:r>
              <a:rPr lang="es-ES_tradnl" b="1" dirty="0"/>
              <a:t> 18:9-14</a:t>
            </a:r>
            <a:endParaRPr lang="es-ES" b="1" baseline="30000" dirty="0"/>
          </a:p>
          <a:p>
            <a:r>
              <a:rPr lang="en-US" sz="1200" b="1" i="0" kern="1200" baseline="30000" dirty="0">
                <a:solidFill>
                  <a:schemeClr val="tx1"/>
                </a:solidFill>
                <a:effectLst/>
                <a:latin typeface="+mn-lt"/>
                <a:ea typeface="+mn-ea"/>
                <a:cs typeface="+mn-cs"/>
              </a:rPr>
              <a:t>9 </a:t>
            </a:r>
            <a:r>
              <a:rPr lang="en-US" sz="1200" b="0" i="0" kern="1200" dirty="0">
                <a:solidFill>
                  <a:schemeClr val="tx1"/>
                </a:solidFill>
                <a:effectLst/>
                <a:latin typeface="+mn-lt"/>
                <a:ea typeface="+mn-ea"/>
                <a:cs typeface="+mn-cs"/>
              </a:rPr>
              <a:t>And he </a:t>
            </a:r>
            <a:r>
              <a:rPr lang="en-US" sz="1200" b="0" i="0" kern="1200" dirty="0" err="1">
                <a:solidFill>
                  <a:schemeClr val="tx1"/>
                </a:solidFill>
                <a:effectLst/>
                <a:latin typeface="+mn-lt"/>
                <a:ea typeface="+mn-ea"/>
                <a:cs typeface="+mn-cs"/>
              </a:rPr>
              <a:t>spake</a:t>
            </a:r>
            <a:r>
              <a:rPr lang="en-US" sz="1200" b="0" i="0" kern="1200" dirty="0">
                <a:solidFill>
                  <a:schemeClr val="tx1"/>
                </a:solidFill>
                <a:effectLst/>
                <a:latin typeface="+mn-lt"/>
                <a:ea typeface="+mn-ea"/>
                <a:cs typeface="+mn-cs"/>
              </a:rPr>
              <a:t> this parable unto certain which trusted in themselves that they were righteous, and despised others:</a:t>
            </a:r>
          </a:p>
          <a:p>
            <a:r>
              <a:rPr lang="en-US" sz="1200" b="1" i="0" kern="1200" baseline="30000" dirty="0">
                <a:solidFill>
                  <a:schemeClr val="tx1"/>
                </a:solidFill>
                <a:effectLst/>
                <a:latin typeface="+mn-lt"/>
                <a:ea typeface="+mn-ea"/>
                <a:cs typeface="+mn-cs"/>
              </a:rPr>
              <a:t>10 </a:t>
            </a:r>
            <a:r>
              <a:rPr lang="en-US" sz="1200" b="0" i="0" kern="1200" dirty="0">
                <a:solidFill>
                  <a:schemeClr val="tx1"/>
                </a:solidFill>
                <a:effectLst/>
                <a:latin typeface="+mn-lt"/>
                <a:ea typeface="+mn-ea"/>
                <a:cs typeface="+mn-cs"/>
              </a:rPr>
              <a:t>Two men went up into the temple to pray; the one a Pharisee, and the other a publican.</a:t>
            </a:r>
          </a:p>
          <a:p>
            <a:r>
              <a:rPr lang="en-US" sz="1200" b="1" i="0" kern="1200" baseline="30000" dirty="0">
                <a:solidFill>
                  <a:schemeClr val="tx1"/>
                </a:solidFill>
                <a:effectLst/>
                <a:latin typeface="+mn-lt"/>
                <a:ea typeface="+mn-ea"/>
                <a:cs typeface="+mn-cs"/>
              </a:rPr>
              <a:t>11 </a:t>
            </a:r>
            <a:r>
              <a:rPr lang="en-US" sz="1200" b="0" i="0" kern="1200" dirty="0">
                <a:solidFill>
                  <a:schemeClr val="tx1"/>
                </a:solidFill>
                <a:effectLst/>
                <a:latin typeface="+mn-lt"/>
                <a:ea typeface="+mn-ea"/>
                <a:cs typeface="+mn-cs"/>
              </a:rPr>
              <a:t>The Pharisee stood and prayed thus with himself, God, I thank thee, that I am not as other men are, </a:t>
            </a:r>
            <a:r>
              <a:rPr lang="en-US" sz="1200" b="0" i="0" kern="1200" dirty="0" err="1">
                <a:solidFill>
                  <a:schemeClr val="tx1"/>
                </a:solidFill>
                <a:effectLst/>
                <a:latin typeface="+mn-lt"/>
                <a:ea typeface="+mn-ea"/>
                <a:cs typeface="+mn-cs"/>
              </a:rPr>
              <a:t>extortioners</a:t>
            </a:r>
            <a:r>
              <a:rPr lang="en-US" sz="1200" b="0" i="0" kern="1200" dirty="0">
                <a:solidFill>
                  <a:schemeClr val="tx1"/>
                </a:solidFill>
                <a:effectLst/>
                <a:latin typeface="+mn-lt"/>
                <a:ea typeface="+mn-ea"/>
                <a:cs typeface="+mn-cs"/>
              </a:rPr>
              <a:t>, unjust, adulterers, or even as this publican.</a:t>
            </a:r>
          </a:p>
          <a:p>
            <a:r>
              <a:rPr lang="en-US" sz="1200" b="1" i="0" kern="1200" baseline="30000" dirty="0">
                <a:solidFill>
                  <a:schemeClr val="tx1"/>
                </a:solidFill>
                <a:effectLst/>
                <a:latin typeface="+mn-lt"/>
                <a:ea typeface="+mn-ea"/>
                <a:cs typeface="+mn-cs"/>
              </a:rPr>
              <a:t>12 </a:t>
            </a:r>
            <a:r>
              <a:rPr lang="en-US" sz="1200" b="0" i="0" kern="1200" dirty="0">
                <a:solidFill>
                  <a:schemeClr val="tx1"/>
                </a:solidFill>
                <a:effectLst/>
                <a:latin typeface="+mn-lt"/>
                <a:ea typeface="+mn-ea"/>
                <a:cs typeface="+mn-cs"/>
              </a:rPr>
              <a:t>I fast twice in the week, I give tithes of all that I possess.</a:t>
            </a:r>
          </a:p>
          <a:p>
            <a:r>
              <a:rPr lang="en-US" sz="1200" b="1" i="0" kern="1200" baseline="30000" dirty="0">
                <a:solidFill>
                  <a:schemeClr val="tx1"/>
                </a:solidFill>
                <a:effectLst/>
                <a:latin typeface="+mn-lt"/>
                <a:ea typeface="+mn-ea"/>
                <a:cs typeface="+mn-cs"/>
              </a:rPr>
              <a:t>13 </a:t>
            </a:r>
            <a:r>
              <a:rPr lang="en-US" sz="1200" b="0" i="0" kern="1200" dirty="0">
                <a:solidFill>
                  <a:schemeClr val="tx1"/>
                </a:solidFill>
                <a:effectLst/>
                <a:latin typeface="+mn-lt"/>
                <a:ea typeface="+mn-ea"/>
                <a:cs typeface="+mn-cs"/>
              </a:rPr>
              <a:t>And the publican, standing afar off, would not lift up so much as his eyes unto heaven, but smote upon his breast, saying, God be merciful to me a sinner.</a:t>
            </a:r>
          </a:p>
          <a:p>
            <a:r>
              <a:rPr lang="en-US" sz="1200" b="1" i="0" kern="1200" baseline="30000" dirty="0">
                <a:solidFill>
                  <a:schemeClr val="tx1"/>
                </a:solidFill>
                <a:effectLst/>
                <a:latin typeface="+mn-lt"/>
                <a:ea typeface="+mn-ea"/>
                <a:cs typeface="+mn-cs"/>
              </a:rPr>
              <a:t>14 </a:t>
            </a:r>
            <a:r>
              <a:rPr lang="en-US" sz="1200" b="0" i="0" kern="1200" dirty="0">
                <a:solidFill>
                  <a:schemeClr val="tx1"/>
                </a:solidFill>
                <a:effectLst/>
                <a:latin typeface="+mn-lt"/>
                <a:ea typeface="+mn-ea"/>
                <a:cs typeface="+mn-cs"/>
              </a:rPr>
              <a:t>I tell you, this man went down to his house justified rather than the other: for every one that </a:t>
            </a:r>
            <a:r>
              <a:rPr lang="en-US" sz="1200" b="0" i="0" kern="1200" dirty="0" err="1">
                <a:solidFill>
                  <a:schemeClr val="tx1"/>
                </a:solidFill>
                <a:effectLst/>
                <a:latin typeface="+mn-lt"/>
                <a:ea typeface="+mn-ea"/>
                <a:cs typeface="+mn-cs"/>
              </a:rPr>
              <a:t>exalteth</a:t>
            </a:r>
            <a:r>
              <a:rPr lang="en-US" sz="1200" b="0" i="0" kern="1200" dirty="0">
                <a:solidFill>
                  <a:schemeClr val="tx1"/>
                </a:solidFill>
                <a:effectLst/>
                <a:latin typeface="+mn-lt"/>
                <a:ea typeface="+mn-ea"/>
                <a:cs typeface="+mn-cs"/>
              </a:rPr>
              <a:t> himself shall be abased; and he that </a:t>
            </a:r>
            <a:r>
              <a:rPr lang="en-US" sz="1200" b="0" i="0" kern="1200" dirty="0" err="1">
                <a:solidFill>
                  <a:schemeClr val="tx1"/>
                </a:solidFill>
                <a:effectLst/>
                <a:latin typeface="+mn-lt"/>
                <a:ea typeface="+mn-ea"/>
                <a:cs typeface="+mn-cs"/>
              </a:rPr>
              <a:t>humbleth</a:t>
            </a:r>
            <a:r>
              <a:rPr lang="en-US" sz="1200" b="0" i="0" kern="1200" dirty="0">
                <a:solidFill>
                  <a:schemeClr val="tx1"/>
                </a:solidFill>
                <a:effectLst/>
                <a:latin typeface="+mn-lt"/>
                <a:ea typeface="+mn-ea"/>
                <a:cs typeface="+mn-cs"/>
              </a:rPr>
              <a:t> himself shall be exalted.</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115512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Every human being faces concerns and problems! These may involve our family, job, social status or our personal and spiritual life.</a:t>
            </a:r>
            <a:endParaRPr lang="es-AR" sz="1200" kern="1200" dirty="0">
              <a:solidFill>
                <a:schemeClr val="tx1"/>
              </a:solidFill>
              <a:effectLst/>
              <a:latin typeface="+mn-lt"/>
              <a:ea typeface="+mn-ea"/>
              <a:cs typeface="+mn-cs"/>
            </a:endParaRPr>
          </a:p>
          <a:p>
            <a:pPr marL="171450" indent="-171450">
              <a:buFontTx/>
              <a:buChar char="-"/>
            </a:pPr>
            <a:r>
              <a:rPr lang="en-US" kern="1200" dirty="0">
                <a:effectLst/>
                <a:latin typeface="+mn-lt"/>
                <a:ea typeface="+mn-ea"/>
                <a:cs typeface="+mn-cs"/>
              </a:rPr>
              <a:t>An ill child is on his death bed and his mother is in despair.</a:t>
            </a:r>
            <a:endParaRPr lang="en-US" dirty="0">
              <a:latin typeface="+mn-lt"/>
            </a:endParaRPr>
          </a:p>
          <a:p>
            <a:r>
              <a:rPr lang="en-US" dirty="0"/>
              <a:t>- Her children suffer from lack of food, clothing and a proper and stable shelter, meanwhile her husband is an alcoholic. They long and need a change in their lives!</a:t>
            </a:r>
          </a:p>
          <a:p>
            <a:pPr marL="0" indent="0">
              <a:buFontTx/>
              <a:buNone/>
            </a:pPr>
            <a:endParaRPr lang="en-US" dirty="0">
              <a:latin typeface="+mn-lt"/>
            </a:endParaRPr>
          </a:p>
          <a:p>
            <a:r>
              <a:rPr lang="en-US" kern="1200" dirty="0">
                <a:effectLst/>
                <a:latin typeface="+mn-lt"/>
                <a:ea typeface="+mn-ea"/>
                <a:cs typeface="+mn-cs"/>
              </a:rPr>
              <a:t>What can we do when we have problems </a:t>
            </a:r>
            <a:r>
              <a:rPr lang="en-US" dirty="0" smtClean="0"/>
              <a:t>related to </a:t>
            </a:r>
            <a:r>
              <a:rPr lang="en-US" kern="1200" dirty="0" smtClean="0">
                <a:effectLst/>
                <a:latin typeface="+mn-lt"/>
                <a:ea typeface="+mn-ea"/>
                <a:cs typeface="+mn-cs"/>
              </a:rPr>
              <a:t>our </a:t>
            </a:r>
            <a:r>
              <a:rPr lang="en-US" kern="1200" dirty="0">
                <a:effectLst/>
                <a:latin typeface="+mn-lt"/>
                <a:ea typeface="+mn-ea"/>
                <a:cs typeface="+mn-cs"/>
              </a:rPr>
              <a:t>health, work, family, or personal well-being? Maybe you feel remorse for </a:t>
            </a:r>
            <a:r>
              <a:rPr lang="en-US" dirty="0"/>
              <a:t>the times you</a:t>
            </a:r>
            <a:r>
              <a:rPr lang="en-US" kern="1200" dirty="0">
                <a:effectLst/>
                <a:latin typeface="+mn-lt"/>
                <a:ea typeface="+mn-ea"/>
                <a:cs typeface="+mn-cs"/>
              </a:rPr>
              <a:t> </a:t>
            </a:r>
            <a:r>
              <a:rPr lang="en-US" dirty="0"/>
              <a:t>have failed </a:t>
            </a:r>
            <a:r>
              <a:rPr lang="en-US" kern="1200" dirty="0">
                <a:effectLst/>
                <a:latin typeface="+mn-lt"/>
                <a:ea typeface="+mn-ea"/>
                <a:cs typeface="+mn-cs"/>
              </a:rPr>
              <a:t>or perhaps you feel frustrated, lonely, and discouraged not knowing whom you can open your heart to.</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 b="1" i="1" spc="50" dirty="0">
                <a:ln w="11430"/>
                <a:effectLst>
                  <a:outerShdw blurRad="76200" dist="50800" dir="5400000" algn="tl" rotWithShape="0">
                    <a:srgbClr val="000000">
                      <a:alpha val="65000"/>
                    </a:srgbClr>
                  </a:outerShdw>
                </a:effectLst>
                <a:latin typeface="Myriad Pro" pitchFamily="34" charset="0"/>
              </a:rPr>
              <a:t>11. </a:t>
            </a:r>
            <a:r>
              <a:rPr lang="en-US" b="1" kern="1200" dirty="0">
                <a:effectLst/>
                <a:latin typeface="+mn-lt"/>
                <a:ea typeface="+mn-ea"/>
                <a:cs typeface="+mn-cs"/>
              </a:rPr>
              <a:t>What is the best position for </a:t>
            </a:r>
            <a:r>
              <a:rPr lang="en-US" b="1" dirty="0"/>
              <a:t>praying with reverence</a:t>
            </a:r>
            <a:r>
              <a:rPr lang="en-US" b="1" kern="1200" dirty="0">
                <a:effectLst/>
                <a:latin typeface="+mn-lt"/>
                <a:ea typeface="+mn-ea"/>
                <a:cs typeface="+mn-cs"/>
              </a:rPr>
              <a:t>?</a:t>
            </a:r>
            <a:r>
              <a:rPr lang="en-US" dirty="0"/>
              <a:t>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40</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“For it is written, As I live, </a:t>
            </a:r>
            <a:r>
              <a:rPr lang="en-US" sz="1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saith</a:t>
            </a: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the Lord, every knee shall bow to me, and every tongue shall confess to God.”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a:ln w="11430"/>
                <a:solidFill>
                  <a:srgbClr val="660066"/>
                </a:solidFill>
                <a:effectLst>
                  <a:outerShdw blurRad="76200" dist="50800" dir="5400000" algn="tl" rotWithShape="0">
                    <a:srgbClr val="000000">
                      <a:alpha val="65000"/>
                    </a:srgbClr>
                  </a:outerShdw>
                </a:effectLst>
                <a:latin typeface="Myriad Pro" pitchFamily="34" charset="0"/>
              </a:rPr>
              <a:t>Romans</a:t>
            </a: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 14:11</a:t>
            </a:r>
            <a:endParaRPr lang="es-ES" sz="1200" b="1" spc="50" dirty="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_tradnl" sz="1200" i="1" u="sng" dirty="0"/>
          </a:p>
          <a:p>
            <a:r>
              <a:rPr lang="en-US" sz="1200" i="1" u="sng" kern="1200" dirty="0">
                <a:solidFill>
                  <a:schemeClr val="tx1"/>
                </a:solidFill>
                <a:effectLst/>
                <a:latin typeface="+mn-lt"/>
                <a:ea typeface="+mn-ea"/>
                <a:cs typeface="+mn-cs"/>
              </a:rPr>
              <a:t>Kneeling down.</a:t>
            </a:r>
          </a:p>
          <a:p>
            <a:endParaRPr lang="en-US" sz="1200" i="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also pray standing, but always bowing your head, closing your eyes and clasping your hands.</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41</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12.</a:t>
            </a:r>
            <a:r>
              <a:rPr lang="es-ES" sz="1200" b="1" i="1" spc="50" baseline="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n-US" sz="1200" b="1" kern="1200" dirty="0">
                <a:solidFill>
                  <a:schemeClr val="tx1"/>
                </a:solidFill>
                <a:effectLst/>
                <a:latin typeface="+mn-lt"/>
                <a:ea typeface="+mn-ea"/>
                <a:cs typeface="+mn-cs"/>
              </a:rPr>
              <a:t>What must we always have?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42</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“But if ye forgive not men their trespasses, neither will your Father forgive your trespasses.”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Matthew 6:15</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a:p>
          <a:p>
            <a:r>
              <a:rPr lang="en-US" sz="1200" u="sng" kern="1200" dirty="0">
                <a:solidFill>
                  <a:schemeClr val="tx1"/>
                </a:solidFill>
                <a:effectLst/>
                <a:latin typeface="+mn-lt"/>
                <a:ea typeface="+mn-ea"/>
                <a:cs typeface="+mn-cs"/>
              </a:rPr>
              <a:t>A forgiving spirit.</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shown in the parable of the two debtors (Matthew 18:23-35)</a:t>
            </a:r>
            <a:endParaRPr lang="es-AR" sz="1200" kern="1200" dirty="0">
              <a:solidFill>
                <a:schemeClr val="tx1"/>
              </a:solidFill>
              <a:effectLst/>
              <a:latin typeface="+mn-lt"/>
              <a:ea typeface="+mn-ea"/>
              <a:cs typeface="+mn-cs"/>
            </a:endParaRPr>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43</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On May 20, 2012, 18-year-old </a:t>
            </a:r>
            <a:r>
              <a:rPr lang="en-US" kern="1200" dirty="0" err="1">
                <a:effectLst/>
                <a:latin typeface="+mn-lt"/>
                <a:ea typeface="+mn-ea"/>
                <a:cs typeface="+mn-cs"/>
              </a:rPr>
              <a:t>Takunda</a:t>
            </a:r>
            <a:r>
              <a:rPr lang="en-US" kern="1200" dirty="0">
                <a:effectLst/>
                <a:latin typeface="+mn-lt"/>
                <a:ea typeface="+mn-ea"/>
                <a:cs typeface="+mn-cs"/>
              </a:rPr>
              <a:t> </a:t>
            </a:r>
            <a:r>
              <a:rPr lang="en-US" dirty="0" err="1"/>
              <a:t>Mavima</a:t>
            </a:r>
            <a:r>
              <a:rPr lang="en-US" dirty="0"/>
              <a:t> was driving while drunk after leaving a party. He lost</a:t>
            </a:r>
            <a:r>
              <a:rPr lang="en-US" kern="1200" dirty="0">
                <a:effectLst/>
                <a:latin typeface="+mn-lt"/>
                <a:ea typeface="+mn-ea"/>
                <a:cs typeface="+mn-cs"/>
              </a:rPr>
              <a:t> control of his car </a:t>
            </a:r>
            <a:r>
              <a:rPr lang="en-US" dirty="0"/>
              <a:t>causing him to crash</a:t>
            </a:r>
            <a:r>
              <a:rPr lang="en-US" kern="1200" dirty="0">
                <a:effectLst/>
                <a:latin typeface="+mn-lt"/>
                <a:ea typeface="+mn-ea"/>
                <a:cs typeface="+mn-cs"/>
              </a:rPr>
              <a:t> </a:t>
            </a:r>
            <a:r>
              <a:rPr lang="en-US" dirty="0"/>
              <a:t>on</a:t>
            </a:r>
            <a:r>
              <a:rPr lang="en-US" kern="1200" dirty="0">
                <a:effectLst/>
                <a:latin typeface="+mn-lt"/>
                <a:ea typeface="+mn-ea"/>
                <a:cs typeface="+mn-cs"/>
              </a:rPr>
              <a:t> an exit ramp near Grand Rapids, Michigan. He was accompanied by Tim See, 17, and Howell Crista, 15 years old. Both died in the accident.</a:t>
            </a:r>
            <a:endParaRPr lang="es-AR" dirty="0">
              <a:latin typeface="+mn-lt"/>
            </a:endParaRPr>
          </a:p>
          <a:p>
            <a:r>
              <a:rPr lang="en-US" kern="1200" dirty="0" err="1">
                <a:effectLst/>
                <a:latin typeface="+mn-lt"/>
                <a:ea typeface="+mn-ea"/>
                <a:cs typeface="+mn-cs"/>
              </a:rPr>
              <a:t>Mavima</a:t>
            </a:r>
            <a:r>
              <a:rPr lang="en-US" kern="1200" dirty="0">
                <a:effectLst/>
                <a:latin typeface="+mn-lt"/>
                <a:ea typeface="+mn-ea"/>
                <a:cs typeface="+mn-cs"/>
              </a:rPr>
              <a:t> survived the accident and pleaded guilty to all </a:t>
            </a:r>
            <a:r>
              <a:rPr lang="en-US" dirty="0"/>
              <a:t>the </a:t>
            </a:r>
            <a:r>
              <a:rPr lang="en-US" kern="1200" dirty="0">
                <a:effectLst/>
                <a:latin typeface="+mn-lt"/>
                <a:ea typeface="+mn-ea"/>
                <a:cs typeface="+mn-cs"/>
              </a:rPr>
              <a:t>charges. </a:t>
            </a:r>
            <a:r>
              <a:rPr lang="en-US" dirty="0"/>
              <a:t>He</a:t>
            </a:r>
            <a:r>
              <a:rPr lang="en-US" kern="1200" dirty="0">
                <a:effectLst/>
                <a:latin typeface="+mn-lt"/>
                <a:ea typeface="+mn-ea"/>
                <a:cs typeface="+mn-cs"/>
              </a:rPr>
              <a:t> </a:t>
            </a:r>
            <a:r>
              <a:rPr lang="en-US" dirty="0"/>
              <a:t>received a </a:t>
            </a:r>
            <a:r>
              <a:rPr lang="en-US" kern="1200" dirty="0">
                <a:effectLst/>
                <a:latin typeface="+mn-lt"/>
                <a:ea typeface="+mn-ea"/>
                <a:cs typeface="+mn-cs"/>
              </a:rPr>
              <a:t>sentence between 30 months and 15 years in prison.</a:t>
            </a:r>
            <a:endParaRPr lang="es-AR" kern="1200" dirty="0">
              <a:effectLst/>
              <a:latin typeface="+mn-lt"/>
              <a:ea typeface="+mn-ea"/>
              <a:cs typeface="+mn-cs"/>
            </a:endParaRPr>
          </a:p>
          <a:p>
            <a:r>
              <a:rPr lang="en-US" kern="1200" dirty="0">
                <a:effectLst/>
                <a:latin typeface="+mn-lt"/>
                <a:ea typeface="+mn-ea"/>
                <a:cs typeface="+mn-cs"/>
              </a:rPr>
              <a:t>Despite his pain and unimaginable rage, the father of Tim See, one of the victims, gave a </a:t>
            </a:r>
            <a:r>
              <a:rPr lang="en-US" dirty="0"/>
              <a:t>touching</a:t>
            </a:r>
            <a:r>
              <a:rPr lang="en-US" kern="1200" dirty="0">
                <a:effectLst/>
                <a:latin typeface="+mn-lt"/>
                <a:ea typeface="+mn-ea"/>
                <a:cs typeface="+mn-cs"/>
              </a:rPr>
              <a:t> speech </a:t>
            </a:r>
            <a:r>
              <a:rPr lang="en-US" dirty="0"/>
              <a:t>in </a:t>
            </a:r>
            <a:r>
              <a:rPr lang="en-US" kern="1200" dirty="0">
                <a:effectLst/>
                <a:latin typeface="+mn-lt"/>
                <a:ea typeface="+mn-ea"/>
                <a:cs typeface="+mn-cs"/>
              </a:rPr>
              <a:t>court </a:t>
            </a:r>
            <a:r>
              <a:rPr lang="en-US" dirty="0"/>
              <a:t>interceding for </a:t>
            </a:r>
            <a:r>
              <a:rPr lang="en-US" dirty="0" err="1"/>
              <a:t>Mavima</a:t>
            </a:r>
            <a:r>
              <a:rPr lang="en-US" dirty="0"/>
              <a:t>.</a:t>
            </a:r>
            <a:r>
              <a:rPr lang="en-US" kern="1200" dirty="0">
                <a:effectLst/>
                <a:latin typeface="+mn-lt"/>
                <a:ea typeface="+mn-ea"/>
                <a:cs typeface="+mn-cs"/>
              </a:rPr>
              <a:t> </a:t>
            </a:r>
            <a:r>
              <a:rPr lang="en-US" dirty="0"/>
              <a:t>He</a:t>
            </a:r>
            <a:r>
              <a:rPr lang="en-US" kern="1200" dirty="0">
                <a:effectLst/>
                <a:latin typeface="+mn-lt"/>
                <a:ea typeface="+mn-ea"/>
                <a:cs typeface="+mn-cs"/>
              </a:rPr>
              <a:t> </a:t>
            </a:r>
            <a:r>
              <a:rPr lang="en-US" dirty="0"/>
              <a:t>pleaded before </a:t>
            </a:r>
            <a:r>
              <a:rPr lang="en-US" kern="1200" dirty="0">
                <a:effectLst/>
                <a:latin typeface="+mn-lt"/>
                <a:ea typeface="+mn-ea"/>
                <a:cs typeface="+mn-cs"/>
              </a:rPr>
              <a:t>the judge </a:t>
            </a:r>
            <a:r>
              <a:rPr lang="en-US" dirty="0"/>
              <a:t>for a </a:t>
            </a:r>
            <a:r>
              <a:rPr lang="en-US" kern="1200" dirty="0">
                <a:effectLst/>
                <a:latin typeface="+mn-lt"/>
                <a:ea typeface="+mn-ea"/>
                <a:cs typeface="+mn-cs"/>
              </a:rPr>
              <a:t>light sentence.</a:t>
            </a:r>
            <a:endParaRPr lang="es-AR" kern="1200" dirty="0">
              <a:effectLst/>
              <a:latin typeface="+mn-lt"/>
              <a:ea typeface="+mn-ea"/>
              <a:cs typeface="+mn-cs"/>
            </a:endParaRPr>
          </a:p>
          <a:p>
            <a:r>
              <a:rPr lang="en-US" kern="1200" dirty="0">
                <a:effectLst/>
                <a:latin typeface="+mn-lt"/>
                <a:ea typeface="+mn-ea"/>
                <a:cs typeface="+mn-cs"/>
              </a:rPr>
              <a:t>"I'm begging you to allow </a:t>
            </a:r>
            <a:r>
              <a:rPr lang="en-US" kern="1200" dirty="0" err="1">
                <a:effectLst/>
                <a:latin typeface="+mn-lt"/>
                <a:ea typeface="+mn-ea"/>
                <a:cs typeface="+mn-cs"/>
              </a:rPr>
              <a:t>Takunda</a:t>
            </a:r>
            <a:r>
              <a:rPr lang="en-US" kern="1200" dirty="0">
                <a:effectLst/>
                <a:latin typeface="+mn-lt"/>
                <a:ea typeface="+mn-ea"/>
                <a:cs typeface="+mn-cs"/>
              </a:rPr>
              <a:t> </a:t>
            </a:r>
            <a:r>
              <a:rPr lang="en-US" kern="1200" dirty="0" err="1">
                <a:effectLst/>
                <a:latin typeface="+mn-lt"/>
                <a:ea typeface="+mn-ea"/>
                <a:cs typeface="+mn-cs"/>
              </a:rPr>
              <a:t>Mavima</a:t>
            </a:r>
            <a:r>
              <a:rPr lang="en-US" kern="1200" dirty="0">
                <a:effectLst/>
                <a:latin typeface="+mn-lt"/>
                <a:ea typeface="+mn-ea"/>
                <a:cs typeface="+mn-cs"/>
              </a:rPr>
              <a:t> to make something of himself in the real world - do not send him to jail to </a:t>
            </a:r>
            <a:r>
              <a:rPr lang="en-US" dirty="0"/>
              <a:t>become harden</a:t>
            </a:r>
            <a:r>
              <a:rPr lang="en-US" kern="1200" dirty="0">
                <a:effectLst/>
                <a:latin typeface="+mn-lt"/>
                <a:ea typeface="+mn-ea"/>
                <a:cs typeface="+mn-cs"/>
              </a:rPr>
              <a:t> and bitter. That kid has learned his lesson a thousand times and will never make the same mistake again", he said.</a:t>
            </a:r>
            <a:endParaRPr lang="es-AR" kern="1200" dirty="0">
              <a:effectLst/>
              <a:latin typeface="+mn-lt"/>
              <a:ea typeface="+mn-ea"/>
              <a:cs typeface="+mn-cs"/>
            </a:endParaRPr>
          </a:p>
          <a:p>
            <a:r>
              <a:rPr lang="en-US" sz="1200" kern="1200" dirty="0">
                <a:solidFill>
                  <a:schemeClr val="tx1"/>
                </a:solidFill>
                <a:effectLst/>
                <a:latin typeface="+mn-lt"/>
                <a:ea typeface="+mn-ea"/>
                <a:cs typeface="+mn-cs"/>
              </a:rPr>
              <a:t>When the hearing ended, the victim's family made their way through the room to hug, comfort, and publicly forgive </a:t>
            </a:r>
            <a:r>
              <a:rPr lang="en-US" sz="1200" kern="1200" dirty="0" err="1">
                <a:solidFill>
                  <a:schemeClr val="tx1"/>
                </a:solidFill>
                <a:effectLst/>
                <a:latin typeface="+mn-lt"/>
                <a:ea typeface="+mn-ea"/>
                <a:cs typeface="+mn-cs"/>
              </a:rPr>
              <a:t>Mavima</a:t>
            </a:r>
            <a:r>
              <a:rPr lang="en-US"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endParaRPr lang="en-US" sz="1200" dirty="0"/>
          </a:p>
          <a:p>
            <a:r>
              <a:rPr lang="en-US" dirty="0"/>
              <a:t>Picture taken by: Chris Clark, Grand Rapids Press</a:t>
            </a:r>
          </a:p>
          <a:p>
            <a:endParaRPr lang="en-US" sz="1200" dirty="0"/>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13. </a:t>
            </a: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What must we remember to say when we ask God for something?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Matthew 26: 39</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God knows our needs (Romans 8:26).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We should let the Lord mold us, as a potter molds clay with his hands. (Jeremiah 18:6)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46</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God can answer: </a:t>
            </a:r>
          </a:p>
          <a:p>
            <a:r>
              <a:rPr lang="en-US" sz="1200" kern="1200" dirty="0">
                <a:solidFill>
                  <a:schemeClr val="tx1"/>
                </a:solidFill>
                <a:effectLst/>
                <a:latin typeface="+mn-lt"/>
                <a:ea typeface="+mn-ea"/>
                <a:cs typeface="+mn-cs"/>
              </a:rPr>
              <a:t>YES. </a:t>
            </a:r>
          </a:p>
          <a:p>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WAIT. </a:t>
            </a:r>
          </a:p>
          <a:p>
            <a:r>
              <a:rPr lang="en-US" sz="1200" kern="1200" dirty="0">
                <a:solidFill>
                  <a:schemeClr val="tx1"/>
                </a:solidFill>
                <a:effectLst/>
                <a:latin typeface="+mn-lt"/>
                <a:ea typeface="+mn-ea"/>
                <a:cs typeface="+mn-cs"/>
              </a:rPr>
              <a:t>God can give an answer. If He does not, WAIT. </a:t>
            </a:r>
          </a:p>
          <a:p>
            <a:r>
              <a:rPr lang="en-US" sz="1200" kern="1200" dirty="0">
                <a:solidFill>
                  <a:schemeClr val="tx1"/>
                </a:solidFill>
                <a:effectLst/>
                <a:latin typeface="+mn-lt"/>
                <a:ea typeface="+mn-ea"/>
                <a:cs typeface="+mn-cs"/>
              </a:rPr>
              <a:t>He knows what is best for us.</a:t>
            </a:r>
          </a:p>
          <a:p>
            <a:endParaRPr lang="es-ES_tradnl" sz="120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a desperate mother pleaded to God concerning the health of her dying son. She repeated over and over again: "Lord, you have to restore his health," forcing God to do so. The child recovered but as he grew up, he turned into a real torment for his mother, who had the bitter experience of seeing him hang on the scaffold as a criminal at the age of twenty two. She then realized that she should have said: "AS THOU WILT"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Let's</a:t>
            </a:r>
            <a:r>
              <a:rPr lang="es-ES_tradnl" sz="1200" b="1" kern="1200" dirty="0">
                <a:solidFill>
                  <a:schemeClr val="tx1"/>
                </a:solidFill>
                <a:effectLst/>
                <a:latin typeface="+mn-lt"/>
                <a:ea typeface="+mn-ea"/>
                <a:cs typeface="+mn-cs"/>
              </a:rPr>
              <a:t> be </a:t>
            </a:r>
            <a:r>
              <a:rPr lang="es-ES_tradnl" sz="1200" b="1" kern="1200" dirty="0" err="1">
                <a:solidFill>
                  <a:schemeClr val="tx1"/>
                </a:solidFill>
                <a:effectLst/>
                <a:latin typeface="+mn-lt"/>
                <a:ea typeface="+mn-ea"/>
                <a:cs typeface="+mn-cs"/>
              </a:rPr>
              <a:t>persevering</a:t>
            </a:r>
            <a:r>
              <a:rPr lang="es-ES_tradnl" sz="1200" b="1"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Parable</a:t>
            </a:r>
            <a:r>
              <a:rPr lang="en-US" sz="1200" b="0" i="0" kern="1200" dirty="0">
                <a:solidFill>
                  <a:schemeClr val="tx1"/>
                </a:solidFill>
                <a:effectLst/>
                <a:latin typeface="+mn-lt"/>
                <a:ea typeface="+mn-ea"/>
                <a:cs typeface="+mn-cs"/>
              </a:rPr>
              <a:t> of the </a:t>
            </a:r>
            <a:r>
              <a:rPr lang="en-US" sz="1200" b="1" i="0" kern="1200" dirty="0">
                <a:solidFill>
                  <a:schemeClr val="tx1"/>
                </a:solidFill>
                <a:effectLst/>
                <a:latin typeface="+mn-lt"/>
                <a:ea typeface="+mn-ea"/>
                <a:cs typeface="+mn-cs"/>
              </a:rPr>
              <a:t>Persistent Widow</a:t>
            </a:r>
            <a:r>
              <a:rPr lang="en-US" sz="1200" b="0"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err="1"/>
              <a:t>Luke</a:t>
            </a:r>
            <a:r>
              <a:rPr lang="es-ES_tradnl" sz="1200" b="1" dirty="0"/>
              <a:t> 18:1-7</a:t>
            </a:r>
            <a:endParaRPr lang="es-ES_tradnl" sz="1200" i="1" u="sng" dirty="0"/>
          </a:p>
          <a:p>
            <a:r>
              <a:rPr lang="en-US" sz="1200" b="0" i="0" kern="1200" dirty="0">
                <a:solidFill>
                  <a:schemeClr val="tx1"/>
                </a:solidFill>
                <a:effectLst/>
                <a:latin typeface="+mn-lt"/>
                <a:ea typeface="+mn-ea"/>
                <a:cs typeface="+mn-cs"/>
              </a:rPr>
              <a:t>And he </a:t>
            </a:r>
            <a:r>
              <a:rPr lang="en-US" sz="1200" b="0" i="0" kern="1200" dirty="0" err="1">
                <a:solidFill>
                  <a:schemeClr val="tx1"/>
                </a:solidFill>
                <a:effectLst/>
                <a:latin typeface="+mn-lt"/>
                <a:ea typeface="+mn-ea"/>
                <a:cs typeface="+mn-cs"/>
              </a:rPr>
              <a:t>spake</a:t>
            </a:r>
            <a:r>
              <a:rPr lang="en-US" sz="1200" b="0" i="0" kern="1200" dirty="0">
                <a:solidFill>
                  <a:schemeClr val="tx1"/>
                </a:solidFill>
                <a:effectLst/>
                <a:latin typeface="+mn-lt"/>
                <a:ea typeface="+mn-ea"/>
                <a:cs typeface="+mn-cs"/>
              </a:rPr>
              <a:t> a parable unto them to this end, that men ought always to pray, and not to faint;</a:t>
            </a:r>
          </a:p>
          <a:p>
            <a:r>
              <a:rPr lang="en-US" sz="1200" b="1" i="0" kern="1200" baseline="30000" dirty="0">
                <a:solidFill>
                  <a:schemeClr val="tx1"/>
                </a:solidFill>
                <a:effectLst/>
                <a:latin typeface="+mn-lt"/>
                <a:ea typeface="+mn-ea"/>
                <a:cs typeface="+mn-cs"/>
              </a:rPr>
              <a:t>2 </a:t>
            </a:r>
            <a:r>
              <a:rPr lang="en-US" sz="1200" b="0" i="0" kern="1200" dirty="0">
                <a:solidFill>
                  <a:schemeClr val="tx1"/>
                </a:solidFill>
                <a:effectLst/>
                <a:latin typeface="+mn-lt"/>
                <a:ea typeface="+mn-ea"/>
                <a:cs typeface="+mn-cs"/>
              </a:rPr>
              <a:t>Saying, There was in a city a judge, which feared not God, neither regarded man:</a:t>
            </a:r>
          </a:p>
          <a:p>
            <a:r>
              <a:rPr lang="en-US" sz="1200" b="1" i="0" kern="1200" baseline="30000" dirty="0">
                <a:solidFill>
                  <a:schemeClr val="tx1"/>
                </a:solidFill>
                <a:effectLst/>
                <a:latin typeface="+mn-lt"/>
                <a:ea typeface="+mn-ea"/>
                <a:cs typeface="+mn-cs"/>
              </a:rPr>
              <a:t>3 </a:t>
            </a:r>
            <a:r>
              <a:rPr lang="en-US" sz="1200" b="0" i="0" kern="1200" dirty="0">
                <a:solidFill>
                  <a:schemeClr val="tx1"/>
                </a:solidFill>
                <a:effectLst/>
                <a:latin typeface="+mn-lt"/>
                <a:ea typeface="+mn-ea"/>
                <a:cs typeface="+mn-cs"/>
              </a:rPr>
              <a:t>And there was a widow in that city; and she came unto him, saying, Avenge me of mine adversary.</a:t>
            </a:r>
          </a:p>
          <a:p>
            <a:r>
              <a:rPr lang="en-US" sz="1200" b="1"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And he would not for a while: but afterward he said within himself, Though I fear not God, nor regard man;</a:t>
            </a:r>
          </a:p>
          <a:p>
            <a:r>
              <a:rPr lang="en-US" sz="1200" b="1" i="0" kern="1200" baseline="30000" dirty="0">
                <a:solidFill>
                  <a:schemeClr val="tx1"/>
                </a:solidFill>
                <a:effectLst/>
                <a:latin typeface="+mn-lt"/>
                <a:ea typeface="+mn-ea"/>
                <a:cs typeface="+mn-cs"/>
              </a:rPr>
              <a:t>5 </a:t>
            </a:r>
            <a:r>
              <a:rPr lang="en-US" sz="1200" b="0" i="0" kern="1200" dirty="0">
                <a:solidFill>
                  <a:schemeClr val="tx1"/>
                </a:solidFill>
                <a:effectLst/>
                <a:latin typeface="+mn-lt"/>
                <a:ea typeface="+mn-ea"/>
                <a:cs typeface="+mn-cs"/>
              </a:rPr>
              <a:t>Yet because this widow </a:t>
            </a:r>
            <a:r>
              <a:rPr lang="en-US" sz="1200" b="0" i="0" kern="1200" dirty="0" err="1">
                <a:solidFill>
                  <a:schemeClr val="tx1"/>
                </a:solidFill>
                <a:effectLst/>
                <a:latin typeface="+mn-lt"/>
                <a:ea typeface="+mn-ea"/>
                <a:cs typeface="+mn-cs"/>
              </a:rPr>
              <a:t>troubleth</a:t>
            </a:r>
            <a:r>
              <a:rPr lang="en-US" sz="1200" b="0" i="0" kern="1200" dirty="0">
                <a:solidFill>
                  <a:schemeClr val="tx1"/>
                </a:solidFill>
                <a:effectLst/>
                <a:latin typeface="+mn-lt"/>
                <a:ea typeface="+mn-ea"/>
                <a:cs typeface="+mn-cs"/>
              </a:rPr>
              <a:t> me, I will avenge her, lest by her continual coming she weary me.</a:t>
            </a:r>
          </a:p>
          <a:p>
            <a:r>
              <a:rPr lang="en-US" sz="1200" b="1" i="0" kern="1200" baseline="30000" dirty="0">
                <a:solidFill>
                  <a:schemeClr val="tx1"/>
                </a:solidFill>
                <a:effectLst/>
                <a:latin typeface="+mn-lt"/>
                <a:ea typeface="+mn-ea"/>
                <a:cs typeface="+mn-cs"/>
              </a:rPr>
              <a:t>6 </a:t>
            </a:r>
            <a:r>
              <a:rPr lang="en-US" sz="1200" b="0" i="0" kern="1200" dirty="0">
                <a:solidFill>
                  <a:schemeClr val="tx1"/>
                </a:solidFill>
                <a:effectLst/>
                <a:latin typeface="+mn-lt"/>
                <a:ea typeface="+mn-ea"/>
                <a:cs typeface="+mn-cs"/>
              </a:rPr>
              <a:t>And the Lord said, Hear what the unjust judge </a:t>
            </a:r>
            <a:r>
              <a:rPr lang="en-US" sz="1200" b="0" i="0" kern="1200" dirty="0" err="1">
                <a:solidFill>
                  <a:schemeClr val="tx1"/>
                </a:solidFill>
                <a:effectLst/>
                <a:latin typeface="+mn-lt"/>
                <a:ea typeface="+mn-ea"/>
                <a:cs typeface="+mn-cs"/>
              </a:rPr>
              <a:t>saith</a:t>
            </a:r>
            <a:r>
              <a:rPr lang="en-US" sz="1200" b="0" i="0" kern="1200" dirty="0">
                <a:solidFill>
                  <a:schemeClr val="tx1"/>
                </a:solidFill>
                <a:effectLst/>
                <a:latin typeface="+mn-lt"/>
                <a:ea typeface="+mn-ea"/>
                <a:cs typeface="+mn-cs"/>
              </a:rPr>
              <a:t>.</a:t>
            </a:r>
          </a:p>
          <a:p>
            <a:r>
              <a:rPr lang="en-US" sz="1200" b="1" i="0" kern="1200" baseline="30000" dirty="0">
                <a:solidFill>
                  <a:schemeClr val="tx1"/>
                </a:solidFill>
                <a:effectLst/>
                <a:latin typeface="+mn-lt"/>
                <a:ea typeface="+mn-ea"/>
                <a:cs typeface="+mn-cs"/>
              </a:rPr>
              <a:t>7 </a:t>
            </a:r>
            <a:r>
              <a:rPr lang="en-US" sz="1200" b="0" i="0" kern="1200" dirty="0">
                <a:solidFill>
                  <a:schemeClr val="tx1"/>
                </a:solidFill>
                <a:effectLst/>
                <a:latin typeface="+mn-lt"/>
                <a:ea typeface="+mn-ea"/>
                <a:cs typeface="+mn-cs"/>
              </a:rPr>
              <a:t>And shall not God avenge his own elect, which cry day and night unto him, though he bear long with them?</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48</a:t>
            </a:fld>
            <a:endParaRPr lang="es-ES"/>
          </a:p>
        </p:txBody>
      </p:sp>
    </p:spTree>
    <p:extLst>
      <p:ext uri="{BB962C8B-B14F-4D97-AF65-F5344CB8AC3E}">
        <p14:creationId xmlns:p14="http://schemas.microsoft.com/office/powerpoint/2010/main" val="1803968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 b="1" i="1" spc="50" dirty="0">
                <a:ln w="11430"/>
                <a:effectLst>
                  <a:outerShdw blurRad="76200" dist="50800" dir="5400000" algn="tl" rotWithShape="0">
                    <a:srgbClr val="000000">
                      <a:alpha val="65000"/>
                    </a:srgbClr>
                  </a:outerShdw>
                </a:effectLst>
                <a:latin typeface="Myriad Pro" pitchFamily="34" charset="0"/>
              </a:rPr>
              <a:t>15.</a:t>
            </a:r>
            <a:r>
              <a:rPr lang="es-ES" b="1" i="1" spc="50" baseline="0" dirty="0">
                <a:ln w="11430"/>
                <a:effectLst>
                  <a:outerShdw blurRad="76200" dist="50800" dir="5400000" algn="tl" rotWithShape="0">
                    <a:srgbClr val="000000">
                      <a:alpha val="65000"/>
                    </a:srgbClr>
                  </a:outerShdw>
                </a:effectLst>
                <a:latin typeface="Myriad Pro" pitchFamily="34" charset="0"/>
              </a:rPr>
              <a:t> </a:t>
            </a:r>
            <a:r>
              <a:rPr lang="en-US" b="1" kern="1200" dirty="0">
                <a:effectLst/>
                <a:latin typeface="+mn-lt"/>
                <a:ea typeface="+mn-ea"/>
                <a:cs typeface="+mn-cs"/>
              </a:rPr>
              <a:t>What should we </a:t>
            </a:r>
            <a:r>
              <a:rPr lang="en-US" b="1" dirty="0"/>
              <a:t>respect </a:t>
            </a:r>
            <a:r>
              <a:rPr lang="en-US" b="1" kern="1200" dirty="0">
                <a:effectLst/>
                <a:latin typeface="+mn-lt"/>
                <a:ea typeface="+mn-ea"/>
                <a:cs typeface="+mn-cs"/>
              </a:rPr>
              <a:t>in order to be heard by God?</a:t>
            </a:r>
            <a:r>
              <a:rPr lang="en-US" dirty="0"/>
              <a:t> </a:t>
            </a:r>
            <a:endParaRPr lang="es-ES" b="1" kern="1200" cap="all" dirty="0">
              <a:ln w="0"/>
              <a:effectLst>
                <a:reflection blurRad="12700" stA="50000" endPos="50000" dist="5000" dir="5400000" sy="-100000" rotWithShape="0"/>
              </a:effectLst>
              <a:latin typeface="Impac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a typeface="+mn-ea"/>
                <a:cs typeface="+mn-cs"/>
              </a:rPr>
              <a:t>Respect</a:t>
            </a:r>
            <a:r>
              <a:rPr lang="es-ES" sz="1200" b="1" kern="1200" cap="all" baseline="0"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a typeface="+mn-ea"/>
                <a:cs typeface="+mn-cs"/>
              </a:rPr>
              <a:t> </a:t>
            </a:r>
            <a:r>
              <a:rPr lang="es-ES" sz="1200" b="1" kern="1200" cap="all" baseline="0"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a typeface="+mn-ea"/>
                <a:cs typeface="+mn-cs"/>
              </a:rPr>
              <a:t>his</a:t>
            </a:r>
            <a:r>
              <a:rPr lang="es-ES" sz="1200" b="1" kern="1200" cap="all" baseline="0"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a typeface="+mn-ea"/>
                <a:cs typeface="+mn-cs"/>
              </a:rPr>
              <a:t> </a:t>
            </a:r>
            <a:r>
              <a:rPr lang="es-ES" sz="1200" b="1" kern="1200" cap="all" baseline="0"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a typeface="+mn-ea"/>
                <a:cs typeface="+mn-cs"/>
              </a:rPr>
              <a:t>law</a:t>
            </a:r>
            <a:endParaRPr lang="es-ES" sz="1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a:p>
            <a:endParaRPr lang="es-ES" sz="120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49</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It is said that the great composer HAYDN was talking about sadness and depression with two of his friends.</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When I feel depressed, I start drinking and that gives me strength" one of them said</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 do"- the other one said- "is to start playing music, and soon I feel better."</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I feel depressed"- said HAYDN - "I pray; only God can give me strength and comfort"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a:t>
            </a:fld>
            <a:endParaRPr lang="es-ES"/>
          </a:p>
        </p:txBody>
      </p:sp>
    </p:spTree>
    <p:extLst>
      <p:ext uri="{BB962C8B-B14F-4D97-AF65-F5344CB8AC3E}">
        <p14:creationId xmlns:p14="http://schemas.microsoft.com/office/powerpoint/2010/main" val="628006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whatsoever we ask, we receive of him, because we keep his commandments, and do those things that are pleasing in his sight.”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John 3:22</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 that </a:t>
            </a:r>
            <a:r>
              <a:rPr lang="en-US" sz="1200" b="0" i="0" kern="1200" dirty="0" err="1">
                <a:solidFill>
                  <a:schemeClr val="tx1"/>
                </a:solidFill>
                <a:effectLst/>
                <a:latin typeface="+mn-lt"/>
                <a:ea typeface="+mn-ea"/>
                <a:cs typeface="+mn-cs"/>
              </a:rPr>
              <a:t>turneth</a:t>
            </a:r>
            <a:r>
              <a:rPr lang="en-US" sz="1200" b="0" i="0" kern="1200" dirty="0">
                <a:solidFill>
                  <a:schemeClr val="tx1"/>
                </a:solidFill>
                <a:effectLst/>
                <a:latin typeface="+mn-lt"/>
                <a:ea typeface="+mn-ea"/>
                <a:cs typeface="+mn-cs"/>
              </a:rPr>
              <a:t> away his ear from hearing the law, even his prayer shall be abomination. </a:t>
            </a:r>
            <a:r>
              <a:rPr lang="es-ES_tradnl" sz="1200" dirty="0"/>
              <a:t>(Prov. 28:9)</a:t>
            </a:r>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50</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16.</a:t>
            </a:r>
            <a:r>
              <a:rPr lang="es-ES" sz="1200" b="1" i="1" spc="50" baseline="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n-US" sz="1200" b="1" kern="1200" dirty="0">
                <a:solidFill>
                  <a:schemeClr val="tx1"/>
                </a:solidFill>
                <a:effectLst/>
                <a:latin typeface="+mn-lt"/>
                <a:ea typeface="+mn-ea"/>
                <a:cs typeface="+mn-cs"/>
              </a:rPr>
              <a:t>In whose name should we pray? Why?</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p>
            <a:r>
              <a:rPr lang="en-US" sz="1200" u="sng" kern="1200" dirty="0">
                <a:solidFill>
                  <a:schemeClr val="tx1"/>
                </a:solidFill>
                <a:effectLst/>
                <a:latin typeface="+mn-lt"/>
                <a:ea typeface="+mn-ea"/>
                <a:cs typeface="+mn-cs"/>
              </a:rPr>
              <a:t>In the name of Jesus. </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 separated us from God. It is only through the grace of Christ that we can expect our prayers to reach God's throne.</a:t>
            </a:r>
            <a:endParaRPr lang="es-AR" sz="1200" kern="1200" dirty="0">
              <a:solidFill>
                <a:schemeClr val="tx1"/>
              </a:solidFill>
              <a:effectLst/>
              <a:latin typeface="+mn-lt"/>
              <a:ea typeface="+mn-ea"/>
              <a:cs typeface="+mn-cs"/>
            </a:endParaRPr>
          </a:p>
          <a:p>
            <a:endParaRPr lang="es-ES"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51</a:t>
            </a:fld>
            <a:endParaRPr lang="es-ES"/>
          </a:p>
        </p:txBody>
      </p:sp>
    </p:spTree>
    <p:extLst>
      <p:ext uri="{BB962C8B-B14F-4D97-AF65-F5344CB8AC3E}">
        <p14:creationId xmlns:p14="http://schemas.microsoft.com/office/powerpoint/2010/main" val="40154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And in that day ye shall ask me nothing. Verily, verily, I say unto you, Whatsoever ye shall ask the Father in my name, he will give it you.</a:t>
            </a:r>
          </a:p>
          <a:p>
            <a:r>
              <a:rPr lang="en-US" sz="1200" b="0" i="0" kern="1200" dirty="0">
                <a:solidFill>
                  <a:schemeClr val="tx1"/>
                </a:solidFill>
                <a:effectLst/>
                <a:latin typeface="+mn-lt"/>
                <a:ea typeface="+mn-ea"/>
                <a:cs typeface="+mn-cs"/>
              </a:rPr>
              <a:t>Hitherto have ye asked nothing in my name: ask, and ye shall receive, that your joy may be full.</a:t>
            </a:r>
          </a:p>
          <a:p>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John 16:23,24</a:t>
            </a:r>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52</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660066"/>
                </a:solidFill>
                <a:effectLst>
                  <a:outerShdw blurRad="76200" dist="50800" dir="5400000" algn="tl" rotWithShape="0">
                    <a:srgbClr val="000000">
                      <a:alpha val="65000"/>
                    </a:srgbClr>
                  </a:outerShdw>
                </a:effectLst>
                <a:latin typeface="Myriad Pro" pitchFamily="34" charset="0"/>
              </a:rPr>
              <a:t>RELIEF AND JOY THROUGH PRAYER</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53</a:t>
            </a:fld>
            <a:endParaRPr lang="es-ES"/>
          </a:p>
        </p:txBody>
      </p:sp>
    </p:spTree>
    <p:extLst>
      <p:ext uri="{BB962C8B-B14F-4D97-AF65-F5344CB8AC3E}">
        <p14:creationId xmlns:p14="http://schemas.microsoft.com/office/powerpoint/2010/main" val="4246439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The sacrifice of the wicked is an abomination to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but the prayer of the upright is his delight. </a:t>
            </a:r>
          </a:p>
          <a:p>
            <a:r>
              <a:rPr lang="en-US" sz="1200" b="0" i="0" kern="1200" dirty="0">
                <a:solidFill>
                  <a:schemeClr val="tx1"/>
                </a:solidFill>
                <a:effectLst/>
                <a:latin typeface="+mn-lt"/>
                <a:ea typeface="+mn-ea"/>
                <a:cs typeface="+mn-cs"/>
              </a:rPr>
              <a:t>The way of the wicked is an abomination unto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but he </a:t>
            </a:r>
            <a:r>
              <a:rPr lang="en-US" sz="1200" b="0" i="0" kern="1200" dirty="0" err="1">
                <a:solidFill>
                  <a:schemeClr val="tx1"/>
                </a:solidFill>
                <a:effectLst/>
                <a:latin typeface="+mn-lt"/>
                <a:ea typeface="+mn-ea"/>
                <a:cs typeface="+mn-cs"/>
              </a:rPr>
              <a:t>loveth</a:t>
            </a:r>
            <a:r>
              <a:rPr lang="en-US" sz="1200" b="0" i="0" kern="1200" dirty="0">
                <a:solidFill>
                  <a:schemeClr val="tx1"/>
                </a:solidFill>
                <a:effectLst/>
                <a:latin typeface="+mn-lt"/>
                <a:ea typeface="+mn-ea"/>
                <a:cs typeface="+mn-cs"/>
              </a:rPr>
              <a:t> him that </a:t>
            </a:r>
            <a:r>
              <a:rPr lang="en-US" sz="1200" b="0" i="0" kern="1200" dirty="0" err="1">
                <a:solidFill>
                  <a:schemeClr val="tx1"/>
                </a:solidFill>
                <a:effectLst/>
                <a:latin typeface="+mn-lt"/>
                <a:ea typeface="+mn-ea"/>
                <a:cs typeface="+mn-cs"/>
              </a:rPr>
              <a:t>followeth</a:t>
            </a:r>
            <a:r>
              <a:rPr lang="en-US" sz="1200" b="0" i="0" kern="1200" dirty="0">
                <a:solidFill>
                  <a:schemeClr val="tx1"/>
                </a:solidFill>
                <a:effectLst/>
                <a:latin typeface="+mn-lt"/>
                <a:ea typeface="+mn-ea"/>
                <a:cs typeface="+mn-cs"/>
              </a:rPr>
              <a:t> after righteousness.</a:t>
            </a:r>
          </a:p>
          <a:p>
            <a:r>
              <a:rPr lang="es-ES_tradnl" sz="1200" b="1" spc="50" dirty="0" err="1">
                <a:ln w="11430"/>
                <a:solidFill>
                  <a:srgbClr val="660066"/>
                </a:solidFill>
                <a:effectLst>
                  <a:outerShdw blurRad="76200" dist="50800" dir="5400000" algn="tl" rotWithShape="0">
                    <a:srgbClr val="000000">
                      <a:alpha val="65000"/>
                    </a:srgbClr>
                  </a:outerShdw>
                </a:effectLst>
                <a:latin typeface="Myriad Pro" pitchFamily="34" charset="0"/>
              </a:rPr>
              <a:t>Proverbs</a:t>
            </a: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 15: 8,9</a:t>
            </a:r>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 b="1" i="1" spc="50" dirty="0">
                <a:ln w="11430"/>
                <a:effectLst>
                  <a:outerShdw blurRad="76200" dist="50800" dir="5400000" algn="tl" rotWithShape="0">
                    <a:srgbClr val="000000">
                      <a:alpha val="65000"/>
                    </a:srgbClr>
                  </a:outerShdw>
                </a:effectLst>
                <a:latin typeface="Myriad Pro" pitchFamily="34" charset="0"/>
              </a:rPr>
              <a:t>17. </a:t>
            </a:r>
            <a:r>
              <a:rPr lang="en-US" b="1" kern="1200" dirty="0">
                <a:effectLst/>
                <a:latin typeface="+mn-lt"/>
                <a:ea typeface="+mn-ea"/>
                <a:cs typeface="+mn-cs"/>
              </a:rPr>
              <a:t>When we feel </a:t>
            </a:r>
            <a:r>
              <a:rPr lang="en-US" b="1" dirty="0"/>
              <a:t>defeated </a:t>
            </a:r>
            <a:r>
              <a:rPr lang="en-US" b="1" kern="1200" dirty="0">
                <a:effectLst/>
                <a:latin typeface="+mn-lt"/>
                <a:ea typeface="+mn-ea"/>
                <a:cs typeface="+mn-cs"/>
              </a:rPr>
              <a:t>by </a:t>
            </a:r>
            <a:r>
              <a:rPr lang="en-US" b="1" dirty="0"/>
              <a:t>our problems</a:t>
            </a:r>
            <a:r>
              <a:rPr lang="en-US" b="1" kern="1200" dirty="0">
                <a:effectLst/>
                <a:latin typeface="+mn-lt"/>
                <a:ea typeface="+mn-ea"/>
                <a:cs typeface="+mn-cs"/>
              </a:rPr>
              <a:t>, who can we call on for help?</a:t>
            </a:r>
            <a:r>
              <a:rPr lang="en-US" b="1" dirty="0"/>
              <a:t> </a:t>
            </a:r>
            <a:endParaRPr lang="en-US" b="1"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0" kern="1200" dirty="0">
              <a:solidFill>
                <a:schemeClr val="tx1"/>
              </a:solidFill>
              <a:effectLst/>
              <a:latin typeface="+mn-lt"/>
              <a:ea typeface="+mn-ea"/>
              <a:cs typeface="+mn-cs"/>
            </a:endParaRPr>
          </a:p>
          <a:p>
            <a:r>
              <a:rPr lang="en-US" kern="1200" dirty="0">
                <a:effectLst/>
                <a:latin typeface="+mn-lt"/>
                <a:ea typeface="+mn-ea"/>
                <a:cs typeface="+mn-cs"/>
              </a:rPr>
              <a:t>Every human being </a:t>
            </a:r>
            <a:r>
              <a:rPr lang="en-US" dirty="0"/>
              <a:t>carries </a:t>
            </a:r>
            <a:r>
              <a:rPr lang="en-US" kern="1200" dirty="0">
                <a:effectLst/>
                <a:latin typeface="+mn-lt"/>
                <a:ea typeface="+mn-ea"/>
                <a:cs typeface="+mn-cs"/>
              </a:rPr>
              <a:t>a burden of </a:t>
            </a:r>
            <a:r>
              <a:rPr lang="en-US" dirty="0"/>
              <a:t>concerns</a:t>
            </a:r>
            <a:r>
              <a:rPr lang="en-US" kern="1200" dirty="0">
                <a:effectLst/>
                <a:latin typeface="+mn-lt"/>
                <a:ea typeface="+mn-ea"/>
                <a:cs typeface="+mn-cs"/>
              </a:rPr>
              <a:t> and problems</a:t>
            </a:r>
            <a:r>
              <a:rPr lang="en-US" dirty="0"/>
              <a:t> on his shoulders</a:t>
            </a:r>
            <a:r>
              <a:rPr lang="en-US" kern="1200" dirty="0">
                <a:effectLst/>
                <a:latin typeface="+mn-lt"/>
                <a:ea typeface="+mn-ea"/>
                <a:cs typeface="+mn-cs"/>
              </a:rPr>
              <a:t>.</a:t>
            </a:r>
            <a:endParaRPr lang="es-AR" dirty="0">
              <a:latin typeface="+mn-lt"/>
            </a:endParaRPr>
          </a:p>
          <a:p>
            <a:r>
              <a:rPr lang="en-US" kern="1200" dirty="0">
                <a:effectLst/>
                <a:latin typeface="+mn-lt"/>
                <a:ea typeface="+mn-ea"/>
                <a:cs typeface="+mn-cs"/>
              </a:rPr>
              <a:t>Fear, uncertainty, disappointment, frustration, bitterness, and failure</a:t>
            </a:r>
            <a:r>
              <a:rPr lang="en-US" dirty="0"/>
              <a:t>,</a:t>
            </a:r>
            <a:r>
              <a:rPr lang="en-US" kern="1200" dirty="0">
                <a:effectLst/>
                <a:latin typeface="+mn-lt"/>
                <a:ea typeface="+mn-ea"/>
                <a:cs typeface="+mn-cs"/>
              </a:rPr>
              <a:t> along with his own faults and sins.</a:t>
            </a:r>
            <a:endParaRPr lang="es-AR" kern="1200" dirty="0">
              <a:effectLst/>
              <a:latin typeface="+mn-lt"/>
              <a:ea typeface="+mn-ea"/>
              <a:cs typeface="+mn-cs"/>
            </a:endParaRPr>
          </a:p>
          <a:p>
            <a:r>
              <a:rPr lang="en-US" dirty="0"/>
              <a:t>So</a:t>
            </a:r>
            <a:r>
              <a:rPr lang="en-US" kern="1200" dirty="0">
                <a:effectLst/>
                <a:latin typeface="+mn-lt"/>
                <a:ea typeface="+mn-ea"/>
                <a:cs typeface="+mn-cs"/>
              </a:rPr>
              <a:t>...let's take God's phone and call Him! Jesus </a:t>
            </a:r>
            <a:r>
              <a:rPr lang="en-US" dirty="0"/>
              <a:t>will come</a:t>
            </a:r>
            <a:r>
              <a:rPr lang="en-US" kern="1200" dirty="0">
                <a:effectLst/>
                <a:latin typeface="+mn-lt"/>
                <a:ea typeface="+mn-ea"/>
                <a:cs typeface="+mn-cs"/>
              </a:rPr>
              <a:t> to our side and </a:t>
            </a:r>
            <a:r>
              <a:rPr lang="en-US" dirty="0"/>
              <a:t>take</a:t>
            </a:r>
            <a:r>
              <a:rPr lang="en-US" kern="1200" dirty="0">
                <a:effectLst/>
                <a:latin typeface="+mn-lt"/>
                <a:ea typeface="+mn-ea"/>
                <a:cs typeface="+mn-cs"/>
              </a:rPr>
              <a:t> our heavy burden </a:t>
            </a:r>
            <a:r>
              <a:rPr lang="en-US" dirty="0"/>
              <a:t>off our shoulders and places them </a:t>
            </a:r>
            <a:r>
              <a:rPr lang="en-US" kern="1200" dirty="0">
                <a:effectLst/>
                <a:latin typeface="+mn-lt"/>
                <a:ea typeface="+mn-ea"/>
                <a:cs typeface="+mn-cs"/>
              </a:rPr>
              <a:t>on His </a:t>
            </a:r>
            <a:r>
              <a:rPr lang="en-US" dirty="0"/>
              <a:t>own</a:t>
            </a:r>
            <a:r>
              <a:rPr lang="en-US" kern="1200" dirty="0">
                <a:effectLst/>
                <a:latin typeface="+mn-lt"/>
                <a:ea typeface="+mn-ea"/>
                <a:cs typeface="+mn-cs"/>
              </a:rPr>
              <a:t>; He carries our concerns, problems</a:t>
            </a:r>
            <a:r>
              <a:rPr lang="en-US" dirty="0"/>
              <a:t> and </a:t>
            </a:r>
            <a:r>
              <a:rPr lang="en-US" kern="1200" dirty="0">
                <a:effectLst/>
                <a:latin typeface="+mn-lt"/>
                <a:ea typeface="+mn-ea"/>
                <a:cs typeface="+mn-cs"/>
              </a:rPr>
              <a:t>sins.</a:t>
            </a:r>
            <a:endParaRPr lang="es-AR" dirty="0">
              <a:latin typeface="+mn-lt"/>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55</a:t>
            </a:fld>
            <a:endParaRPr lang="es-ES"/>
          </a:p>
        </p:txBody>
      </p:sp>
    </p:spTree>
    <p:extLst>
      <p:ext uri="{BB962C8B-B14F-4D97-AF65-F5344CB8AC3E}">
        <p14:creationId xmlns:p14="http://schemas.microsoft.com/office/powerpoint/2010/main" val="2622117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Come unto me, all ye that </a:t>
            </a:r>
            <a:r>
              <a:rPr lang="en-US" sz="1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labour</a:t>
            </a:r>
            <a:r>
              <a:rPr lang="en-U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and are heavy laden, and I will give you rest.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Matthew 11:28</a:t>
            </a:r>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 b="1" i="1" spc="50" dirty="0">
                <a:ln w="11430"/>
                <a:effectLst>
                  <a:outerShdw blurRad="76200" dist="50800" dir="5400000" algn="tl" rotWithShape="0">
                    <a:srgbClr val="000000">
                      <a:alpha val="65000"/>
                    </a:srgbClr>
                  </a:outerShdw>
                </a:effectLst>
                <a:latin typeface="Myriad Pro" pitchFamily="34" charset="0"/>
              </a:rPr>
              <a:t>18. </a:t>
            </a:r>
            <a:r>
              <a:rPr lang="en-US" b="1" kern="1200">
                <a:effectLst/>
                <a:latin typeface="+mn-lt"/>
                <a:ea typeface="+mn-ea"/>
                <a:cs typeface="+mn-cs"/>
              </a:rPr>
              <a:t>What </a:t>
            </a:r>
            <a:r>
              <a:rPr lang="en-US" b="1"/>
              <a:t>is </a:t>
            </a:r>
            <a:r>
              <a:rPr lang="en-US" b="1" kern="1200">
                <a:effectLst/>
                <a:latin typeface="+mn-lt"/>
                <a:ea typeface="+mn-ea"/>
                <a:cs typeface="+mn-cs"/>
              </a:rPr>
              <a:t>God</a:t>
            </a:r>
            <a:r>
              <a:rPr lang="en-US" b="1"/>
              <a:t>´s calling to us</a:t>
            </a:r>
            <a:r>
              <a:rPr lang="en-US" b="1" kern="1200">
                <a:effectLst/>
                <a:latin typeface="+mn-lt"/>
                <a:ea typeface="+mn-ea"/>
                <a:cs typeface="+mn-cs"/>
              </a:rPr>
              <a:t>?</a:t>
            </a:r>
            <a:r>
              <a:rPr lang="en-US" b="1"/>
              <a:t>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57</a:t>
            </a:fld>
            <a:endParaRPr lang="es-ES"/>
          </a:p>
        </p:txBody>
      </p:sp>
    </p:spTree>
    <p:extLst>
      <p:ext uri="{BB962C8B-B14F-4D97-AF65-F5344CB8AC3E}">
        <p14:creationId xmlns:p14="http://schemas.microsoft.com/office/powerpoint/2010/main" val="426589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 slothful in business; fervent in spirit; serving the Lord;</a:t>
            </a:r>
            <a:r>
              <a:rPr lang="en-US" sz="1200" b="1"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Rejoicing in hope; patient in tribulation; continuing instant in prayer.”</a:t>
            </a:r>
            <a:r>
              <a:rPr lang="en-US" sz="1200" b="0" i="0" kern="1200" baseline="0" dirty="0">
                <a:solidFill>
                  <a:schemeClr val="tx1"/>
                </a:solidFill>
                <a:effectLst/>
                <a:latin typeface="+mn-lt"/>
                <a:ea typeface="+mn-ea"/>
                <a:cs typeface="+mn-cs"/>
              </a:rPr>
              <a:t> </a:t>
            </a:r>
            <a:br>
              <a:rPr lang="en-US" sz="1200" b="0" i="0" kern="1200" baseline="0" dirty="0">
                <a:solidFill>
                  <a:schemeClr val="tx1"/>
                </a:solidFill>
                <a:effectLst/>
                <a:latin typeface="+mn-lt"/>
                <a:ea typeface="+mn-ea"/>
                <a:cs typeface="+mn-cs"/>
              </a:rPr>
            </a:br>
            <a:r>
              <a:rPr lang="es-ES_tradnl" sz="1200" b="1" spc="50" dirty="0" err="1">
                <a:ln w="11430"/>
                <a:solidFill>
                  <a:srgbClr val="660066"/>
                </a:solidFill>
                <a:effectLst>
                  <a:outerShdw blurRad="76200" dist="50800" dir="5400000" algn="tl" rotWithShape="0">
                    <a:srgbClr val="000000">
                      <a:alpha val="65000"/>
                    </a:srgbClr>
                  </a:outerShdw>
                </a:effectLst>
                <a:latin typeface="Myriad Pro" pitchFamily="34" charset="0"/>
              </a:rPr>
              <a:t>Romans</a:t>
            </a: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 12:11-12 </a:t>
            </a:r>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FOOTPRINTS</a:t>
            </a:r>
            <a:r>
              <a:rPr lang="es-ES" sz="105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_tradnl"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dreamt I was walking along the beach with the Lord. Many scenes from my life flashed across the sky. In each scene, I noticed footprints in the sand. Sometimes there were two sets of footprints; other times there was only one. This bothered me, because I noticed that during the difficult times of my life, when I was suffering from anguish, sorrow or defeat I could see only one set of footprints.  </a:t>
            </a:r>
            <a:endParaRPr lang="es-AR"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This really disturbed me so I said to the Lord: "You told me when I decided to follow you that you would walk with me always. But I have noticed that during the most difficult moments of my life there has been only one set of footprints in the sand. Why, when I needed you most, have you not been there for me?" The Lord replied: "The times when you have seen only one set of footprints, my child, is when I CARRIED YOU IN MY ARMS"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59</a:t>
            </a:fld>
            <a:endParaRPr lang="es-ES"/>
          </a:p>
        </p:txBody>
      </p:sp>
    </p:spTree>
    <p:extLst>
      <p:ext uri="{BB962C8B-B14F-4D97-AF65-F5344CB8AC3E}">
        <p14:creationId xmlns:p14="http://schemas.microsoft.com/office/powerpoint/2010/main" val="424983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Prayer is the best remedy. It can be compared to a direct telephone call to God.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a:t>
            </a:fld>
            <a:endParaRPr lang="es-ES"/>
          </a:p>
        </p:txBody>
      </p:sp>
    </p:spTree>
    <p:extLst>
      <p:ext uri="{BB962C8B-B14F-4D97-AF65-F5344CB8AC3E}">
        <p14:creationId xmlns:p14="http://schemas.microsoft.com/office/powerpoint/2010/main" val="2647858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Tx/>
              <a:buChar char="-"/>
            </a:pPr>
            <a:r>
              <a:rPr lang="en-US" dirty="0"/>
              <a:t>Let's use God's ``telephone´´, the key in the hand of faith, the "vitamin" of the soul, and let us use it to praise Him, to thank Him, to confess our sins to Him, to tell Him our worries, and to keep a daily, personal contact with Him.</a:t>
            </a:r>
          </a:p>
          <a:p>
            <a:pPr marL="171450" indent="-171450">
              <a:buFontTx/>
              <a:buChar char="-"/>
            </a:pPr>
            <a:r>
              <a:rPr lang="en-US" sz="1200" dirty="0"/>
              <a:t>Cultivate the habit of prayer in your family, teach your children how to pray.</a:t>
            </a:r>
          </a:p>
          <a:p>
            <a:pPr marL="171450" indent="-171450">
              <a:buFontTx/>
              <a:buChar char="-"/>
            </a:pPr>
            <a:r>
              <a:rPr lang="en-US" kern="1200" dirty="0">
                <a:effectLst/>
                <a:latin typeface="+mn-lt"/>
                <a:ea typeface="+mn-ea"/>
                <a:cs typeface="+mn-cs"/>
              </a:rPr>
              <a:t>This is the only way we can live in happiness and in peace, feeling certain that </a:t>
            </a:r>
            <a:r>
              <a:rPr lang="en-US" dirty="0"/>
              <a:t>our</a:t>
            </a:r>
            <a:r>
              <a:rPr lang="en-US" kern="1200" dirty="0">
                <a:effectLst/>
                <a:latin typeface="+mn-lt"/>
                <a:ea typeface="+mn-ea"/>
                <a:cs typeface="+mn-cs"/>
              </a:rPr>
              <a:t> most difficult problems will be dealt with and that He sustains us.</a:t>
            </a:r>
            <a:endParaRPr lang="en-US" dirty="0"/>
          </a:p>
          <a:p>
            <a:pPr marL="0" indent="0">
              <a:buFontTx/>
              <a:buNone/>
            </a:pPr>
            <a:r>
              <a:rPr lang="en-US" sz="1200" b="1" dirty="0"/>
              <a:t>Thank you Lord for listening to me!</a:t>
            </a:r>
          </a:p>
          <a:p>
            <a:pPr marL="171450" indent="-171450">
              <a:buFontTx/>
              <a:buChar cha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60</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pc="50" dirty="0">
                <a:ln w="11430"/>
                <a:solidFill>
                  <a:srgbClr val="00B0F0"/>
                </a:solidFill>
                <a:effectLst>
                  <a:outerShdw blurRad="76200" dist="50800" dir="5400000" algn="tl" rotWithShape="0">
                    <a:srgbClr val="000000">
                      <a:alpha val="65000"/>
                    </a:srgbClr>
                  </a:outerShdw>
                </a:effectLst>
                <a:latin typeface="Myriad Pro" pitchFamily="34" charset="0"/>
              </a:rPr>
              <a:t>GOD BLESS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Next topic: </a:t>
            </a:r>
          </a:p>
          <a:p>
            <a:pPr eaLnBrk="0" fontAlgn="base" hangingPunct="0">
              <a:spcBef>
                <a:spcPct val="30000"/>
              </a:spcBef>
              <a:spcAft>
                <a:spcPct val="0"/>
              </a:spcAft>
              <a:defRPr/>
            </a:pPr>
            <a:r>
              <a:rPr lang="en-US" b="1" dirty="0">
                <a:effectLst>
                  <a:outerShdw blurRad="50800" dist="38100" algn="l" rotWithShape="0">
                    <a:prstClr val="black">
                      <a:alpha val="40000"/>
                    </a:prstClr>
                  </a:outerShdw>
                </a:effectLst>
                <a:latin typeface="Myriad Pro" pitchFamily="34" charset="0"/>
              </a:rPr>
              <a:t>Who will Dominate the World in the Future? </a:t>
            </a:r>
            <a:endParaRPr lang="en-US" b="1" dirty="0">
              <a:latin typeface="Myriad Pro" pitchFamily="34" charset="0"/>
            </a:endParaRPr>
          </a:p>
          <a:p>
            <a:r>
              <a:rPr lang="en-US" sz="1200" kern="1200" dirty="0">
                <a:solidFill>
                  <a:schemeClr val="tx1"/>
                </a:solidFill>
                <a:effectLst/>
                <a:latin typeface="+mn-lt"/>
                <a:ea typeface="+mn-ea"/>
                <a:cs typeface="+mn-cs"/>
              </a:rPr>
              <a:t>Will it be USA, Russia, China, Japan or any other power? </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did Hitler and Napoleon lose the war? </a:t>
            </a:r>
            <a:endParaRPr lang="es-AR" sz="1200" kern="1200" dirty="0">
              <a:solidFill>
                <a:schemeClr val="tx1"/>
              </a:solidFill>
              <a:effectLst/>
              <a:latin typeface="+mn-lt"/>
              <a:ea typeface="+mn-ea"/>
              <a:cs typeface="+mn-cs"/>
            </a:endParaRPr>
          </a:p>
          <a:p>
            <a:r>
              <a:rPr lang="en-US" dirty="0"/>
              <a:t>The reason they failed are found</a:t>
            </a:r>
            <a:r>
              <a:rPr lang="en-US" kern="1200" dirty="0">
                <a:effectLst/>
                <a:latin typeface="+mn-lt"/>
                <a:ea typeface="+mn-ea"/>
                <a:cs typeface="+mn-cs"/>
              </a:rPr>
              <a:t> </a:t>
            </a:r>
            <a:r>
              <a:rPr lang="en-US"/>
              <a:t>in </a:t>
            </a:r>
            <a:r>
              <a:rPr lang="en-US" smtClean="0"/>
              <a:t>seven </a:t>
            </a:r>
            <a:r>
              <a:rPr lang="en-US" dirty="0"/>
              <a:t>words </a:t>
            </a:r>
            <a:r>
              <a:rPr lang="en-US" kern="1200" dirty="0">
                <a:effectLst/>
                <a:latin typeface="+mn-lt"/>
                <a:ea typeface="+mn-ea"/>
                <a:cs typeface="+mn-cs"/>
              </a:rPr>
              <a:t>written 2,600 </a:t>
            </a:r>
            <a:r>
              <a:rPr lang="en-US" dirty="0"/>
              <a:t>years</a:t>
            </a:r>
            <a:r>
              <a:rPr lang="en-US" kern="1200" dirty="0">
                <a:effectLst/>
                <a:latin typeface="+mn-lt"/>
                <a:ea typeface="+mn-ea"/>
                <a:cs typeface="+mn-cs"/>
              </a:rPr>
              <a:t> </a:t>
            </a:r>
            <a:r>
              <a:rPr lang="en-US" dirty="0"/>
              <a:t> ago in the times of Babylon</a:t>
            </a:r>
            <a:r>
              <a:rPr lang="en-US" kern="1200" dirty="0">
                <a:effectLst/>
                <a:latin typeface="+mn-lt"/>
                <a:ea typeface="+mn-ea"/>
                <a:cs typeface="+mn-cs"/>
              </a:rPr>
              <a:t>!</a:t>
            </a:r>
            <a:endParaRPr lang="es-AR" kern="1200" dirty="0">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0" fontAlgn="base" hangingPunct="0">
              <a:spcBef>
                <a:spcPct val="30000"/>
              </a:spcBef>
              <a:spcAft>
                <a:spcPct val="0"/>
              </a:spcAft>
              <a:defRPr/>
            </a:pPr>
            <a:r>
              <a:rPr lang="en-US" kern="1200" dirty="0">
                <a:effectLst/>
                <a:latin typeface="+mn-lt"/>
                <a:ea typeface="+mn-ea"/>
                <a:cs typeface="+mn-cs"/>
              </a:rPr>
              <a:t>If you still have questions, write to us </a:t>
            </a:r>
            <a:r>
              <a:rPr lang="en-US" kern="1200" dirty="0" smtClean="0">
                <a:effectLst/>
                <a:latin typeface="+mn-lt"/>
                <a:ea typeface="+mn-ea"/>
                <a:cs typeface="+mn-cs"/>
              </a:rPr>
              <a:t>with</a:t>
            </a:r>
            <a:r>
              <a:rPr lang="en-US" dirty="0" smtClean="0"/>
              <a:t> </a:t>
            </a:r>
            <a:r>
              <a:rPr lang="en-US" dirty="0"/>
              <a:t>confidence</a:t>
            </a:r>
            <a:r>
              <a:rPr lang="en-US" kern="1200" dirty="0">
                <a:effectLst/>
                <a:latin typeface="+mn-lt"/>
                <a:ea typeface="+mn-ea"/>
                <a:cs typeface="+mn-cs"/>
              </a:rPr>
              <a:t> at: info@biblewell.org</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“This poor man cried, and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heard him, and saved him out of all his troubles.”</a:t>
            </a:r>
          </a:p>
          <a:p>
            <a:r>
              <a:rPr lang="en-US" sz="1200" kern="1200" dirty="0">
                <a:solidFill>
                  <a:schemeClr val="tx1"/>
                </a:solidFill>
                <a:effectLst/>
                <a:latin typeface="+mn-lt"/>
                <a:ea typeface="+mn-ea"/>
                <a:cs typeface="+mn-cs"/>
              </a:rPr>
              <a:t>Psalms 34:6</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7</a:t>
            </a:fld>
            <a:endParaRPr lang="es-ES"/>
          </a:p>
        </p:txBody>
      </p:sp>
    </p:spTree>
    <p:extLst>
      <p:ext uri="{BB962C8B-B14F-4D97-AF65-F5344CB8AC3E}">
        <p14:creationId xmlns:p14="http://schemas.microsoft.com/office/powerpoint/2010/main" val="392001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i="1" kern="1200" dirty="0">
                <a:solidFill>
                  <a:schemeClr val="tx1"/>
                </a:solidFill>
                <a:effectLst/>
                <a:latin typeface="+mn-lt"/>
                <a:ea typeface="+mn-ea"/>
                <a:cs typeface="+mn-cs"/>
              </a:rPr>
              <a:t>There was once a poor widow who had been reading the story of Elijah and how he had been fed by a crow. Both the widow and her child were sitting in a small room with no fire to keep them warm. Neither the mother nor the child had eaten that day, and they were hungry.</a:t>
            </a:r>
            <a:endParaRPr lang="es-AR"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-"Mom", said the child, "if the crows come, they will find the door closed. May I open the door?"</a:t>
            </a:r>
            <a:endParaRPr lang="es-AR"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-"Sure"- answered his mother.</a:t>
            </a:r>
            <a:endParaRPr lang="es-AR"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-"Now that it is open, why don't we ask the Lord to send us at least a crow with a loaf of bread?"</a:t>
            </a:r>
            <a:endParaRPr lang="es-AR"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do that"- said the mother.</a:t>
            </a:r>
            <a:endParaRPr lang="es-AR" sz="1200" kern="1200" dirty="0">
              <a:solidFill>
                <a:schemeClr val="tx1"/>
              </a:solidFill>
              <a:effectLst/>
              <a:latin typeface="+mn-lt"/>
              <a:ea typeface="+mn-ea"/>
              <a:cs typeface="+mn-cs"/>
            </a:endParaRPr>
          </a:p>
          <a:p>
            <a:r>
              <a:rPr lang="en-US" i="1" kern="1200" dirty="0">
                <a:effectLst/>
                <a:latin typeface="+mn-lt"/>
                <a:ea typeface="+mn-ea"/>
                <a:cs typeface="+mn-cs"/>
              </a:rPr>
              <a:t>As they were praying, the mayor passed by, and when he heard the prayer, he stopped by the open door to listen. Moved by the words he heard, he rushed home and brought a </a:t>
            </a:r>
            <a:r>
              <a:rPr lang="en-US" i="1" dirty="0"/>
              <a:t>basket</a:t>
            </a:r>
            <a:r>
              <a:rPr lang="en-US" i="1" kern="1200" dirty="0">
                <a:effectLst/>
                <a:latin typeface="+mn-lt"/>
                <a:ea typeface="+mn-ea"/>
                <a:cs typeface="+mn-cs"/>
              </a:rPr>
              <a:t> full of food. God answered their prayer and rewarded the child's faith.</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8</a:t>
            </a:fld>
            <a:endParaRPr lang="es-ES"/>
          </a:p>
        </p:txBody>
      </p:sp>
    </p:spTree>
    <p:extLst>
      <p:ext uri="{BB962C8B-B14F-4D97-AF65-F5344CB8AC3E}">
        <p14:creationId xmlns:p14="http://schemas.microsoft.com/office/powerpoint/2010/main" val="53098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0" spc="50" baseline="0" dirty="0">
                <a:ln w="11430"/>
                <a:solidFill>
                  <a:srgbClr val="CC00CC"/>
                </a:solidFill>
                <a:effectLst>
                  <a:outerShdw blurRad="76200" dist="50800" dir="5400000" algn="tl" rotWithShape="0">
                    <a:srgbClr val="000000">
                      <a:alpha val="65000"/>
                    </a:srgbClr>
                  </a:outerShdw>
                </a:effectLst>
                <a:latin typeface="Myriad Pro" pitchFamily="34" charset="0"/>
              </a:rPr>
              <a:t>How can prayer be defined?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Definition</a:t>
            </a:r>
            <a:r>
              <a:rPr lang="es-ES" sz="1200" b="1" i="1" spc="50" baseline="0" dirty="0">
                <a:ln w="11430"/>
                <a:solidFill>
                  <a:srgbClr val="CC00CC"/>
                </a:solidFill>
                <a:effectLst>
                  <a:outerShdw blurRad="76200" dist="50800" dir="5400000" algn="tl" rotWithShape="0">
                    <a:srgbClr val="000000">
                      <a:alpha val="65000"/>
                    </a:srgbClr>
                  </a:outerShdw>
                </a:effectLst>
                <a:latin typeface="Myriad Pro" pitchFamily="34" charset="0"/>
              </a:rPr>
              <a:t> of </a:t>
            </a:r>
            <a:r>
              <a:rPr lang="es-ES" sz="1200" b="1" i="1" spc="50" baseline="0" dirty="0" err="1">
                <a:ln w="11430"/>
                <a:solidFill>
                  <a:srgbClr val="CC00CC"/>
                </a:solidFill>
                <a:effectLst>
                  <a:outerShdw blurRad="76200" dist="50800" dir="5400000" algn="tl" rotWithShape="0">
                    <a:srgbClr val="000000">
                      <a:alpha val="65000"/>
                    </a:srgbClr>
                  </a:outerShdw>
                </a:effectLst>
                <a:latin typeface="Myriad Pro" pitchFamily="34" charset="0"/>
              </a:rPr>
              <a:t>prayer</a:t>
            </a:r>
            <a:endParaRPr lang="es-ES" sz="1200" b="1" i="1" spc="50" baseline="0" dirty="0">
              <a:ln w="11430"/>
              <a:solidFill>
                <a:srgbClr val="CC00CC"/>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solidFill>
                  <a:srgbClr val="CC00CC"/>
                </a:solidFill>
                <a:effectLst>
                  <a:outerShdw blurRad="76200" dist="50800" dir="5400000" algn="tl" rotWithShape="0">
                    <a:srgbClr val="000000">
                      <a:alpha val="65000"/>
                    </a:srgbClr>
                  </a:outerShdw>
                </a:effectLst>
                <a:latin typeface="Myriad Pro" pitchFamily="34" charset="0"/>
              </a:rPr>
              <a:t>“Prayer is a necessity for it is the life of the soul.”</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9</a:t>
            </a:fld>
            <a:endParaRPr lang="es-ES"/>
          </a:p>
        </p:txBody>
      </p:sp>
    </p:spTree>
    <p:extLst>
      <p:ext uri="{BB962C8B-B14F-4D97-AF65-F5344CB8AC3E}">
        <p14:creationId xmlns:p14="http://schemas.microsoft.com/office/powerpoint/2010/main" val="27453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6818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4098451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523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22853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19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2986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30073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4568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63145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979452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197972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A75F-0AF0-4BC9-A137-5F423464ADBC}" type="datetimeFigureOut">
              <a:rPr lang="es-ES" smtClean="0"/>
              <a:t>15/09/2017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15F2-7D39-4873-83A5-0341DC67227D}" type="slidenum">
              <a:rPr lang="es-ES" smtClean="0"/>
              <a:t>‹Nº›</a:t>
            </a:fld>
            <a:endParaRPr lang="es-ES"/>
          </a:p>
        </p:txBody>
      </p:sp>
    </p:spTree>
    <p:extLst>
      <p:ext uri="{BB962C8B-B14F-4D97-AF65-F5344CB8AC3E}">
        <p14:creationId xmlns:p14="http://schemas.microsoft.com/office/powerpoint/2010/main" val="70388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a:latin typeface="Swis721 LtEx BT" pitchFamily="34" charset="0"/>
              </a:rPr>
              <a:t>General </a:t>
            </a:r>
            <a:r>
              <a:rPr lang="es-ES" sz="1200" b="0" u="none" dirty="0" err="1">
                <a:latin typeface="Swis721 LtEx BT" pitchFamily="34" charset="0"/>
              </a:rPr>
              <a:t>Conference</a:t>
            </a:r>
            <a:endParaRPr lang="es-ES" sz="1200" b="0" u="none" dirty="0">
              <a:latin typeface="Swis721 LtEx BT" pitchFamily="34" charset="0"/>
            </a:endParaRPr>
          </a:p>
          <a:p>
            <a:pPr algn="ctr" eaLnBrk="1" hangingPunct="1"/>
            <a:r>
              <a:rPr lang="es-ES" sz="1200" b="0" u="none" dirty="0">
                <a:latin typeface="Swis721 LtEx BT" pitchFamily="34" charset="0"/>
              </a:rPr>
              <a:t>Multimedia </a:t>
            </a:r>
            <a:r>
              <a:rPr lang="es-ES" sz="1200" b="0" u="none" dirty="0" err="1">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987860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of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prayer</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“Prayer is the opening of the heart to God as to a friend”</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232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of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prayer</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"Prayer is the key in the hand of faith to unlock heavens storehouse where are treasured the boundless resources of omnipotence." </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541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of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prayer</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It is a spiritual vitamin.”</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447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ante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4381500" y="1447800"/>
            <a:ext cx="4309947" cy="350586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What means of communication did God provide after the fall into sin?</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3" y="42291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51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06 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827584" y="1916832"/>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i="1" spc="50" dirty="0">
                <a:ln w="11430"/>
                <a:solidFill>
                  <a:srgbClr val="660066"/>
                </a:solidFill>
                <a:effectLst>
                  <a:outerShdw blurRad="76200" dist="50800" dir="5400000" algn="tl" rotWithShape="0">
                    <a:srgbClr val="000000">
                      <a:alpha val="65000"/>
                    </a:srgbClr>
                  </a:outerShdw>
                </a:effectLst>
                <a:latin typeface="Myriad Pro" pitchFamily="34" charset="0"/>
              </a:rPr>
              <a:t>Our friend Jesus wants to help </a:t>
            </a:r>
            <a:r>
              <a:rPr lang="en-US"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us. He </a:t>
            </a:r>
            <a:r>
              <a:rPr lang="en-US" sz="4000" b="1" i="1" spc="50" dirty="0">
                <a:ln w="11430"/>
                <a:solidFill>
                  <a:srgbClr val="660066"/>
                </a:solidFill>
                <a:effectLst>
                  <a:outerShdw blurRad="76200" dist="50800" dir="5400000" algn="tl" rotWithShape="0">
                    <a:srgbClr val="000000">
                      <a:alpha val="65000"/>
                    </a:srgbClr>
                  </a:outerShdw>
                </a:effectLst>
                <a:latin typeface="Myriad Pro" pitchFamily="34" charset="0"/>
              </a:rPr>
              <a:t>talks through His word. We should study it daily. </a:t>
            </a:r>
          </a:p>
          <a:p>
            <a:pPr marL="0" indent="0">
              <a:buNone/>
            </a:pPr>
            <a:r>
              <a:rPr lang="es-ES" sz="2800" b="1" i="1" spc="50" dirty="0">
                <a:ln w="11430"/>
                <a:solidFill>
                  <a:srgbClr val="660066"/>
                </a:solidFill>
                <a:effectLst>
                  <a:outerShdw blurRad="76200" dist="50800" dir="5400000" algn="tl" rotWithShape="0">
                    <a:srgbClr val="000000">
                      <a:alpha val="65000"/>
                    </a:srgbClr>
                  </a:outerShdw>
                </a:effectLst>
                <a:latin typeface="Myriad Pro" pitchFamily="34" charset="0"/>
              </a:rPr>
              <a:t>(John 15:15; </a:t>
            </a:r>
            <a:r>
              <a:rPr lang="es-ES" sz="2800" b="1" i="1" spc="50" dirty="0" err="1">
                <a:ln w="11430"/>
                <a:solidFill>
                  <a:srgbClr val="660066"/>
                </a:solidFill>
                <a:effectLst>
                  <a:outerShdw blurRad="76200" dist="50800" dir="5400000" algn="tl" rotWithShape="0">
                    <a:srgbClr val="000000">
                      <a:alpha val="65000"/>
                    </a:srgbClr>
                  </a:outerShdw>
                </a:effectLst>
                <a:latin typeface="Myriad Pro" pitchFamily="34" charset="0"/>
              </a:rPr>
              <a:t>Acts</a:t>
            </a:r>
            <a:r>
              <a:rPr lang="es-ES" sz="2800" b="1" i="1" spc="50" dirty="0">
                <a:ln w="11430"/>
                <a:solidFill>
                  <a:srgbClr val="660066"/>
                </a:solidFill>
                <a:effectLst>
                  <a:outerShdw blurRad="76200" dist="50800" dir="5400000" algn="tl" rotWithShape="0">
                    <a:srgbClr val="000000">
                      <a:alpha val="65000"/>
                    </a:srgbClr>
                  </a:outerShdw>
                </a:effectLst>
                <a:latin typeface="Myriad Pro" pitchFamily="34" charset="0"/>
              </a:rPr>
              <a:t> 17:11)</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68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56993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Daniel 9:20</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388021"/>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whiles I was speaking, and praying, and confessing my sin and the sin of my people Israel, and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rPr>
              <a:t>presenting my supplication before the Lord my God </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for the holy mountain of my God.”</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7" name="2 Marcador de contenido"/>
          <p:cNvSpPr txBox="1">
            <a:spLocks/>
          </p:cNvSpPr>
          <p:nvPr/>
        </p:nvSpPr>
        <p:spPr>
          <a:xfrm>
            <a:off x="4568825" y="82417"/>
            <a:ext cx="4467671" cy="111433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b="1" i="1" spc="50" dirty="0">
                <a:ln w="11430"/>
                <a:solidFill>
                  <a:srgbClr val="660066"/>
                </a:solidFill>
                <a:effectLst>
                  <a:outerShdw blurRad="76200" dist="50800" dir="5400000" algn="tl" rotWithShape="0">
                    <a:srgbClr val="000000">
                      <a:alpha val="65000"/>
                    </a:srgbClr>
                  </a:outerShdw>
                </a:effectLst>
                <a:latin typeface="Myriad Pro" pitchFamily="34" charset="0"/>
              </a:rPr>
              <a:t>We speak with Him </a:t>
            </a:r>
          </a:p>
          <a:p>
            <a:pPr marL="0" indent="0" algn="r">
              <a:spcBef>
                <a:spcPts val="0"/>
              </a:spcBef>
              <a:buNone/>
            </a:pPr>
            <a:r>
              <a:rPr lang="en-US" b="1" i="1" spc="50" dirty="0">
                <a:ln w="11430"/>
                <a:solidFill>
                  <a:srgbClr val="660066"/>
                </a:solidFill>
                <a:effectLst>
                  <a:outerShdw blurRad="76200" dist="50800" dir="5400000" algn="tl" rotWithShape="0">
                    <a:srgbClr val="000000">
                      <a:alpha val="65000"/>
                    </a:srgbClr>
                  </a:outerShdw>
                </a:effectLst>
                <a:latin typeface="Myriad Pro" pitchFamily="34" charset="0"/>
              </a:rPr>
              <a:t>through prayer. </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492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0-#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25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25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WHEN, WHERE AND HOW SHOULD WE PRAY?</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73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06 disc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06924" y="5153779"/>
            <a:ext cx="8784976" cy="18002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did the disciples </a:t>
            </a:r>
          </a:p>
          <a:p>
            <a:pPr marL="0" indent="0" algn="ctr">
              <a:spcBef>
                <a:spcPts val="0"/>
              </a:spcBef>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Ask Jesus to do?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82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21214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Luke</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11:1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it came to pass, that, as he was praying in a certain place, when he ceased, one of his disciples said unto him,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rPr>
              <a:t>Lord, teach us to pray,</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as John also taught his disciples.”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395866"/>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89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What are the different </a:t>
            </a:r>
            <a:b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types of prayer?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3076" name="Picture 4" descr="http://chuckwarnockblog.files.wordpress.com/2011/02/praying-in-church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PUBLIC </a:t>
            </a:r>
          </a:p>
          <a:p>
            <a:pPr marL="0" indent="0">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One person prays and the congregation listens with reverence.</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Should</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not</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be </a:t>
            </a:r>
            <a:r>
              <a:rPr lang="es-E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long</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p:txBody>
      </p:sp>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3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1000"/>
                                        <p:tgtEl>
                                          <p:spTgt spid="3078"/>
                                        </p:tgtEl>
                                      </p:cBhvr>
                                    </p:animEffect>
                                    <p:anim calcmode="lin" valueType="num">
                                      <p:cBhvr>
                                        <p:cTn id="30" dur="1000" fill="hold"/>
                                        <p:tgtEl>
                                          <p:spTgt spid="3078"/>
                                        </p:tgtEl>
                                        <p:attrNameLst>
                                          <p:attrName>ppt_x</p:attrName>
                                        </p:attrNameLst>
                                      </p:cBhvr>
                                      <p:tavLst>
                                        <p:tav tm="0">
                                          <p:val>
                                            <p:strVal val="#ppt_x"/>
                                          </p:val>
                                        </p:tav>
                                        <p:tav tm="100000">
                                          <p:val>
                                            <p:strVal val="#ppt_x"/>
                                          </p:val>
                                        </p:tav>
                                      </p:tavLst>
                                    </p:anim>
                                    <p:anim calcmode="lin" valueType="num">
                                      <p:cBhvr>
                                        <p:cTn id="31"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078"/>
                                        </p:tgtEl>
                                      </p:cBhvr>
                                    </p:animEffect>
                                    <p:set>
                                      <p:cBhvr>
                                        <p:cTn id="41" dur="1" fill="hold">
                                          <p:stCondLst>
                                            <p:cond delay="499"/>
                                          </p:stCondLst>
                                        </p:cTn>
                                        <p:tgtEl>
                                          <p:spTgt spid="3078"/>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3079"/>
                                        </p:tgtEl>
                                        <p:attrNameLst>
                                          <p:attrName>style.visibility</p:attrName>
                                        </p:attrNameLst>
                                      </p:cBhvr>
                                      <p:to>
                                        <p:strVal val="visible"/>
                                      </p:to>
                                    </p:set>
                                    <p:animEffect transition="in" filter="fade">
                                      <p:cBhvr>
                                        <p:cTn id="51" dur="1000"/>
                                        <p:tgtEl>
                                          <p:spTgt spid="3079"/>
                                        </p:tgtEl>
                                      </p:cBhvr>
                                    </p:animEffect>
                                    <p:anim calcmode="lin" valueType="num">
                                      <p:cBhvr>
                                        <p:cTn id="52" dur="1000" fill="hold"/>
                                        <p:tgtEl>
                                          <p:spTgt spid="3079"/>
                                        </p:tgtEl>
                                        <p:attrNameLst>
                                          <p:attrName>ppt_x</p:attrName>
                                        </p:attrNameLst>
                                      </p:cBhvr>
                                      <p:tavLst>
                                        <p:tav tm="0">
                                          <p:val>
                                            <p:strVal val="#ppt_x"/>
                                          </p:val>
                                        </p:tav>
                                        <p:tav tm="100000">
                                          <p:val>
                                            <p:strVal val="#ppt_x"/>
                                          </p:val>
                                        </p:tav>
                                      </p:tavLst>
                                    </p:anim>
                                    <p:anim calcmode="lin" valueType="num">
                                      <p:cBhvr>
                                        <p:cTn id="53"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079"/>
                                        </p:tgtEl>
                                      </p:cBhvr>
                                    </p:animEffect>
                                    <p:set>
                                      <p:cBhvr>
                                        <p:cTn id="63" dur="1" fill="hold">
                                          <p:stCondLst>
                                            <p:cond delay="499"/>
                                          </p:stCondLst>
                                        </p:cTn>
                                        <p:tgtEl>
                                          <p:spTgt spid="3079"/>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42" presetClass="entr" presetSubtype="0" fill="hold" nodeType="afterEffect">
                                  <p:stCondLst>
                                    <p:cond delay="0"/>
                                  </p:stCondLst>
                                  <p:childTnLst>
                                    <p:set>
                                      <p:cBhvr>
                                        <p:cTn id="72" dur="1" fill="hold">
                                          <p:stCondLst>
                                            <p:cond delay="0"/>
                                          </p:stCondLst>
                                        </p:cTn>
                                        <p:tgtEl>
                                          <p:spTgt spid="3083"/>
                                        </p:tgtEl>
                                        <p:attrNameLst>
                                          <p:attrName>style.visibility</p:attrName>
                                        </p:attrNameLst>
                                      </p:cBhvr>
                                      <p:to>
                                        <p:strVal val="visible"/>
                                      </p:to>
                                    </p:set>
                                    <p:animEffect transition="in" filter="fade">
                                      <p:cBhvr>
                                        <p:cTn id="73" dur="1000"/>
                                        <p:tgtEl>
                                          <p:spTgt spid="3083"/>
                                        </p:tgtEl>
                                      </p:cBhvr>
                                    </p:animEffect>
                                    <p:anim calcmode="lin" valueType="num">
                                      <p:cBhvr>
                                        <p:cTn id="74" dur="1000" fill="hold"/>
                                        <p:tgtEl>
                                          <p:spTgt spid="3083"/>
                                        </p:tgtEl>
                                        <p:attrNameLst>
                                          <p:attrName>ppt_x</p:attrName>
                                        </p:attrNameLst>
                                      </p:cBhvr>
                                      <p:tavLst>
                                        <p:tav tm="0">
                                          <p:val>
                                            <p:strVal val="#ppt_x"/>
                                          </p:val>
                                        </p:tav>
                                        <p:tav tm="100000">
                                          <p:val>
                                            <p:strVal val="#ppt_x"/>
                                          </p:val>
                                        </p:tav>
                                      </p:tavLst>
                                    </p:anim>
                                    <p:anim calcmode="lin" valueType="num">
                                      <p:cBhvr>
                                        <p:cTn id="75" dur="1000" fill="hold"/>
                                        <p:tgtEl>
                                          <p:spTgt spid="3083"/>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22" presetClass="entr" presetSubtype="1"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6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123728" y="5517232"/>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 moment of prayer…</a:t>
            </a:r>
            <a:endPar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26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What are the different </a:t>
            </a:r>
            <a:b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types of prayer?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3078" name="Picture 6" descr="http://parroquiaguadalupe.files.wordpress.com/2012/04/famiia_orand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Family</a:t>
            </a:r>
          </a:p>
          <a:p>
            <a:pPr marL="0" indent="0">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Every morning and every </a:t>
            </a: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evening the </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family should read the Word of </a:t>
            </a: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God and </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a:t>
            </a:r>
          </a:p>
        </p:txBody>
      </p:sp>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9490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079"/>
                                        </p:tgtEl>
                                        <p:attrNameLst>
                                          <p:attrName>style.visibility</p:attrName>
                                        </p:attrNameLst>
                                      </p:cBhvr>
                                      <p:to>
                                        <p:strVal val="visible"/>
                                      </p:to>
                                    </p:set>
                                    <p:animEffect transition="in" filter="fade">
                                      <p:cBhvr>
                                        <p:cTn id="47" dur="1000"/>
                                        <p:tgtEl>
                                          <p:spTgt spid="3079"/>
                                        </p:tgtEl>
                                      </p:cBhvr>
                                    </p:animEffect>
                                    <p:anim calcmode="lin" valueType="num">
                                      <p:cBhvr>
                                        <p:cTn id="48" dur="1000" fill="hold"/>
                                        <p:tgtEl>
                                          <p:spTgt spid="3079"/>
                                        </p:tgtEl>
                                        <p:attrNameLst>
                                          <p:attrName>ppt_x</p:attrName>
                                        </p:attrNameLst>
                                      </p:cBhvr>
                                      <p:tavLst>
                                        <p:tav tm="0">
                                          <p:val>
                                            <p:strVal val="#ppt_x"/>
                                          </p:val>
                                        </p:tav>
                                        <p:tav tm="100000">
                                          <p:val>
                                            <p:strVal val="#ppt_x"/>
                                          </p:val>
                                        </p:tav>
                                      </p:tavLst>
                                    </p:anim>
                                    <p:anim calcmode="lin" valueType="num">
                                      <p:cBhvr>
                                        <p:cTn id="49"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9"/>
                                        </p:tgtEl>
                                      </p:cBhvr>
                                    </p:animEffect>
                                    <p:anim calcmode="lin" valueType="num">
                                      <p:cBhvr>
                                        <p:cTn id="54" dur="1000"/>
                                        <p:tgtEl>
                                          <p:spTgt spid="9"/>
                                        </p:tgtEl>
                                        <p:attrNameLst>
                                          <p:attrName>ppt_x</p:attrName>
                                        </p:attrNameLst>
                                      </p:cBhvr>
                                      <p:tavLst>
                                        <p:tav tm="0">
                                          <p:val>
                                            <p:strVal val="ppt_x"/>
                                          </p:val>
                                        </p:tav>
                                        <p:tav tm="100000">
                                          <p:val>
                                            <p:strVal val="ppt_x"/>
                                          </p:val>
                                        </p:tav>
                                      </p:tavLst>
                                    </p:anim>
                                    <p:anim calcmode="lin" valueType="num">
                                      <p:cBhvr>
                                        <p:cTn id="55" dur="1000"/>
                                        <p:tgtEl>
                                          <p:spTgt spid="9"/>
                                        </p:tgtEl>
                                        <p:attrNameLst>
                                          <p:attrName>ppt_y</p:attrName>
                                        </p:attrNameLst>
                                      </p:cBhvr>
                                      <p:tavLst>
                                        <p:tav tm="0">
                                          <p:val>
                                            <p:strVal val="ppt_y"/>
                                          </p:val>
                                        </p:tav>
                                        <p:tav tm="100000">
                                          <p:val>
                                            <p:strVal val="ppt_y-.1"/>
                                          </p:val>
                                        </p:tav>
                                      </p:tavLst>
                                    </p:anim>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79"/>
                                        </p:tgtEl>
                                      </p:cBhvr>
                                    </p:animEffect>
                                    <p:set>
                                      <p:cBhvr>
                                        <p:cTn id="59" dur="1" fill="hold">
                                          <p:stCondLst>
                                            <p:cond delay="499"/>
                                          </p:stCondLst>
                                        </p:cTn>
                                        <p:tgtEl>
                                          <p:spTgt spid="3079"/>
                                        </p:tgtEl>
                                        <p:attrNameLst>
                                          <p:attrName>style.visibility</p:attrName>
                                        </p:attrNameLst>
                                      </p:cBhvr>
                                      <p:to>
                                        <p:strVal val="hidden"/>
                                      </p:to>
                                    </p:se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What are the different </a:t>
            </a:r>
            <a:b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types of prayer?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i="1" spc="50" dirty="0">
                <a:ln w="11430"/>
                <a:solidFill>
                  <a:srgbClr val="002060"/>
                </a:solidFill>
                <a:effectLst>
                  <a:outerShdw blurRad="76200" dist="50800" dir="5400000" algn="tl" rotWithShape="0">
                    <a:srgbClr val="000000">
                      <a:alpha val="65000"/>
                    </a:srgbClr>
                  </a:outerShdw>
                </a:effectLst>
                <a:latin typeface="Myriad Pro" pitchFamily="34" charset="0"/>
              </a:rPr>
              <a:t>BEFORE MEALS </a:t>
            </a:r>
          </a:p>
          <a:p>
            <a:pPr marL="0" indent="0">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We should thank the Lord for the food He provides us and ask Him to bless it.</a:t>
            </a:r>
          </a:p>
        </p:txBody>
      </p:sp>
      <p:pic>
        <p:nvPicPr>
          <p:cNvPr id="3079" name="comer img" descr="D:\10. MUTIMEDIA SDA\Imagenes para estudio\orar-com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752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What are the different </a:t>
            </a:r>
            <a:b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types of prayer?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3083" name="Picture 11" descr="http://1.bp.blogspot.com/_NphfhvQd6HA/TS3B-5JN0LI/AAAAAAAAAOw/MZ3su7ofmD8/s1600/oracion-de-contemplac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p:cNvSpPr txBox="1">
            <a:spLocks/>
          </p:cNvSpPr>
          <p:nvPr/>
        </p:nvSpPr>
        <p:spPr>
          <a:xfrm>
            <a:off x="395536" y="2924944"/>
            <a:ext cx="8136904"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IN PRIVATE</a:t>
            </a:r>
          </a:p>
          <a:p>
            <a:pPr marL="0" indent="0">
              <a:buNone/>
            </a:pPr>
            <a:r>
              <a:rPr lang="en-U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“But thou, when thou </a:t>
            </a:r>
            <a:r>
              <a:rPr lang="en-U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prayest</a:t>
            </a:r>
            <a:r>
              <a:rPr lang="en-U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enter into thy closet, and when thou hast shut thy door, pray to thy Father which is in secret; and thy Father which </a:t>
            </a:r>
            <a:r>
              <a:rPr lang="en-U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seeth</a:t>
            </a:r>
            <a:r>
              <a:rPr lang="en-U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in secret shall reward thee openly.”</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Matthew 6:6. </a:t>
            </a:r>
          </a:p>
        </p:txBody>
      </p:sp>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799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When</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can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we</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camino mientras viajamos o trabajamos (mentalmente).</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Corintios 14:15</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0"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526" y="4077072"/>
            <a:ext cx="3666922" cy="24476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momentos de peligro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y necesidad.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Jonás 2:1</a:t>
            </a:r>
          </a:p>
        </p:txBody>
      </p:sp>
      <p:pic>
        <p:nvPicPr>
          <p:cNvPr id="12292" name="Picture 4" descr="http://www.joserodriguez.info/bloc/wp-content/themes/mimbo2.2/images/peligro.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08920"/>
            <a:ext cx="3116119" cy="4154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432048" y="1916832"/>
            <a:ext cx="8316416"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i="1" spc="50" dirty="0">
                <a:ln w="11430"/>
                <a:solidFill>
                  <a:srgbClr val="002060"/>
                </a:solidFill>
                <a:effectLst>
                  <a:outerShdw blurRad="76200" dist="50800" dir="5400000" algn="tl" rotWithShape="0">
                    <a:srgbClr val="000000">
                      <a:alpha val="65000"/>
                    </a:srgbClr>
                  </a:outerShdw>
                </a:effectLst>
                <a:latin typeface="Myriad Pro" pitchFamily="34" charset="0"/>
              </a:rPr>
              <a:t>When we are travelling or working (in your mind), </a:t>
            </a:r>
            <a:r>
              <a:rPr lang="en-US" dirty="0">
                <a:latin typeface="+mn-ea"/>
                <a:cs typeface="+mn-ea"/>
              </a:rPr>
              <a:t/>
            </a:r>
            <a:br>
              <a:rPr lang="en-US" dirty="0">
                <a:latin typeface="+mn-ea"/>
                <a:cs typeface="+mn-ea"/>
              </a:rPr>
            </a:br>
            <a:r>
              <a:rPr lang="es-AR" sz="4000" b="1" i="1" spc="50" dirty="0">
                <a:ln w="11430"/>
                <a:solidFill>
                  <a:srgbClr val="CC00CC"/>
                </a:solidFill>
                <a:effectLst>
                  <a:outerShdw blurRad="76200" dist="50800" dir="5400000" algn="tl" rotWithShape="0">
                    <a:srgbClr val="000000">
                      <a:alpha val="65000"/>
                    </a:srgbClr>
                  </a:outerShdw>
                </a:effectLst>
                <a:latin typeface="Myriad Pro" pitchFamily="34" charset="0"/>
              </a:rPr>
              <a:t>(1 </a:t>
            </a:r>
            <a:r>
              <a:rPr lang="es-AR"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Corinthians</a:t>
            </a:r>
            <a:r>
              <a:rPr lang="es-AR" sz="4000" b="1" i="1" spc="50" dirty="0">
                <a:ln w="11430"/>
                <a:solidFill>
                  <a:srgbClr val="CC00CC"/>
                </a:solidFill>
                <a:effectLst>
                  <a:outerShdw blurRad="76200" dist="50800" dir="5400000" algn="tl" rotWithShape="0">
                    <a:srgbClr val="000000">
                      <a:alpha val="65000"/>
                    </a:srgbClr>
                  </a:outerShdw>
                </a:effectLst>
                <a:latin typeface="Myriad Pro" pitchFamily="34" charset="0"/>
              </a:rPr>
              <a:t> 14:15).</a:t>
            </a:r>
          </a:p>
          <a:p>
            <a:r>
              <a:rPr lang="en-US" sz="4000" b="1" i="1" spc="50" dirty="0">
                <a:ln w="11430"/>
                <a:solidFill>
                  <a:srgbClr val="002060"/>
                </a:solidFill>
                <a:effectLst>
                  <a:outerShdw blurRad="76200" dist="50800" dir="5400000" algn="tl" rotWithShape="0">
                    <a:srgbClr val="000000">
                      <a:alpha val="65000"/>
                    </a:srgbClr>
                  </a:outerShdw>
                </a:effectLst>
                <a:latin typeface="Myriad Pro" pitchFamily="34" charset="0"/>
              </a:rPr>
              <a:t>In moments of danger and need. </a:t>
            </a:r>
            <a:r>
              <a:rPr lang="es-AR"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AR"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Jonah</a:t>
            </a:r>
            <a:r>
              <a:rPr lang="es-AR" sz="4000" b="1" i="1" spc="50" dirty="0">
                <a:ln w="11430"/>
                <a:solidFill>
                  <a:srgbClr val="CC00CC"/>
                </a:solidFill>
                <a:effectLst>
                  <a:outerShdw blurRad="76200" dist="50800" dir="5400000" algn="tl" rotWithShape="0">
                    <a:srgbClr val="000000">
                      <a:alpha val="65000"/>
                    </a:srgbClr>
                  </a:outerShdw>
                </a:effectLst>
                <a:latin typeface="Myriad Pro" pitchFamily="34" charset="0"/>
              </a:rPr>
              <a:t> 2:1).</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10"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47244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71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2290"/>
                                        </p:tgtEl>
                                      </p:cBhvr>
                                    </p:animEffect>
                                    <p:set>
                                      <p:cBhvr>
                                        <p:cTn id="29" dur="1" fill="hold">
                                          <p:stCondLst>
                                            <p:cond delay="499"/>
                                          </p:stCondLst>
                                        </p:cTn>
                                        <p:tgtEl>
                                          <p:spTgt spid="12290"/>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2292"/>
                                        </p:tgtEl>
                                        <p:attrNameLst>
                                          <p:attrName>style.visibility</p:attrName>
                                        </p:attrNameLst>
                                      </p:cBhvr>
                                      <p:to>
                                        <p:strVal val="visible"/>
                                      </p:to>
                                    </p:set>
                                    <p:animEffect transition="in" filter="fade">
                                      <p:cBhvr>
                                        <p:cTn id="39" dur="1000"/>
                                        <p:tgtEl>
                                          <p:spTgt spid="12292"/>
                                        </p:tgtEl>
                                      </p:cBhvr>
                                    </p:animEffect>
                                    <p:anim calcmode="lin" valueType="num">
                                      <p:cBhvr>
                                        <p:cTn id="40" dur="1000" fill="hold"/>
                                        <p:tgtEl>
                                          <p:spTgt spid="12292"/>
                                        </p:tgtEl>
                                        <p:attrNameLst>
                                          <p:attrName>ppt_x</p:attrName>
                                        </p:attrNameLst>
                                      </p:cBhvr>
                                      <p:tavLst>
                                        <p:tav tm="0">
                                          <p:val>
                                            <p:strVal val="#ppt_x"/>
                                          </p:val>
                                        </p:tav>
                                        <p:tav tm="100000">
                                          <p:val>
                                            <p:strVal val="#ppt_x"/>
                                          </p:val>
                                        </p:tav>
                                      </p:tavLst>
                                    </p:anim>
                                    <p:anim calcmode="lin" valueType="num">
                                      <p:cBhvr>
                                        <p:cTn id="41"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292"/>
                                        </p:tgtEl>
                                      </p:cBhvr>
                                    </p:animEffect>
                                    <p:set>
                                      <p:cBhvr>
                                        <p:cTn id="51" dur="1" fill="hold">
                                          <p:stCondLst>
                                            <p:cond delay="499"/>
                                          </p:stCondLst>
                                        </p:cTn>
                                        <p:tgtEl>
                                          <p:spTgt spid="12292"/>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When</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can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we</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camino mientras viajamos o trabajamos (mentalmente).</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Corintios 14:15</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0"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526" y="4077072"/>
            <a:ext cx="3666922" cy="24476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momentos de peligro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y necesidad.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Jonás 2:1</a:t>
            </a:r>
          </a:p>
        </p:txBody>
      </p:sp>
      <p:pic>
        <p:nvPicPr>
          <p:cNvPr id="12292" name="Picture 4" descr="http://www.joserodriguez.info/bloc/wp-content/themes/mimbo2.2/images/peligro.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08920"/>
            <a:ext cx="3116119" cy="4154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463932" y="2060848"/>
            <a:ext cx="8212524"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i="1" spc="50" dirty="0">
                <a:ln w="11430"/>
                <a:solidFill>
                  <a:srgbClr val="002060"/>
                </a:solidFill>
                <a:effectLst>
                  <a:outerShdw blurRad="76200" dist="50800" dir="5400000" algn="tl" rotWithShape="0">
                    <a:srgbClr val="000000">
                      <a:alpha val="65000"/>
                    </a:srgbClr>
                  </a:outerShdw>
                </a:effectLst>
                <a:latin typeface="Myriad Pro" pitchFamily="34" charset="0"/>
              </a:rPr>
              <a:t>Ideally, we should pray three times a day, (Daniel 6:10). Nevertheless, we should constantly have a spirit of prayer. </a:t>
            </a:r>
          </a:p>
          <a:p>
            <a:pPr marL="0" indent="0">
              <a:buNone/>
            </a:pP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Pray</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without</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ceasing</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Thessalonians</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5:17</a:t>
            </a:r>
          </a:p>
        </p:txBody>
      </p:sp>
      <p:pic>
        <p:nvPicPr>
          <p:cNvPr id="10"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09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2290"/>
                                        </p:tgtEl>
                                      </p:cBhvr>
                                    </p:animEffect>
                                    <p:set>
                                      <p:cBhvr>
                                        <p:cTn id="29" dur="1" fill="hold">
                                          <p:stCondLst>
                                            <p:cond delay="499"/>
                                          </p:stCondLst>
                                        </p:cTn>
                                        <p:tgtEl>
                                          <p:spTgt spid="12290"/>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2292"/>
                                        </p:tgtEl>
                                        <p:attrNameLst>
                                          <p:attrName>style.visibility</p:attrName>
                                        </p:attrNameLst>
                                      </p:cBhvr>
                                      <p:to>
                                        <p:strVal val="visible"/>
                                      </p:to>
                                    </p:set>
                                    <p:animEffect transition="in" filter="fade">
                                      <p:cBhvr>
                                        <p:cTn id="39" dur="1000"/>
                                        <p:tgtEl>
                                          <p:spTgt spid="12292"/>
                                        </p:tgtEl>
                                      </p:cBhvr>
                                    </p:animEffect>
                                    <p:anim calcmode="lin" valueType="num">
                                      <p:cBhvr>
                                        <p:cTn id="40" dur="1000" fill="hold"/>
                                        <p:tgtEl>
                                          <p:spTgt spid="12292"/>
                                        </p:tgtEl>
                                        <p:attrNameLst>
                                          <p:attrName>ppt_x</p:attrName>
                                        </p:attrNameLst>
                                      </p:cBhvr>
                                      <p:tavLst>
                                        <p:tav tm="0">
                                          <p:val>
                                            <p:strVal val="#ppt_x"/>
                                          </p:val>
                                        </p:tav>
                                        <p:tav tm="100000">
                                          <p:val>
                                            <p:strVal val="#ppt_x"/>
                                          </p:val>
                                        </p:tav>
                                      </p:tavLst>
                                    </p:anim>
                                    <p:anim calcmode="lin" valueType="num">
                                      <p:cBhvr>
                                        <p:cTn id="41"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292"/>
                                        </p:tgtEl>
                                      </p:cBhvr>
                                    </p:animEffect>
                                    <p:set>
                                      <p:cBhvr>
                                        <p:cTn id="51" dur="1" fill="hold">
                                          <p:stCondLst>
                                            <p:cond delay="499"/>
                                          </p:stCondLst>
                                        </p:cTn>
                                        <p:tgtEl>
                                          <p:spTgt spid="12292"/>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SHOULD WE AVOID WHEN WE PRAY?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4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20607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Matthew 6:7,8</a:t>
            </a:r>
          </a:p>
        </p:txBody>
      </p:sp>
      <p:sp>
        <p:nvSpPr>
          <p:cNvPr id="6" name="2 Marcador de contenido"/>
          <p:cNvSpPr txBox="1">
            <a:spLocks/>
          </p:cNvSpPr>
          <p:nvPr/>
        </p:nvSpPr>
        <p:spPr>
          <a:xfrm>
            <a:off x="611560" y="2316013"/>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“But when ye pray,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use not vain repetitions</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as the heathen do: for they think that they shall be heard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for their much speaking</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Be not ye therefore like unto them: for your Father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knoweth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what things ye have need of, before ye ask him.”</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91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Whom should we pray for?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For the sick; for individuals.</a:t>
            </a:r>
          </a:p>
          <a:p>
            <a:pPr marL="0" indent="0">
              <a:buNone/>
            </a:pP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James 5:13-16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4" name="Picture 2" descr="http://www.mscperu.org/espirit/enfermo/picespirit_enfermo/enfermo_espiritu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98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1000" fill="hold"/>
                                        <p:tgtEl>
                                          <p:spTgt spid="13314"/>
                                        </p:tgtEl>
                                        <p:attrNameLst>
                                          <p:attrName>ppt_x</p:attrName>
                                        </p:attrNameLst>
                                      </p:cBhvr>
                                      <p:tavLst>
                                        <p:tav tm="0">
                                          <p:val>
                                            <p:strVal val="1+#ppt_w/2"/>
                                          </p:val>
                                        </p:tav>
                                        <p:tav tm="100000">
                                          <p:val>
                                            <p:strVal val="#ppt_x"/>
                                          </p:val>
                                        </p:tav>
                                      </p:tavLst>
                                    </p:anim>
                                    <p:anim calcmode="lin" valueType="num">
                                      <p:cBhvr additive="base">
                                        <p:cTn id="18" dur="10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 presetClass="entr" presetSubtype="2" fill="hold" nodeType="afterEffect">
                                  <p:stCondLst>
                                    <p:cond delay="0"/>
                                  </p:stCondLst>
                                  <p:childTnLst>
                                    <p:set>
                                      <p:cBhvr>
                                        <p:cTn id="27" dur="1" fill="hold">
                                          <p:stCondLst>
                                            <p:cond delay="0"/>
                                          </p:stCondLst>
                                        </p:cTn>
                                        <p:tgtEl>
                                          <p:spTgt spid="13316"/>
                                        </p:tgtEl>
                                        <p:attrNameLst>
                                          <p:attrName>style.visibility</p:attrName>
                                        </p:attrNameLst>
                                      </p:cBhvr>
                                      <p:to>
                                        <p:strVal val="visible"/>
                                      </p:to>
                                    </p:set>
                                    <p:anim calcmode="lin" valueType="num">
                                      <p:cBhvr additive="base">
                                        <p:cTn id="28" dur="1000" fill="hold"/>
                                        <p:tgtEl>
                                          <p:spTgt spid="13316"/>
                                        </p:tgtEl>
                                        <p:attrNameLst>
                                          <p:attrName>ppt_x</p:attrName>
                                        </p:attrNameLst>
                                      </p:cBhvr>
                                      <p:tavLst>
                                        <p:tav tm="0">
                                          <p:val>
                                            <p:strVal val="1+#ppt_w/2"/>
                                          </p:val>
                                        </p:tav>
                                        <p:tav tm="100000">
                                          <p:val>
                                            <p:strVal val="#ppt_x"/>
                                          </p:val>
                                        </p:tav>
                                      </p:tavLst>
                                    </p:anim>
                                    <p:anim calcmode="lin" valueType="num">
                                      <p:cBhvr additive="base">
                                        <p:cTn id="29" dur="10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xit" presetSubtype="0" fill="hold" grpId="1"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3316"/>
                                        </p:tgtEl>
                                      </p:cBhvr>
                                    </p:animEffect>
                                    <p:set>
                                      <p:cBhvr>
                                        <p:cTn id="39" dur="1" fill="hold">
                                          <p:stCondLst>
                                            <p:cond delay="499"/>
                                          </p:stCondLst>
                                        </p:cTn>
                                        <p:tgtEl>
                                          <p:spTgt spid="13316"/>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13318"/>
                                        </p:tgtEl>
                                        <p:attrNameLst>
                                          <p:attrName>style.visibility</p:attrName>
                                        </p:attrNameLst>
                                      </p:cBhvr>
                                      <p:to>
                                        <p:strVal val="visible"/>
                                      </p:to>
                                    </p:set>
                                    <p:anim calcmode="lin" valueType="num">
                                      <p:cBhvr additive="base">
                                        <p:cTn id="49" dur="1000" fill="hold"/>
                                        <p:tgtEl>
                                          <p:spTgt spid="13318"/>
                                        </p:tgtEl>
                                        <p:attrNameLst>
                                          <p:attrName>ppt_x</p:attrName>
                                        </p:attrNameLst>
                                      </p:cBhvr>
                                      <p:tavLst>
                                        <p:tav tm="0">
                                          <p:val>
                                            <p:strVal val="1+#ppt_w/2"/>
                                          </p:val>
                                        </p:tav>
                                        <p:tav tm="100000">
                                          <p:val>
                                            <p:strVal val="#ppt_x"/>
                                          </p:val>
                                        </p:tav>
                                      </p:tavLst>
                                    </p:anim>
                                    <p:anim calcmode="lin" valueType="num">
                                      <p:cBhvr additive="base">
                                        <p:cTn id="50" dur="1000" fill="hold"/>
                                        <p:tgtEl>
                                          <p:spTgt spid="13318"/>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22" presetClass="entr" presetSubtype="1"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Whom should we pray for?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For the messengers </a:t>
            </a:r>
            <a:b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of God and the </a:t>
            </a:r>
            <a:b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n-U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progress of the Gospel. </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Acts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12:5</a:t>
            </a:r>
          </a:p>
          <a:p>
            <a:pPr marL="0" indent="0">
              <a:buNone/>
            </a:pP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Habakkuk</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3:2</a:t>
            </a:r>
          </a:p>
        </p:txBody>
      </p:sp>
      <p:pic>
        <p:nvPicPr>
          <p:cNvPr id="13316" name="Picture 4" descr="http://cristianos.com/wp-content/uploads/2008/12/1074-10-08-08-predicad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74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spc="50" dirty="0">
                <a:ln w="11430"/>
                <a:solidFill>
                  <a:srgbClr val="CC00CC"/>
                </a:solidFill>
                <a:effectLst>
                  <a:outerShdw blurRad="76200" dist="50800" dir="5400000" algn="tl" rotWithShape="0">
                    <a:srgbClr val="000000">
                      <a:alpha val="65000"/>
                    </a:srgbClr>
                  </a:outerShdw>
                </a:effectLst>
                <a:latin typeface="Myriad Pro" pitchFamily="34" charset="0"/>
              </a:rPr>
              <a:t>Whom should we pray for?</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i="1" spc="50" dirty="0">
                <a:ln w="11430"/>
                <a:solidFill>
                  <a:srgbClr val="002060"/>
                </a:solidFill>
                <a:effectLst>
                  <a:outerShdw blurRad="76200" dist="50800" dir="5400000" algn="tl" rotWithShape="0">
                    <a:srgbClr val="000000">
                      <a:alpha val="65000"/>
                    </a:srgbClr>
                  </a:outerShdw>
                </a:effectLst>
                <a:latin typeface="Myriad Pro" pitchFamily="34" charset="0"/>
              </a:rPr>
              <a:t>For the outpouring of the Holy Spirit </a:t>
            </a:r>
          </a:p>
          <a:p>
            <a:pPr marL="0" indent="0">
              <a:buNone/>
            </a:pP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Luke</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11:13</a:t>
            </a:r>
          </a:p>
        </p:txBody>
      </p:sp>
      <p:pic>
        <p:nvPicPr>
          <p:cNvPr id="13318" name="Picture 6" descr="http://www.equipotimondejovenes.com/wp-content/uploads/2010/05/espiritu-santo.jpg"/>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08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6\titulo tema 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31641" y="1444516"/>
            <a:ext cx="6480719" cy="4144724"/>
          </a:xfrm>
          <a:prstGeom prst="rect">
            <a:avLst/>
          </a:prstGeom>
          <a:noFill/>
          <a:effectLst>
            <a:glow rad="736600">
              <a:schemeClr val="bg1">
                <a:alpha val="54000"/>
              </a:schemeClr>
            </a:glow>
            <a:softEdge rad="190500"/>
          </a:effectLst>
        </p:spPr>
        <p:txBody>
          <a:bodyPr wrap="square">
            <a:spAutoFit/>
            <a:scene3d>
              <a:camera prst="perspectiveHeroicExtremeRightFacing" fov="4800000">
                <a:rot lat="470281" lon="19834794" rev="216527"/>
              </a:camera>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nSpc>
                <a:spcPts val="7900"/>
              </a:lnSpc>
            </a:pPr>
            <a:r>
              <a:rPr lang="en-US" sz="68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THE BEST </a:t>
            </a:r>
            <a:br>
              <a:rPr lang="en-US" sz="68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br>
            <a:r>
              <a:rPr lang="en-US" sz="68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SOLUTION TO ALL MY CONCERNS </a:t>
            </a:r>
            <a:br>
              <a:rPr lang="en-US" sz="68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br>
            <a:r>
              <a:rPr lang="en-US" sz="68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AND PROBLEMS</a:t>
            </a:r>
            <a:endParaRPr lang="es-ES" sz="68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6</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3092158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06 padrenues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844824"/>
            <a:ext cx="8229600" cy="39170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Address</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the</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Father</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Our</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Father</a:t>
            </a:r>
            <a:endPar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Thank</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Him</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Thank</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you</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for</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a:p>
            <a:pPr marL="514350" indent="-514350">
              <a:buFont typeface="+mj-lt"/>
              <a:buAutoNum type="arabi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Ask: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for our needs, for others, for the forgiveness of sin</a:t>
            </a:r>
            <a:endParaRPr lang="es-ES" sz="3600" b="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n-US"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In the name of Jesus</a:t>
            </a:r>
          </a:p>
          <a:p>
            <a:pPr marL="514350" indent="-514350">
              <a:buFont typeface="+mj-lt"/>
              <a:buAutoNum type="arabicPeriod"/>
            </a:pPr>
            <a:r>
              <a:rPr lang="en-US"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Amen</a:t>
            </a:r>
          </a:p>
        </p:txBody>
      </p:sp>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Model</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Prayer</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30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padrenues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spc="50" dirty="0">
                <a:ln w="11430"/>
                <a:solidFill>
                  <a:srgbClr val="C00000"/>
                </a:solidFill>
                <a:effectLst>
                  <a:outerShdw blurRad="76200" dist="50800" dir="5400000" algn="tl" rotWithShape="0">
                    <a:srgbClr val="000000">
                      <a:alpha val="65000"/>
                    </a:srgbClr>
                  </a:outerShdw>
                </a:effectLst>
                <a:latin typeface="Myriad Pro" pitchFamily="34" charset="0"/>
              </a:rPr>
              <a:t>A prayer has several parts:</a:t>
            </a:r>
            <a:endParaRPr lang="es-ES" b="1" i="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54025" y="1556792"/>
            <a:ext cx="8229600" cy="4061048"/>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Vocative</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our</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Father</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in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Heaven</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a:p>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Body</a:t>
            </a:r>
            <a:r>
              <a:rPr lang="es-ES_tradnl" sz="3600" b="1" dirty="0">
                <a:solidFill>
                  <a:schemeClr val="tx2">
                    <a:lumMod val="50000"/>
                  </a:schemeClr>
                </a:solidFill>
                <a:latin typeface="Myriad Pro" pitchFamily="34" charset="0"/>
              </a:rPr>
              <a:t>:</a:t>
            </a:r>
          </a:p>
          <a:p>
            <a:pPr lvl="1"/>
            <a:r>
              <a:rPr lang="en-US" sz="2000" b="1" i="1" spc="50" dirty="0">
                <a:ln w="11430"/>
                <a:solidFill>
                  <a:srgbClr val="FF0000"/>
                </a:solidFill>
                <a:effectLst>
                  <a:outerShdw blurRad="76200" dist="50800" dir="5400000" algn="tl" rotWithShape="0">
                    <a:srgbClr val="000000">
                      <a:alpha val="65000"/>
                    </a:srgbClr>
                  </a:outerShdw>
                </a:effectLst>
                <a:latin typeface="Myriad Pro" pitchFamily="34" charset="0"/>
              </a:rPr>
              <a:t>Praise: "Hallowed be Thy name..."</a:t>
            </a:r>
          </a:p>
          <a:p>
            <a:pPr lvl="1"/>
            <a:r>
              <a:rPr lang="en-US" sz="2000" b="1" i="1" spc="50" dirty="0">
                <a:ln w="11430"/>
                <a:solidFill>
                  <a:srgbClr val="FF0000"/>
                </a:solidFill>
                <a:effectLst>
                  <a:outerShdw blurRad="76200" dist="50800" dir="5400000" algn="tl" rotWithShape="0">
                    <a:srgbClr val="000000">
                      <a:alpha val="65000"/>
                    </a:srgbClr>
                  </a:outerShdw>
                </a:effectLst>
                <a:latin typeface="Myriad Pro" pitchFamily="34" charset="0"/>
              </a:rPr>
              <a:t>Thanksgiving: "I thank you for..."</a:t>
            </a:r>
          </a:p>
          <a:p>
            <a:pPr lvl="1"/>
            <a:r>
              <a:rPr lang="en-US" sz="2000" b="1" i="1" spc="50" dirty="0">
                <a:ln w="11430"/>
                <a:solidFill>
                  <a:srgbClr val="FF0000"/>
                </a:solidFill>
                <a:effectLst>
                  <a:outerShdw blurRad="76200" dist="50800" dir="5400000" algn="tl" rotWithShape="0">
                    <a:srgbClr val="000000">
                      <a:alpha val="65000"/>
                    </a:srgbClr>
                  </a:outerShdw>
                </a:effectLst>
                <a:latin typeface="Myriad Pro" pitchFamily="34" charset="0"/>
              </a:rPr>
              <a:t>Confession: "forgive me for...."</a:t>
            </a:r>
          </a:p>
          <a:p>
            <a:pPr lvl="1"/>
            <a:r>
              <a:rPr lang="en-US" sz="2000" b="1" i="1" spc="50" dirty="0">
                <a:ln w="11430"/>
                <a:solidFill>
                  <a:srgbClr val="FF0000"/>
                </a:solidFill>
                <a:effectLst>
                  <a:outerShdw blurRad="76200" dist="50800" dir="5400000" algn="tl" rotWithShape="0">
                    <a:srgbClr val="000000">
                      <a:alpha val="65000"/>
                    </a:srgbClr>
                  </a:outerShdw>
                </a:effectLst>
                <a:latin typeface="Myriad Pro" pitchFamily="34" charset="0"/>
              </a:rPr>
              <a:t>Request: "I ask you to..."</a:t>
            </a:r>
          </a:p>
          <a:p>
            <a:pPr lvl="1"/>
            <a:r>
              <a:rPr lang="en-US" sz="2000" b="1" i="1" spc="50" dirty="0">
                <a:ln w="11430"/>
                <a:solidFill>
                  <a:srgbClr val="FF0000"/>
                </a:solidFill>
                <a:effectLst>
                  <a:outerShdw blurRad="76200" dist="50800" dir="5400000" algn="tl" rotWithShape="0">
                    <a:srgbClr val="000000">
                      <a:alpha val="65000"/>
                    </a:srgbClr>
                  </a:outerShdw>
                </a:effectLst>
                <a:latin typeface="Myriad Pro" pitchFamily="34" charset="0"/>
              </a:rPr>
              <a:t>Mediation: "Please help to...“</a:t>
            </a:r>
          </a:p>
          <a:p>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Ending</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rPr>
              <a:t>"In the name of Jesus..."</a:t>
            </a:r>
          </a:p>
          <a:p>
            <a:r>
              <a:rPr lang="es-ES_tradnl" sz="3600" b="1" spc="50" dirty="0" err="1"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Closure</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"Amen", which means "so be it"</a:t>
            </a:r>
          </a:p>
          <a:p>
            <a:endPar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25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anim calcmode="lin" valueType="num">
                                      <p:cBhvr>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1000"/>
                                        <p:tgtEl>
                                          <p:spTgt spid="6">
                                            <p:txEl>
                                              <p:pRg st="7" end="7"/>
                                            </p:txEl>
                                          </p:spTgt>
                                        </p:tgtEl>
                                      </p:cBhvr>
                                    </p:animEffect>
                                    <p:anim calcmode="lin" valueType="num">
                                      <p:cBhvr>
                                        <p:cTn id="4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1000"/>
                                        <p:tgtEl>
                                          <p:spTgt spid="6">
                                            <p:txEl>
                                              <p:pRg st="8" end="8"/>
                                            </p:txEl>
                                          </p:spTgt>
                                        </p:tgtEl>
                                      </p:cBhvr>
                                    </p:animEffect>
                                    <p:anim calcmode="lin" valueType="num">
                                      <p:cBhvr>
                                        <p:cTn id="5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611560" y="1988840"/>
            <a:ext cx="7776864"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FOR GOD TO LISTEN, WHAT SHOULD OUR ATTITUDE BE?</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23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6 sinceri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58490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are </a:t>
            </a:r>
          </a:p>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we to manifest?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Sincerity</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81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81654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Matthew 6:5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when thou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prayest</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thou shalt not be as the hypocrites are</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for they love to pray standing in the synagogues and in the corners of the streets,</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that they may be seen of men. </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Verily I say unto you, They have their reward.”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20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10. MUTIMEDIA SDA\Imagenes para estudio\tema 06 par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248471"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How</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should</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we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ask</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With</a:t>
            </a:r>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faith</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31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63014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James 1:6,7</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83568" y="2316013"/>
            <a:ext cx="784887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“But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let him ask in faith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nothing wavering. For he that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wavereth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is like a wave of the sea driven with the wind and tossed. For let not that man think that he shall receive any thing of the Lord.”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186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0. MUTIMEDIA SDA\Imagenes para estudio\tema 06 paragu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5724128" y="3356992"/>
            <a:ext cx="2880319" cy="17281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Ask in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faith</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68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10. MUTIMEDIA SDA\Imagenes para estudio\tema 06 public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11960" y="1916832"/>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We have to be humble. </a:t>
            </a:r>
          </a:p>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parable shows us this?</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8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humility</a:t>
            </a:r>
            <a:endParaRPr lang="es-ES" sz="54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545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6 faris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2987824" y="260648"/>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800" b="1" i="1" spc="50" dirty="0">
              <a:ln w="11430"/>
              <a:solidFill>
                <a:srgbClr val="FF00FF"/>
              </a:solidFill>
              <a:effectLst>
                <a:outerShdw blurRad="76200" dist="50800" dir="5400000" algn="tl" rotWithShape="0">
                  <a:srgbClr val="000000">
                    <a:alpha val="65000"/>
                  </a:srgbClr>
                </a:outerShdw>
              </a:effectLst>
              <a:latin typeface="Myriad Pro" pitchFamily="34" charset="0"/>
            </a:endParaRPr>
          </a:p>
          <a:p>
            <a:pPr marL="0" indent="0" algn="ctr">
              <a:buNone/>
            </a:pPr>
            <a:r>
              <a:rPr lang="en-US" sz="4800" b="1" i="1" spc="50" dirty="0">
                <a:ln w="11430"/>
                <a:solidFill>
                  <a:srgbClr val="FF00FF"/>
                </a:solidFill>
                <a:effectLst>
                  <a:outerShdw blurRad="76200" dist="50800" dir="5400000" algn="tl" rotWithShape="0">
                    <a:srgbClr val="000000">
                      <a:alpha val="65000"/>
                    </a:srgbClr>
                  </a:outerShdw>
                </a:effectLst>
                <a:latin typeface="Myriad Pro" pitchFamily="34" charset="0"/>
              </a:rPr>
              <a:t>The Pharisee and the publican.</a:t>
            </a:r>
          </a:p>
          <a:p>
            <a:pPr marL="0" indent="0" algn="ctr">
              <a:buNone/>
            </a:pP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Luke</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18:9-14</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04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06 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059832" y="1556792"/>
            <a:ext cx="5904656" cy="4320480"/>
          </a:xfrm>
        </p:spPr>
        <p:txBody>
          <a:bodyPr vert="horz" lIns="91440" tIns="45720" rIns="91440" bIns="45720" rtlCol="0" anchor="t">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Cond" pitchFamily="34" charset="0"/>
                <a:ea typeface="Adobe Fan Heiti Std B" pitchFamily="34" charset="-128"/>
              </a:rPr>
              <a:t>	What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Cond" pitchFamily="34" charset="0"/>
                <a:ea typeface="Adobe Fan Heiti Std B" pitchFamily="34" charset="-128"/>
              </a:rPr>
              <a:t>can we do when we have problems associated with our health, work, family, or personal well-being? Maybe you feel remorse for the times you have failed or perhaps you feel frustrated, lonely, and discouraged not knowing whom you can open your heart to.</a:t>
            </a:r>
          </a:p>
        </p:txBody>
      </p:sp>
      <p:sp>
        <p:nvSpPr>
          <p:cNvPr id="2" name="1 Rectángulo"/>
          <p:cNvSpPr/>
          <p:nvPr/>
        </p:nvSpPr>
        <p:spPr>
          <a:xfrm rot="20669412">
            <a:off x="717216" y="2806845"/>
            <a:ext cx="864096" cy="369332"/>
          </a:xfrm>
          <a:prstGeom prst="rect">
            <a:avLst/>
          </a:prstGeom>
        </p:spPr>
        <p:txBody>
          <a:bodyPr wrap="square">
            <a:spAutoFit/>
          </a:bodyPr>
          <a:lstStyle/>
          <a:p>
            <a:r>
              <a:rPr lang="es-AR" b="1" dirty="0" err="1">
                <a:solidFill>
                  <a:schemeClr val="tx2">
                    <a:lumMod val="75000"/>
                  </a:schemeClr>
                </a:solidFill>
              </a:rPr>
              <a:t>Doubts</a:t>
            </a:r>
            <a:endParaRPr lang="es-AR" b="1" dirty="0">
              <a:solidFill>
                <a:schemeClr val="tx2">
                  <a:lumMod val="75000"/>
                </a:schemeClr>
              </a:solidFill>
            </a:endParaRPr>
          </a:p>
        </p:txBody>
      </p:sp>
      <p:sp>
        <p:nvSpPr>
          <p:cNvPr id="6" name="5 Rectángulo"/>
          <p:cNvSpPr/>
          <p:nvPr/>
        </p:nvSpPr>
        <p:spPr>
          <a:xfrm rot="19964448">
            <a:off x="412026" y="2105134"/>
            <a:ext cx="1226235" cy="369332"/>
          </a:xfrm>
          <a:prstGeom prst="rect">
            <a:avLst/>
          </a:prstGeom>
        </p:spPr>
        <p:txBody>
          <a:bodyPr wrap="square">
            <a:spAutoFit/>
          </a:bodyPr>
          <a:lstStyle/>
          <a:p>
            <a:r>
              <a:rPr lang="es-AR" b="1" dirty="0" err="1">
                <a:solidFill>
                  <a:schemeClr val="tx2">
                    <a:lumMod val="75000"/>
                  </a:schemeClr>
                </a:solidFill>
              </a:rPr>
              <a:t>Problems</a:t>
            </a:r>
            <a:endParaRPr lang="es-AR" b="1" dirty="0">
              <a:solidFill>
                <a:schemeClr val="tx2">
                  <a:lumMod val="75000"/>
                </a:schemeClr>
              </a:solidFill>
            </a:endParaRPr>
          </a:p>
        </p:txBody>
      </p:sp>
      <p:sp>
        <p:nvSpPr>
          <p:cNvPr id="7" name="6 Rectángulo"/>
          <p:cNvSpPr/>
          <p:nvPr/>
        </p:nvSpPr>
        <p:spPr>
          <a:xfrm>
            <a:off x="683568" y="3203684"/>
            <a:ext cx="720080" cy="369332"/>
          </a:xfrm>
          <a:prstGeom prst="rect">
            <a:avLst/>
          </a:prstGeom>
        </p:spPr>
        <p:txBody>
          <a:bodyPr wrap="square">
            <a:spAutoFit/>
          </a:bodyPr>
          <a:lstStyle/>
          <a:p>
            <a:r>
              <a:rPr lang="es-AR" b="1" dirty="0" err="1">
                <a:solidFill>
                  <a:schemeClr val="tx2">
                    <a:lumMod val="75000"/>
                  </a:schemeClr>
                </a:solidFill>
              </a:rPr>
              <a:t>Guilt</a:t>
            </a:r>
            <a:endParaRPr lang="es-AR" b="1" dirty="0">
              <a:solidFill>
                <a:schemeClr val="tx2">
                  <a:lumMod val="75000"/>
                </a:schemeClr>
              </a:solidFill>
            </a:endParaRPr>
          </a:p>
        </p:txBody>
      </p:sp>
      <p:sp>
        <p:nvSpPr>
          <p:cNvPr id="5" name="4 Rectángulo"/>
          <p:cNvSpPr/>
          <p:nvPr/>
        </p:nvSpPr>
        <p:spPr>
          <a:xfrm rot="20091695">
            <a:off x="323970" y="2422732"/>
            <a:ext cx="1686076" cy="378009"/>
          </a:xfrm>
          <a:prstGeom prst="rect">
            <a:avLst/>
          </a:prstGeom>
        </p:spPr>
        <p:txBody>
          <a:bodyPr wrap="square">
            <a:spAutoFit/>
          </a:bodyPr>
          <a:lstStyle/>
          <a:p>
            <a:r>
              <a:rPr lang="es-AR" b="1" dirty="0" err="1">
                <a:solidFill>
                  <a:schemeClr val="tx2">
                    <a:lumMod val="75000"/>
                  </a:schemeClr>
                </a:solidFill>
              </a:rPr>
              <a:t>Concerns</a:t>
            </a:r>
            <a:endParaRPr lang="es-AR" b="1" dirty="0">
              <a:solidFill>
                <a:schemeClr val="tx2">
                  <a:lumMod val="75000"/>
                </a:schemeClr>
              </a:solidFill>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1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10. MUTIMEDIA SDA\Imagenes para estudio\tema 06 rodil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38625" y="274607"/>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is the best position for praying with reverence? </a:t>
            </a:r>
            <a:endParaRPr lang="es-ES" sz="3600" b="1" i="1" dirty="0">
              <a:solidFill>
                <a:srgbClr val="660066"/>
              </a:solidFill>
              <a:latin typeface="Myriad Pro" pitchFamily="34" charset="0"/>
            </a:endParaRP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REVERENCe</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5814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81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15342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Romans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14:11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For it is written, As I live,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saith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the Lord,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every knee shall bow to me</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and every tongue shall confess to God.</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54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83968" y="1772816"/>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must we always have?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forgiving</a:t>
            </a:r>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spirit</a:t>
            </a:r>
            <a:endPar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38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07943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Matthew 6:15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“But if ye forgive not men their trespasses, neither will your Father forgive your trespasses.”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46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D:\10. MUTIMEDIA SDA\Imagenes para estudio\Espiritu de  perdó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124744"/>
            <a:ext cx="6048672" cy="44065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23528" y="5949280"/>
            <a:ext cx="8712968" cy="7647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Mr.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See</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and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Takunda</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Mavima</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922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83968" y="1484784"/>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must we remember to say when we ask God for something?</a:t>
            </a:r>
          </a:p>
          <a:p>
            <a:pPr marL="0" indent="0" algn="ctr">
              <a:buNone/>
            </a:pPr>
            <a:r>
              <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rPr>
              <a:t>Matthew 26: 39</a:t>
            </a: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As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thou</a:t>
            </a:r>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wilt</a:t>
            </a:r>
            <a:endPar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75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10. MUTIMEDIA SDA\Imagenes para estudio\tema 06 alfar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571993" y="260648"/>
            <a:ext cx="8176471" cy="129614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God</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knows</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our</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needs</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Romans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8:26)</a:t>
            </a:r>
          </a:p>
        </p:txBody>
      </p:sp>
      <p:sp>
        <p:nvSpPr>
          <p:cNvPr id="8" name="2 Marcador de contenido"/>
          <p:cNvSpPr txBox="1">
            <a:spLocks/>
          </p:cNvSpPr>
          <p:nvPr/>
        </p:nvSpPr>
        <p:spPr>
          <a:xfrm>
            <a:off x="4572000" y="1988840"/>
            <a:ext cx="4464496"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i="1" spc="50" dirty="0">
                <a:ln w="11430"/>
                <a:solidFill>
                  <a:srgbClr val="660066"/>
                </a:solidFill>
                <a:effectLst>
                  <a:outerShdw blurRad="76200" dist="50800" dir="5400000" algn="tl" rotWithShape="0">
                    <a:srgbClr val="000000">
                      <a:alpha val="65000"/>
                    </a:srgbClr>
                  </a:outerShdw>
                </a:effectLst>
                <a:latin typeface="Myriad Pro" pitchFamily="34" charset="0"/>
              </a:rPr>
              <a:t>We should let the Lord mold us, as a potter molds clay with his hands.</a:t>
            </a:r>
          </a:p>
          <a:p>
            <a:pPr marL="0" indent="0" algn="ctr">
              <a:buNone/>
            </a:pP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Jeremiah</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18:6)</a:t>
            </a:r>
          </a:p>
        </p:txBody>
      </p:sp>
      <p:sp>
        <p:nvSpPr>
          <p:cNvPr id="10"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As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thou</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wilt</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57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0" fill="hold"/>
                                        <p:tgtEl>
                                          <p:spTgt spid="10"/>
                                        </p:tgtEl>
                                        <p:attrNameLst>
                                          <p:attrName>ppt_w</p:attrName>
                                        </p:attrNameLst>
                                      </p:cBhvr>
                                      <p:tavLst>
                                        <p:tav tm="0">
                                          <p:val>
                                            <p:fltVal val="0"/>
                                          </p:val>
                                        </p:tav>
                                        <p:tav tm="100000">
                                          <p:val>
                                            <p:strVal val="#ppt_w"/>
                                          </p:val>
                                        </p:tav>
                                      </p:tavLst>
                                    </p:anim>
                                    <p:anim calcmode="lin" valueType="num">
                                      <p:cBhvr>
                                        <p:cTn id="8" dur="2500" fill="hold"/>
                                        <p:tgtEl>
                                          <p:spTgt spid="10"/>
                                        </p:tgtEl>
                                        <p:attrNameLst>
                                          <p:attrName>ppt_h</p:attrName>
                                        </p:attrNameLst>
                                      </p:cBhvr>
                                      <p:tavLst>
                                        <p:tav tm="0">
                                          <p:val>
                                            <p:fltVal val="0"/>
                                          </p:val>
                                        </p:tav>
                                        <p:tav tm="100000">
                                          <p:val>
                                            <p:strVal val="#ppt_h"/>
                                          </p:val>
                                        </p:tav>
                                      </p:tavLst>
                                    </p:anim>
                                    <p:animEffect transition="in" filter="fade">
                                      <p:cBhvr>
                                        <p:cTn id="9" dur="2500"/>
                                        <p:tgtEl>
                                          <p:spTgt spid="10"/>
                                        </p:tgtEl>
                                      </p:cBhvr>
                                    </p:animEffect>
                                  </p:childTnLst>
                                </p:cTn>
                              </p:par>
                            </p:childTnLst>
                          </p:cTn>
                        </p:par>
                        <p:par>
                          <p:cTn id="10" fill="hold">
                            <p:stCondLst>
                              <p:cond delay="2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3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10. MUTIMEDIA SDA\Imagenes para estudio\tema 06 semafo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4654018" y="2060848"/>
            <a:ext cx="4382478" cy="295232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God</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can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answer</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p>
          <a:p>
            <a:r>
              <a:rPr lang="es-ES" sz="3800" b="1" i="1" spc="50" dirty="0">
                <a:ln w="11430"/>
                <a:solidFill>
                  <a:srgbClr val="FF0000"/>
                </a:solidFill>
                <a:effectLst>
                  <a:outerShdw blurRad="76200" dist="50800" dir="5400000" algn="tl" rotWithShape="0">
                    <a:srgbClr val="000000">
                      <a:alpha val="65000"/>
                    </a:srgbClr>
                  </a:outerShdw>
                </a:effectLst>
                <a:latin typeface="Myriad Pro" pitchFamily="34" charset="0"/>
              </a:rPr>
              <a:t>NO. </a:t>
            </a:r>
            <a:r>
              <a:rPr lang="es-ES" sz="3800" b="1" i="1" spc="50" dirty="0">
                <a:ln w="11430"/>
                <a:solidFill>
                  <a:srgbClr val="FFFF00"/>
                </a:solidFill>
                <a:effectLst>
                  <a:outerShdw blurRad="76200" dist="50800" dir="5400000" algn="tl" rotWithShape="0">
                    <a:srgbClr val="000000">
                      <a:alpha val="65000"/>
                    </a:srgbClr>
                  </a:outerShdw>
                </a:effectLst>
                <a:latin typeface="Myriad Pro" pitchFamily="34" charset="0"/>
              </a:rPr>
              <a:t>WAIT. </a:t>
            </a:r>
            <a:r>
              <a:rPr lang="es-ES" sz="3800" b="1" i="1" spc="50" dirty="0">
                <a:ln w="11430"/>
                <a:solidFill>
                  <a:srgbClr val="00B050"/>
                </a:solidFill>
                <a:effectLst>
                  <a:outerShdw blurRad="76200" dist="50800" dir="5400000" algn="tl" rotWithShape="0">
                    <a:srgbClr val="000000">
                      <a:alpha val="65000"/>
                    </a:srgbClr>
                  </a:outerShdw>
                </a:effectLst>
                <a:latin typeface="Myriad Pro" pitchFamily="34" charset="0"/>
              </a:rPr>
              <a:t>YES. </a:t>
            </a:r>
            <a:endPar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a:p>
            <a:r>
              <a:rPr lang="en-US" sz="3800" b="1" i="1" spc="50" dirty="0">
                <a:ln w="11430"/>
                <a:solidFill>
                  <a:srgbClr val="CC00CC"/>
                </a:solidFill>
                <a:effectLst>
                  <a:outerShdw blurRad="76200" dist="50800" dir="5400000" algn="tl" rotWithShape="0">
                    <a:srgbClr val="000000">
                      <a:alpha val="65000"/>
                    </a:srgbClr>
                  </a:outerShdw>
                </a:effectLst>
                <a:latin typeface="Myriad Pro" pitchFamily="34" charset="0"/>
              </a:rPr>
              <a:t>He knows what is best for us</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As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thou</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wilt</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402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par>
                          <p:cTn id="10" fill="hold">
                            <p:stCondLst>
                              <p:cond delay="2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10. MUTIMEDIA SDA\Imagenes para estudio\tema 06 j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965057" y="3573016"/>
            <a:ext cx="184731" cy="461665"/>
          </a:xfrm>
          <a:prstGeom prst="rect">
            <a:avLst/>
          </a:prstGeom>
        </p:spPr>
        <p:txBody>
          <a:bodyPr wrap="none">
            <a:spAutoFit/>
          </a:bodyPr>
          <a:lstStyle/>
          <a:p>
            <a:endParaRPr lang="es-ES_tradnl" sz="2400" i="1" u="sng" dirty="0"/>
          </a:p>
        </p:txBody>
      </p:sp>
      <p:sp>
        <p:nvSpPr>
          <p:cNvPr id="7" name="2 Marcador de contenido"/>
          <p:cNvSpPr txBox="1">
            <a:spLocks/>
          </p:cNvSpPr>
          <p:nvPr/>
        </p:nvSpPr>
        <p:spPr>
          <a:xfrm>
            <a:off x="5652120" y="1844824"/>
            <a:ext cx="3384376"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The Parable of the Persistent Widow </a:t>
            </a:r>
          </a:p>
          <a:p>
            <a:pPr marL="0" indent="0" algn="ctr">
              <a:buNone/>
            </a:pP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Luke</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18:1-7</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persevering</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938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3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0" fill="hold"/>
                                        <p:tgtEl>
                                          <p:spTgt spid="8"/>
                                        </p:tgtEl>
                                        <p:attrNameLst>
                                          <p:attrName>ppt_w</p:attrName>
                                        </p:attrNameLst>
                                      </p:cBhvr>
                                      <p:tavLst>
                                        <p:tav tm="0">
                                          <p:val>
                                            <p:fltVal val="0"/>
                                          </p:val>
                                        </p:tav>
                                        <p:tav tm="100000">
                                          <p:val>
                                            <p:strVal val="#ppt_w"/>
                                          </p:val>
                                        </p:tav>
                                      </p:tavLst>
                                    </p:anim>
                                    <p:anim calcmode="lin" valueType="num">
                                      <p:cBhvr>
                                        <p:cTn id="14" dur="2500" fill="hold"/>
                                        <p:tgtEl>
                                          <p:spTgt spid="8"/>
                                        </p:tgtEl>
                                        <p:attrNameLst>
                                          <p:attrName>ppt_h</p:attrName>
                                        </p:attrNameLst>
                                      </p:cBhvr>
                                      <p:tavLst>
                                        <p:tav tm="0">
                                          <p:val>
                                            <p:fltVal val="0"/>
                                          </p:val>
                                        </p:tav>
                                        <p:tav tm="100000">
                                          <p:val>
                                            <p:strVal val="#ppt_h"/>
                                          </p:val>
                                        </p:tav>
                                      </p:tavLst>
                                    </p:anim>
                                    <p:animEffect transition="in" filter="fade">
                                      <p:cBhvr>
                                        <p:cTn id="15" dur="2500"/>
                                        <p:tgtEl>
                                          <p:spTgt spid="8"/>
                                        </p:tgtEl>
                                      </p:cBhvr>
                                    </p:animEffect>
                                  </p:childTnLst>
                                </p:cTn>
                              </p:par>
                            </p:childTnLst>
                          </p:cTn>
                        </p:par>
                        <p:par>
                          <p:cTn id="16" fill="hold">
                            <p:stCondLst>
                              <p:cond delay="6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10. MUTIMEDIA SDA\Imagenes para estudio\tema 06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Respect</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his</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law</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
        <p:nvSpPr>
          <p:cNvPr id="5" name="2 Marcador de contenido"/>
          <p:cNvSpPr txBox="1">
            <a:spLocks/>
          </p:cNvSpPr>
          <p:nvPr/>
        </p:nvSpPr>
        <p:spPr>
          <a:xfrm>
            <a:off x="4211960" y="1916832"/>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What should we respect in order to be heard by God? </a:t>
            </a:r>
            <a:endPar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2" name="1 Rectángulo"/>
          <p:cNvSpPr/>
          <p:nvPr/>
        </p:nvSpPr>
        <p:spPr>
          <a:xfrm>
            <a:off x="251521" y="2131695"/>
            <a:ext cx="1944216" cy="2554545"/>
          </a:xfrm>
          <a:prstGeom prst="rect">
            <a:avLst/>
          </a:prstGeom>
          <a:noFill/>
        </p:spPr>
        <p:txBody>
          <a:bodyPr wrap="square" lIns="91440" tIns="45720" rIns="91440" bIns="45720">
            <a:spAutoFit/>
          </a:bodyPr>
          <a:lstStyle/>
          <a:p>
            <a:pPr algn="ct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a:t>
            </a:r>
          </a:p>
          <a:p>
            <a:pPr algn="ctr"/>
            <a:r>
              <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a:t>
            </a:r>
          </a:p>
          <a:p>
            <a:pPr algn="ct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III</a:t>
            </a:r>
          </a:p>
          <a:p>
            <a:pPr algn="ctr"/>
            <a:r>
              <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IV</a:t>
            </a:r>
          </a:p>
        </p:txBody>
      </p:sp>
      <p:sp>
        <p:nvSpPr>
          <p:cNvPr id="7" name="6 Rectángulo"/>
          <p:cNvSpPr/>
          <p:nvPr/>
        </p:nvSpPr>
        <p:spPr>
          <a:xfrm>
            <a:off x="2232721" y="1700808"/>
            <a:ext cx="1944216" cy="3416320"/>
          </a:xfrm>
          <a:prstGeom prst="rect">
            <a:avLst/>
          </a:prstGeom>
          <a:noFill/>
        </p:spPr>
        <p:txBody>
          <a:bodyPr wrap="square" lIns="91440" tIns="45720" rIns="91440" bIns="45720">
            <a:spAutoFit/>
          </a:bodyPr>
          <a:lstStyle/>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a:t>
            </a:r>
          </a:p>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VIII</a:t>
            </a:r>
          </a:p>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IX</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a:t>
            </a:r>
            <a:endPar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33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10. MUTIMEDIA SDA\Imagenes para estudio\Joseph_Haydn.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3568" y="978888"/>
            <a:ext cx="3528392" cy="44598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249052" y="4542218"/>
            <a:ext cx="4076244" cy="830997"/>
          </a:xfrm>
          <a:prstGeom prst="rect">
            <a:avLst/>
          </a:prstGeom>
          <a:noFill/>
        </p:spPr>
        <p:txBody>
          <a:bodyPr wrap="none" rtlCol="0">
            <a:spAutoFit/>
          </a:bodyPr>
          <a:lstStyle/>
          <a:p>
            <a:r>
              <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Joseph </a:t>
            </a:r>
            <a:r>
              <a:rPr lang="es-E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Haydn</a:t>
            </a:r>
            <a:endPar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2 Marcador de contenido"/>
          <p:cNvSpPr>
            <a:spLocks noGrp="1"/>
          </p:cNvSpPr>
          <p:nvPr>
            <p:ph idx="1"/>
          </p:nvPr>
        </p:nvSpPr>
        <p:spPr>
          <a:xfrm>
            <a:off x="4456196" y="2348880"/>
            <a:ext cx="4076244" cy="223224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When I feel depressed, </a:t>
            </a:r>
            <a:br>
              <a:rPr lang="en-U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br>
            <a:r>
              <a:rPr lang="en-U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I pray; only God can give me strength and comfort.</a:t>
            </a:r>
            <a:endPar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51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500"/>
                                        <p:tgtEl>
                                          <p:spTgt spid="5"/>
                                        </p:tgtEl>
                                      </p:cBhvr>
                                    </p:animEffect>
                                  </p:childTnLst>
                                </p:cTn>
                              </p:par>
                            </p:childTnLst>
                          </p:cTn>
                        </p:par>
                        <p:par>
                          <p:cTn id="14" fill="hold">
                            <p:stCondLst>
                              <p:cond delay="2500"/>
                            </p:stCondLst>
                            <p:childTnLst>
                              <p:par>
                                <p:cTn id="15" presetID="10" presetClass="entr" presetSubtype="0" fill="hold" grpId="0" nodeType="afterEffect">
                                  <p:stCondLst>
                                    <p:cond delay="35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500"/>
                                        <p:tgtEl>
                                          <p:spTgt spid="12">
                                            <p:txEl>
                                              <p:pRg st="0" end="0"/>
                                            </p:txEl>
                                          </p:spTgt>
                                        </p:tgtEl>
                                      </p:cBhvr>
                                    </p:animEffect>
                                  </p:childTnLst>
                                </p:cTn>
                              </p:par>
                            </p:childTnLst>
                          </p:cTn>
                        </p:par>
                        <p:par>
                          <p:cTn id="18" fill="hold">
                            <p:stCondLst>
                              <p:cond delay="7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5603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1 John 3:22</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755576" y="2316013"/>
            <a:ext cx="792088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whatsoever we ask, we receive of him,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because we keep his commandments, </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do those things that are pleasing in his sight.”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3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10. MUTIMEDIA SDA\Imagenes para estudio\tema 06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4932040" y="1772816"/>
            <a:ext cx="406794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In whose name should we pray? Why?</a:t>
            </a:r>
          </a:p>
        </p:txBody>
      </p:sp>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In the name of Jesus</a:t>
            </a: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192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14220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John 16:23,24</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And in that day ye shall ask me nothing. Verily, verily, I say unto you, Whatsoever ye shall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ask the Father in my name, </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 will give it you.</a:t>
            </a:r>
          </a:p>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Hitherto have ye asked nothing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in my name</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ask, and ye shall receive, that your joy may be full.</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92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RELIEF AND JOY </a:t>
            </a:r>
            <a:b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THROUGH PRAYER</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481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5674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Proverbs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15: 8,9</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The sacrifice of the wicked is an abomination to the Lord: but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the prayer of the upright is his delight</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The way of the wicked is an abomination unto the Lord: but he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loveth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him that </a:t>
            </a:r>
            <a:r>
              <a:rPr lang="en-U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followeth</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after righteousness.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21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10. MUTIMEDIA SDA\Imagenes para estudio\tema06 tele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 y="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2339752" y="1484784"/>
            <a:ext cx="656018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800" b="1" i="1" spc="50" dirty="0">
                <a:ln w="11430"/>
                <a:solidFill>
                  <a:srgbClr val="660066"/>
                </a:solidFill>
                <a:effectLst>
                  <a:outerShdw blurRad="76200" dist="50800" dir="5400000" algn="tl" rotWithShape="0">
                    <a:srgbClr val="000000">
                      <a:alpha val="65000"/>
                    </a:srgbClr>
                  </a:outerShdw>
                </a:effectLst>
                <a:latin typeface="Myriad Pro" pitchFamily="34" charset="0"/>
              </a:rPr>
              <a:t>When we feel defeated by our problems, who can we call for help? </a:t>
            </a:r>
            <a:endPar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41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34232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Matthew 11:28</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Come unto me, all ye that </a:t>
            </a:r>
            <a:r>
              <a:rPr lang="en-U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labour</a:t>
            </a:r>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and are heavy laden, and I will give you rest.</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86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6 ll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699792" y="2132856"/>
            <a:ext cx="5904656" cy="280831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i="1" spc="50" dirty="0">
                <a:ln w="11430"/>
                <a:solidFill>
                  <a:srgbClr val="CC00CC"/>
                </a:solidFill>
                <a:effectLst>
                  <a:outerShdw blurRad="76200" dist="50800" dir="5400000" algn="tl" rotWithShape="0">
                    <a:srgbClr val="000000">
                      <a:alpha val="65000"/>
                    </a:srgbClr>
                  </a:outerShdw>
                </a:effectLst>
                <a:latin typeface="Myriad Pro" pitchFamily="34" charset="0"/>
              </a:rPr>
              <a:t>What is God´s calling to us?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333375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07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93409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Romans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12:11-12 </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“Not slothful in business; fervent in spirit; serving the Lord;  Rejoicing in hope; patient in tribulation;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continuing instant in prayer.</a:t>
            </a:r>
            <a:r>
              <a:rPr lang="en-U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98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D:\10. MUTIMEDIA SDA\Imagenes para estudio\tema 06 hue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 y="188640"/>
            <a:ext cx="6156175" cy="14127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0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FOOTPRINTS….</a:t>
            </a:r>
            <a:endParaRPr lang="es-ES" sz="36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1711836"/>
            <a:ext cx="7425415" cy="4093428"/>
          </a:xfrm>
          <a:prstGeom prst="rect">
            <a:avLst/>
          </a:prstGeom>
          <a:solidFill>
            <a:srgbClr val="FFFFFF">
              <a:alpha val="50196"/>
            </a:srgbClr>
          </a:solidFill>
          <a:effectLst>
            <a:glow rad="228600">
              <a:schemeClr val="bg1">
                <a:alpha val="40000"/>
              </a:schemeClr>
            </a:glow>
            <a:softEdge rad="63500"/>
          </a:effectLst>
        </p:spPr>
        <p:txBody>
          <a:bodyPr wrap="square">
            <a:spAutoFit/>
          </a:bodyPr>
          <a:lstStyle/>
          <a:p>
            <a:r>
              <a:rPr lang="en-US" sz="2000" b="1" i="1" dirty="0"/>
              <a:t>“I dreamt I was walking along the beach with the Lord. Many scenes from my life flashed across the sky. In each scene, I noticed footprints in the sand. Sometimes there were two sets of footprints; other times there was only one. This bothered me, because I noticed that during the difficult times of my life, when I was suffering from anguish, sorrow or defeat I could see only one set of footprints.  </a:t>
            </a:r>
          </a:p>
          <a:p>
            <a:r>
              <a:rPr lang="en-US" sz="2000" b="1" i="1" dirty="0"/>
              <a:t>This really disturbed me so I said to the Lord: "You told me when I decided to follow you that you would walk with me always. But I have noticed that during the most difficult moments of my life there has been only one set of footprints in the sand. Why, when I needed you most, have you not been there for me?" The Lord replied: "The times when you have seen only one set of footprints, my child, is when I CARRIED YOU IN MY ARMS"</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61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06 telefo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259632" y="116632"/>
            <a:ext cx="7416824" cy="204456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Prayer is a wonderful solution. It can be compared to a telephone, with which we can contact God directly. </a:t>
            </a:r>
            <a:endPar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sp>
        <p:nvSpPr>
          <p:cNvPr id="7" name="6 CuadroTexto"/>
          <p:cNvSpPr txBox="1"/>
          <p:nvPr/>
        </p:nvSpPr>
        <p:spPr>
          <a:xfrm rot="1130709">
            <a:off x="5580318" y="6002137"/>
            <a:ext cx="618327" cy="276999"/>
          </a:xfrm>
          <a:prstGeom prst="rect">
            <a:avLst/>
          </a:prstGeom>
          <a:noFill/>
        </p:spPr>
        <p:txBody>
          <a:bodyPr wrap="square" rtlCol="0">
            <a:spAutoFit/>
          </a:bodyPr>
          <a:lstStyle/>
          <a:p>
            <a:r>
              <a:rPr lang="es-ES"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DIOS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77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10. MUTIMEDIA SDA\Imagenes para estudio\tema 06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8358" y="2132856"/>
            <a:ext cx="9330878" cy="2055403"/>
          </a:xfrm>
          <a:prstGeom prst="rect">
            <a:avLst/>
          </a:prstGeom>
          <a:solidFill>
            <a:schemeClr val="bg1">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206084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800" b="1" i="1" spc="50" dirty="0">
                <a:ln w="11430"/>
                <a:solidFill>
                  <a:srgbClr val="CC00CC"/>
                </a:solidFill>
                <a:effectLst>
                  <a:outerShdw blurRad="76200" dist="50800" dir="5400000" algn="tl" rotWithShape="0">
                    <a:srgbClr val="000000">
                      <a:alpha val="65000"/>
                    </a:srgbClr>
                  </a:outerShdw>
                </a:effectLst>
                <a:latin typeface="Myriad Pro" pitchFamily="34" charset="0"/>
              </a:rPr>
              <a:t>Thank you Lord for listening to me!</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63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par>
                          <p:cTn id="11" fill="hold">
                            <p:stCondLst>
                              <p:cond delay="5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10. MUTIMEDIA SDA\Imagenes para estudio\mu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1011661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404664"/>
            <a:ext cx="8280921" cy="1569660"/>
          </a:xfrm>
          <a:prstGeom prst="rect">
            <a:avLst/>
          </a:prstGeom>
        </p:spPr>
        <p:txBody>
          <a:bodyPr wrap="square" anchor="t">
            <a:spAutoFit/>
          </a:bodyPr>
          <a:lstStyle/>
          <a:p>
            <a:pPr>
              <a:spcBef>
                <a:spcPts val="1200"/>
              </a:spcBef>
            </a:pPr>
            <a:r>
              <a:rPr lang="es-ES_tradnl"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Next </a:t>
            </a:r>
            <a:r>
              <a:rPr lang="es-ES_tradnl" sz="3200" b="1" err="1">
                <a:solidFill>
                  <a:schemeClr val="accent5">
                    <a:lumMod val="20000"/>
                    <a:lumOff val="80000"/>
                  </a:schemeClr>
                </a:solidFill>
                <a:effectLst>
                  <a:outerShdw blurRad="50800" dist="38100" algn="l" rotWithShape="0">
                    <a:prstClr val="black">
                      <a:alpha val="40000"/>
                    </a:prstClr>
                  </a:outerShdw>
                </a:effectLst>
                <a:latin typeface="Myriad Pro" pitchFamily="34" charset="0"/>
              </a:rPr>
              <a:t>topic</a:t>
            </a:r>
            <a:r>
              <a:rPr lang="es-ES_tradnl"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 </a:t>
            </a:r>
            <a:r>
              <a:rPr lang="en-US" dirty="0"/>
              <a:t/>
            </a:r>
            <a:br>
              <a:rPr lang="en-US" dirty="0"/>
            </a:br>
            <a:r>
              <a:rPr lang="es-ES_tradnl" sz="3200" b="1" dirty="0">
                <a:solidFill>
                  <a:srgbClr val="FFC000"/>
                </a:solidFill>
                <a:effectLst>
                  <a:outerShdw blurRad="50800" dist="38100" algn="l" rotWithShape="0">
                    <a:prstClr val="black">
                      <a:alpha val="40000"/>
                    </a:prstClr>
                  </a:outerShdw>
                </a:effectLst>
                <a:latin typeface="Myriad Pro" pitchFamily="34" charset="0"/>
              </a:rPr>
              <a:t>¿Who </a:t>
            </a:r>
            <a:r>
              <a:rPr lang="es-ES_tradnl" sz="3200" b="1" err="1">
                <a:solidFill>
                  <a:srgbClr val="FFC000"/>
                </a:solidFill>
                <a:effectLst>
                  <a:outerShdw blurRad="50800" dist="38100" algn="l" rotWithShape="0">
                    <a:prstClr val="black">
                      <a:alpha val="40000"/>
                    </a:prstClr>
                  </a:outerShdw>
                </a:effectLst>
                <a:latin typeface="Myriad Pro" pitchFamily="34" charset="0"/>
              </a:rPr>
              <a:t>will</a:t>
            </a:r>
            <a:r>
              <a:rPr lang="es-ES_tradnl" sz="3200" b="1" dirty="0">
                <a:solidFill>
                  <a:srgbClr val="FFC000"/>
                </a:solidFill>
                <a:effectLst>
                  <a:outerShdw blurRad="50800" dist="38100" algn="l" rotWithShape="0">
                    <a:prstClr val="black">
                      <a:alpha val="40000"/>
                    </a:prstClr>
                  </a:outerShdw>
                </a:effectLst>
                <a:latin typeface="Myriad Pro" pitchFamily="34" charset="0"/>
              </a:rPr>
              <a:t> </a:t>
            </a:r>
            <a:r>
              <a:rPr lang="es-ES_tradnl" sz="3200" b="1" err="1">
                <a:solidFill>
                  <a:srgbClr val="FFC000"/>
                </a:solidFill>
                <a:effectLst>
                  <a:outerShdw blurRad="50800" dist="38100" algn="l" rotWithShape="0">
                    <a:prstClr val="black">
                      <a:alpha val="40000"/>
                    </a:prstClr>
                  </a:outerShdw>
                </a:effectLst>
                <a:latin typeface="Myriad Pro" pitchFamily="34" charset="0"/>
              </a:rPr>
              <a:t>Dominate</a:t>
            </a:r>
            <a:r>
              <a:rPr lang="es-ES_tradnl" sz="3200" b="1" dirty="0">
                <a:solidFill>
                  <a:srgbClr val="FFC000"/>
                </a:solidFill>
                <a:effectLst>
                  <a:outerShdw blurRad="50800" dist="38100" algn="l" rotWithShape="0">
                    <a:prstClr val="black">
                      <a:alpha val="40000"/>
                    </a:prstClr>
                  </a:outerShdw>
                </a:effectLst>
                <a:latin typeface="Myriad Pro" pitchFamily="34" charset="0"/>
              </a:rPr>
              <a:t> </a:t>
            </a:r>
            <a:r>
              <a:rPr lang="es-ES_tradnl" sz="3200" b="1" err="1">
                <a:solidFill>
                  <a:srgbClr val="FFC000"/>
                </a:solidFill>
                <a:effectLst>
                  <a:outerShdw blurRad="50800" dist="38100" algn="l" rotWithShape="0">
                    <a:prstClr val="black">
                      <a:alpha val="40000"/>
                    </a:prstClr>
                  </a:outerShdw>
                </a:effectLst>
                <a:latin typeface="Myriad Pro" pitchFamily="34" charset="0"/>
              </a:rPr>
              <a:t>the</a:t>
            </a:r>
            <a:r>
              <a:rPr lang="es-ES_tradnl" sz="3200" b="1" dirty="0">
                <a:solidFill>
                  <a:srgbClr val="FFC000"/>
                </a:solidFill>
                <a:effectLst>
                  <a:outerShdw blurRad="50800" dist="38100" algn="l" rotWithShape="0">
                    <a:prstClr val="black">
                      <a:alpha val="40000"/>
                    </a:prstClr>
                  </a:outerShdw>
                </a:effectLst>
                <a:latin typeface="Myriad Pro" pitchFamily="34" charset="0"/>
              </a:rPr>
              <a:t> </a:t>
            </a:r>
            <a:r>
              <a:rPr lang="es-ES_tradnl" sz="3200" b="1" err="1">
                <a:solidFill>
                  <a:srgbClr val="FFC000"/>
                </a:solidFill>
                <a:effectLst>
                  <a:outerShdw blurRad="50800" dist="38100" algn="l" rotWithShape="0">
                    <a:prstClr val="black">
                      <a:alpha val="40000"/>
                    </a:prstClr>
                  </a:outerShdw>
                </a:effectLst>
                <a:latin typeface="Myriad Pro" pitchFamily="34" charset="0"/>
              </a:rPr>
              <a:t>World</a:t>
            </a:r>
            <a:r>
              <a:rPr lang="es-ES_tradnl" sz="3200" b="1" dirty="0">
                <a:solidFill>
                  <a:srgbClr val="FFC000"/>
                </a:solidFill>
                <a:effectLst>
                  <a:outerShdw blurRad="50800" dist="38100" algn="l" rotWithShape="0">
                    <a:prstClr val="black">
                      <a:alpha val="40000"/>
                    </a:prstClr>
                  </a:outerShdw>
                </a:effectLst>
                <a:latin typeface="Myriad Pro" pitchFamily="34" charset="0"/>
              </a:rPr>
              <a:t> in </a:t>
            </a:r>
            <a:r>
              <a:rPr lang="es-ES_tradnl" sz="3200" b="1" err="1">
                <a:solidFill>
                  <a:srgbClr val="FFC000"/>
                </a:solidFill>
                <a:effectLst>
                  <a:outerShdw blurRad="50800" dist="38100" algn="l" rotWithShape="0">
                    <a:prstClr val="black">
                      <a:alpha val="40000"/>
                    </a:prstClr>
                  </a:outerShdw>
                </a:effectLst>
                <a:latin typeface="Myriad Pro" pitchFamily="34" charset="0"/>
              </a:rPr>
              <a:t>the</a:t>
            </a:r>
            <a:r>
              <a:rPr lang="es-ES_tradnl" sz="3200" b="1" dirty="0">
                <a:solidFill>
                  <a:srgbClr val="FFC000"/>
                </a:solidFill>
                <a:effectLst>
                  <a:outerShdw blurRad="50800" dist="38100" algn="l" rotWithShape="0">
                    <a:prstClr val="black">
                      <a:alpha val="40000"/>
                    </a:prstClr>
                  </a:outerShdw>
                </a:effectLst>
                <a:latin typeface="Myriad Pro" pitchFamily="34" charset="0"/>
              </a:rPr>
              <a:t> Future?</a:t>
            </a:r>
          </a:p>
        </p:txBody>
      </p:sp>
      <p:sp>
        <p:nvSpPr>
          <p:cNvPr id="4" name="3 Rectángulo"/>
          <p:cNvSpPr/>
          <p:nvPr/>
        </p:nvSpPr>
        <p:spPr>
          <a:xfrm>
            <a:off x="467544" y="1700808"/>
            <a:ext cx="3096344" cy="4462760"/>
          </a:xfrm>
          <a:prstGeom prst="rect">
            <a:avLst/>
          </a:prstGeom>
        </p:spPr>
        <p:txBody>
          <a:bodyPr wrap="square" anchor="t">
            <a:spAutoFit/>
          </a:bodyPr>
          <a:lstStyle/>
          <a:p>
            <a:pPr>
              <a:spcBef>
                <a:spcPts val="1200"/>
              </a:spcBef>
            </a:pP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Will it be the USA, Russia, China, Japan or any other power? </a:t>
            </a:r>
          </a:p>
          <a:p>
            <a:pPr lvl="0">
              <a:spcBef>
                <a:spcPts val="1200"/>
              </a:spcBef>
            </a:pP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Why did Hitler </a:t>
            </a:r>
            <a:r>
              <a:rPr lang="en-US" sz="2400" b="1" dirty="0">
                <a:latin typeface="Verdana"/>
                <a:ea typeface="Verdana" pitchFamily="34" charset="0"/>
                <a:cs typeface="Verdana" pitchFamily="34" charset="0"/>
              </a:rPr>
              <a:t/>
            </a:r>
            <a:br>
              <a:rPr lang="en-US" sz="2400" b="1" dirty="0">
                <a:latin typeface="Verdana"/>
                <a:ea typeface="Verdana" pitchFamily="34" charset="0"/>
                <a:cs typeface="Verdana" pitchFamily="34" charset="0"/>
              </a:rPr>
            </a:b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and Napoleon </a:t>
            </a:r>
            <a:r>
              <a:rPr lang="en-US" sz="2400" b="1" dirty="0">
                <a:latin typeface="Verdana"/>
                <a:ea typeface="Verdana" pitchFamily="34" charset="0"/>
                <a:cs typeface="Verdana" pitchFamily="34" charset="0"/>
              </a:rPr>
              <a:t/>
            </a:r>
            <a:br>
              <a:rPr lang="en-US" sz="2400" b="1" dirty="0">
                <a:latin typeface="Verdana"/>
                <a:ea typeface="Verdana" pitchFamily="34" charset="0"/>
                <a:cs typeface="Verdana" pitchFamily="34" charset="0"/>
              </a:rPr>
            </a:b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lose the war? </a:t>
            </a:r>
          </a:p>
          <a:p>
            <a:pPr>
              <a:spcBef>
                <a:spcPts val="1200"/>
              </a:spcBef>
            </a:pP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The reason they failed are found in </a:t>
            </a:r>
            <a:r>
              <a:rPr lang="en-US"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seven </a:t>
            </a:r>
            <a:r>
              <a:rPr lang="en-US"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words  written 2,600 years ago in the times of Babylon!</a:t>
            </a:r>
            <a:endParaRPr lang="en-US" sz="2400" b="1" dirty="0">
              <a:solidFill>
                <a:prstClr val="white"/>
              </a:solidFill>
              <a:latin typeface="Myriad Pro" pitchFamily="34" charset="0"/>
              <a:ea typeface="Verdana" pitchFamily="34" charset="0"/>
              <a:cs typeface="Verdana" pitchFamily="34" charset="0"/>
            </a:endParaRPr>
          </a:p>
        </p:txBody>
      </p:sp>
      <p:sp>
        <p:nvSpPr>
          <p:cNvPr id="39942" name="Rectangle 6"/>
          <p:cNvSpPr>
            <a:spLocks noChangeArrowheads="1"/>
          </p:cNvSpPr>
          <p:nvPr/>
        </p:nvSpPr>
        <p:spPr bwMode="auto">
          <a:xfrm>
            <a:off x="3995936" y="5517033"/>
            <a:ext cx="4247778"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00B0F0"/>
                </a:soli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solidFill>
                <a:srgbClr val="00B0F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750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7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99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5904"/>
            <a:ext cx="9144000" cy="6873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5614453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6644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Psalms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34:6</a:t>
            </a: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rPr>
              <a:t>“This poor man cried, </a:t>
            </a:r>
          </a:p>
          <a:p>
            <a:pPr marL="0" indent="0" algn="ctr">
              <a:buNone/>
            </a:pP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rPr>
              <a:t>and the Lord heard him, </a:t>
            </a:r>
          </a:p>
          <a:p>
            <a:pPr marL="0" indent="0" algn="ctr">
              <a:buNone/>
            </a:pP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rPr>
              <a:t>and saved him </a:t>
            </a:r>
          </a:p>
          <a:p>
            <a:pPr marL="0" indent="0" algn="ctr">
              <a:buNone/>
            </a:pP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rPr>
              <a:t>out of all his troubles.”</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60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06 niñ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95536" y="3074949"/>
            <a:ext cx="4576071"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The simple faith of a child</a:t>
            </a:r>
            <a:endPar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93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of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prayer</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“Prayer is a necessity for it is the life of the soul.”</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65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291&quot;/&gt;&lt;/object&gt;&lt;object type=&quot;3&quot; unique_id=&quot;10005&quot;&gt;&lt;property id=&quot;20148&quot; value=&quot;5&quot;/&gt;&lt;property id=&quot;20300&quot; value=&quot;Diapositiva 3&quot;/&gt;&lt;property id=&quot;20307&quot; value=&quot;292&quot;/&gt;&lt;/object&gt;&lt;object type=&quot;3&quot; unique_id=&quot;10006&quot;&gt;&lt;property id=&quot;20148&quot; value=&quot;5&quot;/&gt;&lt;property id=&quot;20300&quot; value=&quot;Diapositiva 4&quot;/&gt;&lt;property id=&quot;20307&quot; value=&quot;257&quot;/&gt;&lt;/object&gt;&lt;object type=&quot;3&quot; unique_id=&quot;10007&quot;&gt;&lt;property id=&quot;20148&quot; value=&quot;5&quot;/&gt;&lt;property id=&quot;20300&quot; value=&quot;Diapositiva 5&quot;/&gt;&lt;property id=&quot;20307&quot; value=&quot;258&quot;/&gt;&lt;/object&gt;&lt;object type=&quot;3&quot; unique_id=&quot;10008&quot;&gt;&lt;property id=&quot;20148&quot; value=&quot;5&quot;/&gt;&lt;property id=&quot;20300&quot; value=&quot;Diapositiva 6&quot;/&gt;&lt;property id=&quot;20307&quot; value=&quot;259&quot;/&gt;&lt;/object&gt;&lt;object type=&quot;3&quot; unique_id=&quot;10009&quot;&gt;&lt;property id=&quot;20148&quot; value=&quot;5&quot;/&gt;&lt;property id=&quot;20300&quot; value=&quot;Diapositiva 7&quot;/&gt;&lt;property id=&quot;20307&quot; value=&quot;293&quot;/&gt;&lt;/object&gt;&lt;object type=&quot;3&quot; unique_id=&quot;10010&quot;&gt;&lt;property id=&quot;20148&quot; value=&quot;5&quot;/&gt;&lt;property id=&quot;20300&quot; value=&quot;Diapositiva 8&quot;/&gt;&lt;property id=&quot;20307&quot; value=&quot;260&quot;/&gt;&lt;/object&gt;&lt;object type=&quot;3&quot; unique_id=&quot;10011&quot;&gt;&lt;property id=&quot;20148&quot; value=&quot;5&quot;/&gt;&lt;property id=&quot;20300&quot; value=&quot;Diapositiva 9&quot;/&gt;&lt;property id=&quot;20307&quot; value=&quot;261&quot;/&gt;&lt;/object&gt;&lt;object type=&quot;3&quot; unique_id=&quot;10012&quot;&gt;&lt;property id=&quot;20148&quot; value=&quot;5&quot;/&gt;&lt;property id=&quot;20300&quot; value=&quot;Diapositiva 13&quot;/&gt;&lt;property id=&quot;20307&quot; value=&quot;294&quot;/&gt;&lt;/object&gt;&lt;object type=&quot;3&quot; unique_id=&quot;10013&quot;&gt;&lt;property id=&quot;20148&quot; value=&quot;5&quot;/&gt;&lt;property id=&quot;20300&quot; value=&quot;Diapositiva 14&quot;/&gt;&lt;property id=&quot;20307&quot; value=&quot;262&quot;/&gt;&lt;/object&gt;&lt;object type=&quot;3&quot; unique_id=&quot;10014&quot;&gt;&lt;property id=&quot;20148&quot; value=&quot;5&quot;/&gt;&lt;property id=&quot;20300&quot; value=&quot;Diapositiva 15&quot;/&gt;&lt;property id=&quot;20307&quot; value=&quot;295&quot;/&gt;&lt;/object&gt;&lt;object type=&quot;3&quot; unique_id=&quot;10015&quot;&gt;&lt;property id=&quot;20148&quot; value=&quot;5&quot;/&gt;&lt;property id=&quot;20300&quot; value=&quot;Diapositiva 16&quot;/&gt;&lt;property id=&quot;20307&quot; value=&quot;264&quot;/&gt;&lt;/object&gt;&lt;object type=&quot;3&quot; unique_id=&quot;10016&quot;&gt;&lt;property id=&quot;20148&quot; value=&quot;5&quot;/&gt;&lt;property id=&quot;20300&quot; value=&quot;Diapositiva 17&quot;/&gt;&lt;property id=&quot;20307&quot; value=&quot;265&quot;/&gt;&lt;/object&gt;&lt;object type=&quot;3&quot; unique_id=&quot;10017&quot;&gt;&lt;property id=&quot;20148&quot; value=&quot;5&quot;/&gt;&lt;property id=&quot;20300&quot; value=&quot;Diapositiva 18&quot;/&gt;&lt;property id=&quot;20307&quot; value=&quot;296&quot;/&gt;&lt;/object&gt;&lt;object type=&quot;3&quot; unique_id=&quot;10018&quot;&gt;&lt;property id=&quot;20148&quot; value=&quot;5&quot;/&gt;&lt;property id=&quot;20300&quot; value=&quot;Diapositiva 19&quot;/&gt;&lt;property id=&quot;20307&quot; value=&quot;297&quot;/&gt;&lt;/object&gt;&lt;object type=&quot;3&quot; unique_id=&quot;10019&quot;&gt;&lt;property id=&quot;20148&quot; value=&quot;5&quot;/&gt;&lt;property id=&quot;20300&quot; value=&quot;Diapositiva 23&quot;/&gt;&lt;property id=&quot;20307&quot; value=&quot;301&quot;/&gt;&lt;/object&gt;&lt;object type=&quot;3&quot; unique_id=&quot;10020&quot;&gt;&lt;property id=&quot;20148&quot; value=&quot;5&quot;/&gt;&lt;property id=&quot;20300&quot; value=&quot;Diapositiva 25&quot;/&gt;&lt;property id=&quot;20307&quot; value=&quot;299&quot;/&gt;&lt;/object&gt;&lt;object type=&quot;3&quot; unique_id=&quot;10021&quot;&gt;&lt;property id=&quot;20148&quot; value=&quot;5&quot;/&gt;&lt;property id=&quot;20300&quot; value=&quot;Diapositiva 26&quot;/&gt;&lt;property id=&quot;20307&quot; value=&quot;300&quot;/&gt;&lt;/object&gt;&lt;object type=&quot;3&quot; unique_id=&quot;10022&quot;&gt;&lt;property id=&quot;20148&quot; value=&quot;5&quot;/&gt;&lt;property id=&quot;20300&quot; value=&quot;Diapositiva 27&quot;/&gt;&lt;property id=&quot;20307&quot; value=&quot;302&quot;/&gt;&lt;/object&gt;&lt;object type=&quot;3&quot; unique_id=&quot;10023&quot;&gt;&lt;property id=&quot;20148&quot; value=&quot;5&quot;/&gt;&lt;property id=&quot;20300&quot; value=&quot;Diapositiva 30&quot;/&gt;&lt;property id=&quot;20307&quot; value=&quot;271&quot;/&gt;&lt;/object&gt;&lt;object type=&quot;3&quot; unique_id=&quot;10024&quot;&gt;&lt;property id=&quot;20148&quot; value=&quot;5&quot;/&gt;&lt;property id=&quot;20300&quot; value=&quot;Diapositiva 31&quot;/&gt;&lt;property id=&quot;20307&quot; value=&quot;272&quot;/&gt;&lt;/object&gt;&lt;object type=&quot;3&quot; unique_id=&quot;10025&quot;&gt;&lt;property id=&quot;20148&quot; value=&quot;5&quot;/&gt;&lt;property id=&quot;20300&quot; value=&quot;Diapositiva 32&quot;/&gt;&lt;property id=&quot;20307&quot; value=&quot;303&quot;/&gt;&lt;/object&gt;&lt;object type=&quot;3&quot; unique_id=&quot;10026&quot;&gt;&lt;property id=&quot;20148&quot; value=&quot;5&quot;/&gt;&lt;property id=&quot;20300&quot; value=&quot;Diapositiva 33&quot;/&gt;&lt;property id=&quot;20307&quot; value=&quot;274&quot;/&gt;&lt;/object&gt;&lt;object type=&quot;3&quot; unique_id=&quot;10027&quot;&gt;&lt;property id=&quot;20148&quot; value=&quot;5&quot;/&gt;&lt;property id=&quot;20300&quot; value=&quot;Diapositiva 34&quot;/&gt;&lt;property id=&quot;20307&quot; value=&quot;304&quot;/&gt;&lt;/object&gt;&lt;object type=&quot;3&quot; unique_id=&quot;10028&quot;&gt;&lt;property id=&quot;20148&quot; value=&quot;5&quot;/&gt;&lt;property id=&quot;20300&quot; value=&quot;Diapositiva 35&quot;/&gt;&lt;property id=&quot;20307&quot; value=&quot;305&quot;/&gt;&lt;/object&gt;&lt;object type=&quot;3&quot; unique_id=&quot;10029&quot;&gt;&lt;property id=&quot;20148&quot; value=&quot;5&quot;/&gt;&lt;property id=&quot;20300&quot; value=&quot;Diapositiva 36&quot;/&gt;&lt;property id=&quot;20307&quot; value=&quot;306&quot;/&gt;&lt;/object&gt;&lt;object type=&quot;3&quot; unique_id=&quot;10030&quot;&gt;&lt;property id=&quot;20148&quot; value=&quot;5&quot;/&gt;&lt;property id=&quot;20300&quot; value=&quot;Diapositiva 37&quot;/&gt;&lt;property id=&quot;20307&quot; value=&quot;276&quot;/&gt;&lt;/object&gt;&lt;object type=&quot;3&quot; unique_id=&quot;10031&quot;&gt;&lt;property id=&quot;20148&quot; value=&quot;5&quot;/&gt;&lt;property id=&quot;20300&quot; value=&quot;Diapositiva 38&quot;/&gt;&lt;property id=&quot;20307&quot; value=&quot;307&quot;/&gt;&lt;/object&gt;&lt;object type=&quot;3&quot; unique_id=&quot;10032&quot;&gt;&lt;property id=&quot;20148&quot; value=&quot;5&quot;/&gt;&lt;property id=&quot;20300&quot; value=&quot;Diapositiva 39&quot;/&gt;&lt;property id=&quot;20307&quot; value=&quot;277&quot;/&gt;&lt;/object&gt;&lt;object type=&quot;3&quot; unique_id=&quot;10033&quot;&gt;&lt;property id=&quot;20148&quot; value=&quot;5&quot;/&gt;&lt;property id=&quot;20300&quot; value=&quot;Diapositiva 40&quot;/&gt;&lt;property id=&quot;20307&quot; value=&quot;308&quot;/&gt;&lt;/object&gt;&lt;object type=&quot;3&quot; unique_id=&quot;10034&quot;&gt;&lt;property id=&quot;20148&quot; value=&quot;5&quot;/&gt;&lt;property id=&quot;20300&quot; value=&quot;Diapositiva 41&quot;/&gt;&lt;property id=&quot;20307&quot; value=&quot;309&quot;/&gt;&lt;/object&gt;&lt;object type=&quot;3&quot; unique_id=&quot;10035&quot;&gt;&lt;property id=&quot;20148&quot; value=&quot;5&quot;/&gt;&lt;property id=&quot;20300&quot; value=&quot;Diapositiva 42&quot;/&gt;&lt;property id=&quot;20307&quot; value=&quot;310&quot;/&gt;&lt;/object&gt;&lt;object type=&quot;3&quot; unique_id=&quot;10036&quot;&gt;&lt;property id=&quot;20148&quot; value=&quot;5&quot;/&gt;&lt;property id=&quot;20300&quot; value=&quot;Diapositiva 43&quot;/&gt;&lt;property id=&quot;20307&quot; value=&quot;311&quot;/&gt;&lt;/object&gt;&lt;object type=&quot;3&quot; unique_id=&quot;10037&quot;&gt;&lt;property id=&quot;20148&quot; value=&quot;5&quot;/&gt;&lt;property id=&quot;20300&quot; value=&quot;Diapositiva 44&quot;/&gt;&lt;property id=&quot;20307&quot; value=&quot;312&quot;/&gt;&lt;/object&gt;&lt;object type=&quot;3&quot; unique_id=&quot;10038&quot;&gt;&lt;property id=&quot;20148&quot; value=&quot;5&quot;/&gt;&lt;property id=&quot;20300&quot; value=&quot;Diapositiva 45&quot;/&gt;&lt;property id=&quot;20307&quot; value=&quot;313&quot;/&gt;&lt;/object&gt;&lt;object type=&quot;3&quot; unique_id=&quot;10039&quot;&gt;&lt;property id=&quot;20148&quot; value=&quot;5&quot;/&gt;&lt;property id=&quot;20300&quot; value=&quot;Diapositiva 46&quot;/&gt;&lt;property id=&quot;20307&quot; value=&quot;280&quot;/&gt;&lt;/object&gt;&lt;object type=&quot;3&quot; unique_id=&quot;10040&quot;&gt;&lt;property id=&quot;20148&quot; value=&quot;5&quot;/&gt;&lt;property id=&quot;20300&quot; value=&quot;Diapositiva 47&quot;/&gt;&lt;property id=&quot;20307&quot; value=&quot;314&quot;/&gt;&lt;/object&gt;&lt;object type=&quot;3&quot; unique_id=&quot;10041&quot;&gt;&lt;property id=&quot;20148&quot; value=&quot;5&quot;/&gt;&lt;property id=&quot;20300&quot; value=&quot;Diapositiva 48&quot;/&gt;&lt;property id=&quot;20307&quot; value=&quot;281&quot;/&gt;&lt;/object&gt;&lt;object type=&quot;3&quot; unique_id=&quot;10042&quot;&gt;&lt;property id=&quot;20148&quot; value=&quot;5&quot;/&gt;&lt;property id=&quot;20300&quot; value=&quot;Diapositiva 49&quot;/&gt;&lt;property id=&quot;20307&quot; value=&quot;315&quot;/&gt;&lt;/object&gt;&lt;object type=&quot;3&quot; unique_id=&quot;10043&quot;&gt;&lt;property id=&quot;20148&quot; value=&quot;5&quot;/&gt;&lt;property id=&quot;20300&quot; value=&quot;Diapositiva 50&quot;/&gt;&lt;property id=&quot;20307&quot; value=&quot;316&quot;/&gt;&lt;/object&gt;&lt;object type=&quot;3&quot; unique_id=&quot;10044&quot;&gt;&lt;property id=&quot;20148&quot; value=&quot;5&quot;/&gt;&lt;property id=&quot;20300&quot; value=&quot;Diapositiva 51&quot;/&gt;&lt;property id=&quot;20307&quot; value=&quot;283&quot;/&gt;&lt;/object&gt;&lt;object type=&quot;3&quot; unique_id=&quot;10045&quot;&gt;&lt;property id=&quot;20148&quot; value=&quot;5&quot;/&gt;&lt;property id=&quot;20300&quot; value=&quot;Diapositiva 52&quot;/&gt;&lt;property id=&quot;20307&quot; value=&quot;317&quot;/&gt;&lt;/object&gt;&lt;object type=&quot;3&quot; unique_id=&quot;10046&quot;&gt;&lt;property id=&quot;20148&quot; value=&quot;5&quot;/&gt;&lt;property id=&quot;20300&quot; value=&quot;Diapositiva 53&quot;/&gt;&lt;property id=&quot;20307&quot; value=&quot;318&quot;/&gt;&lt;/object&gt;&lt;object type=&quot;3&quot; unique_id=&quot;10047&quot;&gt;&lt;property id=&quot;20148&quot; value=&quot;5&quot;/&gt;&lt;property id=&quot;20300&quot; value=&quot;Diapositiva 54&quot;/&gt;&lt;property id=&quot;20307&quot; value=&quot;319&quot;/&gt;&lt;/object&gt;&lt;object type=&quot;3&quot; unique_id=&quot;10048&quot;&gt;&lt;property id=&quot;20148&quot; value=&quot;5&quot;/&gt;&lt;property id=&quot;20300&quot; value=&quot;Diapositiva 55&quot;/&gt;&lt;property id=&quot;20307&quot; value=&quot;286&quot;/&gt;&lt;/object&gt;&lt;object type=&quot;3&quot; unique_id=&quot;10049&quot;&gt;&lt;property id=&quot;20148&quot; value=&quot;5&quot;/&gt;&lt;property id=&quot;20300&quot; value=&quot;Diapositiva 56&quot;/&gt;&lt;property id=&quot;20307&quot; value=&quot;320&quot;/&gt;&lt;/object&gt;&lt;object type=&quot;3&quot; unique_id=&quot;10050&quot;&gt;&lt;property id=&quot;20148&quot; value=&quot;5&quot;/&gt;&lt;property id=&quot;20300&quot; value=&quot;Diapositiva 57&quot;/&gt;&lt;property id=&quot;20307&quot; value=&quot;287&quot;/&gt;&lt;/object&gt;&lt;object type=&quot;3&quot; unique_id=&quot;10051&quot;&gt;&lt;property id=&quot;20148&quot; value=&quot;5&quot;/&gt;&lt;property id=&quot;20300&quot; value=&quot;Diapositiva 58&quot;/&gt;&lt;property id=&quot;20307&quot; value=&quot;321&quot;/&gt;&lt;/object&gt;&lt;object type=&quot;3&quot; unique_id=&quot;10052&quot;&gt;&lt;property id=&quot;20148&quot; value=&quot;5&quot;/&gt;&lt;property id=&quot;20300&quot; value=&quot;Diapositiva 59&quot;/&gt;&lt;property id=&quot;20307&quot; value=&quot;288&quot;/&gt;&lt;/object&gt;&lt;object type=&quot;3&quot; unique_id=&quot;10053&quot;&gt;&lt;property id=&quot;20148&quot; value=&quot;5&quot;/&gt;&lt;property id=&quot;20300&quot; value=&quot;Diapositiva 60&quot;/&gt;&lt;property id=&quot;20307&quot; value=&quot;322&quot;/&gt;&lt;/object&gt;&lt;object type=&quot;3&quot; unique_id=&quot;10054&quot;&gt;&lt;property id=&quot;20148&quot; value=&quot;5&quot;/&gt;&lt;property id=&quot;20300&quot; value=&quot;Diapositiva 61&quot;/&gt;&lt;property id=&quot;20307&quot; value=&quot;323&quot;/&gt;&lt;/object&gt;&lt;object type=&quot;3&quot; unique_id=&quot;20761&quot;&gt;&lt;property id=&quot;20148&quot; value=&quot;5&quot;/&gt;&lt;property id=&quot;20300&quot; value=&quot;Diapositiva 10&quot;/&gt;&lt;property id=&quot;20307&quot; value=&quot;327&quot;/&gt;&lt;/object&gt;&lt;object type=&quot;3&quot; unique_id=&quot;20762&quot;&gt;&lt;property id=&quot;20148&quot; value=&quot;5&quot;/&gt;&lt;property id=&quot;20300&quot; value=&quot;Diapositiva 11&quot;/&gt;&lt;property id=&quot;20307&quot; value=&quot;329&quot;/&gt;&lt;/object&gt;&lt;object type=&quot;3&quot; unique_id=&quot;20763&quot;&gt;&lt;property id=&quot;20148&quot; value=&quot;5&quot;/&gt;&lt;property id=&quot;20300&quot; value=&quot;Diapositiva 12&quot;/&gt;&lt;property id=&quot;20307&quot; value=&quot;330&quot;/&gt;&lt;/object&gt;&lt;object type=&quot;3&quot; unique_id=&quot;20764&quot;&gt;&lt;property id=&quot;20148&quot; value=&quot;5&quot;/&gt;&lt;property id=&quot;20300&quot; value=&quot;Diapositiva 20&quot;/&gt;&lt;property id=&quot;20307&quot; value=&quot;332&quot;/&gt;&lt;/object&gt;&lt;object type=&quot;3&quot; unique_id=&quot;20765&quot;&gt;&lt;property id=&quot;20148&quot; value=&quot;5&quot;/&gt;&lt;property id=&quot;20300&quot; value=&quot;Diapositiva 21&quot;/&gt;&lt;property id=&quot;20307&quot; value=&quot;333&quot;/&gt;&lt;/object&gt;&lt;object type=&quot;3&quot; unique_id=&quot;20766&quot;&gt;&lt;property id=&quot;20148&quot; value=&quot;5&quot;/&gt;&lt;property id=&quot;20300&quot; value=&quot;Diapositiva 22&quot;/&gt;&lt;property id=&quot;20307&quot; value=&quot;334&quot;/&gt;&lt;/object&gt;&lt;object type=&quot;3&quot; unique_id=&quot;20767&quot;&gt;&lt;property id=&quot;20148&quot; value=&quot;5&quot;/&gt;&lt;property id=&quot;20300&quot; value=&quot;Diapositiva 28&quot;/&gt;&lt;property id=&quot;20307&quot; value=&quot;336&quot;/&gt;&lt;/object&gt;&lt;object type=&quot;3&quot; unique_id=&quot;20768&quot;&gt;&lt;property id=&quot;20148&quot; value=&quot;5&quot;/&gt;&lt;property id=&quot;20300&quot; value=&quot;Diapositiva 29&quot;/&gt;&lt;property id=&quot;20307&quot; value=&quot;337&quot;/&gt;&lt;/object&gt;&lt;object type=&quot;3&quot; unique_id=&quot;20770&quot;&gt;&lt;property id=&quot;20148&quot; value=&quot;5&quot;/&gt;&lt;property id=&quot;20300&quot; value=&quot;Diapositiva 24&quot;/&gt;&lt;property id=&quot;20307&quot; value=&quot;338&quot;/&gt;&lt;/object&gt;&lt;object type=&quot;3&quot; unique_id=&quot;21330&quot;&gt;&lt;property id=&quot;20148&quot; value=&quot;5&quot;/&gt;&lt;property id=&quot;20300&quot; value=&quot;Diapositiva 1&quot;/&gt;&lt;property id=&quot;20307&quot; value=&quot;340&quot;/&gt;&lt;/object&gt;&lt;object type=&quot;3&quot; unique_id=&quot;21589&quot;&gt;&lt;property id=&quot;20148&quot; value=&quot;5&quot;/&gt;&lt;property id=&quot;20300&quot; value=&quot;Diapositiva 62&quot;/&gt;&lt;property id=&quot;20307&quot; value=&quot;341&quot;/&gt;&lt;/object&gt;&lt;/object&gt;&lt;object type=&quot;8&quot; unique_id=&quot;1011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2829</TotalTime>
  <Words>4289</Words>
  <Application>Microsoft Office PowerPoint</Application>
  <PresentationFormat>Presentación en pantalla (4:3)</PresentationFormat>
  <Paragraphs>478</Paragraphs>
  <Slides>62</Slides>
  <Notes>62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62</vt:i4>
      </vt:variant>
    </vt:vector>
  </HeadingPairs>
  <TitlesOfParts>
    <vt:vector size="72" baseType="lpstr">
      <vt:lpstr>Arial</vt:lpstr>
      <vt:lpstr>Verdana</vt:lpstr>
      <vt:lpstr>Myriad Pro Cond</vt:lpstr>
      <vt:lpstr>Swis721 BlkCn BT</vt:lpstr>
      <vt:lpstr>Myriad Pro</vt:lpstr>
      <vt:lpstr>Impact</vt:lpstr>
      <vt:lpstr>Calibri</vt:lpstr>
      <vt:lpstr>Swis721 LtEx BT</vt:lpstr>
      <vt:lpstr>Adobe Fan Heiti Std B</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134</cp:revision>
  <dcterms:created xsi:type="dcterms:W3CDTF">2013-09-27T10:41:28Z</dcterms:created>
  <dcterms:modified xsi:type="dcterms:W3CDTF">2017-09-15T20:33:40Z</dcterms:modified>
</cp:coreProperties>
</file>