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notesSlides/notesSlide6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64"/>
  </p:notesMasterIdLst>
  <p:sldIdLst>
    <p:sldId id="378" r:id="rId2"/>
    <p:sldId id="316" r:id="rId3"/>
    <p:sldId id="319" r:id="rId4"/>
    <p:sldId id="259" r:id="rId5"/>
    <p:sldId id="262" r:id="rId6"/>
    <p:sldId id="261" r:id="rId7"/>
    <p:sldId id="263" r:id="rId8"/>
    <p:sldId id="320" r:id="rId9"/>
    <p:sldId id="321" r:id="rId10"/>
    <p:sldId id="322" r:id="rId11"/>
    <p:sldId id="323" r:id="rId12"/>
    <p:sldId id="324" r:id="rId13"/>
    <p:sldId id="325" r:id="rId14"/>
    <p:sldId id="326" r:id="rId15"/>
    <p:sldId id="327" r:id="rId16"/>
    <p:sldId id="328" r:id="rId17"/>
    <p:sldId id="329" r:id="rId18"/>
    <p:sldId id="330" r:id="rId19"/>
    <p:sldId id="331" r:id="rId20"/>
    <p:sldId id="332" r:id="rId21"/>
    <p:sldId id="333" r:id="rId22"/>
    <p:sldId id="334" r:id="rId23"/>
    <p:sldId id="335" r:id="rId24"/>
    <p:sldId id="336" r:id="rId25"/>
    <p:sldId id="373" r:id="rId26"/>
    <p:sldId id="338" r:id="rId27"/>
    <p:sldId id="339" r:id="rId28"/>
    <p:sldId id="340" r:id="rId29"/>
    <p:sldId id="342" r:id="rId30"/>
    <p:sldId id="341" r:id="rId31"/>
    <p:sldId id="374" r:id="rId32"/>
    <p:sldId id="343" r:id="rId33"/>
    <p:sldId id="344" r:id="rId34"/>
    <p:sldId id="346" r:id="rId35"/>
    <p:sldId id="375" r:id="rId36"/>
    <p:sldId id="347" r:id="rId37"/>
    <p:sldId id="348" r:id="rId38"/>
    <p:sldId id="349" r:id="rId39"/>
    <p:sldId id="376" r:id="rId40"/>
    <p:sldId id="350" r:id="rId41"/>
    <p:sldId id="352" r:id="rId42"/>
    <p:sldId id="354" r:id="rId43"/>
    <p:sldId id="353" r:id="rId44"/>
    <p:sldId id="371" r:id="rId45"/>
    <p:sldId id="351" r:id="rId46"/>
    <p:sldId id="355" r:id="rId47"/>
    <p:sldId id="356" r:id="rId48"/>
    <p:sldId id="380" r:id="rId49"/>
    <p:sldId id="358" r:id="rId50"/>
    <p:sldId id="359" r:id="rId51"/>
    <p:sldId id="360" r:id="rId52"/>
    <p:sldId id="361" r:id="rId53"/>
    <p:sldId id="362" r:id="rId54"/>
    <p:sldId id="363" r:id="rId55"/>
    <p:sldId id="364" r:id="rId56"/>
    <p:sldId id="365" r:id="rId57"/>
    <p:sldId id="366" r:id="rId58"/>
    <p:sldId id="367" r:id="rId59"/>
    <p:sldId id="368" r:id="rId60"/>
    <p:sldId id="317" r:id="rId61"/>
    <p:sldId id="318" r:id="rId62"/>
    <p:sldId id="379" r:id="rId63"/>
  </p:sldIdLst>
  <p:sldSz cx="9144000" cy="6858000" type="screen4x3"/>
  <p:notesSz cx="6858000" cy="9144000"/>
  <p:embeddedFontLst>
    <p:embeddedFont>
      <p:font typeface="Verdana" panose="020B0604030504040204" pitchFamily="34" charset="0"/>
      <p:regular r:id="rId65"/>
      <p:bold r:id="rId66"/>
      <p:italic r:id="rId67"/>
      <p:boldItalic r:id="rId68"/>
    </p:embeddedFont>
    <p:embeddedFont>
      <p:font typeface="Impact" panose="020B0806030902050204" pitchFamily="34" charset="0"/>
      <p:regular r:id="rId69"/>
    </p:embeddedFont>
    <p:embeddedFont>
      <p:font typeface="Calibri" panose="020F0502020204030204" pitchFamily="34" charset="0"/>
      <p:regular r:id="rId70"/>
      <p:bold r:id="rId71"/>
      <p:italic r:id="rId72"/>
      <p:boldItalic r:id="rId73"/>
    </p:embeddedFont>
    <p:embeddedFont>
      <p:font typeface="Machine BT" panose="020B0604020202020204"/>
      <p:regular r:id="rId74"/>
    </p:embeddedFont>
    <p:embeddedFont>
      <p:font typeface="Swis721 LtEx BT" panose="020B0505020202020204" pitchFamily="34" charset="0"/>
      <p:regular r:id="rId75"/>
    </p:embeddedFont>
    <p:embeddedFont>
      <p:font typeface="Babylon5" panose="020B0604020202020204" charset="0"/>
      <p:regular r:id="rId76"/>
    </p:embeddedFont>
  </p:embeddedFontLst>
  <p:custDataLst>
    <p:tags r:id="rId77"/>
  </p:custData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50198"/>
    <a:srgbClr val="753805"/>
    <a:srgbClr val="78141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2013" autoAdjust="0"/>
    <p:restoredTop sz="73343" autoAdjust="0"/>
  </p:normalViewPr>
  <p:slideViewPr>
    <p:cSldViewPr>
      <p:cViewPr varScale="1">
        <p:scale>
          <a:sx n="66" d="100"/>
          <a:sy n="66" d="100"/>
        </p:scale>
        <p:origin x="-2238" y="-10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font" Target="fonts/font4.fntdata"/><Relationship Id="rId76" Type="http://schemas.openxmlformats.org/officeDocument/2006/relationships/font" Target="fonts/font12.fntdata"/><Relationship Id="rId7" Type="http://schemas.openxmlformats.org/officeDocument/2006/relationships/slide" Target="slides/slide6.xml"/><Relationship Id="rId71"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font" Target="fonts/font2.fntdata"/><Relationship Id="rId74" Type="http://schemas.openxmlformats.org/officeDocument/2006/relationships/font" Target="fonts/font10.fntdata"/><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font" Target="fonts/font1.fntdata"/><Relationship Id="rId73" Type="http://schemas.openxmlformats.org/officeDocument/2006/relationships/font" Target="fonts/font9.fntdata"/><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notesMaster" Target="notesMasters/notesMaster1.xml"/><Relationship Id="rId69" Type="http://schemas.openxmlformats.org/officeDocument/2006/relationships/font" Target="fonts/font5.fntdata"/><Relationship Id="rId77"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8.fntdata"/><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font" Target="fonts/font6.fntdata"/><Relationship Id="rId75"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857D632-879E-4D42-A576-A70B40EFB8AB}" type="datetimeFigureOut">
              <a:rPr lang="es-ES" smtClean="0"/>
              <a:t>15/09/2017</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C3F3815-8C45-474B-8311-815D479DA600}" type="slidenum">
              <a:rPr lang="es-ES" smtClean="0"/>
              <a:t>‹Nº›</a:t>
            </a:fld>
            <a:endParaRPr lang="es-ES"/>
          </a:p>
        </p:txBody>
      </p:sp>
    </p:spTree>
    <p:extLst>
      <p:ext uri="{BB962C8B-B14F-4D97-AF65-F5344CB8AC3E}">
        <p14:creationId xmlns:p14="http://schemas.microsoft.com/office/powerpoint/2010/main" val="1548489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ES" sz="1800" i="0" baseline="30000" dirty="0">
              <a:latin typeface="+mj-lt"/>
            </a:endParaRPr>
          </a:p>
        </p:txBody>
      </p:sp>
      <p:sp>
        <p:nvSpPr>
          <p:cNvPr id="33796"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eaLnBrk="1" hangingPunct="1"/>
            <a:fld id="{1ED3859D-A883-482E-98F7-3D42B8D3FB00}" type="slidenum">
              <a:rPr lang="es-ES" smtClean="0"/>
              <a:pPr eaLnBrk="1" hangingPunct="1"/>
              <a:t>1</a:t>
            </a:fld>
            <a:endParaRPr lang="es-ES"/>
          </a:p>
        </p:txBody>
      </p:sp>
    </p:spTree>
    <p:extLst>
      <p:ext uri="{BB962C8B-B14F-4D97-AF65-F5344CB8AC3E}">
        <p14:creationId xmlns:p14="http://schemas.microsoft.com/office/powerpoint/2010/main" val="2578727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a:solidFill>
                  <a:schemeClr val="tx1"/>
                </a:solidFill>
                <a:effectLst/>
                <a:latin typeface="+mn-lt"/>
                <a:ea typeface="+mn-ea"/>
                <a:cs typeface="+mn-cs"/>
              </a:rPr>
              <a:t>“Daniel answered in the presence of the king, and said, The secret which the king hath demanded cannot the wise men, the astrologers, the magicians, the soothsayers, </a:t>
            </a:r>
            <a:r>
              <a:rPr lang="en-US" sz="1200" b="0" i="0" kern="1200" dirty="0" err="1">
                <a:solidFill>
                  <a:schemeClr val="tx1"/>
                </a:solidFill>
                <a:effectLst/>
                <a:latin typeface="+mn-lt"/>
                <a:ea typeface="+mn-ea"/>
                <a:cs typeface="+mn-cs"/>
              </a:rPr>
              <a:t>shew</a:t>
            </a:r>
            <a:r>
              <a:rPr lang="en-US" sz="1200" b="0" i="0" kern="1200" dirty="0">
                <a:solidFill>
                  <a:schemeClr val="tx1"/>
                </a:solidFill>
                <a:effectLst/>
                <a:latin typeface="+mn-lt"/>
                <a:ea typeface="+mn-ea"/>
                <a:cs typeface="+mn-cs"/>
              </a:rPr>
              <a:t> unto the king.</a:t>
            </a:r>
            <a:r>
              <a:rPr lang="en-US" sz="1200" b="0" i="0" kern="1200" baseline="0" dirty="0">
                <a:solidFill>
                  <a:schemeClr val="tx1"/>
                </a:solidFill>
                <a:effectLst/>
                <a:latin typeface="+mn-lt"/>
                <a:ea typeface="+mn-ea"/>
                <a:cs typeface="+mn-cs"/>
              </a:rPr>
              <a:t> </a:t>
            </a:r>
          </a:p>
          <a:p>
            <a:r>
              <a:rPr lang="en-US" sz="1200" b="0" i="0" kern="1200" dirty="0">
                <a:solidFill>
                  <a:schemeClr val="tx1"/>
                </a:solidFill>
                <a:effectLst/>
                <a:latin typeface="+mn-lt"/>
                <a:ea typeface="+mn-ea"/>
                <a:cs typeface="+mn-cs"/>
              </a:rPr>
              <a:t>But there is a God in heaven that </a:t>
            </a:r>
            <a:r>
              <a:rPr lang="en-US" sz="1200" b="0" i="0" kern="1200" dirty="0" err="1">
                <a:solidFill>
                  <a:schemeClr val="tx1"/>
                </a:solidFill>
                <a:effectLst/>
                <a:latin typeface="+mn-lt"/>
                <a:ea typeface="+mn-ea"/>
                <a:cs typeface="+mn-cs"/>
              </a:rPr>
              <a:t>revealeth</a:t>
            </a:r>
            <a:r>
              <a:rPr lang="en-US" sz="1200" b="0" i="0" kern="1200" dirty="0">
                <a:solidFill>
                  <a:schemeClr val="tx1"/>
                </a:solidFill>
                <a:effectLst/>
                <a:latin typeface="+mn-lt"/>
                <a:ea typeface="+mn-ea"/>
                <a:cs typeface="+mn-cs"/>
              </a:rPr>
              <a:t> secrets, and </a:t>
            </a:r>
            <a:r>
              <a:rPr lang="en-US" sz="1200" b="0" i="0" kern="1200" dirty="0" err="1">
                <a:solidFill>
                  <a:schemeClr val="tx1"/>
                </a:solidFill>
                <a:effectLst/>
                <a:latin typeface="+mn-lt"/>
                <a:ea typeface="+mn-ea"/>
                <a:cs typeface="+mn-cs"/>
              </a:rPr>
              <a:t>maketh</a:t>
            </a:r>
            <a:r>
              <a:rPr lang="en-US" sz="1200" b="0" i="0" kern="1200" dirty="0">
                <a:solidFill>
                  <a:schemeClr val="tx1"/>
                </a:solidFill>
                <a:effectLst/>
                <a:latin typeface="+mn-lt"/>
                <a:ea typeface="+mn-ea"/>
                <a:cs typeface="+mn-cs"/>
              </a:rPr>
              <a:t> known to the king Nebuchadnezzar what shall be in the latter days. Thy dream, and the visions of thy head upon thy bed, are these.</a:t>
            </a:r>
            <a:r>
              <a:rPr lang="en-US" sz="1200" b="0" i="0" kern="1200" baseline="0" dirty="0">
                <a:solidFill>
                  <a:schemeClr val="tx1"/>
                </a:solidFill>
                <a:effectLst/>
                <a:latin typeface="+mn-lt"/>
                <a:ea typeface="+mn-ea"/>
                <a:cs typeface="+mn-cs"/>
              </a:rPr>
              <a:t>”</a:t>
            </a:r>
          </a:p>
          <a:p>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2:27-28</a:t>
            </a: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Daniel even revealed </a:t>
            </a:r>
            <a:r>
              <a:rPr lang="en-US" sz="1200" kern="1200" dirty="0" smtClean="0">
                <a:solidFill>
                  <a:schemeClr val="tx1"/>
                </a:solidFill>
                <a:effectLst/>
                <a:latin typeface="+mn-lt"/>
                <a:ea typeface="+mn-ea"/>
                <a:cs typeface="+mn-cs"/>
              </a:rPr>
              <a:t>what the</a:t>
            </a:r>
            <a:r>
              <a:rPr lang="en-US" sz="1200" kern="1200" baseline="0" dirty="0" smtClean="0">
                <a:solidFill>
                  <a:schemeClr val="tx1"/>
                </a:solidFill>
                <a:effectLst/>
                <a:latin typeface="+mn-lt"/>
                <a:ea typeface="+mn-ea"/>
                <a:cs typeface="+mn-cs"/>
              </a:rPr>
              <a:t> king</a:t>
            </a:r>
            <a:r>
              <a:rPr lang="en-US" sz="1200" kern="1200" dirty="0" smtClean="0">
                <a:solidFill>
                  <a:schemeClr val="tx1"/>
                </a:solidFill>
                <a:effectLst/>
                <a:latin typeface="+mn-lt"/>
                <a:ea typeface="+mn-ea"/>
                <a:cs typeface="+mn-cs"/>
              </a:rPr>
              <a:t> was pondering about before falling asleep. </a:t>
            </a:r>
            <a:r>
              <a:rPr lang="en-US" sz="1200" kern="1200" dirty="0">
                <a:solidFill>
                  <a:schemeClr val="tx1"/>
                </a:solidFill>
                <a:effectLst/>
                <a:latin typeface="+mn-lt"/>
                <a:ea typeface="+mn-ea"/>
                <a:cs typeface="+mn-cs"/>
              </a:rPr>
              <a:t>(Verses 29-30).</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10</a:t>
            </a:fld>
            <a:endParaRPr lang="es-ES"/>
          </a:p>
        </p:txBody>
      </p:sp>
    </p:spTree>
    <p:extLst>
      <p:ext uri="{BB962C8B-B14F-4D97-AF65-F5344CB8AC3E}">
        <p14:creationId xmlns:p14="http://schemas.microsoft.com/office/powerpoint/2010/main" val="3187861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3. </a:t>
            </a:r>
            <a:r>
              <a:rPr lang="en-US" sz="1200" b="1" kern="1200" dirty="0">
                <a:solidFill>
                  <a:schemeClr val="tx1"/>
                </a:solidFill>
                <a:effectLst/>
                <a:latin typeface="+mn-lt"/>
                <a:ea typeface="+mn-ea"/>
                <a:cs typeface="+mn-cs"/>
              </a:rPr>
              <a:t>What did Nebuchadnezzar see in his dream?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11</a:t>
            </a:fld>
            <a:endParaRPr lang="es-ES"/>
          </a:p>
        </p:txBody>
      </p:sp>
    </p:spTree>
    <p:extLst>
      <p:ext uri="{BB962C8B-B14F-4D97-AF65-F5344CB8AC3E}">
        <p14:creationId xmlns:p14="http://schemas.microsoft.com/office/powerpoint/2010/main" val="3633887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O king,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behold a great image. This great image, whose brightness was excellent, stood before thee; and the form thereof was terrible.”</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12</a:t>
            </a:fld>
            <a:endParaRPr lang="es-ES"/>
          </a:p>
        </p:txBody>
      </p:sp>
    </p:spTree>
    <p:extLst>
      <p:ext uri="{BB962C8B-B14F-4D97-AF65-F5344CB8AC3E}">
        <p14:creationId xmlns:p14="http://schemas.microsoft.com/office/powerpoint/2010/main" val="2040625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This image's head was of fine gold</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13</a:t>
            </a:fld>
            <a:endParaRPr lang="es-ES"/>
          </a:p>
        </p:txBody>
      </p:sp>
    </p:spTree>
    <p:extLst>
      <p:ext uri="{BB962C8B-B14F-4D97-AF65-F5344CB8AC3E}">
        <p14:creationId xmlns:p14="http://schemas.microsoft.com/office/powerpoint/2010/main" val="22993454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his breast and his arms of silver</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14</a:t>
            </a:fld>
            <a:endParaRPr lang="es-ES"/>
          </a:p>
        </p:txBody>
      </p:sp>
    </p:spTree>
    <p:extLst>
      <p:ext uri="{BB962C8B-B14F-4D97-AF65-F5344CB8AC3E}">
        <p14:creationId xmlns:p14="http://schemas.microsoft.com/office/powerpoint/2010/main" val="8924895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his belly and his thighs of brass</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15</a:t>
            </a:fld>
            <a:endParaRPr lang="es-ES"/>
          </a:p>
        </p:txBody>
      </p:sp>
    </p:spTree>
    <p:extLst>
      <p:ext uri="{BB962C8B-B14F-4D97-AF65-F5344CB8AC3E}">
        <p14:creationId xmlns:p14="http://schemas.microsoft.com/office/powerpoint/2010/main" val="12953367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His</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legs</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of </a:t>
            </a:r>
            <a:r>
              <a:rPr lang="es-E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iron</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16</a:t>
            </a:fld>
            <a:endParaRPr lang="es-ES"/>
          </a:p>
        </p:txBody>
      </p:sp>
    </p:spTree>
    <p:extLst>
      <p:ext uri="{BB962C8B-B14F-4D97-AF65-F5344CB8AC3E}">
        <p14:creationId xmlns:p14="http://schemas.microsoft.com/office/powerpoint/2010/main" val="235044819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dirty="0"/>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his feet part of iron and part of clay</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17</a:t>
            </a:fld>
            <a:endParaRPr lang="es-ES"/>
          </a:p>
        </p:txBody>
      </p:sp>
    </p:spTree>
    <p:extLst>
      <p:ext uri="{BB962C8B-B14F-4D97-AF65-F5344CB8AC3E}">
        <p14:creationId xmlns:p14="http://schemas.microsoft.com/office/powerpoint/2010/main" val="20149452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till that a stone was cut out without hands, which smote the image upon his feet that were of iron and clay, and brake them to pieces.</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18</a:t>
            </a:fld>
            <a:endParaRPr lang="es-ES"/>
          </a:p>
        </p:txBody>
      </p:sp>
    </p:spTree>
    <p:extLst>
      <p:ext uri="{BB962C8B-B14F-4D97-AF65-F5344CB8AC3E}">
        <p14:creationId xmlns:p14="http://schemas.microsoft.com/office/powerpoint/2010/main" val="37747100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Then was the iron, the clay, the brass, the silver, and the gold, broken to pieces together, and became like the chaff of the summer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threshingfloors</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the wind carried them away, that no place was found for them: and the stone that smote the image became a great mountain, and filled the whole earth.</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19</a:t>
            </a:fld>
            <a:endParaRPr lang="es-ES"/>
          </a:p>
        </p:txBody>
      </p:sp>
    </p:spTree>
    <p:extLst>
      <p:ext uri="{BB962C8B-B14F-4D97-AF65-F5344CB8AC3E}">
        <p14:creationId xmlns:p14="http://schemas.microsoft.com/office/powerpoint/2010/main" val="1969004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A moment of prayer…</a:t>
            </a:r>
            <a:endParaRPr lang="en-US" sz="12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Verdana" pitchFamily="34" charset="0"/>
            </a:endParaRPr>
          </a:p>
          <a:p>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2</a:t>
            </a:fld>
            <a:endParaRPr lang="es-ES"/>
          </a:p>
        </p:txBody>
      </p:sp>
    </p:spTree>
    <p:extLst>
      <p:ext uri="{BB962C8B-B14F-4D97-AF65-F5344CB8AC3E}">
        <p14:creationId xmlns:p14="http://schemas.microsoft.com/office/powerpoint/2010/main" val="3880106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dirty="0"/>
              <a:t>THE MEANING</a:t>
            </a:r>
            <a:r>
              <a:rPr lang="en-US" b="1" kern="1200" dirty="0">
                <a:effectLst/>
                <a:latin typeface="+mn-lt"/>
                <a:ea typeface="+mn-ea"/>
                <a:cs typeface="+mn-cs"/>
              </a:rPr>
              <a:t> OF THE DREAM</a:t>
            </a:r>
            <a:endParaRPr lang="es-AR" kern="1200" dirty="0">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20</a:t>
            </a:fld>
            <a:endParaRPr lang="es-ES"/>
          </a:p>
        </p:txBody>
      </p:sp>
    </p:spTree>
    <p:extLst>
      <p:ext uri="{BB962C8B-B14F-4D97-AF65-F5344CB8AC3E}">
        <p14:creationId xmlns:p14="http://schemas.microsoft.com/office/powerpoint/2010/main" val="28180009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4. </a:t>
            </a:r>
            <a:r>
              <a:rPr lang="en-US" sz="1200" b="1" kern="1200" dirty="0">
                <a:solidFill>
                  <a:schemeClr val="tx1"/>
                </a:solidFill>
                <a:effectLst/>
                <a:latin typeface="+mn-lt"/>
                <a:ea typeface="+mn-ea"/>
                <a:cs typeface="+mn-cs"/>
              </a:rPr>
              <a:t>What empire did the head of gold represent?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21</a:t>
            </a:fld>
            <a:endParaRPr lang="es-ES"/>
          </a:p>
        </p:txBody>
      </p:sp>
    </p:spTree>
    <p:extLst>
      <p:ext uri="{BB962C8B-B14F-4D97-AF65-F5344CB8AC3E}">
        <p14:creationId xmlns:p14="http://schemas.microsoft.com/office/powerpoint/2010/main" val="9047925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BABYLON 606-538 B.C.</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22</a:t>
            </a:fld>
            <a:endParaRPr lang="es-ES"/>
          </a:p>
        </p:txBody>
      </p:sp>
    </p:spTree>
    <p:extLst>
      <p:ext uri="{BB962C8B-B14F-4D97-AF65-F5344CB8AC3E}">
        <p14:creationId xmlns:p14="http://schemas.microsoft.com/office/powerpoint/2010/main" val="40517960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O king, art a king of kings: for the God of heaven hath given thee a kingdom, power, and strength, and glory.</a:t>
            </a:r>
          </a:p>
          <a:p>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wheresoever</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children of men dwell, the beasts of the field and the fowls of the heaven hath he given into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thine</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hand, and hath made thee ruler over them all. Thou art this head of gold.”</a:t>
            </a:r>
          </a:p>
          <a:p>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2:37-38</a:t>
            </a:r>
            <a:endParaRPr lang="es-ES"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a:p>
            <a:endParaRPr lang="es-ES_tradnl" sz="1200" kern="1200" dirty="0">
              <a:solidFill>
                <a:schemeClr val="tx1"/>
              </a:solidFill>
              <a:effectLst/>
              <a:latin typeface="+mn-lt"/>
              <a:ea typeface="+mn-ea"/>
              <a:cs typeface="+mn-cs"/>
            </a:endParaRPr>
          </a:p>
          <a:p>
            <a:r>
              <a:rPr lang="es-ES_tradn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This was a kingdom of great splendor. The city of Babylon had wide avenues and luxurious palaces.</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23</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kern="1200" dirty="0">
                <a:effectLst/>
                <a:latin typeface="+mn-lt"/>
                <a:ea typeface="+mn-ea"/>
                <a:cs typeface="+mn-cs"/>
              </a:rPr>
              <a:t>Its hanging gardens were one of the seven wonders of the ancient world.</a:t>
            </a:r>
            <a:r>
              <a:rPr lang="en-US" dirty="0"/>
              <a:t> </a:t>
            </a:r>
            <a:r>
              <a:rPr lang="en-CA" dirty="0"/>
              <a:t>Large amounts</a:t>
            </a:r>
            <a:r>
              <a:rPr lang="en-CA" kern="1200" dirty="0">
                <a:effectLst/>
              </a:rPr>
              <a:t> of soil </a:t>
            </a:r>
            <a:r>
              <a:rPr lang="en-CA" dirty="0"/>
              <a:t>were placed </a:t>
            </a:r>
            <a:r>
              <a:rPr lang="en-CA" kern="1200" dirty="0">
                <a:effectLst/>
              </a:rPr>
              <a:t>in huge terraces and giant trees </a:t>
            </a:r>
            <a:r>
              <a:rPr lang="en-CA" dirty="0"/>
              <a:t>would grow </a:t>
            </a:r>
            <a:r>
              <a:rPr lang="en-CA" kern="1200" dirty="0">
                <a:effectLst/>
              </a:rPr>
              <a:t>there</a:t>
            </a:r>
            <a:r>
              <a:rPr lang="en-CA" dirty="0" smtClean="0"/>
              <a:t>.</a:t>
            </a:r>
            <a:endParaRPr lang="es-AR" kern="1200" dirty="0">
              <a:effectLst/>
              <a:latin typeface="+mn-lt"/>
              <a:ea typeface="+mn-ea"/>
              <a:cs typeface="+mn-cs"/>
            </a:endParaRPr>
          </a:p>
          <a:p>
            <a:r>
              <a:rPr lang="en-US" kern="1200" dirty="0">
                <a:effectLst/>
                <a:latin typeface="+mn-lt"/>
                <a:ea typeface="+mn-ea"/>
                <a:cs typeface="+mn-cs"/>
              </a:rPr>
              <a:t>- There was </a:t>
            </a:r>
            <a:r>
              <a:rPr lang="en-US" dirty="0"/>
              <a:t>an </a:t>
            </a:r>
            <a:r>
              <a:rPr lang="en-US" kern="1200" dirty="0">
                <a:effectLst/>
                <a:latin typeface="+mn-lt"/>
                <a:ea typeface="+mn-ea"/>
                <a:cs typeface="+mn-cs"/>
              </a:rPr>
              <a:t>abundance</a:t>
            </a:r>
            <a:r>
              <a:rPr lang="en-US" dirty="0"/>
              <a:t> of gold</a:t>
            </a:r>
            <a:r>
              <a:rPr lang="en-US" kern="1200" dirty="0">
                <a:effectLst/>
                <a:latin typeface="+mn-lt"/>
                <a:ea typeface="+mn-ea"/>
                <a:cs typeface="+mn-cs"/>
              </a:rPr>
              <a:t>. In the great temple of </a:t>
            </a:r>
            <a:r>
              <a:rPr lang="en-US" kern="1200" dirty="0" err="1">
                <a:effectLst/>
                <a:latin typeface="+mn-lt"/>
                <a:ea typeface="+mn-ea"/>
                <a:cs typeface="+mn-cs"/>
              </a:rPr>
              <a:t>Marduk</a:t>
            </a:r>
            <a:r>
              <a:rPr lang="es-AR" kern="1200" dirty="0">
                <a:effectLst/>
                <a:latin typeface="+mn-lt"/>
                <a:ea typeface="+mn-ea"/>
                <a:cs typeface="+mn-cs"/>
              </a:rPr>
              <a:t> </a:t>
            </a:r>
            <a:r>
              <a:rPr lang="en-US" kern="1200" dirty="0">
                <a:effectLst/>
                <a:latin typeface="+mn-lt"/>
                <a:ea typeface="+mn-ea"/>
                <a:cs typeface="+mn-cs"/>
              </a:rPr>
              <a:t>was an image of </a:t>
            </a:r>
            <a:r>
              <a:rPr lang="en-US" dirty="0"/>
              <a:t>Baal</a:t>
            </a:r>
            <a:r>
              <a:rPr lang="en-US" kern="1200" dirty="0">
                <a:effectLst/>
                <a:latin typeface="+mn-lt"/>
                <a:ea typeface="+mn-ea"/>
                <a:cs typeface="+mn-cs"/>
              </a:rPr>
              <a:t> and an enormous table </a:t>
            </a:r>
            <a:r>
              <a:rPr lang="en-US" dirty="0"/>
              <a:t>that measured </a:t>
            </a:r>
            <a:r>
              <a:rPr lang="en-US" kern="1200" dirty="0">
                <a:effectLst/>
                <a:latin typeface="+mn-lt"/>
                <a:ea typeface="+mn-ea"/>
                <a:cs typeface="+mn-cs"/>
              </a:rPr>
              <a:t>12 x 4.50 m., both made of pure gold which weighed 23,000 kg. There were also lions and a sculpture made of the same metal, which was 5, 40 m. tall.</a:t>
            </a:r>
            <a:r>
              <a:rPr lang="en-US" dirty="0"/>
              <a:t> </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24</a:t>
            </a:fld>
            <a:endParaRPr lang="es-ES"/>
          </a:p>
        </p:txBody>
      </p:sp>
    </p:spTree>
    <p:extLst>
      <p:ext uri="{BB962C8B-B14F-4D97-AF65-F5344CB8AC3E}">
        <p14:creationId xmlns:p14="http://schemas.microsoft.com/office/powerpoint/2010/main" val="34581754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kern="1200" dirty="0">
                <a:effectLst/>
                <a:latin typeface="+mn-lt"/>
                <a:ea typeface="+mn-ea"/>
                <a:cs typeface="+mn-cs"/>
              </a:rPr>
              <a:t>- The city was apparently impregnable. According to Herodotus,</a:t>
            </a:r>
            <a:r>
              <a:rPr lang="en-US" kern="1200" baseline="0" dirty="0">
                <a:effectLst/>
                <a:latin typeface="+mn-lt"/>
                <a:ea typeface="+mn-ea"/>
                <a:cs typeface="+mn-cs"/>
              </a:rPr>
              <a:t> a Greek historian,</a:t>
            </a:r>
            <a:r>
              <a:rPr lang="en-US" kern="1200" dirty="0">
                <a:effectLst/>
                <a:latin typeface="+mn-lt"/>
                <a:ea typeface="+mn-ea"/>
                <a:cs typeface="+mn-cs"/>
              </a:rPr>
              <a:t> it was surrounded by a wall of about 60 m. height and by a deep </a:t>
            </a:r>
            <a:r>
              <a:rPr lang="en-US" dirty="0"/>
              <a:t>trench</a:t>
            </a:r>
            <a:r>
              <a:rPr lang="en-US" kern="1200" dirty="0">
                <a:effectLst/>
                <a:latin typeface="+mn-lt"/>
                <a:ea typeface="+mn-ea"/>
                <a:cs typeface="+mn-cs"/>
              </a:rPr>
              <a:t>.</a:t>
            </a:r>
            <a:r>
              <a:rPr lang="en-US" dirty="0"/>
              <a:t> </a:t>
            </a:r>
            <a:endParaRPr lang="es-AR" kern="1200" dirty="0">
              <a:effectLst/>
              <a:latin typeface="+mn-lt"/>
              <a:ea typeface="+mn-ea"/>
              <a:cs typeface="+mn-cs"/>
            </a:endParaRPr>
          </a:p>
          <a:p>
            <a:r>
              <a:rPr lang="en-US" kern="1200" dirty="0">
                <a:effectLst/>
                <a:latin typeface="+mn-lt"/>
                <a:ea typeface="+mn-ea"/>
                <a:cs typeface="+mn-cs"/>
              </a:rPr>
              <a:t>- It had enough provisions </a:t>
            </a:r>
            <a:r>
              <a:rPr lang="en-US" dirty="0"/>
              <a:t>to last for</a:t>
            </a:r>
            <a:r>
              <a:rPr lang="en-US" kern="1200" dirty="0">
                <a:effectLst/>
                <a:latin typeface="+mn-lt"/>
                <a:ea typeface="+mn-ea"/>
                <a:cs typeface="+mn-cs"/>
              </a:rPr>
              <a:t> 20 years. There was plenty of water since </a:t>
            </a:r>
            <a:r>
              <a:rPr lang="en-US" kern="1200" dirty="0" smtClean="0">
                <a:effectLst/>
                <a:latin typeface="+mn-lt"/>
                <a:ea typeface="+mn-ea"/>
                <a:cs typeface="+mn-cs"/>
              </a:rPr>
              <a:t>the </a:t>
            </a:r>
            <a:r>
              <a:rPr lang="en-US" kern="1200" dirty="0">
                <a:effectLst/>
                <a:latin typeface="+mn-lt"/>
                <a:ea typeface="+mn-ea"/>
                <a:cs typeface="+mn-cs"/>
              </a:rPr>
              <a:t>Euphrates </a:t>
            </a:r>
            <a:r>
              <a:rPr lang="en-US" kern="1200" dirty="0" smtClean="0">
                <a:effectLst/>
                <a:latin typeface="+mn-lt"/>
                <a:ea typeface="+mn-ea"/>
                <a:cs typeface="+mn-cs"/>
              </a:rPr>
              <a:t>river flowed </a:t>
            </a:r>
            <a:r>
              <a:rPr lang="en-US" kern="1200" dirty="0">
                <a:effectLst/>
                <a:latin typeface="+mn-lt"/>
                <a:ea typeface="+mn-ea"/>
                <a:cs typeface="+mn-cs"/>
              </a:rPr>
              <a:t>under its walls, </a:t>
            </a:r>
            <a:r>
              <a:rPr lang="en-US" dirty="0"/>
              <a:t>straight to</a:t>
            </a:r>
            <a:r>
              <a:rPr lang="en-US" kern="1200" dirty="0">
                <a:effectLst/>
                <a:latin typeface="+mn-lt"/>
                <a:ea typeface="+mn-ea"/>
                <a:cs typeface="+mn-cs"/>
              </a:rPr>
              <a:t> the center of the city.</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25</a:t>
            </a:fld>
            <a:endParaRPr lang="es-ES"/>
          </a:p>
        </p:txBody>
      </p:sp>
    </p:spTree>
    <p:extLst>
      <p:ext uri="{BB962C8B-B14F-4D97-AF65-F5344CB8AC3E}">
        <p14:creationId xmlns:p14="http://schemas.microsoft.com/office/powerpoint/2010/main" val="345817545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THE FALL OF BABYLON</a:t>
            </a:r>
            <a:endParaRPr lang="es-AR" sz="1200" kern="1200" dirty="0">
              <a:solidFill>
                <a:schemeClr val="tx1"/>
              </a:solidFill>
              <a:effectLst/>
              <a:latin typeface="+mn-lt"/>
              <a:ea typeface="+mn-ea"/>
              <a:cs typeface="+mn-cs"/>
            </a:endParaRPr>
          </a:p>
          <a:p>
            <a:r>
              <a:rPr lang="en-US" kern="1200" dirty="0">
                <a:effectLst/>
                <a:latin typeface="+mn-lt"/>
                <a:ea typeface="+mn-ea"/>
                <a:cs typeface="+mn-cs"/>
              </a:rPr>
              <a:t>Cyrus, leading the </a:t>
            </a:r>
            <a:r>
              <a:rPr lang="en-US" kern="1200" dirty="0" err="1">
                <a:effectLst/>
                <a:latin typeface="+mn-lt"/>
                <a:ea typeface="+mn-ea"/>
                <a:cs typeface="+mn-cs"/>
              </a:rPr>
              <a:t>Medo</a:t>
            </a:r>
            <a:r>
              <a:rPr lang="en-US" kern="1200" dirty="0">
                <a:effectLst/>
                <a:latin typeface="+mn-lt"/>
                <a:ea typeface="+mn-ea"/>
                <a:cs typeface="+mn-cs"/>
              </a:rPr>
              <a:t>-Persian army, besieged the city. Near the city of </a:t>
            </a:r>
            <a:r>
              <a:rPr lang="en-US" dirty="0"/>
              <a:t>Sippar</a:t>
            </a:r>
            <a:r>
              <a:rPr lang="en-US" kern="1200" dirty="0">
                <a:effectLst/>
                <a:latin typeface="+mn-lt"/>
                <a:ea typeface="+mn-ea"/>
                <a:cs typeface="+mn-cs"/>
              </a:rPr>
              <a:t> there was an artificial lake that King Nebuchadnezzar had built to control the flow of the river. Cyrus </a:t>
            </a:r>
            <a:r>
              <a:rPr lang="en-US" dirty="0"/>
              <a:t>changed the course of the river</a:t>
            </a:r>
            <a:r>
              <a:rPr lang="en-US" kern="1200" dirty="0">
                <a:effectLst/>
                <a:latin typeface="+mn-lt"/>
                <a:ea typeface="+mn-ea"/>
                <a:cs typeface="+mn-cs"/>
              </a:rPr>
              <a:t>; and one evening, while the </a:t>
            </a:r>
            <a:r>
              <a:rPr lang="en-US" kern="1200" dirty="0" smtClean="0">
                <a:effectLst/>
                <a:latin typeface="+mn-lt"/>
                <a:ea typeface="+mn-ea"/>
                <a:cs typeface="+mn-cs"/>
              </a:rPr>
              <a:t>Babylonians </a:t>
            </a:r>
            <a:r>
              <a:rPr lang="en-US" kern="1200" dirty="0">
                <a:effectLst/>
                <a:latin typeface="+mn-lt"/>
                <a:ea typeface="+mn-ea"/>
                <a:cs typeface="+mn-cs"/>
              </a:rPr>
              <a:t>were having a feast, he entered and conquered the city. The water of the river </a:t>
            </a:r>
            <a:r>
              <a:rPr lang="en-US" dirty="0"/>
              <a:t>decreased</a:t>
            </a:r>
            <a:r>
              <a:rPr lang="en-US" kern="1200" dirty="0">
                <a:effectLst/>
                <a:latin typeface="+mn-lt"/>
                <a:ea typeface="+mn-ea"/>
                <a:cs typeface="+mn-cs"/>
              </a:rPr>
              <a:t> until it </a:t>
            </a:r>
            <a:r>
              <a:rPr lang="en-US" kern="1200" dirty="0" smtClean="0">
                <a:effectLst/>
                <a:latin typeface="+mn-lt"/>
                <a:ea typeface="+mn-ea"/>
                <a:cs typeface="+mn-cs"/>
              </a:rPr>
              <a:t>was</a:t>
            </a:r>
            <a:r>
              <a:rPr lang="en-US" kern="1200" baseline="0" dirty="0" smtClean="0">
                <a:effectLst/>
                <a:latin typeface="+mn-lt"/>
                <a:ea typeface="+mn-ea"/>
                <a:cs typeface="+mn-cs"/>
              </a:rPr>
              <a:t> </a:t>
            </a:r>
            <a:r>
              <a:rPr lang="en-US" kern="1200" dirty="0" smtClean="0">
                <a:effectLst/>
                <a:latin typeface="+mn-lt"/>
                <a:ea typeface="+mn-ea"/>
                <a:cs typeface="+mn-cs"/>
              </a:rPr>
              <a:t>only </a:t>
            </a:r>
            <a:r>
              <a:rPr lang="en-US" dirty="0"/>
              <a:t>to the height of the knees. The</a:t>
            </a:r>
            <a:r>
              <a:rPr lang="en-US" kern="1200" dirty="0">
                <a:effectLst/>
                <a:latin typeface="+mn-lt"/>
                <a:ea typeface="+mn-ea"/>
                <a:cs typeface="+mn-cs"/>
              </a:rPr>
              <a:t> bravest soldiers walked along the river, passed under the walls and, finding the doors open, entered the palace.</a:t>
            </a:r>
            <a:r>
              <a:rPr lang="en-US" dirty="0"/>
              <a:t> They</a:t>
            </a:r>
            <a:r>
              <a:rPr lang="en-US" kern="1200" dirty="0">
                <a:effectLst/>
                <a:latin typeface="+mn-lt"/>
                <a:ea typeface="+mn-ea"/>
                <a:cs typeface="+mn-cs"/>
              </a:rPr>
              <a:t> </a:t>
            </a:r>
            <a:r>
              <a:rPr lang="en-US" dirty="0"/>
              <a:t>then opened</a:t>
            </a:r>
            <a:r>
              <a:rPr lang="en-US" kern="1200" dirty="0">
                <a:effectLst/>
                <a:latin typeface="+mn-lt"/>
                <a:ea typeface="+mn-ea"/>
                <a:cs typeface="+mn-cs"/>
              </a:rPr>
              <a:t> the outer doors and let the whole army in. They killed the king, and thus Babylon fell. The Persian army was composed by 600,000 soldiers on foot, 120,000 on horseback, and 2,000 chariots.</a:t>
            </a:r>
            <a:r>
              <a:rPr lang="en-US" dirty="0"/>
              <a:t> </a:t>
            </a:r>
            <a:endParaRPr lang="es-AR" dirty="0">
              <a:latin typeface="+mn-lt"/>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26</a:t>
            </a:fld>
            <a:endParaRPr lang="es-ES"/>
          </a:p>
        </p:txBody>
      </p:sp>
    </p:spTree>
    <p:extLst>
      <p:ext uri="{BB962C8B-B14F-4D97-AF65-F5344CB8AC3E}">
        <p14:creationId xmlns:p14="http://schemas.microsoft.com/office/powerpoint/2010/main" val="345817545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5. </a:t>
            </a:r>
            <a:r>
              <a:rPr lang="en-U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What empire represents the chest and arms of silver?</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27</a:t>
            </a:fld>
            <a:endParaRPr lang="es-ES"/>
          </a:p>
        </p:txBody>
      </p:sp>
    </p:spTree>
    <p:extLst>
      <p:ext uri="{BB962C8B-B14F-4D97-AF65-F5344CB8AC3E}">
        <p14:creationId xmlns:p14="http://schemas.microsoft.com/office/powerpoint/2010/main" val="39777805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MEDO-PERSIAN</a:t>
            </a:r>
          </a:p>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538-331 B.C.</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28</a:t>
            </a:fld>
            <a:endParaRPr lang="es-ES"/>
          </a:p>
        </p:txBody>
      </p:sp>
    </p:spTree>
    <p:extLst>
      <p:ext uri="{BB962C8B-B14F-4D97-AF65-F5344CB8AC3E}">
        <p14:creationId xmlns:p14="http://schemas.microsoft.com/office/powerpoint/2010/main" val="26500294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n-US" b="1" kern="1200" dirty="0">
                <a:effectLst/>
                <a:latin typeface="+mn-lt"/>
                <a:ea typeface="+mn-ea"/>
                <a:cs typeface="+mn-cs"/>
              </a:rPr>
              <a:t>How would this empire </a:t>
            </a:r>
            <a:r>
              <a:rPr lang="en-US" b="1" dirty="0"/>
              <a:t>compare</a:t>
            </a:r>
            <a:r>
              <a:rPr lang="en-US" b="1" kern="1200" dirty="0">
                <a:effectLst/>
                <a:latin typeface="+mn-lt"/>
                <a:ea typeface="+mn-ea"/>
                <a:cs typeface="+mn-cs"/>
              </a:rPr>
              <a:t> to the previous one?</a:t>
            </a:r>
            <a:r>
              <a:rPr lang="en-US" b="1" dirty="0"/>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29</a:t>
            </a:fld>
            <a:endParaRPr lang="es-ES"/>
          </a:p>
        </p:txBody>
      </p:sp>
    </p:spTree>
    <p:extLst>
      <p:ext uri="{BB962C8B-B14F-4D97-AF65-F5344CB8AC3E}">
        <p14:creationId xmlns:p14="http://schemas.microsoft.com/office/powerpoint/2010/main" val="5566786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b="1" kern="1200" dirty="0">
                <a:effectLst/>
                <a:latin typeface="+mn-lt"/>
                <a:ea typeface="+mn-ea"/>
                <a:cs typeface="+mn-cs"/>
              </a:rPr>
              <a:t>WHO WILL </a:t>
            </a:r>
            <a:r>
              <a:rPr lang="en-US" b="1" dirty="0"/>
              <a:t>DOMINATE</a:t>
            </a:r>
            <a:r>
              <a:rPr lang="en-US" b="1" kern="1200" dirty="0">
                <a:effectLst/>
                <a:latin typeface="+mn-lt"/>
                <a:ea typeface="+mn-ea"/>
                <a:cs typeface="+mn-cs"/>
              </a:rPr>
              <a:t> THE WORLD IN THE FUTURE?</a:t>
            </a:r>
          </a:p>
          <a:p>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Will it be the USA, Russia, China, Japan, or some other power?</a:t>
            </a:r>
            <a:endParaRPr lang="es-AR" sz="1200" kern="1200" dirty="0">
              <a:solidFill>
                <a:schemeClr val="tx1"/>
              </a:solidFill>
              <a:effectLst/>
              <a:latin typeface="+mn-lt"/>
              <a:ea typeface="+mn-ea"/>
              <a:cs typeface="+mn-cs"/>
            </a:endParaRPr>
          </a:p>
          <a:p>
            <a:r>
              <a:rPr lang="en-US" kern="1200" dirty="0">
                <a:effectLst/>
                <a:latin typeface="+mn-lt"/>
                <a:ea typeface="+mn-ea"/>
                <a:cs typeface="+mn-cs"/>
              </a:rPr>
              <a:t>Hitler and Napoleon dreamt of having a great empire, </a:t>
            </a:r>
            <a:r>
              <a:rPr lang="en-US"/>
              <a:t>however </a:t>
            </a:r>
            <a:r>
              <a:rPr lang="en-US" smtClean="0"/>
              <a:t>seven</a:t>
            </a:r>
            <a:r>
              <a:rPr lang="en-US" kern="1200" smtClean="0">
                <a:effectLst/>
                <a:latin typeface="+mn-lt"/>
                <a:ea typeface="+mn-ea"/>
                <a:cs typeface="+mn-cs"/>
              </a:rPr>
              <a:t> </a:t>
            </a:r>
            <a:r>
              <a:rPr lang="en-US" kern="1200" dirty="0">
                <a:effectLst/>
                <a:latin typeface="+mn-lt"/>
                <a:ea typeface="+mn-ea"/>
                <a:cs typeface="+mn-cs"/>
              </a:rPr>
              <a:t>words written 2,600 years ago prevented them from doing so!</a:t>
            </a:r>
            <a:endParaRPr lang="es-AR" dirty="0">
              <a:latin typeface="+mn-lt"/>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3</a:t>
            </a:fld>
            <a:endParaRPr lang="es-ES"/>
          </a:p>
        </p:txBody>
      </p:sp>
    </p:spTree>
    <p:extLst>
      <p:ext uri="{BB962C8B-B14F-4D97-AF65-F5344CB8AC3E}">
        <p14:creationId xmlns:p14="http://schemas.microsoft.com/office/powerpoint/2010/main" val="9284507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after thee shall arise another kingdom inferior to thee</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2:39</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30</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 The two arms represented the two parts that composed the empire - Media and Persia</a:t>
            </a:r>
            <a:endParaRPr lang="es-AR"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For the first time, silver coins were used for commercial transactions.</a:t>
            </a:r>
            <a:endParaRPr lang="es-AR"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31</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6. </a:t>
            </a:r>
            <a:r>
              <a:rPr lang="en-US" sz="1200" b="1" kern="1200" dirty="0">
                <a:solidFill>
                  <a:schemeClr val="tx1"/>
                </a:solidFill>
                <a:effectLst/>
                <a:latin typeface="+mn-lt"/>
                <a:ea typeface="+mn-ea"/>
                <a:cs typeface="+mn-cs"/>
              </a:rPr>
              <a:t>What did the prophecy say about the kingdom represented by the bronze belly?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32</a:t>
            </a:fld>
            <a:endParaRPr lang="es-ES"/>
          </a:p>
        </p:txBody>
      </p:sp>
    </p:spTree>
    <p:extLst>
      <p:ext uri="{BB962C8B-B14F-4D97-AF65-F5344CB8AC3E}">
        <p14:creationId xmlns:p14="http://schemas.microsoft.com/office/powerpoint/2010/main" val="4211771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GREECE</a:t>
            </a:r>
          </a:p>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331-168 </a:t>
            </a:r>
            <a:r>
              <a:rPr lang="es-ES_tradnl" sz="12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B.c</a:t>
            </a:r>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33</a:t>
            </a:fld>
            <a:endParaRPr lang="es-ES"/>
          </a:p>
        </p:txBody>
      </p:sp>
    </p:spTree>
    <p:extLst>
      <p:ext uri="{BB962C8B-B14F-4D97-AF65-F5344CB8AC3E}">
        <p14:creationId xmlns:p14="http://schemas.microsoft.com/office/powerpoint/2010/main" val="2136860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another third kingdom of brass, which shall bear rule over all the earth.”</a:t>
            </a:r>
            <a:endPar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2:39</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34</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 The weapons used by the Greeks were made of bronze. Greek soldiers were called "brass soldiers.”</a:t>
            </a:r>
            <a:endParaRPr lang="es-AR" sz="1200" kern="1200" dirty="0">
              <a:solidFill>
                <a:schemeClr val="tx1"/>
              </a:solidFill>
              <a:effectLst/>
              <a:latin typeface="+mn-lt"/>
              <a:ea typeface="+mn-ea"/>
              <a:cs typeface="+mn-cs"/>
            </a:endParaRPr>
          </a:p>
          <a:p>
            <a:r>
              <a:rPr lang="en-US" kern="1200" dirty="0">
                <a:effectLst/>
                <a:latin typeface="+mn-lt"/>
                <a:ea typeface="+mn-ea"/>
                <a:cs typeface="+mn-cs"/>
              </a:rPr>
              <a:t>- The belly - Alexander the Great was a slave to his stomach, </a:t>
            </a:r>
            <a:r>
              <a:rPr lang="en-US" dirty="0"/>
              <a:t>for this reason</a:t>
            </a:r>
            <a:r>
              <a:rPr lang="en-US" kern="1200" dirty="0">
                <a:effectLst/>
                <a:latin typeface="+mn-lt"/>
                <a:ea typeface="+mn-ea"/>
                <a:cs typeface="+mn-cs"/>
              </a:rPr>
              <a:t> he died very young due to the feasts he participated in. Alexander died at the age of 32, drinking his second round </a:t>
            </a:r>
            <a:r>
              <a:rPr lang="en-US" dirty="0"/>
              <a:t>of the </a:t>
            </a:r>
            <a:r>
              <a:rPr lang="en-US" kern="1200" dirty="0">
                <a:effectLst/>
                <a:latin typeface="+mn-lt"/>
                <a:ea typeface="+mn-ea"/>
                <a:cs typeface="+mn-cs"/>
              </a:rPr>
              <a:t>Herculean cup, which contained 5 liters of wine. His kingdom was later divided.</a:t>
            </a:r>
            <a:endParaRPr lang="es-AR" kern="1200" dirty="0">
              <a:effectLst/>
              <a:latin typeface="+mn-lt"/>
              <a:ea typeface="+mn-ea"/>
              <a:cs typeface="+mn-cs"/>
            </a:endParaRPr>
          </a:p>
          <a:p>
            <a:r>
              <a:rPr lang="en-US" kern="1200" dirty="0">
                <a:effectLst/>
                <a:latin typeface="+mn-lt"/>
                <a:ea typeface="+mn-ea"/>
                <a:cs typeface="+mn-cs"/>
              </a:rPr>
              <a:t>- The temporary </a:t>
            </a:r>
            <a:r>
              <a:rPr lang="en-US" dirty="0"/>
              <a:t>shine</a:t>
            </a:r>
            <a:r>
              <a:rPr lang="en-US" kern="1200" dirty="0">
                <a:effectLst/>
                <a:latin typeface="+mn-lt"/>
                <a:ea typeface="+mn-ea"/>
                <a:cs typeface="+mn-cs"/>
              </a:rPr>
              <a:t> of bronze aptly depicted the passing glory of his kingdom.</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35</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7. </a:t>
            </a:r>
            <a:r>
              <a:rPr lang="en-US" sz="1200" b="1" kern="1200" dirty="0">
                <a:solidFill>
                  <a:schemeClr val="tx1"/>
                </a:solidFill>
                <a:effectLst/>
                <a:latin typeface="+mn-lt"/>
                <a:ea typeface="+mn-ea"/>
                <a:cs typeface="+mn-cs"/>
              </a:rPr>
              <a:t>What would the fourth kingdom, symbolized by the iron legs, be like?</a:t>
            </a:r>
            <a:r>
              <a:rPr lang="en-US" sz="1200" kern="1200" dirty="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36</a:t>
            </a:fld>
            <a:endParaRPr lang="es-ES"/>
          </a:p>
        </p:txBody>
      </p:sp>
    </p:spTree>
    <p:extLst>
      <p:ext uri="{BB962C8B-B14F-4D97-AF65-F5344CB8AC3E}">
        <p14:creationId xmlns:p14="http://schemas.microsoft.com/office/powerpoint/2010/main" val="27963006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THE ROMAN EMPIRE </a:t>
            </a:r>
          </a:p>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168 B.C.- 476 A.D.</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37</a:t>
            </a:fld>
            <a:endParaRPr lang="es-ES"/>
          </a:p>
        </p:txBody>
      </p:sp>
    </p:spTree>
    <p:extLst>
      <p:ext uri="{BB962C8B-B14F-4D97-AF65-F5344CB8AC3E}">
        <p14:creationId xmlns:p14="http://schemas.microsoft.com/office/powerpoint/2010/main" val="2505972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the fourth kingdom shall be strong as iron: forasmuch as iron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breaketh</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in pieces and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subdueth</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all things: and as iron that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breaketh</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all these, shall it break in pieces and bruise.”</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2:40</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38</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kern="1200" dirty="0">
                <a:effectLst/>
                <a:latin typeface="+mn-lt"/>
                <a:ea typeface="+mn-ea"/>
                <a:cs typeface="+mn-cs"/>
              </a:rPr>
              <a:t>- The Roman Empire lasted 644 years. It was rough and cold, just like iron. It</a:t>
            </a:r>
            <a:r>
              <a:rPr lang="en-US" dirty="0"/>
              <a:t>´s cruelty and fearsomeness can</a:t>
            </a:r>
            <a:r>
              <a:rPr lang="en-US" kern="1200" dirty="0">
                <a:effectLst/>
                <a:latin typeface="+mn-lt"/>
                <a:ea typeface="+mn-ea"/>
                <a:cs typeface="+mn-cs"/>
              </a:rPr>
              <a:t> be seen by the atrocities committed by Nero and other emperors.</a:t>
            </a:r>
            <a:endParaRPr lang="es-AR" kern="1200" dirty="0">
              <a:effectLst/>
              <a:latin typeface="+mn-lt"/>
              <a:ea typeface="+mn-ea"/>
              <a:cs typeface="+mn-cs"/>
            </a:endParaRPr>
          </a:p>
          <a:p>
            <a:r>
              <a:rPr lang="en-US" sz="1200" kern="1200" dirty="0">
                <a:solidFill>
                  <a:schemeClr val="tx1"/>
                </a:solidFill>
                <a:effectLst/>
                <a:latin typeface="+mn-lt"/>
                <a:ea typeface="+mn-ea"/>
                <a:cs typeface="+mn-cs"/>
              </a:rPr>
              <a:t>- The weapons used by the Romans were short iron swords.</a:t>
            </a:r>
            <a:endParaRPr lang="es-AR" sz="1200" kern="1200" dirty="0">
              <a:solidFill>
                <a:schemeClr val="tx1"/>
              </a:solidFill>
              <a:effectLst/>
              <a:latin typeface="+mn-lt"/>
              <a:ea typeface="+mn-ea"/>
              <a:cs typeface="+mn-cs"/>
            </a:endParaRPr>
          </a:p>
          <a:p>
            <a:r>
              <a:rPr lang="en-US" dirty="0"/>
              <a:t> </a:t>
            </a:r>
            <a:r>
              <a:rPr lang="en-US" kern="1200" dirty="0">
                <a:effectLst/>
                <a:latin typeface="+mn-lt"/>
                <a:ea typeface="+mn-ea"/>
                <a:cs typeface="+mn-cs"/>
              </a:rPr>
              <a:t>The history of the Roman Empire is well known to everyone. The eminent </a:t>
            </a:r>
            <a:r>
              <a:rPr lang="en-US" dirty="0"/>
              <a:t>historian </a:t>
            </a:r>
            <a:r>
              <a:rPr lang="en-US" kern="1200" dirty="0">
                <a:effectLst/>
                <a:latin typeface="+mn-lt"/>
                <a:ea typeface="+mn-ea"/>
                <a:cs typeface="+mn-cs"/>
              </a:rPr>
              <a:t>Gibbon wrote: "... The weapons of the Republic...</a:t>
            </a:r>
            <a:r>
              <a:rPr lang="en-US" dirty="0"/>
              <a:t> </a:t>
            </a:r>
            <a:r>
              <a:rPr lang="en-US" kern="1200" dirty="0">
                <a:effectLst/>
                <a:latin typeface="+mn-lt"/>
                <a:ea typeface="+mn-ea"/>
                <a:cs typeface="+mn-cs"/>
              </a:rPr>
              <a:t> always victorious in war, advanced.... and the images of gold, silver and bronze which could be used to represent nations and their kings </a:t>
            </a:r>
            <a:r>
              <a:rPr lang="en-US" dirty="0"/>
              <a:t>that were</a:t>
            </a:r>
            <a:r>
              <a:rPr lang="en-US" kern="1200" dirty="0">
                <a:effectLst/>
                <a:latin typeface="+mn-lt"/>
                <a:ea typeface="+mn-ea"/>
                <a:cs typeface="+mn-cs"/>
              </a:rPr>
              <a:t> destroyed one after the other by the iron monarchy of Rome."</a:t>
            </a:r>
            <a:endParaRPr lang="es-AR" kern="1200" dirty="0">
              <a:effectLst/>
              <a:latin typeface="+mn-lt"/>
              <a:ea typeface="+mn-ea"/>
              <a:cs typeface="+mn-cs"/>
            </a:endParaRPr>
          </a:p>
          <a:p>
            <a:r>
              <a:rPr lang="en-US" kern="1200" dirty="0">
                <a:effectLst/>
                <a:latin typeface="+mn-lt"/>
                <a:ea typeface="+mn-ea"/>
                <a:cs typeface="+mn-cs"/>
              </a:rPr>
              <a:t>Thus, the Romans, with their short swords, conquered the world displaying unprecedented cruelty and destroying whatever was left of the three empires that preceded them. History, once again, affirmed the panoramic view of world events presented in the Bible. But Rome has also vanished,</a:t>
            </a:r>
            <a:r>
              <a:rPr lang="en-US" dirty="0"/>
              <a:t> therefore let us</a:t>
            </a:r>
            <a:r>
              <a:rPr lang="en-US" kern="1200" dirty="0">
                <a:effectLst/>
                <a:latin typeface="+mn-lt"/>
                <a:ea typeface="+mn-ea"/>
                <a:cs typeface="+mn-cs"/>
              </a:rPr>
              <a:t> turn to the statue to see where we stand in history.</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39</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a:defRPr/>
            </a:pPr>
            <a:r>
              <a:rPr lang="es-ES_tradnl" b="1" dirty="0">
                <a:ln w="17780" cmpd="sng">
                  <a:solidFill>
                    <a:srgbClr val="FFFFFF"/>
                  </a:solidFill>
                  <a:prstDash val="solid"/>
                  <a:miter lim="800000"/>
                </a:ln>
                <a:effectLst>
                  <a:outerShdw blurRad="50800" algn="tl" rotWithShape="0">
                    <a:srgbClr val="000000"/>
                  </a:outerShdw>
                </a:effectLst>
                <a:latin typeface="Babylon5" pitchFamily="2" charset="0"/>
              </a:rPr>
              <a:t>1. </a:t>
            </a:r>
            <a:r>
              <a:rPr lang="es-ES_tradnl" b="1" dirty="0" err="1">
                <a:ln w="17780" cmpd="sng">
                  <a:solidFill>
                    <a:srgbClr val="FFFFFF"/>
                  </a:solidFill>
                  <a:prstDash val="solid"/>
                  <a:miter lim="800000"/>
                </a:ln>
                <a:effectLst>
                  <a:outerShdw blurRad="50800" algn="tl" rotWithShape="0">
                    <a:srgbClr val="000000"/>
                  </a:outerShdw>
                </a:effectLst>
                <a:latin typeface="Babylon5" pitchFamily="2" charset="0"/>
              </a:rPr>
              <a:t>Only</a:t>
            </a:r>
            <a:r>
              <a:rPr lang="es-ES_tradnl" b="1" dirty="0">
                <a:ln w="17780" cmpd="sng">
                  <a:solidFill>
                    <a:srgbClr val="FFFFFF"/>
                  </a:solidFill>
                  <a:prstDash val="solid"/>
                  <a:miter lim="800000"/>
                </a:ln>
                <a:effectLst>
                  <a:outerShdw blurRad="50800" algn="tl" rotWithShape="0">
                    <a:srgbClr val="000000"/>
                  </a:outerShdw>
                </a:effectLst>
                <a:latin typeface="Babylon5" pitchFamily="2" charset="0"/>
              </a:rPr>
              <a:t> </a:t>
            </a:r>
            <a:r>
              <a:rPr lang="es-ES_tradnl" b="1" dirty="0" err="1">
                <a:ln w="17780" cmpd="sng">
                  <a:solidFill>
                    <a:srgbClr val="FFFFFF"/>
                  </a:solidFill>
                  <a:prstDash val="solid"/>
                  <a:miter lim="800000"/>
                </a:ln>
                <a:effectLst>
                  <a:outerShdw blurRad="50800" algn="tl" rotWithShape="0">
                    <a:srgbClr val="000000"/>
                  </a:outerShdw>
                </a:effectLst>
                <a:latin typeface="Babylon5" pitchFamily="2" charset="0"/>
              </a:rPr>
              <a:t>where</a:t>
            </a:r>
            <a:r>
              <a:rPr lang="en-US" b="1" dirty="0">
                <a:ln w="17780" cmpd="sng">
                  <a:solidFill>
                    <a:srgbClr val="FFFFFF"/>
                  </a:solidFill>
                  <a:prstDash val="solid"/>
                  <a:miter lim="800000"/>
                </a:ln>
                <a:effectLst>
                  <a:outerShdw blurRad="50800" algn="tl" rotWithShape="0">
                    <a:srgbClr val="000000"/>
                  </a:outerShdw>
                </a:effectLst>
                <a:latin typeface="Babylon5" pitchFamily="2" charset="0"/>
              </a:rPr>
              <a:t> can we find true light concerning the future?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a:t>
            </a:fld>
            <a:endParaRPr lang="es-ES"/>
          </a:p>
        </p:txBody>
      </p:sp>
    </p:spTree>
    <p:extLst>
      <p:ext uri="{BB962C8B-B14F-4D97-AF65-F5344CB8AC3E}">
        <p14:creationId xmlns:p14="http://schemas.microsoft.com/office/powerpoint/2010/main" val="19766561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8.</a:t>
            </a:r>
            <a:r>
              <a:rPr lang="es-ES" sz="1200" b="1" baseline="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n-US" sz="1200" b="1" kern="1200" dirty="0">
                <a:solidFill>
                  <a:schemeClr val="tx1"/>
                </a:solidFill>
                <a:effectLst/>
                <a:latin typeface="+mn-lt"/>
                <a:ea typeface="+mn-ea"/>
                <a:cs typeface="+mn-cs"/>
              </a:rPr>
              <a:t>What kind of a kingdom was represented by the feet of iron mixed with clay?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40</a:t>
            </a:fld>
            <a:endParaRPr lang="es-ES"/>
          </a:p>
        </p:txBody>
      </p:sp>
    </p:spTree>
    <p:extLst>
      <p:ext uri="{BB962C8B-B14F-4D97-AF65-F5344CB8AC3E}">
        <p14:creationId xmlns:p14="http://schemas.microsoft.com/office/powerpoint/2010/main" val="11907024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whereas thou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feet and toes, part of potters' clay, and part of iron, the kingdom shall be divided; but there shall be in it of the strength of the iron, forasmuch as thou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iron mixed with miry clay…</a:t>
            </a:r>
            <a:endPar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2:41-43</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41</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as the toes of the feet were part of iron, and part of clay, so the kingdom shall be partly strong, and partly broken</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42</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whereas thou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iron mixed with miry clay, they shall mingle themselves with the seed of men: but they shall not cleave one to another, even as iron is not mixed with clay.”</a:t>
            </a:r>
            <a:endPar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43</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kern="1200" dirty="0">
                <a:effectLst/>
                <a:latin typeface="+mn-lt"/>
                <a:ea typeface="+mn-ea"/>
                <a:cs typeface="+mn-cs"/>
              </a:rPr>
              <a:t>The Roman Empire was divided into 10 parts between the fourth and </a:t>
            </a:r>
            <a:r>
              <a:rPr lang="en-US" dirty="0"/>
              <a:t>the fifth</a:t>
            </a:r>
            <a:r>
              <a:rPr lang="en-US" kern="1200" dirty="0">
                <a:effectLst/>
                <a:latin typeface="+mn-lt"/>
                <a:ea typeface="+mn-ea"/>
                <a:cs typeface="+mn-cs"/>
              </a:rPr>
              <a:t> </a:t>
            </a:r>
            <a:r>
              <a:rPr lang="en-US" dirty="0"/>
              <a:t>century</a:t>
            </a:r>
            <a:r>
              <a:rPr lang="en-US" kern="1200" dirty="0">
                <a:effectLst/>
                <a:latin typeface="+mn-lt"/>
                <a:ea typeface="+mn-ea"/>
                <a:cs typeface="+mn-cs"/>
              </a:rPr>
              <a:t>. It weakened under the pressure of the Germanic tribes coming from the north of Europe.</a:t>
            </a:r>
            <a:endParaRPr lang="es-AR" kern="1200" dirty="0">
              <a:effectLst/>
              <a:latin typeface="+mn-lt"/>
              <a:ea typeface="+mn-ea"/>
              <a:cs typeface="+mn-cs"/>
            </a:endParaRPr>
          </a:p>
          <a:p>
            <a:r>
              <a:rPr lang="en-US" kern="1200" dirty="0">
                <a:effectLst/>
                <a:latin typeface="+mn-lt"/>
                <a:ea typeface="+mn-ea"/>
                <a:cs typeface="+mn-cs"/>
              </a:rPr>
              <a:t>Finally the territory of the Roman Empire was occupied by the Franks (France), Germans (Germany), </a:t>
            </a:r>
            <a:r>
              <a:rPr lang="en-US" kern="1200" dirty="0" err="1">
                <a:effectLst/>
                <a:latin typeface="+mn-lt"/>
                <a:ea typeface="+mn-ea"/>
                <a:cs typeface="+mn-cs"/>
              </a:rPr>
              <a:t>Anglo-saxons</a:t>
            </a:r>
            <a:r>
              <a:rPr lang="en-US" kern="1200" dirty="0">
                <a:effectLst/>
                <a:latin typeface="+mn-lt"/>
                <a:ea typeface="+mn-ea"/>
                <a:cs typeface="+mn-cs"/>
              </a:rPr>
              <a:t> (England), </a:t>
            </a:r>
            <a:r>
              <a:rPr lang="en-US" kern="1200" dirty="0" err="1">
                <a:effectLst/>
                <a:latin typeface="+mn-lt"/>
                <a:ea typeface="+mn-ea"/>
                <a:cs typeface="+mn-cs"/>
              </a:rPr>
              <a:t>Lombards</a:t>
            </a:r>
            <a:r>
              <a:rPr lang="en-US" kern="1200" dirty="0">
                <a:effectLst/>
                <a:latin typeface="+mn-lt"/>
                <a:ea typeface="+mn-ea"/>
                <a:cs typeface="+mn-cs"/>
              </a:rPr>
              <a:t> (Italy), Suevi (Portugal), Visigoths (Spain) and Burgundians (Swiss). The </a:t>
            </a:r>
            <a:r>
              <a:rPr lang="en-US" kern="1200" dirty="0" err="1">
                <a:effectLst/>
                <a:latin typeface="+mn-lt"/>
                <a:ea typeface="+mn-ea"/>
                <a:cs typeface="+mn-cs"/>
              </a:rPr>
              <a:t>Herul</a:t>
            </a:r>
            <a:r>
              <a:rPr lang="en-US" kern="1200" dirty="0">
                <a:effectLst/>
                <a:latin typeface="+mn-lt"/>
                <a:ea typeface="+mn-ea"/>
                <a:cs typeface="+mn-cs"/>
              </a:rPr>
              <a:t>, Vandals and Ostrogoths had disappeared. All these nations were partly strong and partly weak. (verse 42)</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44</a:t>
            </a:fld>
            <a:endParaRPr lang="es-ES"/>
          </a:p>
        </p:txBody>
      </p:sp>
    </p:spTree>
    <p:extLst>
      <p:ext uri="{BB962C8B-B14F-4D97-AF65-F5344CB8AC3E}">
        <p14:creationId xmlns:p14="http://schemas.microsoft.com/office/powerpoint/2010/main" val="27607092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171450" indent="-171450">
              <a:buFontTx/>
              <a:buChar char="-"/>
            </a:pPr>
            <a:r>
              <a:rPr lang="en-US" kern="1200" dirty="0">
                <a:effectLst/>
                <a:latin typeface="+mn-lt"/>
                <a:ea typeface="+mn-ea"/>
                <a:cs typeface="+mn-cs"/>
              </a:rPr>
              <a:t>They would try to be united again </a:t>
            </a:r>
            <a:r>
              <a:rPr lang="en-US" dirty="0"/>
              <a:t>through </a:t>
            </a:r>
            <a:r>
              <a:rPr lang="en-US" kern="1200" dirty="0">
                <a:effectLst/>
                <a:latin typeface="+mn-lt"/>
                <a:ea typeface="+mn-ea"/>
                <a:cs typeface="+mn-cs"/>
              </a:rPr>
              <a:t>intermarriage.</a:t>
            </a:r>
            <a:r>
              <a:rPr lang="en-US" dirty="0"/>
              <a:t> </a:t>
            </a:r>
            <a:endParaRPr lang="es-ES_tradnl" kern="1200" dirty="0">
              <a:effectLst/>
              <a:latin typeface="+mn-lt"/>
              <a:ea typeface="+mn-ea"/>
              <a:cs typeface="+mn-cs"/>
            </a:endParaRPr>
          </a:p>
          <a:p>
            <a:pPr marL="0" indent="0">
              <a:buFontTx/>
              <a:buNone/>
            </a:pPr>
            <a:r>
              <a:rPr lang="en-US" sz="1400" b="1" kern="1200" dirty="0">
                <a:solidFill>
                  <a:schemeClr val="tx1"/>
                </a:solidFill>
                <a:effectLst/>
                <a:latin typeface="+mn-lt"/>
                <a:ea typeface="+mn-ea"/>
                <a:cs typeface="+mn-cs"/>
              </a:rPr>
              <a:t>Alliances</a:t>
            </a:r>
          </a:p>
          <a:p>
            <a:pPr marL="171450" indent="-171450">
              <a:buFont typeface="Arial" pitchFamily="34" charset="0"/>
              <a:buChar char="•"/>
            </a:pPr>
            <a:r>
              <a:rPr lang="en-US" kern="1200" dirty="0">
                <a:effectLst/>
                <a:latin typeface="+mn-lt"/>
                <a:ea typeface="+mn-ea"/>
                <a:cs typeface="+mn-cs"/>
              </a:rPr>
              <a:t>Marriages between </a:t>
            </a:r>
            <a:r>
              <a:rPr lang="en-US" dirty="0"/>
              <a:t>Royals</a:t>
            </a:r>
            <a:r>
              <a:rPr lang="en-US" kern="1200" dirty="0">
                <a:effectLst/>
                <a:latin typeface="+mn-lt"/>
                <a:ea typeface="+mn-ea"/>
                <a:cs typeface="+mn-cs"/>
              </a:rPr>
              <a:t> until 1914, with the intention of uniting these </a:t>
            </a:r>
            <a:r>
              <a:rPr lang="en-US" dirty="0"/>
              <a:t>divided nations</a:t>
            </a:r>
            <a:r>
              <a:rPr lang="en-US" kern="1200" dirty="0">
                <a:effectLst/>
                <a:latin typeface="+mn-lt"/>
                <a:ea typeface="+mn-ea"/>
                <a:cs typeface="+mn-cs"/>
              </a:rPr>
              <a:t> into a great empire.</a:t>
            </a:r>
            <a:endParaRPr lang="en-US" dirty="0">
              <a:latin typeface="+mn-lt"/>
            </a:endParaRPr>
          </a:p>
          <a:p>
            <a:pPr marL="171450" indent="-171450">
              <a:buFont typeface="Arial" pitchFamily="34" charset="0"/>
              <a:buChar char="•"/>
            </a:pPr>
            <a:r>
              <a:rPr lang="en-US" kern="1200" dirty="0">
                <a:effectLst/>
                <a:latin typeface="+mn-lt"/>
                <a:ea typeface="+mn-ea"/>
                <a:cs typeface="+mn-cs"/>
              </a:rPr>
              <a:t>Empress Dowager Dagmar of Russia and Queen Mother Alexandra of </a:t>
            </a:r>
            <a:r>
              <a:rPr lang="en-US" dirty="0"/>
              <a:t>England were</a:t>
            </a:r>
            <a:r>
              <a:rPr lang="en-US" kern="1200" dirty="0">
                <a:effectLst/>
                <a:latin typeface="+mn-lt"/>
                <a:ea typeface="+mn-ea"/>
                <a:cs typeface="+mn-cs"/>
              </a:rPr>
              <a:t> sisters.</a:t>
            </a:r>
            <a:endParaRPr lang="en-US" dirty="0">
              <a:latin typeface="+mn-lt"/>
            </a:endParaRPr>
          </a:p>
          <a:p>
            <a:pPr marL="171450" indent="-171450">
              <a:buFont typeface="Arial" pitchFamily="34" charset="0"/>
              <a:buChar char="•"/>
            </a:pPr>
            <a:r>
              <a:rPr lang="en-US" sz="1200" kern="1200" dirty="0">
                <a:solidFill>
                  <a:schemeClr val="tx1"/>
                </a:solidFill>
                <a:effectLst/>
                <a:latin typeface="+mn-lt"/>
                <a:ea typeface="+mn-ea"/>
                <a:cs typeface="+mn-cs"/>
              </a:rPr>
              <a:t>The kings of Norway and Denmark, were brothers.</a:t>
            </a:r>
          </a:p>
          <a:p>
            <a:pPr marL="171450" indent="-171450">
              <a:buFont typeface="Arial" pitchFamily="34" charset="0"/>
              <a:buChar char="•"/>
            </a:pPr>
            <a:r>
              <a:rPr lang="en-US" dirty="0"/>
              <a:t>The king</a:t>
            </a:r>
            <a:r>
              <a:rPr lang="en-US" kern="1200" dirty="0">
                <a:effectLst/>
                <a:latin typeface="+mn-lt"/>
                <a:ea typeface="+mn-ea"/>
                <a:cs typeface="+mn-cs"/>
              </a:rPr>
              <a:t> of England, Russia </a:t>
            </a:r>
            <a:r>
              <a:rPr lang="en-US" dirty="0"/>
              <a:t>and Greece were</a:t>
            </a:r>
            <a:r>
              <a:rPr lang="en-US" kern="1200" dirty="0">
                <a:effectLst/>
                <a:latin typeface="+mn-lt"/>
                <a:ea typeface="+mn-ea"/>
                <a:cs typeface="+mn-cs"/>
              </a:rPr>
              <a:t> cousins of kings of Norway and Denmark.</a:t>
            </a:r>
            <a:endParaRPr lang="en-US" dirty="0">
              <a:latin typeface="+mn-lt"/>
            </a:endParaRPr>
          </a:p>
          <a:p>
            <a:pPr marL="171450" indent="-171450">
              <a:buFont typeface="Arial" pitchFamily="34" charset="0"/>
              <a:buChar char="•"/>
            </a:pPr>
            <a:r>
              <a:rPr lang="en-US" kern="1200" dirty="0">
                <a:effectLst/>
                <a:latin typeface="+mn-lt"/>
                <a:ea typeface="+mn-ea"/>
                <a:cs typeface="+mn-cs"/>
              </a:rPr>
              <a:t>The five were grandchildren of </a:t>
            </a:r>
            <a:r>
              <a:rPr lang="en-US" dirty="0"/>
              <a:t>King</a:t>
            </a:r>
            <a:r>
              <a:rPr lang="en-US" kern="1200" dirty="0">
                <a:effectLst/>
                <a:latin typeface="+mn-lt"/>
                <a:ea typeface="+mn-ea"/>
                <a:cs typeface="+mn-cs"/>
              </a:rPr>
              <a:t> Christian of Denmark.</a:t>
            </a:r>
            <a:endParaRPr lang="en-US" dirty="0">
              <a:latin typeface="+mn-lt"/>
            </a:endParaRPr>
          </a:p>
          <a:p>
            <a:pPr marL="171450" indent="-171450">
              <a:buFont typeface="Arial" pitchFamily="34" charset="0"/>
              <a:buChar char="•"/>
            </a:pPr>
            <a:r>
              <a:rPr lang="en-US" sz="1200" kern="1200" dirty="0">
                <a:solidFill>
                  <a:schemeClr val="tx1"/>
                </a:solidFill>
                <a:effectLst/>
                <a:latin typeface="+mn-lt"/>
                <a:ea typeface="+mn-ea"/>
                <a:cs typeface="+mn-cs"/>
              </a:rPr>
              <a:t>The son of Queen Victoria was Edward VII of England.</a:t>
            </a:r>
          </a:p>
          <a:p>
            <a:pPr marL="171450" indent="-171450">
              <a:buFont typeface="Arial" pitchFamily="34" charset="0"/>
              <a:buChar char="•"/>
            </a:pPr>
            <a:r>
              <a:rPr lang="en-US" sz="1200" kern="1200" dirty="0">
                <a:solidFill>
                  <a:schemeClr val="tx1"/>
                </a:solidFill>
                <a:effectLst/>
                <a:latin typeface="+mn-lt"/>
                <a:ea typeface="+mn-ea"/>
                <a:cs typeface="+mn-cs"/>
              </a:rPr>
              <a:t>The daughter of Queen Victoria married William from Germany.</a:t>
            </a:r>
          </a:p>
          <a:p>
            <a:pPr marL="171450" indent="-171450">
              <a:buFont typeface="Arial" pitchFamily="34" charset="0"/>
              <a:buChar char="•"/>
            </a:pPr>
            <a:r>
              <a:rPr lang="en-US" kern="1200" dirty="0">
                <a:effectLst/>
                <a:latin typeface="+mn-lt"/>
                <a:ea typeface="+mn-ea"/>
                <a:cs typeface="+mn-cs"/>
              </a:rPr>
              <a:t>Almost all </a:t>
            </a:r>
            <a:r>
              <a:rPr lang="en-US" dirty="0"/>
              <a:t>were related</a:t>
            </a:r>
            <a:r>
              <a:rPr lang="en-US" kern="1200" dirty="0">
                <a:effectLst/>
                <a:latin typeface="+mn-lt"/>
                <a:ea typeface="+mn-ea"/>
                <a:cs typeface="+mn-cs"/>
              </a:rPr>
              <a:t> to Queen Victoria.</a:t>
            </a:r>
            <a:endParaRPr lang="en-US" dirty="0">
              <a:latin typeface="+mn-lt"/>
            </a:endParaRPr>
          </a:p>
          <a:p>
            <a:pPr marL="171450" indent="-171450">
              <a:buFont typeface="Arial" pitchFamily="34" charset="0"/>
              <a:buChar char="•"/>
            </a:pP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45</a:t>
            </a:fld>
            <a:endParaRPr lang="es-ES"/>
          </a:p>
        </p:txBody>
      </p:sp>
    </p:spTree>
    <p:extLst>
      <p:ext uri="{BB962C8B-B14F-4D97-AF65-F5344CB8AC3E}">
        <p14:creationId xmlns:p14="http://schemas.microsoft.com/office/powerpoint/2010/main" val="2760709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kern="1200" dirty="0">
                <a:solidFill>
                  <a:schemeClr val="tx1"/>
                </a:solidFill>
                <a:effectLst/>
                <a:latin typeface="+mn-lt"/>
                <a:ea typeface="+mn-ea"/>
                <a:cs typeface="+mn-cs"/>
              </a:rPr>
              <a:t>Justinian, Emperor of the East, Charles V, Philip II, Louis XIV, Napoleon, Kaiser William and Adolf Hitler tried to achieve this unity by using force, but they all failed.</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46</a:t>
            </a:fld>
            <a:endParaRPr lang="es-ES"/>
          </a:p>
        </p:txBody>
      </p:sp>
    </p:spTree>
    <p:extLst>
      <p:ext uri="{BB962C8B-B14F-4D97-AF65-F5344CB8AC3E}">
        <p14:creationId xmlns:p14="http://schemas.microsoft.com/office/powerpoint/2010/main" val="27607092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9. </a:t>
            </a:r>
            <a:r>
              <a:rPr lang="en-US" sz="1200" b="1" kern="1200" dirty="0">
                <a:solidFill>
                  <a:schemeClr val="tx1"/>
                </a:solidFill>
                <a:effectLst/>
                <a:latin typeface="+mn-lt"/>
                <a:ea typeface="+mn-ea"/>
                <a:cs typeface="+mn-cs"/>
              </a:rPr>
              <a:t>What are the seven words written in the Bible which tells us that all attempts to unite Europe would fail?</a:t>
            </a:r>
            <a:r>
              <a:rPr lang="en-US" sz="1200" kern="1200" dirty="0">
                <a:solidFill>
                  <a:schemeClr val="tx1"/>
                </a:solidFill>
                <a:effectLst/>
                <a:latin typeface="+mn-lt"/>
                <a:ea typeface="+mn-ea"/>
                <a:cs typeface="+mn-cs"/>
              </a:rPr>
              <a:t> </a:t>
            </a: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47</a:t>
            </a:fld>
            <a:endParaRPr lang="es-ES"/>
          </a:p>
        </p:txBody>
      </p:sp>
    </p:spTree>
    <p:extLst>
      <p:ext uri="{BB962C8B-B14F-4D97-AF65-F5344CB8AC3E}">
        <p14:creationId xmlns:p14="http://schemas.microsoft.com/office/powerpoint/2010/main" val="37199448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whereas thou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iron mixed with miry clay, they shall mingle themselves with the seed of men: but they shall not cleave one to another, even as iron is not mixed with clay.</a:t>
            </a: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2:43</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48</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10.</a:t>
            </a:r>
            <a:r>
              <a:rPr lang="es-ES" sz="1200" b="1" baseline="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n-US" sz="1200" b="1" kern="1200" dirty="0">
                <a:solidFill>
                  <a:schemeClr val="tx1"/>
                </a:solidFill>
                <a:effectLst/>
                <a:latin typeface="+mn-lt"/>
                <a:ea typeface="+mn-ea"/>
                <a:cs typeface="+mn-cs"/>
              </a:rPr>
              <a:t>What will God establish in the days when these nations are trying to unite?</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49</a:t>
            </a:fld>
            <a:endParaRPr lang="es-ES"/>
          </a:p>
        </p:txBody>
      </p:sp>
    </p:spTree>
    <p:extLst>
      <p:ext uri="{BB962C8B-B14F-4D97-AF65-F5344CB8AC3E}">
        <p14:creationId xmlns:p14="http://schemas.microsoft.com/office/powerpoint/2010/main" val="24790506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“We have also a more sure word of prophecy; whereunto ye do well that ye take heed, as unto a light that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shineth</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in a dark place, until the day dawn, and the day star arise in your hearts.”</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2 Peter</a:t>
            </a:r>
            <a:r>
              <a:rPr lang="es-ES_tradnl" sz="1200" b="1" baseline="0"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1:19</a:t>
            </a:r>
            <a:endParaRPr lang="es-ES"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a:t>
            </a:fld>
            <a:endParaRPr lang="es-ES"/>
          </a:p>
        </p:txBody>
      </p:sp>
    </p:spTree>
    <p:extLst>
      <p:ext uri="{BB962C8B-B14F-4D97-AF65-F5344CB8AC3E}">
        <p14:creationId xmlns:p14="http://schemas.microsoft.com/office/powerpoint/2010/main" val="16838988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till that a stone was cut out without hands, which smote the image upon his feet that were of iron and clay, and brake them to pieces.”</a:t>
            </a:r>
            <a:endPar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2:34</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50</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in the days of these kings shall the God of heaven set up a kingdom, which shall never be destroyed: and the kingdom shall not be left to other people, but it shall break in pieces and consume all these kingdoms, and it shall stand for ever…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2:44</a:t>
            </a:r>
          </a:p>
          <a:p>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51</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Forasmuch as thou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that the stone was cut out of the mountain without hands, and that it brake in pieces the iron, the brass, the clay, the silver, and the gold; the great God hath made known to the king what shall come to pass hereafter: and the dream is certain, and the interpretation thereof sure.</a:t>
            </a:r>
            <a:endPar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2:45</a:t>
            </a: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words "</a:t>
            </a:r>
            <a:r>
              <a:rPr lang="en-US" sz="1200" b="1" kern="1200" dirty="0">
                <a:solidFill>
                  <a:schemeClr val="tx1"/>
                </a:solidFill>
                <a:effectLst/>
                <a:latin typeface="+mn-lt"/>
                <a:ea typeface="+mn-ea"/>
                <a:cs typeface="+mn-cs"/>
              </a:rPr>
              <a:t>without hands</a:t>
            </a:r>
            <a:r>
              <a:rPr lang="en-US" sz="1200" kern="1200" dirty="0">
                <a:solidFill>
                  <a:schemeClr val="tx1"/>
                </a:solidFill>
                <a:effectLst/>
                <a:latin typeface="+mn-lt"/>
                <a:ea typeface="+mn-ea"/>
                <a:cs typeface="+mn-cs"/>
              </a:rPr>
              <a:t>“ mean that it is not a human but a divine event.</a:t>
            </a:r>
            <a:endParaRPr lang="es-ES" sz="1200" kern="1200" dirty="0">
              <a:solidFill>
                <a:schemeClr val="tx1"/>
              </a:solidFill>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52</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11. </a:t>
            </a:r>
            <a:r>
              <a:rPr lang="en-US" sz="1200" b="1" kern="1200" dirty="0">
                <a:solidFill>
                  <a:schemeClr val="tx1"/>
                </a:solidFill>
                <a:effectLst/>
                <a:latin typeface="+mn-lt"/>
                <a:ea typeface="+mn-ea"/>
                <a:cs typeface="+mn-cs"/>
              </a:rPr>
              <a:t>Whom did the stone that smote the image represent?</a:t>
            </a:r>
            <a:r>
              <a:rPr lang="en-US" sz="1200" kern="1200" dirty="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53</a:t>
            </a:fld>
            <a:endParaRPr lang="es-ES"/>
          </a:p>
        </p:txBody>
      </p:sp>
    </p:spTree>
    <p:extLst>
      <p:ext uri="{BB962C8B-B14F-4D97-AF65-F5344CB8AC3E}">
        <p14:creationId xmlns:p14="http://schemas.microsoft.com/office/powerpoint/2010/main" val="343259393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This is the stone which was set at </a:t>
            </a:r>
            <a:r>
              <a:rPr lang="en-US" sz="1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nought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of you builders, which is become the head of the corner.</a:t>
            </a:r>
          </a:p>
          <a:p>
            <a:pPr marL="0" marR="0" indent="0" algn="l" defTabSz="914400" rtl="0" eaLnBrk="1" fontAlgn="auto" latinLnBrk="0" hangingPunct="1">
              <a:lnSpc>
                <a:spcPct val="100000"/>
              </a:lnSpc>
              <a:spcBef>
                <a:spcPts val="0"/>
              </a:spcBef>
              <a:spcAft>
                <a:spcPts val="0"/>
              </a:spcAft>
              <a:buClrTx/>
              <a:buSzTx/>
              <a:buFontTx/>
              <a:buNone/>
              <a:tabLst/>
              <a:defRPr/>
            </a:pPr>
            <a:r>
              <a:rPr lang="es-ES_tradnl" sz="1200" b="1" dirty="0" err="1">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Acts</a:t>
            </a:r>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4:11</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Jesus Christ will intervene in human </a:t>
            </a:r>
            <a:r>
              <a:rPr lang="en-US" kern="1200" dirty="0" smtClean="0">
                <a:effectLst/>
                <a:latin typeface="+mn-lt"/>
                <a:ea typeface="+mn-ea"/>
                <a:cs typeface="+mn-cs"/>
              </a:rPr>
              <a:t>affairs </a:t>
            </a:r>
            <a:r>
              <a:rPr lang="en-US" dirty="0"/>
              <a:t>in</a:t>
            </a:r>
            <a:r>
              <a:rPr lang="en-US" kern="1200" dirty="0">
                <a:effectLst/>
                <a:latin typeface="+mn-lt"/>
                <a:ea typeface="+mn-ea"/>
                <a:cs typeface="+mn-cs"/>
              </a:rPr>
              <a:t> his second coming.</a:t>
            </a:r>
            <a:endParaRPr lang="es-ES"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54</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ES_tradnl" sz="12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CONCLUSIÓN</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55</a:t>
            </a:fld>
            <a:endParaRPr lang="es-ES"/>
          </a:p>
        </p:txBody>
      </p:sp>
    </p:spTree>
    <p:extLst>
      <p:ext uri="{BB962C8B-B14F-4D97-AF65-F5344CB8AC3E}">
        <p14:creationId xmlns:p14="http://schemas.microsoft.com/office/powerpoint/2010/main" val="341665527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12. </a:t>
            </a:r>
            <a:r>
              <a:rPr lang="en-US" sz="1200" b="1" kern="1200" dirty="0">
                <a:solidFill>
                  <a:schemeClr val="tx1"/>
                </a:solidFill>
                <a:effectLst/>
                <a:latin typeface="+mn-lt"/>
                <a:ea typeface="+mn-ea"/>
                <a:cs typeface="+mn-cs"/>
              </a:rPr>
              <a:t>Who will be the ruler of the </a:t>
            </a:r>
            <a:r>
              <a:rPr lang="en-US" sz="1200" b="1" kern="1200">
                <a:solidFill>
                  <a:schemeClr val="tx1"/>
                </a:solidFill>
                <a:effectLst/>
                <a:latin typeface="+mn-lt"/>
                <a:ea typeface="+mn-ea"/>
                <a:cs typeface="+mn-cs"/>
              </a:rPr>
              <a:t>next world empire</a:t>
            </a:r>
            <a:r>
              <a:rPr lang="en-US" sz="1200" b="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56</a:t>
            </a:fld>
            <a:endParaRPr lang="es-ES"/>
          </a:p>
        </p:txBody>
      </p:sp>
    </p:spTree>
    <p:extLst>
      <p:ext uri="{BB962C8B-B14F-4D97-AF65-F5344CB8AC3E}">
        <p14:creationId xmlns:p14="http://schemas.microsoft.com/office/powerpoint/2010/main" val="22694249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the seventh angel sounded; and there were great voices in heaven, saying, The kingdoms of this world are become the kingdoms of our Lord, and of his Christ; and he shall reign for ever and ever.”</a:t>
            </a:r>
          </a:p>
          <a:p>
            <a:r>
              <a:rPr lang="es-AR" sz="1200" b="0" i="0" kern="1200" dirty="0" err="1">
                <a:solidFill>
                  <a:schemeClr val="tx1"/>
                </a:solidFill>
                <a:effectLst/>
                <a:latin typeface="+mn-lt"/>
                <a:ea typeface="+mn-ea"/>
                <a:cs typeface="+mn-cs"/>
              </a:rPr>
              <a:t>Revelation</a:t>
            </a:r>
            <a:r>
              <a:rPr lang="es-AR" sz="1200" b="0" i="0" kern="1200" dirty="0">
                <a:solidFill>
                  <a:schemeClr val="tx1"/>
                </a:solidFill>
                <a:effectLst/>
                <a:latin typeface="+mn-lt"/>
                <a:ea typeface="+mn-ea"/>
                <a:cs typeface="+mn-cs"/>
              </a:rPr>
              <a:t> 11:15</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kern="1200" dirty="0">
                <a:effectLst/>
                <a:latin typeface="+mn-lt"/>
                <a:ea typeface="+mn-ea"/>
                <a:cs typeface="+mn-cs"/>
              </a:rPr>
              <a:t>Jesus Christ will intervene in human </a:t>
            </a:r>
            <a:r>
              <a:rPr lang="en-US" kern="1200" dirty="0" smtClean="0">
                <a:effectLst/>
                <a:latin typeface="+mn-lt"/>
                <a:ea typeface="+mn-ea"/>
                <a:cs typeface="+mn-cs"/>
              </a:rPr>
              <a:t>affairs </a:t>
            </a:r>
            <a:r>
              <a:rPr lang="en-US" dirty="0"/>
              <a:t>in</a:t>
            </a:r>
            <a:r>
              <a:rPr lang="en-US" kern="1200" dirty="0">
                <a:effectLst/>
                <a:latin typeface="+mn-lt"/>
                <a:ea typeface="+mn-ea"/>
                <a:cs typeface="+mn-cs"/>
              </a:rPr>
              <a:t> his second coming.</a:t>
            </a:r>
            <a:endParaRPr lang="es-ES"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57</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13.</a:t>
            </a:r>
            <a:r>
              <a:rPr lang="es-ES" sz="1200" b="1" baseline="0"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a:t>
            </a:r>
            <a:r>
              <a:rPr lang="en-US" sz="1200" b="1" kern="1200" dirty="0">
                <a:solidFill>
                  <a:schemeClr val="tx1"/>
                </a:solidFill>
                <a:effectLst/>
                <a:latin typeface="+mn-lt"/>
                <a:ea typeface="+mn-ea"/>
                <a:cs typeface="+mn-cs"/>
              </a:rPr>
              <a:t>Now that this wonderful event is imminent, what appeal does the Lord make?</a:t>
            </a:r>
            <a:r>
              <a:rPr lang="en-US" sz="1200" kern="1200" dirty="0">
                <a:solidFill>
                  <a:schemeClr val="tx1"/>
                </a:solidFill>
                <a:effectLst/>
                <a:latin typeface="+mn-lt"/>
                <a:ea typeface="+mn-ea"/>
                <a:cs typeface="+mn-cs"/>
              </a:rPr>
              <a:t>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58</a:t>
            </a:fld>
            <a:endParaRPr lang="es-ES"/>
          </a:p>
        </p:txBody>
      </p:sp>
    </p:spTree>
    <p:extLst>
      <p:ext uri="{BB962C8B-B14F-4D97-AF65-F5344CB8AC3E}">
        <p14:creationId xmlns:p14="http://schemas.microsoft.com/office/powerpoint/2010/main" val="40549592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Be ye therefore ready also: for the Son of man cometh at an hour when ye think not.”</a:t>
            </a:r>
            <a:endParaRPr lang="es-ES" sz="1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s-ES_tradnl" b="1" dirty="0">
                <a:ln w="17780" cmpd="sng">
                  <a:solidFill>
                    <a:srgbClr val="FFFFFF"/>
                  </a:solidFill>
                  <a:prstDash val="solid"/>
                  <a:miter lim="800000"/>
                </a:ln>
                <a:effectLst>
                  <a:outerShdw blurRad="50800" algn="tl" rotWithShape="0">
                    <a:srgbClr val="000000"/>
                  </a:outerShdw>
                </a:effectLst>
                <a:latin typeface="Babylon5" pitchFamily="2" charset="0"/>
              </a:rPr>
              <a:t>Luke 12:40</a:t>
            </a:r>
            <a:endParaRPr lang="es-ES_tradnl" b="1" dirty="0">
              <a:latin typeface="Babylon5" pitchFamily="2"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s-ES" sz="1200" kern="1200" dirty="0">
              <a:solidFill>
                <a:schemeClr val="tx1"/>
              </a:solidFill>
              <a:effectLst/>
              <a:latin typeface="+mn-lt"/>
              <a:ea typeface="+mn-ea"/>
              <a:cs typeface="+mn-cs"/>
            </a:endParaRPr>
          </a:p>
          <a:p>
            <a:pPr>
              <a:defRPr/>
            </a:pPr>
            <a:r>
              <a:rPr lang="en-US" dirty="0"/>
              <a:t>Would</a:t>
            </a:r>
            <a:r>
              <a:rPr lang="en-US" kern="1200" dirty="0">
                <a:effectLst/>
                <a:latin typeface="+mn-lt"/>
                <a:ea typeface="+mn-ea"/>
                <a:cs typeface="+mn-cs"/>
              </a:rPr>
              <a:t> you also </a:t>
            </a:r>
            <a:r>
              <a:rPr lang="en-US" dirty="0"/>
              <a:t>like </a:t>
            </a:r>
            <a:r>
              <a:rPr lang="en-US" kern="1200" dirty="0">
                <a:effectLst/>
                <a:latin typeface="+mn-lt"/>
                <a:ea typeface="+mn-ea"/>
                <a:cs typeface="+mn-cs"/>
              </a:rPr>
              <a:t>to prepare to be a citizen of the kingdom of Christ?</a:t>
            </a:r>
            <a:endParaRPr lang="es-ES"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fld id="{7C3F3815-8C45-474B-8311-815D479DA600}" type="slidenum">
              <a:rPr lang="es-ES" smtClean="0"/>
              <a:t>59</a:t>
            </a:fld>
            <a:endParaRPr lang="es-ES"/>
          </a:p>
        </p:txBody>
      </p:sp>
    </p:spTree>
    <p:extLst>
      <p:ext uri="{BB962C8B-B14F-4D97-AF65-F5344CB8AC3E}">
        <p14:creationId xmlns:p14="http://schemas.microsoft.com/office/powerpoint/2010/main" val="1789879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1" kern="1200" dirty="0">
                <a:solidFill>
                  <a:schemeClr val="tx1"/>
                </a:solidFill>
                <a:effectLst/>
                <a:latin typeface="+mn-lt"/>
                <a:ea typeface="+mn-ea"/>
                <a:cs typeface="+mn-cs"/>
              </a:rPr>
              <a:t>AN EXTRAORDINARY REVELATION OF THE FUTURE: DANIEL CHAPTER 2</a:t>
            </a:r>
            <a:endParaRPr lang="es-AR" sz="1200" kern="1200" dirty="0">
              <a:solidFill>
                <a:schemeClr val="tx1"/>
              </a:solidFill>
              <a:effectLst/>
              <a:latin typeface="+mn-lt"/>
              <a:ea typeface="+mn-ea"/>
              <a:cs typeface="+mn-cs"/>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6</a:t>
            </a:fld>
            <a:endParaRPr lang="es-ES"/>
          </a:p>
        </p:txBody>
      </p:sp>
    </p:spTree>
    <p:extLst>
      <p:ext uri="{BB962C8B-B14F-4D97-AF65-F5344CB8AC3E}">
        <p14:creationId xmlns:p14="http://schemas.microsoft.com/office/powerpoint/2010/main" val="8128624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Thank you, Jesus, for giving me hope!</a:t>
            </a:r>
            <a:endParaRPr lang="es-ES" dirty="0"/>
          </a:p>
        </p:txBody>
      </p:sp>
      <p:sp>
        <p:nvSpPr>
          <p:cNvPr id="4" name="3 Marcador de número de diapositiva"/>
          <p:cNvSpPr>
            <a:spLocks noGrp="1"/>
          </p:cNvSpPr>
          <p:nvPr>
            <p:ph type="sldNum" sz="quarter" idx="10"/>
          </p:nvPr>
        </p:nvSpPr>
        <p:spPr/>
        <p:txBody>
          <a:bodyPr/>
          <a:lstStyle/>
          <a:p>
            <a:fld id="{5647034A-C78E-4FA5-A1FD-A9872B087509}" type="slidenum">
              <a:rPr lang="es-ES" smtClean="0"/>
              <a:t>60</a:t>
            </a:fld>
            <a:endParaRPr lang="es-ES"/>
          </a:p>
        </p:txBody>
      </p:sp>
    </p:spTree>
    <p:extLst>
      <p:ext uri="{BB962C8B-B14F-4D97-AF65-F5344CB8AC3E}">
        <p14:creationId xmlns:p14="http://schemas.microsoft.com/office/powerpoint/2010/main" val="422711143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rPr>
              <a:t>GOD BLESS YOU!</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rPr>
              <a:t> Next topic: </a:t>
            </a:r>
          </a:p>
          <a:p>
            <a:pPr eaLnBrk="0" fontAlgn="base" hangingPunct="0">
              <a:spcBef>
                <a:spcPct val="30000"/>
              </a:spcBef>
              <a:spcAft>
                <a:spcPct val="0"/>
              </a:spcAft>
              <a:defRPr/>
            </a:pP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 What is the </a:t>
            </a:r>
            <a:r>
              <a:rPr lang="en-US" b="1" i="1"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Cause </a:t>
            </a: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of the </a:t>
            </a:r>
            <a:r>
              <a:rPr lang="en-US" b="1" i="1"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World´s Current Situation</a:t>
            </a: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a:t>
            </a:r>
            <a:endParaRPr lang="en-US" b="1" i="1" u="none" dirty="0">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 typeface="Wingdings"/>
              <a:buNone/>
              <a:tabLst/>
              <a:defRPr/>
            </a:pPr>
            <a:endParaRPr lang="en-US" sz="1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endParaRPr>
          </a:p>
          <a:p>
            <a:pPr eaLnBrk="0" fontAlgn="base" hangingPunct="0">
              <a:spcBef>
                <a:spcPct val="30000"/>
              </a:spcBef>
              <a:spcAft>
                <a:spcPct val="0"/>
              </a:spcAft>
              <a:defRPr/>
            </a:pP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We know that there is crisis in </a:t>
            </a:r>
            <a:r>
              <a:rPr lang="en-US" b="1" i="1" spc="50" dirty="0" smtClean="0">
                <a:ln w="11430"/>
                <a:effectLst>
                  <a:glow rad="127000">
                    <a:schemeClr val="bg1">
                      <a:alpha val="50000"/>
                    </a:schemeClr>
                  </a:glow>
                  <a:outerShdw blurRad="76200" dist="50800" dir="5400000" algn="tl" rotWithShape="0">
                    <a:srgbClr val="000000">
                      <a:alpha val="65000"/>
                    </a:srgbClr>
                  </a:outerShdw>
                </a:effectLst>
                <a:latin typeface="Myriad Pro" pitchFamily="34" charset="0"/>
              </a:rPr>
              <a:t>society, in all</a:t>
            </a:r>
            <a:r>
              <a:rPr lang="en-US" b="1" i="1" u="none" spc="50" dirty="0" smtClean="0">
                <a:ln w="11430"/>
                <a:effectLst>
                  <a:glow rad="127000">
                    <a:schemeClr val="bg1">
                      <a:alpha val="50000"/>
                    </a:schemeClr>
                  </a:glow>
                  <a:outerShdw blurRad="76200" dist="50800" dir="5400000" algn="tl" rotWithShape="0">
                    <a:srgbClr val="000000">
                      <a:alpha val="65000"/>
                    </a:srgbClr>
                  </a:outerShdw>
                </a:effectLst>
                <a:latin typeface="Myriad Pro" pitchFamily="34" charset="0"/>
              </a:rPr>
              <a:t> </a:t>
            </a: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nations, in the economy, in the family, in health and in the social and religious world.</a:t>
            </a:r>
            <a:endParaRPr lang="en-US" b="1" i="1" u="none" dirty="0">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 typeface="Wingdings"/>
              <a:buNone/>
              <a:tabLst/>
              <a:defRPr/>
            </a:pPr>
            <a:endParaRPr lang="en-US" sz="1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 typeface="Wingdings"/>
              <a:buNone/>
              <a:tabLst/>
              <a:defRPr/>
            </a:pPr>
            <a:r>
              <a:rPr lang="en-US" sz="1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rPr>
              <a:t>There are a large number of extraordinary revelations about our time, which no one should ignore. They reveal the meaning of the present hour.</a:t>
            </a:r>
          </a:p>
          <a:p>
            <a:pPr marL="171450" marR="0" indent="-171450" algn="l" defTabSz="914400" rtl="0" eaLnBrk="0" fontAlgn="base" latinLnBrk="0" hangingPunct="0">
              <a:lnSpc>
                <a:spcPct val="100000"/>
              </a:lnSpc>
              <a:spcBef>
                <a:spcPct val="30000"/>
              </a:spcBef>
              <a:spcAft>
                <a:spcPct val="0"/>
              </a:spcAft>
              <a:buClrTx/>
              <a:buSzTx/>
              <a:buFont typeface="Wingdings"/>
              <a:buChar char="Ø"/>
              <a:tabLst/>
              <a:defRPr/>
            </a:pPr>
            <a:endParaRPr lang="en-US" sz="1200" b="1" i="1" u="none"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endParaRPr>
          </a:p>
          <a:p>
            <a:pPr eaLnBrk="0" fontAlgn="base" hangingPunct="0">
              <a:spcBef>
                <a:spcPct val="30000"/>
              </a:spcBef>
              <a:spcAft>
                <a:spcPct val="0"/>
              </a:spcAft>
              <a:defRPr/>
            </a:pPr>
            <a:r>
              <a:rPr lang="en-US" b="1" i="1"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This is a really interesting topic</a:t>
            </a: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 We will show the biblical predictions written 2000 years ago, and you will see that they describe what you</a:t>
            </a:r>
            <a:r>
              <a:rPr lang="en-US" b="1" i="1"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 </a:t>
            </a: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 read in </a:t>
            </a:r>
            <a:r>
              <a:rPr lang="en-US" b="1" i="1"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today´s</a:t>
            </a: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 </a:t>
            </a:r>
            <a:r>
              <a:rPr lang="en-US" b="1" i="1"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newspaper</a:t>
            </a:r>
            <a:r>
              <a:rPr lang="en-US" b="1" i="1" u="none" spc="50" dirty="0">
                <a:ln w="11430"/>
                <a:effectLst>
                  <a:glow rad="127000">
                    <a:schemeClr val="bg1">
                      <a:alpha val="50000"/>
                    </a:schemeClr>
                  </a:glow>
                  <a:outerShdw blurRad="76200" dist="50800" dir="5400000" algn="tl" rotWithShape="0">
                    <a:srgbClr val="000000">
                      <a:alpha val="65000"/>
                    </a:srgbClr>
                  </a:outerShdw>
                </a:effectLst>
                <a:latin typeface="Myriad Pro" pitchFamily="34" charset="0"/>
              </a:rPr>
              <a:t>.</a:t>
            </a:r>
            <a:r>
              <a:rPr lang="en-US" b="1" i="1" dirty="0">
                <a:latin typeface="Myriad Pro" pitchFamily="34" charset="0"/>
              </a:rPr>
              <a:t> Let us study this topic. </a:t>
            </a:r>
            <a:endParaRPr lang="en-US" b="1" i="1" u="none" dirty="0">
              <a:latin typeface="Myriad Pro"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s-ES" dirty="0"/>
          </a:p>
        </p:txBody>
      </p:sp>
      <p:sp>
        <p:nvSpPr>
          <p:cNvPr id="4" name="3 Marcador de número de diapositiva"/>
          <p:cNvSpPr>
            <a:spLocks noGrp="1"/>
          </p:cNvSpPr>
          <p:nvPr>
            <p:ph type="sldNum" sz="quarter" idx="10"/>
          </p:nvPr>
        </p:nvSpPr>
        <p:spPr/>
        <p:txBody>
          <a:bodyPr/>
          <a:lstStyle/>
          <a:p>
            <a:pPr>
              <a:defRPr/>
            </a:pPr>
            <a:fld id="{A868F079-6CC9-4718-ACBA-8E9E07885E05}" type="slidenum">
              <a:rPr lang="es-ES" smtClean="0"/>
              <a:pPr>
                <a:defRPr/>
              </a:pPr>
              <a:t>61</a:t>
            </a:fld>
            <a:endParaRPr lang="es-ES"/>
          </a:p>
        </p:txBody>
      </p:sp>
    </p:spTree>
    <p:extLst>
      <p:ext uri="{BB962C8B-B14F-4D97-AF65-F5344CB8AC3E}">
        <p14:creationId xmlns:p14="http://schemas.microsoft.com/office/powerpoint/2010/main" val="2315591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eaLnBrk="0" fontAlgn="base" hangingPunct="0">
              <a:spcBef>
                <a:spcPct val="30000"/>
              </a:spcBef>
              <a:spcAft>
                <a:spcPct val="0"/>
              </a:spcAft>
              <a:defRPr/>
            </a:pPr>
            <a:r>
              <a:rPr lang="en-US" kern="1200" dirty="0">
                <a:effectLst/>
                <a:latin typeface="+mn-lt"/>
                <a:ea typeface="+mn-ea"/>
                <a:cs typeface="+mn-cs"/>
              </a:rPr>
              <a:t>If you still have questions, write to us </a:t>
            </a:r>
            <a:r>
              <a:rPr lang="en-US" kern="1200" dirty="0" smtClean="0">
                <a:effectLst/>
                <a:latin typeface="+mn-lt"/>
                <a:ea typeface="+mn-ea"/>
                <a:cs typeface="+mn-cs"/>
              </a:rPr>
              <a:t>with</a:t>
            </a:r>
            <a:r>
              <a:rPr lang="en-US" dirty="0" smtClean="0"/>
              <a:t> </a:t>
            </a:r>
            <a:r>
              <a:rPr lang="en-US" dirty="0"/>
              <a:t>confidence</a:t>
            </a:r>
            <a:r>
              <a:rPr lang="en-US" kern="1200" dirty="0">
                <a:effectLst/>
                <a:latin typeface="+mn-lt"/>
                <a:ea typeface="+mn-ea"/>
                <a:cs typeface="+mn-cs"/>
              </a:rPr>
              <a:t> at: info@biblewell.org</a:t>
            </a:r>
            <a:endParaRPr lang="es-AR" kern="1200" dirty="0">
              <a:effectLst/>
              <a:latin typeface="+mn-lt"/>
              <a:ea typeface="+mn-ea"/>
              <a:cs typeface="+mn-cs"/>
            </a:endParaRPr>
          </a:p>
        </p:txBody>
      </p:sp>
      <p:sp>
        <p:nvSpPr>
          <p:cNvPr id="4" name="3 Marcador de número de diapositiva"/>
          <p:cNvSpPr>
            <a:spLocks noGrp="1"/>
          </p:cNvSpPr>
          <p:nvPr>
            <p:ph type="sldNum" sz="quarter" idx="10"/>
          </p:nvPr>
        </p:nvSpPr>
        <p:spPr/>
        <p:txBody>
          <a:bodyPr/>
          <a:lstStyle/>
          <a:p>
            <a:pPr>
              <a:defRPr/>
            </a:pPr>
            <a:fld id="{1834283B-623A-4C88-9978-D4290C04923C}" type="slidenum">
              <a:rPr lang="es-ES" smtClean="0"/>
              <a:pPr>
                <a:defRPr/>
              </a:pPr>
              <a:t>62</a:t>
            </a:fld>
            <a:endParaRPr lang="es-ES"/>
          </a:p>
        </p:txBody>
      </p:sp>
    </p:spTree>
    <p:extLst>
      <p:ext uri="{BB962C8B-B14F-4D97-AF65-F5344CB8AC3E}">
        <p14:creationId xmlns:p14="http://schemas.microsoft.com/office/powerpoint/2010/main" val="801400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CA" dirty="0"/>
              <a:t>Late one night, around 600 B.C, the King of Babylon, Nebuchadnezzar, laid to rest perplexed about the future. That night he had a strange dream which deeply impressed him. However, when he awoke he realized he had forgotten completely what he had dreamt </a:t>
            </a:r>
            <a:r>
              <a:rPr lang="en-US" dirty="0"/>
              <a:t>(Daniel 2:1)</a:t>
            </a:r>
            <a:r>
              <a:rPr lang="en-CA" dirty="0"/>
              <a:t>. Eager to remember, h</a:t>
            </a:r>
            <a:r>
              <a:rPr lang="en-US" dirty="0"/>
              <a:t>e</a:t>
            </a:r>
            <a:r>
              <a:rPr lang="en-US" kern="1200" dirty="0">
                <a:effectLst/>
                <a:latin typeface="+mn-lt"/>
                <a:ea typeface="+mn-ea"/>
                <a:cs typeface="+mn-cs"/>
              </a:rPr>
              <a:t> summoned his sorcerers and astrologers to reveal to him the dream and its significance, but they could not (Verses 2-11</a:t>
            </a:r>
            <a:r>
              <a:rPr lang="en-US" dirty="0"/>
              <a:t>).</a:t>
            </a:r>
            <a:r>
              <a:rPr lang="en-US" kern="1200" dirty="0">
                <a:effectLst/>
                <a:latin typeface="+mn-lt"/>
                <a:ea typeface="+mn-ea"/>
                <a:cs typeface="+mn-cs"/>
              </a:rPr>
              <a:t> </a:t>
            </a:r>
            <a:r>
              <a:rPr lang="en-US" kern="1200" dirty="0" smtClean="0">
                <a:effectLst/>
                <a:latin typeface="+mn-lt"/>
                <a:ea typeface="+mn-ea"/>
                <a:cs typeface="+mn-cs"/>
              </a:rPr>
              <a:t>Angered</a:t>
            </a:r>
            <a:r>
              <a:rPr lang="en-US" kern="1200" baseline="0" dirty="0" smtClean="0">
                <a:effectLst/>
                <a:latin typeface="+mn-lt"/>
                <a:ea typeface="+mn-ea"/>
                <a:cs typeface="+mn-cs"/>
              </a:rPr>
              <a:t> by this, t</a:t>
            </a:r>
            <a:r>
              <a:rPr lang="en-US" kern="1200" dirty="0" smtClean="0">
                <a:effectLst/>
                <a:latin typeface="+mn-lt"/>
                <a:ea typeface="+mn-ea"/>
                <a:cs typeface="+mn-cs"/>
              </a:rPr>
              <a:t>he </a:t>
            </a:r>
            <a:r>
              <a:rPr lang="en-US" kern="1200" dirty="0">
                <a:effectLst/>
                <a:latin typeface="+mn-lt"/>
                <a:ea typeface="+mn-ea"/>
                <a:cs typeface="+mn-cs"/>
              </a:rPr>
              <a:t>k</a:t>
            </a:r>
            <a:r>
              <a:rPr lang="en-US" dirty="0" smtClean="0"/>
              <a:t>ing</a:t>
            </a:r>
            <a:r>
              <a:rPr lang="en-US" kern="1200" dirty="0" smtClean="0">
                <a:effectLst/>
                <a:latin typeface="+mn-lt"/>
                <a:ea typeface="+mn-ea"/>
                <a:cs typeface="+mn-cs"/>
              </a:rPr>
              <a:t> </a:t>
            </a:r>
            <a:r>
              <a:rPr lang="en-US" kern="1200" dirty="0">
                <a:effectLst/>
                <a:latin typeface="+mn-lt"/>
                <a:ea typeface="+mn-ea"/>
                <a:cs typeface="+mn-cs"/>
              </a:rPr>
              <a:t>signed a decree which commanded that all the wise men of Babylon, among whom were Daniel and his companions, should be put to death. (Verses 12-14). Daniel asked the king to give him some time</a:t>
            </a:r>
            <a:r>
              <a:rPr lang="en-US" dirty="0"/>
              <a:t> during which </a:t>
            </a:r>
            <a:r>
              <a:rPr lang="en-US" kern="1200" dirty="0">
                <a:effectLst/>
                <a:latin typeface="+mn-lt"/>
                <a:ea typeface="+mn-ea"/>
                <a:cs typeface="+mn-cs"/>
              </a:rPr>
              <a:t>he and his companions prayed to God, </a:t>
            </a:r>
            <a:r>
              <a:rPr lang="en-US" dirty="0"/>
              <a:t>whom </a:t>
            </a:r>
            <a:r>
              <a:rPr lang="en-US" kern="1200" dirty="0">
                <a:effectLst/>
                <a:latin typeface="+mn-lt"/>
                <a:ea typeface="+mn-ea"/>
                <a:cs typeface="+mn-cs"/>
              </a:rPr>
              <a:t>revealed everything to </a:t>
            </a:r>
            <a:r>
              <a:rPr lang="en-US" dirty="0"/>
              <a:t>Daniel</a:t>
            </a:r>
            <a:r>
              <a:rPr lang="en-US" kern="1200" dirty="0">
                <a:effectLst/>
                <a:latin typeface="+mn-lt"/>
                <a:ea typeface="+mn-ea"/>
                <a:cs typeface="+mn-cs"/>
              </a:rPr>
              <a:t> in a vision. (Verses 15-19).</a:t>
            </a:r>
            <a:endParaRPr lang="es-AR" dirty="0">
              <a:latin typeface="+mn-lt"/>
            </a:endParaRPr>
          </a:p>
          <a:p>
            <a:endParaRPr lang="es-ES"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7</a:t>
            </a:fld>
            <a:endParaRPr lang="es-ES"/>
          </a:p>
        </p:txBody>
      </p:sp>
    </p:spTree>
    <p:extLst>
      <p:ext uri="{BB962C8B-B14F-4D97-AF65-F5344CB8AC3E}">
        <p14:creationId xmlns:p14="http://schemas.microsoft.com/office/powerpoint/2010/main" val="145020279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 sz="1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2. </a:t>
            </a:r>
            <a:r>
              <a:rPr lang="en-US" sz="1200" b="1" kern="1200" dirty="0">
                <a:solidFill>
                  <a:schemeClr val="tx1"/>
                </a:solidFill>
                <a:effectLst/>
                <a:latin typeface="+mn-lt"/>
                <a:ea typeface="+mn-ea"/>
                <a:cs typeface="+mn-cs"/>
              </a:rPr>
              <a:t>Who is the only one who can direct and reveal the destiny of nations? </a:t>
            </a:r>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8</a:t>
            </a:fld>
            <a:endParaRPr lang="es-ES"/>
          </a:p>
        </p:txBody>
      </p:sp>
    </p:spTree>
    <p:extLst>
      <p:ext uri="{BB962C8B-B14F-4D97-AF65-F5344CB8AC3E}">
        <p14:creationId xmlns:p14="http://schemas.microsoft.com/office/powerpoint/2010/main" val="2018023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n-US" sz="1200" b="0" i="0" kern="1200" dirty="0">
                <a:solidFill>
                  <a:schemeClr val="tx1"/>
                </a:solidFill>
                <a:effectLst/>
                <a:latin typeface="+mn-lt"/>
                <a:ea typeface="+mn-ea"/>
                <a:cs typeface="+mn-cs"/>
              </a:rPr>
              <a:t>“Daniel answered and said, Blessed be the name of God for ever and ever: for wisdom and might are his.</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And he </a:t>
            </a:r>
            <a:r>
              <a:rPr lang="en-US" sz="1200" b="0" i="0" kern="1200" dirty="0" err="1">
                <a:solidFill>
                  <a:schemeClr val="tx1"/>
                </a:solidFill>
                <a:effectLst/>
                <a:latin typeface="+mn-lt"/>
                <a:ea typeface="+mn-ea"/>
                <a:cs typeface="+mn-cs"/>
              </a:rPr>
              <a:t>changeth</a:t>
            </a:r>
            <a:r>
              <a:rPr lang="en-US" sz="1200" b="0" i="0" kern="1200" dirty="0">
                <a:solidFill>
                  <a:schemeClr val="tx1"/>
                </a:solidFill>
                <a:effectLst/>
                <a:latin typeface="+mn-lt"/>
                <a:ea typeface="+mn-ea"/>
                <a:cs typeface="+mn-cs"/>
              </a:rPr>
              <a:t> the times and the seasons: he </a:t>
            </a:r>
            <a:r>
              <a:rPr lang="en-US" sz="1200" b="0" i="0" kern="1200" dirty="0" err="1">
                <a:solidFill>
                  <a:schemeClr val="tx1"/>
                </a:solidFill>
                <a:effectLst/>
                <a:latin typeface="+mn-lt"/>
                <a:ea typeface="+mn-ea"/>
                <a:cs typeface="+mn-cs"/>
              </a:rPr>
              <a:t>removeth</a:t>
            </a:r>
            <a:r>
              <a:rPr lang="en-US" sz="1200" b="0" i="0" kern="1200" dirty="0">
                <a:solidFill>
                  <a:schemeClr val="tx1"/>
                </a:solidFill>
                <a:effectLst/>
                <a:latin typeface="+mn-lt"/>
                <a:ea typeface="+mn-ea"/>
                <a:cs typeface="+mn-cs"/>
              </a:rPr>
              <a:t> kings, and </a:t>
            </a:r>
            <a:r>
              <a:rPr lang="en-US" sz="1200" b="0" i="0" kern="1200" dirty="0" err="1">
                <a:solidFill>
                  <a:schemeClr val="tx1"/>
                </a:solidFill>
                <a:effectLst/>
                <a:latin typeface="+mn-lt"/>
                <a:ea typeface="+mn-ea"/>
                <a:cs typeface="+mn-cs"/>
              </a:rPr>
              <a:t>setteth</a:t>
            </a:r>
            <a:r>
              <a:rPr lang="en-US" sz="1200" b="0" i="0" kern="1200" dirty="0">
                <a:solidFill>
                  <a:schemeClr val="tx1"/>
                </a:solidFill>
                <a:effectLst/>
                <a:latin typeface="+mn-lt"/>
                <a:ea typeface="+mn-ea"/>
                <a:cs typeface="+mn-cs"/>
              </a:rPr>
              <a:t> up kings: he </a:t>
            </a:r>
            <a:r>
              <a:rPr lang="en-US" sz="1200" b="0" i="0" kern="1200" dirty="0" err="1">
                <a:solidFill>
                  <a:schemeClr val="tx1"/>
                </a:solidFill>
                <a:effectLst/>
                <a:latin typeface="+mn-lt"/>
                <a:ea typeface="+mn-ea"/>
                <a:cs typeface="+mn-cs"/>
              </a:rPr>
              <a:t>giveth</a:t>
            </a:r>
            <a:r>
              <a:rPr lang="en-US" sz="1200" b="0" i="0" kern="1200" dirty="0">
                <a:solidFill>
                  <a:schemeClr val="tx1"/>
                </a:solidFill>
                <a:effectLst/>
                <a:latin typeface="+mn-lt"/>
                <a:ea typeface="+mn-ea"/>
                <a:cs typeface="+mn-cs"/>
              </a:rPr>
              <a:t> wisdom unto the wise, and knowledge to them that know understanding. He </a:t>
            </a:r>
            <a:r>
              <a:rPr lang="en-US" sz="1200" b="0" i="0" kern="1200" dirty="0" err="1">
                <a:solidFill>
                  <a:schemeClr val="tx1"/>
                </a:solidFill>
                <a:effectLst/>
                <a:latin typeface="+mn-lt"/>
                <a:ea typeface="+mn-ea"/>
                <a:cs typeface="+mn-cs"/>
              </a:rPr>
              <a:t>revealeth</a:t>
            </a:r>
            <a:r>
              <a:rPr lang="en-US" sz="1200" b="0" i="0" kern="1200" dirty="0">
                <a:solidFill>
                  <a:schemeClr val="tx1"/>
                </a:solidFill>
                <a:effectLst/>
                <a:latin typeface="+mn-lt"/>
                <a:ea typeface="+mn-ea"/>
                <a:cs typeface="+mn-cs"/>
              </a:rPr>
              <a:t> the deep and secret things: he </a:t>
            </a:r>
            <a:r>
              <a:rPr lang="en-US" sz="1200" b="0" i="0" kern="1200" dirty="0" err="1">
                <a:solidFill>
                  <a:schemeClr val="tx1"/>
                </a:solidFill>
                <a:effectLst/>
                <a:latin typeface="+mn-lt"/>
                <a:ea typeface="+mn-ea"/>
                <a:cs typeface="+mn-cs"/>
              </a:rPr>
              <a:t>knoweth</a:t>
            </a:r>
            <a:r>
              <a:rPr lang="en-US" sz="1200" b="0" i="0" kern="1200" dirty="0">
                <a:solidFill>
                  <a:schemeClr val="tx1"/>
                </a:solidFill>
                <a:effectLst/>
                <a:latin typeface="+mn-lt"/>
                <a:ea typeface="+mn-ea"/>
                <a:cs typeface="+mn-cs"/>
              </a:rPr>
              <a:t> what is in the darkness, and the light </a:t>
            </a:r>
            <a:r>
              <a:rPr lang="en-US" sz="1200" b="0" i="0" kern="1200" dirty="0" err="1">
                <a:solidFill>
                  <a:schemeClr val="tx1"/>
                </a:solidFill>
                <a:effectLst/>
                <a:latin typeface="+mn-lt"/>
                <a:ea typeface="+mn-ea"/>
                <a:cs typeface="+mn-cs"/>
              </a:rPr>
              <a:t>dwelleth</a:t>
            </a:r>
            <a:r>
              <a:rPr lang="en-US" sz="1200" b="0" i="0" kern="1200" dirty="0">
                <a:solidFill>
                  <a:schemeClr val="tx1"/>
                </a:solidFill>
                <a:effectLst/>
                <a:latin typeface="+mn-lt"/>
                <a:ea typeface="+mn-ea"/>
                <a:cs typeface="+mn-cs"/>
              </a:rPr>
              <a:t> with him.”</a:t>
            </a:r>
          </a:p>
          <a:p>
            <a:r>
              <a:rPr lang="es-ES_tradnl"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2:20-22</a:t>
            </a:r>
            <a:endParaRPr lang="es-ES" sz="1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a:p>
            <a:endParaRPr lang="es-AR" dirty="0"/>
          </a:p>
        </p:txBody>
      </p:sp>
      <p:sp>
        <p:nvSpPr>
          <p:cNvPr id="4" name="3 Marcador de número de diapositiva"/>
          <p:cNvSpPr>
            <a:spLocks noGrp="1"/>
          </p:cNvSpPr>
          <p:nvPr>
            <p:ph type="sldNum" sz="quarter" idx="10"/>
          </p:nvPr>
        </p:nvSpPr>
        <p:spPr/>
        <p:txBody>
          <a:bodyPr/>
          <a:lstStyle/>
          <a:p>
            <a:fld id="{7C3F3815-8C45-474B-8311-815D479DA600}" type="slidenum">
              <a:rPr lang="es-ES" smtClean="0"/>
              <a:t>9</a:t>
            </a:fld>
            <a:endParaRPr lang="es-ES"/>
          </a:p>
        </p:txBody>
      </p:sp>
    </p:spTree>
    <p:extLst>
      <p:ext uri="{BB962C8B-B14F-4D97-AF65-F5344CB8AC3E}">
        <p14:creationId xmlns:p14="http://schemas.microsoft.com/office/powerpoint/2010/main" val="66201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a:t>Haga clic para modificar el estilo de título del patrón</a:t>
            </a:r>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41051789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42156626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6747781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0186951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5" name="4 Marcador de pie de página"/>
          <p:cNvSpPr>
            <a:spLocks noGrp="1"/>
          </p:cNvSpPr>
          <p:nvPr>
            <p:ph type="ftr" sz="quarter" idx="11"/>
          </p:nvPr>
        </p:nvSpPr>
        <p:spPr/>
        <p:txBody>
          <a:bodyPr/>
          <a:lstStyle/>
          <a:p>
            <a:endParaRPr lang="es-ES"/>
          </a:p>
        </p:txBody>
      </p:sp>
      <p:sp>
        <p:nvSpPr>
          <p:cNvPr id="6" name="5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27998835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312575429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8" name="7 Marcador de pie de página"/>
          <p:cNvSpPr>
            <a:spLocks noGrp="1"/>
          </p:cNvSpPr>
          <p:nvPr>
            <p:ph type="ftr" sz="quarter" idx="11"/>
          </p:nvPr>
        </p:nvSpPr>
        <p:spPr/>
        <p:txBody>
          <a:bodyPr/>
          <a:lstStyle/>
          <a:p>
            <a:endParaRPr lang="es-ES"/>
          </a:p>
        </p:txBody>
      </p:sp>
      <p:sp>
        <p:nvSpPr>
          <p:cNvPr id="9" name="8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89327954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4" name="3 Marcador de pie de página"/>
          <p:cNvSpPr>
            <a:spLocks noGrp="1"/>
          </p:cNvSpPr>
          <p:nvPr>
            <p:ph type="ftr" sz="quarter" idx="11"/>
          </p:nvPr>
        </p:nvSpPr>
        <p:spPr/>
        <p:txBody>
          <a:bodyPr/>
          <a:lstStyle/>
          <a:p>
            <a:endParaRPr lang="es-ES"/>
          </a:p>
        </p:txBody>
      </p:sp>
      <p:sp>
        <p:nvSpPr>
          <p:cNvPr id="5" name="4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3528334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3" name="2 Marcador de pie de página"/>
          <p:cNvSpPr>
            <a:spLocks noGrp="1"/>
          </p:cNvSpPr>
          <p:nvPr>
            <p:ph type="ftr" sz="quarter" idx="11"/>
          </p:nvPr>
        </p:nvSpPr>
        <p:spPr/>
        <p:txBody>
          <a:bodyPr/>
          <a:lstStyle/>
          <a:p>
            <a:endParaRPr lang="es-ES"/>
          </a:p>
        </p:txBody>
      </p:sp>
      <p:sp>
        <p:nvSpPr>
          <p:cNvPr id="4" name="3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28149328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284625245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ED2CDC87-140F-4FB9-8131-42EAC3962AF7}" type="datetimeFigureOut">
              <a:rPr lang="es-ES" smtClean="0"/>
              <a:t>15/09/2017</a:t>
            </a:fld>
            <a:endParaRPr lang="es-ES"/>
          </a:p>
        </p:txBody>
      </p:sp>
      <p:sp>
        <p:nvSpPr>
          <p:cNvPr id="6" name="5 Marcador de pie de página"/>
          <p:cNvSpPr>
            <a:spLocks noGrp="1"/>
          </p:cNvSpPr>
          <p:nvPr>
            <p:ph type="ftr" sz="quarter" idx="11"/>
          </p:nvPr>
        </p:nvSpPr>
        <p:spPr/>
        <p:txBody>
          <a:bodyPr/>
          <a:lstStyle/>
          <a:p>
            <a:endParaRPr lang="es-ES"/>
          </a:p>
        </p:txBody>
      </p:sp>
      <p:sp>
        <p:nvSpPr>
          <p:cNvPr id="7" name="6 Marcador de número de diapositiva"/>
          <p:cNvSpPr>
            <a:spLocks noGrp="1"/>
          </p:cNvSpPr>
          <p:nvPr>
            <p:ph type="sldNum" sz="quarter" idx="12"/>
          </p:nvPr>
        </p:nvSpPr>
        <p:spPr/>
        <p:txBody>
          <a:bodyPr/>
          <a:lstStyle/>
          <a:p>
            <a:fld id="{4EC6C538-319D-4353-B6DD-0834C40CB35E}" type="slidenum">
              <a:rPr lang="es-ES" smtClean="0"/>
              <a:t>‹Nº›</a:t>
            </a:fld>
            <a:endParaRPr lang="es-ES"/>
          </a:p>
        </p:txBody>
      </p:sp>
    </p:spTree>
    <p:extLst>
      <p:ext uri="{BB962C8B-B14F-4D97-AF65-F5344CB8AC3E}">
        <p14:creationId xmlns:p14="http://schemas.microsoft.com/office/powerpoint/2010/main" val="58228316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D2CDC87-140F-4FB9-8131-42EAC3962AF7}" type="datetimeFigureOut">
              <a:rPr lang="es-ES" smtClean="0"/>
              <a:t>15/09/2017</a:t>
            </a:fld>
            <a:endParaRPr lang="es-ES"/>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C6C538-319D-4353-B6DD-0834C40CB35E}" type="slidenum">
              <a:rPr lang="es-ES" smtClean="0"/>
              <a:t>‹Nº›</a:t>
            </a:fld>
            <a:endParaRPr lang="es-ES"/>
          </a:p>
        </p:txBody>
      </p:sp>
    </p:spTree>
    <p:extLst>
      <p:ext uri="{BB962C8B-B14F-4D97-AF65-F5344CB8AC3E}">
        <p14:creationId xmlns:p14="http://schemas.microsoft.com/office/powerpoint/2010/main" val="29960720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b="0" i="0" u="none"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0.jpe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1.jpe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2.jpe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2.png"/><Relationship Id="rId4" Type="http://schemas.openxmlformats.org/officeDocument/2006/relationships/image" Target="../media/image31.jpeg"/></Relationships>
</file>

<file path=ppt/slides/_rels/slide46.xml.rels><?xml version="1.0" encoding="UTF-8" standalone="yes"?>
<Relationships xmlns="http://schemas.openxmlformats.org/package/2006/relationships"><Relationship Id="rId8" Type="http://schemas.openxmlformats.org/officeDocument/2006/relationships/image" Target="../media/image36.jpeg"/><Relationship Id="rId13" Type="http://schemas.openxmlformats.org/officeDocument/2006/relationships/image" Target="../media/image4.png"/><Relationship Id="rId3" Type="http://schemas.openxmlformats.org/officeDocument/2006/relationships/image" Target="../media/image32.jpeg"/><Relationship Id="rId7" Type="http://schemas.openxmlformats.org/officeDocument/2006/relationships/image" Target="../media/image35.jpeg"/><Relationship Id="rId12" Type="http://schemas.openxmlformats.org/officeDocument/2006/relationships/image" Target="../media/image2.png"/><Relationship Id="rId2" Type="http://schemas.openxmlformats.org/officeDocument/2006/relationships/notesSlide" Target="../notesSlides/notesSlide46.xml"/><Relationship Id="rId1" Type="http://schemas.openxmlformats.org/officeDocument/2006/relationships/slideLayout" Target="../slideLayouts/slideLayout1.xml"/><Relationship Id="rId6" Type="http://schemas.microsoft.com/office/2007/relationships/hdphoto" Target="../media/hdphoto1.wdp"/><Relationship Id="rId11" Type="http://schemas.openxmlformats.org/officeDocument/2006/relationships/image" Target="../media/image39.jpeg"/><Relationship Id="rId5" Type="http://schemas.openxmlformats.org/officeDocument/2006/relationships/image" Target="../media/image34.pn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image" Target="../media/image37.jpeg"/></Relationships>
</file>

<file path=ppt/slides/_rels/slide4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50.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5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52.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3.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4.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5.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5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png"/></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notesSlide" Target="../notesSlides/notesSlide6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 name="Picture 2" descr="C:\Users\Gerhard\Documents\_Estudios Biblicos PPT\_ENG\A los pies de JesusENG.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0"/>
            <a:ext cx="9144000" cy="686683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ondaWEB.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7" name="2 CuadroTexto"/>
          <p:cNvSpPr txBox="1">
            <a:spLocks noChangeArrowheads="1"/>
          </p:cNvSpPr>
          <p:nvPr>
            <p:custDataLst>
              <p:tags r:id="rId2"/>
            </p:custDataLst>
          </p:nvPr>
        </p:nvSpPr>
        <p:spPr bwMode="auto">
          <a:xfrm>
            <a:off x="0" y="6404510"/>
            <a:ext cx="341987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algn="ctr" eaLnBrk="1" hangingPunct="1"/>
            <a:r>
              <a:rPr lang="es-ES" sz="1200" b="0" u="none" dirty="0">
                <a:latin typeface="Swis721 LtEx BT" pitchFamily="34" charset="0"/>
              </a:rPr>
              <a:t>General </a:t>
            </a:r>
            <a:r>
              <a:rPr lang="es-ES" sz="1200" b="0" u="none" dirty="0" err="1">
                <a:latin typeface="Swis721 LtEx BT" pitchFamily="34" charset="0"/>
              </a:rPr>
              <a:t>Conference</a:t>
            </a:r>
            <a:endParaRPr lang="es-ES" sz="1200" b="0" u="none" dirty="0">
              <a:latin typeface="Swis721 LtEx BT" pitchFamily="34" charset="0"/>
            </a:endParaRPr>
          </a:p>
          <a:p>
            <a:pPr algn="ctr" eaLnBrk="1" hangingPunct="1"/>
            <a:r>
              <a:rPr lang="es-ES" sz="1200" b="0" u="none" dirty="0">
                <a:latin typeface="Swis721 LtEx BT" pitchFamily="34" charset="0"/>
              </a:rPr>
              <a:t>Multimedia </a:t>
            </a:r>
            <a:r>
              <a:rPr lang="es-ES" sz="1200" b="0" u="none" dirty="0" err="1">
                <a:latin typeface="Swis721 LtEx BT" pitchFamily="34" charset="0"/>
              </a:rPr>
              <a:t>Department</a:t>
            </a:r>
            <a:endParaRPr lang="es-ES" sz="1200" b="0" u="none" dirty="0">
              <a:latin typeface="Swis721 LtEx BT" pitchFamily="34" charset="0"/>
            </a:endParaRPr>
          </a:p>
        </p:txBody>
      </p:sp>
    </p:spTree>
    <p:custDataLst>
      <p:tags r:id="rId1"/>
    </p:custDataLst>
    <p:extLst>
      <p:ext uri="{BB962C8B-B14F-4D97-AF65-F5344CB8AC3E}">
        <p14:creationId xmlns:p14="http://schemas.microsoft.com/office/powerpoint/2010/main" val="21380559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up)">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2:27-28</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412776"/>
            <a:ext cx="8424936"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“Daniel answered in the presence of the king, and said, The secret which the king hath demanded cannot the wise men, the astrologers, the magicians, the soothsayers,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shew</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unto the king. </a:t>
            </a:r>
          </a:p>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But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there is a God in heaven that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revealeth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secrets</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maketh</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known to the king Nebuchadnezzar what shall be in the latter days. Thy dream, and the visions of thy head upon thy bed, are these.”</a:t>
            </a: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769221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par>
                          <p:cTn id="12" fill="hold">
                            <p:stCondLst>
                              <p:cond delay="2000"/>
                            </p:stCondLst>
                            <p:childTnLst>
                              <p:par>
                                <p:cTn id="13" presetID="22" presetClass="entr" presetSubtype="1"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wipe(up)">
                                      <p:cBhvr>
                                        <p:cTn id="15" dur="1000"/>
                                        <p:tgtEl>
                                          <p:spTgt spid="2">
                                            <p:txEl>
                                              <p:pRg st="1" end="1"/>
                                            </p:txEl>
                                          </p:spTgt>
                                        </p:tgtEl>
                                      </p:cBhvr>
                                    </p:animEffect>
                                  </p:childTnLst>
                                </p:cTn>
                              </p:par>
                            </p:childTnLst>
                          </p:cTn>
                        </p:par>
                        <p:par>
                          <p:cTn id="16" fill="hold">
                            <p:stCondLst>
                              <p:cond delay="3000"/>
                            </p:stCondLst>
                            <p:childTnLst>
                              <p:par>
                                <p:cTn id="17" presetID="22" presetClass="entr" presetSubtype="1"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3506232"/>
            <a:ext cx="6318448" cy="2123658"/>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did Nebuchadnezzar </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
            </a:r>
            <a:b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b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see </a:t>
            </a: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in his dream?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91629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683568" y="2230993"/>
            <a:ext cx="7992888"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O king,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behold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 great image</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This great image, whose brightness was excellent, stood before thee; and the form thereof was terrible.”</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135263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10. MUTIMEDIA SDA\Imagenes para estudio\tema 07 cabez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1043609" y="1556792"/>
            <a:ext cx="4968551" cy="107721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This image's head was of fine gold…</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108784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D:\10. MUTIMEDIA SDA\Imagenes para estudio\tema 07 braz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1043609" y="1556792"/>
            <a:ext cx="4968551" cy="156966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This image's head was of fine gold, his breast and his arms of silver…</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4152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D:\10. MUTIMEDIA SDA\Imagenes para estudio\tema 07 vient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1043609" y="1556792"/>
            <a:ext cx="4968551"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This image's head was of fine gold, his breast and his arms of silver, his belly and his thighs of brass;…</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127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D:\10. MUTIMEDIA SDA\Imagenes para estudio\tema 07 piern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1043609" y="1556792"/>
            <a:ext cx="4968551"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This image's head was of fine gold, his breast and his arms of silver, his belly and his thighs of brass, His legs of iron, …</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127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D:\10. MUTIMEDIA SDA\Imagenes para estudio\tema 07 estatu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1043609" y="1556792"/>
            <a:ext cx="4968551" cy="35394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This image's head was of fine gold, his breast and his arms of silver, his belly and his thighs of brass, His legs of iron, his feet part of iron and part of clay.</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1273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10. MUTIMEDIA SDA\Imagenes para estudio\tema 07 piedr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755576" y="1556792"/>
            <a:ext cx="4968551"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till that a stone was cut out without hands, which smote the image upon his feet that were of iron and clay, and brake them to pieces.</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312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up)">
                                      <p:cBhvr>
                                        <p:cTn id="7" dur="1000"/>
                                        <p:tgtEl>
                                          <p:spTgt spid="2">
                                            <p:txEl>
                                              <p:pRg st="0" end="0"/>
                                            </p:txEl>
                                          </p:spTgt>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D:\10. MUTIMEDIA SDA\Imagenes para estudio\tema 07 piedr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2:31-35</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413792" y="1690930"/>
            <a:ext cx="5670376" cy="440120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Then was the iron, the clay, the brass, the silver, and the gold, broken to pieces together, and became like the chaff of the summer </a:t>
            </a:r>
            <a:r>
              <a:rPr lang="en-US" sz="28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threshingfloors</a:t>
            </a:r>
            <a:r>
              <a:rPr lang="en-U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the wind carried them away, that no place was found for them: and the stone that smote the image became a great mountain, and filled the whole earth.</a:t>
            </a:r>
            <a:endParaRPr lang="es-ES" sz="2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61916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500"/>
                                        <p:tgtEl>
                                          <p:spTgt spid="2"/>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descr="D:\10. MUTIMEDIA SDA\Imagenes para estudio\tema 07 orac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1" cy="6864351"/>
          </a:xfrm>
          <a:prstGeom prst="rect">
            <a:avLst/>
          </a:prstGeom>
          <a:noFill/>
          <a:extLst>
            <a:ext uri="{909E8E84-426E-40DD-AFC4-6F175D3DCCD1}">
              <a14:hiddenFill xmlns:a14="http://schemas.microsoft.com/office/drawing/2010/main">
                <a:solidFill>
                  <a:srgbClr val="FFFFFF"/>
                </a:solidFill>
              </a14:hiddenFill>
            </a:ext>
          </a:extLst>
        </p:spPr>
      </p:pic>
      <p:sp>
        <p:nvSpPr>
          <p:cNvPr id="43011" name="Rectangle 3"/>
          <p:cNvSpPr>
            <a:spLocks noChangeArrowheads="1"/>
          </p:cNvSpPr>
          <p:nvPr/>
        </p:nvSpPr>
        <p:spPr bwMode="auto">
          <a:xfrm>
            <a:off x="524520" y="5085184"/>
            <a:ext cx="7596188" cy="1438275"/>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r>
              <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Impact" pitchFamily="34" charset="0"/>
              </a:rPr>
              <a:t>A moment  of prayer…</a:t>
            </a:r>
            <a:endParaRPr lang="en-US" sz="4800" b="1" u="none" dirty="0">
              <a:ln w="17780" cmpd="sng">
                <a:solidFill>
                  <a:srgbClr val="FFFFFF"/>
                </a:solidFill>
                <a:prstDash val="solid"/>
                <a:miter lim="800000"/>
              </a:ln>
              <a:gradFill flip="none" rotWithShape="1">
                <a:gsLst>
                  <a:gs pos="0">
                    <a:srgbClr val="FFF200"/>
                  </a:gs>
                  <a:gs pos="45000">
                    <a:srgbClr val="FF7A00"/>
                  </a:gs>
                  <a:gs pos="70000">
                    <a:srgbClr val="FF0300"/>
                  </a:gs>
                  <a:gs pos="100000">
                    <a:srgbClr val="4D0808"/>
                  </a:gs>
                </a:gsLst>
                <a:path path="circle">
                  <a:fillToRect l="50000" t="50000" r="50000" b="50000"/>
                </a:path>
                <a:tileRect/>
              </a:gradFill>
              <a:effectLst>
                <a:outerShdw blurRad="50800" algn="tl" rotWithShape="0">
                  <a:srgbClr val="000000"/>
                </a:outerShdw>
              </a:effectLst>
              <a:latin typeface="Verdana"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12"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08049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3011"/>
                                        </p:tgtEl>
                                        <p:attrNameLst>
                                          <p:attrName>style.visibility</p:attrName>
                                        </p:attrNameLst>
                                      </p:cBhvr>
                                      <p:to>
                                        <p:strVal val="visible"/>
                                      </p:to>
                                    </p:set>
                                    <p:animEffect transition="in" filter="fade">
                                      <p:cBhvr>
                                        <p:cTn id="7" dur="1000"/>
                                        <p:tgtEl>
                                          <p:spTgt spid="43011"/>
                                        </p:tgtEl>
                                      </p:cBhvr>
                                    </p:animEffect>
                                    <p:anim calcmode="lin" valueType="num">
                                      <p:cBhvr>
                                        <p:cTn id="8" dur="1000" fill="hold"/>
                                        <p:tgtEl>
                                          <p:spTgt spid="43011"/>
                                        </p:tgtEl>
                                        <p:attrNameLst>
                                          <p:attrName>ppt_x</p:attrName>
                                        </p:attrNameLst>
                                      </p:cBhvr>
                                      <p:tavLst>
                                        <p:tav tm="0">
                                          <p:val>
                                            <p:strVal val="#ppt_x"/>
                                          </p:val>
                                        </p:tav>
                                        <p:tav tm="100000">
                                          <p:val>
                                            <p:strVal val="#ppt_x"/>
                                          </p:val>
                                        </p:tav>
                                      </p:tavLst>
                                    </p:anim>
                                    <p:anim calcmode="lin" valueType="num">
                                      <p:cBhvr>
                                        <p:cTn id="9" dur="1000" fill="hold"/>
                                        <p:tgtEl>
                                          <p:spTgt spid="43011"/>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1"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up)">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4067944" y="2426112"/>
            <a:ext cx="4608512" cy="1938992"/>
          </a:xfrm>
          <a:prstGeom prst="rect">
            <a:avLst/>
          </a:prstGeom>
        </p:spPr>
        <p:txBody>
          <a:bodyPr wrap="square"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THE MEANING</a:t>
            </a:r>
          </a:p>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 OF THE DREAM</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63182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3573016"/>
            <a:ext cx="6318448" cy="1446550"/>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empire did the head of gold represent?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spTree>
    <p:extLst>
      <p:ext uri="{BB962C8B-B14F-4D97-AF65-F5344CB8AC3E}">
        <p14:creationId xmlns:p14="http://schemas.microsoft.com/office/powerpoint/2010/main" val="1761309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755576" y="3573016"/>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BABYLON </a:t>
            </a: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606-538 B.C.</a:t>
            </a: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153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D:\10. MUTIMEDIA SDA\Imagenes para estudio\tema 07 cabez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2:37-38</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1412776"/>
            <a:ext cx="6264696"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O king, art a king of kings: for the God of heaven hath given thee a kingdom, power, and strength, and glory.</a:t>
            </a:r>
          </a:p>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wheresoever</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children of men dwell, the beasts of the field and the fowls of the heaven hath he given into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thine</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hand, and hath made thee ruler over them all.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Thou art this head of gold.”</a:t>
            </a: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70151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animEffect transition="in" filter="fade">
                                      <p:cBhvr>
                                        <p:cTn id="15" dur="1500"/>
                                        <p:tgtEl>
                                          <p:spTgt spid="2">
                                            <p:txEl>
                                              <p:pRg st="1" end="1"/>
                                            </p:txEl>
                                          </p:spTgt>
                                        </p:tgtEl>
                                      </p:cBhvr>
                                    </p:animEffect>
                                  </p:childTnLst>
                                </p:cTn>
                              </p:par>
                            </p:childTnLst>
                          </p:cTn>
                        </p:par>
                        <p:par>
                          <p:cTn id="16" fill="hold">
                            <p:stCondLst>
                              <p:cond delay="40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384"/>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39952" y="325863"/>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BABYLON 606-538 B.C.</a:t>
            </a:r>
            <a:endPar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6" name="Picture 2" descr="http://revistamadretierra.com/wp-content/uploads/2013/07/jardines-colgantes-babilonia0.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44142" y="4077072"/>
            <a:ext cx="3264362" cy="2448272"/>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1 Rectángulo"/>
          <p:cNvSpPr/>
          <p:nvPr/>
        </p:nvSpPr>
        <p:spPr>
          <a:xfrm>
            <a:off x="179512" y="1412776"/>
            <a:ext cx="5544616" cy="4385816"/>
          </a:xfrm>
          <a:prstGeom prst="rect">
            <a:avLst/>
          </a:prstGeom>
        </p:spPr>
        <p:txBody>
          <a:bodyPr wrap="square"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err="1">
                <a:ln w="11430"/>
                <a:solidFill>
                  <a:srgbClr val="002060"/>
                </a:solidFill>
                <a:effectLst>
                  <a:outerShdw blurRad="76200" dist="50800" dir="5400000" algn="tl" rotWithShape="0">
                    <a:srgbClr val="000000">
                      <a:alpha val="65000"/>
                    </a:srgbClr>
                  </a:outerShdw>
                </a:effectLst>
              </a:rPr>
              <a:t>The</a:t>
            </a:r>
            <a:r>
              <a:rPr lang="es-AR" sz="3600" b="1" spc="50" dirty="0">
                <a:ln w="11430"/>
                <a:solidFill>
                  <a:srgbClr val="002060"/>
                </a:solidFill>
                <a:effectLst>
                  <a:outerShdw blurRad="76200" dist="50800" dir="5400000" algn="tl" rotWithShape="0">
                    <a:srgbClr val="000000">
                      <a:alpha val="65000"/>
                    </a:srgbClr>
                  </a:outerShdw>
                </a:effectLst>
              </a:rPr>
              <a:t> </a:t>
            </a:r>
            <a:r>
              <a:rPr lang="es-AR" sz="3600" b="1" spc="50" dirty="0" err="1">
                <a:ln w="11430"/>
                <a:solidFill>
                  <a:srgbClr val="002060"/>
                </a:solidFill>
                <a:effectLst>
                  <a:outerShdw blurRad="76200" dist="50800" dir="5400000" algn="tl" rotWithShape="0">
                    <a:srgbClr val="000000">
                      <a:alpha val="65000"/>
                    </a:srgbClr>
                  </a:outerShdw>
                </a:effectLst>
              </a:rPr>
              <a:t>splendor</a:t>
            </a:r>
            <a:r>
              <a:rPr lang="es-AR" sz="3600" b="1" spc="50" dirty="0">
                <a:ln w="11430"/>
                <a:solidFill>
                  <a:srgbClr val="002060"/>
                </a:solidFill>
                <a:effectLst>
                  <a:outerShdw blurRad="76200" dist="50800" dir="5400000" algn="tl" rotWithShape="0">
                    <a:srgbClr val="000000">
                      <a:alpha val="65000"/>
                    </a:srgbClr>
                  </a:outerShdw>
                </a:effectLst>
              </a:rPr>
              <a:t> of </a:t>
            </a:r>
            <a:r>
              <a:rPr lang="es-AR" sz="3600" b="1" spc="50" dirty="0" err="1">
                <a:ln w="11430"/>
                <a:solidFill>
                  <a:srgbClr val="002060"/>
                </a:solidFill>
                <a:effectLst>
                  <a:outerShdw blurRad="76200" dist="50800" dir="5400000" algn="tl" rotWithShape="0">
                    <a:srgbClr val="000000">
                      <a:alpha val="65000"/>
                    </a:srgbClr>
                  </a:outerShdw>
                </a:effectLst>
              </a:rPr>
              <a:t>Babylon</a:t>
            </a:r>
            <a:endParaRPr lang="es-AR" sz="3600" b="1" spc="50" dirty="0">
              <a:ln w="11430"/>
              <a:solidFill>
                <a:srgbClr val="002060"/>
              </a:solidFill>
              <a:effectLst>
                <a:outerShdw blurRad="76200" dist="50800" dir="5400000" algn="tl" rotWithShape="0">
                  <a:srgbClr val="000000">
                    <a:alpha val="65000"/>
                  </a:srgbClr>
                </a:outerShdw>
              </a:effectLst>
            </a:endParaRPr>
          </a:p>
          <a:p>
            <a:pPr marL="457200" indent="-457200">
              <a:buFont typeface="Arial" pitchFamily="34" charset="0"/>
              <a:buChar char="•"/>
            </a:pPr>
            <a:r>
              <a:rPr lang="es-AR" sz="27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Hanging</a:t>
            </a:r>
            <a:r>
              <a:rPr lang="es-AR" sz="27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27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Gardens</a:t>
            </a:r>
            <a:r>
              <a:rPr lang="es-AR" sz="27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a:p>
            <a:pPr marL="457200" indent="-457200">
              <a:buFont typeface="Arial" pitchFamily="34" charset="0"/>
              <a:buChar char="•"/>
            </a:pPr>
            <a:r>
              <a:rPr lang="en-US" sz="27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Wide avenues and luxurious palaces.</a:t>
            </a:r>
          </a:p>
          <a:p>
            <a:pPr marL="457200" indent="-457200">
              <a:buFont typeface="Arial" pitchFamily="34" charset="0"/>
              <a:buChar char="•"/>
            </a:pPr>
            <a:r>
              <a:rPr lang="en-US" sz="27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There was an abundance of gold. </a:t>
            </a:r>
            <a:r>
              <a:rPr lang="en-US" dirty="0"/>
              <a:t/>
            </a:r>
            <a:br>
              <a:rPr lang="en-US" dirty="0"/>
            </a:br>
            <a:r>
              <a:rPr lang="en-US" sz="27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In the great temple of </a:t>
            </a:r>
            <a:r>
              <a:rPr lang="en-US" sz="27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Marduk</a:t>
            </a:r>
            <a:r>
              <a:rPr lang="en-US" sz="27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there were images of Baal and an enormous table 12 x 4.50 m., both made of pure gold which weighed 23,000 kg.</a:t>
            </a:r>
            <a:endParaRPr lang="es-AR" sz="27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pic>
        <p:nvPicPr>
          <p:cNvPr id="7"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083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2000" fill="hold"/>
                                        <p:tgtEl>
                                          <p:spTgt spid="6"/>
                                        </p:tgtEl>
                                        <p:attrNameLst>
                                          <p:attrName>ppt_x</p:attrName>
                                        </p:attrNameLst>
                                      </p:cBhvr>
                                      <p:tavLst>
                                        <p:tav tm="0">
                                          <p:val>
                                            <p:strVal val="#ppt_x"/>
                                          </p:val>
                                        </p:tav>
                                        <p:tav tm="100000">
                                          <p:val>
                                            <p:strVal val="#ppt_x"/>
                                          </p:val>
                                        </p:tav>
                                      </p:tavLst>
                                    </p:anim>
                                    <p:anim calcmode="lin" valueType="num">
                                      <p:cBhvr additive="base">
                                        <p:cTn id="11" dur="20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3000"/>
                            </p:stCondLst>
                            <p:childTnLst>
                              <p:par>
                                <p:cTn id="19" presetID="42" presetClass="entr" presetSubtype="0" fill="hold" grpId="0" nodeType="after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1000"/>
                                        <p:tgtEl>
                                          <p:spTgt spid="2">
                                            <p:txEl>
                                              <p:pRg st="1" end="1"/>
                                            </p:txEl>
                                          </p:spTgt>
                                        </p:tgtEl>
                                      </p:cBhvr>
                                    </p:animEffect>
                                    <p:anim calcmode="lin" valueType="num">
                                      <p:cBhvr>
                                        <p:cTn id="22"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4000"/>
                            </p:stCondLst>
                            <p:childTnLst>
                              <p:par>
                                <p:cTn id="25" presetID="42" presetClass="entr" presetSubtype="0" fill="hold" grpId="0" nodeType="after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fade">
                                      <p:cBhvr>
                                        <p:cTn id="27" dur="1000"/>
                                        <p:tgtEl>
                                          <p:spTgt spid="2">
                                            <p:txEl>
                                              <p:pRg st="2" end="2"/>
                                            </p:txEl>
                                          </p:spTgt>
                                        </p:tgtEl>
                                      </p:cBhvr>
                                    </p:animEffect>
                                    <p:anim calcmode="lin" valueType="num">
                                      <p:cBhvr>
                                        <p:cTn id="28"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5000"/>
                            </p:stCondLst>
                            <p:childTnLst>
                              <p:par>
                                <p:cTn id="31" presetID="22" presetClass="entr" presetSubtype="1" fill="hold" nodeType="after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up)">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3" y="0"/>
            <a:ext cx="9150350" cy="68790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39952" y="325863"/>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BABYLON 606-538 B.C.</a:t>
            </a:r>
            <a:endPar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15364" name="Picture 4" descr="https://encrypted-tbn1.gstatic.com/images?q=tbn:ANd9GcQ3GbisTys1SJ0HqylN5HbvJBGPxXzVplnZ6YxqhlB8Uk5FDNpj"/>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176" y="4221088"/>
            <a:ext cx="2952328" cy="229239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179512" y="1556792"/>
            <a:ext cx="5760640" cy="409342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err="1">
                <a:ln w="11430"/>
                <a:solidFill>
                  <a:srgbClr val="002060"/>
                </a:solidFill>
                <a:effectLst>
                  <a:outerShdw blurRad="76200" dist="50800" dir="5400000" algn="tl" rotWithShape="0">
                    <a:srgbClr val="000000">
                      <a:alpha val="65000"/>
                    </a:srgbClr>
                  </a:outerShdw>
                </a:effectLst>
              </a:rPr>
              <a:t>The</a:t>
            </a:r>
            <a:r>
              <a:rPr lang="es-AR" sz="3600" b="1" spc="50" dirty="0">
                <a:ln w="11430"/>
                <a:solidFill>
                  <a:srgbClr val="002060"/>
                </a:solidFill>
                <a:effectLst>
                  <a:outerShdw blurRad="76200" dist="50800" dir="5400000" algn="tl" rotWithShape="0">
                    <a:srgbClr val="000000">
                      <a:alpha val="65000"/>
                    </a:srgbClr>
                  </a:outerShdw>
                </a:effectLst>
              </a:rPr>
              <a:t> </a:t>
            </a:r>
            <a:r>
              <a:rPr lang="es-AR" sz="3600" b="1" spc="50" dirty="0" err="1">
                <a:ln w="11430"/>
                <a:solidFill>
                  <a:srgbClr val="002060"/>
                </a:solidFill>
                <a:effectLst>
                  <a:outerShdw blurRad="76200" dist="50800" dir="5400000" algn="tl" rotWithShape="0">
                    <a:srgbClr val="000000">
                      <a:alpha val="65000"/>
                    </a:srgbClr>
                  </a:outerShdw>
                </a:effectLst>
              </a:rPr>
              <a:t>splendor</a:t>
            </a:r>
            <a:r>
              <a:rPr lang="es-AR" sz="3600" b="1" spc="50" dirty="0">
                <a:ln w="11430"/>
                <a:solidFill>
                  <a:srgbClr val="002060"/>
                </a:solidFill>
                <a:effectLst>
                  <a:outerShdw blurRad="76200" dist="50800" dir="5400000" algn="tl" rotWithShape="0">
                    <a:srgbClr val="000000">
                      <a:alpha val="65000"/>
                    </a:srgbClr>
                  </a:outerShdw>
                </a:effectLst>
              </a:rPr>
              <a:t> of </a:t>
            </a:r>
            <a:r>
              <a:rPr lang="es-AR" sz="3600" b="1" spc="50" dirty="0" err="1">
                <a:ln w="11430"/>
                <a:solidFill>
                  <a:srgbClr val="002060"/>
                </a:solidFill>
                <a:effectLst>
                  <a:outerShdw blurRad="76200" dist="50800" dir="5400000" algn="tl" rotWithShape="0">
                    <a:srgbClr val="000000">
                      <a:alpha val="65000"/>
                    </a:srgbClr>
                  </a:outerShdw>
                </a:effectLst>
              </a:rPr>
              <a:t>Babylon</a:t>
            </a:r>
            <a:endParaRPr lang="es-AR" sz="3600" b="1" spc="50" dirty="0">
              <a:ln w="11430"/>
              <a:solidFill>
                <a:srgbClr val="002060"/>
              </a:solidFill>
              <a:effectLst>
                <a:outerShdw blurRad="76200" dist="50800" dir="5400000" algn="tl" rotWithShape="0">
                  <a:srgbClr val="000000">
                    <a:alpha val="65000"/>
                  </a:srgbClr>
                </a:outerShdw>
              </a:effectLst>
            </a:endParaRPr>
          </a:p>
          <a:p>
            <a:pPr marL="457200" indent="-457200">
              <a:buFont typeface="Arial" pitchFamily="34" charset="0"/>
              <a:buChar char="•"/>
            </a:pPr>
            <a:r>
              <a:rPr lang="en-US"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Walls of about 60 m height.</a:t>
            </a:r>
          </a:p>
          <a:p>
            <a:pPr marL="457200" indent="-457200">
              <a:buFont typeface="Arial" pitchFamily="34" charset="0"/>
              <a:buChar char="•"/>
            </a:pP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Provisions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for</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20 </a:t>
            </a:r>
            <a:r>
              <a:rPr lang="es-AR" sz="32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years</a:t>
            </a:r>
            <a:r>
              <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t>
            </a:r>
          </a:p>
          <a:p>
            <a:pPr marL="457200" indent="-457200">
              <a:buFont typeface="Arial" pitchFamily="34" charset="0"/>
              <a:buChar char="•"/>
            </a:pPr>
            <a:r>
              <a:rPr lang="en-US"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river Euphrates flowed under the center into the middle of the city.</a:t>
            </a:r>
          </a:p>
          <a:p>
            <a:pPr marL="457200" indent="-457200">
              <a:buFont typeface="Arial" pitchFamily="34" charset="0"/>
              <a:buChar char="•"/>
            </a:pPr>
            <a:r>
              <a:rPr lang="en-US"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city was considered impregnable.</a:t>
            </a:r>
            <a:endParaRPr lang="es-AR" sz="32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0279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5364"/>
                                        </p:tgtEl>
                                        <p:attrNameLst>
                                          <p:attrName>style.visibility</p:attrName>
                                        </p:attrNameLst>
                                      </p:cBhvr>
                                      <p:to>
                                        <p:strVal val="visible"/>
                                      </p:to>
                                    </p:set>
                                    <p:anim calcmode="lin" valueType="num">
                                      <p:cBhvr additive="base">
                                        <p:cTn id="7" dur="2000" fill="hold"/>
                                        <p:tgtEl>
                                          <p:spTgt spid="15364"/>
                                        </p:tgtEl>
                                        <p:attrNameLst>
                                          <p:attrName>ppt_x</p:attrName>
                                        </p:attrNameLst>
                                      </p:cBhvr>
                                      <p:tavLst>
                                        <p:tav tm="0">
                                          <p:val>
                                            <p:strVal val="#ppt_x"/>
                                          </p:val>
                                        </p:tav>
                                        <p:tav tm="100000">
                                          <p:val>
                                            <p:strVal val="#ppt_x"/>
                                          </p:val>
                                        </p:tav>
                                      </p:tavLst>
                                    </p:anim>
                                    <p:anim calcmode="lin" valueType="num">
                                      <p:cBhvr additive="base">
                                        <p:cTn id="8" dur="2000" fill="hold"/>
                                        <p:tgtEl>
                                          <p:spTgt spid="15364"/>
                                        </p:tgtEl>
                                        <p:attrNameLst>
                                          <p:attrName>ppt_y</p:attrName>
                                        </p:attrNameLst>
                                      </p:cBhvr>
                                      <p:tavLst>
                                        <p:tav tm="0">
                                          <p:val>
                                            <p:strVal val="1+#ppt_h/2"/>
                                          </p:val>
                                        </p:tav>
                                        <p:tav tm="100000">
                                          <p:val>
                                            <p:strVal val="#ppt_y"/>
                                          </p:val>
                                        </p:tav>
                                      </p:tavLst>
                                    </p:anim>
                                  </p:childTnLst>
                                </p:cTn>
                              </p:par>
                            </p:childTnLst>
                          </p:cTn>
                        </p:par>
                        <p:par>
                          <p:cTn id="9" fill="hold">
                            <p:stCondLst>
                              <p:cond delay="2000"/>
                            </p:stCondLst>
                            <p:childTnLst>
                              <p:par>
                                <p:cTn id="10" presetID="42" presetClass="entr" presetSubtype="0" fill="hold" grpId="0" nodeType="after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fade">
                                      <p:cBhvr>
                                        <p:cTn id="12" dur="1000"/>
                                        <p:tgtEl>
                                          <p:spTgt spid="6">
                                            <p:txEl>
                                              <p:pRg st="0" end="0"/>
                                            </p:txEl>
                                          </p:spTgt>
                                        </p:tgtEl>
                                      </p:cBhvr>
                                    </p:animEffect>
                                    <p:anim calcmode="lin" valueType="num">
                                      <p:cBhvr>
                                        <p:cTn id="13"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5" fill="hold">
                            <p:stCondLst>
                              <p:cond delay="3000"/>
                            </p:stCondLst>
                            <p:childTnLst>
                              <p:par>
                                <p:cTn id="16" presetID="42"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fade">
                                      <p:cBhvr>
                                        <p:cTn id="18" dur="1000"/>
                                        <p:tgtEl>
                                          <p:spTgt spid="6">
                                            <p:txEl>
                                              <p:pRg st="1" end="1"/>
                                            </p:txEl>
                                          </p:spTgt>
                                        </p:tgtEl>
                                      </p:cBhvr>
                                    </p:animEffect>
                                    <p:anim calcmode="lin" valueType="num">
                                      <p:cBhvr>
                                        <p:cTn id="19"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4000"/>
                            </p:stCondLst>
                            <p:childTnLst>
                              <p:par>
                                <p:cTn id="22" presetID="42" presetClass="entr" presetSubtype="0" fill="hold" grpId="0" nodeType="afterEffect">
                                  <p:stCondLst>
                                    <p:cond delay="0"/>
                                  </p:stCondLst>
                                  <p:childTnLst>
                                    <p:set>
                                      <p:cBhvr>
                                        <p:cTn id="23" dur="1" fill="hold">
                                          <p:stCondLst>
                                            <p:cond delay="0"/>
                                          </p:stCondLst>
                                        </p:cTn>
                                        <p:tgtEl>
                                          <p:spTgt spid="6">
                                            <p:txEl>
                                              <p:pRg st="2" end="2"/>
                                            </p:txEl>
                                          </p:spTgt>
                                        </p:tgtEl>
                                        <p:attrNameLst>
                                          <p:attrName>style.visibility</p:attrName>
                                        </p:attrNameLst>
                                      </p:cBhvr>
                                      <p:to>
                                        <p:strVal val="visible"/>
                                      </p:to>
                                    </p:set>
                                    <p:animEffect transition="in" filter="fade">
                                      <p:cBhvr>
                                        <p:cTn id="24" dur="1000"/>
                                        <p:tgtEl>
                                          <p:spTgt spid="6">
                                            <p:txEl>
                                              <p:pRg st="2" end="2"/>
                                            </p:txEl>
                                          </p:spTgt>
                                        </p:tgtEl>
                                      </p:cBhvr>
                                    </p:animEffect>
                                    <p:anim calcmode="lin" valueType="num">
                                      <p:cBhvr>
                                        <p:cTn id="25"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5000"/>
                            </p:stCondLst>
                            <p:childTnLst>
                              <p:par>
                                <p:cTn id="28" presetID="42" presetClass="entr" presetSubtype="0" fill="hold" grpId="0" nodeType="afterEffect">
                                  <p:stCondLst>
                                    <p:cond delay="0"/>
                                  </p:stCondLst>
                                  <p:childTnLst>
                                    <p:set>
                                      <p:cBhvr>
                                        <p:cTn id="29" dur="1" fill="hold">
                                          <p:stCondLst>
                                            <p:cond delay="0"/>
                                          </p:stCondLst>
                                        </p:cTn>
                                        <p:tgtEl>
                                          <p:spTgt spid="6">
                                            <p:txEl>
                                              <p:pRg st="3" end="3"/>
                                            </p:txEl>
                                          </p:spTgt>
                                        </p:tgtEl>
                                        <p:attrNameLst>
                                          <p:attrName>style.visibility</p:attrName>
                                        </p:attrNameLst>
                                      </p:cBhvr>
                                      <p:to>
                                        <p:strVal val="visible"/>
                                      </p:to>
                                    </p:set>
                                    <p:animEffect transition="in" filter="fade">
                                      <p:cBhvr>
                                        <p:cTn id="30" dur="1000"/>
                                        <p:tgtEl>
                                          <p:spTgt spid="6">
                                            <p:txEl>
                                              <p:pRg st="3" end="3"/>
                                            </p:txEl>
                                          </p:spTgt>
                                        </p:tgtEl>
                                      </p:cBhvr>
                                    </p:animEffect>
                                    <p:anim calcmode="lin" valueType="num">
                                      <p:cBhvr>
                                        <p:cTn id="31" dur="1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2" dur="1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3" fill="hold">
                            <p:stCondLst>
                              <p:cond delay="6000"/>
                            </p:stCondLst>
                            <p:childTnLst>
                              <p:par>
                                <p:cTn id="34" presetID="22" presetClass="entr" presetSubtype="1" fill="hold" nodeType="after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wipe(up)">
                                      <p:cBhvr>
                                        <p:cTn id="3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D:\10. MUTIMEDIA SDA\Imagenes para estudio\tema 07 cabez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139952" y="325863"/>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BABYLON 606-538 B.C.</a:t>
            </a:r>
            <a:endParaRPr lang="es-ES_tradnl" sz="4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1026" name="Picture 2" descr="J:\Mis Docs\_Multimedia IMS\Curso Biblico PPS\Tema 07\Babilonia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23901" y="4575160"/>
            <a:ext cx="3320099" cy="195018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395536" y="1052736"/>
            <a:ext cx="6264696" cy="480131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AR" sz="3600" b="1" spc="50" dirty="0" err="1">
                <a:ln w="11430"/>
                <a:solidFill>
                  <a:srgbClr val="002060"/>
                </a:solidFill>
                <a:effectLst>
                  <a:outerShdw blurRad="76200" dist="50800" dir="5400000" algn="tl" rotWithShape="0">
                    <a:srgbClr val="000000">
                      <a:alpha val="65000"/>
                    </a:srgbClr>
                  </a:outerShdw>
                </a:effectLst>
              </a:rPr>
              <a:t>The</a:t>
            </a:r>
            <a:r>
              <a:rPr lang="es-AR" sz="3600" b="1" spc="50" dirty="0">
                <a:ln w="11430"/>
                <a:solidFill>
                  <a:srgbClr val="002060"/>
                </a:solidFill>
                <a:effectLst>
                  <a:outerShdw blurRad="76200" dist="50800" dir="5400000" algn="tl" rotWithShape="0">
                    <a:srgbClr val="000000">
                      <a:alpha val="65000"/>
                    </a:srgbClr>
                  </a:outerShdw>
                </a:effectLst>
              </a:rPr>
              <a:t> </a:t>
            </a:r>
            <a:r>
              <a:rPr lang="es-AR" sz="3600" b="1" spc="50" dirty="0" err="1">
                <a:ln w="11430"/>
                <a:solidFill>
                  <a:srgbClr val="002060"/>
                </a:solidFill>
                <a:effectLst>
                  <a:outerShdw blurRad="76200" dist="50800" dir="5400000" algn="tl" rotWithShape="0">
                    <a:srgbClr val="000000">
                      <a:alpha val="65000"/>
                    </a:srgbClr>
                  </a:outerShdw>
                </a:effectLst>
              </a:rPr>
              <a:t>fall</a:t>
            </a:r>
            <a:r>
              <a:rPr lang="es-AR" sz="3600" b="1" spc="50" dirty="0">
                <a:ln w="11430"/>
                <a:solidFill>
                  <a:srgbClr val="002060"/>
                </a:solidFill>
                <a:effectLst>
                  <a:outerShdw blurRad="76200" dist="50800" dir="5400000" algn="tl" rotWithShape="0">
                    <a:srgbClr val="000000">
                      <a:alpha val="65000"/>
                    </a:srgbClr>
                  </a:outerShdw>
                </a:effectLst>
              </a:rPr>
              <a:t> of </a:t>
            </a:r>
            <a:r>
              <a:rPr lang="es-AR" sz="3600" b="1" spc="50" dirty="0" err="1">
                <a:ln w="11430"/>
                <a:solidFill>
                  <a:srgbClr val="002060"/>
                </a:solidFill>
                <a:effectLst>
                  <a:outerShdw blurRad="76200" dist="50800" dir="5400000" algn="tl" rotWithShape="0">
                    <a:srgbClr val="000000">
                      <a:alpha val="65000"/>
                    </a:srgbClr>
                  </a:outerShdw>
                </a:effectLst>
              </a:rPr>
              <a:t>Babylon</a:t>
            </a:r>
            <a:endPar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a:p>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a:t>
            </a:r>
            <a:r>
              <a:rPr lang="en-US" sz="30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Medo</a:t>
            </a: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-Persians diverted the course of the Euphrates</a:t>
            </a:r>
          </a:p>
          <a:p>
            <a:pPr marL="457200" indent="-457200">
              <a:buFont typeface="Arial" pitchFamily="34" charset="0"/>
              <a:buChar char="•"/>
            </a:pP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bravest soldiers walked </a:t>
            </a:r>
            <a:b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along the river and passed </a:t>
            </a:r>
            <a:b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under the walls.</a:t>
            </a:r>
          </a:p>
          <a:p>
            <a:pPr marL="457200" indent="-457200">
              <a:buFont typeface="Arial" pitchFamily="34" charset="0"/>
              <a:buChar char="•"/>
            </a:pP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doors by the river were open</a:t>
            </a:r>
          </a:p>
          <a:p>
            <a:pPr marL="457200" indent="-457200">
              <a:buFont typeface="Arial" pitchFamily="34" charset="0"/>
              <a:buChar char="•"/>
            </a:pP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600,000 soldiers on foot, </a:t>
            </a:r>
            <a:b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120,000 on horseback, </a:t>
            </a:r>
            <a:b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br>
            <a:r>
              <a:rPr lang="en-US" sz="30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and 2,000 chariots. </a:t>
            </a:r>
          </a:p>
        </p:txBody>
      </p:sp>
      <p:pic>
        <p:nvPicPr>
          <p:cNvPr id="8"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3541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par>
                                <p:cTn id="8" presetID="2" presetClass="entr" presetSubtype="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 calcmode="lin" valueType="num">
                                      <p:cBhvr additive="base">
                                        <p:cTn id="10" dur="1500" fill="hold"/>
                                        <p:tgtEl>
                                          <p:spTgt spid="1026"/>
                                        </p:tgtEl>
                                        <p:attrNameLst>
                                          <p:attrName>ppt_x</p:attrName>
                                        </p:attrNameLst>
                                      </p:cBhvr>
                                      <p:tavLst>
                                        <p:tav tm="0">
                                          <p:val>
                                            <p:strVal val="1+#ppt_w/2"/>
                                          </p:val>
                                        </p:tav>
                                        <p:tav tm="100000">
                                          <p:val>
                                            <p:strVal val="#ppt_x"/>
                                          </p:val>
                                        </p:tav>
                                      </p:tavLst>
                                    </p:anim>
                                    <p:anim calcmode="lin" valueType="num">
                                      <p:cBhvr additive="base">
                                        <p:cTn id="11" dur="1500" fill="hold"/>
                                        <p:tgtEl>
                                          <p:spTgt spid="1026"/>
                                        </p:tgtEl>
                                        <p:attrNameLst>
                                          <p:attrName>ppt_y</p:attrName>
                                        </p:attrNameLst>
                                      </p:cBhvr>
                                      <p:tavLst>
                                        <p:tav tm="0">
                                          <p:val>
                                            <p:strVal val="1+#ppt_h/2"/>
                                          </p:val>
                                        </p:tav>
                                        <p:tav tm="100000">
                                          <p:val>
                                            <p:strVal val="#ppt_y"/>
                                          </p:val>
                                        </p:tav>
                                      </p:tavLst>
                                    </p:anim>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6">
                                            <p:txEl>
                                              <p:pRg st="0" end="0"/>
                                            </p:txEl>
                                          </p:spTgt>
                                        </p:tgtEl>
                                        <p:attrNameLst>
                                          <p:attrName>style.visibility</p:attrName>
                                        </p:attrNameLst>
                                      </p:cBhvr>
                                      <p:to>
                                        <p:strVal val="visible"/>
                                      </p:to>
                                    </p:set>
                                    <p:animEffect transition="in" filter="fade">
                                      <p:cBhvr>
                                        <p:cTn id="15" dur="1000"/>
                                        <p:tgtEl>
                                          <p:spTgt spid="6">
                                            <p:txEl>
                                              <p:pRg st="0" end="0"/>
                                            </p:txEl>
                                          </p:spTgt>
                                        </p:tgtEl>
                                      </p:cBhvr>
                                    </p:animEffect>
                                    <p:anim calcmode="lin" valueType="num">
                                      <p:cBhvr>
                                        <p:cTn id="16"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2500"/>
                            </p:stCondLst>
                            <p:childTnLst>
                              <p:par>
                                <p:cTn id="19" presetID="42" presetClass="entr" presetSubtype="0" fill="hold" grpId="0" nodeType="after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1000"/>
                                        <p:tgtEl>
                                          <p:spTgt spid="6">
                                            <p:txEl>
                                              <p:pRg st="1" end="1"/>
                                            </p:txEl>
                                          </p:spTgt>
                                        </p:tgtEl>
                                      </p:cBhvr>
                                    </p:animEffect>
                                    <p:anim calcmode="lin" valueType="num">
                                      <p:cBhvr>
                                        <p:cTn id="22"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4" fill="hold">
                            <p:stCondLst>
                              <p:cond delay="3500"/>
                            </p:stCondLst>
                            <p:childTnLst>
                              <p:par>
                                <p:cTn id="25" presetID="42" presetClass="entr" presetSubtype="0" fill="hold" grpId="0" nodeType="afterEffect">
                                  <p:stCondLst>
                                    <p:cond delay="0"/>
                                  </p:stCondLst>
                                  <p:childTnLst>
                                    <p:set>
                                      <p:cBhvr>
                                        <p:cTn id="26" dur="1" fill="hold">
                                          <p:stCondLst>
                                            <p:cond delay="0"/>
                                          </p:stCondLst>
                                        </p:cTn>
                                        <p:tgtEl>
                                          <p:spTgt spid="6">
                                            <p:txEl>
                                              <p:pRg st="2" end="2"/>
                                            </p:txEl>
                                          </p:spTgt>
                                        </p:tgtEl>
                                        <p:attrNameLst>
                                          <p:attrName>style.visibility</p:attrName>
                                        </p:attrNameLst>
                                      </p:cBhvr>
                                      <p:to>
                                        <p:strVal val="visible"/>
                                      </p:to>
                                    </p:set>
                                    <p:animEffect transition="in" filter="fade">
                                      <p:cBhvr>
                                        <p:cTn id="27" dur="1000"/>
                                        <p:tgtEl>
                                          <p:spTgt spid="6">
                                            <p:txEl>
                                              <p:pRg st="2" end="2"/>
                                            </p:txEl>
                                          </p:spTgt>
                                        </p:tgtEl>
                                      </p:cBhvr>
                                    </p:animEffect>
                                    <p:anim calcmode="lin" valueType="num">
                                      <p:cBhvr>
                                        <p:cTn id="28"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30" fill="hold">
                            <p:stCondLst>
                              <p:cond delay="4500"/>
                            </p:stCondLst>
                            <p:childTnLst>
                              <p:par>
                                <p:cTn id="31" presetID="22" presetClass="entr" presetSubtype="1" fill="hold" nodeType="after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up)">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3722256"/>
            <a:ext cx="7488832" cy="1446550"/>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empire represents the chest and arms of silver?</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spTree>
    <p:extLst>
      <p:ext uri="{BB962C8B-B14F-4D97-AF65-F5344CB8AC3E}">
        <p14:creationId xmlns:p14="http://schemas.microsoft.com/office/powerpoint/2010/main" val="181194824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07\tema 07 brazo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7" y="3645024"/>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MEDO-PERSIAN</a:t>
            </a: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538-331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B.c</a:t>
            </a: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5811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J:\Mis Docs\_Multimedia IMS\Curso Biblico PPS\Tema 07\tema 07 brazo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5" y="447675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179512" y="4149080"/>
            <a:ext cx="7920880" cy="1446550"/>
          </a:xfrm>
          <a:prstGeom prst="rect">
            <a:avLst/>
          </a:prstGeom>
        </p:spPr>
        <p:txBody>
          <a:bodyPr wrap="square" anchor="t">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How would this empire compare to the previous one?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1095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J:\Mis Docs\_Multimedia IMS\Curso Biblico PPS\Tema 07\titulo tema 0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755576" y="1314341"/>
            <a:ext cx="7367767" cy="4708981"/>
          </a:xfrm>
          <a:prstGeom prst="rect">
            <a:avLst/>
          </a:prstGeom>
          <a:noFill/>
          <a:effectLst>
            <a:glow rad="736600">
              <a:schemeClr val="bg1">
                <a:alpha val="54000"/>
              </a:schemeClr>
            </a:glow>
            <a:softEdge rad="190500"/>
          </a:effectLst>
        </p:spPr>
        <p:txBody>
          <a:bodyPr wrap="square" anchor="t">
            <a:spAutoFit/>
            <a:scene3d>
              <a:camera prst="perspectiveHeroicExtremeRightFacing" fov="4800000">
                <a:rot lat="21172041" lon="19778348" rev="216175"/>
              </a:camera>
              <a:lightRig rig="contrasting" dir="t">
                <a:rot lat="0" lon="0" rev="15000000"/>
              </a:lightRig>
            </a:scene3d>
            <a:sp3d extrusionH="50800" contourW="12700" prstMaterial="metal">
              <a:bevelT w="127000" h="63500" prst="hardEdge"/>
              <a:extrusionClr>
                <a:schemeClr val="tx1"/>
              </a:extrusionClr>
              <a:contourClr>
                <a:schemeClr val="tx1"/>
              </a:contourClr>
            </a:sp3d>
          </a:bodyPr>
          <a:lstStyle/>
          <a:p>
            <a:pPr>
              <a:lnSpc>
                <a:spcPts val="9000"/>
              </a:lnSpc>
            </a:pPr>
            <a:r>
              <a:rPr lang="en-US" sz="8800" cap="all" dirty="0">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WHO WILL Dominate THE WORLD IN </a:t>
            </a:r>
            <a:r>
              <a:rPr lang="en-US" dirty="0">
                <a:latin typeface="+mn-ea"/>
                <a:cs typeface="+mn-ea"/>
              </a:rPr>
              <a:t/>
            </a:r>
            <a:br>
              <a:rPr lang="en-US" dirty="0">
                <a:latin typeface="+mn-ea"/>
                <a:cs typeface="+mn-ea"/>
              </a:rPr>
            </a:br>
            <a:r>
              <a:rPr lang="en-US" sz="8800" cap="all" dirty="0">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rPr>
              <a:t>THE FUTURE?</a:t>
            </a:r>
            <a:endParaRPr lang="es-ES" sz="8800" u="none" cap="all" dirty="0">
              <a:ln w="0"/>
              <a:gradFill flip="none" rotWithShape="1">
                <a:gsLst>
                  <a:gs pos="1000">
                    <a:srgbClr val="FFFF00"/>
                  </a:gs>
                  <a:gs pos="20000">
                    <a:srgbClr val="FFC000"/>
                  </a:gs>
                  <a:gs pos="40000">
                    <a:srgbClr val="FF7A00"/>
                  </a:gs>
                  <a:gs pos="67000">
                    <a:srgbClr val="FF0300"/>
                  </a:gs>
                  <a:gs pos="100000">
                    <a:srgbClr val="4D0808"/>
                  </a:gs>
                </a:gsLst>
                <a:path path="circle">
                  <a:fillToRect l="100000" t="100000"/>
                </a:path>
                <a:tileRect r="-100000" b="-100000"/>
              </a:gradFill>
              <a:effectLst>
                <a:glow rad="495300">
                  <a:schemeClr val="bg1">
                    <a:alpha val="49000"/>
                  </a:schemeClr>
                </a:glow>
              </a:effectLst>
              <a:latin typeface="Machine BT" pitchFamily="82" charset="0"/>
            </a:endParaRPr>
          </a:p>
        </p:txBody>
      </p:sp>
      <p:sp>
        <p:nvSpPr>
          <p:cNvPr id="5" name="Rectangle 8"/>
          <p:cNvSpPr>
            <a:spLocks noChangeArrowheads="1"/>
          </p:cNvSpPr>
          <p:nvPr/>
        </p:nvSpPr>
        <p:spPr bwMode="auto">
          <a:xfrm>
            <a:off x="7236296" y="333077"/>
            <a:ext cx="1800200" cy="1655763"/>
          </a:xfrm>
          <a:prstGeom prst="rect">
            <a:avLst/>
          </a:prstGeom>
          <a:noFill/>
          <a:ln>
            <a:noFill/>
          </a:ln>
          <a:effectLst>
            <a:outerShdw dist="35921" dir="2700000" algn="ctr" rotWithShape="0">
              <a:schemeClr val="tx1">
                <a:alpha val="50000"/>
              </a:schemeClr>
            </a:outerShdw>
          </a:effectLst>
          <a:extLst>
            <a:ext uri="{909E8E84-426E-40DD-AFC4-6F175D3DCCD1}">
              <a14:hiddenFill xmlns:a14="http://schemas.microsoft.com/office/drawing/2010/main">
                <a:solidFill>
                  <a:schemeClr val="bg1">
                    <a:alpha val="50195"/>
                  </a:schemeClr>
                </a:solidFill>
              </a14:hiddenFill>
            </a:ext>
            <a:ext uri="{91240B29-F687-4F45-9708-019B960494DF}">
              <a14:hiddenLine xmlns:a14="http://schemas.microsoft.com/office/drawing/2010/main" w="9525">
                <a:solidFill>
                  <a:schemeClr val="tx1"/>
                </a:solidFill>
                <a:miter lim="800000"/>
                <a:headEnd/>
                <a:tailEnd/>
              </a14:hiddenLine>
            </a:ext>
          </a:extLst>
        </p:spPr>
        <p:txBody>
          <a:bodyPr lIns="360000" tIns="360000" rIns="360000" bIns="360000" anchor="ctr"/>
          <a:lstStyle/>
          <a:p>
            <a:pPr algn="ctr"/>
            <a:r>
              <a:rPr lang="en-US" sz="72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Impact" pitchFamily="34" charset="0"/>
              </a:rPr>
              <a:t>7</a:t>
            </a:r>
            <a:endParaRPr lang="en-US" sz="7200" b="0" u="none" dirty="0">
              <a:solidFill>
                <a:srgbClr val="800000"/>
              </a:solidFill>
              <a:latin typeface="Impact" pitchFamily="34" charset="0"/>
            </a:endParaRPr>
          </a:p>
        </p:txBody>
      </p:sp>
    </p:spTree>
    <p:extLst>
      <p:ext uri="{BB962C8B-B14F-4D97-AF65-F5344CB8AC3E}">
        <p14:creationId xmlns:p14="http://schemas.microsoft.com/office/powerpoint/2010/main" val="71621733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75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75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07\tema 07 brazo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2:39</a:t>
            </a:r>
          </a:p>
        </p:txBody>
      </p:sp>
      <p:sp>
        <p:nvSpPr>
          <p:cNvPr id="2" name="1 Rectángulo"/>
          <p:cNvSpPr/>
          <p:nvPr/>
        </p:nvSpPr>
        <p:spPr>
          <a:xfrm>
            <a:off x="755576" y="2754794"/>
            <a:ext cx="4968552" cy="1754326"/>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after thee shall arise another kingdom </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rPr>
              <a:t>inferior</a:t>
            </a:r>
            <a:r>
              <a:rPr lang="en-U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to thee</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sp>
        <p:nvSpPr>
          <p:cNvPr id="6" name="5 Rectángulo"/>
          <p:cNvSpPr/>
          <p:nvPr/>
        </p:nvSpPr>
        <p:spPr>
          <a:xfrm>
            <a:off x="7956376" y="2708920"/>
            <a:ext cx="1089248"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781412"/>
                </a:solidFill>
                <a:effectLst>
                  <a:outerShdw blurRad="76200" dist="50800" dir="5400000" algn="tl" rotWithShape="0">
                    <a:srgbClr val="000000">
                      <a:alpha val="65000"/>
                    </a:srgbClr>
                  </a:outerShdw>
                </a:effectLst>
                <a:latin typeface="Myriad Pro" pitchFamily="34" charset="0"/>
              </a:rPr>
              <a:t>Ciro</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85978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up)">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J:\Mis Docs\_Multimedia IMS\Curso Biblico PPS\Tema 07\tema 07 brazo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6" name="5 Rectángulo"/>
          <p:cNvSpPr/>
          <p:nvPr/>
        </p:nvSpPr>
        <p:spPr>
          <a:xfrm>
            <a:off x="7956376" y="2708920"/>
            <a:ext cx="1089248"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solidFill>
                  <a:srgbClr val="781412"/>
                </a:solidFill>
                <a:effectLst>
                  <a:outerShdw blurRad="76200" dist="50800" dir="5400000" algn="tl" rotWithShape="0">
                    <a:srgbClr val="000000">
                      <a:alpha val="65000"/>
                    </a:srgbClr>
                  </a:outerShdw>
                </a:effectLst>
                <a:latin typeface="Myriad Pro" pitchFamily="34" charset="0"/>
              </a:rPr>
              <a:t>Ciro</a:t>
            </a:r>
          </a:p>
        </p:txBody>
      </p:sp>
      <p:sp>
        <p:nvSpPr>
          <p:cNvPr id="7" name="6 Rectángulo"/>
          <p:cNvSpPr/>
          <p:nvPr/>
        </p:nvSpPr>
        <p:spPr>
          <a:xfrm>
            <a:off x="539552" y="1628800"/>
            <a:ext cx="5616624"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Two</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s-AR" sz="3600" b="1" spc="50" dirty="0" err="1">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arms</a:t>
            </a:r>
            <a:r>
              <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 </a:t>
            </a: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Medes and the Persians associated.</a:t>
            </a:r>
          </a:p>
          <a:p>
            <a:pPr marL="285750" indent="-285750">
              <a:buFont typeface="Arial" panose="020B0604020202020204"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Lower in splendor, as silver is less than gold</a:t>
            </a:r>
          </a:p>
          <a:p>
            <a:pPr marL="285750" indent="-285750">
              <a:buFont typeface="Arial" panose="020B0604020202020204"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use of silver coins begins</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8" name="7 Rectángulo"/>
          <p:cNvSpPr/>
          <p:nvPr/>
        </p:nvSpPr>
        <p:spPr>
          <a:xfrm>
            <a:off x="179512" y="188640"/>
            <a:ext cx="4608512"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MEDO-PERSIAN</a:t>
            </a:r>
          </a:p>
        </p:txBody>
      </p:sp>
      <p:pic>
        <p:nvPicPr>
          <p:cNvPr id="9"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4038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22" presetClass="entr" presetSubtype="1"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11560" y="3140968"/>
            <a:ext cx="7056784" cy="2800767"/>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did the prophecy say about the kingdom represented by the bronze belly?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spTree>
    <p:extLst>
      <p:ext uri="{BB962C8B-B14F-4D97-AF65-F5344CB8AC3E}">
        <p14:creationId xmlns:p14="http://schemas.microsoft.com/office/powerpoint/2010/main" val="311119265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J:\Mis Docs\_Multimedia IMS\Curso Biblico PPS\Tema 07\tema 07 vientre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7" y="3645024"/>
            <a:ext cx="4608512"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GREECE</a:t>
            </a: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331-168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B.c</a:t>
            </a: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109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J:\Mis Docs\_Multimedia IMS\Curso Biblico PPS\Tema 07\tema 07 vient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2:39 </a:t>
            </a:r>
            <a:r>
              <a:rPr lang="es-ES_tradnl" sz="3200" b="1" dirty="0" err="1">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l.p</a:t>
            </a:r>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a:t>
            </a:r>
          </a:p>
        </p:txBody>
      </p:sp>
      <p:sp>
        <p:nvSpPr>
          <p:cNvPr id="2" name="1 Rectángulo"/>
          <p:cNvSpPr/>
          <p:nvPr/>
        </p:nvSpPr>
        <p:spPr>
          <a:xfrm>
            <a:off x="971600" y="2204864"/>
            <a:ext cx="4536504" cy="230832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another third kingdom of brass, which </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rPr>
              <a:t>shall bear rule over all the earth</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64571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J:\Mis Docs\_Multimedia IMS\Curso Biblico PPS\Tema 07\tema 07 vientre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7" name="6 Rectángulo"/>
          <p:cNvSpPr/>
          <p:nvPr/>
        </p:nvSpPr>
        <p:spPr>
          <a:xfrm>
            <a:off x="251520" y="1628800"/>
            <a:ext cx="5616624" cy="3970318"/>
          </a:xfrm>
          <a:prstGeom prst="rect">
            <a:avLst/>
          </a:prstGeom>
        </p:spPr>
        <p:txBody>
          <a:bodyPr wrap="square"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71500" indent="-571500">
              <a:buFont typeface="Arial"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They used bronze weapons.</a:t>
            </a:r>
          </a:p>
          <a:p>
            <a:pPr marL="571500" indent="-571500">
              <a:buFont typeface="Arial"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Alexander the Great died because he loved his belly.</a:t>
            </a:r>
            <a:endParaRPr lang="en-US" sz="3600" b="1" dirty="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ndParaRPr>
          </a:p>
          <a:p>
            <a:pPr marL="571500" indent="-571500">
              <a:buFont typeface="Arial"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Ephemeral glory as the brilliance of bronze.</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8" name="7 Rectángulo"/>
          <p:cNvSpPr/>
          <p:nvPr/>
        </p:nvSpPr>
        <p:spPr>
          <a:xfrm>
            <a:off x="179512" y="188640"/>
            <a:ext cx="4608512"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GREECE</a:t>
            </a:r>
          </a:p>
        </p:txBody>
      </p:sp>
      <p:pic>
        <p:nvPicPr>
          <p:cNvPr id="10"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544866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7">
                                            <p:txEl>
                                              <p:pRg st="1" end="1"/>
                                            </p:txEl>
                                          </p:spTgt>
                                        </p:tgtEl>
                                        <p:attrNameLst>
                                          <p:attrName>style.visibility</p:attrName>
                                        </p:attrNameLst>
                                      </p:cBhvr>
                                      <p:to>
                                        <p:strVal val="visible"/>
                                      </p:to>
                                    </p:set>
                                    <p:animEffect transition="in" filter="fade">
                                      <p:cBhvr>
                                        <p:cTn id="18" dur="1000"/>
                                        <p:tgtEl>
                                          <p:spTgt spid="7">
                                            <p:txEl>
                                              <p:pRg st="1" end="1"/>
                                            </p:txEl>
                                          </p:spTgt>
                                        </p:tgtEl>
                                      </p:cBhvr>
                                    </p:animEffect>
                                    <p:anim calcmode="lin" valueType="num">
                                      <p:cBhvr>
                                        <p:cTn id="19"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0"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par>
                          <p:cTn id="21" fill="hold">
                            <p:stCondLst>
                              <p:cond delay="1000"/>
                            </p:stCondLst>
                            <p:childTnLst>
                              <p:par>
                                <p:cTn id="22" presetID="42" presetClass="entr" presetSubtype="0" fill="hold" grpId="0" nodeType="after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fade">
                                      <p:cBhvr>
                                        <p:cTn id="24" dur="1000"/>
                                        <p:tgtEl>
                                          <p:spTgt spid="7">
                                            <p:txEl>
                                              <p:pRg st="2" end="2"/>
                                            </p:txEl>
                                          </p:spTgt>
                                        </p:tgtEl>
                                      </p:cBhvr>
                                    </p:animEffect>
                                    <p:anim calcmode="lin" valueType="num">
                                      <p:cBhvr>
                                        <p:cTn id="25"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6"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par>
                          <p:cTn id="27" fill="hold">
                            <p:stCondLst>
                              <p:cond delay="2000"/>
                            </p:stCondLst>
                            <p:childTnLst>
                              <p:par>
                                <p:cTn id="28" presetID="22" presetClass="entr" presetSubtype="1"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wipe(up)">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3322727"/>
            <a:ext cx="6984776" cy="2123658"/>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would the fourth kingdom, </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symbolized </a:t>
            </a: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by the </a:t>
            </a:r>
            <a:r>
              <a:rPr lang="en-US" sz="4400" b="1" dirty="0" smtClean="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iron </a:t>
            </a:r>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legs, be like?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841705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J:\Mis Docs\_Multimedia IMS\Curso Biblico PPS\Tema 07\tema 07 pierna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6" y="3645024"/>
            <a:ext cx="6118478"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THE ROMAN EMPIRE 168 B.C.- 476 A.D.</a:t>
            </a: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0001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7\tema 07 pierna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2:40</a:t>
            </a:r>
          </a:p>
        </p:txBody>
      </p:sp>
      <p:sp>
        <p:nvSpPr>
          <p:cNvPr id="2" name="1 Rectángulo"/>
          <p:cNvSpPr/>
          <p:nvPr/>
        </p:nvSpPr>
        <p:spPr>
          <a:xfrm>
            <a:off x="251520" y="1628800"/>
            <a:ext cx="5688632"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the </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rPr>
              <a:t>fourth kingdom </a:t>
            </a:r>
            <a:r>
              <a:rPr lang="en-U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shall be strong as iron: forasmuch as iron </a:t>
            </a:r>
            <a:r>
              <a:rPr lang="en-U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breaketh</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in pieces and </a:t>
            </a:r>
            <a:r>
              <a:rPr lang="en-US" sz="3600" b="1" i="1" spc="50" dirty="0" err="1">
                <a:ln w="11430"/>
                <a:solidFill>
                  <a:srgbClr val="002060"/>
                </a:solidFill>
                <a:effectLst>
                  <a:outerShdw blurRad="76200" dist="50800" dir="5400000" algn="tl" rotWithShape="0">
                    <a:srgbClr val="000000">
                      <a:alpha val="65000"/>
                    </a:srgbClr>
                  </a:outerShdw>
                </a:effectLst>
                <a:latin typeface="Myriad Pro" pitchFamily="34" charset="0"/>
              </a:rPr>
              <a:t>subdueth</a:t>
            </a:r>
            <a:r>
              <a:rPr lang="en-US" sz="3600" b="1" i="1" spc="50" dirty="0">
                <a:ln w="11430"/>
                <a:solidFill>
                  <a:srgbClr val="002060"/>
                </a:solidFill>
                <a:effectLst>
                  <a:outerShdw blurRad="76200" dist="50800" dir="5400000" algn="tl" rotWithShape="0">
                    <a:srgbClr val="000000">
                      <a:alpha val="65000"/>
                    </a:srgbClr>
                  </a:outerShdw>
                </a:effectLst>
                <a:latin typeface="Myriad Pro" pitchFamily="34" charset="0"/>
              </a:rPr>
              <a:t> all things</a:t>
            </a:r>
            <a:r>
              <a:rPr lang="en-U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as iron that </a:t>
            </a:r>
            <a:r>
              <a:rPr lang="en-U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breaketh</a:t>
            </a:r>
            <a:r>
              <a:rPr lang="en-U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all these, shall it break in pieces and bruise.”</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991736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J:\Mis Docs\_Multimedia IMS\Curso Biblico PPS\Tema 07\tema 07 pierna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5" name="4 Rectángulo"/>
          <p:cNvSpPr/>
          <p:nvPr/>
        </p:nvSpPr>
        <p:spPr>
          <a:xfrm>
            <a:off x="251520" y="1556792"/>
            <a:ext cx="5616624" cy="341632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285750" indent="-285750">
              <a:buFont typeface="Arial" panose="020B0604020202020204"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Hard, cold and rough as iron: cruelty of Nero and others.</a:t>
            </a:r>
          </a:p>
          <a:p>
            <a:pPr marL="285750" indent="-285750">
              <a:buFont typeface="Arial" panose="020B0604020202020204"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Lasted 644 years.</a:t>
            </a:r>
          </a:p>
          <a:p>
            <a:pPr marL="285750" indent="-285750">
              <a:buFont typeface="Arial" panose="020B0604020202020204" pitchFamily="34" charset="0"/>
              <a:buChar char="•"/>
            </a:pPr>
            <a:r>
              <a:rPr lang="en-US"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rPr>
              <a:t>The weapons they used: short swords of iron.</a:t>
            </a:r>
            <a:endParaRPr lang="es-AR" sz="3600" b="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outerShdw blurRad="76200" dist="50800" dir="5400000" algn="tl" rotWithShape="0">
                  <a:srgbClr val="000000">
                    <a:alpha val="65000"/>
                  </a:srgbClr>
                </a:outerShdw>
              </a:effectLst>
            </a:endParaRPr>
          </a:p>
        </p:txBody>
      </p:sp>
      <p:sp>
        <p:nvSpPr>
          <p:cNvPr id="6" name="5 Rectángulo"/>
          <p:cNvSpPr/>
          <p:nvPr/>
        </p:nvSpPr>
        <p:spPr>
          <a:xfrm>
            <a:off x="179512" y="188640"/>
            <a:ext cx="5688632" cy="923330"/>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54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THE ROMAN EMPIRE </a:t>
            </a: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136072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par>
                          <p:cTn id="8" fill="hold">
                            <p:stCondLst>
                              <p:cond delay="10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000"/>
                                        <p:tgtEl>
                                          <p:spTgt spid="5">
                                            <p:txEl>
                                              <p:pRg st="0" end="0"/>
                                            </p:txEl>
                                          </p:spTgt>
                                        </p:tgtEl>
                                      </p:cBhvr>
                                    </p:animEffect>
                                    <p:anim calcmode="lin" valueType="num">
                                      <p:cBhvr>
                                        <p:cTn id="1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42" presetClass="entr" presetSubtype="0" fill="hold" grpId="0" nodeType="after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fade">
                                      <p:cBhvr>
                                        <p:cTn id="17" dur="1000"/>
                                        <p:tgtEl>
                                          <p:spTgt spid="5">
                                            <p:txEl>
                                              <p:pRg st="1" end="1"/>
                                            </p:txEl>
                                          </p:spTgt>
                                        </p:tgtEl>
                                      </p:cBhvr>
                                    </p:animEffect>
                                    <p:anim calcmode="lin" valueType="num">
                                      <p:cBhvr>
                                        <p:cTn id="18"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000"/>
                            </p:stCondLst>
                            <p:childTnLst>
                              <p:par>
                                <p:cTn id="21" presetID="42" presetClass="entr" presetSubtype="0" fill="hold" grpId="0" nodeType="after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00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27584" y="3645024"/>
            <a:ext cx="7488832" cy="1446550"/>
          </a:xfrm>
          <a:prstGeom prst="rect">
            <a:avLst/>
          </a:prstGeom>
        </p:spPr>
        <p:txBody>
          <a:bodyPr wrap="square" anchor="t">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Only where can we find true light concerning the future? </a:t>
            </a: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676775"/>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3212976"/>
            <a:ext cx="7272808" cy="2123658"/>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kind of a kingdom was represented by the feet of iron mixed with clay?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spTree>
    <p:extLst>
      <p:ext uri="{BB962C8B-B14F-4D97-AF65-F5344CB8AC3E}">
        <p14:creationId xmlns:p14="http://schemas.microsoft.com/office/powerpoint/2010/main" val="5574018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2:41-43</a:t>
            </a:r>
          </a:p>
        </p:txBody>
      </p:sp>
      <p:sp>
        <p:nvSpPr>
          <p:cNvPr id="2" name="1 Rectángulo"/>
          <p:cNvSpPr/>
          <p:nvPr/>
        </p:nvSpPr>
        <p:spPr>
          <a:xfrm>
            <a:off x="467544" y="1628800"/>
            <a:ext cx="745746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whereas thou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feet and toes, part of potters' clay, and part of iron,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the kingdom shall be divided</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but there shall be in it of the strength of the iron, forasmuch as thou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iron mixed with miry clay.</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80803" y="3645024"/>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613437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2:41-43</a:t>
            </a:r>
          </a:p>
        </p:txBody>
      </p:sp>
      <p:sp>
        <p:nvSpPr>
          <p:cNvPr id="2" name="1 Rectángulo"/>
          <p:cNvSpPr/>
          <p:nvPr/>
        </p:nvSpPr>
        <p:spPr>
          <a:xfrm>
            <a:off x="5292080" y="620688"/>
            <a:ext cx="3459559"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as the toes of the feet were part of iron, </a:t>
            </a:r>
          </a:p>
          <a:p>
            <a:pPr algn="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part of clay, so the kingdom shall be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partly strong, </a:t>
            </a:r>
          </a:p>
          <a:p>
            <a:pPr algn="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and partly broken</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5656" y="3573016"/>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71891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par>
                          <p:cTn id="8" fill="hold">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animEffect transition="in" filter="fade">
                                      <p:cBhvr>
                                        <p:cTn id="11" dur="1500"/>
                                        <p:tgtEl>
                                          <p:spTgt spid="2">
                                            <p:txEl>
                                              <p:pRg st="1" end="1"/>
                                            </p:txEl>
                                          </p:spTgt>
                                        </p:tgtEl>
                                      </p:cBhvr>
                                    </p:animEffect>
                                  </p:childTnLst>
                                </p:cTn>
                              </p:par>
                            </p:childTnLst>
                          </p:cTn>
                        </p:par>
                        <p:par>
                          <p:cTn id="12" fill="hold">
                            <p:stCondLst>
                              <p:cond delay="3000"/>
                            </p:stCondLst>
                            <p:childTnLst>
                              <p:par>
                                <p:cTn id="13" presetID="10" presetClass="entr" presetSubtype="0" fill="hold" grpId="0" nodeType="after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animEffect transition="in" filter="fade">
                                      <p:cBhvr>
                                        <p:cTn id="15" dur="1500"/>
                                        <p:tgtEl>
                                          <p:spTgt spid="2">
                                            <p:txEl>
                                              <p:pRg st="2" end="2"/>
                                            </p:txEl>
                                          </p:spTgt>
                                        </p:tgtEl>
                                      </p:cBhvr>
                                    </p:animEffect>
                                  </p:childTnLst>
                                </p:cTn>
                              </p:par>
                            </p:childTnLst>
                          </p:cTn>
                        </p:par>
                        <p:par>
                          <p:cTn id="16" fill="hold">
                            <p:stCondLst>
                              <p:cond delay="4500"/>
                            </p:stCondLst>
                            <p:childTnLst>
                              <p:par>
                                <p:cTn id="17" presetID="22" presetClass="entr" presetSubtype="1"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1077218"/>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2:41-43</a:t>
            </a:r>
          </a:p>
          <a:p>
            <a:endPar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539552" y="1656109"/>
            <a:ext cx="5976664"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whereas thou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iron mixed with miry clay, they shall mingle themselves with the seed of men: but they shall not cleave one to another, even as iron is not mixed with clay.</a:t>
            </a: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624" y="3645024"/>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84331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up)">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07\tema 07 pi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69745" y="260648"/>
            <a:ext cx="6478519" cy="101566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Divided</a:t>
            </a: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kingdom</a:t>
            </a: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701" y="3573016"/>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1907704" y="1340768"/>
            <a:ext cx="5328592" cy="5262979"/>
          </a:xfrm>
          <a:prstGeom prst="rect">
            <a:avLst/>
          </a:prstGeom>
        </p:spPr>
        <p:txBody>
          <a:bodyPr wrap="square" anchor="t">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marL="514350" indent="-514350">
              <a:buFont typeface="+mj-lt"/>
              <a:buAutoNum type="arabicPeriod"/>
            </a:pP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Franks</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(France)</a:t>
            </a:r>
          </a:p>
          <a:p>
            <a:pPr marL="514350" indent="-514350">
              <a:buFont typeface="+mj-lt"/>
              <a:buAutoNum type="arabicPeriod"/>
            </a:pP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Germans</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Germany</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a:p>
            <a:pPr marL="514350" indent="-514350">
              <a:buFont typeface="+mj-lt"/>
              <a:buAutoNum type="arabicPeriod"/>
            </a:pP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Anglo-</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saxons</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England</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a:p>
            <a:pPr marL="514350" indent="-514350">
              <a:buFont typeface="+mj-lt"/>
              <a:buAutoNum type="arabicPeriod"/>
            </a:pP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Lombards</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Italy</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a:t>
            </a:r>
          </a:p>
          <a:p>
            <a:pPr marL="514350" indent="-514350">
              <a:buFont typeface="+mj-lt"/>
              <a:buAutoNum type="arabicPeriod"/>
            </a:pP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Suevi</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(Portugal)</a:t>
            </a:r>
          </a:p>
          <a:p>
            <a:pPr marL="514350" indent="-514350">
              <a:buFont typeface="+mj-lt"/>
              <a:buAutoNum type="arabicPeriod"/>
            </a:pP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Visigoths</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Spain</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a:p>
            <a:pPr marL="514350" indent="-514350">
              <a:buFont typeface="+mj-lt"/>
              <a:buAutoNum type="arabicPeriod"/>
            </a:pP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Burgundios (</a:t>
            </a:r>
            <a:r>
              <a:rPr lang="es-ES_tradnl" sz="2800" b="1" i="1" spc="50" dirty="0" err="1">
                <a:ln w="11430"/>
                <a:solidFill>
                  <a:srgbClr val="002060"/>
                </a:solidFill>
                <a:effectLst>
                  <a:outerShdw blurRad="76200" dist="50800" dir="5400000" algn="tl" rotWithShape="0">
                    <a:srgbClr val="000000">
                      <a:alpha val="65000"/>
                    </a:srgbClr>
                  </a:outerShdw>
                </a:effectLst>
                <a:latin typeface="Myriad Pro" pitchFamily="34" charset="0"/>
              </a:rPr>
              <a:t>Switzerland</a:t>
            </a:r>
            <a:r>
              <a:rPr lang="es-ES_tradnl" sz="2800" b="1" i="1" spc="50" dirty="0">
                <a:ln w="11430"/>
                <a:solidFill>
                  <a:srgbClr val="002060"/>
                </a:solidFill>
                <a:effectLst>
                  <a:outerShdw blurRad="76200" dist="50800" dir="5400000" algn="tl" rotWithShape="0">
                    <a:srgbClr val="000000">
                      <a:alpha val="65000"/>
                    </a:srgbClr>
                  </a:outerShdw>
                </a:effectLst>
                <a:latin typeface="Myriad Pro" pitchFamily="34" charset="0"/>
              </a:rPr>
              <a:t>). </a:t>
            </a:r>
          </a:p>
          <a:p>
            <a:pPr marL="514350" indent="-514350">
              <a:buFont typeface="+mj-lt"/>
              <a:buAutoNum type="arabicPeriod"/>
            </a:pPr>
            <a:r>
              <a:rPr lang="es-ES_tradnl"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The</a:t>
            </a:r>
            <a:r>
              <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Herul</a:t>
            </a:r>
            <a:endPar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Vandals</a:t>
            </a:r>
            <a:endPar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r>
              <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_tradnl"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Ostrogoths</a:t>
            </a:r>
            <a:endPar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pPr marL="514350" indent="-514350">
              <a:buFont typeface="+mj-lt"/>
              <a:buAutoNum type="arabicPeriod"/>
            </a:pPr>
            <a:endPar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a:p>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They</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no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longer</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r>
              <a:rPr lang="es-ES" sz="2800" b="1" i="1" spc="50" dirty="0" err="1">
                <a:ln w="11430"/>
                <a:solidFill>
                  <a:srgbClr val="FF0000"/>
                </a:solidFill>
                <a:effectLst>
                  <a:outerShdw blurRad="76200" dist="50800" dir="5400000" algn="tl" rotWithShape="0">
                    <a:srgbClr val="000000">
                      <a:alpha val="65000"/>
                    </a:srgbClr>
                  </a:outerShdw>
                </a:effectLst>
                <a:latin typeface="Myriad Pro" pitchFamily="34" charset="0"/>
              </a:rPr>
              <a:t>exist</a:t>
            </a:r>
            <a:r>
              <a:rPr lang="es-ES" sz="2800" b="1" i="1" spc="50" dirty="0">
                <a:ln w="11430"/>
                <a:solidFill>
                  <a:srgbClr val="FF0000"/>
                </a:solidFill>
                <a:effectLst>
                  <a:outerShdw blurRad="76200" dist="50800" dir="5400000" algn="tl" rotWithShape="0">
                    <a:srgbClr val="000000">
                      <a:alpha val="65000"/>
                    </a:srgbClr>
                  </a:outerShdw>
                </a:effectLst>
                <a:latin typeface="Myriad Pro" pitchFamily="34" charset="0"/>
              </a:rPr>
              <a:t>)</a:t>
            </a:r>
            <a:r>
              <a:rPr lang="es-ES_tradnl" sz="2800" b="1" i="1" spc="50" dirty="0">
                <a:ln w="11430"/>
                <a:solidFill>
                  <a:srgbClr val="FF0000"/>
                </a:solidFill>
                <a:effectLst>
                  <a:outerShdw blurRad="76200" dist="50800" dir="5400000" algn="tl" rotWithShape="0">
                    <a:srgbClr val="000000">
                      <a:alpha val="65000"/>
                    </a:srgbClr>
                  </a:outerShdw>
                </a:effectLst>
                <a:latin typeface="Myriad Pro" pitchFamily="34" charset="0"/>
              </a:rPr>
              <a:t> </a:t>
            </a:r>
            <a:endParaRPr lang="es-AR" sz="2800" b="1" i="1" spc="50" dirty="0">
              <a:ln w="11430"/>
              <a:solidFill>
                <a:srgbClr val="FF0000"/>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428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42"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000"/>
                                        <p:tgtEl>
                                          <p:spTgt spid="2">
                                            <p:txEl>
                                              <p:pRg st="0" end="0"/>
                                            </p:txEl>
                                          </p:spTgt>
                                        </p:tgtEl>
                                      </p:cBhvr>
                                    </p:animEffect>
                                    <p:anim calcmode="lin" valueType="num">
                                      <p:cBhvr>
                                        <p:cTn id="12"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2" presetClass="entr" presetSubtype="0" fill="hold" grpId="0" nodeType="after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fade">
                                      <p:cBhvr>
                                        <p:cTn id="17" dur="1000"/>
                                        <p:tgtEl>
                                          <p:spTgt spid="2">
                                            <p:txEl>
                                              <p:pRg st="1" end="1"/>
                                            </p:txEl>
                                          </p:spTgt>
                                        </p:tgtEl>
                                      </p:cBhvr>
                                    </p:animEffect>
                                    <p:anim calcmode="lin" valueType="num">
                                      <p:cBhvr>
                                        <p:cTn id="18"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3500"/>
                            </p:stCondLst>
                            <p:childTnLst>
                              <p:par>
                                <p:cTn id="21" presetID="42" presetClass="entr" presetSubtype="0" fill="hold" grpId="0" nodeType="afterEffect">
                                  <p:stCondLst>
                                    <p:cond delay="0"/>
                                  </p:stCondLst>
                                  <p:childTnLst>
                                    <p:set>
                                      <p:cBhvr>
                                        <p:cTn id="22" dur="1" fill="hold">
                                          <p:stCondLst>
                                            <p:cond delay="0"/>
                                          </p:stCondLst>
                                        </p:cTn>
                                        <p:tgtEl>
                                          <p:spTgt spid="2">
                                            <p:txEl>
                                              <p:pRg st="2" end="2"/>
                                            </p:txEl>
                                          </p:spTgt>
                                        </p:tgtEl>
                                        <p:attrNameLst>
                                          <p:attrName>style.visibility</p:attrName>
                                        </p:attrNameLst>
                                      </p:cBhvr>
                                      <p:to>
                                        <p:strVal val="visible"/>
                                      </p:to>
                                    </p:set>
                                    <p:animEffect transition="in" filter="fade">
                                      <p:cBhvr>
                                        <p:cTn id="23" dur="1000"/>
                                        <p:tgtEl>
                                          <p:spTgt spid="2">
                                            <p:txEl>
                                              <p:pRg st="2" end="2"/>
                                            </p:txEl>
                                          </p:spTgt>
                                        </p:tgtEl>
                                      </p:cBhvr>
                                    </p:animEffect>
                                    <p:anim calcmode="lin" valueType="num">
                                      <p:cBhvr>
                                        <p:cTn id="24" dur="10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25" dur="1000" fill="hold"/>
                                        <p:tgtEl>
                                          <p:spTgt spid="2">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4500"/>
                            </p:stCondLst>
                            <p:childTnLst>
                              <p:par>
                                <p:cTn id="27" presetID="42" presetClass="entr" presetSubtype="0" fill="hold" grpId="0" nodeType="afterEffect">
                                  <p:stCondLst>
                                    <p:cond delay="0"/>
                                  </p:stCondLst>
                                  <p:childTnLst>
                                    <p:set>
                                      <p:cBhvr>
                                        <p:cTn id="28" dur="1" fill="hold">
                                          <p:stCondLst>
                                            <p:cond delay="0"/>
                                          </p:stCondLst>
                                        </p:cTn>
                                        <p:tgtEl>
                                          <p:spTgt spid="2">
                                            <p:txEl>
                                              <p:pRg st="3" end="3"/>
                                            </p:txEl>
                                          </p:spTgt>
                                        </p:tgtEl>
                                        <p:attrNameLst>
                                          <p:attrName>style.visibility</p:attrName>
                                        </p:attrNameLst>
                                      </p:cBhvr>
                                      <p:to>
                                        <p:strVal val="visible"/>
                                      </p:to>
                                    </p:set>
                                    <p:animEffect transition="in" filter="fade">
                                      <p:cBhvr>
                                        <p:cTn id="29" dur="1000"/>
                                        <p:tgtEl>
                                          <p:spTgt spid="2">
                                            <p:txEl>
                                              <p:pRg st="3" end="3"/>
                                            </p:txEl>
                                          </p:spTgt>
                                        </p:tgtEl>
                                      </p:cBhvr>
                                    </p:animEffect>
                                    <p:anim calcmode="lin" valueType="num">
                                      <p:cBhvr>
                                        <p:cTn id="30" dur="10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31" dur="1000" fill="hold"/>
                                        <p:tgtEl>
                                          <p:spTgt spid="2">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5500"/>
                            </p:stCondLst>
                            <p:childTnLst>
                              <p:par>
                                <p:cTn id="33" presetID="42" presetClass="entr" presetSubtype="0" fill="hold" grpId="0" nodeType="afterEffect">
                                  <p:stCondLst>
                                    <p:cond delay="0"/>
                                  </p:stCondLst>
                                  <p:childTnLst>
                                    <p:set>
                                      <p:cBhvr>
                                        <p:cTn id="34" dur="1" fill="hold">
                                          <p:stCondLst>
                                            <p:cond delay="0"/>
                                          </p:stCondLst>
                                        </p:cTn>
                                        <p:tgtEl>
                                          <p:spTgt spid="2">
                                            <p:txEl>
                                              <p:pRg st="4" end="4"/>
                                            </p:txEl>
                                          </p:spTgt>
                                        </p:tgtEl>
                                        <p:attrNameLst>
                                          <p:attrName>style.visibility</p:attrName>
                                        </p:attrNameLst>
                                      </p:cBhvr>
                                      <p:to>
                                        <p:strVal val="visible"/>
                                      </p:to>
                                    </p:set>
                                    <p:animEffect transition="in" filter="fade">
                                      <p:cBhvr>
                                        <p:cTn id="35" dur="1000"/>
                                        <p:tgtEl>
                                          <p:spTgt spid="2">
                                            <p:txEl>
                                              <p:pRg st="4" end="4"/>
                                            </p:txEl>
                                          </p:spTgt>
                                        </p:tgtEl>
                                      </p:cBhvr>
                                    </p:animEffect>
                                    <p:anim calcmode="lin" valueType="num">
                                      <p:cBhvr>
                                        <p:cTn id="36" dur="10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2">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6500"/>
                            </p:stCondLst>
                            <p:childTnLst>
                              <p:par>
                                <p:cTn id="39" presetID="42" presetClass="entr" presetSubtype="0" fill="hold" grpId="0" nodeType="afterEffect">
                                  <p:stCondLst>
                                    <p:cond delay="0"/>
                                  </p:stCondLst>
                                  <p:childTnLst>
                                    <p:set>
                                      <p:cBhvr>
                                        <p:cTn id="40" dur="1" fill="hold">
                                          <p:stCondLst>
                                            <p:cond delay="0"/>
                                          </p:stCondLst>
                                        </p:cTn>
                                        <p:tgtEl>
                                          <p:spTgt spid="2">
                                            <p:txEl>
                                              <p:pRg st="5" end="5"/>
                                            </p:txEl>
                                          </p:spTgt>
                                        </p:tgtEl>
                                        <p:attrNameLst>
                                          <p:attrName>style.visibility</p:attrName>
                                        </p:attrNameLst>
                                      </p:cBhvr>
                                      <p:to>
                                        <p:strVal val="visible"/>
                                      </p:to>
                                    </p:set>
                                    <p:animEffect transition="in" filter="fade">
                                      <p:cBhvr>
                                        <p:cTn id="41" dur="1000"/>
                                        <p:tgtEl>
                                          <p:spTgt spid="2">
                                            <p:txEl>
                                              <p:pRg st="5" end="5"/>
                                            </p:txEl>
                                          </p:spTgt>
                                        </p:tgtEl>
                                      </p:cBhvr>
                                    </p:animEffect>
                                    <p:anim calcmode="lin" valueType="num">
                                      <p:cBhvr>
                                        <p:cTn id="42" dur="10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43" dur="1000" fill="hold"/>
                                        <p:tgtEl>
                                          <p:spTgt spid="2">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
                                            <p:txEl>
                                              <p:pRg st="6" end="6"/>
                                            </p:txEl>
                                          </p:spTgt>
                                        </p:tgtEl>
                                        <p:attrNameLst>
                                          <p:attrName>style.visibility</p:attrName>
                                        </p:attrNameLst>
                                      </p:cBhvr>
                                      <p:to>
                                        <p:strVal val="visible"/>
                                      </p:to>
                                    </p:set>
                                    <p:animEffect transition="in" filter="fade">
                                      <p:cBhvr>
                                        <p:cTn id="48" dur="1000"/>
                                        <p:tgtEl>
                                          <p:spTgt spid="2">
                                            <p:txEl>
                                              <p:pRg st="6" end="6"/>
                                            </p:txEl>
                                          </p:spTgt>
                                        </p:tgtEl>
                                      </p:cBhvr>
                                    </p:animEffect>
                                    <p:anim calcmode="lin" valueType="num">
                                      <p:cBhvr>
                                        <p:cTn id="49" dur="1000" fill="hold"/>
                                        <p:tgtEl>
                                          <p:spTgt spid="2">
                                            <p:txEl>
                                              <p:pRg st="6" end="6"/>
                                            </p:txEl>
                                          </p:spTgt>
                                        </p:tgtEl>
                                        <p:attrNameLst>
                                          <p:attrName>ppt_x</p:attrName>
                                        </p:attrNameLst>
                                      </p:cBhvr>
                                      <p:tavLst>
                                        <p:tav tm="0">
                                          <p:val>
                                            <p:strVal val="#ppt_x"/>
                                          </p:val>
                                        </p:tav>
                                        <p:tav tm="100000">
                                          <p:val>
                                            <p:strVal val="#ppt_x"/>
                                          </p:val>
                                        </p:tav>
                                      </p:tavLst>
                                    </p:anim>
                                    <p:anim calcmode="lin" valueType="num">
                                      <p:cBhvr>
                                        <p:cTn id="50" dur="1000" fill="hold"/>
                                        <p:tgtEl>
                                          <p:spTgt spid="2">
                                            <p:txEl>
                                              <p:pRg st="6" end="6"/>
                                            </p:txEl>
                                          </p:spTgt>
                                        </p:tgtEl>
                                        <p:attrNameLst>
                                          <p:attrName>ppt_y</p:attrName>
                                        </p:attrNameLst>
                                      </p:cBhvr>
                                      <p:tavLst>
                                        <p:tav tm="0">
                                          <p:val>
                                            <p:strVal val="#ppt_y+.1"/>
                                          </p:val>
                                        </p:tav>
                                        <p:tav tm="100000">
                                          <p:val>
                                            <p:strVal val="#ppt_y"/>
                                          </p:val>
                                        </p:tav>
                                      </p:tavLst>
                                    </p:anim>
                                  </p:childTnLst>
                                </p:cTn>
                              </p:par>
                            </p:childTnLst>
                          </p:cTn>
                        </p:par>
                        <p:par>
                          <p:cTn id="51" fill="hold">
                            <p:stCondLst>
                              <p:cond delay="1000"/>
                            </p:stCondLst>
                            <p:childTnLst>
                              <p:par>
                                <p:cTn id="52" presetID="42" presetClass="entr" presetSubtype="0" fill="hold" grpId="0" nodeType="afterEffect">
                                  <p:stCondLst>
                                    <p:cond delay="0"/>
                                  </p:stCondLst>
                                  <p:childTnLst>
                                    <p:set>
                                      <p:cBhvr>
                                        <p:cTn id="53" dur="1" fill="hold">
                                          <p:stCondLst>
                                            <p:cond delay="0"/>
                                          </p:stCondLst>
                                        </p:cTn>
                                        <p:tgtEl>
                                          <p:spTgt spid="2">
                                            <p:txEl>
                                              <p:pRg st="7" end="7"/>
                                            </p:txEl>
                                          </p:spTgt>
                                        </p:tgtEl>
                                        <p:attrNameLst>
                                          <p:attrName>style.visibility</p:attrName>
                                        </p:attrNameLst>
                                      </p:cBhvr>
                                      <p:to>
                                        <p:strVal val="visible"/>
                                      </p:to>
                                    </p:set>
                                    <p:animEffect transition="in" filter="fade">
                                      <p:cBhvr>
                                        <p:cTn id="54" dur="1000"/>
                                        <p:tgtEl>
                                          <p:spTgt spid="2">
                                            <p:txEl>
                                              <p:pRg st="7" end="7"/>
                                            </p:txEl>
                                          </p:spTgt>
                                        </p:tgtEl>
                                      </p:cBhvr>
                                    </p:animEffect>
                                    <p:anim calcmode="lin" valueType="num">
                                      <p:cBhvr>
                                        <p:cTn id="55" dur="1000" fill="hold"/>
                                        <p:tgtEl>
                                          <p:spTgt spid="2">
                                            <p:txEl>
                                              <p:pRg st="7" end="7"/>
                                            </p:txEl>
                                          </p:spTgt>
                                        </p:tgtEl>
                                        <p:attrNameLst>
                                          <p:attrName>ppt_x</p:attrName>
                                        </p:attrNameLst>
                                      </p:cBhvr>
                                      <p:tavLst>
                                        <p:tav tm="0">
                                          <p:val>
                                            <p:strVal val="#ppt_x"/>
                                          </p:val>
                                        </p:tav>
                                        <p:tav tm="100000">
                                          <p:val>
                                            <p:strVal val="#ppt_x"/>
                                          </p:val>
                                        </p:tav>
                                      </p:tavLst>
                                    </p:anim>
                                    <p:anim calcmode="lin" valueType="num">
                                      <p:cBhvr>
                                        <p:cTn id="56" dur="1000" fill="hold"/>
                                        <p:tgtEl>
                                          <p:spTgt spid="2">
                                            <p:txEl>
                                              <p:pRg st="7" end="7"/>
                                            </p:txEl>
                                          </p:spTgt>
                                        </p:tgtEl>
                                        <p:attrNameLst>
                                          <p:attrName>ppt_y</p:attrName>
                                        </p:attrNameLst>
                                      </p:cBhvr>
                                      <p:tavLst>
                                        <p:tav tm="0">
                                          <p:val>
                                            <p:strVal val="#ppt_y+.1"/>
                                          </p:val>
                                        </p:tav>
                                        <p:tav tm="100000">
                                          <p:val>
                                            <p:strVal val="#ppt_y"/>
                                          </p:val>
                                        </p:tav>
                                      </p:tavLst>
                                    </p:anim>
                                  </p:childTnLst>
                                </p:cTn>
                              </p:par>
                            </p:childTnLst>
                          </p:cTn>
                        </p:par>
                        <p:par>
                          <p:cTn id="57" fill="hold">
                            <p:stCondLst>
                              <p:cond delay="2000"/>
                            </p:stCondLst>
                            <p:childTnLst>
                              <p:par>
                                <p:cTn id="58" presetID="42" presetClass="entr" presetSubtype="0" fill="hold" grpId="0" nodeType="afterEffect">
                                  <p:stCondLst>
                                    <p:cond delay="0"/>
                                  </p:stCondLst>
                                  <p:childTnLst>
                                    <p:set>
                                      <p:cBhvr>
                                        <p:cTn id="59" dur="1" fill="hold">
                                          <p:stCondLst>
                                            <p:cond delay="0"/>
                                          </p:stCondLst>
                                        </p:cTn>
                                        <p:tgtEl>
                                          <p:spTgt spid="2">
                                            <p:txEl>
                                              <p:pRg st="8" end="8"/>
                                            </p:txEl>
                                          </p:spTgt>
                                        </p:tgtEl>
                                        <p:attrNameLst>
                                          <p:attrName>style.visibility</p:attrName>
                                        </p:attrNameLst>
                                      </p:cBhvr>
                                      <p:to>
                                        <p:strVal val="visible"/>
                                      </p:to>
                                    </p:set>
                                    <p:animEffect transition="in" filter="fade">
                                      <p:cBhvr>
                                        <p:cTn id="60" dur="1000"/>
                                        <p:tgtEl>
                                          <p:spTgt spid="2">
                                            <p:txEl>
                                              <p:pRg st="8" end="8"/>
                                            </p:txEl>
                                          </p:spTgt>
                                        </p:tgtEl>
                                      </p:cBhvr>
                                    </p:animEffect>
                                    <p:anim calcmode="lin" valueType="num">
                                      <p:cBhvr>
                                        <p:cTn id="61" dur="1000" fill="hold"/>
                                        <p:tgtEl>
                                          <p:spTgt spid="2">
                                            <p:txEl>
                                              <p:pRg st="8" end="8"/>
                                            </p:txEl>
                                          </p:spTgt>
                                        </p:tgtEl>
                                        <p:attrNameLst>
                                          <p:attrName>ppt_x</p:attrName>
                                        </p:attrNameLst>
                                      </p:cBhvr>
                                      <p:tavLst>
                                        <p:tav tm="0">
                                          <p:val>
                                            <p:strVal val="#ppt_x"/>
                                          </p:val>
                                        </p:tav>
                                        <p:tav tm="100000">
                                          <p:val>
                                            <p:strVal val="#ppt_x"/>
                                          </p:val>
                                        </p:tav>
                                      </p:tavLst>
                                    </p:anim>
                                    <p:anim calcmode="lin" valueType="num">
                                      <p:cBhvr>
                                        <p:cTn id="62" dur="1000" fill="hold"/>
                                        <p:tgtEl>
                                          <p:spTgt spid="2">
                                            <p:txEl>
                                              <p:pRg st="8" end="8"/>
                                            </p:txEl>
                                          </p:spTgt>
                                        </p:tgtEl>
                                        <p:attrNameLst>
                                          <p:attrName>ppt_y</p:attrName>
                                        </p:attrNameLst>
                                      </p:cBhvr>
                                      <p:tavLst>
                                        <p:tav tm="0">
                                          <p:val>
                                            <p:strVal val="#ppt_y+.1"/>
                                          </p:val>
                                        </p:tav>
                                        <p:tav tm="100000">
                                          <p:val>
                                            <p:strVal val="#ppt_y"/>
                                          </p:val>
                                        </p:tav>
                                      </p:tavLst>
                                    </p:anim>
                                  </p:childTnLst>
                                </p:cTn>
                              </p:par>
                            </p:childTnLst>
                          </p:cTn>
                        </p:par>
                        <p:par>
                          <p:cTn id="63" fill="hold">
                            <p:stCondLst>
                              <p:cond delay="3000"/>
                            </p:stCondLst>
                            <p:childTnLst>
                              <p:par>
                                <p:cTn id="64" presetID="42" presetClass="entr" presetSubtype="0" fill="hold" grpId="0" nodeType="afterEffect">
                                  <p:stCondLst>
                                    <p:cond delay="0"/>
                                  </p:stCondLst>
                                  <p:childTnLst>
                                    <p:set>
                                      <p:cBhvr>
                                        <p:cTn id="65" dur="1" fill="hold">
                                          <p:stCondLst>
                                            <p:cond delay="0"/>
                                          </p:stCondLst>
                                        </p:cTn>
                                        <p:tgtEl>
                                          <p:spTgt spid="2">
                                            <p:txEl>
                                              <p:pRg st="9" end="9"/>
                                            </p:txEl>
                                          </p:spTgt>
                                        </p:tgtEl>
                                        <p:attrNameLst>
                                          <p:attrName>style.visibility</p:attrName>
                                        </p:attrNameLst>
                                      </p:cBhvr>
                                      <p:to>
                                        <p:strVal val="visible"/>
                                      </p:to>
                                    </p:set>
                                    <p:animEffect transition="in" filter="fade">
                                      <p:cBhvr>
                                        <p:cTn id="66" dur="1000"/>
                                        <p:tgtEl>
                                          <p:spTgt spid="2">
                                            <p:txEl>
                                              <p:pRg st="9" end="9"/>
                                            </p:txEl>
                                          </p:spTgt>
                                        </p:tgtEl>
                                      </p:cBhvr>
                                    </p:animEffect>
                                    <p:anim calcmode="lin" valueType="num">
                                      <p:cBhvr>
                                        <p:cTn id="67" dur="1000" fill="hold"/>
                                        <p:tgtEl>
                                          <p:spTgt spid="2">
                                            <p:txEl>
                                              <p:pRg st="9" end="9"/>
                                            </p:txEl>
                                          </p:spTgt>
                                        </p:tgtEl>
                                        <p:attrNameLst>
                                          <p:attrName>ppt_x</p:attrName>
                                        </p:attrNameLst>
                                      </p:cBhvr>
                                      <p:tavLst>
                                        <p:tav tm="0">
                                          <p:val>
                                            <p:strVal val="#ppt_x"/>
                                          </p:val>
                                        </p:tav>
                                        <p:tav tm="100000">
                                          <p:val>
                                            <p:strVal val="#ppt_x"/>
                                          </p:val>
                                        </p:tav>
                                      </p:tavLst>
                                    </p:anim>
                                    <p:anim calcmode="lin" valueType="num">
                                      <p:cBhvr>
                                        <p:cTn id="68" dur="1000" fill="hold"/>
                                        <p:tgtEl>
                                          <p:spTgt spid="2">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42" presetClass="entr" presetSubtype="0" fill="hold" grpId="0" nodeType="clickEffect">
                                  <p:stCondLst>
                                    <p:cond delay="0"/>
                                  </p:stCondLst>
                                  <p:childTnLst>
                                    <p:set>
                                      <p:cBhvr>
                                        <p:cTn id="72" dur="1" fill="hold">
                                          <p:stCondLst>
                                            <p:cond delay="0"/>
                                          </p:stCondLst>
                                        </p:cTn>
                                        <p:tgtEl>
                                          <p:spTgt spid="2">
                                            <p:txEl>
                                              <p:pRg st="11" end="11"/>
                                            </p:txEl>
                                          </p:spTgt>
                                        </p:tgtEl>
                                        <p:attrNameLst>
                                          <p:attrName>style.visibility</p:attrName>
                                        </p:attrNameLst>
                                      </p:cBhvr>
                                      <p:to>
                                        <p:strVal val="visible"/>
                                      </p:to>
                                    </p:set>
                                    <p:animEffect transition="in" filter="fade">
                                      <p:cBhvr>
                                        <p:cTn id="73" dur="1000"/>
                                        <p:tgtEl>
                                          <p:spTgt spid="2">
                                            <p:txEl>
                                              <p:pRg st="11" end="11"/>
                                            </p:txEl>
                                          </p:spTgt>
                                        </p:tgtEl>
                                      </p:cBhvr>
                                    </p:animEffect>
                                    <p:anim calcmode="lin" valueType="num">
                                      <p:cBhvr>
                                        <p:cTn id="74" dur="1000" fill="hold"/>
                                        <p:tgtEl>
                                          <p:spTgt spid="2">
                                            <p:txEl>
                                              <p:pRg st="11" end="11"/>
                                            </p:txEl>
                                          </p:spTgt>
                                        </p:tgtEl>
                                        <p:attrNameLst>
                                          <p:attrName>ppt_x</p:attrName>
                                        </p:attrNameLst>
                                      </p:cBhvr>
                                      <p:tavLst>
                                        <p:tav tm="0">
                                          <p:val>
                                            <p:strVal val="#ppt_x"/>
                                          </p:val>
                                        </p:tav>
                                        <p:tav tm="100000">
                                          <p:val>
                                            <p:strVal val="#ppt_x"/>
                                          </p:val>
                                        </p:tav>
                                      </p:tavLst>
                                    </p:anim>
                                    <p:anim calcmode="lin" valueType="num">
                                      <p:cBhvr>
                                        <p:cTn id="75" dur="1000" fill="hold"/>
                                        <p:tgtEl>
                                          <p:spTgt spid="2">
                                            <p:txEl>
                                              <p:pRg st="11" end="11"/>
                                            </p:txEl>
                                          </p:spTgt>
                                        </p:tgtEl>
                                        <p:attrNameLst>
                                          <p:attrName>ppt_y</p:attrName>
                                        </p:attrNameLst>
                                      </p:cBhvr>
                                      <p:tavLst>
                                        <p:tav tm="0">
                                          <p:val>
                                            <p:strVal val="#ppt_y+.1"/>
                                          </p:val>
                                        </p:tav>
                                        <p:tav tm="100000">
                                          <p:val>
                                            <p:strVal val="#ppt_y"/>
                                          </p:val>
                                        </p:tav>
                                      </p:tavLst>
                                    </p:anim>
                                  </p:childTnLst>
                                </p:cTn>
                              </p:par>
                            </p:childTnLst>
                          </p:cTn>
                        </p:par>
                        <p:par>
                          <p:cTn id="76" fill="hold">
                            <p:stCondLst>
                              <p:cond delay="1000"/>
                            </p:stCondLst>
                            <p:childTnLst>
                              <p:par>
                                <p:cTn id="77" presetID="22" presetClass="entr" presetSubtype="1" fill="hold" nodeType="afterEffect">
                                  <p:stCondLst>
                                    <p:cond delay="0"/>
                                  </p:stCondLst>
                                  <p:childTnLst>
                                    <p:set>
                                      <p:cBhvr>
                                        <p:cTn id="78" dur="1" fill="hold">
                                          <p:stCondLst>
                                            <p:cond delay="0"/>
                                          </p:stCondLst>
                                        </p:cTn>
                                        <p:tgtEl>
                                          <p:spTgt spid="5"/>
                                        </p:tgtEl>
                                        <p:attrNameLst>
                                          <p:attrName>style.visibility</p:attrName>
                                        </p:attrNameLst>
                                      </p:cBhvr>
                                      <p:to>
                                        <p:strVal val="visible"/>
                                      </p:to>
                                    </p:set>
                                    <p:animEffect transition="in" filter="wipe(up)">
                                      <p:cBhvr>
                                        <p:cTn id="7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J:\Mis Docs\_Multimedia IMS\Curso Biblico PPS\Tema 07\tema 07 pies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323528" y="2996952"/>
            <a:ext cx="5758438" cy="286232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 DIVIDED </a:t>
            </a:r>
            <a:r>
              <a:rPr lang="es-ES_tradnl" sz="6000" b="1" spc="50" dirty="0" smtClean="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
            </a:r>
            <a:br>
              <a:rPr lang="es-ES_tradnl" sz="6000" b="1" spc="50" dirty="0" smtClean="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br>
            <a:r>
              <a:rPr lang="es-ES_tradnl" sz="6000" b="1" spc="50" dirty="0" smtClean="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KINGDOM</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a:p>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476 A.D. - …</a:t>
            </a:r>
          </a:p>
        </p:txBody>
      </p:sp>
      <p:pic>
        <p:nvPicPr>
          <p:cNvPr id="8197" name="Picture 5" descr="http://www.biografiasyvidas.com/monografia/victoria_i/fotos/victoria_i_340c.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3940" y="1315435"/>
            <a:ext cx="3238500" cy="3276601"/>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descr="C:\Users\Gerhard\Documents\_Sitio WEB\Recursos\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4529"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321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10" presetClass="entr" presetSubtype="0" fill="hold" nodeType="afterEffect">
                                  <p:stCondLst>
                                    <p:cond delay="3000"/>
                                  </p:stCondLst>
                                  <p:childTnLst>
                                    <p:set>
                                      <p:cBhvr>
                                        <p:cTn id="10" dur="1" fill="hold">
                                          <p:stCondLst>
                                            <p:cond delay="0"/>
                                          </p:stCondLst>
                                        </p:cTn>
                                        <p:tgtEl>
                                          <p:spTgt spid="8197"/>
                                        </p:tgtEl>
                                        <p:attrNameLst>
                                          <p:attrName>style.visibility</p:attrName>
                                        </p:attrNameLst>
                                      </p:cBhvr>
                                      <p:to>
                                        <p:strVal val="visible"/>
                                      </p:to>
                                    </p:set>
                                    <p:animEffect transition="in" filter="fade">
                                      <p:cBhvr>
                                        <p:cTn id="11" dur="1000"/>
                                        <p:tgtEl>
                                          <p:spTgt spid="8197"/>
                                        </p:tgtEl>
                                      </p:cBhvr>
                                    </p:animEffect>
                                  </p:childTnLst>
                                </p:cTn>
                              </p:par>
                            </p:childTnLst>
                          </p:cTn>
                        </p:par>
                        <p:par>
                          <p:cTn id="12" fill="hold">
                            <p:stCondLst>
                              <p:cond delay="5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5" name="Picture 3" descr="J:\Mis Docs\_Multimedia IMS\Curso Biblico PPS\Tema 07\tema 07 pies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4788024" y="328655"/>
            <a:ext cx="4531667" cy="800219"/>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_tradnl" sz="46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 DIVIDED KINGDOM</a:t>
            </a:r>
          </a:p>
        </p:txBody>
      </p:sp>
      <p:pic>
        <p:nvPicPr>
          <p:cNvPr id="11266" name="Picture 2" descr="J:\Mis Docs\_Multimedia IMS\Curso Biblico PPS\Tema 07\Justiniano.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7504" y="2535238"/>
            <a:ext cx="2619375" cy="369570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6" name="5 Rectángulo"/>
          <p:cNvSpPr/>
          <p:nvPr/>
        </p:nvSpPr>
        <p:spPr>
          <a:xfrm>
            <a:off x="5580112" y="1221038"/>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Justinian</a:t>
            </a:r>
            <a:endPar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7" name="6 Rectángulo"/>
          <p:cNvSpPr/>
          <p:nvPr/>
        </p:nvSpPr>
        <p:spPr>
          <a:xfrm>
            <a:off x="5580112" y="1867369"/>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Charles V</a:t>
            </a:r>
          </a:p>
        </p:txBody>
      </p:sp>
      <p:sp>
        <p:nvSpPr>
          <p:cNvPr id="8" name="7 Rectángulo"/>
          <p:cNvSpPr/>
          <p:nvPr/>
        </p:nvSpPr>
        <p:spPr>
          <a:xfrm>
            <a:off x="5580112" y="2513700"/>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Philip II</a:t>
            </a:r>
          </a:p>
        </p:txBody>
      </p:sp>
      <p:sp>
        <p:nvSpPr>
          <p:cNvPr id="9" name="8 Rectángulo"/>
          <p:cNvSpPr/>
          <p:nvPr/>
        </p:nvSpPr>
        <p:spPr>
          <a:xfrm>
            <a:off x="5580112" y="3160031"/>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Louis XIV</a:t>
            </a:r>
          </a:p>
        </p:txBody>
      </p:sp>
      <p:sp>
        <p:nvSpPr>
          <p:cNvPr id="10" name="9 Rectángulo"/>
          <p:cNvSpPr/>
          <p:nvPr/>
        </p:nvSpPr>
        <p:spPr>
          <a:xfrm>
            <a:off x="5580112" y="3794012"/>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Napoleon</a:t>
            </a:r>
            <a:endPar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sp>
        <p:nvSpPr>
          <p:cNvPr id="11" name="10 Rectángulo"/>
          <p:cNvSpPr/>
          <p:nvPr/>
        </p:nvSpPr>
        <p:spPr>
          <a:xfrm>
            <a:off x="5580112" y="4437859"/>
            <a:ext cx="3563888"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r>
              <a:rPr lang="es-ES" sz="36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Kaiser</a:t>
            </a:r>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William </a:t>
            </a:r>
          </a:p>
        </p:txBody>
      </p:sp>
      <p:sp>
        <p:nvSpPr>
          <p:cNvPr id="12" name="11 Rectángulo"/>
          <p:cNvSpPr/>
          <p:nvPr/>
        </p:nvSpPr>
        <p:spPr>
          <a:xfrm>
            <a:off x="5580112" y="5086925"/>
            <a:ext cx="3168352" cy="64633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6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Hitler </a:t>
            </a:r>
          </a:p>
        </p:txBody>
      </p:sp>
      <p:pic>
        <p:nvPicPr>
          <p:cNvPr id="11268" name="Picture 4" descr="http://upload.wikimedia.org/wikipedia/commons/6/61/Emperor_charles_v.png"/>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rcRect l="9589" r="21545"/>
          <a:stretch/>
        </p:blipFill>
        <p:spPr bwMode="auto">
          <a:xfrm>
            <a:off x="467544" y="2433897"/>
            <a:ext cx="2619374" cy="3865063"/>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0" name="Picture 6" descr="http://www.biografiasyvidas.com/biografia/f/fotos/felipe_ii.jpg"/>
          <p:cNvPicPr>
            <a:picLocks noChangeAspect="1" noChangeArrowheads="1"/>
          </p:cNvPicPr>
          <p:nvPr/>
        </p:nvPicPr>
        <p:blipFill rotWithShape="1">
          <a:blip r:embed="rId7">
            <a:extLst>
              <a:ext uri="{28A0092B-C50C-407E-A947-70E740481C1C}">
                <a14:useLocalDpi xmlns:a14="http://schemas.microsoft.com/office/drawing/2010/main" val="0"/>
              </a:ext>
            </a:extLst>
          </a:blip>
          <a:srcRect r="19632"/>
          <a:stretch/>
        </p:blipFill>
        <p:spPr bwMode="auto">
          <a:xfrm>
            <a:off x="899592" y="2276872"/>
            <a:ext cx="2553530" cy="4037027"/>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2" name="Picture 8" descr="http://www.biografiasyvidas.com/biografia/l/fotos/luis_xiv.jpg"/>
          <p:cNvPicPr>
            <a:picLocks noChangeAspect="1" noChangeArrowheads="1"/>
          </p:cNvPicPr>
          <p:nvPr/>
        </p:nvPicPr>
        <p:blipFill rotWithShape="1">
          <a:blip r:embed="rId8">
            <a:extLst>
              <a:ext uri="{28A0092B-C50C-407E-A947-70E740481C1C}">
                <a14:useLocalDpi xmlns:a14="http://schemas.microsoft.com/office/drawing/2010/main" val="0"/>
              </a:ext>
            </a:extLst>
          </a:blip>
          <a:srcRect l="3327" r="36093"/>
          <a:stretch/>
        </p:blipFill>
        <p:spPr bwMode="auto">
          <a:xfrm>
            <a:off x="1331259" y="2168062"/>
            <a:ext cx="3024717" cy="4141258"/>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4" name="Picture 10" descr="http://www.apuntesgestion.com/wp-content/uploads/napoleon.jpg"/>
          <p:cNvPicPr>
            <a:picLocks noChangeAspect="1" noChangeArrowheads="1"/>
          </p:cNvPicPr>
          <p:nvPr/>
        </p:nvPicPr>
        <p:blipFill rotWithShape="1">
          <a:blip r:embed="rId9">
            <a:extLst>
              <a:ext uri="{28A0092B-C50C-407E-A947-70E740481C1C}">
                <a14:useLocalDpi xmlns:a14="http://schemas.microsoft.com/office/drawing/2010/main" val="0"/>
              </a:ext>
            </a:extLst>
          </a:blip>
          <a:srcRect l="19899" r="23245"/>
          <a:stretch/>
        </p:blipFill>
        <p:spPr bwMode="auto">
          <a:xfrm>
            <a:off x="1720180" y="1987178"/>
            <a:ext cx="2635796" cy="438551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6" name="Picture 12" descr="http://alixann.files.wordpress.com/2013/07/kaiser-guillermo-ii-de-alemania.jpg"/>
          <p:cNvPicPr>
            <a:picLocks noChangeAspect="1" noChangeArrowheads="1"/>
          </p:cNvPicPr>
          <p:nvPr/>
        </p:nvPicPr>
        <p:blipFill rotWithShape="1">
          <a:blip r:embed="rId10">
            <a:extLst>
              <a:ext uri="{28A0092B-C50C-407E-A947-70E740481C1C}">
                <a14:useLocalDpi xmlns:a14="http://schemas.microsoft.com/office/drawing/2010/main" val="0"/>
              </a:ext>
            </a:extLst>
          </a:blip>
          <a:srcRect l="7760" r="4412" b="9580"/>
          <a:stretch/>
        </p:blipFill>
        <p:spPr bwMode="auto">
          <a:xfrm>
            <a:off x="2123728" y="1772816"/>
            <a:ext cx="3083686" cy="4677211"/>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1278" name="Picture 14" descr="http://ahitler.greyfalcon.us/pictures/Hitler1a.jpg"/>
          <p:cNvPicPr>
            <a:picLocks noChangeAspect="1" noChangeArrowheads="1"/>
          </p:cNvPicPr>
          <p:nvPr/>
        </p:nvPicPr>
        <p:blipFill rotWithShape="1">
          <a:blip r:embed="rId11">
            <a:extLst>
              <a:ext uri="{28A0092B-C50C-407E-A947-70E740481C1C}">
                <a14:useLocalDpi xmlns:a14="http://schemas.microsoft.com/office/drawing/2010/main" val="0"/>
              </a:ext>
            </a:extLst>
          </a:blip>
          <a:srcRect l="19968" r="4009"/>
          <a:stretch/>
        </p:blipFill>
        <p:spPr bwMode="auto">
          <a:xfrm>
            <a:off x="2513961" y="1512918"/>
            <a:ext cx="3138159" cy="501242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pic>
        <p:nvPicPr>
          <p:cNvPr id="18" name="Picture 2" descr="C:\Users\Gerhard\Documents\_Sitio WEB\Recursos\ondaWEB.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8003" y="3685311"/>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erhard\Documents\_Estudios Biblicos PPT\loguito.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5546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500"/>
                                        <p:tgtEl>
                                          <p:spTgt spid="4"/>
                                        </p:tgtEl>
                                      </p:cBhvr>
                                    </p:animEffect>
                                  </p:childTnLst>
                                </p:cTn>
                              </p:par>
                            </p:childTnLst>
                          </p:cTn>
                        </p:par>
                        <p:par>
                          <p:cTn id="8" fill="hold">
                            <p:stCondLst>
                              <p:cond delay="1500"/>
                            </p:stCondLst>
                            <p:childTnLst>
                              <p:par>
                                <p:cTn id="9" presetID="22" presetClass="entr" presetSubtype="1"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up)">
                                      <p:cBhvr>
                                        <p:cTn id="11" dur="1000"/>
                                        <p:tgtEl>
                                          <p:spTgt spid="6">
                                            <p:txEl>
                                              <p:pRg st="0" end="0"/>
                                            </p:txEl>
                                          </p:spTgt>
                                        </p:tgtEl>
                                      </p:cBhvr>
                                    </p:animEffect>
                                  </p:childTnLst>
                                </p:cTn>
                              </p:par>
                              <p:par>
                                <p:cTn id="12" presetID="2" presetClass="entr" presetSubtype="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additive="base">
                                        <p:cTn id="14" dur="500" fill="hold"/>
                                        <p:tgtEl>
                                          <p:spTgt spid="11266"/>
                                        </p:tgtEl>
                                        <p:attrNameLst>
                                          <p:attrName>ppt_x</p:attrName>
                                        </p:attrNameLst>
                                      </p:cBhvr>
                                      <p:tavLst>
                                        <p:tav tm="0">
                                          <p:val>
                                            <p:strVal val="0-#ppt_w/2"/>
                                          </p:val>
                                        </p:tav>
                                        <p:tav tm="100000">
                                          <p:val>
                                            <p:strVal val="#ppt_x"/>
                                          </p:val>
                                        </p:tav>
                                      </p:tavLst>
                                    </p:anim>
                                    <p:anim calcmode="lin" valueType="num">
                                      <p:cBhvr additive="base">
                                        <p:cTn id="15" dur="500" fill="hold"/>
                                        <p:tgtEl>
                                          <p:spTgt spid="1126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7">
                                            <p:txEl>
                                              <p:pRg st="0" end="0"/>
                                            </p:txEl>
                                          </p:spTgt>
                                        </p:tgtEl>
                                        <p:attrNameLst>
                                          <p:attrName>style.visibility</p:attrName>
                                        </p:attrNameLst>
                                      </p:cBhvr>
                                      <p:to>
                                        <p:strVal val="visible"/>
                                      </p:to>
                                    </p:set>
                                    <p:animEffect transition="in" filter="wipe(up)">
                                      <p:cBhvr>
                                        <p:cTn id="20" dur="1000"/>
                                        <p:tgtEl>
                                          <p:spTgt spid="7">
                                            <p:txEl>
                                              <p:pRg st="0" end="0"/>
                                            </p:txEl>
                                          </p:spTgt>
                                        </p:tgtEl>
                                      </p:cBhvr>
                                    </p:animEffect>
                                  </p:childTnLst>
                                </p:cTn>
                              </p:par>
                              <p:par>
                                <p:cTn id="21" presetID="2" presetClass="entr" presetSubtype="8" fill="hold" nodeType="withEffect">
                                  <p:stCondLst>
                                    <p:cond delay="0"/>
                                  </p:stCondLst>
                                  <p:childTnLst>
                                    <p:set>
                                      <p:cBhvr>
                                        <p:cTn id="22" dur="1" fill="hold">
                                          <p:stCondLst>
                                            <p:cond delay="0"/>
                                          </p:stCondLst>
                                        </p:cTn>
                                        <p:tgtEl>
                                          <p:spTgt spid="11268"/>
                                        </p:tgtEl>
                                        <p:attrNameLst>
                                          <p:attrName>style.visibility</p:attrName>
                                        </p:attrNameLst>
                                      </p:cBhvr>
                                      <p:to>
                                        <p:strVal val="visible"/>
                                      </p:to>
                                    </p:set>
                                    <p:anim calcmode="lin" valueType="num">
                                      <p:cBhvr additive="base">
                                        <p:cTn id="23" dur="500" fill="hold"/>
                                        <p:tgtEl>
                                          <p:spTgt spid="11268"/>
                                        </p:tgtEl>
                                        <p:attrNameLst>
                                          <p:attrName>ppt_x</p:attrName>
                                        </p:attrNameLst>
                                      </p:cBhvr>
                                      <p:tavLst>
                                        <p:tav tm="0">
                                          <p:val>
                                            <p:strVal val="0-#ppt_w/2"/>
                                          </p:val>
                                        </p:tav>
                                        <p:tav tm="100000">
                                          <p:val>
                                            <p:strVal val="#ppt_x"/>
                                          </p:val>
                                        </p:tav>
                                      </p:tavLst>
                                    </p:anim>
                                    <p:anim calcmode="lin" valueType="num">
                                      <p:cBhvr additive="base">
                                        <p:cTn id="24" dur="500" fill="hold"/>
                                        <p:tgtEl>
                                          <p:spTgt spid="11268"/>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8">
                                            <p:txEl>
                                              <p:pRg st="0" end="0"/>
                                            </p:txEl>
                                          </p:spTgt>
                                        </p:tgtEl>
                                        <p:attrNameLst>
                                          <p:attrName>style.visibility</p:attrName>
                                        </p:attrNameLst>
                                      </p:cBhvr>
                                      <p:to>
                                        <p:strVal val="visible"/>
                                      </p:to>
                                    </p:set>
                                    <p:animEffect transition="in" filter="wipe(up)">
                                      <p:cBhvr>
                                        <p:cTn id="29" dur="1000"/>
                                        <p:tgtEl>
                                          <p:spTgt spid="8">
                                            <p:txEl>
                                              <p:pRg st="0" end="0"/>
                                            </p:txEl>
                                          </p:spTgt>
                                        </p:tgtEl>
                                      </p:cBhvr>
                                    </p:animEffect>
                                  </p:childTnLst>
                                </p:cTn>
                              </p:par>
                              <p:par>
                                <p:cTn id="30" presetID="2" presetClass="entr" presetSubtype="8" fill="hold" nodeType="withEffect">
                                  <p:stCondLst>
                                    <p:cond delay="0"/>
                                  </p:stCondLst>
                                  <p:childTnLst>
                                    <p:set>
                                      <p:cBhvr>
                                        <p:cTn id="31" dur="1" fill="hold">
                                          <p:stCondLst>
                                            <p:cond delay="0"/>
                                          </p:stCondLst>
                                        </p:cTn>
                                        <p:tgtEl>
                                          <p:spTgt spid="11270"/>
                                        </p:tgtEl>
                                        <p:attrNameLst>
                                          <p:attrName>style.visibility</p:attrName>
                                        </p:attrNameLst>
                                      </p:cBhvr>
                                      <p:to>
                                        <p:strVal val="visible"/>
                                      </p:to>
                                    </p:set>
                                    <p:anim calcmode="lin" valueType="num">
                                      <p:cBhvr additive="base">
                                        <p:cTn id="32" dur="500" fill="hold"/>
                                        <p:tgtEl>
                                          <p:spTgt spid="11270"/>
                                        </p:tgtEl>
                                        <p:attrNameLst>
                                          <p:attrName>ppt_x</p:attrName>
                                        </p:attrNameLst>
                                      </p:cBhvr>
                                      <p:tavLst>
                                        <p:tav tm="0">
                                          <p:val>
                                            <p:strVal val="0-#ppt_w/2"/>
                                          </p:val>
                                        </p:tav>
                                        <p:tav tm="100000">
                                          <p:val>
                                            <p:strVal val="#ppt_x"/>
                                          </p:val>
                                        </p:tav>
                                      </p:tavLst>
                                    </p:anim>
                                    <p:anim calcmode="lin" valueType="num">
                                      <p:cBhvr additive="base">
                                        <p:cTn id="33" dur="500" fill="hold"/>
                                        <p:tgtEl>
                                          <p:spTgt spid="11270"/>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9">
                                            <p:txEl>
                                              <p:pRg st="0" end="0"/>
                                            </p:txEl>
                                          </p:spTgt>
                                        </p:tgtEl>
                                        <p:attrNameLst>
                                          <p:attrName>style.visibility</p:attrName>
                                        </p:attrNameLst>
                                      </p:cBhvr>
                                      <p:to>
                                        <p:strVal val="visible"/>
                                      </p:to>
                                    </p:set>
                                    <p:animEffect transition="in" filter="wipe(up)">
                                      <p:cBhvr>
                                        <p:cTn id="38" dur="1000"/>
                                        <p:tgtEl>
                                          <p:spTgt spid="9">
                                            <p:txEl>
                                              <p:pRg st="0" end="0"/>
                                            </p:txEl>
                                          </p:spTgt>
                                        </p:tgtEl>
                                      </p:cBhvr>
                                    </p:animEffect>
                                  </p:childTnLst>
                                </p:cTn>
                              </p:par>
                              <p:par>
                                <p:cTn id="39" presetID="2" presetClass="entr" presetSubtype="8" fill="hold" nodeType="withEffect">
                                  <p:stCondLst>
                                    <p:cond delay="0"/>
                                  </p:stCondLst>
                                  <p:childTnLst>
                                    <p:set>
                                      <p:cBhvr>
                                        <p:cTn id="40" dur="1" fill="hold">
                                          <p:stCondLst>
                                            <p:cond delay="0"/>
                                          </p:stCondLst>
                                        </p:cTn>
                                        <p:tgtEl>
                                          <p:spTgt spid="11272"/>
                                        </p:tgtEl>
                                        <p:attrNameLst>
                                          <p:attrName>style.visibility</p:attrName>
                                        </p:attrNameLst>
                                      </p:cBhvr>
                                      <p:to>
                                        <p:strVal val="visible"/>
                                      </p:to>
                                    </p:set>
                                    <p:anim calcmode="lin" valueType="num">
                                      <p:cBhvr additive="base">
                                        <p:cTn id="41" dur="500" fill="hold"/>
                                        <p:tgtEl>
                                          <p:spTgt spid="11272"/>
                                        </p:tgtEl>
                                        <p:attrNameLst>
                                          <p:attrName>ppt_x</p:attrName>
                                        </p:attrNameLst>
                                      </p:cBhvr>
                                      <p:tavLst>
                                        <p:tav tm="0">
                                          <p:val>
                                            <p:strVal val="0-#ppt_w/2"/>
                                          </p:val>
                                        </p:tav>
                                        <p:tav tm="100000">
                                          <p:val>
                                            <p:strVal val="#ppt_x"/>
                                          </p:val>
                                        </p:tav>
                                      </p:tavLst>
                                    </p:anim>
                                    <p:anim calcmode="lin" valueType="num">
                                      <p:cBhvr additive="base">
                                        <p:cTn id="42" dur="500" fill="hold"/>
                                        <p:tgtEl>
                                          <p:spTgt spid="11272"/>
                                        </p:tgtEl>
                                        <p:attrNameLst>
                                          <p:attrName>ppt_y</p:attrName>
                                        </p:attrNameLst>
                                      </p:cBhvr>
                                      <p:tavLst>
                                        <p:tav tm="0">
                                          <p:val>
                                            <p:strVal val="#ppt_y"/>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10">
                                            <p:txEl>
                                              <p:pRg st="0" end="0"/>
                                            </p:txEl>
                                          </p:spTgt>
                                        </p:tgtEl>
                                        <p:attrNameLst>
                                          <p:attrName>style.visibility</p:attrName>
                                        </p:attrNameLst>
                                      </p:cBhvr>
                                      <p:to>
                                        <p:strVal val="visible"/>
                                      </p:to>
                                    </p:set>
                                    <p:animEffect transition="in" filter="wipe(up)">
                                      <p:cBhvr>
                                        <p:cTn id="47" dur="1000"/>
                                        <p:tgtEl>
                                          <p:spTgt spid="10">
                                            <p:txEl>
                                              <p:pRg st="0" end="0"/>
                                            </p:txEl>
                                          </p:spTgt>
                                        </p:tgtEl>
                                      </p:cBhvr>
                                    </p:animEffect>
                                  </p:childTnLst>
                                </p:cTn>
                              </p:par>
                              <p:par>
                                <p:cTn id="48" presetID="2" presetClass="entr" presetSubtype="8" fill="hold" nodeType="withEffect">
                                  <p:stCondLst>
                                    <p:cond delay="0"/>
                                  </p:stCondLst>
                                  <p:childTnLst>
                                    <p:set>
                                      <p:cBhvr>
                                        <p:cTn id="49" dur="1" fill="hold">
                                          <p:stCondLst>
                                            <p:cond delay="0"/>
                                          </p:stCondLst>
                                        </p:cTn>
                                        <p:tgtEl>
                                          <p:spTgt spid="11274"/>
                                        </p:tgtEl>
                                        <p:attrNameLst>
                                          <p:attrName>style.visibility</p:attrName>
                                        </p:attrNameLst>
                                      </p:cBhvr>
                                      <p:to>
                                        <p:strVal val="visible"/>
                                      </p:to>
                                    </p:set>
                                    <p:anim calcmode="lin" valueType="num">
                                      <p:cBhvr additive="base">
                                        <p:cTn id="50" dur="500" fill="hold"/>
                                        <p:tgtEl>
                                          <p:spTgt spid="11274"/>
                                        </p:tgtEl>
                                        <p:attrNameLst>
                                          <p:attrName>ppt_x</p:attrName>
                                        </p:attrNameLst>
                                      </p:cBhvr>
                                      <p:tavLst>
                                        <p:tav tm="0">
                                          <p:val>
                                            <p:strVal val="0-#ppt_w/2"/>
                                          </p:val>
                                        </p:tav>
                                        <p:tav tm="100000">
                                          <p:val>
                                            <p:strVal val="#ppt_x"/>
                                          </p:val>
                                        </p:tav>
                                      </p:tavLst>
                                    </p:anim>
                                    <p:anim calcmode="lin" valueType="num">
                                      <p:cBhvr additive="base">
                                        <p:cTn id="51" dur="500" fill="hold"/>
                                        <p:tgtEl>
                                          <p:spTgt spid="11274"/>
                                        </p:tgtEl>
                                        <p:attrNameLst>
                                          <p:attrName>ppt_y</p:attrName>
                                        </p:attrNameLst>
                                      </p:cBhvr>
                                      <p:tavLst>
                                        <p:tav tm="0">
                                          <p:val>
                                            <p:strVal val="#ppt_y"/>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11">
                                            <p:txEl>
                                              <p:pRg st="0" end="0"/>
                                            </p:txEl>
                                          </p:spTgt>
                                        </p:tgtEl>
                                        <p:attrNameLst>
                                          <p:attrName>style.visibility</p:attrName>
                                        </p:attrNameLst>
                                      </p:cBhvr>
                                      <p:to>
                                        <p:strVal val="visible"/>
                                      </p:to>
                                    </p:set>
                                    <p:animEffect transition="in" filter="wipe(up)">
                                      <p:cBhvr>
                                        <p:cTn id="56" dur="1000"/>
                                        <p:tgtEl>
                                          <p:spTgt spid="11">
                                            <p:txEl>
                                              <p:pRg st="0" end="0"/>
                                            </p:txEl>
                                          </p:spTgt>
                                        </p:tgtEl>
                                      </p:cBhvr>
                                    </p:animEffect>
                                  </p:childTnLst>
                                </p:cTn>
                              </p:par>
                              <p:par>
                                <p:cTn id="57" presetID="2" presetClass="entr" presetSubtype="8" fill="hold" nodeType="withEffect">
                                  <p:stCondLst>
                                    <p:cond delay="0"/>
                                  </p:stCondLst>
                                  <p:childTnLst>
                                    <p:set>
                                      <p:cBhvr>
                                        <p:cTn id="58" dur="1" fill="hold">
                                          <p:stCondLst>
                                            <p:cond delay="0"/>
                                          </p:stCondLst>
                                        </p:cTn>
                                        <p:tgtEl>
                                          <p:spTgt spid="11276"/>
                                        </p:tgtEl>
                                        <p:attrNameLst>
                                          <p:attrName>style.visibility</p:attrName>
                                        </p:attrNameLst>
                                      </p:cBhvr>
                                      <p:to>
                                        <p:strVal val="visible"/>
                                      </p:to>
                                    </p:set>
                                    <p:anim calcmode="lin" valueType="num">
                                      <p:cBhvr additive="base">
                                        <p:cTn id="59" dur="500" fill="hold"/>
                                        <p:tgtEl>
                                          <p:spTgt spid="11276"/>
                                        </p:tgtEl>
                                        <p:attrNameLst>
                                          <p:attrName>ppt_x</p:attrName>
                                        </p:attrNameLst>
                                      </p:cBhvr>
                                      <p:tavLst>
                                        <p:tav tm="0">
                                          <p:val>
                                            <p:strVal val="0-#ppt_w/2"/>
                                          </p:val>
                                        </p:tav>
                                        <p:tav tm="100000">
                                          <p:val>
                                            <p:strVal val="#ppt_x"/>
                                          </p:val>
                                        </p:tav>
                                      </p:tavLst>
                                    </p:anim>
                                    <p:anim calcmode="lin" valueType="num">
                                      <p:cBhvr additive="base">
                                        <p:cTn id="60" dur="500" fill="hold"/>
                                        <p:tgtEl>
                                          <p:spTgt spid="11276"/>
                                        </p:tgtEl>
                                        <p:attrNameLst>
                                          <p:attrName>ppt_y</p:attrName>
                                        </p:attrNameLst>
                                      </p:cBhvr>
                                      <p:tavLst>
                                        <p:tav tm="0">
                                          <p:val>
                                            <p:strVal val="#ppt_y"/>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12">
                                            <p:txEl>
                                              <p:pRg st="0" end="0"/>
                                            </p:txEl>
                                          </p:spTgt>
                                        </p:tgtEl>
                                        <p:attrNameLst>
                                          <p:attrName>style.visibility</p:attrName>
                                        </p:attrNameLst>
                                      </p:cBhvr>
                                      <p:to>
                                        <p:strVal val="visible"/>
                                      </p:to>
                                    </p:set>
                                    <p:animEffect transition="in" filter="wipe(up)">
                                      <p:cBhvr>
                                        <p:cTn id="65" dur="1000"/>
                                        <p:tgtEl>
                                          <p:spTgt spid="12">
                                            <p:txEl>
                                              <p:pRg st="0" end="0"/>
                                            </p:txEl>
                                          </p:spTgt>
                                        </p:tgtEl>
                                      </p:cBhvr>
                                    </p:animEffect>
                                  </p:childTnLst>
                                </p:cTn>
                              </p:par>
                              <p:par>
                                <p:cTn id="66" presetID="2" presetClass="entr" presetSubtype="8" fill="hold" nodeType="withEffect">
                                  <p:stCondLst>
                                    <p:cond delay="0"/>
                                  </p:stCondLst>
                                  <p:childTnLst>
                                    <p:set>
                                      <p:cBhvr>
                                        <p:cTn id="67" dur="1" fill="hold">
                                          <p:stCondLst>
                                            <p:cond delay="0"/>
                                          </p:stCondLst>
                                        </p:cTn>
                                        <p:tgtEl>
                                          <p:spTgt spid="11278"/>
                                        </p:tgtEl>
                                        <p:attrNameLst>
                                          <p:attrName>style.visibility</p:attrName>
                                        </p:attrNameLst>
                                      </p:cBhvr>
                                      <p:to>
                                        <p:strVal val="visible"/>
                                      </p:to>
                                    </p:set>
                                    <p:anim calcmode="lin" valueType="num">
                                      <p:cBhvr additive="base">
                                        <p:cTn id="68" dur="500" fill="hold"/>
                                        <p:tgtEl>
                                          <p:spTgt spid="11278"/>
                                        </p:tgtEl>
                                        <p:attrNameLst>
                                          <p:attrName>ppt_x</p:attrName>
                                        </p:attrNameLst>
                                      </p:cBhvr>
                                      <p:tavLst>
                                        <p:tav tm="0">
                                          <p:val>
                                            <p:strVal val="0-#ppt_w/2"/>
                                          </p:val>
                                        </p:tav>
                                        <p:tav tm="100000">
                                          <p:val>
                                            <p:strVal val="#ppt_x"/>
                                          </p:val>
                                        </p:tav>
                                      </p:tavLst>
                                    </p:anim>
                                    <p:anim calcmode="lin" valueType="num">
                                      <p:cBhvr additive="base">
                                        <p:cTn id="69" dur="500" fill="hold"/>
                                        <p:tgtEl>
                                          <p:spTgt spid="11278"/>
                                        </p:tgtEl>
                                        <p:attrNameLst>
                                          <p:attrName>ppt_y</p:attrName>
                                        </p:attrNameLst>
                                      </p:cBhvr>
                                      <p:tavLst>
                                        <p:tav tm="0">
                                          <p:val>
                                            <p:strVal val="#ppt_y"/>
                                          </p:val>
                                        </p:tav>
                                        <p:tav tm="100000">
                                          <p:val>
                                            <p:strVal val="#ppt_y"/>
                                          </p:val>
                                        </p:tav>
                                      </p:tavLst>
                                    </p:anim>
                                  </p:childTnLst>
                                </p:cTn>
                              </p:par>
                            </p:childTnLst>
                          </p:cTn>
                        </p:par>
                        <p:par>
                          <p:cTn id="70" fill="hold">
                            <p:stCondLst>
                              <p:cond delay="1000"/>
                            </p:stCondLst>
                            <p:childTnLst>
                              <p:par>
                                <p:cTn id="71" presetID="22" presetClass="entr" presetSubtype="1" fill="hold" nodeType="after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wipe(up)">
                                      <p:cBhvr>
                                        <p:cTn id="7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bldP spid="7" grpId="0" build="p"/>
      <p:bldP spid="8" grpId="0" build="p"/>
      <p:bldP spid="9" grpId="0" build="p"/>
      <p:bldP spid="10" grpId="0" build="p"/>
      <p:bldP spid="11" grpId="0" build="p"/>
      <p:bldP spid="12"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2420888"/>
            <a:ext cx="7560840" cy="2800767"/>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are the seven words written in the Bible which tells us that all attempts to unite Europe would fail?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717363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07\tema 07 pies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1077218"/>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2:43</a:t>
            </a:r>
          </a:p>
          <a:p>
            <a:endPar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pic>
        <p:nvPicPr>
          <p:cNvPr id="7"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501008"/>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576064" y="1954575"/>
            <a:ext cx="7956376"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And whereas thou </a:t>
            </a:r>
            <a:r>
              <a:rPr lang="en-US" sz="3200" b="1" i="1" spc="50" dirty="0" err="1">
                <a:ln w="11430"/>
                <a:solidFill>
                  <a:srgbClr val="C00000"/>
                </a:solidFill>
                <a:effectLst>
                  <a:outerShdw blurRad="76200" dist="50800" dir="5400000" algn="tl" rotWithShape="0">
                    <a:srgbClr val="000000">
                      <a:alpha val="65000"/>
                    </a:srgbClr>
                  </a:outerShdw>
                </a:effectLst>
                <a:latin typeface="Myriad Pro" pitchFamily="34" charset="0"/>
              </a:rPr>
              <a:t>sawest</a:t>
            </a: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 iron mixed with miry clay, they shall mingle themselves with the seed of men: </a:t>
            </a:r>
            <a:b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br>
            <a:r>
              <a:rPr lang="en-US" sz="3200" b="1" i="1" spc="50" dirty="0">
                <a:ln w="11430"/>
                <a:solidFill>
                  <a:srgbClr val="C00000"/>
                </a:solidFill>
                <a:effectLst>
                  <a:outerShdw blurRad="76200" dist="50800" dir="5400000" algn="tl" rotWithShape="0">
                    <a:srgbClr val="000000">
                      <a:alpha val="65000"/>
                    </a:srgbClr>
                  </a:outerShdw>
                </a:effectLst>
                <a:latin typeface="Myriad Pro" pitchFamily="34" charset="0"/>
              </a:rPr>
              <a:t>but they shall not cleave one to another, even as iron is not mixed with clay.</a:t>
            </a:r>
            <a:r>
              <a:rPr lang="es-ES" sz="3200" b="1" i="1" spc="50" dirty="0">
                <a:ln w="11430"/>
                <a:solidFill>
                  <a:srgbClr val="C00000"/>
                </a:solidFill>
                <a:effectLst>
                  <a:outerShdw blurRad="76200" dist="50800" dir="5400000" algn="tl" rotWithShape="0">
                    <a:srgbClr val="000000">
                      <a:alpha val="65000"/>
                    </a:srgbClr>
                  </a:outerShdw>
                </a:effectLst>
                <a:latin typeface="Myriad Pro" pitchFamily="34" charset="0"/>
              </a:rPr>
              <a:t>."</a:t>
            </a:r>
          </a:p>
        </p:txBody>
      </p:sp>
      <p:sp>
        <p:nvSpPr>
          <p:cNvPr id="6" name="5 Rectángulo"/>
          <p:cNvSpPr/>
          <p:nvPr/>
        </p:nvSpPr>
        <p:spPr>
          <a:xfrm>
            <a:off x="576064" y="3420289"/>
            <a:ext cx="7344816" cy="58477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but they shall not cleave one to another</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8"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070038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500"/>
                                        <p:tgtEl>
                                          <p:spTgt spid="2">
                                            <p:txEl>
                                              <p:pRg st="0" end="0"/>
                                            </p:txEl>
                                          </p:spTgt>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p:cTn id="10" dur="3000" fill="hold"/>
                                        <p:tgtEl>
                                          <p:spTgt spid="6"/>
                                        </p:tgtEl>
                                        <p:attrNameLst>
                                          <p:attrName>ppt_w</p:attrName>
                                        </p:attrNameLst>
                                      </p:cBhvr>
                                      <p:tavLst>
                                        <p:tav tm="0">
                                          <p:val>
                                            <p:fltVal val="0"/>
                                          </p:val>
                                        </p:tav>
                                        <p:tav tm="100000">
                                          <p:val>
                                            <p:strVal val="#ppt_w"/>
                                          </p:val>
                                        </p:tav>
                                      </p:tavLst>
                                    </p:anim>
                                    <p:anim calcmode="lin" valueType="num">
                                      <p:cBhvr>
                                        <p:cTn id="11" dur="3000" fill="hold"/>
                                        <p:tgtEl>
                                          <p:spTgt spid="6"/>
                                        </p:tgtEl>
                                        <p:attrNameLst>
                                          <p:attrName>ppt_h</p:attrName>
                                        </p:attrNameLst>
                                      </p:cBhvr>
                                      <p:tavLst>
                                        <p:tav tm="0">
                                          <p:val>
                                            <p:fltVal val="0"/>
                                          </p:val>
                                        </p:tav>
                                        <p:tav tm="100000">
                                          <p:val>
                                            <p:strVal val="#ppt_h"/>
                                          </p:val>
                                        </p:tav>
                                      </p:tavLst>
                                    </p:anim>
                                    <p:animEffect transition="in" filter="fade">
                                      <p:cBhvr>
                                        <p:cTn id="12" dur="3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mph" presetSubtype="0" fill="hold" grpId="1" nodeType="clickEffect">
                                  <p:stCondLst>
                                    <p:cond delay="0"/>
                                  </p:stCondLst>
                                  <p:childTnLst>
                                    <p:animScale>
                                      <p:cBhvr>
                                        <p:cTn id="16" dur="2000" fill="hold"/>
                                        <p:tgtEl>
                                          <p:spTgt spid="6"/>
                                        </p:tgtEl>
                                      </p:cBhvr>
                                      <p:by x="150000" y="150000"/>
                                    </p:animScale>
                                  </p:childTnLst>
                                </p:cTn>
                              </p:par>
                              <p:par>
                                <p:cTn id="17" presetID="8" presetClass="exit" presetSubtype="32" fill="hold" grpId="1" nodeType="withEffect">
                                  <p:stCondLst>
                                    <p:cond delay="0"/>
                                  </p:stCondLst>
                                  <p:childTnLst>
                                    <p:animEffect transition="out" filter="diamond(out)">
                                      <p:cBhvr>
                                        <p:cTn id="18" dur="2000"/>
                                        <p:tgtEl>
                                          <p:spTgt spid="2">
                                            <p:txEl>
                                              <p:pRg st="0" end="0"/>
                                            </p:txEl>
                                          </p:spTgt>
                                        </p:tgtEl>
                                      </p:cBhvr>
                                    </p:animEffect>
                                    <p:set>
                                      <p:cBhvr>
                                        <p:cTn id="19" dur="1" fill="hold">
                                          <p:stCondLst>
                                            <p:cond delay="1999"/>
                                          </p:stCondLst>
                                        </p:cTn>
                                        <p:tgtEl>
                                          <p:spTgt spid="2">
                                            <p:txEl>
                                              <p:pRg st="0" end="0"/>
                                            </p:txEl>
                                          </p:spTgt>
                                        </p:tgtEl>
                                        <p:attrNameLst>
                                          <p:attrName>style.visibility</p:attrName>
                                        </p:attrNameLst>
                                      </p:cBhvr>
                                      <p:to>
                                        <p:strVal val="hidden"/>
                                      </p:to>
                                    </p:set>
                                  </p:childTnLst>
                                </p:cTn>
                              </p:par>
                            </p:childTnLst>
                          </p:cTn>
                        </p:par>
                        <p:par>
                          <p:cTn id="20" fill="hold">
                            <p:stCondLst>
                              <p:cond delay="2000"/>
                            </p:stCondLst>
                            <p:childTnLst>
                              <p:par>
                                <p:cTn id="21" presetID="30" presetClass="emph" presetSubtype="0" fill="hold" grpId="2" nodeType="afterEffect">
                                  <p:stCondLst>
                                    <p:cond delay="0"/>
                                  </p:stCondLst>
                                  <p:childTnLst>
                                    <p:animClr clrSpc="hsl" dir="cw">
                                      <p:cBhvr override="childStyle">
                                        <p:cTn id="22" dur="500" fill="hold"/>
                                        <p:tgtEl>
                                          <p:spTgt spid="6"/>
                                        </p:tgtEl>
                                        <p:attrNameLst>
                                          <p:attrName>style.color</p:attrName>
                                        </p:attrNameLst>
                                      </p:cBhvr>
                                      <p:by>
                                        <p:hsl h="0" s="12549" l="25098"/>
                                      </p:by>
                                    </p:animClr>
                                    <p:animClr clrSpc="hsl" dir="cw">
                                      <p:cBhvr>
                                        <p:cTn id="23" dur="500" fill="hold"/>
                                        <p:tgtEl>
                                          <p:spTgt spid="6"/>
                                        </p:tgtEl>
                                        <p:attrNameLst>
                                          <p:attrName>fillcolor</p:attrName>
                                        </p:attrNameLst>
                                      </p:cBhvr>
                                      <p:by>
                                        <p:hsl h="0" s="12549" l="25098"/>
                                      </p:by>
                                    </p:animClr>
                                    <p:animClr clrSpc="hsl" dir="cw">
                                      <p:cBhvr>
                                        <p:cTn id="24" dur="500" fill="hold"/>
                                        <p:tgtEl>
                                          <p:spTgt spid="6"/>
                                        </p:tgtEl>
                                        <p:attrNameLst>
                                          <p:attrName>stroke.color</p:attrName>
                                        </p:attrNameLst>
                                      </p:cBhvr>
                                      <p:by>
                                        <p:hsl h="0" s="12549" l="25098"/>
                                      </p:by>
                                    </p:animClr>
                                    <p:set>
                                      <p:cBhvr>
                                        <p:cTn id="25" dur="500" fill="hold"/>
                                        <p:tgtEl>
                                          <p:spTgt spid="6"/>
                                        </p:tgtEl>
                                        <p:attrNameLst>
                                          <p:attrName>fill.type</p:attrName>
                                        </p:attrNameLst>
                                      </p:cBhvr>
                                      <p:to>
                                        <p:strVal val="solid"/>
                                      </p:to>
                                    </p:set>
                                  </p:childTnLst>
                                </p:cTn>
                              </p:par>
                            </p:childTnLst>
                          </p:cTn>
                        </p:par>
                        <p:par>
                          <p:cTn id="26" fill="hold">
                            <p:stCondLst>
                              <p:cond delay="2500"/>
                            </p:stCondLst>
                            <p:childTnLst>
                              <p:par>
                                <p:cTn id="27" presetID="22" presetClass="entr" presetSubtype="1" fill="hold" nodeType="after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wipe(up)">
                                      <p:cBhvr>
                                        <p:cTn id="2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2" grpId="1" build="allAtOnce"/>
      <p:bldP spid="6" grpId="0"/>
      <p:bldP spid="6" grpId="1"/>
      <p:bldP spid="6" grpId="2"/>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3034695"/>
            <a:ext cx="7560840" cy="2123658"/>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What will God establish in the days when these nations are trying to unite?</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5133020"/>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 07 antorch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2 Peter 1:19</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sp>
        <p:nvSpPr>
          <p:cNvPr id="2" name="1 Rectángulo"/>
          <p:cNvSpPr/>
          <p:nvPr/>
        </p:nvSpPr>
        <p:spPr>
          <a:xfrm>
            <a:off x="539552" y="1556792"/>
            <a:ext cx="626469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“We have also a more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sure word of prophecy</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whereunto ye do well that ye take heed, as unto a light that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shineth</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in a dark place, until the day dawn, and the day star arise in your hearts.”</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up)">
                                      <p:cBhvr>
                                        <p:cTn id="11"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J:\Mis Docs\_Multimedia IMS\Curso Biblico PPS\Tema 07\tema 07 piedra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2:34</a:t>
            </a:r>
          </a:p>
        </p:txBody>
      </p:sp>
      <p:sp>
        <p:nvSpPr>
          <p:cNvPr id="2" name="1 Rectángulo"/>
          <p:cNvSpPr/>
          <p:nvPr/>
        </p:nvSpPr>
        <p:spPr>
          <a:xfrm>
            <a:off x="467544" y="1822172"/>
            <a:ext cx="5544616" cy="304698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defRPr/>
            </a:pPr>
            <a:r>
              <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Thou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till that a stone was cut out without hands, which smote the image upon his feet that were of iron and clay, and brake them to pieces.”</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6559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descr="J:\Mis Docs\_Multimedia IMS\Curso Biblico PPS\Tema 07\tema 07 piedra4.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2:44</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69776" y="1364570"/>
            <a:ext cx="5310336" cy="501675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in the days of these kings shall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the God of heaven set up a kingdom</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which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shall never be destroyed</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and the kingdom shall not be left to other people, but it shall break in pieces and consume all these kingdoms, and it shall stand for ever…</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798743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J:\Mis Docs\_Multimedia IMS\Curso Biblico PPS\Tema 07\tema 07 piedra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2:45</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23528" y="1556792"/>
            <a:ext cx="6534472" cy="4708981"/>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s-E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Forasmuch as thou </a:t>
            </a:r>
            <a:r>
              <a:rPr lang="en-US" sz="30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sawest</a:t>
            </a:r>
            <a: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a:t>
            </a:r>
            <a:b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br>
            <a: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that the stone was cut out of </a:t>
            </a:r>
            <a:b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br>
            <a: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the mountain without hands, </a:t>
            </a:r>
            <a:b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br>
            <a: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that it brake in pieces the iron, the brass, the clay, the silver, and </a:t>
            </a:r>
            <a:b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br>
            <a:r>
              <a:rPr lang="en-U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the gold; the great God hath made known to the king what shall come to pass hereafter: and the dream is certain, and the interpretation thereof sure.</a:t>
            </a:r>
            <a:r>
              <a:rPr lang="es-ES" sz="30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608422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395536" y="3573016"/>
            <a:ext cx="6408712" cy="2123658"/>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Whom did the stone that smote the image represent?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918042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J:\Mis Docs\_Multimedia IMS\Curso Biblico PPS\Tema 07\tema 07 venid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1" y="0"/>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err="1">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Acts</a:t>
            </a:r>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4:11</a:t>
            </a: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683568" y="1844824"/>
            <a:ext cx="4236152" cy="4093428"/>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This is the stone </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which was set at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nought</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of you builders, which is become the head of the corner.</a:t>
            </a:r>
            <a:endParaRPr lang="es-E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endParaRPr>
          </a:p>
          <a:p>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a:p>
            <a:endParaRPr lang="es-ES" sz="3200" b="1" i="1" spc="50" dirty="0">
              <a:ln w="11430"/>
              <a:solidFill>
                <a:srgbClr val="002060"/>
              </a:solidFill>
              <a:effectLst>
                <a:outerShdw blurRad="76200" dist="50800" dir="5400000" algn="tl" rotWithShape="0">
                  <a:srgbClr val="000000">
                    <a:alpha val="65000"/>
                  </a:srgbClr>
                </a:outerShdw>
              </a:effectLst>
              <a:latin typeface="Myriad Pro" pitchFamily="34" charset="0"/>
            </a:endParaRPr>
          </a:p>
          <a:p>
            <a:pPr algn="r"/>
            <a:r>
              <a:rPr lang="es-ES" sz="3600" b="1" i="1" spc="50" dirty="0" err="1">
                <a:ln w="11430"/>
                <a:solidFill>
                  <a:srgbClr val="0070C0"/>
                </a:solidFill>
                <a:effectLst>
                  <a:outerShdw blurRad="76200" dist="50800" dir="5400000" algn="tl" rotWithShape="0">
                    <a:srgbClr val="000000">
                      <a:alpha val="65000"/>
                    </a:srgbClr>
                  </a:outerShdw>
                </a:effectLst>
                <a:latin typeface="Myriad Pro" pitchFamily="34" charset="0"/>
              </a:rPr>
              <a:t>Represents</a:t>
            </a:r>
            <a:r>
              <a:rPr lang="es-ES" sz="3600" b="1" i="1" spc="50" dirty="0">
                <a:ln w="11430"/>
                <a:solidFill>
                  <a:srgbClr val="0070C0"/>
                </a:solidFill>
                <a:effectLst>
                  <a:outerShdw blurRad="76200" dist="50800" dir="5400000" algn="tl" rotWithShape="0">
                    <a:srgbClr val="000000">
                      <a:alpha val="65000"/>
                    </a:srgbClr>
                  </a:outerShdw>
                </a:effectLst>
                <a:latin typeface="Myriad Pro" pitchFamily="34" charset="0"/>
              </a:rPr>
              <a:t> </a:t>
            </a:r>
            <a:r>
              <a:rPr lang="es-ES" sz="3600" b="1" i="1" spc="50" dirty="0" err="1">
                <a:ln w="11430"/>
                <a:solidFill>
                  <a:srgbClr val="0070C0"/>
                </a:solidFill>
                <a:effectLst>
                  <a:outerShdw blurRad="76200" dist="50800" dir="5400000" algn="tl" rotWithShape="0">
                    <a:srgbClr val="000000">
                      <a:alpha val="65000"/>
                    </a:srgbClr>
                  </a:outerShdw>
                </a:effectLst>
                <a:latin typeface="Myriad Pro" pitchFamily="34" charset="0"/>
              </a:rPr>
              <a:t>Jesus</a:t>
            </a:r>
            <a:endParaRPr lang="es-ES" sz="3600" b="1" i="1" spc="50" dirty="0">
              <a:ln w="11430"/>
              <a:solidFill>
                <a:srgbClr val="0070C0"/>
              </a:solidFill>
              <a:effectLst>
                <a:outerShdw blurRad="76200" dist="50800" dir="5400000" algn="tl" rotWithShape="0">
                  <a:srgbClr val="000000">
                    <a:alpha val="65000"/>
                  </a:srgbClr>
                </a:outerShdw>
              </a:effectLst>
              <a:latin typeface="Myriad Pro" pitchFamily="34" charset="0"/>
            </a:endParaRP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93724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fade">
                                      <p:cBhvr>
                                        <p:cTn id="16" dur="1500"/>
                                        <p:tgtEl>
                                          <p:spTgt spid="2">
                                            <p:txEl>
                                              <p:pRg st="3" end="3"/>
                                            </p:txEl>
                                          </p:spTgt>
                                        </p:tgtEl>
                                      </p:cBhvr>
                                    </p:animEffect>
                                  </p:childTnLst>
                                </p:cTn>
                              </p:par>
                            </p:childTnLst>
                          </p:cTn>
                        </p:par>
                        <p:par>
                          <p:cTn id="17" fill="hold">
                            <p:stCondLst>
                              <p:cond delay="1500"/>
                            </p:stCondLst>
                            <p:childTnLst>
                              <p:par>
                                <p:cTn id="18" presetID="22" presetClass="entr" presetSubtype="1"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5004048" y="2917393"/>
            <a:ext cx="3779912" cy="101566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CONCLUSION </a:t>
            </a:r>
            <a:endParaRPr lang="es-ES"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134113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3650248"/>
            <a:ext cx="7056784" cy="1446550"/>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Who will be the ruler of the next world empire?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spTree>
    <p:extLst>
      <p:ext uri="{BB962C8B-B14F-4D97-AF65-F5344CB8AC3E}">
        <p14:creationId xmlns:p14="http://schemas.microsoft.com/office/powerpoint/2010/main" val="33561489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J:\Mis Docs\_Multimedia IMS\Curso Biblico PPS\Tema 07\tema 07 rey.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1"/>
            <a:ext cx="9150350" cy="6864351"/>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err="1">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Revelation</a:t>
            </a:r>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11:15</a:t>
            </a:r>
          </a:p>
        </p:txBody>
      </p:sp>
      <p:sp>
        <p:nvSpPr>
          <p:cNvPr id="2" name="1 Rectángulo"/>
          <p:cNvSpPr/>
          <p:nvPr/>
        </p:nvSpPr>
        <p:spPr>
          <a:xfrm>
            <a:off x="539552" y="1738551"/>
            <a:ext cx="7920880" cy="255454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“And the seventh angel sounded; and there were great voices in heaven, saying, The kingdoms of this world are become the kingdoms of our Lord, and of his Christ; and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he shall reign for ever and ever</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009" y="3645024"/>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083267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3140968"/>
            <a:ext cx="7344816" cy="2123658"/>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Now that this wonderful event is imminent, what appeal does the Lord make?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922157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Gerhard\Documents\_Estudios Biblicos PPT\fondo tema 7 diapo 5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9279"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err="1">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Luke</a:t>
            </a:r>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 12:40</a:t>
            </a:r>
          </a:p>
        </p:txBody>
      </p:sp>
      <p:sp>
        <p:nvSpPr>
          <p:cNvPr id="2" name="1 Rectángulo"/>
          <p:cNvSpPr/>
          <p:nvPr/>
        </p:nvSpPr>
        <p:spPr>
          <a:xfrm>
            <a:off x="539552" y="1738550"/>
            <a:ext cx="4824536" cy="2062103"/>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Be ye therefore ready also: for </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the Son of man cometh at an hour when ye think not.”</a:t>
            </a:r>
          </a:p>
        </p:txBody>
      </p:sp>
      <p:pic>
        <p:nvPicPr>
          <p:cNvPr id="5"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3556" y="3645024"/>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64351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1500"/>
                                        <p:tgtEl>
                                          <p:spTgt spid="2">
                                            <p:txEl>
                                              <p:pRg st="0" end="0"/>
                                            </p:txEl>
                                          </p:spTgt>
                                        </p:tgtEl>
                                      </p:cBhvr>
                                    </p:animEffect>
                                  </p:childTnLst>
                                </p:cTn>
                              </p:par>
                            </p:childTnLst>
                          </p:cTn>
                        </p:par>
                        <p:par>
                          <p:cTn id="12" fill="hold">
                            <p:stCondLst>
                              <p:cond delay="2500"/>
                            </p:stCondLst>
                            <p:childTnLst>
                              <p:par>
                                <p:cTn id="13" presetID="22" presetClass="entr" presetSubtype="1"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btitul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44216" y="1412776"/>
            <a:ext cx="7092280" cy="4154984"/>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66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AN EXTRAORDINARY REVELATION </a:t>
            </a:r>
          </a:p>
          <a:p>
            <a:pPr algn="ctr"/>
            <a:r>
              <a:rPr lang="en-US" sz="66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OF THE FUTURE: </a:t>
            </a:r>
          </a:p>
          <a:p>
            <a:pPr algn="ctr"/>
            <a:r>
              <a:rPr lang="en-US" sz="66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DANIEL CHAPTER 2</a:t>
            </a:r>
            <a:endParaRPr lang="es-ES" sz="66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J:\Mis Docs\_Multimedia IMS\Curso Biblico PPS\Tema 07\tema 07 oracion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1"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4" name="3 Rectángulo"/>
          <p:cNvSpPr/>
          <p:nvPr/>
        </p:nvSpPr>
        <p:spPr>
          <a:xfrm>
            <a:off x="0" y="2636912"/>
            <a:ext cx="7668344" cy="1706482"/>
          </a:xfrm>
          <a:prstGeom prst="rect">
            <a:avLst/>
          </a:prstGeom>
          <a:gradFill>
            <a:gsLst>
              <a:gs pos="0">
                <a:schemeClr val="bg1">
                  <a:alpha val="60000"/>
                </a:schemeClr>
              </a:gs>
              <a:gs pos="100000">
                <a:schemeClr val="bg1">
                  <a:alpha val="0"/>
                </a:schemeClr>
              </a:gs>
            </a:gsLst>
            <a:lin ang="0" scaled="0"/>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781412"/>
              </a:solidFill>
            </a:endParaRPr>
          </a:p>
        </p:txBody>
      </p:sp>
      <p:sp>
        <p:nvSpPr>
          <p:cNvPr id="5" name="2 Marcador de contenido"/>
          <p:cNvSpPr txBox="1">
            <a:spLocks/>
          </p:cNvSpPr>
          <p:nvPr/>
        </p:nvSpPr>
        <p:spPr>
          <a:xfrm>
            <a:off x="3203848" y="2564904"/>
            <a:ext cx="5472608" cy="1706557"/>
          </a:xfrm>
          <a:prstGeom prst="rect">
            <a:avLst/>
          </a:prstGeom>
        </p:spPr>
        <p:txBody>
          <a:bodyPr vert="horz" lIns="91440" tIns="45720" rIns="91440" bIns="45720" rtlCol="0" anchor="ctr">
            <a:no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48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Thank you, Jesus, for giving me hope!</a:t>
            </a:r>
            <a:endParaRPr lang="es-ES" sz="4800" b="1" i="1" spc="50" dirty="0">
              <a:ln w="11430"/>
              <a:solidFill>
                <a:srgbClr val="CC00CC"/>
              </a:solidFill>
              <a:effectLst>
                <a:outerShdw blurRad="76200" dist="50800" dir="5400000" algn="tl" rotWithShape="0">
                  <a:srgbClr val="000000">
                    <a:alpha val="65000"/>
                  </a:srgbClr>
                </a:outerShdw>
              </a:effectLst>
              <a:latin typeface="Myriad Pro" pitchFamily="34"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536" y="378904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458390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0"/>
                                        <p:tgtEl>
                                          <p:spTgt spid="5"/>
                                        </p:tgtEl>
                                      </p:cBhvr>
                                    </p:animEffect>
                                  </p:childTnLst>
                                </p:cTn>
                              </p:par>
                            </p:childTnLst>
                          </p:cTn>
                        </p:par>
                        <p:par>
                          <p:cTn id="11" fill="hold">
                            <p:stCondLst>
                              <p:cond delay="5000"/>
                            </p:stCondLst>
                            <p:childTnLst>
                              <p:par>
                                <p:cTn id="12" presetID="22" presetClass="entr" presetSubtype="1"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up)">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J:\Mis Docs\_Multimedia IMS\Curso Biblico PPS\Tema 08\tema 08 sub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 y="-635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9942" name="Rectangle 6"/>
          <p:cNvSpPr>
            <a:spLocks noChangeArrowheads="1"/>
          </p:cNvSpPr>
          <p:nvPr/>
        </p:nvSpPr>
        <p:spPr bwMode="auto">
          <a:xfrm>
            <a:off x="3812432" y="1556792"/>
            <a:ext cx="5224064" cy="864096"/>
          </a:xfrm>
          <a:prstGeom prst="rect">
            <a:avLst/>
          </a:prstGeom>
          <a:noFill/>
          <a:ln>
            <a:noFill/>
          </a:ln>
          <a:effectLst/>
          <a:extLst/>
        </p:spPr>
        <p:txBody>
          <a:bodyPr lIns="360000" tIns="360000" rIns="360000" bIns="360000"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r"/>
            <a:r>
              <a:rPr lang="en-US" sz="4000" b="1" i="1" spc="50" dirty="0">
                <a:ln w="11430"/>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effectLst>
                  <a:glow rad="127000">
                    <a:schemeClr val="bg1">
                      <a:alpha val="50000"/>
                    </a:schemeClr>
                  </a:glow>
                  <a:outerShdw blurRad="76200" dist="50800" dir="5400000" algn="tl" rotWithShape="0">
                    <a:srgbClr val="000000">
                      <a:alpha val="65000"/>
                    </a:srgbClr>
                  </a:outerShdw>
                </a:effectLst>
                <a:latin typeface="Myriad Pro" pitchFamily="34" charset="0"/>
              </a:rPr>
              <a:t>GOD BLESS YOU!</a:t>
            </a:r>
          </a:p>
        </p:txBody>
      </p:sp>
      <p:sp>
        <p:nvSpPr>
          <p:cNvPr id="3" name="2 Rectángulo"/>
          <p:cNvSpPr/>
          <p:nvPr/>
        </p:nvSpPr>
        <p:spPr>
          <a:xfrm>
            <a:off x="331146" y="2132856"/>
            <a:ext cx="8489326" cy="4185761"/>
          </a:xfrm>
          <a:prstGeom prst="rect">
            <a:avLst/>
          </a:prstGeom>
        </p:spPr>
        <p:txBody>
          <a:bodyPr wrap="square" anchor="t">
            <a:spAutoFit/>
          </a:bodyPr>
          <a:lstStyle/>
          <a:p>
            <a:pPr>
              <a:spcBef>
                <a:spcPts val="1200"/>
              </a:spcBef>
            </a:pPr>
            <a:r>
              <a:rPr lang="es-ES_tradnl" sz="3200" b="1" dirty="0">
                <a:solidFill>
                  <a:schemeClr val="accent5">
                    <a:lumMod val="20000"/>
                    <a:lumOff val="80000"/>
                  </a:schemeClr>
                </a:solidFill>
                <a:effectLst>
                  <a:outerShdw blurRad="50800" dist="38100" algn="l" rotWithShape="0">
                    <a:prstClr val="black">
                      <a:alpha val="40000"/>
                    </a:prstClr>
                  </a:outerShdw>
                </a:effectLst>
                <a:latin typeface="Myriad Pro" pitchFamily="34" charset="0"/>
              </a:rPr>
              <a:t>Next </a:t>
            </a:r>
            <a:r>
              <a:rPr lang="es-ES_tradnl" sz="3200" b="1" dirty="0" err="1">
                <a:solidFill>
                  <a:schemeClr val="accent5">
                    <a:lumMod val="20000"/>
                    <a:lumOff val="80000"/>
                  </a:schemeClr>
                </a:solidFill>
                <a:effectLst>
                  <a:outerShdw blurRad="50800" dist="38100" algn="l" rotWithShape="0">
                    <a:prstClr val="black">
                      <a:alpha val="40000"/>
                    </a:prstClr>
                  </a:outerShdw>
                </a:effectLst>
                <a:latin typeface="Myriad Pro" pitchFamily="34" charset="0"/>
              </a:rPr>
              <a:t>topic</a:t>
            </a:r>
            <a:r>
              <a:rPr lang="es-ES_tradnl" sz="3200" b="1" dirty="0">
                <a:solidFill>
                  <a:schemeClr val="accent5">
                    <a:lumMod val="20000"/>
                    <a:lumOff val="80000"/>
                  </a:schemeClr>
                </a:solidFill>
                <a:effectLst>
                  <a:outerShdw blurRad="50800" dist="38100" algn="l" rotWithShape="0">
                    <a:prstClr val="black">
                      <a:alpha val="40000"/>
                    </a:prstClr>
                  </a:outerShdw>
                </a:effectLst>
                <a:latin typeface="Myriad Pro" pitchFamily="34" charset="0"/>
              </a:rPr>
              <a:t>: </a:t>
            </a:r>
            <a:r>
              <a:rPr lang="es-ES_tradnl" sz="3200" b="1" dirty="0">
                <a:solidFill>
                  <a:schemeClr val="accent5">
                    <a:lumMod val="20000"/>
                    <a:lumOff val="80000"/>
                  </a:schemeClr>
                </a:solidFill>
                <a:latin typeface="Myriad Pro" pitchFamily="34" charset="0"/>
              </a:rPr>
              <a:t> </a:t>
            </a:r>
            <a:r>
              <a:rPr lang="en-US" dirty="0">
                <a:latin typeface="Myriad Pro" pitchFamily="34" charset="0"/>
                <a:cs typeface="+mn-ea"/>
              </a:rPr>
              <a:t/>
            </a:r>
            <a:br>
              <a:rPr lang="en-US" dirty="0">
                <a:latin typeface="Myriad Pro" pitchFamily="34" charset="0"/>
                <a:cs typeface="+mn-ea"/>
              </a:rPr>
            </a:br>
            <a:r>
              <a:rPr lang="en-US" sz="3200" b="1" dirty="0">
                <a:solidFill>
                  <a:srgbClr val="FFC000"/>
                </a:solidFill>
                <a:effectLst>
                  <a:outerShdw blurRad="50800" dist="38100" algn="l" rotWithShape="0">
                    <a:prstClr val="black">
                      <a:alpha val="40000"/>
                    </a:prstClr>
                  </a:outerShdw>
                </a:effectLst>
                <a:latin typeface="Myriad Pro" pitchFamily="34" charset="0"/>
              </a:rPr>
              <a:t>“What is the Cause of the World´s Current Situation?”</a:t>
            </a:r>
            <a:endParaRPr lang="es-ES" sz="2400" b="1" dirty="0">
              <a:solidFill>
                <a:srgbClr val="FFC000"/>
              </a:solidFill>
              <a:effectLst>
                <a:outerShdw blurRad="50800" dist="38100" algn="l" rotWithShape="0">
                  <a:prstClr val="black">
                    <a:alpha val="40000"/>
                  </a:prstClr>
                </a:outerShdw>
              </a:effectLst>
              <a:latin typeface="Myriad Pro" pitchFamily="34" charset="0"/>
              <a:ea typeface="Verdana" pitchFamily="34" charset="0"/>
              <a:cs typeface="Verdana" pitchFamily="34" charset="0"/>
            </a:endParaRPr>
          </a:p>
          <a:p>
            <a:pPr lvl="0">
              <a:spcBef>
                <a:spcPts val="1200"/>
              </a:spcBef>
            </a:pPr>
            <a:r>
              <a:rPr lang="en-US" sz="2000" b="1" dirty="0">
                <a:solidFill>
                  <a:schemeClr val="bg1"/>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We know that there is crisis in society among nations, in the economy, in the family, in health and in the social and religious world.</a:t>
            </a:r>
            <a:endParaRPr lang="en-US" sz="2000" b="1" dirty="0">
              <a:solidFill>
                <a:schemeClr val="bg1"/>
              </a:solidFill>
              <a:latin typeface="Myriad Pro" pitchFamily="34" charset="0"/>
              <a:ea typeface="Verdana" pitchFamily="34" charset="0"/>
              <a:cs typeface="Verdana" pitchFamily="34" charset="0"/>
            </a:endParaRPr>
          </a:p>
          <a:p>
            <a:pPr lvl="0">
              <a:spcBef>
                <a:spcPts val="1200"/>
              </a:spcBef>
            </a:pPr>
            <a:r>
              <a:rPr lang="en-US" sz="2000" b="1" dirty="0">
                <a:solidFill>
                  <a:schemeClr val="bg1"/>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There are a large number of extraordinary revelations about our time, which no one should ignore. They reveal the meaning of the present hour.</a:t>
            </a:r>
          </a:p>
          <a:p>
            <a:pPr>
              <a:spcBef>
                <a:spcPts val="1200"/>
              </a:spcBef>
            </a:pPr>
            <a:r>
              <a:rPr lang="en-US" sz="2000" b="1" dirty="0">
                <a:solidFill>
                  <a:schemeClr val="bg1"/>
                </a:solidFill>
                <a:effectLst>
                  <a:outerShdw blurRad="50800" dist="38100" algn="l" rotWithShape="0">
                    <a:prstClr val="black">
                      <a:alpha val="40000"/>
                    </a:prstClr>
                  </a:outerShdw>
                </a:effectLst>
                <a:latin typeface="Myriad Pro" pitchFamily="34" charset="0"/>
                <a:ea typeface="Verdana" pitchFamily="34" charset="0"/>
                <a:cs typeface="Verdana" pitchFamily="34" charset="0"/>
              </a:rPr>
              <a:t>This is a really interesting topic. We will show the biblical predictions written 2000 years ago, and you will see that they describe what you read in today</a:t>
            </a:r>
            <a:r>
              <a:rPr lang="en-US" sz="2000" b="1" dirty="0">
                <a:solidFill>
                  <a:schemeClr val="bg1"/>
                </a:solidFill>
                <a:latin typeface="Myriad Pro" pitchFamily="34" charset="0"/>
                <a:ea typeface="Verdana" pitchFamily="34" charset="0"/>
                <a:cs typeface="Verdana" pitchFamily="34" charset="0"/>
              </a:rPr>
              <a:t>´s newspaper. Let us study this topic. </a:t>
            </a:r>
            <a:endParaRPr lang="en-US" sz="2000" b="1" dirty="0">
              <a:solidFill>
                <a:schemeClr val="bg1"/>
              </a:solidFill>
              <a:effectLst>
                <a:outerShdw blurRad="50800" dist="38100" algn="l" rotWithShape="0">
                  <a:prstClr val="black">
                    <a:alpha val="40000"/>
                  </a:prstClr>
                </a:outerShdw>
              </a:effectLst>
              <a:latin typeface="Myriad Pro" pitchFamily="34" charset="0"/>
              <a:ea typeface="Verdana" pitchFamily="34" charset="0"/>
              <a:cs typeface="Verdana" pitchFamily="34" charset="0"/>
            </a:endParaRPr>
          </a:p>
        </p:txBody>
      </p:sp>
      <p:pic>
        <p:nvPicPr>
          <p:cNvPr id="5" name="Picture 2" descr="C:\Users\Gerhard\Documents\_Estudios Biblicos PPT\loguit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743357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afterEffect">
                                  <p:stCondLst>
                                    <p:cond delay="700"/>
                                  </p:stCondLst>
                                  <p:childTnLst>
                                    <p:set>
                                      <p:cBhvr>
                                        <p:cTn id="6" dur="1" fill="hold">
                                          <p:stCondLst>
                                            <p:cond delay="0"/>
                                          </p:stCondLst>
                                        </p:cTn>
                                        <p:tgtEl>
                                          <p:spTgt spid="39942"/>
                                        </p:tgtEl>
                                        <p:attrNameLst>
                                          <p:attrName>style.visibility</p:attrName>
                                        </p:attrNameLst>
                                      </p:cBhvr>
                                      <p:to>
                                        <p:strVal val="visible"/>
                                      </p:to>
                                    </p:set>
                                    <p:anim calcmode="lin" valueType="num">
                                      <p:cBhvr>
                                        <p:cTn id="7" dur="1000" fill="hold"/>
                                        <p:tgtEl>
                                          <p:spTgt spid="39942"/>
                                        </p:tgtEl>
                                        <p:attrNameLst>
                                          <p:attrName>ppt_x</p:attrName>
                                        </p:attrNameLst>
                                      </p:cBhvr>
                                      <p:tavLst>
                                        <p:tav tm="0">
                                          <p:val>
                                            <p:strVal val="#ppt_x-.2"/>
                                          </p:val>
                                        </p:tav>
                                        <p:tav tm="100000">
                                          <p:val>
                                            <p:strVal val="#ppt_x"/>
                                          </p:val>
                                        </p:tav>
                                      </p:tavLst>
                                    </p:anim>
                                    <p:anim calcmode="lin" valueType="num">
                                      <p:cBhvr>
                                        <p:cTn id="8" dur="1000" fill="hold"/>
                                        <p:tgtEl>
                                          <p:spTgt spid="39942"/>
                                        </p:tgtEl>
                                        <p:attrNameLst>
                                          <p:attrName>ppt_y</p:attrName>
                                        </p:attrNameLst>
                                      </p:cBhvr>
                                      <p:tavLst>
                                        <p:tav tm="0">
                                          <p:val>
                                            <p:strVal val="#ppt_y"/>
                                          </p:val>
                                        </p:tav>
                                        <p:tav tm="100000">
                                          <p:val>
                                            <p:strVal val="#ppt_y"/>
                                          </p:val>
                                        </p:tav>
                                      </p:tavLst>
                                    </p:anim>
                                    <p:animEffect transition="in" filter="wipe(right)" prLst="gradientSize: 0.1">
                                      <p:cBhvr>
                                        <p:cTn id="9" dur="1000"/>
                                        <p:tgtEl>
                                          <p:spTgt spid="3994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42" grpId="0"/>
      <p:bldP spid="3" grpId="0" uiExpand="1"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0" y="0"/>
            <a:ext cx="9144000" cy="6849864"/>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AR"/>
          </a:p>
        </p:txBody>
      </p:sp>
      <p:pic>
        <p:nvPicPr>
          <p:cNvPr id="7" name="Picture 2" descr="C:\Users\Gerhard\Documents\_Estudios Biblicos PPT\ondaWEB.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20" y="3353166"/>
            <a:ext cx="9324528" cy="3496698"/>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p:cNvSpPr txBox="1">
            <a:spLocks noChangeArrowheads="1"/>
          </p:cNvSpPr>
          <p:nvPr>
            <p:custDataLst>
              <p:tags r:id="rId2"/>
            </p:custDataLst>
          </p:nvPr>
        </p:nvSpPr>
        <p:spPr bwMode="auto">
          <a:xfrm>
            <a:off x="1582752" y="4953942"/>
            <a:ext cx="5978496"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b="1" u="sng">
                <a:solidFill>
                  <a:schemeClr val="tx1"/>
                </a:solidFill>
                <a:latin typeface="Arial" charset="0"/>
              </a:defRPr>
            </a:lvl1pPr>
            <a:lvl2pPr marL="742950" indent="-285750" eaLnBrk="0" hangingPunct="0">
              <a:defRPr b="1" u="sng">
                <a:solidFill>
                  <a:schemeClr val="tx1"/>
                </a:solidFill>
                <a:latin typeface="Arial" charset="0"/>
              </a:defRPr>
            </a:lvl2pPr>
            <a:lvl3pPr marL="1143000" indent="-228600" eaLnBrk="0" hangingPunct="0">
              <a:defRPr b="1" u="sng">
                <a:solidFill>
                  <a:schemeClr val="tx1"/>
                </a:solidFill>
                <a:latin typeface="Arial" charset="0"/>
              </a:defRPr>
            </a:lvl3pPr>
            <a:lvl4pPr marL="1600200" indent="-228600" eaLnBrk="0" hangingPunct="0">
              <a:defRPr b="1" u="sng">
                <a:solidFill>
                  <a:schemeClr val="tx1"/>
                </a:solidFill>
                <a:latin typeface="Arial" charset="0"/>
              </a:defRPr>
            </a:lvl4pPr>
            <a:lvl5pPr marL="2057400" indent="-228600" eaLnBrk="0" hangingPunct="0">
              <a:defRPr b="1" u="sng">
                <a:solidFill>
                  <a:schemeClr val="tx1"/>
                </a:solidFill>
                <a:latin typeface="Arial" charset="0"/>
              </a:defRPr>
            </a:lvl5pPr>
            <a:lvl6pPr marL="2514600" indent="-228600" eaLnBrk="0" fontAlgn="base" hangingPunct="0">
              <a:spcBef>
                <a:spcPct val="0"/>
              </a:spcBef>
              <a:spcAft>
                <a:spcPct val="0"/>
              </a:spcAft>
              <a:defRPr b="1" u="sng">
                <a:solidFill>
                  <a:schemeClr val="tx1"/>
                </a:solidFill>
                <a:latin typeface="Arial" charset="0"/>
              </a:defRPr>
            </a:lvl6pPr>
            <a:lvl7pPr marL="2971800" indent="-228600" eaLnBrk="0" fontAlgn="base" hangingPunct="0">
              <a:spcBef>
                <a:spcPct val="0"/>
              </a:spcBef>
              <a:spcAft>
                <a:spcPct val="0"/>
              </a:spcAft>
              <a:defRPr b="1" u="sng">
                <a:solidFill>
                  <a:schemeClr val="tx1"/>
                </a:solidFill>
                <a:latin typeface="Arial" charset="0"/>
              </a:defRPr>
            </a:lvl7pPr>
            <a:lvl8pPr marL="3429000" indent="-228600" eaLnBrk="0" fontAlgn="base" hangingPunct="0">
              <a:spcBef>
                <a:spcPct val="0"/>
              </a:spcBef>
              <a:spcAft>
                <a:spcPct val="0"/>
              </a:spcAft>
              <a:defRPr b="1" u="sng">
                <a:solidFill>
                  <a:schemeClr val="tx1"/>
                </a:solidFill>
                <a:latin typeface="Arial" charset="0"/>
              </a:defRPr>
            </a:lvl8pPr>
            <a:lvl9pPr marL="3886200" indent="-228600" eaLnBrk="0" fontAlgn="base" hangingPunct="0">
              <a:spcBef>
                <a:spcPct val="0"/>
              </a:spcBef>
              <a:spcAft>
                <a:spcPct val="0"/>
              </a:spcAft>
              <a:defRPr b="1" u="sng">
                <a:solidFill>
                  <a:schemeClr val="tx1"/>
                </a:solidFill>
                <a:latin typeface="Arial" charset="0"/>
              </a:defRPr>
            </a:lvl9pPr>
          </a:lstStyle>
          <a:p>
            <a:pPr lvl="0" algn="ctr" eaLnBrk="1" fontAlgn="auto" hangingPunct="1">
              <a:spcBef>
                <a:spcPct val="50000"/>
              </a:spcBef>
              <a:spcAft>
                <a:spcPts val="0"/>
              </a:spcAft>
            </a:pPr>
            <a:r>
              <a:rPr lang="en-US" sz="24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endPar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a:p>
            <a:pPr algn="ctr" eaLnBrk="1" fontAlgn="auto" hangingPunct="1">
              <a:spcBef>
                <a:spcPct val="50000"/>
              </a:spcBef>
              <a:spcAft>
                <a:spcPts val="0"/>
              </a:spcAft>
            </a:pPr>
            <a:r>
              <a:rPr lang="es-ES" sz="2000" u="none" dirty="0" err="1">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info</a:t>
            </a:r>
            <a:r>
              <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a:t>
            </a:r>
            <a:r>
              <a:rPr lang="en-U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rPr>
              <a:t>biblewell.org</a:t>
            </a:r>
          </a:p>
          <a:p>
            <a:pPr lvl="0" algn="ctr" eaLnBrk="1" fontAlgn="auto" hangingPunct="1">
              <a:spcBef>
                <a:spcPct val="50000"/>
              </a:spcBef>
              <a:spcAft>
                <a:spcPts val="0"/>
              </a:spcAft>
            </a:pPr>
            <a:endParaRPr lang="es-ES" sz="2000" u="none"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latin typeface="Verdana" pitchFamily="34" charset="0"/>
            </a:endParaRPr>
          </a:p>
        </p:txBody>
      </p:sp>
      <p:pic>
        <p:nvPicPr>
          <p:cNvPr id="4" name="3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2752" y="836712"/>
            <a:ext cx="5978496" cy="4252529"/>
          </a:xfrm>
          <a:prstGeom prst="rect">
            <a:avLst/>
          </a:prstGeom>
        </p:spPr>
      </p:pic>
    </p:spTree>
    <p:custDataLst>
      <p:tags r:id="rId1"/>
    </p:custDataLst>
    <p:extLst>
      <p:ext uri="{BB962C8B-B14F-4D97-AF65-F5344CB8AC3E}">
        <p14:creationId xmlns:p14="http://schemas.microsoft.com/office/powerpoint/2010/main" val="2408837552"/>
      </p:ext>
    </p:extLst>
  </p:cSld>
  <p:clrMapOvr>
    <a:masterClrMapping/>
  </p:clrMapOvr>
  <mc:AlternateContent xmlns:mc="http://schemas.openxmlformats.org/markup-compatibility/2006" xmlns:p14="http://schemas.microsoft.com/office/powerpoint/2010/main">
    <mc:Choice Requires="p14">
      <p:transition spd="slow" p14:dur="125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D:\10. MUTIMEDIA SDA\Imagenes para estudio\tema 07 sueñ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115616" y="1052736"/>
            <a:ext cx="6444208" cy="1938992"/>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Nebuchadnezzar</a:t>
            </a:r>
            <a:endPar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a:p>
            <a:pPr algn="ctr"/>
            <a:r>
              <a:rPr lang="es-ES_tradnl"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600 </a:t>
            </a:r>
            <a:r>
              <a:rPr lang="es-ES_tradnl" sz="6000" b="1" spc="50" dirty="0" err="1">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rPr>
              <a:t>a.c.</a:t>
            </a:r>
            <a:endParaRPr lang="es-ES" sz="6000" b="1" spc="50" dirty="0">
              <a:ln w="11430"/>
              <a:gradFill>
                <a:gsLst>
                  <a:gs pos="25000">
                    <a:srgbClr val="FF0000"/>
                  </a:gs>
                  <a:gs pos="100000">
                    <a:srgbClr val="FF0000">
                      <a:lumMod val="6000"/>
                    </a:srgbClr>
                  </a:gs>
                </a:gsLst>
                <a:lin ang="5400000"/>
              </a:gradFill>
              <a:effectLst>
                <a:outerShdw blurRad="76200" dist="50800" dir="5400000" algn="tl" rotWithShape="0">
                  <a:srgbClr val="000000">
                    <a:alpha val="65000"/>
                  </a:srgbClr>
                </a:outerShdw>
              </a:effectLst>
              <a:latin typeface="Machine BT" pitchFamily="82"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34736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1500"/>
                                        <p:tgtEl>
                                          <p:spTgt spid="3"/>
                                        </p:tgtEl>
                                      </p:cBhvr>
                                    </p:animEffect>
                                  </p:childTnLst>
                                </p:cTn>
                              </p:par>
                            </p:childTnLst>
                          </p:cTn>
                        </p:par>
                        <p:par>
                          <p:cTn id="8" fill="hold">
                            <p:stCondLst>
                              <p:cond delay="15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10. MUTIMEDIA SDA\Imagenes para estudio\tema07 subtitulo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50"/>
            <a:ext cx="9150351" cy="6864350"/>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899592" y="2852936"/>
            <a:ext cx="6318448" cy="2123658"/>
          </a:xfrm>
          <a:prstGeom prst="rect">
            <a:avLst/>
          </a:prstGeom>
        </p:spPr>
        <p:txBody>
          <a:bodyPr wrap="square">
            <a:spAutoFit/>
          </a:bodyPr>
          <a:lstStyle/>
          <a:p>
            <a:r>
              <a:rPr lang="en-U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rPr>
              <a:t>Who is the only one who can direct and reveal the destiny of nations? </a:t>
            </a:r>
            <a:endParaRPr lang="es-ES" sz="44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Myriad Pro" pitchFamily="34" charset="0"/>
            </a:endParaRPr>
          </a:p>
        </p:txBody>
      </p:sp>
      <p:pic>
        <p:nvPicPr>
          <p:cNvPr id="4"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840907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1"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up)">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D:\10. MUTIMEDIA SDA\Imagenes para estudio\tema 07 v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 y="0"/>
            <a:ext cx="9150350" cy="6864350"/>
          </a:xfrm>
          <a:prstGeom prst="rect">
            <a:avLst/>
          </a:prstGeom>
          <a:noFill/>
          <a:extLst>
            <a:ext uri="{909E8E84-426E-40DD-AFC4-6F175D3DCCD1}">
              <a14:hiddenFill xmlns:a14="http://schemas.microsoft.com/office/drawing/2010/main">
                <a:solidFill>
                  <a:srgbClr val="FFFFFF"/>
                </a:solidFill>
              </a14:hiddenFill>
            </a:ext>
          </a:extLst>
        </p:spPr>
      </p:pic>
      <p:sp>
        <p:nvSpPr>
          <p:cNvPr id="3" name="2 Rectángulo"/>
          <p:cNvSpPr/>
          <p:nvPr/>
        </p:nvSpPr>
        <p:spPr>
          <a:xfrm>
            <a:off x="197768" y="395953"/>
            <a:ext cx="5166320" cy="584775"/>
          </a:xfrm>
          <a:prstGeom prst="rect">
            <a:avLst/>
          </a:prstGeom>
        </p:spPr>
        <p:txBody>
          <a:bodyPr wrap="square">
            <a:spAutoFit/>
          </a:bodyPr>
          <a:lstStyle/>
          <a:p>
            <a:r>
              <a:rPr lang="es-ES_tradnl"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rPr>
              <a:t>Daniel 2:20-22</a:t>
            </a:r>
            <a:endParaRPr lang="es-ES" sz="3200" b="1" dirty="0">
              <a:ln w="17780" cmpd="sng">
                <a:solidFill>
                  <a:srgbClr val="FFFFFF"/>
                </a:solidFill>
                <a:prstDash val="solid"/>
                <a:miter lim="800000"/>
              </a:ln>
              <a:gradFill rotWithShape="1">
                <a:gsLst>
                  <a:gs pos="54590">
                    <a:srgbClr val="000000"/>
                  </a:gs>
                  <a:gs pos="13000">
                    <a:srgbClr val="FF0000"/>
                  </a:gs>
                  <a:gs pos="47000">
                    <a:srgbClr val="C00000"/>
                  </a:gs>
                  <a:gs pos="52000">
                    <a:srgbClr val="C00000">
                      <a:lumMod val="12000"/>
                      <a:lumOff val="88000"/>
                    </a:srgbClr>
                  </a:gs>
                  <a:gs pos="95000">
                    <a:srgbClr val="000000">
                      <a:shade val="47000"/>
                      <a:satMod val="150000"/>
                    </a:srgbClr>
                  </a:gs>
                  <a:gs pos="100000">
                    <a:srgbClr val="000000">
                      <a:shade val="39000"/>
                      <a:satMod val="150000"/>
                    </a:srgbClr>
                  </a:gs>
                </a:gsLst>
                <a:lin ang="5400000"/>
              </a:gradFill>
              <a:effectLst>
                <a:outerShdw blurRad="50800" algn="tl" rotWithShape="0">
                  <a:srgbClr val="000000"/>
                </a:outerShdw>
              </a:effectLst>
              <a:latin typeface="Babylon5" pitchFamily="2" charset="0"/>
            </a:endParaRPr>
          </a:p>
        </p:txBody>
      </p:sp>
      <p:pic>
        <p:nvPicPr>
          <p:cNvPr id="6" name="Picture 2" descr="C:\Users\Gerhard\Documents\_Sitio WEB\Recursos\ondaWEB.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3429000"/>
            <a:ext cx="9198822" cy="3449558"/>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467544" y="1844824"/>
            <a:ext cx="8424936" cy="4524315"/>
          </a:xfrm>
          <a:prstGeom prst="rect">
            <a:avLst/>
          </a:prstGeom>
        </p:spPr>
        <p:txBody>
          <a:bodyPr wrap="squar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“Daniel answered and said, Blessed be the name of God for ever and ever: for wisdom and might are his. And he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changeth</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times and the seasons: he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removeth</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kings, and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setteth</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up kings: he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giveth</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wisdom unto the wise, and knowledge to them that know understanding. He </a:t>
            </a:r>
            <a:r>
              <a:rPr lang="en-US" sz="3200" b="1" i="1" spc="50" dirty="0" err="1">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revealeth</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 the deep and secret things: </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he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knoweth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what is in the darkness, and the light </a:t>
            </a:r>
            <a:r>
              <a:rPr lang="en-US" sz="3200" b="1" i="1" spc="50" dirty="0" err="1">
                <a:ln w="11430"/>
                <a:solidFill>
                  <a:srgbClr val="002060"/>
                </a:solidFill>
                <a:effectLst>
                  <a:outerShdw blurRad="76200" dist="50800" dir="5400000" algn="tl" rotWithShape="0">
                    <a:srgbClr val="000000">
                      <a:alpha val="65000"/>
                    </a:srgbClr>
                  </a:outerShdw>
                </a:effectLst>
                <a:latin typeface="Myriad Pro" pitchFamily="34" charset="0"/>
              </a:rPr>
              <a:t>dwelleth</a:t>
            </a:r>
            <a:r>
              <a:rPr lang="en-US" sz="3200" b="1" i="1" spc="50" dirty="0">
                <a:ln w="11430"/>
                <a:solidFill>
                  <a:srgbClr val="002060"/>
                </a:solidFill>
                <a:effectLst>
                  <a:outerShdw blurRad="76200" dist="50800" dir="5400000" algn="tl" rotWithShape="0">
                    <a:srgbClr val="000000">
                      <a:alpha val="65000"/>
                    </a:srgbClr>
                  </a:outerShdw>
                </a:effectLst>
                <a:latin typeface="Myriad Pro" pitchFamily="34" charset="0"/>
              </a:rPr>
              <a:t> with him</a:t>
            </a:r>
            <a:r>
              <a:rPr lang="en-US" sz="3200" b="1" i="1" spc="50" dirty="0">
                <a:ln w="11430"/>
                <a:gradFill>
                  <a:gsLst>
                    <a:gs pos="29000">
                      <a:srgbClr val="FF0000"/>
                    </a:gs>
                    <a:gs pos="88000">
                      <a:srgbClr val="FF0000">
                        <a:lumMod val="38000"/>
                      </a:srgbClr>
                    </a:gs>
                  </a:gsLst>
                  <a:lin ang="5400000"/>
                </a:gradFill>
                <a:effectLst>
                  <a:outerShdw blurRad="76200" dist="50800" dir="5400000" algn="tl" rotWithShape="0">
                    <a:srgbClr val="000000">
                      <a:alpha val="65000"/>
                    </a:srgbClr>
                  </a:outerShdw>
                </a:effectLst>
                <a:latin typeface="Myriad Pro" pitchFamily="34" charset="0"/>
              </a:rPr>
              <a:t>.”</a:t>
            </a:r>
          </a:p>
        </p:txBody>
      </p:sp>
      <p:pic>
        <p:nvPicPr>
          <p:cNvPr id="7" name="Picture 2" descr="C:\Users\Gerhard\Documents\_Estudios Biblicos PPT\loguito.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 y="6297613"/>
            <a:ext cx="927101" cy="56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608980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par>
                          <p:cTn id="8" fill="hold">
                            <p:stCondLst>
                              <p:cond delay="1000"/>
                            </p:stCondLst>
                            <p:childTnLst>
                              <p:par>
                                <p:cTn id="9" presetID="22" presetClass="entr" presetSubtype="1" fill="hold" grpId="0"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wipe(up)">
                                      <p:cBhvr>
                                        <p:cTn id="11" dur="1000"/>
                                        <p:tgtEl>
                                          <p:spTgt spid="2">
                                            <p:txEl>
                                              <p:pRg st="0" end="0"/>
                                            </p:txEl>
                                          </p:spTgt>
                                        </p:tgtEl>
                                      </p:cBhvr>
                                    </p:animEffect>
                                  </p:childTnLst>
                                </p:cTn>
                              </p:par>
                            </p:childTnLst>
                          </p:cTn>
                        </p:par>
                        <p:par>
                          <p:cTn id="12" fill="hold">
                            <p:stCondLst>
                              <p:cond delay="2000"/>
                            </p:stCondLst>
                            <p:childTnLst>
                              <p:par>
                                <p:cTn id="13" presetID="22" presetClass="entr" presetSubtype="1"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uiExpand="1" build="p"/>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4&quot;&gt;&lt;property id=&quot;20148&quot; value=&quot;5&quot;/&gt;&lt;property id=&quot;20300&quot; value=&quot;Diapositiva 2&quot;/&gt;&lt;property id=&quot;20307&quot; value=&quot;316&quot;/&gt;&lt;/object&gt;&lt;object type=&quot;3&quot; unique_id=&quot;10005&quot;&gt;&lt;property id=&quot;20148&quot; value=&quot;5&quot;/&gt;&lt;property id=&quot;20300&quot; value=&quot;Diapositiva 3&quot;/&gt;&lt;property id=&quot;20307&quot; value=&quot;319&quot;/&gt;&lt;/object&gt;&lt;object type=&quot;3&quot; unique_id=&quot;10006&quot;&gt;&lt;property id=&quot;20148&quot; value=&quot;5&quot;/&gt;&lt;property id=&quot;20300&quot; value=&quot;Diapositiva 4&quot;/&gt;&lt;property id=&quot;20307&quot; value=&quot;259&quot;/&gt;&lt;/object&gt;&lt;object type=&quot;3&quot; unique_id=&quot;10007&quot;&gt;&lt;property id=&quot;20148&quot; value=&quot;5&quot;/&gt;&lt;property id=&quot;20300&quot; value=&quot;Diapositiva 5&quot;/&gt;&lt;property id=&quot;20307&quot; value=&quot;262&quot;/&gt;&lt;/object&gt;&lt;object type=&quot;3&quot; unique_id=&quot;10008&quot;&gt;&lt;property id=&quot;20148&quot; value=&quot;5&quot;/&gt;&lt;property id=&quot;20300&quot; value=&quot;Diapositiva 6&quot;/&gt;&lt;property id=&quot;20307&quot; value=&quot;261&quot;/&gt;&lt;/object&gt;&lt;object type=&quot;3&quot; unique_id=&quot;10009&quot;&gt;&lt;property id=&quot;20148&quot; value=&quot;5&quot;/&gt;&lt;property id=&quot;20300&quot; value=&quot;Diapositiva 7&quot;/&gt;&lt;property id=&quot;20307&quot; value=&quot;263&quot;/&gt;&lt;/object&gt;&lt;object type=&quot;3&quot; unique_id=&quot;10010&quot;&gt;&lt;property id=&quot;20148&quot; value=&quot;5&quot;/&gt;&lt;property id=&quot;20300&quot; value=&quot;Diapositiva 8&quot;/&gt;&lt;property id=&quot;20307&quot; value=&quot;320&quot;/&gt;&lt;/object&gt;&lt;object type=&quot;3&quot; unique_id=&quot;10011&quot;&gt;&lt;property id=&quot;20148&quot; value=&quot;5&quot;/&gt;&lt;property id=&quot;20300&quot; value=&quot;Diapositiva 9&quot;/&gt;&lt;property id=&quot;20307&quot; value=&quot;321&quot;/&gt;&lt;/object&gt;&lt;object type=&quot;3&quot; unique_id=&quot;10012&quot;&gt;&lt;property id=&quot;20148&quot; value=&quot;5&quot;/&gt;&lt;property id=&quot;20300&quot; value=&quot;Diapositiva 10&quot;/&gt;&lt;property id=&quot;20307&quot; value=&quot;322&quot;/&gt;&lt;/object&gt;&lt;object type=&quot;3&quot; unique_id=&quot;10013&quot;&gt;&lt;property id=&quot;20148&quot; value=&quot;5&quot;/&gt;&lt;property id=&quot;20300&quot; value=&quot;Diapositiva 11&quot;/&gt;&lt;property id=&quot;20307&quot; value=&quot;323&quot;/&gt;&lt;/object&gt;&lt;object type=&quot;3&quot; unique_id=&quot;10014&quot;&gt;&lt;property id=&quot;20148&quot; value=&quot;5&quot;/&gt;&lt;property id=&quot;20300&quot; value=&quot;Diapositiva 12&quot;/&gt;&lt;property id=&quot;20307&quot; value=&quot;324&quot;/&gt;&lt;/object&gt;&lt;object type=&quot;3&quot; unique_id=&quot;10015&quot;&gt;&lt;property id=&quot;20148&quot; value=&quot;5&quot;/&gt;&lt;property id=&quot;20300&quot; value=&quot;Diapositiva 13&quot;/&gt;&lt;property id=&quot;20307&quot; value=&quot;325&quot;/&gt;&lt;/object&gt;&lt;object type=&quot;3&quot; unique_id=&quot;10016&quot;&gt;&lt;property id=&quot;20148&quot; value=&quot;5&quot;/&gt;&lt;property id=&quot;20300&quot; value=&quot;Diapositiva 14&quot;/&gt;&lt;property id=&quot;20307&quot; value=&quot;326&quot;/&gt;&lt;/object&gt;&lt;object type=&quot;3&quot; unique_id=&quot;10017&quot;&gt;&lt;property id=&quot;20148&quot; value=&quot;5&quot;/&gt;&lt;property id=&quot;20300&quot; value=&quot;Diapositiva 15&quot;/&gt;&lt;property id=&quot;20307&quot; value=&quot;327&quot;/&gt;&lt;/object&gt;&lt;object type=&quot;3&quot; unique_id=&quot;10018&quot;&gt;&lt;property id=&quot;20148&quot; value=&quot;5&quot;/&gt;&lt;property id=&quot;20300&quot; value=&quot;Diapositiva 16&quot;/&gt;&lt;property id=&quot;20307&quot; value=&quot;328&quot;/&gt;&lt;/object&gt;&lt;object type=&quot;3&quot; unique_id=&quot;10019&quot;&gt;&lt;property id=&quot;20148&quot; value=&quot;5&quot;/&gt;&lt;property id=&quot;20300&quot; value=&quot;Diapositiva 17&quot;/&gt;&lt;property id=&quot;20307&quot; value=&quot;329&quot;/&gt;&lt;/object&gt;&lt;object type=&quot;3&quot; unique_id=&quot;10020&quot;&gt;&lt;property id=&quot;20148&quot; value=&quot;5&quot;/&gt;&lt;property id=&quot;20300&quot; value=&quot;Diapositiva 18&quot;/&gt;&lt;property id=&quot;20307&quot; value=&quot;330&quot;/&gt;&lt;/object&gt;&lt;object type=&quot;3&quot; unique_id=&quot;10021&quot;&gt;&lt;property id=&quot;20148&quot; value=&quot;5&quot;/&gt;&lt;property id=&quot;20300&quot; value=&quot;Diapositiva 19&quot;/&gt;&lt;property id=&quot;20307&quot; value=&quot;331&quot;/&gt;&lt;/object&gt;&lt;object type=&quot;3&quot; unique_id=&quot;10022&quot;&gt;&lt;property id=&quot;20148&quot; value=&quot;5&quot;/&gt;&lt;property id=&quot;20300&quot; value=&quot;Diapositiva 20&quot;/&gt;&lt;property id=&quot;20307&quot; value=&quot;332&quot;/&gt;&lt;/object&gt;&lt;object type=&quot;3&quot; unique_id=&quot;10023&quot;&gt;&lt;property id=&quot;20148&quot; value=&quot;5&quot;/&gt;&lt;property id=&quot;20300&quot; value=&quot;Diapositiva 21&quot;/&gt;&lt;property id=&quot;20307&quot; value=&quot;333&quot;/&gt;&lt;/object&gt;&lt;object type=&quot;3&quot; unique_id=&quot;10024&quot;&gt;&lt;property id=&quot;20148&quot; value=&quot;5&quot;/&gt;&lt;property id=&quot;20300&quot; value=&quot;Diapositiva 22&quot;/&gt;&lt;property id=&quot;20307&quot; value=&quot;334&quot;/&gt;&lt;/object&gt;&lt;object type=&quot;3&quot; unique_id=&quot;10025&quot;&gt;&lt;property id=&quot;20148&quot; value=&quot;5&quot;/&gt;&lt;property id=&quot;20300&quot; value=&quot;Diapositiva 23&quot;/&gt;&lt;property id=&quot;20307&quot; value=&quot;335&quot;/&gt;&lt;/object&gt;&lt;object type=&quot;3&quot; unique_id=&quot;10026&quot;&gt;&lt;property id=&quot;20148&quot; value=&quot;5&quot;/&gt;&lt;property id=&quot;20300&quot; value=&quot;Diapositiva 24&quot;/&gt;&lt;property id=&quot;20307&quot; value=&quot;336&quot;/&gt;&lt;/object&gt;&lt;object type=&quot;3&quot; unique_id=&quot;10027&quot;&gt;&lt;property id=&quot;20148&quot; value=&quot;5&quot;/&gt;&lt;property id=&quot;20300&quot; value=&quot;Diapositiva 26&quot;/&gt;&lt;property id=&quot;20307&quot; value=&quot;338&quot;/&gt;&lt;/object&gt;&lt;object type=&quot;3&quot; unique_id=&quot;10028&quot;&gt;&lt;property id=&quot;20148&quot; value=&quot;5&quot;/&gt;&lt;property id=&quot;20300&quot; value=&quot;Diapositiva 27&quot;/&gt;&lt;property id=&quot;20307&quot; value=&quot;339&quot;/&gt;&lt;/object&gt;&lt;object type=&quot;3&quot; unique_id=&quot;10029&quot;&gt;&lt;property id=&quot;20148&quot; value=&quot;5&quot;/&gt;&lt;property id=&quot;20300&quot; value=&quot;Diapositiva 28&quot;/&gt;&lt;property id=&quot;20307&quot; value=&quot;340&quot;/&gt;&lt;/object&gt;&lt;object type=&quot;3&quot; unique_id=&quot;10030&quot;&gt;&lt;property id=&quot;20148&quot; value=&quot;5&quot;/&gt;&lt;property id=&quot;20300&quot; value=&quot;Diapositiva 29&quot;/&gt;&lt;property id=&quot;20307&quot; value=&quot;342&quot;/&gt;&lt;/object&gt;&lt;object type=&quot;3&quot; unique_id=&quot;10031&quot;&gt;&lt;property id=&quot;20148&quot; value=&quot;5&quot;/&gt;&lt;property id=&quot;20300&quot; value=&quot;Diapositiva 30&quot;/&gt;&lt;property id=&quot;20307&quot; value=&quot;341&quot;/&gt;&lt;/object&gt;&lt;object type=&quot;3&quot; unique_id=&quot;10032&quot;&gt;&lt;property id=&quot;20148&quot; value=&quot;5&quot;/&gt;&lt;property id=&quot;20300&quot; value=&quot;Diapositiva 32&quot;/&gt;&lt;property id=&quot;20307&quot; value=&quot;343&quot;/&gt;&lt;/object&gt;&lt;object type=&quot;3&quot; unique_id=&quot;10033&quot;&gt;&lt;property id=&quot;20148&quot; value=&quot;5&quot;/&gt;&lt;property id=&quot;20300&quot; value=&quot;Diapositiva 33&quot;/&gt;&lt;property id=&quot;20307&quot; value=&quot;344&quot;/&gt;&lt;/object&gt;&lt;object type=&quot;3&quot; unique_id=&quot;10034&quot;&gt;&lt;property id=&quot;20148&quot; value=&quot;5&quot;/&gt;&lt;property id=&quot;20300&quot; value=&quot;Diapositiva 34&quot;/&gt;&lt;property id=&quot;20307&quot; value=&quot;346&quot;/&gt;&lt;/object&gt;&lt;object type=&quot;3&quot; unique_id=&quot;10035&quot;&gt;&lt;property id=&quot;20148&quot; value=&quot;5&quot;/&gt;&lt;property id=&quot;20300&quot; value=&quot;Diapositiva 36&quot;/&gt;&lt;property id=&quot;20307&quot; value=&quot;347&quot;/&gt;&lt;/object&gt;&lt;object type=&quot;3&quot; unique_id=&quot;10036&quot;&gt;&lt;property id=&quot;20148&quot; value=&quot;5&quot;/&gt;&lt;property id=&quot;20300&quot; value=&quot;Diapositiva 37&quot;/&gt;&lt;property id=&quot;20307&quot; value=&quot;348&quot;/&gt;&lt;/object&gt;&lt;object type=&quot;3&quot; unique_id=&quot;10037&quot;&gt;&lt;property id=&quot;20148&quot; value=&quot;5&quot;/&gt;&lt;property id=&quot;20300&quot; value=&quot;Diapositiva 38&quot;/&gt;&lt;property id=&quot;20307&quot; value=&quot;349&quot;/&gt;&lt;/object&gt;&lt;object type=&quot;3&quot; unique_id=&quot;10038&quot;&gt;&lt;property id=&quot;20148&quot; value=&quot;5&quot;/&gt;&lt;property id=&quot;20300&quot; value=&quot;Diapositiva 40&quot;/&gt;&lt;property id=&quot;20307&quot; value=&quot;350&quot;/&gt;&lt;/object&gt;&lt;object type=&quot;3&quot; unique_id=&quot;10039&quot;&gt;&lt;property id=&quot;20148&quot; value=&quot;5&quot;/&gt;&lt;property id=&quot;20300&quot; value=&quot;Diapositiva 41&quot;/&gt;&lt;property id=&quot;20307&quot; value=&quot;352&quot;/&gt;&lt;/object&gt;&lt;object type=&quot;3&quot; unique_id=&quot;10040&quot;&gt;&lt;property id=&quot;20148&quot; value=&quot;5&quot;/&gt;&lt;property id=&quot;20300&quot; value=&quot;Diapositiva 42&quot;/&gt;&lt;property id=&quot;20307&quot; value=&quot;354&quot;/&gt;&lt;/object&gt;&lt;object type=&quot;3&quot; unique_id=&quot;10041&quot;&gt;&lt;property id=&quot;20148&quot; value=&quot;5&quot;/&gt;&lt;property id=&quot;20300&quot; value=&quot;Diapositiva 43&quot;/&gt;&lt;property id=&quot;20307&quot; value=&quot;353&quot;/&gt;&lt;/object&gt;&lt;object type=&quot;3&quot; unique_id=&quot;10042&quot;&gt;&lt;property id=&quot;20148&quot; value=&quot;5&quot;/&gt;&lt;property id=&quot;20300&quot; value=&quot;Diapositiva 44&quot;/&gt;&lt;property id=&quot;20307&quot; value=&quot;371&quot;/&gt;&lt;/object&gt;&lt;object type=&quot;3&quot; unique_id=&quot;10043&quot;&gt;&lt;property id=&quot;20148&quot; value=&quot;5&quot;/&gt;&lt;property id=&quot;20300&quot; value=&quot;Diapositiva 45&quot;/&gt;&lt;property id=&quot;20307&quot; value=&quot;351&quot;/&gt;&lt;/object&gt;&lt;object type=&quot;3&quot; unique_id=&quot;10044&quot;&gt;&lt;property id=&quot;20148&quot; value=&quot;5&quot;/&gt;&lt;property id=&quot;20300&quot; value=&quot;Diapositiva 46&quot;/&gt;&lt;property id=&quot;20307&quot; value=&quot;355&quot;/&gt;&lt;/object&gt;&lt;object type=&quot;3&quot; unique_id=&quot;10045&quot;&gt;&lt;property id=&quot;20148&quot; value=&quot;5&quot;/&gt;&lt;property id=&quot;20300&quot; value=&quot;Diapositiva 47&quot;/&gt;&lt;property id=&quot;20307&quot; value=&quot;356&quot;/&gt;&lt;/object&gt;&lt;object type=&quot;3&quot; unique_id=&quot;10047&quot;&gt;&lt;property id=&quot;20148&quot; value=&quot;5&quot;/&gt;&lt;property id=&quot;20300&quot; value=&quot;Diapositiva 49&quot;/&gt;&lt;property id=&quot;20307&quot; value=&quot;358&quot;/&gt;&lt;/object&gt;&lt;object type=&quot;3&quot; unique_id=&quot;10048&quot;&gt;&lt;property id=&quot;20148&quot; value=&quot;5&quot;/&gt;&lt;property id=&quot;20300&quot; value=&quot;Diapositiva 50&quot;/&gt;&lt;property id=&quot;20307&quot; value=&quot;359&quot;/&gt;&lt;/object&gt;&lt;object type=&quot;3&quot; unique_id=&quot;10049&quot;&gt;&lt;property id=&quot;20148&quot; value=&quot;5&quot;/&gt;&lt;property id=&quot;20300&quot; value=&quot;Diapositiva 51&quot;/&gt;&lt;property id=&quot;20307&quot; value=&quot;360&quot;/&gt;&lt;/object&gt;&lt;object type=&quot;3&quot; unique_id=&quot;10050&quot;&gt;&lt;property id=&quot;20148&quot; value=&quot;5&quot;/&gt;&lt;property id=&quot;20300&quot; value=&quot;Diapositiva 52&quot;/&gt;&lt;property id=&quot;20307&quot; value=&quot;361&quot;/&gt;&lt;/object&gt;&lt;object type=&quot;3&quot; unique_id=&quot;10051&quot;&gt;&lt;property id=&quot;20148&quot; value=&quot;5&quot;/&gt;&lt;property id=&quot;20300&quot; value=&quot;Diapositiva 53&quot;/&gt;&lt;property id=&quot;20307&quot; value=&quot;362&quot;/&gt;&lt;/object&gt;&lt;object type=&quot;3&quot; unique_id=&quot;10052&quot;&gt;&lt;property id=&quot;20148&quot; value=&quot;5&quot;/&gt;&lt;property id=&quot;20300&quot; value=&quot;Diapositiva 54&quot;/&gt;&lt;property id=&quot;20307&quot; value=&quot;363&quot;/&gt;&lt;/object&gt;&lt;object type=&quot;3&quot; unique_id=&quot;10053&quot;&gt;&lt;property id=&quot;20148&quot; value=&quot;5&quot;/&gt;&lt;property id=&quot;20300&quot; value=&quot;Diapositiva 55&quot;/&gt;&lt;property id=&quot;20307&quot; value=&quot;364&quot;/&gt;&lt;/object&gt;&lt;object type=&quot;3&quot; unique_id=&quot;10054&quot;&gt;&lt;property id=&quot;20148&quot; value=&quot;5&quot;/&gt;&lt;property id=&quot;20300&quot; value=&quot;Diapositiva 56&quot;/&gt;&lt;property id=&quot;20307&quot; value=&quot;365&quot;/&gt;&lt;/object&gt;&lt;object type=&quot;3&quot; unique_id=&quot;10055&quot;&gt;&lt;property id=&quot;20148&quot; value=&quot;5&quot;/&gt;&lt;property id=&quot;20300&quot; value=&quot;Diapositiva 57&quot;/&gt;&lt;property id=&quot;20307&quot; value=&quot;366&quot;/&gt;&lt;/object&gt;&lt;object type=&quot;3&quot; unique_id=&quot;10056&quot;&gt;&lt;property id=&quot;20148&quot; value=&quot;5&quot;/&gt;&lt;property id=&quot;20300&quot; value=&quot;Diapositiva 58&quot;/&gt;&lt;property id=&quot;20307&quot; value=&quot;367&quot;/&gt;&lt;/object&gt;&lt;object type=&quot;3&quot; unique_id=&quot;10057&quot;&gt;&lt;property id=&quot;20148&quot; value=&quot;5&quot;/&gt;&lt;property id=&quot;20300&quot; value=&quot;Diapositiva 59&quot;/&gt;&lt;property id=&quot;20307&quot; value=&quot;368&quot;/&gt;&lt;/object&gt;&lt;object type=&quot;3&quot; unique_id=&quot;10058&quot;&gt;&lt;property id=&quot;20148&quot; value=&quot;5&quot;/&gt;&lt;property id=&quot;20300&quot; value=&quot;Diapositiva 60&quot;/&gt;&lt;property id=&quot;20307&quot; value=&quot;317&quot;/&gt;&lt;/object&gt;&lt;object type=&quot;3&quot; unique_id=&quot;10059&quot;&gt;&lt;property id=&quot;20148&quot; value=&quot;5&quot;/&gt;&lt;property id=&quot;20300&quot; value=&quot;Diapositiva 61&quot;/&gt;&lt;property id=&quot;20307&quot; value=&quot;318&quot;/&gt;&lt;/object&gt;&lt;object type=&quot;3&quot; unique_id=&quot;21314&quot;&gt;&lt;property id=&quot;20148&quot; value=&quot;5&quot;/&gt;&lt;property id=&quot;20300&quot; value=&quot;Diapositiva 25&quot;/&gt;&lt;property id=&quot;20307&quot; value=&quot;373&quot;/&gt;&lt;/object&gt;&lt;object type=&quot;3&quot; unique_id=&quot;21315&quot;&gt;&lt;property id=&quot;20148&quot; value=&quot;5&quot;/&gt;&lt;property id=&quot;20300&quot; value=&quot;Diapositiva 31&quot;/&gt;&lt;property id=&quot;20307&quot; value=&quot;374&quot;/&gt;&lt;/object&gt;&lt;object type=&quot;3&quot; unique_id=&quot;21316&quot;&gt;&lt;property id=&quot;20148&quot; value=&quot;5&quot;/&gt;&lt;property id=&quot;20300&quot; value=&quot;Diapositiva 35&quot;/&gt;&lt;property id=&quot;20307&quot; value=&quot;375&quot;/&gt;&lt;/object&gt;&lt;object type=&quot;3&quot; unique_id=&quot;21317&quot;&gt;&lt;property id=&quot;20148&quot; value=&quot;5&quot;/&gt;&lt;property id=&quot;20300&quot; value=&quot;Diapositiva 39&quot;/&gt;&lt;property id=&quot;20307&quot; value=&quot;376&quot;/&gt;&lt;/object&gt;&lt;object type=&quot;3&quot; unique_id=&quot;22069&quot;&gt;&lt;property id=&quot;20148&quot; value=&quot;5&quot;/&gt;&lt;property id=&quot;20300&quot; value=&quot;Diapositiva 1&quot;/&gt;&lt;property id=&quot;20307&quot; value=&quot;378&quot;/&gt;&lt;/object&gt;&lt;object type=&quot;3&quot; unique_id=&quot;22070&quot;&gt;&lt;property id=&quot;20148&quot; value=&quot;5&quot;/&gt;&lt;property id=&quot;20300&quot; value=&quot;Diapositiva 62&quot;/&gt;&lt;property id=&quot;20307&quot; value=&quot;379&quot;/&gt;&lt;/object&gt;&lt;object type=&quot;3&quot; unique_id=&quot;22779&quot;&gt;&lt;property id=&quot;20148&quot; value=&quot;5&quot;/&gt;&lt;property id=&quot;20300&quot; value=&quot;Diapositiva 48&quot;/&gt;&lt;property id=&quot;20307&quot; value=&quot;380&quot;/&gt;&lt;/object&gt;&lt;/object&gt;&lt;object type=&quot;8&quot; unique_id=&quot;10120&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HTML_SHAPEINFO" val="&lt;SlideThumbPath val=&quot;Diapositiva1.PNG&quot;/&gt;"/>
</p:tagLst>
</file>

<file path=ppt/tags/tag3.xml><?xml version="1.0" encoding="utf-8"?>
<p:tagLst xmlns:a="http://schemas.openxmlformats.org/drawingml/2006/main" xmlns:r="http://schemas.openxmlformats.org/officeDocument/2006/relationships" xmlns:p="http://schemas.openxmlformats.org/presentationml/2006/main">
  <p:tag name="HTML_SHAPEINFO" val="&lt;ThreeDShapeInfo&gt;&lt;uuid val=&quot;&quot;/&gt;&lt;isInvalidForFieldText val=&quot;0&quot;/&gt;&lt;Image&gt;&lt;filename val=&quot;C:\Users\Gerhard\Documents\_Estudios Biblicos PPT\_Presentaciones\GIB_01\data\asimages\{45239FE2-A649-4F24-A9DF-2B3984F5FEE1}_1.png&quot;/&gt;&lt;left val=&quot;0&quot;/&gt;&lt;top val=&quot;504&quot;/&gt;&lt;width val=&quot;270&quot;/&gt;&lt;height val=&quot;41&quot;/&gt;&lt;hasText val=&quot;1&quot;/&gt;&lt;/Image&gt;&lt;/ThreeDShapeInfo&gt;"/>
  <p:tag name="PRESENTER_SHAPETEXTINFO" val="&lt;ShapeTextInfo&gt;&lt;TableIndex row=&quot;-1&quot; col=&quot;-1&quot;&gt;&lt;linesCount val=&quot;2&quot;/&gt;&lt;lineCharCount val=&quot;19&quot;/&gt;&lt;lineCharCount val=&quot;24&quot;/&gt;&lt;/TableIndex&gt;&lt;/ShapeTextInfo&gt;"/>
</p:tagLst>
</file>

<file path=ppt/tags/tag4.xml><?xml version="1.0" encoding="utf-8"?>
<p:tagLst xmlns:a="http://schemas.openxmlformats.org/drawingml/2006/main" xmlns:r="http://schemas.openxmlformats.org/officeDocument/2006/relationships" xmlns:p="http://schemas.openxmlformats.org/presentationml/2006/main">
  <p:tag name="HTML_SHAPEINFO" val="&lt;SlideThumbPath val=&quot;Diapositiva61.PNG&quot;/&gt;"/>
</p:tagLst>
</file>

<file path=ppt/tags/tag5.xml><?xml version="1.0" encoding="utf-8"?>
<p:tagLst xmlns:a="http://schemas.openxmlformats.org/drawingml/2006/main" xmlns:r="http://schemas.openxmlformats.org/officeDocument/2006/relationships" xmlns:p="http://schemas.openxmlformats.org/presentationml/2006/main">
  <p:tag name="PRESENTER_SHAPEINFO" val="&lt;ThreeDShapeInfo&gt;&lt;uuid val=&quot;{DDEC871F-3909-4CD1-96FB-0ACD24B9F9C6}&quot;/&gt;&lt;isInvalidForFieldText val=&quot;0&quot;/&gt;&lt;Image&gt;&lt;filename val=&quot;C:\Users\Gerhard\Documents\_Estudios Biblicos PPT\_Presentaciones\GIB_01\data\asimages\{DDEC871F-3909-4CD1-96FB-0ACD24B9F9C6}_61.png&quot;/&gt;&lt;left val=&quot;471&quot;/&gt;&lt;top val=&quot;490&quot;/&gt;&lt;width val=&quot;241&quot;/&gt;&lt;height val=&quot;43&quot;/&gt;&lt;hasText val=&quot;1&quot;/&gt;&lt;/Image&gt;&lt;/ThreeDShapeInfo&gt;"/>
  <p:tag name="PRESENTER_SHAPETEXTINFO" val="&lt;ShapeTextInfo&gt;&lt;TableIndex row=&quot;-1&quot; col=&quot;-1&quot;&gt;&lt;linesCount val=&quot;1&quot;/&gt;&lt;lineCharCount val=&quot;15&quot;/&gt;&lt;/TableIndex&gt;&lt;/ShapeTextInfo&gt;"/>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2440</TotalTime>
  <Words>3635</Words>
  <Application>Microsoft Office PowerPoint</Application>
  <PresentationFormat>Presentación en pantalla (4:3)</PresentationFormat>
  <Paragraphs>341</Paragraphs>
  <Slides>62</Slides>
  <Notes>62</Notes>
  <HiddenSlides>0</HiddenSlides>
  <MMClips>0</MMClips>
  <ScaleCrop>false</ScaleCrop>
  <HeadingPairs>
    <vt:vector size="6" baseType="variant">
      <vt:variant>
        <vt:lpstr>Fuentes usadas</vt:lpstr>
      </vt:variant>
      <vt:variant>
        <vt:i4>9</vt:i4>
      </vt:variant>
      <vt:variant>
        <vt:lpstr>Tema</vt:lpstr>
      </vt:variant>
      <vt:variant>
        <vt:i4>1</vt:i4>
      </vt:variant>
      <vt:variant>
        <vt:lpstr>Títulos de diapositiva</vt:lpstr>
      </vt:variant>
      <vt:variant>
        <vt:i4>62</vt:i4>
      </vt:variant>
    </vt:vector>
  </HeadingPairs>
  <TitlesOfParts>
    <vt:vector size="72" baseType="lpstr">
      <vt:lpstr>Arial</vt:lpstr>
      <vt:lpstr>Verdana</vt:lpstr>
      <vt:lpstr>Myriad Pro</vt:lpstr>
      <vt:lpstr>Impact</vt:lpstr>
      <vt:lpstr>Calibri</vt:lpstr>
      <vt:lpstr>Machine BT</vt:lpstr>
      <vt:lpstr>Swis721 LtEx BT</vt:lpstr>
      <vt:lpstr>Wingdings</vt:lpstr>
      <vt:lpstr>Babylon5</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cp:lastModifiedBy>Rodolfo Murua</cp:lastModifiedBy>
  <cp:revision>139</cp:revision>
  <dcterms:created xsi:type="dcterms:W3CDTF">2013-10-02T01:22:09Z</dcterms:created>
  <dcterms:modified xsi:type="dcterms:W3CDTF">2017-09-15T20:45:25Z</dcterms:modified>
</cp:coreProperties>
</file>