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2" r:id="rId1"/>
  </p:sldMasterIdLst>
  <p:notesMasterIdLst>
    <p:notesMasterId r:id="rId47"/>
  </p:notesMasterIdLst>
  <p:sldIdLst>
    <p:sldId id="338" r:id="rId2"/>
    <p:sldId id="341" r:id="rId3"/>
    <p:sldId id="342" r:id="rId4"/>
    <p:sldId id="343" r:id="rId5"/>
    <p:sldId id="259" r:id="rId6"/>
    <p:sldId id="318" r:id="rId7"/>
    <p:sldId id="298" r:id="rId8"/>
    <p:sldId id="290" r:id="rId9"/>
    <p:sldId id="344" r:id="rId10"/>
    <p:sldId id="291" r:id="rId11"/>
    <p:sldId id="345" r:id="rId12"/>
    <p:sldId id="346" r:id="rId13"/>
    <p:sldId id="347" r:id="rId14"/>
    <p:sldId id="271" r:id="rId15"/>
    <p:sldId id="307" r:id="rId16"/>
    <p:sldId id="319" r:id="rId17"/>
    <p:sldId id="348" r:id="rId18"/>
    <p:sldId id="272" r:id="rId19"/>
    <p:sldId id="279" r:id="rId20"/>
    <p:sldId id="320" r:id="rId21"/>
    <p:sldId id="349" r:id="rId22"/>
    <p:sldId id="321" r:id="rId23"/>
    <p:sldId id="323" r:id="rId24"/>
    <p:sldId id="324" r:id="rId25"/>
    <p:sldId id="326" r:id="rId26"/>
    <p:sldId id="325" r:id="rId27"/>
    <p:sldId id="328" r:id="rId28"/>
    <p:sldId id="329" r:id="rId29"/>
    <p:sldId id="274" r:id="rId30"/>
    <p:sldId id="330" r:id="rId31"/>
    <p:sldId id="283" r:id="rId32"/>
    <p:sldId id="331" r:id="rId33"/>
    <p:sldId id="275" r:id="rId34"/>
    <p:sldId id="284" r:id="rId35"/>
    <p:sldId id="332" r:id="rId36"/>
    <p:sldId id="285" r:id="rId37"/>
    <p:sldId id="333" r:id="rId38"/>
    <p:sldId id="350" r:id="rId39"/>
    <p:sldId id="286" r:id="rId40"/>
    <p:sldId id="334" r:id="rId41"/>
    <p:sldId id="288" r:id="rId42"/>
    <p:sldId id="335" r:id="rId43"/>
    <p:sldId id="314" r:id="rId44"/>
    <p:sldId id="339" r:id="rId45"/>
    <p:sldId id="340" r:id="rId46"/>
  </p:sldIdLst>
  <p:sldSz cx="9144000" cy="5143500" type="screen16x9"/>
  <p:notesSz cx="6858000" cy="9144000"/>
  <p:embeddedFontLst>
    <p:embeddedFont>
      <p:font typeface="Myriad Pro Black Cond" panose="020B0806030403020204" pitchFamily="34" charset="0"/>
      <p:bold r:id="rId48"/>
      <p:boldItalic r:id="rId49"/>
    </p:embeddedFont>
    <p:embeddedFont>
      <p:font typeface="Calibri" panose="020F0502020204030204" pitchFamily="34" charset="0"/>
      <p:regular r:id="rId50"/>
      <p:bold r:id="rId51"/>
      <p:italic r:id="rId52"/>
      <p:boldItalic r:id="rId53"/>
    </p:embeddedFont>
    <p:embeddedFont>
      <p:font typeface="Myriad Pro" panose="020B0503030403020204" pitchFamily="34" charset="0"/>
      <p:regular r:id="rId54"/>
      <p:bold r:id="rId55"/>
      <p:italic r:id="rId56"/>
      <p:boldItalic r:id="rId57"/>
    </p:embeddedFont>
    <p:embeddedFont>
      <p:font typeface="Wingdings 2" panose="05020102010507070707" pitchFamily="18" charset="2"/>
      <p:regular r:id="rId58"/>
    </p:embeddedFont>
    <p:embeddedFont>
      <p:font typeface="Verdana" panose="020B0604030504040204" pitchFamily="34" charset="0"/>
      <p:regular r:id="rId59"/>
      <p:bold r:id="rId60"/>
      <p:italic r:id="rId61"/>
      <p:boldItalic r:id="rId62"/>
    </p:embeddedFont>
  </p:embeddedFontLst>
  <p:custDataLst>
    <p:tags r:id="rId63"/>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74207" autoAdjust="0"/>
  </p:normalViewPr>
  <p:slideViewPr>
    <p:cSldViewPr>
      <p:cViewPr varScale="1">
        <p:scale>
          <a:sx n="89" d="100"/>
          <a:sy n="89" d="100"/>
        </p:scale>
        <p:origin x="72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t>10/10/2018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t>‹Nº›</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Es una alegría poder estar nuevamente con vosotros para estudiar un capítulo más del fascinante libro Apocalipsis. El título de hoy es: </a:t>
            </a:r>
            <a:r>
              <a:rPr lang="es-ES" sz="1200" kern="1200" dirty="0" smtClean="0">
                <a:solidFill>
                  <a:schemeClr val="tx1"/>
                </a:solidFill>
                <a:effectLst/>
                <a:latin typeface="+mn-lt"/>
                <a:ea typeface="+mn-ea"/>
                <a:cs typeface="+mn-cs"/>
              </a:rPr>
              <a:t>“El gran trono rodeado de tronos”.</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a:t>
            </a:fld>
            <a:endParaRPr lang="es-AR"/>
          </a:p>
        </p:txBody>
      </p:sp>
    </p:spTree>
    <p:extLst>
      <p:ext uri="{BB962C8B-B14F-4D97-AF65-F5344CB8AC3E}">
        <p14:creationId xmlns:p14="http://schemas.microsoft.com/office/powerpoint/2010/main" val="3322115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4:4 dice: (RV1865) “Y alrededor del trono había veinticuatro sillas; y vi sobre las sillas veinticuatro ancianos sentados, vestidos de ropas blancas; y tenían sobre sus cabezas coronas de oro”.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Los veinticuatro ancianos son primicias, representantes de la humanidad que están en la presencia de Dios. Hombres consagrados, quizás profetas. Unos fueron arrebatados vivos al cielo como Elías y Enoc. </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10</a:t>
            </a:fld>
            <a:endParaRPr lang="es-AR"/>
          </a:p>
        </p:txBody>
      </p:sp>
    </p:spTree>
    <p:extLst>
      <p:ext uri="{BB962C8B-B14F-4D97-AF65-F5344CB8AC3E}">
        <p14:creationId xmlns:p14="http://schemas.microsoft.com/office/powerpoint/2010/main" val="284670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2 Reyes 2:11 leemos: (RV1865) “Y aconteció, que yendo ellos hablando, he aquí que un carro de fuego con caballos de fuego apartó a los dos, y Elías subió al cielo en un torbellino”.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en Génesis 5:24 leemos: (RV1909) “Caminó, pues, Enoc con Dios, y desapareció, porque le llevó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Los demás fueron resucitados por Dios, como Moisés. </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11</a:t>
            </a:fld>
            <a:endParaRPr lang="es-AR"/>
          </a:p>
        </p:txBody>
      </p:sp>
    </p:spTree>
    <p:extLst>
      <p:ext uri="{BB962C8B-B14F-4D97-AF65-F5344CB8AC3E}">
        <p14:creationId xmlns:p14="http://schemas.microsoft.com/office/powerpoint/2010/main" val="1301434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Judas 1:9 encontramos un registro de la resurrección de Moisés. La escritura dice: (RV1865) “Pues cuando él arcángel Miguel contendía con el diablo, disputando sobre el cuerpo de Moisés, no se atrevió a usar de juicio de maldición contra él, antes le dijo: El Señor te reprenda”.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Aunque el pueblo de Israel buscó el cuerpo de Moisés, nunca lo halló pues Dios lo resucitó.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Mateo menciona que fueron Moisés y Elías los que aparecieron en el monte junto a Jesús cuando fue transfigurado a la gloria del cielo ante tres de los discípulos.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Conocemos los nombres de estos tres: Enoc, Elías y Moisés, y sabemos que los 21 restantes resucitaron en ocasión de la muerte y resurrección de Jesús. </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12</a:t>
            </a:fld>
            <a:endParaRPr lang="es-AR"/>
          </a:p>
        </p:txBody>
      </p:sp>
    </p:spTree>
    <p:extLst>
      <p:ext uri="{BB962C8B-B14F-4D97-AF65-F5344CB8AC3E}">
        <p14:creationId xmlns:p14="http://schemas.microsoft.com/office/powerpoint/2010/main" val="1328738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Mateo 27:52-53 nos dice: “y se abrieron los sepulcros, y muchos cuerpos de santos que habían dormido, se levantaron; y saliendo de los sepulcros, después de la resurrección de él, vinieron a la santa ciudad, y aparecieron a muchos”. </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13</a:t>
            </a:fld>
            <a:endParaRPr lang="es-AR"/>
          </a:p>
        </p:txBody>
      </p:sp>
    </p:spTree>
    <p:extLst>
      <p:ext uri="{BB962C8B-B14F-4D97-AF65-F5344CB8AC3E}">
        <p14:creationId xmlns:p14="http://schemas.microsoft.com/office/powerpoint/2010/main" val="1495297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Otra evidencia de que los 24 ancianos fueron seres humanos lo encontramos en el capítulo 5:9 donde se menciona que los 24 ancianos cantan un cántico ante el trono de Dios mencionando que han sido redimidos por la sangre de Cristo.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14</a:t>
            </a:fld>
            <a:endParaRPr lang="es-AR"/>
          </a:p>
        </p:txBody>
      </p:sp>
    </p:spTree>
    <p:extLst>
      <p:ext uri="{BB962C8B-B14F-4D97-AF65-F5344CB8AC3E}">
        <p14:creationId xmlns:p14="http://schemas.microsoft.com/office/powerpoint/2010/main" val="2978300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Apocalipsis 5:9 dice: (RV1865) “Y cantaban una nueva canción, diciendo: Digno eres de tomar el libro, y de abrir sus sellos; porque tú fuiste inmolado, y nos has redimido para Dios con tu sangre, de todo linaje, y lengua, y pueblo, y nación”.</a:t>
            </a:r>
            <a:endParaRPr lang="es-ES" sz="1200" kern="1200" dirty="0" smtClean="0">
              <a:solidFill>
                <a:schemeClr val="tx1"/>
              </a:solidFill>
              <a:effectLst/>
              <a:latin typeface="+mn-lt"/>
              <a:ea typeface="+mn-ea"/>
              <a:cs typeface="+mn-cs"/>
            </a:endParaRPr>
          </a:p>
          <a:p>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15</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Otro elemento interesante es que están vestidos de ropas blancas y tienen coronas en sus cabezas como lo hemos leído ya en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4:4. Esto significa que son seres que eran pecadores y por la fe han recibido el manto de la justicia de Cristo, o sea, han sido perdonados y declarados justos.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Las coronas son símbolo de la victoria obtenida al acabar su carrera terrenal. ¡Qué gran privilegio para estos fieles siervos de Dios, el estar sentados en tronos cerca del trono de Dios!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16</a:t>
            </a:fld>
            <a:endParaRPr lang="es-AR"/>
          </a:p>
        </p:txBody>
      </p:sp>
    </p:spTree>
    <p:extLst>
      <p:ext uri="{BB962C8B-B14F-4D97-AF65-F5344CB8AC3E}">
        <p14:creationId xmlns:p14="http://schemas.microsoft.com/office/powerpoint/2010/main" val="417491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Es allí ante el “Gran trono de Dios Padre” que Cristo intercede por el pecador, rodeado de los 24 ancianos, los seres vivientes y los ángeles del cielo.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Me entusiasma saber lo que Jesús hace por nosotros, y entre los muchos planetas habitados del universo, hay representantes junto al trono de Dios SOLO de este mundo. Ellos glorifican a Dios por la salvación y expresan el reconocimiento de la ayuda de Dios y su salvación de una forma muy especial, se postran ante del trono y colocan sus coronas delante del trono. Reconocen que la victoria no ha sido por su mérito, sino que esta corona realmente le pertenece a nuestro Salvador.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Apocalipsis 4:10 y 11 dice: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“Los veinticuatro ancianos se postraban delante del que estaba sentado en el trono, y adoraban al que vive para siempre jamás, y echaban sus coronas delante del trono, diciendo: Señor, digno eres de recibir la gloria y la honra y el poder; porque tú creaste todas las cosas, y por tu voluntad existen y fueron creadas”.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nuestros días, muchos dudan del verdadero poder de Dios. La ciencia duda que Dios sea el creador del ser humano y habla de evolución. Aun muchas personas que se creen cristianos hablan de evolución. Pero para los salvados no hay duda de que Dios es el creador del Universo. Estos 24 ancianos resaltan el poder creador de Dios diciendo “tú creaste todas las cosas” y también su poder sustentador “y por tu voluntad existen y fueron creadas”.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 Unámonos al coro de estos 24 ancianos y no dudemos del gran poder de Dios. Ese poder no solo creó los cielos y la tierra, sino es el mismo poder que hace milagros y transforma nuestras vidas. </a:t>
            </a:r>
          </a:p>
          <a:p>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17</a:t>
            </a:fld>
            <a:endParaRPr lang="es-AR"/>
          </a:p>
        </p:txBody>
      </p:sp>
    </p:spTree>
    <p:extLst>
      <p:ext uri="{BB962C8B-B14F-4D97-AF65-F5344CB8AC3E}">
        <p14:creationId xmlns:p14="http://schemas.microsoft.com/office/powerpoint/2010/main" val="29722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Aparte de los 24 ancianos, tenemos los 4 seres vivientes. ¿Quiénes son estos seres vivientes?</a:t>
            </a:r>
            <a:endParaRPr lang="es-ES" sz="1200" kern="1200" dirty="0" smtClean="0">
              <a:solidFill>
                <a:schemeClr val="tx1"/>
              </a:solidFill>
              <a:effectLst/>
              <a:latin typeface="+mn-lt"/>
              <a:ea typeface="+mn-ea"/>
              <a:cs typeface="+mn-cs"/>
            </a:endParaRPr>
          </a:p>
          <a:p>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18</a:t>
            </a:fld>
            <a:endParaRPr lang="es-AR"/>
          </a:p>
        </p:txBody>
      </p:sp>
    </p:spTree>
    <p:extLst>
      <p:ext uri="{BB962C8B-B14F-4D97-AF65-F5344CB8AC3E}">
        <p14:creationId xmlns:p14="http://schemas.microsoft.com/office/powerpoint/2010/main" val="3080457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Es difícil imaginar el aspecto de estos seres vivientes. En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4: 6-8 leemos: “Y delante del trono había como un mar de vidrio semejante al cristal; y junto al trono, y alrededor del trono, cuatro seres vivientes llenos de ojos delante y detrás. El primer ser viviente era semejante a un león; el segundo era semejante a un becerro…</a:t>
            </a: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19</a:t>
            </a:fld>
            <a:endParaRPr lang="es-AR"/>
          </a:p>
        </p:txBody>
      </p:sp>
    </p:spTree>
    <p:extLst>
      <p:ext uri="{BB962C8B-B14F-4D97-AF65-F5344CB8AC3E}">
        <p14:creationId xmlns:p14="http://schemas.microsoft.com/office/powerpoint/2010/main" val="119518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Nos acercaremos al trono de Dios tal como lo vio el apóstol Juan, en donde están los 24 ancianos, los 4 seres vivientes y las huestes celestiales. Analizaremos los capítulos 4 y 5 de Apocalipsis.</a:t>
            </a:r>
          </a:p>
          <a:p>
            <a:r>
              <a:rPr lang="es-AR" sz="1200" kern="1200" dirty="0" smtClean="0">
                <a:solidFill>
                  <a:schemeClr val="tx1"/>
                </a:solidFill>
                <a:effectLst/>
                <a:latin typeface="+mn-lt"/>
                <a:ea typeface="+mn-ea"/>
                <a:cs typeface="+mn-cs"/>
              </a:rPr>
              <a:t>Aun hoy existen reyes y reinas en el mundo. Algunos con poder para gobernar y otros como una figura dentro de los gobiernos pero con poderes muy limitados. Muchos reinos han dejado de existir y son solo historia.</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a:t>
            </a:fld>
            <a:endParaRPr lang="es-AR"/>
          </a:p>
        </p:txBody>
      </p:sp>
    </p:spTree>
    <p:extLst>
      <p:ext uri="{BB962C8B-B14F-4D97-AF65-F5344CB8AC3E}">
        <p14:creationId xmlns:p14="http://schemas.microsoft.com/office/powerpoint/2010/main" val="2042121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el tercero tenía rostro como de hombre; y el cuarto era semejante a un águila volando.</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los cuatro seres vivientes tenían cada uno seis alas, y alrededor y por dentro estaban llenos de ojos; y no cesaban día y noche de decir: Santo, santo, santo es el Señor Dios Todopoderoso, el que era, el que es, y el que ha de venir”.</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20</a:t>
            </a:fld>
            <a:endParaRPr lang="es-AR"/>
          </a:p>
        </p:txBody>
      </p:sp>
    </p:spTree>
    <p:extLst>
      <p:ext uri="{BB962C8B-B14F-4D97-AF65-F5344CB8AC3E}">
        <p14:creationId xmlns:p14="http://schemas.microsoft.com/office/powerpoint/2010/main" val="119518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profeta Ezequiel ve estos mismos seres vivientes con las mismas características como los ve Juan en el Apocalipsis. Ezequiel ve los seres vivientes junto al trono del altísimo y los identifica como querubines, una especie de ángeles especiales o guardia de honor.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Ezequiel 10:20 dice: “Estos eran los seres vivientes que vi debajo del Dios de Israel en el río </a:t>
            </a:r>
            <a:r>
              <a:rPr lang="es-AR" sz="1200" kern="1200" dirty="0" err="1" smtClean="0">
                <a:solidFill>
                  <a:schemeClr val="tx1"/>
                </a:solidFill>
                <a:effectLst/>
                <a:latin typeface="+mn-lt"/>
                <a:ea typeface="+mn-ea"/>
                <a:cs typeface="+mn-cs"/>
              </a:rPr>
              <a:t>Quebar</a:t>
            </a:r>
            <a:r>
              <a:rPr lang="es-AR" sz="1200" kern="1200" dirty="0" smtClean="0">
                <a:solidFill>
                  <a:schemeClr val="tx1"/>
                </a:solidFill>
                <a:effectLst/>
                <a:latin typeface="+mn-lt"/>
                <a:ea typeface="+mn-ea"/>
                <a:cs typeface="+mn-cs"/>
              </a:rPr>
              <a:t>, y me di cuenta de que eran querubines”.</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21</a:t>
            </a:fld>
            <a:endParaRPr lang="es-AR"/>
          </a:p>
        </p:txBody>
      </p:sp>
    </p:spTree>
    <p:extLst>
      <p:ext uri="{BB962C8B-B14F-4D97-AF65-F5344CB8AC3E}">
        <p14:creationId xmlns:p14="http://schemas.microsoft.com/office/powerpoint/2010/main" val="2349915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La presencia viviente de estos querubines adorna el trono y representan en su aspecto las virtudes de Dios. El león representa el poder y la fortaleza; el buey, la fuerza y perseverancia; el hombre, la inteligencia y sensibilidad; el águila, velocidad y aguda visión. Tienen ojos por doquier, emblemas de que Dios es omnipresente, que todo lo ve. </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22</a:t>
            </a:fld>
            <a:endParaRPr lang="es-AR"/>
          </a:p>
        </p:txBody>
      </p:sp>
    </p:spTree>
    <p:extLst>
      <p:ext uri="{BB962C8B-B14F-4D97-AF65-F5344CB8AC3E}">
        <p14:creationId xmlns:p14="http://schemas.microsoft.com/office/powerpoint/2010/main" val="3400727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Ante el trono de Dios existe un gran respeto, obediencia y una reverencia especialmente de estos 4 seres vivientes o querubines.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5:6 dice: “Y miré, y vi que en medio del trono y de los cuatro seres vivientes, y en medio de los ancianos, estaba en pie un Cordero como inmolado, que tenía siete cuernos, y siete ojos, los cuales son los siete espíritus de Dios enviados por toda la tierra”.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23</a:t>
            </a:fld>
            <a:endParaRPr lang="es-AR"/>
          </a:p>
        </p:txBody>
      </p:sp>
    </p:spTree>
    <p:extLst>
      <p:ext uri="{BB962C8B-B14F-4D97-AF65-F5344CB8AC3E}">
        <p14:creationId xmlns:p14="http://schemas.microsoft.com/office/powerpoint/2010/main" val="3534845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Jesús es llamado “cordero” 29 veces en el Apocalipsis.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el evangelio de Juan 1:29 Juan el Bautista llama a Jesús como el Cordero de Dios: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“Al día siguiente, Juan vio a Jesús que venía hacia él y dijo: —¡He aquí el Cordero de Dios que quita el pecado del mundo!”.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Al decir en el Apocalipsis “cordero como inmolado”, nos muestra que se trata de un símbolo y hace referencia al sacrificio de corderos del Antiguo Testamento, símbolo de la muerte sustitutiva de Jesús por nosotros. Nos recuerda el precio de la liberación del pecado, la vida del cordero, y nos muestra que es tan real para ti, como si recién hubiese ocurrido. </a:t>
            </a:r>
          </a:p>
          <a:p>
            <a:r>
              <a:rPr lang="es-AR" sz="1200" kern="1200" dirty="0" smtClean="0">
                <a:solidFill>
                  <a:schemeClr val="tx1"/>
                </a:solidFill>
                <a:effectLst/>
                <a:latin typeface="+mn-lt"/>
                <a:ea typeface="+mn-ea"/>
                <a:cs typeface="+mn-cs"/>
              </a:rPr>
              <a:t>Los 7 cuernos simbolizan la total fortaleza (cuernos) de ese sacrificio hecho en nuestro favor. Tal como los cuernos en un animal son símbolos de su poder y su defensa, el sacrificio de Cristo es la defensa y poder de aquellos que reconocen su pecado. El número 7, símbolo de plenitud, hace referencia a que este poder es completo y total para la victoria de cada hijo de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Los 7 ojos nos hablan de su perfecta sabiduría e inteligencia y se identifica con los 7 espíritus de Dios, alusión al Espíritu Santo que él prometió enviar. El Espíritu Santo todo lo ve y todo lo conoce, pero también ha sido enviado para guiar a cada creyente que se entrega en las manos de Dios y acepta el sacrificio de Cristo en su lugar.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Jesús dijo en Juan 16:7: “Empero yo os digo la verdad, que os es necesario que yo vaya; porque si yo no fuese, el Consolador no vendría a vosotros; mas si yo fuere, os le enviaré”.</a:t>
            </a:r>
            <a:endParaRPr lang="es-ES" sz="1200" kern="1200" dirty="0" smtClean="0">
              <a:solidFill>
                <a:schemeClr val="tx1"/>
              </a:solidFill>
              <a:effectLst/>
              <a:latin typeface="+mn-lt"/>
              <a:ea typeface="+mn-ea"/>
              <a:cs typeface="+mn-cs"/>
            </a:endParaRPr>
          </a:p>
          <a:p>
            <a:pPr marL="0" indent="0">
              <a:buFont typeface="Arial" panose="020B0604020202020204" pitchFamily="34" charset="0"/>
              <a:buNone/>
            </a:pPr>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24</a:t>
            </a:fld>
            <a:endParaRPr lang="es-AR"/>
          </a:p>
        </p:txBody>
      </p:sp>
    </p:spTree>
    <p:extLst>
      <p:ext uri="{BB962C8B-B14F-4D97-AF65-F5344CB8AC3E}">
        <p14:creationId xmlns:p14="http://schemas.microsoft.com/office/powerpoint/2010/main" val="4203759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AR" sz="1200" kern="1200" dirty="0" smtClean="0">
                <a:solidFill>
                  <a:schemeClr val="tx1"/>
                </a:solidFill>
                <a:effectLst/>
                <a:latin typeface="+mn-lt"/>
                <a:ea typeface="+mn-ea"/>
                <a:cs typeface="+mn-cs"/>
              </a:rPr>
              <a:t>Pero Juan aun ve otro grupo más ante el trono, según lo registra en Apocalipsis 5:11. Juan menciona lo siguiente: </a:t>
            </a:r>
            <a:r>
              <a:rPr lang="es-AR" sz="1200" i="1" kern="1200" dirty="0" smtClean="0">
                <a:solidFill>
                  <a:schemeClr val="tx1"/>
                </a:solidFill>
                <a:effectLst/>
                <a:latin typeface="+mn-lt"/>
                <a:ea typeface="+mn-ea"/>
                <a:cs typeface="+mn-cs"/>
              </a:rPr>
              <a:t>“</a:t>
            </a:r>
            <a:r>
              <a:rPr lang="es-AR" sz="1200" kern="1200" dirty="0" smtClean="0">
                <a:solidFill>
                  <a:schemeClr val="tx1"/>
                </a:solidFill>
                <a:effectLst/>
                <a:latin typeface="+mn-lt"/>
                <a:ea typeface="+mn-ea"/>
                <a:cs typeface="+mn-cs"/>
              </a:rPr>
              <a:t>Y oí la voz de muchos ángeles alrededor del trono, y de los seres vivientes, y de los ancianos; y su número era millones de millones”.</a:t>
            </a:r>
            <a:endParaRPr lang="es-E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25</a:t>
            </a:fld>
            <a:endParaRPr lang="es-AR"/>
          </a:p>
        </p:txBody>
      </p:sp>
    </p:spTree>
    <p:extLst>
      <p:ext uri="{BB962C8B-B14F-4D97-AF65-F5344CB8AC3E}">
        <p14:creationId xmlns:p14="http://schemas.microsoft.com/office/powerpoint/2010/main" val="119518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La innumerable hueste de ángeles descrita allí hace referencia a los seres ministradores que sirven junto al trono de Dios. Ellos son los que nos cuidan en los momentos de peligro y llevan los registros de nuestra vida.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Hebreos 1:14 dice: “¿No son todos espíritus ministradores, enviados para servicio a favor de los que serán herederos de la salvación?” Aunque no vemos los ángeles podemos sentir muchas veces su intervención al protegernos de peligros que nos acechan.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Demos también gracias a Dios por estos seres especiales que son enviados para ayudarnos en medio de tantos conflictos que nos rodean. ¡De cuántos contratiempos habrás sido salvado milagrosamente por el poder de los ángeles del cielo!</a:t>
            </a:r>
            <a:endParaRPr lang="es-ES" sz="1200" kern="1200" dirty="0" smtClean="0">
              <a:solidFill>
                <a:schemeClr val="tx1"/>
              </a:solidFill>
              <a:effectLst/>
              <a:latin typeface="+mn-lt"/>
              <a:ea typeface="+mn-ea"/>
              <a:cs typeface="+mn-cs"/>
            </a:endParaRPr>
          </a:p>
          <a:p>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26</a:t>
            </a:fld>
            <a:endParaRPr lang="es-AR"/>
          </a:p>
        </p:txBody>
      </p:sp>
    </p:spTree>
    <p:extLst>
      <p:ext uri="{BB962C8B-B14F-4D97-AF65-F5344CB8AC3E}">
        <p14:creationId xmlns:p14="http://schemas.microsoft.com/office/powerpoint/2010/main" val="3080457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profeta Daniel también tuvo el privilegio de ver el trono de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Daniel 7:9-10, 13 leemos: “Estuve mirando hasta que fueron puestos tronos, y se sentó un Anciano de días, cuyo vestido era blanco como la nieve, y el pelo de su cabeza como lana limpia; su trono llama de fuego, y las ruedas del mismo, fuego ardiente. Un río de fuego procedía y salía de delante de él; millares de millares le servían, y millones de millones asistían delante de él; el Juez se sentó, y los libros fueron abiertos. </a:t>
            </a:r>
            <a:endParaRPr lang="es-ES" sz="1200" b="1" dirty="0" smtClean="0">
              <a:effectLst>
                <a:outerShdw blurRad="38100" dist="38100" dir="2700000" algn="tl">
                  <a:srgbClr val="000000">
                    <a:alpha val="43137"/>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27</a:t>
            </a:fld>
            <a:endParaRPr lang="es-AR"/>
          </a:p>
        </p:txBody>
      </p:sp>
    </p:spTree>
    <p:extLst>
      <p:ext uri="{BB962C8B-B14F-4D97-AF65-F5344CB8AC3E}">
        <p14:creationId xmlns:p14="http://schemas.microsoft.com/office/powerpoint/2010/main" val="328104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Miraba yo en la visión de la noche, y he aquí con las nubes del cielo venía uno como un hijo de hombre, que vino hasta el Anciano de días, y le hicieron acercarse delante de él”.</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Esta descripción de Daniel también es impresionante. Fueron puesto tronos, ya hemos visto que allí están los 24 ancianos.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Lo que Dios revela a Daniel es lo que sucede en este trono. Daniel ve al Juez Dios el Padre. Hay millones de ángeles, testigos vivientes de nuestras acciones, que invisiblemente nos observan y registran nuestra vida en los libros que ahora se abren. Menos mal que tenemos un abogado. Jesús, el Hijo del Hombre se acerca para interceder por aquellos que lo aceptaron como su Salvador y Señor.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Leemos en Daniel 7:14: “Y </a:t>
            </a:r>
            <a:r>
              <a:rPr lang="es-AR" sz="1200" kern="1200" dirty="0" err="1" smtClean="0">
                <a:solidFill>
                  <a:schemeClr val="tx1"/>
                </a:solidFill>
                <a:effectLst/>
                <a:latin typeface="+mn-lt"/>
                <a:ea typeface="+mn-ea"/>
                <a:cs typeface="+mn-cs"/>
              </a:rPr>
              <a:t>fuéle</a:t>
            </a:r>
            <a:r>
              <a:rPr lang="es-AR" sz="1200" kern="1200" dirty="0" smtClean="0">
                <a:solidFill>
                  <a:schemeClr val="tx1"/>
                </a:solidFill>
                <a:effectLst/>
                <a:latin typeface="+mn-lt"/>
                <a:ea typeface="+mn-ea"/>
                <a:cs typeface="+mn-cs"/>
              </a:rPr>
              <a:t> dado señorío, y gloria, y reino; y todos los pueblos, naciones, y lenguajes le sirvieron: su señorío, señorío eterno, que no será transitorio; y su reino, que no se corromperá”.</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reino de Dios y de nuestro Salvador Jesucristo es un reino que no se corrompe como los reinos terrenales. No es un trono como el de Carlomagno que solo conservó su esqueleto. El trono de Dios durará por la eternidad.</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28</a:t>
            </a:fld>
            <a:endParaRPr lang="es-AR"/>
          </a:p>
        </p:txBody>
      </p:sp>
    </p:spTree>
    <p:extLst>
      <p:ext uri="{BB962C8B-B14F-4D97-AF65-F5344CB8AC3E}">
        <p14:creationId xmlns:p14="http://schemas.microsoft.com/office/powerpoint/2010/main" val="328104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¿De qué depende que lleguemos a ser parte de este reino eterno?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Como hemos escuchado, nuestra vida está registrada en los libros del cielo.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Nadie saldrá impune ni es posible sobornar al Juez de jueces cuando sea analizada nuestra vida.</a:t>
            </a:r>
            <a:endParaRPr lang="es-ES" sz="1200" kern="1200" dirty="0" smtClean="0">
              <a:solidFill>
                <a:schemeClr val="tx1"/>
              </a:solidFill>
              <a:effectLst/>
              <a:latin typeface="+mn-lt"/>
              <a:ea typeface="+mn-ea"/>
              <a:cs typeface="+mn-cs"/>
            </a:endParaRPr>
          </a:p>
          <a:p>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29</a:t>
            </a:fld>
            <a:endParaRPr lang="es-AR"/>
          </a:p>
        </p:txBody>
      </p:sp>
    </p:spTree>
    <p:extLst>
      <p:ext uri="{BB962C8B-B14F-4D97-AF65-F5344CB8AC3E}">
        <p14:creationId xmlns:p14="http://schemas.microsoft.com/office/powerpoint/2010/main" val="1218682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Inglaterra, en la sala donde se reúne el parlamento, existe un lugar muy especial y lleno de decoración en donde se encuentra el trono de la Reina Elizabeth II de Inglaterra. Desde allí presenta sus discursos a la nación. La reina Elizabeth II tiene poderes limitados en el Reino Unido.</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a:t>
            </a:fld>
            <a:endParaRPr lang="es-AR"/>
          </a:p>
        </p:txBody>
      </p:sp>
    </p:spTree>
    <p:extLst>
      <p:ext uri="{BB962C8B-B14F-4D97-AF65-F5344CB8AC3E}">
        <p14:creationId xmlns:p14="http://schemas.microsoft.com/office/powerpoint/2010/main" val="3432587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21:27 nos dice: “No entrará en ella ninguna cosa inmunda, o que hace abominación y mentira, sino solamente los que están inscritos en el libro de la vida del Cordero”.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Los ángeles son testigos de todo lo que está registrado en los libros. Los 24 ancianos son testigos del proceso del juicio, como también de la justicia y misericordia de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Para ser salvos, debemos aceptar a Jesús y arrepentirnos de nuestros pecados, y nuestros nombres serán registrados en el libro de la vida. Si lo rechazamos será borrado. </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30</a:t>
            </a:fld>
            <a:endParaRPr lang="es-AR"/>
          </a:p>
        </p:txBody>
      </p:sp>
    </p:spTree>
    <p:extLst>
      <p:ext uri="{BB962C8B-B14F-4D97-AF65-F5344CB8AC3E}">
        <p14:creationId xmlns:p14="http://schemas.microsoft.com/office/powerpoint/2010/main" val="1082155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Apocalipsis 3:5 dice: “El que venciere será vestido de vestiduras blancas; y no borraré su nombre del libro de la vida, y confesaré su nombre delante de mi Padre, y delante de sus ángeles”.</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31</a:t>
            </a:fld>
            <a:endParaRPr lang="es-AR"/>
          </a:p>
        </p:txBody>
      </p:sp>
    </p:spTree>
    <p:extLst>
      <p:ext uri="{BB962C8B-B14F-4D97-AF65-F5344CB8AC3E}">
        <p14:creationId xmlns:p14="http://schemas.microsoft.com/office/powerpoint/2010/main" val="1082155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20:12 como también en Daniel 7:10 se mencionan </a:t>
            </a:r>
            <a:r>
              <a:rPr lang="es-AR" sz="1200" i="1" kern="1200" dirty="0" smtClean="0">
                <a:solidFill>
                  <a:schemeClr val="tx1"/>
                </a:solidFill>
                <a:effectLst/>
                <a:latin typeface="+mn-lt"/>
                <a:ea typeface="+mn-ea"/>
                <a:cs typeface="+mn-cs"/>
              </a:rPr>
              <a:t>“otros libros”</a:t>
            </a:r>
            <a:r>
              <a:rPr lang="es-AR" sz="1200" kern="1200" dirty="0" smtClean="0">
                <a:solidFill>
                  <a:schemeClr val="tx1"/>
                </a:solidFill>
                <a:effectLst/>
                <a:latin typeface="+mn-lt"/>
                <a:ea typeface="+mn-ea"/>
                <a:cs typeface="+mn-cs"/>
              </a:rPr>
              <a:t> (plural). Mal. 3:16 menciona el </a:t>
            </a:r>
            <a:r>
              <a:rPr lang="es-AR" sz="1200" i="1" kern="1200" dirty="0" smtClean="0">
                <a:solidFill>
                  <a:schemeClr val="tx1"/>
                </a:solidFill>
                <a:effectLst/>
                <a:latin typeface="+mn-lt"/>
                <a:ea typeface="+mn-ea"/>
                <a:cs typeface="+mn-cs"/>
              </a:rPr>
              <a:t>“libro de memoria”</a:t>
            </a:r>
            <a:r>
              <a:rPr lang="es-AR" sz="1200" kern="1200" dirty="0" smtClean="0">
                <a:solidFill>
                  <a:schemeClr val="tx1"/>
                </a:solidFill>
                <a:effectLst/>
                <a:latin typeface="+mn-lt"/>
                <a:ea typeface="+mn-ea"/>
                <a:cs typeface="+mn-cs"/>
              </a:rPr>
              <a:t>. Donde quedan registradas las buenas obras “de los que temen a Jehová y de los que piensan en su nombre”. Hay otro registro donde figuran nuestros pecados. En Eclesiastés 12:14 dice que </a:t>
            </a:r>
            <a:r>
              <a:rPr lang="es-AR" sz="1200" i="1" kern="1200" dirty="0" smtClean="0">
                <a:solidFill>
                  <a:schemeClr val="tx1"/>
                </a:solidFill>
                <a:effectLst/>
                <a:latin typeface="+mn-lt"/>
                <a:ea typeface="+mn-ea"/>
                <a:cs typeface="+mn-cs"/>
              </a:rPr>
              <a:t>“Dios traerá a juicio toda obra sea buena o mala”. </a:t>
            </a:r>
            <a:r>
              <a:rPr lang="es-AR" sz="1200" kern="1200" dirty="0" smtClean="0">
                <a:solidFill>
                  <a:schemeClr val="tx1"/>
                </a:solidFill>
                <a:effectLst/>
                <a:latin typeface="+mn-lt"/>
                <a:ea typeface="+mn-ea"/>
                <a:cs typeface="+mn-cs"/>
              </a:rPr>
              <a:t>La ley de Dios será la regla por la cual serán probados en el juicio los caracteres y las vidas de los hombres. No podemos despreciar ninguno de los preceptos de los 10 mandamientos, pues seremos juzgados por la ley de Dios, o como la llama Santiago, la ley de la libertad (Santiago 2:12).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¿Está registrado tu nombre en el libro de la vida? ¿Has aceptado a Jesús como tu Salvador y Señor, para que puedas estar seguro del amor y del perdón de Dios y disfrutar ya hoy del gozo de tener la vida eterna? ¿Sigues la guía de Jesús como tu Señor aceptando respetar los 10 mandamientos que son un reflejo de su carácter?</a:t>
            </a:r>
            <a:endParaRPr lang="es-E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32</a:t>
            </a:fld>
            <a:endParaRPr lang="es-AR"/>
          </a:p>
        </p:txBody>
      </p:sp>
    </p:spTree>
    <p:extLst>
      <p:ext uri="{BB962C8B-B14F-4D97-AF65-F5344CB8AC3E}">
        <p14:creationId xmlns:p14="http://schemas.microsoft.com/office/powerpoint/2010/main" val="4203759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Juan vio en el cielo otro libro más y quedó muy preocupado. Y no solo preocupado, sino que lloraba.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33</a:t>
            </a:fld>
            <a:endParaRPr lang="es-AR"/>
          </a:p>
        </p:txBody>
      </p:sp>
    </p:spTree>
    <p:extLst>
      <p:ext uri="{BB962C8B-B14F-4D97-AF65-F5344CB8AC3E}">
        <p14:creationId xmlns:p14="http://schemas.microsoft.com/office/powerpoint/2010/main" val="1625935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Apocalipsis 5:4-5 leemos: “Y yo lloraba mucho, porque no había sido hallado ninguno digno de abrir el libro, ni de leerlo, ni de mirarlo. Y uno de los ancianos me dice: No llores: he aquí, el León de la tribu de Judá, la Raíz de David, que ha prevalecido para abrir el libro, y desatar sus siete sellos”.</a:t>
            </a:r>
            <a:endParaRPr lang="es-ES" sz="1200" kern="1200" dirty="0" smtClean="0">
              <a:solidFill>
                <a:schemeClr val="tx1"/>
              </a:solidFill>
              <a:effectLst/>
              <a:latin typeface="+mn-lt"/>
              <a:ea typeface="+mn-ea"/>
              <a:cs typeface="+mn-cs"/>
            </a:endParaRPr>
          </a:p>
          <a:p>
            <a:endParaRPr lang="es-ES" sz="1200" b="1" dirty="0" smtClean="0">
              <a:solidFill>
                <a:srgbClr val="C00000"/>
              </a:solidFill>
              <a:effectLst>
                <a:outerShdw blurRad="38100" dist="38100" dir="2700000" algn="tl">
                  <a:srgbClr val="000000">
                    <a:alpha val="43137"/>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34</a:t>
            </a:fld>
            <a:endParaRPr lang="es-AR"/>
          </a:p>
        </p:txBody>
      </p:sp>
    </p:spTree>
    <p:extLst>
      <p:ext uri="{BB962C8B-B14F-4D97-AF65-F5344CB8AC3E}">
        <p14:creationId xmlns:p14="http://schemas.microsoft.com/office/powerpoint/2010/main" val="3039923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Jesús es la esperanza. Jesús, el único digno. Solo él sabe quién se salva y quién se pierde, ya que solamente él puede leer el corazón. Es llamado “el León”, por su poder, “de la tribu de Judá” por descender de ella, la raíz de David, pues es descendiente de él y lleva el reinado eterno. Sólo Él ha vencido. En otras palabras, fue el único ser que vivió en la tierra que llevó una vida perfecta sin pecado. Por eso fue digno de morir en nuestro lugar y de salvarnos. Resucitó al tercer día y hoy está en los cielos como vencedor tomando el reino eterno.</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35</a:t>
            </a:fld>
            <a:endParaRPr lang="es-AR"/>
          </a:p>
        </p:txBody>
      </p:sp>
    </p:spTree>
    <p:extLst>
      <p:ext uri="{BB962C8B-B14F-4D97-AF65-F5344CB8AC3E}">
        <p14:creationId xmlns:p14="http://schemas.microsoft.com/office/powerpoint/2010/main" val="2033020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a:t>
            </a:r>
            <a:r>
              <a:rPr lang="es-AR" sz="1200" b="1"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5:9-12 leemos: “</a:t>
            </a:r>
            <a:r>
              <a:rPr lang="es-AR" sz="1200" b="0" kern="1200" dirty="0" smtClean="0">
                <a:solidFill>
                  <a:schemeClr val="tx1"/>
                </a:solidFill>
                <a:effectLst/>
                <a:latin typeface="+mn-lt"/>
                <a:ea typeface="+mn-ea"/>
                <a:cs typeface="+mn-cs"/>
              </a:rPr>
              <a:t>Y</a:t>
            </a:r>
            <a:r>
              <a:rPr lang="es-AR" sz="1200" kern="1200" dirty="0" smtClean="0">
                <a:solidFill>
                  <a:schemeClr val="tx1"/>
                </a:solidFill>
                <a:effectLst/>
                <a:latin typeface="+mn-lt"/>
                <a:ea typeface="+mn-ea"/>
                <a:cs typeface="+mn-cs"/>
              </a:rPr>
              <a:t> cantaban un nuevo cántico, diciendo: Digno eres de tomar el libro y de abrir sus sellos; porque tú fuiste inmolado, y con tu sangre nos has redimido para Dios, de todo linaje y lengua y pueblo y nación”</a:t>
            </a: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36</a:t>
            </a:fld>
            <a:endParaRPr lang="es-AR"/>
          </a:p>
        </p:txBody>
      </p:sp>
    </p:spTree>
    <p:extLst>
      <p:ext uri="{BB962C8B-B14F-4D97-AF65-F5344CB8AC3E}">
        <p14:creationId xmlns:p14="http://schemas.microsoft.com/office/powerpoint/2010/main" val="2960173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y </a:t>
            </a:r>
            <a:r>
              <a:rPr lang="es-AR" sz="1200" b="0" kern="1200" dirty="0" smtClean="0">
                <a:solidFill>
                  <a:schemeClr val="tx1"/>
                </a:solidFill>
                <a:effectLst/>
                <a:latin typeface="+mn-lt"/>
                <a:ea typeface="+mn-ea"/>
                <a:cs typeface="+mn-cs"/>
              </a:rPr>
              <a:t>los ángeles</a:t>
            </a:r>
            <a:r>
              <a:rPr lang="es-AR" sz="1200" kern="1200" dirty="0" smtClean="0">
                <a:solidFill>
                  <a:schemeClr val="tx1"/>
                </a:solidFill>
                <a:effectLst/>
                <a:latin typeface="+mn-lt"/>
                <a:ea typeface="+mn-ea"/>
                <a:cs typeface="+mn-cs"/>
              </a:rPr>
              <a:t> decían a gran voz: “El Cordero que fue inmolado es digno de tomar el poder, las riquezas, la sabiduría, la fortaleza, la honra, la gloria y la alabanza”. </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Solamente Jesús puede limpiarnos del pecado, pues solo Él murió en la cruz ocupando nuestro lugar. Nosotros fuimos los pecadores culpables del castigo que Él cargó sobre sí voluntariamente. Este es el canto de los seres celestiales y debe ser el nuestro. Hay muchos motivos para estar llenos de gratitud, ya que fuimos reconciliados con Dios por la sangre de su Hijo. </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37</a:t>
            </a:fld>
            <a:endParaRPr lang="es-AR"/>
          </a:p>
        </p:txBody>
      </p:sp>
    </p:spTree>
    <p:extLst>
      <p:ext uri="{BB962C8B-B14F-4D97-AF65-F5344CB8AC3E}">
        <p14:creationId xmlns:p14="http://schemas.microsoft.com/office/powerpoint/2010/main" val="2960173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Romanos 5:10 nos dice: “Porque si siendo enemigos, fuimos reconciliado con Dios por la muerte de su Hijo, mucho más, estando reconciliados, seremos salvos por su vida”. </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38</a:t>
            </a:fld>
            <a:endParaRPr lang="es-AR"/>
          </a:p>
        </p:txBody>
      </p:sp>
    </p:spTree>
    <p:extLst>
      <p:ext uri="{BB962C8B-B14F-4D97-AF65-F5344CB8AC3E}">
        <p14:creationId xmlns:p14="http://schemas.microsoft.com/office/powerpoint/2010/main" val="3882289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err="1" smtClean="0">
                <a:solidFill>
                  <a:schemeClr val="tx1"/>
                </a:solidFill>
                <a:effectLst/>
                <a:latin typeface="+mn-lt"/>
                <a:ea typeface="+mn-ea"/>
                <a:cs typeface="+mn-cs"/>
              </a:rPr>
              <a:t>Apoc</a:t>
            </a:r>
            <a:r>
              <a:rPr lang="es-AR" sz="1200" kern="1200" dirty="0" smtClean="0">
                <a:solidFill>
                  <a:schemeClr val="tx1"/>
                </a:solidFill>
                <a:effectLst/>
                <a:latin typeface="+mn-lt"/>
                <a:ea typeface="+mn-ea"/>
                <a:cs typeface="+mn-cs"/>
              </a:rPr>
              <a:t>. 5:8 dice: “Y cuando hubo tomado el libro, los cuatro seres vivientes y los veinticuatro ancianos se postraron delante del Cordero; todos tenían arpas, y copas de oro llenas de incienso, que son las oraciones de los santos”.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La Biblia compara las oraciones con la fragancia del incienso que sube al trono de Dios. </a:t>
            </a:r>
            <a:endParaRPr lang="es-ES" sz="1200" kern="1200" dirty="0" smtClean="0">
              <a:solidFill>
                <a:schemeClr val="tx1"/>
              </a:solidFill>
              <a:effectLst/>
              <a:latin typeface="+mn-lt"/>
              <a:ea typeface="+mn-ea"/>
              <a:cs typeface="+mn-cs"/>
            </a:endParaRPr>
          </a:p>
          <a:p>
            <a:endParaRPr lang="es-AR" sz="1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39</a:t>
            </a:fld>
            <a:endParaRPr lang="es-AR"/>
          </a:p>
        </p:txBody>
      </p:sp>
    </p:spTree>
    <p:extLst>
      <p:ext uri="{BB962C8B-B14F-4D97-AF65-F5344CB8AC3E}">
        <p14:creationId xmlns:p14="http://schemas.microsoft.com/office/powerpoint/2010/main" val="2642156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famoso emperador Carlomagno consiguió dominar gran parte de Europa y formar un imperio después de la caída de Roma en solo 13 años. De acuerdo a la historia, Carlomagno falleció el 18 de enero del año 814. En el año 1000 aproximadamente, el Emperador Otto III fue el primero que abrió la tumba que se consideraba pertenecía a Carlomagno. De acuerdo a crónicas del evento, Otto entró a las cámaras subterráneas y encontró el esqueleto de Carlomagno sentado en un trono, con una corona en su cabeza, teniendo en una de sus manos el cetro del poder.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Aunque había conquistado gran poder, solo quedaba su esqueleto sentado en el trono.</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Su tumba fue abierta nuevamente en 1165 por Federico I y sus restos colocados en un sarcófago de mármol. Posteriormente Federico II coloco sus restos en un ataúd hecho de oro y plata. Otros estudios se realizaron en años posteriores. En el 2010 se realizaron nuevamente estudios a sus huesos confirmando la autenticidad de sus huesos y su antigüedad. Sus restos están en una catedral en la ciudad de </a:t>
            </a:r>
            <a:r>
              <a:rPr lang="es-ES" sz="1200" kern="1200" dirty="0" err="1" smtClean="0">
                <a:solidFill>
                  <a:schemeClr val="tx1"/>
                </a:solidFill>
                <a:effectLst/>
                <a:latin typeface="+mn-lt"/>
                <a:ea typeface="+mn-ea"/>
                <a:cs typeface="+mn-cs"/>
              </a:rPr>
              <a:t>Aachen</a:t>
            </a:r>
            <a:r>
              <a:rPr lang="es-ES" sz="1200" kern="1200" dirty="0" smtClean="0">
                <a:solidFill>
                  <a:schemeClr val="tx1"/>
                </a:solidFill>
                <a:effectLst/>
                <a:latin typeface="+mn-lt"/>
                <a:ea typeface="+mn-ea"/>
                <a:cs typeface="+mn-cs"/>
              </a:rPr>
              <a:t> en Alemania. ¿Qué ha quedado realmente de Carlomagno y de su reinado? Lo que quedan son solo restos arqueológicos e historia. </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a:t>
            </a:fld>
            <a:endParaRPr lang="es-AR"/>
          </a:p>
        </p:txBody>
      </p:sp>
    </p:spTree>
    <p:extLst>
      <p:ext uri="{BB962C8B-B14F-4D97-AF65-F5344CB8AC3E}">
        <p14:creationId xmlns:p14="http://schemas.microsoft.com/office/powerpoint/2010/main" val="3550525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anose="020B0604020202020204" pitchFamily="34" charset="0"/>
              <a:buChar char="•"/>
            </a:pPr>
            <a:r>
              <a:rPr lang="es-AR" sz="1200" kern="1200" dirty="0" smtClean="0">
                <a:solidFill>
                  <a:schemeClr val="tx1"/>
                </a:solidFill>
                <a:effectLst/>
                <a:latin typeface="+mn-lt"/>
                <a:ea typeface="+mn-ea"/>
                <a:cs typeface="+mn-cs"/>
              </a:rPr>
              <a:t>La oración es el medio que tenemos para hablar con el Señor, para pedir perdón por nuestras faltas y pecados, para clamar pidiendo fuerzas para vencer y no perdernos el reino eterno de nuestro salvador Jesucristo. No permitas que ningún pecado quede sin confesar en los registros del cielo, que lleven a borrar tu nombre del libro de la vida y puedan impedir tu entrada al reino de Dios.</a:t>
            </a:r>
            <a:endParaRPr lang="es-E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s-AR" sz="1200" kern="1200" dirty="0" smtClean="0">
                <a:solidFill>
                  <a:schemeClr val="tx1"/>
                </a:solidFill>
                <a:effectLst/>
                <a:latin typeface="+mn-lt"/>
                <a:ea typeface="+mn-ea"/>
                <a:cs typeface="+mn-cs"/>
              </a:rPr>
              <a:t>Podemos hablar con Jesús como con un amigo y contarle nuestros fracasos y victorias. </a:t>
            </a:r>
          </a:p>
          <a:p>
            <a:pPr marL="171450" indent="-171450">
              <a:buFont typeface="Arial" panose="020B0604020202020204" pitchFamily="34" charset="0"/>
              <a:buChar char="•"/>
            </a:pPr>
            <a:r>
              <a:rPr lang="es-AR" sz="1200" kern="1200" dirty="0" smtClean="0">
                <a:solidFill>
                  <a:schemeClr val="tx1"/>
                </a:solidFill>
                <a:effectLst/>
                <a:latin typeface="+mn-lt"/>
                <a:ea typeface="+mn-ea"/>
                <a:cs typeface="+mn-cs"/>
              </a:rPr>
              <a:t>Debemos orar siempre al Padre en el nombre de Jesús, pues como el pecado hizo un abismo entre Dios y el hombre, necesitamos que nuestras peticiones imperfectas sean purificadas por la intercesión del Hijo de Dios. Podemos pedir fuerzas al León de la tribu de Judá, a Jesús, quien pudo desatar los sellos y abrir el libro. También que nos dé la victoria sobre las tentaciones y nuestras debilidades. </a:t>
            </a:r>
          </a:p>
          <a:p>
            <a:pPr marL="171450" indent="-171450">
              <a:buFont typeface="Arial" panose="020B0604020202020204" pitchFamily="34" charset="0"/>
              <a:buChar char="•"/>
            </a:pPr>
            <a:r>
              <a:rPr lang="es-AR" sz="1200" kern="1200" dirty="0" smtClean="0">
                <a:solidFill>
                  <a:schemeClr val="tx1"/>
                </a:solidFill>
                <a:effectLst/>
                <a:latin typeface="+mn-lt"/>
                <a:ea typeface="+mn-ea"/>
                <a:cs typeface="+mn-cs"/>
              </a:rPr>
              <a:t>Jesús presenta sus manos como incienso fragante ante el Padre y muestra las cicatrices de sus clavos, ya que Él lleva allí las marcas de su sacrificio expiatorio realizado en nuestro favor. </a:t>
            </a:r>
            <a:endParaRPr lang="es-E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40</a:t>
            </a:fld>
            <a:endParaRPr lang="es-AR"/>
          </a:p>
        </p:txBody>
      </p:sp>
    </p:spTree>
    <p:extLst>
      <p:ext uri="{BB962C8B-B14F-4D97-AF65-F5344CB8AC3E}">
        <p14:creationId xmlns:p14="http://schemas.microsoft.com/office/powerpoint/2010/main" val="1012408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Habacuc 3:4 nos dice: “Y el resplandor fue como la luz; Rayos brillantes salían de su mano; Y allí estaba escondida su fortaleza”.</a:t>
            </a:r>
            <a:endParaRPr lang="es-ES" sz="1200" kern="1200" dirty="0" smtClean="0">
              <a:solidFill>
                <a:schemeClr val="tx1"/>
              </a:solidFill>
              <a:effectLst/>
              <a:latin typeface="+mn-lt"/>
              <a:ea typeface="+mn-ea"/>
              <a:cs typeface="+mn-cs"/>
            </a:endParaRPr>
          </a:p>
          <a:p>
            <a:endParaRPr lang="es-AR" sz="1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41</a:t>
            </a:fld>
            <a:endParaRPr lang="es-AR"/>
          </a:p>
        </p:txBody>
      </p:sp>
    </p:spTree>
    <p:extLst>
      <p:ext uri="{BB962C8B-B14F-4D97-AF65-F5344CB8AC3E}">
        <p14:creationId xmlns:p14="http://schemas.microsoft.com/office/powerpoint/2010/main" val="1297298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Estimado amigo que me escuchas. Hay esperanza para todo pecador que confiesa su pecado y reconoce a Jesús como su Salvador personal. Hay poder en Jesús para vencer el pecado y ser libres del poder de Satanás. Jesús se encuentra ante el Padre como vencedor, con el propósito de establecer no solo el reino de su gracia sino, muy pronto, regresará para establecer el reino de la gloria.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Estimados amigos, hoy es el tiempo de unirnos por la fe al reino de la gracia y muy pronto poder ser parte del reino de la gloria y unir nuestras voces a la alabanza de los 24 ancianos, de los 4 seres vivientes y de la hueste de ángeles que adora ante el trono de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Que Dios nos ayude a estar muy pronto juntos en esta Jerusalén, ante el trono victorioso de nuestro Salvador.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te bendiga ricamente.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42</a:t>
            </a:fld>
            <a:endParaRPr lang="es-AR"/>
          </a:p>
        </p:txBody>
      </p:sp>
    </p:spTree>
    <p:extLst>
      <p:ext uri="{BB962C8B-B14F-4D97-AF65-F5344CB8AC3E}">
        <p14:creationId xmlns:p14="http://schemas.microsoft.com/office/powerpoint/2010/main" val="291137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Os invito a ponernos de pie y ser dirigidos a Dios a través de una oración antes de despedirnos.</a:t>
            </a:r>
            <a:endParaRPr lang="es-ES"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43</a:t>
            </a:fld>
            <a:endParaRPr lang="es-AR"/>
          </a:p>
        </p:txBody>
      </p:sp>
    </p:spTree>
    <p:extLst>
      <p:ext uri="{BB962C8B-B14F-4D97-AF65-F5344CB8AC3E}">
        <p14:creationId xmlns:p14="http://schemas.microsoft.com/office/powerpoint/2010/main" val="3020539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¡Qué interesante revelación del trono de Dios! Sigamos adelante aferrados de nuestro Salvador Jesús para no perdernos la oportunidad de estar también juntos ante este gran trono rodeado de tronos.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 la salida pueden solicitar la hoja de repaso del tema estudiado esta noche de la serie de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Mañana disfrutaremos de otro documental de la serie “Jerusalén, tras las huellas de Jesús”. Visitaremos el Monte de los Olivos, lugar que Jesús visitó regularmente con sus discípulos y también a solas para orar.</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También escucharemos la conferencia sobre el fascinante libro del Apocalipsis titulada “</a:t>
            </a:r>
            <a:r>
              <a:rPr lang="es-ES" sz="1200" kern="1200" dirty="0" smtClean="0">
                <a:solidFill>
                  <a:schemeClr val="tx1"/>
                </a:solidFill>
                <a:effectLst/>
                <a:latin typeface="+mn-lt"/>
                <a:ea typeface="+mn-ea"/>
                <a:cs typeface="+mn-cs"/>
              </a:rPr>
              <a:t>Los 4 jinetes y los sellos del Apocalipsis</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esperamos el día de mañana a la misma hora de hoy. ¡No te lo pierdas! Invita a tus amigos y familiares a escuchar el programa.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¡Que Dios te bendiga ricamente y hasta mañana!</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44</a:t>
            </a:fld>
            <a:endParaRPr lang="es-AR"/>
          </a:p>
        </p:txBody>
      </p:sp>
    </p:spTree>
    <p:extLst>
      <p:ext uri="{BB962C8B-B14F-4D97-AF65-F5344CB8AC3E}">
        <p14:creationId xmlns:p14="http://schemas.microsoft.com/office/powerpoint/2010/main" val="3057110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45</a:t>
            </a:fld>
            <a:endParaRPr lang="es-AR"/>
          </a:p>
        </p:txBody>
      </p:sp>
    </p:spTree>
    <p:extLst>
      <p:ext uri="{BB962C8B-B14F-4D97-AF65-F5344CB8AC3E}">
        <p14:creationId xmlns:p14="http://schemas.microsoft.com/office/powerpoint/2010/main" val="323772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Apocalipsis, en los capítulos 4 y 5 encontramos que al apóstol Juan se le revela un gran trono, el trono de Dios, rodeado de tronos con una gloria magnífica, donde el</a:t>
            </a:r>
            <a:r>
              <a:rPr lang="es-AR" sz="1200" kern="1200" dirty="0" smtClean="0">
                <a:solidFill>
                  <a:schemeClr val="tx1"/>
                </a:solidFill>
                <a:effectLst/>
                <a:latin typeface="+mn-lt"/>
                <a:ea typeface="+mn-ea"/>
                <a:cs typeface="+mn-cs"/>
              </a:rPr>
              <a:t> Señor lo invita a ver los eventos futuros.</a:t>
            </a:r>
            <a:endParaRPr lang="es-ES"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5</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Juan ve la majestuosidad del trono divino y trata de describirla. Leamos en Apocalipsis 4:2-3: “Y al instante yo estaba en el Espíritu; y he aquí, un trono establecido en el cielo, y en el trono, uno sentado.</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el aspecto del que estaba sentado era semejante a piedra de jaspe y de cornalina; y había alrededor del trono un arco iris, semejante en aspecto a la esmeralda” ¡Qué descripción tan especial!</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6</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que está sentado es el Padre celestial. Lo describe utilizando los colores más brillantes que él conoce. Las piedras de jaspe, son hermosamente coloreadas. A la luz del sol el sardio refleja una bella luz rojiza, y la esmeralda un hermoso verde transparente. Todo esto embellecido por la diáfana luz del arco iris que está encima. El arco iris nos habla del pacto de gracia que Dios hizo con el hombre.</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7</a:t>
            </a:fld>
            <a:endParaRPr lang="es-AR">
              <a:solidFill>
                <a:prstClr val="black"/>
              </a:solidFill>
            </a:endParaRPr>
          </a:p>
        </p:txBody>
      </p:sp>
    </p:spTree>
    <p:extLst>
      <p:ext uri="{BB962C8B-B14F-4D97-AF65-F5344CB8AC3E}">
        <p14:creationId xmlns:p14="http://schemas.microsoft.com/office/powerpoint/2010/main" val="497438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Aquí escuchamos las palabras de la majestad sentada en el trono: “El que estaba sentado en el trono dijo: ‘He aquí yo hago nuevas todas las cosas’. Y dijo: ‘Escribe, porque estas palabras son fieles y verdaderas… El que venza heredará estas cosas; y yo seré su Dios, y él será mi hijo” Apocalipsis 21:5 y 7. Estas son palabras que vienen del trono de la Jerusalén, pero no de la Jerusalén en Israel, sino de la Jerusalén celestial, donde tú y yo queremos estar un día. Estas son palabras verdaderas, no es una ilusión. Será una realidad en el día glorioso de la venida de Jesús. Dios hace todo nuevo. ¡Jesús vino para ayudarnos a vencer y poder estar un día ante el gran trono!</a:t>
            </a:r>
            <a:endParaRPr lang="es-ES"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8</a:t>
            </a:fld>
            <a:endParaRPr lang="es-AR"/>
          </a:p>
        </p:txBody>
      </p:sp>
    </p:spTree>
    <p:extLst>
      <p:ext uri="{BB962C8B-B14F-4D97-AF65-F5344CB8AC3E}">
        <p14:creationId xmlns:p14="http://schemas.microsoft.com/office/powerpoint/2010/main" val="1457906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El versículo 6 de Apocalipsis 4 relata:</a:t>
            </a:r>
            <a:r>
              <a:rPr lang="es-AR" sz="1200" i="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delante del trono hay como un mar de vidrio, semejante al cristal”. Una plaza transparente como si fuera hielo o vidrio. Luego describe los personajes que se encuentran allí.</a:t>
            </a:r>
            <a:endParaRPr lang="es-ES"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9</a:t>
            </a:fld>
            <a:endParaRPr lang="es-AR"/>
          </a:p>
        </p:txBody>
      </p:sp>
    </p:spTree>
    <p:extLst>
      <p:ext uri="{BB962C8B-B14F-4D97-AF65-F5344CB8AC3E}">
        <p14:creationId xmlns:p14="http://schemas.microsoft.com/office/powerpoint/2010/main" val="1615752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t>10/10/2018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10/10/2018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10/10/2018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10/10/2018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t>10/10/2018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10/10/2018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t>10/10/2018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t>10/10/2018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t>10/10/2018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10/10/2018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t>10/10/2018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t>‹Nº›</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t>10/10/2018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t>‹Nº›</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jpeg"/><Relationship Id="rId10"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0.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1.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6.pn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1.jpe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0.jpe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2.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4.jpe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4.jpe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6.jpe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7.wdp"/><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7.wdp"/></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9.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45.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2.png"/><Relationship Id="rId5" Type="http://schemas.openxmlformats.org/officeDocument/2006/relationships/image" Target="../media/image1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Gerhard\Documents\IMS\_0 PROYECTO 2016\Logo SMI 600px.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667" r="100000"/>
                    </a14:imgEffect>
                  </a14:imgLayer>
                </a14:imgProps>
              </a:ext>
              <a:ext uri="{28A0092B-C50C-407E-A947-70E740481C1C}">
                <a14:useLocalDpi xmlns:a14="http://schemas.microsoft.com/office/drawing/2010/main" val="0"/>
              </a:ext>
            </a:extLst>
          </a:blip>
          <a:srcRect/>
          <a:stretch>
            <a:fillRect/>
          </a:stretch>
        </p:blipFill>
        <p:spPr bwMode="auto">
          <a:xfrm>
            <a:off x="109850" y="4243400"/>
            <a:ext cx="805531" cy="8605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pc="50" dirty="0">
                <a:ln w="11430"/>
                <a:solidFill>
                  <a:srgbClr val="FF0000"/>
                </a:solidFill>
                <a:effectLst>
                  <a:outerShdw blurRad="76200" dist="50800" dir="5400000" algn="tl" rotWithShape="0">
                    <a:srgbClr val="000000">
                      <a:alpha val="65000"/>
                    </a:srgbClr>
                  </a:outerShdw>
                </a:effectLst>
              </a:rPr>
              <a:t>El gran trono </a:t>
            </a:r>
            <a:r>
              <a:rPr lang="es-AR" spc="50" dirty="0" smtClean="0">
                <a:ln w="11430"/>
                <a:solidFill>
                  <a:srgbClr val="FF0000"/>
                </a:solidFill>
                <a:effectLst>
                  <a:outerShdw blurRad="76200" dist="50800" dir="5400000" algn="tl" rotWithShape="0">
                    <a:srgbClr val="000000">
                      <a:alpha val="65000"/>
                    </a:srgbClr>
                  </a:outerShdw>
                </a:effectLst>
              </a:rPr>
              <a:t/>
            </a:r>
            <a:br>
              <a:rPr lang="es-AR" spc="50" dirty="0" smtClean="0">
                <a:ln w="11430"/>
                <a:solidFill>
                  <a:srgbClr val="FF0000"/>
                </a:solidFill>
                <a:effectLst>
                  <a:outerShdw blurRad="76200" dist="50800" dir="5400000" algn="tl" rotWithShape="0">
                    <a:srgbClr val="000000">
                      <a:alpha val="65000"/>
                    </a:srgbClr>
                  </a:outerShdw>
                </a:effectLst>
              </a:rPr>
            </a:br>
            <a:r>
              <a:rPr lang="es-AR" spc="50" dirty="0" smtClean="0">
                <a:ln w="11430"/>
                <a:solidFill>
                  <a:srgbClr val="FF0000"/>
                </a:solidFill>
                <a:effectLst>
                  <a:outerShdw blurRad="76200" dist="50800" dir="5400000" algn="tl" rotWithShape="0">
                    <a:srgbClr val="000000">
                      <a:alpha val="65000"/>
                    </a:srgbClr>
                  </a:outerShdw>
                </a:effectLst>
              </a:rPr>
              <a:t>rodeado de </a:t>
            </a:r>
            <a:r>
              <a:rPr lang="es-AR" spc="50" dirty="0">
                <a:ln w="11430"/>
                <a:solidFill>
                  <a:srgbClr val="FF0000"/>
                </a:solidFill>
                <a:effectLst>
                  <a:outerShdw blurRad="76200" dist="50800" dir="5400000" algn="tl" rotWithShape="0">
                    <a:srgbClr val="000000">
                      <a:alpha val="65000"/>
                    </a:srgbClr>
                  </a:outerShdw>
                </a:effectLst>
              </a:rPr>
              <a:t>tronos</a:t>
            </a:r>
            <a:endParaRPr lang="es-AR" spc="50" dirty="0">
              <a:ln w="11430"/>
              <a:solidFill>
                <a:srgbClr val="FF0000"/>
              </a:solidFill>
              <a:effectLst>
                <a:outerShdw blurRad="76200" dist="50800" dir="5400000" algn="tl" rotWithShape="0">
                  <a:srgbClr val="000000">
                    <a:alpha val="65000"/>
                  </a:srgbClr>
                </a:outerShdw>
              </a:effectLst>
            </a:endParaRPr>
          </a:p>
        </p:txBody>
      </p:sp>
      <p:pic>
        <p:nvPicPr>
          <p:cNvPr id="21" name="Picture 2" descr="C:\Users\Gerhard\Documents\Asociacion Argentina\Lecciones\LES 02 2017\cordero y leon.jpeg"/>
          <p:cNvPicPr>
            <a:picLocks noChangeAspect="1" noChangeArrowheads="1"/>
          </p:cNvPicPr>
          <p:nvPr/>
        </p:nvPicPr>
        <p:blipFill rotWithShape="1">
          <a:blip r:embed="rId12">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3995936" y="411510"/>
            <a:ext cx="2902361" cy="837677"/>
          </a:xfrm>
          <a:prstGeom prst="rect">
            <a:avLst/>
          </a:prstGeom>
        </p:spPr>
        <p:txBody>
          <a:bodyPr vert="horz" lIns="0" rIns="18288">
            <a:normAutofit fontScale="85000"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AR" sz="3200" b="1" dirty="0">
                <a:ln w="9525">
                  <a:solidFill>
                    <a:schemeClr val="bg1"/>
                  </a:solidFill>
                  <a:prstDash val="solid"/>
                </a:ln>
                <a:effectLst>
                  <a:outerShdw blurRad="12700" dist="38100" dir="2700000" algn="tl" rotWithShape="0">
                    <a:schemeClr val="bg1">
                      <a:lumMod val="50000"/>
                    </a:schemeClr>
                  </a:outerShdw>
                </a:effectLst>
              </a:rPr>
              <a:t>El futuro revelado </a:t>
            </a:r>
            <a:r>
              <a:rPr lang="es-AR" sz="3200" b="1" dirty="0" smtClean="0">
                <a:ln w="9525">
                  <a:solidFill>
                    <a:schemeClr val="bg1"/>
                  </a:solidFill>
                  <a:prstDash val="solid"/>
                </a:ln>
                <a:effectLst>
                  <a:outerShdw blurRad="12700" dist="38100" dir="2700000" algn="tl" rotWithShape="0">
                    <a:schemeClr val="bg1">
                      <a:lumMod val="50000"/>
                    </a:schemeClr>
                  </a:outerShdw>
                </a:effectLst>
              </a:rPr>
              <a:t>en </a:t>
            </a:r>
            <a:r>
              <a:rPr lang="es-AR" sz="3200" b="1" dirty="0">
                <a:ln w="9525">
                  <a:solidFill>
                    <a:schemeClr val="bg1"/>
                  </a:solidFill>
                  <a:prstDash val="solid"/>
                </a:ln>
                <a:effectLst>
                  <a:outerShdw blurRad="12700" dist="38100" dir="2700000" algn="tl" rotWithShape="0">
                    <a:schemeClr val="bg1">
                      <a:lumMod val="50000"/>
                    </a:schemeClr>
                  </a:outerShdw>
                </a:effectLst>
              </a:rPr>
              <a:t>el Apocalipsis</a:t>
            </a:r>
          </a:p>
        </p:txBody>
      </p:sp>
      <p:sp>
        <p:nvSpPr>
          <p:cNvPr id="3" name="2 Subtítulo"/>
          <p:cNvSpPr>
            <a:spLocks noGrp="1"/>
          </p:cNvSpPr>
          <p:nvPr>
            <p:ph type="subTitle" idx="1"/>
          </p:nvPr>
        </p:nvSpPr>
        <p:spPr>
          <a:xfrm>
            <a:off x="209635" y="3435846"/>
            <a:ext cx="605960" cy="638704"/>
          </a:xfrm>
        </p:spPr>
        <p:txBody>
          <a:bodyPr>
            <a:normAutofit fontScale="40000" lnSpcReduction="20000"/>
          </a:bodyPr>
          <a:lstStyle/>
          <a:p>
            <a:pPr algn="ctr"/>
            <a:r>
              <a:rPr lang="es-ES" sz="10600" b="1" dirty="0" smtClean="0">
                <a:solidFill>
                  <a:srgbClr val="99CCFF"/>
                </a:solidFill>
              </a:rPr>
              <a:t>4</a:t>
            </a:r>
            <a:endParaRPr lang="es-AR" sz="1800" b="1" dirty="0">
              <a:solidFill>
                <a:srgbClr val="99CCFF"/>
              </a:solidFill>
            </a:endParaRPr>
          </a:p>
        </p:txBody>
      </p:sp>
      <p:pic>
        <p:nvPicPr>
          <p:cNvPr id="22" name="Picture 3" descr="C:\Users\Gerhard\Documents\IMS\_0 2018\Logos ENG\rescate blanc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47416" y="4312657"/>
            <a:ext cx="1977627" cy="73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0192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750"/>
                            </p:stCondLst>
                            <p:childTnLst>
                              <p:par>
                                <p:cTn id="13" presetID="47"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par>
                          <p:cTn id="22" fill="hold">
                            <p:stCondLst>
                              <p:cond delay="475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7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par>
                          <p:cTn id="30" fill="hold">
                            <p:stCondLst>
                              <p:cond delay="6750"/>
                            </p:stCondLst>
                            <p:childTnLst>
                              <p:par>
                                <p:cTn id="31" presetID="42"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par>
                          <p:cTn id="36" fill="hold">
                            <p:stCondLst>
                              <p:cond delay="7750"/>
                            </p:stCondLst>
                            <p:childTnLst>
                              <p:par>
                                <p:cTn id="37" presetID="26" presetClass="emph" presetSubtype="0" fill="hold" nodeType="afterEffect">
                                  <p:stCondLst>
                                    <p:cond delay="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childTnLst>
                          </p:cTn>
                        </p:par>
                        <p:par>
                          <p:cTn id="40" fill="hold">
                            <p:stCondLst>
                              <p:cond delay="8250"/>
                            </p:stCondLst>
                            <p:childTnLst>
                              <p:par>
                                <p:cTn id="41" presetID="10" presetClass="entr" presetSubtype="0" fill="hold" nodeType="after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fade">
                                      <p:cBhvr>
                                        <p:cTn id="43" dur="500"/>
                                        <p:tgtEl>
                                          <p:spTgt spid="1032"/>
                                        </p:tgtEl>
                                      </p:cBhvr>
                                    </p:animEffect>
                                  </p:childTnLst>
                                </p:cTn>
                              </p:par>
                            </p:childTnLst>
                          </p:cTn>
                        </p:par>
                        <p:par>
                          <p:cTn id="44" fill="hold">
                            <p:stCondLst>
                              <p:cond delay="8750"/>
                            </p:stCondLst>
                            <p:childTnLst>
                              <p:par>
                                <p:cTn id="45" presetID="2" presetClass="entr" presetSubtype="4"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1250" fill="hold"/>
                                        <p:tgtEl>
                                          <p:spTgt spid="2"/>
                                        </p:tgtEl>
                                        <p:attrNameLst>
                                          <p:attrName>ppt_x</p:attrName>
                                        </p:attrNameLst>
                                      </p:cBhvr>
                                      <p:tavLst>
                                        <p:tav tm="0">
                                          <p:val>
                                            <p:strVal val="#ppt_x"/>
                                          </p:val>
                                        </p:tav>
                                        <p:tav tm="100000">
                                          <p:val>
                                            <p:strVal val="#ppt_x"/>
                                          </p:val>
                                        </p:tav>
                                      </p:tavLst>
                                    </p:anim>
                                    <p:anim calcmode="lin" valueType="num">
                                      <p:cBhvr additive="base">
                                        <p:cTn id="48" dur="1250" fill="hold"/>
                                        <p:tgtEl>
                                          <p:spTgt spid="2"/>
                                        </p:tgtEl>
                                        <p:attrNameLst>
                                          <p:attrName>ppt_y</p:attrName>
                                        </p:attrNameLst>
                                      </p:cBhvr>
                                      <p:tavLst>
                                        <p:tav tm="0">
                                          <p:val>
                                            <p:strVal val="1+#ppt_h/2"/>
                                          </p:val>
                                        </p:tav>
                                        <p:tav tm="100000">
                                          <p:val>
                                            <p:strVal val="#ppt_y"/>
                                          </p:val>
                                        </p:tav>
                                      </p:tavLst>
                                    </p:anim>
                                  </p:childTnLst>
                                </p:cTn>
                              </p:par>
                            </p:childTnLst>
                          </p:cTn>
                        </p:par>
                        <p:par>
                          <p:cTn id="49" fill="hold">
                            <p:stCondLst>
                              <p:cond delay="10000"/>
                            </p:stCondLst>
                            <p:childTnLst>
                              <p:par>
                                <p:cTn id="50" presetID="42" presetClass="entr" presetSubtype="0" fill="hold" grpId="0" nodeType="after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fade">
                                      <p:cBhvr>
                                        <p:cTn id="52" dur="1000"/>
                                        <p:tgtEl>
                                          <p:spTgt spid="3">
                                            <p:txEl>
                                              <p:pRg st="0" end="0"/>
                                            </p:txEl>
                                          </p:spTgt>
                                        </p:tgtEl>
                                      </p:cBhvr>
                                    </p:animEffect>
                                    <p:anim calcmode="lin" valueType="num">
                                      <p:cBhvr>
                                        <p:cTn id="5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5" fill="hold">
                            <p:stCondLst>
                              <p:cond delay="11000"/>
                            </p:stCondLst>
                            <p:childTnLst>
                              <p:par>
                                <p:cTn id="56" presetID="22" presetClass="entr" presetSubtype="1"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11500"/>
                            </p:stCondLst>
                            <p:childTnLst>
                              <p:par>
                                <p:cTn id="60" presetID="26" presetClass="emph" presetSubtype="0" fill="hold" grpId="1" nodeType="afterEffect">
                                  <p:stCondLst>
                                    <p:cond delay="0"/>
                                  </p:stCondLst>
                                  <p:childTnLst>
                                    <p:animEffect transition="out" filter="fade">
                                      <p:cBhvr>
                                        <p:cTn id="61" dur="750" tmFilter="0, 0; .2, .5; .8, .5; 1, 0"/>
                                        <p:tgtEl>
                                          <p:spTgt spid="3">
                                            <p:txEl>
                                              <p:pRg st="0" end="0"/>
                                            </p:txEl>
                                          </p:spTgt>
                                        </p:tgtEl>
                                      </p:cBhvr>
                                    </p:animEffect>
                                    <p:animScale>
                                      <p:cBhvr>
                                        <p:cTn id="62" dur="37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24 ancianos del apocalipsis"/>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23241"/>
          <a:stretch/>
        </p:blipFill>
        <p:spPr bwMode="auto">
          <a:xfrm flipH="1">
            <a:off x="4390841" y="585563"/>
            <a:ext cx="5059449"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38450" y="771550"/>
            <a:ext cx="6149774" cy="435867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alrededor del trono había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veinticuatro tronos</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vi sentados en los tronos a veinticuatro ancianos, vestidos de ropas blancas, con coronas de oro en sus cabezas. </a:t>
            </a:r>
            <a:endParaRPr lang="es-ES" sz="3600" b="1" i="1" spc="50" dirty="0">
              <a:ln w="11430"/>
              <a:effectLst>
                <a:outerShdw blurRad="76200" dist="50800" dir="5400000" algn="tl" rotWithShape="0">
                  <a:srgbClr val="000000">
                    <a:alpha val="65000"/>
                  </a:srgbClr>
                </a:outerShdw>
              </a:effectLst>
              <a:latin typeface="Myriad Pro" pitchFamily="34" charset="0"/>
            </a:endParaRPr>
          </a:p>
        </p:txBody>
      </p:sp>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4:4</a:t>
            </a:r>
          </a:p>
        </p:txBody>
      </p:sp>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889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2 Reyes 2:11</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815533" y="474007"/>
            <a:ext cx="5725019" cy="4257983"/>
          </a:xfrm>
          <a:prstGeom prst="rect">
            <a:avLst/>
          </a:prstGeom>
          <a:effectLst>
            <a:softEdge rad="635000"/>
          </a:effectLst>
        </p:spPr>
      </p:pic>
      <p:sp>
        <p:nvSpPr>
          <p:cNvPr id="3" name="2 Marcador de contenido"/>
          <p:cNvSpPr>
            <a:spLocks noGrp="1"/>
          </p:cNvSpPr>
          <p:nvPr>
            <p:ph idx="1"/>
          </p:nvPr>
        </p:nvSpPr>
        <p:spPr>
          <a:xfrm>
            <a:off x="395536" y="661352"/>
            <a:ext cx="4781622" cy="435867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aconteció, que yendo ellos hablando, he aquí que un carro de fuego con caballos de fuego apartó a los dos, y Elías subió al cielo en un torbellino”.</a:t>
            </a:r>
            <a:endParaRPr lang="es-ES" sz="3600" b="1" i="1" spc="50" dirty="0">
              <a:ln w="11430"/>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1284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Judas 1:9 </a:t>
            </a:r>
            <a:endParaRPr lang="es-ES" sz="2400" b="1" dirty="0">
              <a:effectLst>
                <a:outerShdw blurRad="38100" dist="38100" dir="2700000" algn="tl">
                  <a:srgbClr val="000000">
                    <a:alpha val="43137"/>
                  </a:srgbClr>
                </a:outerShdw>
              </a:effectLst>
              <a:latin typeface="Myriad Pro" pitchFamily="34" charset="0"/>
            </a:endParaRPr>
          </a:p>
        </p:txBody>
      </p:sp>
      <p:pic>
        <p:nvPicPr>
          <p:cNvPr id="6" name="Imagen 5"/>
          <p:cNvPicPr>
            <a:picLocks noChangeAspect="1"/>
          </p:cNvPicPr>
          <p:nvPr/>
        </p:nvPicPr>
        <p:blipFill>
          <a:blip r:embed="rId4"/>
          <a:stretch>
            <a:fillRect/>
          </a:stretch>
        </p:blipFill>
        <p:spPr>
          <a:xfrm>
            <a:off x="4707764" y="-524594"/>
            <a:ext cx="4867450" cy="6056218"/>
          </a:xfrm>
          <a:prstGeom prst="rect">
            <a:avLst/>
          </a:prstGeom>
          <a:effectLst>
            <a:softEdge rad="635000"/>
          </a:effec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661352"/>
            <a:ext cx="4752528" cy="435867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“Pues cuando él arcángel Miguel contendía con el diablo, disputando sobre el cuerpo de Moisés, no se atrevió a usar de juicio de maldición contra él, antes le dijo: El Señor te reprenda”.</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9957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4"/>
          <a:stretch>
            <a:fillRect/>
          </a:stretch>
        </p:blipFill>
        <p:spPr>
          <a:xfrm flipH="1">
            <a:off x="2695128" y="843558"/>
            <a:ext cx="6629400" cy="3657600"/>
          </a:xfrm>
          <a:prstGeom prst="rect">
            <a:avLst/>
          </a:prstGeom>
          <a:effectLst>
            <a:softEdge rad="635000"/>
          </a:effec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Mateo 27:52-53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661352"/>
            <a:ext cx="4781622" cy="435867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se abrieron los sepulcros, y muchos cuerpos de santos que habían dormido, se levantaron; y saliendo de los sepulcros, después de la resurrección de él, vinieron a la santa ciudad, y aparecieron a muchos”. </a:t>
            </a:r>
            <a:endParaRPr lang="es-ES" sz="3000" b="1" i="1" spc="50" dirty="0">
              <a:ln w="11430"/>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7555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Resultado de imagen para abraham trust in g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9975" y="-668610"/>
            <a:ext cx="4170617" cy="628336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11560" y="672873"/>
            <a:ext cx="5688632" cy="3600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¿Qué evidencia hay que fueron seres humanos? </a:t>
            </a:r>
            <a:r>
              <a:rPr lang="es-AR" sz="40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r>
            <a:br>
              <a:rPr lang="es-AR" sz="40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br>
            <a:r>
              <a:rPr lang="es-AR" sz="40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r>
              <a:rPr lang="es-AR" sz="40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Qué relatan en su canto? </a:t>
            </a:r>
            <a:endParaRPr lang="es-AR" sz="4000" b="1" spc="50" dirty="0" smtClean="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645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83568" y="771550"/>
            <a:ext cx="6264695"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9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cantaban un nuevo cántico, diciendo: Digno eres de tomar el libro y de abrir sus sellos; porque tú fuiste inmolado, y </a:t>
            </a:r>
            <a:r>
              <a:rPr lang="es-AR" sz="2900" b="1" i="1" spc="50" dirty="0">
                <a:ln w="11430"/>
                <a:solidFill>
                  <a:srgbClr val="FF0000"/>
                </a:solidFill>
                <a:effectLst>
                  <a:outerShdw blurRad="76200" dist="50800" dir="5400000" algn="tl" rotWithShape="0">
                    <a:srgbClr val="000000">
                      <a:alpha val="65000"/>
                    </a:srgbClr>
                  </a:outerShdw>
                </a:effectLst>
                <a:latin typeface="Myriad Pro" pitchFamily="34" charset="0"/>
              </a:rPr>
              <a:t>con tu sangre nos has redimido para Dios, de todo linaje y lengua y pueblo y nación</a:t>
            </a:r>
            <a:r>
              <a:rPr lang="es-AR" sz="29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9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29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nos has hecho para nuestro Dios reyes y sacerdotes, y reinaremos sobre la tierra. </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abraham trust in g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569456"/>
            <a:ext cx="3145270" cy="473859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9"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5:9-10</a:t>
            </a:r>
            <a:endParaRPr lang="es-ES" sz="2400" b="1" dirty="0">
              <a:effectLst>
                <a:outerShdw blurRad="38100" dist="38100" dir="2700000" algn="tl">
                  <a:srgbClr val="000000">
                    <a:alpha val="43137"/>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645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Users\Gerhard\Documents\IMS\_0 PROYECTO 2016\Apocalipsis\Español\IMG\coro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502" y="51470"/>
            <a:ext cx="7627938" cy="50101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4071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24 ancianos del apocalipsis"/>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23241"/>
          <a:stretch/>
        </p:blipFill>
        <p:spPr bwMode="auto">
          <a:xfrm flipH="1">
            <a:off x="4553111" y="585563"/>
            <a:ext cx="5059449"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4:4</a:t>
            </a:r>
          </a:p>
        </p:txBody>
      </p:sp>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50418" y="699542"/>
            <a:ext cx="6293790"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“Los veinticuatro ancianos se postraban delante del que estaba sentado en el trono, y adoraban al que vive para siempre jamás, y echaban sus coronas delante del trono, diciendo: Señor, digno eres de recibir la gloria y la honra y el poder; porque tú creaste todas las cosas, y por tu voluntad existen y fueron creadas</a:t>
            </a: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ES" sz="2800" b="1" i="1" spc="50" dirty="0">
              <a:ln w="11430"/>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2863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sultado de imagen para leon"/>
          <p:cNvPicPr>
            <a:picLocks noChangeAspect="1" noChangeArrowheads="1"/>
          </p:cNvPicPr>
          <p:nvPr/>
        </p:nvPicPr>
        <p:blipFill rotWithShape="1">
          <a:blip r:embed="rId4">
            <a:extLst>
              <a:ext uri="{28A0092B-C50C-407E-A947-70E740481C1C}">
                <a14:useLocalDpi xmlns:a14="http://schemas.microsoft.com/office/drawing/2010/main" val="0"/>
              </a:ext>
            </a:extLst>
          </a:blip>
          <a:srcRect l="34190"/>
          <a:stretch/>
        </p:blipFill>
        <p:spPr bwMode="auto">
          <a:xfrm>
            <a:off x="6012160" y="-164554"/>
            <a:ext cx="3165312" cy="360533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45100" y="331336"/>
            <a:ext cx="3744416" cy="310697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AR"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¿Quiénes son estos seres vivientes?</a:t>
            </a:r>
          </a:p>
        </p:txBody>
      </p:sp>
      <p:pic>
        <p:nvPicPr>
          <p:cNvPr id="7" name="Picture 2" descr="Resultado de imagen para cabeza agui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5044" y="1884824"/>
            <a:ext cx="3253546" cy="242296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4" descr="Resultado de imagen para rostro de perfil de homb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563" y="-349887"/>
            <a:ext cx="2132491" cy="32022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Resultado de imagen para ternero de vac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088" r="5039" b="15250"/>
          <a:stretch/>
        </p:blipFill>
        <p:spPr bwMode="auto">
          <a:xfrm>
            <a:off x="1127330" y="2016387"/>
            <a:ext cx="2972241" cy="21598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 name="Picture 3" descr="C:\Users\Gerhard\Documents\IMS\_0 2018\Logos ENG\rescate blanc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427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76672" y="51470"/>
            <a:ext cx="2351112"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solidFill>
                  <a:srgbClr val="C00000"/>
                </a:solidFill>
                <a:effectLst>
                  <a:outerShdw blurRad="38100" dist="38100" dir="2700000" algn="tl">
                    <a:srgbClr val="000000">
                      <a:alpha val="43137"/>
                    </a:srgbClr>
                  </a:outerShdw>
                </a:effectLst>
                <a:latin typeface="Myriad Pro" pitchFamily="34" charset="0"/>
              </a:rPr>
              <a:t>Apocalipsis 4:6-8</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leon"/>
          <p:cNvPicPr>
            <a:picLocks noChangeAspect="1" noChangeArrowheads="1"/>
          </p:cNvPicPr>
          <p:nvPr/>
        </p:nvPicPr>
        <p:blipFill rotWithShape="1">
          <a:blip r:embed="rId5">
            <a:extLst>
              <a:ext uri="{28A0092B-C50C-407E-A947-70E740481C1C}">
                <a14:useLocalDpi xmlns:a14="http://schemas.microsoft.com/office/drawing/2010/main" val="0"/>
              </a:ext>
            </a:extLst>
          </a:blip>
          <a:srcRect l="34190"/>
          <a:stretch/>
        </p:blipFill>
        <p:spPr bwMode="auto">
          <a:xfrm>
            <a:off x="5724128" y="561654"/>
            <a:ext cx="3830027"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1266" name="Picture 2" descr="Resultado de imagen para ternero de vaca"/>
          <p:cNvPicPr>
            <a:picLocks noChangeAspect="1" noChangeArrowheads="1"/>
          </p:cNvPicPr>
          <p:nvPr/>
        </p:nvPicPr>
        <p:blipFill rotWithShape="1">
          <a:blip r:embed="rId6">
            <a:extLst>
              <a:ext uri="{28A0092B-C50C-407E-A947-70E740481C1C}">
                <a14:useLocalDpi xmlns:a14="http://schemas.microsoft.com/office/drawing/2010/main" val="0"/>
              </a:ext>
            </a:extLst>
          </a:blip>
          <a:srcRect l="22088" r="5039" b="15250"/>
          <a:stretch/>
        </p:blipFill>
        <p:spPr bwMode="auto">
          <a:xfrm flipH="1">
            <a:off x="5220072" y="2859782"/>
            <a:ext cx="3508660" cy="25496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76138" y="987574"/>
            <a:ext cx="5564014" cy="37444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delante del trono había como un mar de vidrio semejante al cristal; y junto al trono, y alrededor del trono, cuatro seres vivientes llenos de ojos delante y detrás.</a:t>
            </a:r>
          </a:p>
          <a:p>
            <a:pPr marL="0" indent="0">
              <a:buNone/>
            </a:pP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El </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primer ser viviente era </a:t>
            </a:r>
            <a:r>
              <a:rPr lang="es-AR" b="1" i="1" spc="50" dirty="0">
                <a:ln w="11430"/>
                <a:solidFill>
                  <a:srgbClr val="FF0000"/>
                </a:solidFill>
                <a:effectLst>
                  <a:outerShdw blurRad="76200" dist="50800" dir="5400000" algn="tl" rotWithShape="0">
                    <a:srgbClr val="000000">
                      <a:alpha val="65000"/>
                    </a:srgbClr>
                  </a:outerShdw>
                </a:effectLst>
                <a:latin typeface="Myriad Pro" pitchFamily="34" charset="0"/>
              </a:rPr>
              <a:t>semejante a un león</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el segundo era s</a:t>
            </a:r>
            <a:r>
              <a:rPr lang="es-AR" b="1" i="1" spc="50" dirty="0">
                <a:ln w="11430"/>
                <a:solidFill>
                  <a:srgbClr val="FF0000"/>
                </a:solidFill>
                <a:effectLst>
                  <a:outerShdw blurRad="76200" dist="50800" dir="5400000" algn="tl" rotWithShape="0">
                    <a:srgbClr val="000000">
                      <a:alpha val="65000"/>
                    </a:srgbClr>
                  </a:outerShdw>
                </a:effectLst>
                <a:latin typeface="Myriad Pro" pitchFamily="34" charset="0"/>
              </a:rPr>
              <a:t>emejante a un </a:t>
            </a:r>
            <a:r>
              <a:rPr lang="es-AR"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becerro…</a:t>
            </a:r>
            <a:endPar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3702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24 ancianos del apocalipsis"/>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r="23241"/>
          <a:stretch/>
        </p:blipFill>
        <p:spPr bwMode="auto">
          <a:xfrm flipH="1">
            <a:off x="1851866" y="-642770"/>
            <a:ext cx="5565394" cy="479869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IMS\_0 PROYECTO 2016\Apocalipsis\Español\IMG\coron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2088983"/>
            <a:ext cx="4743668" cy="25709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191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76672" y="51470"/>
            <a:ext cx="2351112"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solidFill>
                  <a:srgbClr val="C00000"/>
                </a:solidFill>
                <a:effectLst>
                  <a:outerShdw blurRad="38100" dist="38100" dir="2700000" algn="tl">
                    <a:srgbClr val="000000">
                      <a:alpha val="43137"/>
                    </a:srgbClr>
                  </a:outerShdw>
                </a:effectLst>
                <a:latin typeface="Myriad Pro" pitchFamily="34" charset="0"/>
              </a:rPr>
              <a:t>Apocalipsis 4:6-8</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3681" y="610916"/>
            <a:ext cx="5522456" cy="37444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…el </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tercero tenía</a:t>
            </a:r>
            <a:r>
              <a:rPr lang="es-AR" b="1" i="1" spc="50" dirty="0">
                <a:ln w="11430"/>
                <a:solidFill>
                  <a:srgbClr val="FF0000"/>
                </a:solidFill>
                <a:effectLst>
                  <a:outerShdw blurRad="76200" dist="50800" dir="5400000" algn="tl" rotWithShape="0">
                    <a:srgbClr val="000000">
                      <a:alpha val="65000"/>
                    </a:srgbClr>
                  </a:outerShdw>
                </a:effectLst>
                <a:latin typeface="Myriad Pro" pitchFamily="34" charset="0"/>
              </a:rPr>
              <a:t> rostro como de hombre</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el cuarto era </a:t>
            </a:r>
            <a:r>
              <a:rPr lang="es-AR" b="1" i="1" spc="50" dirty="0">
                <a:ln w="11430"/>
                <a:solidFill>
                  <a:srgbClr val="FF0000"/>
                </a:solidFill>
                <a:effectLst>
                  <a:outerShdw blurRad="76200" dist="50800" dir="5400000" algn="tl" rotWithShape="0">
                    <a:srgbClr val="000000">
                      <a:alpha val="65000"/>
                    </a:srgbClr>
                  </a:outerShdw>
                </a:effectLst>
                <a:latin typeface="Myriad Pro" pitchFamily="34" charset="0"/>
              </a:rPr>
              <a:t>semejante a un águila</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volando.</a:t>
            </a:r>
          </a:p>
          <a:p>
            <a:pPr marL="0" indent="0">
              <a:buNone/>
            </a:pP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los cuatro seres vivientes tenían cada uno seis alas, y alrededor y por dentro estaban llenos de ojos; y no cesaban día y noche de decir: Santo, santo, santo es el Señor Dios Todopoderoso, el que era, </a:t>
            </a: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el </a:t>
            </a: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que es, y el que ha de venir. </a:t>
            </a:r>
            <a:endPar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2290" name="Picture 2" descr="Resultado de imagen para cabeza agui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5725" y="2920255"/>
            <a:ext cx="3936791" cy="293179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2292" name="Picture 4" descr="Resultado de imagen para rostro de perfil de homb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552339" y="411510"/>
            <a:ext cx="2580314" cy="387470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5295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3923928" y="337595"/>
            <a:ext cx="5332179" cy="4754526"/>
          </a:xfrm>
          <a:prstGeom prst="rect">
            <a:avLst/>
          </a:prstGeom>
          <a:effectLst>
            <a:softEdge rad="635000"/>
          </a:effectLst>
        </p:spPr>
      </p:pic>
      <p:sp>
        <p:nvSpPr>
          <p:cNvPr id="5" name="1 Título"/>
          <p:cNvSpPr txBox="1">
            <a:spLocks/>
          </p:cNvSpPr>
          <p:nvPr/>
        </p:nvSpPr>
        <p:spPr>
          <a:xfrm>
            <a:off x="276672" y="51470"/>
            <a:ext cx="2351112"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solidFill>
                  <a:srgbClr val="C00000"/>
                </a:solidFill>
                <a:effectLst>
                  <a:outerShdw blurRad="38100" dist="38100" dir="2700000" algn="tl">
                    <a:srgbClr val="000000">
                      <a:alpha val="43137"/>
                    </a:srgbClr>
                  </a:outerShdw>
                </a:effectLst>
                <a:latin typeface="Myriad Pro" pitchFamily="34" charset="0"/>
              </a:rPr>
              <a:t>Ezequiel 10:20 </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3681" y="771550"/>
            <a:ext cx="5306431" cy="358378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Estos eran los seres vivientes que vi debajo del Dios de Israel en el río </a:t>
            </a:r>
            <a:r>
              <a:rPr lang="es-AR" sz="40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Quebar</a:t>
            </a: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me di cuenta de que eran querubines”.</a:t>
            </a:r>
          </a:p>
          <a:p>
            <a:pPr marL="0" indent="0">
              <a:buNone/>
            </a:pPr>
            <a:endPar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5849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AR"/>
          </a:p>
        </p:txBody>
      </p:sp>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ultado de imagen para leon"/>
          <p:cNvPicPr>
            <a:picLocks noChangeAspect="1" noChangeArrowheads="1"/>
          </p:cNvPicPr>
          <p:nvPr/>
        </p:nvPicPr>
        <p:blipFill rotWithShape="1">
          <a:blip r:embed="rId4">
            <a:extLst>
              <a:ext uri="{28A0092B-C50C-407E-A947-70E740481C1C}">
                <a14:useLocalDpi xmlns:a14="http://schemas.microsoft.com/office/drawing/2010/main" val="0"/>
              </a:ext>
            </a:extLst>
          </a:blip>
          <a:srcRect l="34190"/>
          <a:stretch/>
        </p:blipFill>
        <p:spPr bwMode="auto">
          <a:xfrm>
            <a:off x="5492036" y="-144205"/>
            <a:ext cx="3830027"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Resultado de imagen para rostro de perfil de homb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47999"/>
            <a:ext cx="2836838" cy="425990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2" descr="Resultado de imagen para ternero de vaca"/>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2088" r="5039" b="15250"/>
          <a:stretch/>
        </p:blipFill>
        <p:spPr bwMode="auto">
          <a:xfrm>
            <a:off x="3070352" y="1706654"/>
            <a:ext cx="3956053" cy="28747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Resultado de imagen para cabeza aguil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630232" y="-252122"/>
            <a:ext cx="3936791" cy="293179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 name="Picture 3" descr="C:\Users\Gerhard\Documents\IMS\_0 2018\Logos ENG\rescate blanc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802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3000"/>
                                        <p:tgtEl>
                                          <p:spTgt spid="9"/>
                                        </p:tgtEl>
                                      </p:cBhvr>
                                    </p:animEffect>
                                  </p:childTnLst>
                                </p:cTn>
                              </p:par>
                            </p:childTnLst>
                          </p:cTn>
                        </p:par>
                        <p:par>
                          <p:cTn id="20" fill="hold">
                            <p:stCondLst>
                              <p:cond delay="12000"/>
                            </p:stCondLst>
                            <p:childTnLst>
                              <p:par>
                                <p:cTn id="21" presetID="22"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par>
                          <p:cTn id="24" fill="hold">
                            <p:stCondLst>
                              <p:cond delay="12500"/>
                            </p:stCondLst>
                            <p:childTnLst>
                              <p:par>
                                <p:cTn id="25" presetID="42"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n para cordero fue llevado al matad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009" y="1779662"/>
            <a:ext cx="4478921" cy="33638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11560" y="771550"/>
            <a:ext cx="7272808" cy="316835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miré, y vi que en medio del trono y de los cuatro seres vivientes, y en medio de los ancianos, estaba en pie un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Cordero como inmolado</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que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2"/>
                </a:solidFill>
                <a:effectLst>
                  <a:outerShdw blurRad="76200" dist="50800" dir="5400000" algn="tl" rotWithShape="0">
                    <a:srgbClr val="000000">
                      <a:alpha val="65000"/>
                    </a:srgbClr>
                  </a:outerShdw>
                </a:effectLst>
                <a:latin typeface="Myriad Pro" pitchFamily="34" charset="0"/>
              </a:rPr>
              <a:t>tenía </a:t>
            </a:r>
            <a:r>
              <a:rPr lang="es-AR" sz="3200" b="1" i="1" spc="50" dirty="0">
                <a:ln w="11430"/>
                <a:solidFill>
                  <a:schemeClr val="accent2"/>
                </a:solidFill>
                <a:effectLst>
                  <a:outerShdw blurRad="76200" dist="50800" dir="5400000" algn="tl" rotWithShape="0">
                    <a:srgbClr val="000000">
                      <a:alpha val="65000"/>
                    </a:srgbClr>
                  </a:outerShdw>
                </a:effectLst>
                <a:latin typeface="Myriad Pro" pitchFamily="34" charset="0"/>
              </a:rPr>
              <a:t>siete cuernos, y siete ojos, </a:t>
            </a:r>
            <a:r>
              <a:rPr lang="es-AR" sz="3200" b="1" i="1" spc="50" dirty="0" smtClean="0">
                <a:ln w="11430"/>
                <a:solidFill>
                  <a:schemeClr val="accent2"/>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2"/>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2"/>
                </a:solidFill>
                <a:effectLst>
                  <a:outerShdw blurRad="76200" dist="50800" dir="5400000" algn="tl" rotWithShape="0">
                    <a:srgbClr val="000000">
                      <a:alpha val="65000"/>
                    </a:srgbClr>
                  </a:outerShdw>
                </a:effectLst>
                <a:latin typeface="Myriad Pro" pitchFamily="34" charset="0"/>
              </a:rPr>
              <a:t>los </a:t>
            </a:r>
            <a:r>
              <a:rPr lang="es-AR" sz="3200" b="1" i="1" spc="50" dirty="0">
                <a:ln w="11430"/>
                <a:solidFill>
                  <a:schemeClr val="accent2"/>
                </a:solidFill>
                <a:effectLst>
                  <a:outerShdw blurRad="76200" dist="50800" dir="5400000" algn="tl" rotWithShape="0">
                    <a:srgbClr val="000000">
                      <a:alpha val="65000"/>
                    </a:srgbClr>
                  </a:outerShdw>
                </a:effectLst>
                <a:latin typeface="Myriad Pro" pitchFamily="34" charset="0"/>
              </a:rPr>
              <a:t>cuales son los siete </a:t>
            </a:r>
            <a:r>
              <a:rPr lang="es-AR" sz="3200" b="1" i="1" spc="50" dirty="0" smtClean="0">
                <a:ln w="11430"/>
                <a:solidFill>
                  <a:schemeClr val="accent2"/>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2"/>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2"/>
                </a:solidFill>
                <a:effectLst>
                  <a:outerShdw blurRad="76200" dist="50800" dir="5400000" algn="tl" rotWithShape="0">
                    <a:srgbClr val="000000">
                      <a:alpha val="65000"/>
                    </a:srgbClr>
                  </a:outerShdw>
                </a:effectLst>
                <a:latin typeface="Myriad Pro" pitchFamily="34" charset="0"/>
              </a:rPr>
              <a:t>espíritus </a:t>
            </a:r>
            <a:r>
              <a:rPr lang="es-AR" sz="3200" b="1" i="1" spc="50" dirty="0">
                <a:ln w="11430"/>
                <a:solidFill>
                  <a:schemeClr val="accent2"/>
                </a:solidFill>
                <a:effectLst>
                  <a:outerShdw blurRad="76200" dist="50800" dir="5400000" algn="tl" rotWithShape="0">
                    <a:srgbClr val="000000">
                      <a:alpha val="65000"/>
                    </a:srgbClr>
                  </a:outerShdw>
                </a:effectLst>
                <a:latin typeface="Myriad Pro" pitchFamily="34" charset="0"/>
              </a:rPr>
              <a:t>de Dios enviados </a:t>
            </a:r>
            <a:r>
              <a:rPr lang="es-AR" sz="3200" b="1" i="1" spc="50" dirty="0" smtClean="0">
                <a:ln w="11430"/>
                <a:solidFill>
                  <a:schemeClr val="accent2"/>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2"/>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2"/>
                </a:solidFill>
                <a:effectLst>
                  <a:outerShdw blurRad="76200" dist="50800" dir="5400000" algn="tl" rotWithShape="0">
                    <a:srgbClr val="000000">
                      <a:alpha val="65000"/>
                    </a:srgbClr>
                  </a:outerShdw>
                </a:effectLst>
                <a:latin typeface="Myriad Pro" pitchFamily="34" charset="0"/>
              </a:rPr>
              <a:t>por </a:t>
            </a:r>
            <a:r>
              <a:rPr lang="es-AR" sz="3200" b="1" i="1" spc="50" dirty="0">
                <a:ln w="11430"/>
                <a:solidFill>
                  <a:schemeClr val="accent2"/>
                </a:solidFill>
                <a:effectLst>
                  <a:outerShdw blurRad="76200" dist="50800" dir="5400000" algn="tl" rotWithShape="0">
                    <a:srgbClr val="000000">
                      <a:alpha val="65000"/>
                    </a:srgbClr>
                  </a:outerShdw>
                </a:effectLst>
                <a:latin typeface="Myriad Pro" pitchFamily="34" charset="0"/>
              </a:rPr>
              <a:t>toda la tierra.</a:t>
            </a:r>
            <a:endParaRPr lang="es-AR" sz="3200" b="1" i="1" spc="50" dirty="0" smtClean="0">
              <a:ln w="11430"/>
              <a:solidFill>
                <a:schemeClr val="accent2"/>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a:xfrm>
            <a:off x="276672" y="96018"/>
            <a:ext cx="3863280"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smtClean="0">
                <a:effectLst>
                  <a:outerShdw blurRad="38100" dist="38100" dir="2700000" algn="tl">
                    <a:srgbClr val="000000">
                      <a:alpha val="43137"/>
                    </a:srgbClr>
                  </a:outerShdw>
                </a:effectLst>
                <a:latin typeface="Myriad Pro" pitchFamily="34" charset="0"/>
              </a:rPr>
              <a:t>Apocalipsis 5:6</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5851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Web labibliatienerazon\biblia\images\jesus.jpg"/>
          <p:cNvPicPr>
            <a:picLocks noChangeAspect="1" noChangeArrowheads="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6300192" y="-308570"/>
            <a:ext cx="3396288" cy="483971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Resultado de imagen para cordero fue llevado al matade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275" y="2175706"/>
            <a:ext cx="4478921" cy="33638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202332"/>
            <a:ext cx="3960440" cy="857250"/>
          </a:xfrm>
        </p:spPr>
        <p:txBody>
          <a:bodyPr/>
          <a:lstStyle/>
          <a:p>
            <a:r>
              <a:rPr lang="es-ES" dirty="0" smtClean="0">
                <a:solidFill>
                  <a:srgbClr val="FFC000"/>
                </a:solidFill>
              </a:rPr>
              <a:t>Jesucristo</a:t>
            </a:r>
            <a:endParaRPr lang="es-AR" dirty="0">
              <a:solidFill>
                <a:srgbClr val="FFC000"/>
              </a:solidFill>
            </a:endParaRPr>
          </a:p>
        </p:txBody>
      </p:sp>
      <p:pic>
        <p:nvPicPr>
          <p:cNvPr id="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07504" y="1203598"/>
            <a:ext cx="8820472" cy="381642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En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Apocalipsis es </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llamado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Cordero” 29 veces. </a:t>
            </a:r>
          </a:p>
          <a:p>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“Como </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inmolado” nos recuerda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 </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que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sufrió </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por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nosotros.</a:t>
            </a:r>
          </a:p>
          <a:p>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Hace </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referencia al gran sacrificio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 </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“Cordero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Dios”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recuerda </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los sacrificios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 A. T.,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símbolo </a:t>
            </a:r>
            <a:b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a:t>
            </a:r>
            <a:r>
              <a:rPr lang="es-A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 muerte </a:t>
            </a:r>
            <a:r>
              <a:rPr lang="es-A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sustitutiva.</a:t>
            </a:r>
          </a:p>
          <a:p>
            <a:r>
              <a:rPr lang="es-ES" sz="2400" b="1" spc="50" dirty="0" smtClean="0">
                <a:ln w="11430"/>
                <a:solidFill>
                  <a:srgbClr val="002060"/>
                </a:solidFill>
                <a:effectLst>
                  <a:outerShdw blurRad="76200" dist="50800" dir="5400000" algn="tl" rotWithShape="0">
                    <a:srgbClr val="000000">
                      <a:alpha val="65000"/>
                    </a:srgbClr>
                  </a:outerShdw>
                </a:effectLst>
              </a:rPr>
              <a:t>Los 7 cuernos indican plenitud de poder.</a:t>
            </a:r>
          </a:p>
          <a:p>
            <a:r>
              <a:rPr lang="es-ES" sz="2400" b="1" spc="50" dirty="0" smtClean="0">
                <a:ln w="11430"/>
                <a:solidFill>
                  <a:srgbClr val="002060"/>
                </a:solidFill>
                <a:effectLst>
                  <a:outerShdw blurRad="76200" dist="50800" dir="5400000" algn="tl" rotWithShape="0">
                    <a:srgbClr val="000000">
                      <a:alpha val="65000"/>
                    </a:srgbClr>
                  </a:outerShdw>
                </a:effectLst>
              </a:rPr>
              <a:t>Los 7 ojos su </a:t>
            </a:r>
            <a:r>
              <a:rPr lang="es-ES" sz="2400" b="1" spc="50" dirty="0" err="1" smtClean="0">
                <a:ln w="11430"/>
                <a:solidFill>
                  <a:srgbClr val="002060"/>
                </a:solidFill>
                <a:effectLst>
                  <a:outerShdw blurRad="76200" dist="50800" dir="5400000" algn="tl" rotWithShape="0">
                    <a:srgbClr val="000000">
                      <a:alpha val="65000"/>
                    </a:srgbClr>
                  </a:outerShdw>
                </a:effectLst>
              </a:rPr>
              <a:t>omnisapiencia</a:t>
            </a:r>
            <a:r>
              <a:rPr lang="es-ES" sz="2400" b="1" spc="50" dirty="0" smtClean="0">
                <a:ln w="11430"/>
                <a:solidFill>
                  <a:srgbClr val="002060"/>
                </a:solidFill>
                <a:effectLst>
                  <a:outerShdw blurRad="76200" dist="50800" dir="5400000" algn="tl" rotWithShape="0">
                    <a:srgbClr val="000000">
                      <a:alpha val="65000"/>
                    </a:srgbClr>
                  </a:outerShdw>
                </a:effectLst>
              </a:rPr>
              <a:t>, omnisciencia y omnipresencia</a:t>
            </a:r>
            <a:endParaRPr lang="es-AR" sz="2400" b="1" spc="50" dirty="0">
              <a:ln w="11430"/>
              <a:solidFill>
                <a:srgbClr val="002060"/>
              </a:solidFill>
              <a:effectLst>
                <a:outerShdw blurRad="76200" dist="50800" dir="5400000" algn="tl" rotWithShape="0">
                  <a:srgbClr val="000000">
                    <a:alpha val="65000"/>
                  </a:srgbClr>
                </a:outerShdw>
              </a:effectLst>
            </a:endParaRPr>
          </a:p>
        </p:txBody>
      </p:sp>
      <p:pic>
        <p:nvPicPr>
          <p:cNvPr id="7"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3883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par>
                          <p:cTn id="41" fill="hold">
                            <p:stCondLst>
                              <p:cond delay="1500"/>
                            </p:stCondLst>
                            <p:childTnLst>
                              <p:par>
                                <p:cTn id="42" presetID="42"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76672" y="51470"/>
            <a:ext cx="2351112"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smtClean="0">
                <a:solidFill>
                  <a:srgbClr val="C00000"/>
                </a:solidFill>
                <a:effectLst>
                  <a:outerShdw blurRad="38100" dist="38100" dir="2700000" algn="tl">
                    <a:srgbClr val="000000">
                      <a:alpha val="43137"/>
                    </a:srgbClr>
                  </a:outerShdw>
                </a:effectLst>
                <a:latin typeface="Myriad Pro" pitchFamily="34" charset="0"/>
              </a:rPr>
              <a:t>Apocalipsis 5:11</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48146" y="1131590"/>
            <a:ext cx="5131966" cy="381642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miré, y oí la voz de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muchos ángeles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alrededor del trono, y de los seres vivientes, y de los ancianos; y su número era millones de millones</a:t>
            </a:r>
          </a:p>
        </p:txBody>
      </p:sp>
      <p:pic>
        <p:nvPicPr>
          <p:cNvPr id="1026" name="Picture 2" descr="Resultado de imagen para jesus y el ang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699542"/>
            <a:ext cx="3729205" cy="45913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024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Resultado de imagen para angeles en el cie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554"/>
            <a:ext cx="9144000" cy="535710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2 Marcador de contenido"/>
          <p:cNvSpPr txBox="1">
            <a:spLocks/>
          </p:cNvSpPr>
          <p:nvPr/>
        </p:nvSpPr>
        <p:spPr>
          <a:xfrm>
            <a:off x="467544" y="267494"/>
            <a:ext cx="8352928" cy="2448272"/>
          </a:xfrm>
          <a:prstGeom prst="rect">
            <a:avLst/>
          </a:prstGeom>
        </p:spPr>
        <p:txBody>
          <a:bodyPr vert="horz">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s-AR" sz="41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r>
              <a:rPr lang="es-AR" sz="41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No son todos espíritus ministradores, enviados para servicio a favor de los que serán herederos de la salvación?” </a:t>
            </a:r>
            <a:endParaRPr lang="es-AR" sz="41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pPr marL="0" indent="0" algn="ctr">
              <a:buNone/>
            </a:pPr>
            <a:r>
              <a:rPr lang="es-AR" sz="41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Hebreos 1:14 </a:t>
            </a:r>
            <a:endParaRPr lang="es-AR" sz="41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046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276672" y="96018"/>
            <a:ext cx="2351112"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effectLst>
                  <a:outerShdw blurRad="38100" dist="38100" dir="2700000" algn="tl">
                    <a:srgbClr val="000000">
                      <a:alpha val="43137"/>
                    </a:srgbClr>
                  </a:outerShdw>
                </a:effectLst>
                <a:latin typeface="Myriad Pro" pitchFamily="34" charset="0"/>
              </a:rPr>
              <a:t>Daniel 7:9-10</a:t>
            </a: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libro de la vida bibl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1635646"/>
            <a:ext cx="4392488" cy="329257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771550"/>
            <a:ext cx="5976663" cy="446449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Estuve mirando hasta que fueron puestos tronos, y se sentó un Anciano de días, cuyo vestido era blanco como la nieve, y el pelo de su cabeza como lana limpia; su trono llama de fuego, y las ruedas del mismo, fuego ardiente.</a:t>
            </a:r>
          </a:p>
          <a:p>
            <a:pPr marL="0" indent="0">
              <a:buNone/>
            </a:pP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Un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río de fuego procedía y salía de delante de él; millares de millares le servían, y millones de millones asistían delante de él; el Juez se sentó, y los libros fueron abiertos.</a:t>
            </a:r>
            <a:endPar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8936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276672" y="96018"/>
            <a:ext cx="2351112"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effectLst>
                  <a:outerShdw blurRad="38100" dist="38100" dir="2700000" algn="tl">
                    <a:srgbClr val="000000">
                      <a:alpha val="43137"/>
                    </a:srgbClr>
                  </a:outerShdw>
                </a:effectLst>
                <a:latin typeface="Myriad Pro" pitchFamily="34" charset="0"/>
              </a:rPr>
              <a:t>Daniel </a:t>
            </a:r>
            <a:r>
              <a:rPr lang="es-ES" sz="2400" b="1" dirty="0" smtClean="0">
                <a:effectLst>
                  <a:outerShdw blurRad="38100" dist="38100" dir="2700000" algn="tl">
                    <a:srgbClr val="000000">
                      <a:alpha val="43137"/>
                    </a:srgbClr>
                  </a:outerShdw>
                </a:effectLst>
                <a:latin typeface="Myriad Pro" pitchFamily="34" charset="0"/>
              </a:rPr>
              <a:t>7:13-14</a:t>
            </a:r>
            <a:endParaRPr lang="es-ES" sz="2400" b="1" dirty="0">
              <a:effectLst>
                <a:outerShdw blurRad="38100" dist="38100" dir="2700000" algn="tl">
                  <a:srgbClr val="000000">
                    <a:alpha val="43137"/>
                  </a:srgbClr>
                </a:outerShdw>
              </a:effectLst>
              <a:latin typeface="Myriad Pro" pitchFamily="34" charset="0"/>
            </a:endParaRP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libro de la vida bibl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1635646"/>
            <a:ext cx="4392488" cy="329257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771550"/>
            <a:ext cx="5976663" cy="446449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Miraba yo en la visión de la noche, y he aquí con las nubes del cielo venía uno como un hijo de hombre, que vino hasta el Anciano de días, y le hicieron acercarse delante de él.</a:t>
            </a:r>
          </a:p>
          <a:p>
            <a:pPr marL="0" indent="0">
              <a:buNone/>
            </a:pP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le fue dado dominio, gloria y reino, para que todos los pueblos, naciones y lenguas le sirvieran; su dominio es dominio eterno, que nunca pasará, y su reino uno que no será destruido. </a:t>
            </a:r>
            <a:endPar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6507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Resultado de imagen para libros abren la men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8" y="1"/>
            <a:ext cx="9155578" cy="51463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dirty="0"/>
          </a:p>
        </p:txBody>
      </p:sp>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6589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278236" y="156507"/>
            <a:ext cx="8587528" cy="4830485"/>
          </a:xfrm>
          <a:prstGeom prst="rect">
            <a:avLst/>
          </a:prstGeom>
          <a:effectLst>
            <a:softEdge rad="635000"/>
          </a:effectLst>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4700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libros abren la men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4647"/>
          <a:stretch/>
        </p:blipFill>
        <p:spPr bwMode="auto">
          <a:xfrm>
            <a:off x="-11578" y="2297723"/>
            <a:ext cx="9155578" cy="28486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79512" y="96018"/>
            <a:ext cx="2952328" cy="459508"/>
          </a:xfrm>
        </p:spPr>
        <p:txBody>
          <a:bodyPr>
            <a:normAutofit/>
          </a:bodyPr>
          <a:lstStyle/>
          <a:p>
            <a:r>
              <a:rPr lang="es-ES" sz="2400" b="1" dirty="0" smtClean="0">
                <a:solidFill>
                  <a:srgbClr val="C00000"/>
                </a:solidFill>
                <a:effectLst>
                  <a:outerShdw blurRad="38100" dist="38100" dir="2700000" algn="tl">
                    <a:srgbClr val="000000">
                      <a:alpha val="43137"/>
                    </a:srgbClr>
                  </a:outerShdw>
                </a:effectLst>
                <a:latin typeface="Myriad Pro" pitchFamily="34" charset="0"/>
              </a:rPr>
              <a:t>Apocalipsis 21:27</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sp>
        <p:nvSpPr>
          <p:cNvPr id="3" name="2 Marcador de contenido"/>
          <p:cNvSpPr>
            <a:spLocks noGrp="1"/>
          </p:cNvSpPr>
          <p:nvPr>
            <p:ph idx="1"/>
          </p:nvPr>
        </p:nvSpPr>
        <p:spPr>
          <a:xfrm>
            <a:off x="395536" y="843558"/>
            <a:ext cx="8424936" cy="352839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No entrará en ella ninguna cosa inmunda, o que hace abominación y mentira, sino solamente los que están inscritos en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el libro de la vida del Cordero</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1484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libros abren la men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4647"/>
          <a:stretch/>
        </p:blipFill>
        <p:spPr bwMode="auto">
          <a:xfrm>
            <a:off x="-11578" y="2297723"/>
            <a:ext cx="9155578" cy="28486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79512" y="96018"/>
            <a:ext cx="2952328" cy="459508"/>
          </a:xfrm>
        </p:spPr>
        <p:txBody>
          <a:bodyPr>
            <a:normAutofit/>
          </a:bodyPr>
          <a:lstStyle/>
          <a:p>
            <a:r>
              <a:rPr lang="es-ES" sz="2400" b="1" dirty="0" smtClean="0">
                <a:solidFill>
                  <a:srgbClr val="C00000"/>
                </a:solidFill>
                <a:effectLst>
                  <a:outerShdw blurRad="38100" dist="38100" dir="2700000" algn="tl">
                    <a:srgbClr val="000000">
                      <a:alpha val="43137"/>
                    </a:srgbClr>
                  </a:outerShdw>
                </a:effectLst>
                <a:latin typeface="Myriad Pro" pitchFamily="34" charset="0"/>
              </a:rPr>
              <a:t>Apocalipsis 3:5</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sp>
        <p:nvSpPr>
          <p:cNvPr id="3" name="2 Marcador de contenido"/>
          <p:cNvSpPr>
            <a:spLocks noGrp="1"/>
          </p:cNvSpPr>
          <p:nvPr>
            <p:ph idx="1"/>
          </p:nvPr>
        </p:nvSpPr>
        <p:spPr>
          <a:xfrm>
            <a:off x="395536" y="843558"/>
            <a:ext cx="8424936" cy="352839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El que venciere será vestido de vestiduras blancas; y no borraré su nombre del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libro de la vida</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confesaré su nombre delante de mi Padre, y delante de sus ángeles.</a:t>
            </a: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7598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Resultado de imagen para libros abren la men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647"/>
          <a:stretch/>
        </p:blipFill>
        <p:spPr bwMode="auto">
          <a:xfrm>
            <a:off x="-11578" y="2715766"/>
            <a:ext cx="9155578" cy="28486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202332"/>
            <a:ext cx="3960440" cy="857250"/>
          </a:xfrm>
        </p:spPr>
        <p:txBody>
          <a:bodyPr/>
          <a:lstStyle/>
          <a:p>
            <a:r>
              <a:rPr lang="es-ES" dirty="0" smtClean="0">
                <a:solidFill>
                  <a:srgbClr val="FFC000"/>
                </a:solidFill>
              </a:rPr>
              <a:t>Los libros</a:t>
            </a:r>
            <a:endParaRPr lang="es-AR" dirty="0">
              <a:solidFill>
                <a:srgbClr val="FFC000"/>
              </a:solidFill>
            </a:endParaRPr>
          </a:p>
        </p:txBody>
      </p:sp>
      <p:sp>
        <p:nvSpPr>
          <p:cNvPr id="3" name="2 Marcador de contenido"/>
          <p:cNvSpPr>
            <a:spLocks noGrp="1"/>
          </p:cNvSpPr>
          <p:nvPr>
            <p:ph idx="1"/>
          </p:nvPr>
        </p:nvSpPr>
        <p:spPr>
          <a:xfrm>
            <a:off x="216024" y="1203598"/>
            <a:ext cx="8820472" cy="216024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spc="50" dirty="0" smtClean="0">
                <a:ln w="11430"/>
                <a:solidFill>
                  <a:srgbClr val="FF0000"/>
                </a:solidFill>
                <a:effectLst>
                  <a:outerShdw blurRad="76200" dist="50800" dir="5400000" algn="tl" rotWithShape="0">
                    <a:srgbClr val="000000">
                      <a:alpha val="65000"/>
                    </a:srgbClr>
                  </a:outerShdw>
                </a:effectLst>
              </a:rPr>
              <a:t>El “Libro de la Vida del Cordero” (Ap.  21:27).</a:t>
            </a:r>
            <a:endParaRPr lang="es-AR" sz="3200" b="1" spc="50" dirty="0">
              <a:ln w="11430"/>
              <a:solidFill>
                <a:srgbClr val="FF0000"/>
              </a:solidFill>
              <a:effectLst>
                <a:outerShdw blurRad="76200" dist="50800" dir="5400000" algn="tl" rotWithShape="0">
                  <a:srgbClr val="000000">
                    <a:alpha val="65000"/>
                  </a:srgbClr>
                </a:outerShdw>
              </a:effectLst>
            </a:endParaRPr>
          </a:p>
          <a:p>
            <a:r>
              <a:rPr lang="es-ES" sz="3200" b="1" spc="50" dirty="0" smtClean="0">
                <a:ln w="11430"/>
                <a:solidFill>
                  <a:srgbClr val="FF0000"/>
                </a:solidFill>
                <a:effectLst>
                  <a:outerShdw blurRad="76200" dist="50800" dir="5400000" algn="tl" rotWithShape="0">
                    <a:srgbClr val="000000">
                      <a:alpha val="65000"/>
                    </a:srgbClr>
                  </a:outerShdw>
                </a:effectLst>
              </a:rPr>
              <a:t>El “Libro de Memoria” (Malaquías 3:16).</a:t>
            </a:r>
            <a:endParaRPr lang="es-AR" sz="3200" b="1" spc="50" dirty="0" smtClean="0">
              <a:ln w="11430"/>
              <a:solidFill>
                <a:srgbClr val="FF0000"/>
              </a:solidFill>
              <a:effectLst>
                <a:outerShdw blurRad="76200" dist="50800" dir="5400000" algn="tl" rotWithShape="0">
                  <a:srgbClr val="000000">
                    <a:alpha val="65000"/>
                  </a:srgbClr>
                </a:outerShdw>
              </a:effectLst>
            </a:endParaRPr>
          </a:p>
          <a:p>
            <a:r>
              <a:rPr lang="es-AR" sz="3200" b="1" spc="50" dirty="0" smtClean="0">
                <a:ln w="11430"/>
                <a:solidFill>
                  <a:srgbClr val="FF0000"/>
                </a:solidFill>
                <a:effectLst>
                  <a:outerShdw blurRad="76200" dist="50800" dir="5400000" algn="tl" rotWithShape="0">
                    <a:srgbClr val="000000">
                      <a:alpha val="65000"/>
                    </a:srgbClr>
                  </a:outerShdw>
                </a:effectLst>
              </a:rPr>
              <a:t>El “Libro de los Pecados” (Eclesiastés 12:14).</a:t>
            </a:r>
            <a:endParaRPr lang="es-AR" sz="3200" b="1" spc="50" dirty="0">
              <a:ln w="11430"/>
              <a:solidFill>
                <a:srgbClr val="FF0000"/>
              </a:solidFill>
              <a:effectLst>
                <a:outerShdw blurRad="76200" dist="50800" dir="5400000" algn="tl" rotWithShape="0">
                  <a:srgbClr val="000000">
                    <a:alpha val="65000"/>
                  </a:srgbClr>
                </a:outerShdw>
              </a:effectLst>
            </a:endParaRPr>
          </a:p>
        </p:txBody>
      </p:sp>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324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Resultado de imagen para siete sellos del apocalip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75" y="2908"/>
            <a:ext cx="5833204" cy="410445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4178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5" y="-866"/>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179512" y="96018"/>
            <a:ext cx="295232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smtClean="0">
                <a:solidFill>
                  <a:srgbClr val="C00000"/>
                </a:solidFill>
                <a:effectLst>
                  <a:outerShdw blurRad="38100" dist="38100" dir="2700000" algn="tl">
                    <a:srgbClr val="000000">
                      <a:alpha val="43137"/>
                    </a:srgbClr>
                  </a:outerShdw>
                </a:effectLst>
                <a:latin typeface="Myriad Pro" pitchFamily="34" charset="0"/>
              </a:rPr>
              <a:t>Apocalipsis 5:4-7</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siete sellos del apocalip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524223"/>
            <a:ext cx="4161021" cy="29278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864963"/>
            <a:ext cx="7560840" cy="4155059"/>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lloraba yo mucho, porque no se había hallado a ninguno digno de abrir el libro, ni de leerlo, ni de mirarlo.</a:t>
            </a:r>
          </a:p>
          <a:p>
            <a:pPr marL="0" indent="0">
              <a:buNone/>
            </a:pP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uno de los ancianos me dijo: No llores.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He aquí que el León de la tribu de Judá, la raíz de David, ha vencido para abrir el libro y </a:t>
            </a:r>
            <a: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r>
            <a:b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br>
            <a: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desatar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sus siete sellos</a:t>
            </a:r>
            <a: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0"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4315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descr="C:\Users\Gerhard\Documents\Asociacion Argentina\Lecciones\LES 02 2017\cordero y leon.jpeg"/>
          <p:cNvPicPr>
            <a:picLocks noChangeAspect="1" noChangeArrowheads="1"/>
          </p:cNvPicPr>
          <p:nvPr/>
        </p:nvPicPr>
        <p:blipFill rotWithShape="1">
          <a:blip r:embed="rId3">
            <a:extLst>
              <a:ext uri="{28A0092B-C50C-407E-A947-70E740481C1C}">
                <a14:useLocalDpi xmlns:a14="http://schemas.microsoft.com/office/drawing/2010/main" val="0"/>
              </a:ext>
            </a:extLst>
          </a:blip>
          <a:srcRect t="19588" b="11087"/>
          <a:stretch/>
        </p:blipFill>
        <p:spPr bwMode="auto">
          <a:xfrm>
            <a:off x="-108520" y="51470"/>
            <a:ext cx="6744362" cy="4659982"/>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067944" y="311796"/>
            <a:ext cx="4536504" cy="247597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b="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El León </a:t>
            </a:r>
            <a:br>
              <a:rPr lang="es-ES" b="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ES" b="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de la tribu </a:t>
            </a:r>
            <a:br>
              <a:rPr lang="es-ES" b="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ES" b="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de Judá</a:t>
            </a:r>
            <a:endParaRPr lang="es-AR"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pic>
        <p:nvPicPr>
          <p:cNvPr id="4" name="Picture 2" descr="Resultado de imagen para siete sellos del apocalip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524223"/>
            <a:ext cx="4161021" cy="29278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3470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cordero de dios que quita el pec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70190" y="1779662"/>
            <a:ext cx="3714378" cy="371437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1 Título"/>
          <p:cNvSpPr>
            <a:spLocks noGrp="1"/>
          </p:cNvSpPr>
          <p:nvPr>
            <p:ph type="title"/>
          </p:nvPr>
        </p:nvSpPr>
        <p:spPr>
          <a:xfrm>
            <a:off x="179512" y="96018"/>
            <a:ext cx="2952328" cy="459508"/>
          </a:xfrm>
        </p:spPr>
        <p:txBody>
          <a:bodyPr>
            <a:normAutofit/>
          </a:bodyPr>
          <a:lstStyle/>
          <a:p>
            <a:r>
              <a:rPr lang="es-ES" sz="2400" b="1" dirty="0" smtClean="0">
                <a:solidFill>
                  <a:srgbClr val="C00000"/>
                </a:solidFill>
                <a:effectLst>
                  <a:outerShdw blurRad="38100" dist="38100" dir="2700000" algn="tl">
                    <a:srgbClr val="000000">
                      <a:alpha val="43137"/>
                    </a:srgbClr>
                  </a:outerShdw>
                </a:effectLst>
                <a:latin typeface="Myriad Pro" pitchFamily="34" charset="0"/>
              </a:rPr>
              <a:t>Apocalipsis 5:9-12</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11560" y="771550"/>
            <a:ext cx="6768752" cy="424847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Digno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eres de tomar el libro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abrir sus sellos;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porque tú fuiste inmolado, </a:t>
            </a:r>
            <a:r>
              <a:rPr lang="es-AR"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y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con tu sangre nos has redimido para Dios</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todo linaje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lengua y pueblo y nación;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nos has hecho para nuestro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Dios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reyes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sacerdotes</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reinaremos sobre la tierra. </a:t>
            </a:r>
          </a:p>
        </p:txBody>
      </p:sp>
      <p:pic>
        <p:nvPicPr>
          <p:cNvPr id="10"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757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cordero de dios que quita el pec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70190" y="1779662"/>
            <a:ext cx="3714378" cy="371437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1 Título"/>
          <p:cNvSpPr>
            <a:spLocks noGrp="1"/>
          </p:cNvSpPr>
          <p:nvPr>
            <p:ph type="title"/>
          </p:nvPr>
        </p:nvSpPr>
        <p:spPr>
          <a:xfrm>
            <a:off x="179512" y="96018"/>
            <a:ext cx="2952328" cy="459508"/>
          </a:xfrm>
        </p:spPr>
        <p:txBody>
          <a:bodyPr>
            <a:normAutofit/>
          </a:bodyPr>
          <a:lstStyle/>
          <a:p>
            <a:r>
              <a:rPr lang="es-ES" sz="2400" b="1" dirty="0" smtClean="0">
                <a:solidFill>
                  <a:srgbClr val="C00000"/>
                </a:solidFill>
                <a:effectLst>
                  <a:outerShdw blurRad="38100" dist="38100" dir="2700000" algn="tl">
                    <a:srgbClr val="000000">
                      <a:alpha val="43137"/>
                    </a:srgbClr>
                  </a:outerShdw>
                </a:effectLst>
                <a:latin typeface="Myriad Pro" pitchFamily="34" charset="0"/>
              </a:rPr>
              <a:t>Apocalipsis </a:t>
            </a:r>
            <a:r>
              <a:rPr lang="es-ES" sz="2400" b="1" dirty="0" smtClean="0">
                <a:solidFill>
                  <a:srgbClr val="C00000"/>
                </a:solidFill>
                <a:effectLst>
                  <a:outerShdw blurRad="38100" dist="38100" dir="2700000" algn="tl">
                    <a:srgbClr val="000000">
                      <a:alpha val="43137"/>
                    </a:srgbClr>
                  </a:outerShdw>
                </a:effectLst>
                <a:latin typeface="Myriad Pro" pitchFamily="34" charset="0"/>
              </a:rPr>
              <a:t>5:9-12</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1059582"/>
            <a:ext cx="8361276" cy="351113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miré, y oí la voz de muchos ángeles alrededor del trono, y de los seres vivientes, y de los ancianos; y su número era millones de millones, </a:t>
            </a: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que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decían a gran voz: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Cordero que </a:t>
            </a:r>
            <a: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r>
            <a:b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br>
            <a:r>
              <a:rPr lang="es-A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fue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inmolado es digno</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de tomar el poder, </a:t>
            </a: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las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riquezas, la sabiduría, la fortaleza, </a:t>
            </a: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la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honra, la gloria y la alabanza. </a:t>
            </a:r>
          </a:p>
        </p:txBody>
      </p:sp>
      <p:pic>
        <p:nvPicPr>
          <p:cNvPr id="10"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2908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cordero de dios que quita el pec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70190" y="1779662"/>
            <a:ext cx="3714378" cy="371437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1 Título"/>
          <p:cNvSpPr>
            <a:spLocks noGrp="1"/>
          </p:cNvSpPr>
          <p:nvPr>
            <p:ph type="title"/>
          </p:nvPr>
        </p:nvSpPr>
        <p:spPr>
          <a:xfrm>
            <a:off x="179512" y="96018"/>
            <a:ext cx="2952328" cy="459508"/>
          </a:xfrm>
        </p:spPr>
        <p:txBody>
          <a:bodyPr>
            <a:normAutofit/>
          </a:bodyPr>
          <a:lstStyle/>
          <a:p>
            <a:r>
              <a:rPr lang="es-ES" sz="2400" b="1" dirty="0">
                <a:solidFill>
                  <a:srgbClr val="C00000"/>
                </a:solidFill>
                <a:effectLst>
                  <a:outerShdw blurRad="38100" dist="38100" dir="2700000" algn="tl">
                    <a:srgbClr val="000000">
                      <a:alpha val="43137"/>
                    </a:srgbClr>
                  </a:outerShdw>
                </a:effectLst>
                <a:latin typeface="Myriad Pro" pitchFamily="34" charset="0"/>
              </a:rPr>
              <a:t>Romanos 5:10</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pic>
        <p:nvPicPr>
          <p:cNvPr id="8"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1148848"/>
            <a:ext cx="6624736" cy="351113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“Porque si siendo enemigos, fuimos reconciliado con Dios por la muerte de su Hijo, mucho más, estando reconciliados, seremos salvos por su vida”. </a:t>
            </a:r>
          </a:p>
        </p:txBody>
      </p:sp>
      <p:pic>
        <p:nvPicPr>
          <p:cNvPr id="10"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4105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IMS\_0 PROYECTO 2016\Apocalipsis\Español\IMG\copa oro.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217" b="96957" l="21000" r="79917"/>
                    </a14:imgEffect>
                  </a14:imgLayer>
                </a14:imgProps>
              </a:ext>
              <a:ext uri="{28A0092B-C50C-407E-A947-70E740481C1C}">
                <a14:useLocalDpi xmlns:a14="http://schemas.microsoft.com/office/drawing/2010/main" val="0"/>
              </a:ext>
            </a:extLst>
          </a:blip>
          <a:srcRect l="22720" r="18753"/>
          <a:stretch/>
        </p:blipFill>
        <p:spPr bwMode="auto">
          <a:xfrm>
            <a:off x="6923354" y="1491630"/>
            <a:ext cx="2257158" cy="369595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179512" y="96018"/>
            <a:ext cx="295232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solidFill>
                  <a:srgbClr val="C00000"/>
                </a:solidFill>
                <a:effectLst>
                  <a:outerShdw blurRad="38100" dist="38100" dir="2700000" algn="tl">
                    <a:srgbClr val="000000">
                      <a:alpha val="43137"/>
                    </a:srgbClr>
                  </a:outerShdw>
                </a:effectLst>
                <a:latin typeface="Myriad Pro" pitchFamily="34" charset="0"/>
              </a:rPr>
              <a:t>Apocalipsis </a:t>
            </a:r>
            <a:r>
              <a:rPr lang="es-ES" sz="2400" b="1" dirty="0" smtClean="0">
                <a:solidFill>
                  <a:srgbClr val="C00000"/>
                </a:solidFill>
                <a:effectLst>
                  <a:outerShdw blurRad="38100" dist="38100" dir="2700000" algn="tl">
                    <a:srgbClr val="000000">
                      <a:alpha val="43137"/>
                    </a:srgbClr>
                  </a:outerShdw>
                </a:effectLst>
                <a:latin typeface="Myriad Pro" pitchFamily="34" charset="0"/>
              </a:rPr>
              <a:t>5:8</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42032" y="987574"/>
            <a:ext cx="6406232" cy="3960440"/>
          </a:xfrm>
        </p:spPr>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cuando hubo tomado el libro, los cuatro seres vivientes y los veinticuatro ancianos se postraron delante del Cordero; todos tenían arpas, y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copas de oro llenas de incienso</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que son las oraciones de los </a:t>
            </a:r>
            <a:r>
              <a:rPr lang="es-AR" sz="36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santos.</a:t>
            </a:r>
            <a:endPar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0303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851921" y="-66255"/>
            <a:ext cx="7440159" cy="5086277"/>
          </a:xfrm>
          <a:prstGeom prst="rect">
            <a:avLst/>
          </a:prstGeom>
          <a:effectLst>
            <a:softEdge rad="635000"/>
          </a:effectLst>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9249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22920" y="267494"/>
            <a:ext cx="7941568" cy="433194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900" b="1" spc="50" dirty="0">
                <a:ln w="11430"/>
                <a:solidFill>
                  <a:srgbClr val="FF0000"/>
                </a:solidFill>
                <a:effectLst>
                  <a:outerShdw blurRad="76200" dist="50800" dir="5400000" algn="tl" rotWithShape="0">
                    <a:srgbClr val="000000">
                      <a:alpha val="65000"/>
                    </a:srgbClr>
                  </a:outerShdw>
                </a:effectLst>
              </a:rPr>
              <a:t>La oración es el medio que tenemos para comunicarnos con Dios. </a:t>
            </a:r>
          </a:p>
          <a:p>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Podemos hablar con Jesús como con un amigo y contarle nuestros fracasos y victorias. </a:t>
            </a:r>
          </a:p>
          <a:p>
            <a:r>
              <a:rPr lang="es-AR" sz="2900" b="1" spc="50" dirty="0">
                <a:ln w="11430"/>
                <a:solidFill>
                  <a:srgbClr val="FF0000"/>
                </a:solidFill>
                <a:effectLst>
                  <a:outerShdw blurRad="76200" dist="50800" dir="5400000" algn="tl" rotWithShape="0">
                    <a:srgbClr val="000000">
                      <a:alpha val="65000"/>
                    </a:srgbClr>
                  </a:outerShdw>
                </a:effectLst>
              </a:rPr>
              <a:t>Debemos orar siempre al Padre en el nombre de </a:t>
            </a:r>
            <a:r>
              <a:rPr lang="es-AR" sz="2900" b="1" spc="50" dirty="0" smtClean="0">
                <a:ln w="11430"/>
                <a:solidFill>
                  <a:srgbClr val="FF0000"/>
                </a:solidFill>
                <a:effectLst>
                  <a:outerShdw blurRad="76200" dist="50800" dir="5400000" algn="tl" rotWithShape="0">
                    <a:srgbClr val="000000">
                      <a:alpha val="65000"/>
                    </a:srgbClr>
                  </a:outerShdw>
                </a:effectLst>
              </a:rPr>
              <a:t>Jesús, nuestro intercesor.</a:t>
            </a:r>
            <a:endParaRPr lang="es-AR" sz="2900" b="1" spc="50" dirty="0">
              <a:ln w="11430"/>
              <a:solidFill>
                <a:srgbClr val="FF0000"/>
              </a:solidFill>
              <a:effectLst>
                <a:outerShdw blurRad="76200" dist="50800" dir="5400000" algn="tl" rotWithShape="0">
                  <a:srgbClr val="000000">
                    <a:alpha val="65000"/>
                  </a:srgbClr>
                </a:outerShdw>
              </a:effectLst>
            </a:endParaRPr>
          </a:p>
          <a:p>
            <a:r>
              <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Él las lleva como incienso fragante ante el Padre y muestra las cicatrices de sus </a:t>
            </a:r>
            <a:r>
              <a:rPr lang="es-AR" sz="29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clavos.</a:t>
            </a:r>
            <a:endParaRPr lang="es-AR" sz="2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2" descr="C:\Users\Gerhard\Documents\IMS\_0 PROYECTO 2016\Apocalipsis\Español\IMG\copa oro.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217" b="96957" l="21000" r="79917"/>
                    </a14:imgEffect>
                  </a14:imgLayer>
                </a14:imgProps>
              </a:ext>
              <a:ext uri="{28A0092B-C50C-407E-A947-70E740481C1C}">
                <a14:useLocalDpi xmlns:a14="http://schemas.microsoft.com/office/drawing/2010/main" val="0"/>
              </a:ext>
            </a:extLst>
          </a:blip>
          <a:srcRect l="22720" r="18753"/>
          <a:stretch/>
        </p:blipFill>
        <p:spPr bwMode="auto">
          <a:xfrm>
            <a:off x="-1069534" y="987574"/>
            <a:ext cx="2257158" cy="369595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5"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3033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 y="1"/>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a:xfrm>
            <a:off x="179512" y="96018"/>
            <a:ext cx="2952328"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solidFill>
                  <a:srgbClr val="C00000"/>
                </a:solidFill>
                <a:effectLst>
                  <a:outerShdw blurRad="38100" dist="38100" dir="2700000" algn="tl">
                    <a:srgbClr val="000000">
                      <a:alpha val="43137"/>
                    </a:srgbClr>
                  </a:outerShdw>
                </a:effectLst>
                <a:latin typeface="Myriad Pro" pitchFamily="34" charset="0"/>
              </a:rPr>
              <a:t>Habacuc 3:4</a:t>
            </a:r>
            <a:endParaRPr lang="es-ES" sz="2400" b="1" dirty="0">
              <a:solidFill>
                <a:srgbClr val="C00000"/>
              </a:solidFill>
              <a:effectLst>
                <a:outerShdw blurRad="38100" dist="38100" dir="2700000" algn="tl">
                  <a:srgbClr val="000000">
                    <a:alpha val="43137"/>
                  </a:srgbClr>
                </a:outerShdw>
              </a:effectLst>
              <a:latin typeface="Myriad Pro" pitchFamily="34" charset="0"/>
            </a:endParaRP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91880" y="915566"/>
            <a:ext cx="5328592" cy="432048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el resplandor fue como la luz; Rayos brillantes salían de </a:t>
            </a:r>
            <a: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su </a:t>
            </a: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mano; Y allí </a:t>
            </a:r>
            <a: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estaba </a:t>
            </a: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escondida </a:t>
            </a:r>
            <a: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su </a:t>
            </a: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fortaleza”.</a:t>
            </a:r>
          </a:p>
        </p:txBody>
      </p:sp>
      <p:pic>
        <p:nvPicPr>
          <p:cNvPr id="5" name="Imagen 4"/>
          <p:cNvPicPr>
            <a:picLocks noChangeAspect="1"/>
          </p:cNvPicPr>
          <p:nvPr/>
        </p:nvPicPr>
        <p:blipFill>
          <a:blip r:embed="rId5"/>
          <a:stretch>
            <a:fillRect/>
          </a:stretch>
        </p:blipFill>
        <p:spPr>
          <a:xfrm>
            <a:off x="-225678" y="1544938"/>
            <a:ext cx="5170598" cy="3061736"/>
          </a:xfrm>
          <a:prstGeom prst="rect">
            <a:avLst/>
          </a:prstGeom>
          <a:effectLst>
            <a:softEdge rad="635000"/>
          </a:effectLst>
        </p:spPr>
      </p:pic>
      <p:pic>
        <p:nvPicPr>
          <p:cNvPr id="10"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95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dirty="0"/>
          </a:p>
        </p:txBody>
      </p:sp>
      <p:pic>
        <p:nvPicPr>
          <p:cNvPr id="6" name="Picture 2" descr="Resultado de imagen para alabando a di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9715" y="0"/>
            <a:ext cx="4752528"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4541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20317" y="-67678"/>
            <a:ext cx="9384635" cy="5278857"/>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3821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smtClean="0">
                <a:solidFill>
                  <a:schemeClr val="tx1">
                    <a:lumMod val="65000"/>
                  </a:schemeClr>
                </a:solidFill>
              </a:rPr>
              <a:t>Próximo tema:</a:t>
            </a:r>
            <a:endParaRPr lang="es-AR" sz="1800" b="1" dirty="0">
              <a:solidFill>
                <a:schemeClr val="tx1">
                  <a:lumMod val="65000"/>
                </a:schemeClr>
              </a:solidFill>
            </a:endParaRPr>
          </a:p>
        </p:txBody>
      </p:sp>
      <p:sp>
        <p:nvSpPr>
          <p:cNvPr id="16" name="1 Título"/>
          <p:cNvSpPr txBox="1">
            <a:spLocks/>
          </p:cNvSpPr>
          <p:nvPr/>
        </p:nvSpPr>
        <p:spPr>
          <a:xfrm>
            <a:off x="467544" y="411510"/>
            <a:ext cx="8352928" cy="2563737"/>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s-AR" spc="50" dirty="0" smtClean="0">
                <a:ln w="11430"/>
                <a:solidFill>
                  <a:srgbClr val="00B0F0"/>
                </a:solidFill>
                <a:effectLst>
                  <a:outerShdw blurRad="76200" dist="50800" dir="5400000" algn="tl" rotWithShape="0">
                    <a:srgbClr val="000000">
                      <a:alpha val="65000"/>
                    </a:srgbClr>
                  </a:outerShdw>
                </a:effectLst>
              </a:rPr>
              <a:t>Los </a:t>
            </a:r>
            <a:r>
              <a:rPr lang="es-AR" spc="50" dirty="0">
                <a:ln w="11430"/>
                <a:solidFill>
                  <a:srgbClr val="00B0F0"/>
                </a:solidFill>
                <a:effectLst>
                  <a:outerShdw blurRad="76200" dist="50800" dir="5400000" algn="tl" rotWithShape="0">
                    <a:srgbClr val="000000">
                      <a:alpha val="65000"/>
                    </a:srgbClr>
                  </a:outerShdw>
                </a:effectLst>
              </a:rPr>
              <a:t>4 jinetes </a:t>
            </a:r>
            <a:r>
              <a:rPr lang="es-AR" spc="50" dirty="0" smtClean="0">
                <a:ln w="11430"/>
                <a:solidFill>
                  <a:srgbClr val="00B0F0"/>
                </a:solidFill>
                <a:effectLst>
                  <a:outerShdw blurRad="76200" dist="50800" dir="5400000" algn="tl" rotWithShape="0">
                    <a:srgbClr val="000000">
                      <a:alpha val="65000"/>
                    </a:srgbClr>
                  </a:outerShdw>
                </a:effectLst>
              </a:rPr>
              <a:t>y </a:t>
            </a:r>
            <a:r>
              <a:rPr lang="es-AR" spc="50" dirty="0">
                <a:ln w="11430"/>
                <a:solidFill>
                  <a:srgbClr val="00B0F0"/>
                </a:solidFill>
                <a:effectLst>
                  <a:outerShdw blurRad="76200" dist="50800" dir="5400000" algn="tl" rotWithShape="0">
                    <a:srgbClr val="000000">
                      <a:alpha val="65000"/>
                    </a:srgbClr>
                  </a:outerShdw>
                </a:effectLst>
              </a:rPr>
              <a:t>los sellos </a:t>
            </a:r>
            <a:r>
              <a:rPr lang="es-AR" spc="50" dirty="0" smtClean="0">
                <a:ln w="11430"/>
                <a:solidFill>
                  <a:srgbClr val="00B0F0"/>
                </a:solidFill>
                <a:effectLst>
                  <a:outerShdw blurRad="76200" dist="50800" dir="5400000" algn="tl" rotWithShape="0">
                    <a:srgbClr val="000000">
                      <a:alpha val="65000"/>
                    </a:srgbClr>
                  </a:outerShdw>
                </a:effectLst>
              </a:rPr>
              <a:t/>
            </a:r>
            <a:br>
              <a:rPr lang="es-AR" spc="50" dirty="0" smtClean="0">
                <a:ln w="11430"/>
                <a:solidFill>
                  <a:srgbClr val="00B0F0"/>
                </a:solidFill>
                <a:effectLst>
                  <a:outerShdw blurRad="76200" dist="50800" dir="5400000" algn="tl" rotWithShape="0">
                    <a:srgbClr val="000000">
                      <a:alpha val="65000"/>
                    </a:srgbClr>
                  </a:outerShdw>
                </a:effectLst>
              </a:rPr>
            </a:br>
            <a:r>
              <a:rPr lang="es-AR" spc="50" dirty="0" smtClean="0">
                <a:ln w="11430"/>
                <a:solidFill>
                  <a:srgbClr val="00B0F0"/>
                </a:solidFill>
                <a:effectLst>
                  <a:outerShdw blurRad="76200" dist="50800" dir="5400000" algn="tl" rotWithShape="0">
                    <a:srgbClr val="000000">
                      <a:alpha val="65000"/>
                    </a:srgbClr>
                  </a:outerShdw>
                </a:effectLst>
              </a:rPr>
              <a:t>del Apocalipsis</a:t>
            </a:r>
            <a:endParaRPr lang="es-AR" spc="50" dirty="0">
              <a:ln w="11430"/>
              <a:solidFill>
                <a:srgbClr val="00B0F0"/>
              </a:solidFill>
              <a:effectLst>
                <a:outerShdw blurRad="76200" dist="50800" dir="5400000" algn="tl" rotWithShape="0">
                  <a:srgbClr val="000000">
                    <a:alpha val="65000"/>
                  </a:srgbClr>
                </a:outerShdw>
              </a:effectLst>
            </a:endParaRPr>
          </a:p>
        </p:txBody>
      </p:sp>
      <p:pic>
        <p:nvPicPr>
          <p:cNvPr id="7"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4420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smtClean="0">
                <a:ln w="1905"/>
                <a:solidFill>
                  <a:srgbClr val="99CCFF"/>
                </a:solidFill>
                <a:effectLst>
                  <a:innerShdw blurRad="69850" dist="43180" dir="5400000">
                    <a:srgbClr val="000000">
                      <a:alpha val="65000"/>
                    </a:srgbClr>
                  </a:innerShdw>
                </a:effectLst>
                <a:latin typeface="Verdana" pitchFamily="34" charset="0"/>
              </a:rPr>
              <a:t>labibliatienerazón.org</a:t>
            </a:r>
            <a:endParaRPr lang="en-US" sz="3200" u="none" dirty="0" smtClean="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0098" y="2067694"/>
            <a:ext cx="2392929" cy="89516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373" y="624030"/>
            <a:ext cx="1251068" cy="1251950"/>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spTree>
    <p:extLst>
      <p:ext uri="{BB962C8B-B14F-4D97-AF65-F5344CB8AC3E}">
        <p14:creationId xmlns:p14="http://schemas.microsoft.com/office/powerpoint/2010/main" val="34436143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n para puerta abierta al cie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452369"/>
            <a:ext cx="4968552" cy="463966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0" name="2 Marcador de contenido"/>
          <p:cNvSpPr txBox="1">
            <a:spLocks/>
          </p:cNvSpPr>
          <p:nvPr/>
        </p:nvSpPr>
        <p:spPr>
          <a:xfrm>
            <a:off x="683569" y="843558"/>
            <a:ext cx="5400599" cy="4536504"/>
          </a:xfrm>
          <a:prstGeom prst="rect">
            <a:avLst/>
          </a:prstGeom>
        </p:spPr>
        <p:txBody>
          <a:bodyPr vert="horz">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Después de esto miré, y he aquí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una puerta abierta en el cielo</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la primera voz que oí, como de trompeta, hablando conmigo, dijo: Sube acá, y yo te mostraré las cosas que sucederán después de estas. </a:t>
            </a:r>
          </a:p>
        </p:txBody>
      </p:sp>
      <p:sp>
        <p:nvSpPr>
          <p:cNvPr id="11"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Apocalipsis 4:1</a:t>
            </a:r>
            <a:endParaRPr lang="es-ES" sz="2400" b="1" dirty="0">
              <a:effectLst>
                <a:outerShdw blurRad="38100" dist="38100" dir="2700000" algn="tl">
                  <a:srgbClr val="000000">
                    <a:alpha val="43137"/>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prisma luz"/>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64" t="1" b="21258"/>
          <a:stretch/>
        </p:blipFill>
        <p:spPr bwMode="auto">
          <a:xfrm>
            <a:off x="4355976" y="411510"/>
            <a:ext cx="5288813"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0" name="2 Marcador de contenido"/>
          <p:cNvSpPr txBox="1">
            <a:spLocks/>
          </p:cNvSpPr>
          <p:nvPr/>
        </p:nvSpPr>
        <p:spPr>
          <a:xfrm>
            <a:off x="395537" y="699542"/>
            <a:ext cx="5328591" cy="3953518"/>
          </a:xfrm>
          <a:prstGeom prst="rect">
            <a:avLst/>
          </a:prstGeom>
        </p:spPr>
        <p:txBody>
          <a:bodyPr vert="horz">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al instante yo estaba en el Espíritu; y he aquí, un trono establecido en el cielo, y en el trono, uno sentado.</a:t>
            </a:r>
          </a:p>
          <a:p>
            <a:pPr marL="0" indent="0">
              <a:buNone/>
            </a:pPr>
            <a:r>
              <a:rPr lang="es-AR"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el aspecto del que estaba sentado era semejante a piedra de jaspe y de cornalina; y había alrededor del trono un arco iris, semejante en aspecto a la esmeralda.</a:t>
            </a:r>
          </a:p>
        </p:txBody>
      </p:sp>
      <p:sp>
        <p:nvSpPr>
          <p:cNvPr id="11"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Apocalipsis 4:2-3</a:t>
            </a:r>
            <a:endParaRPr lang="es-ES" sz="2400" b="1" dirty="0">
              <a:effectLst>
                <a:outerShdw blurRad="38100" dist="38100" dir="2700000" algn="tl">
                  <a:srgbClr val="000000">
                    <a:alpha val="43137"/>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484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11868" y="339502"/>
            <a:ext cx="2088232" cy="100811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AR"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Jaspe</a:t>
            </a:r>
          </a:p>
        </p:txBody>
      </p:sp>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sultado de imagen para jas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490089"/>
            <a:ext cx="2376264" cy="242389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a:xfrm>
            <a:off x="3148172" y="339502"/>
            <a:ext cx="2088232" cy="1008112"/>
          </a:xfrm>
          <a:prstGeom prst="rect">
            <a:avLst/>
          </a:prstGeom>
        </p:spPr>
        <p:txBody>
          <a:bodyPr vert="horz">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s-AR"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Sardio</a:t>
            </a:r>
          </a:p>
        </p:txBody>
      </p:sp>
      <p:sp>
        <p:nvSpPr>
          <p:cNvPr id="7" name="2 Marcador de contenido"/>
          <p:cNvSpPr txBox="1">
            <a:spLocks/>
          </p:cNvSpPr>
          <p:nvPr/>
        </p:nvSpPr>
        <p:spPr>
          <a:xfrm>
            <a:off x="5668452" y="339502"/>
            <a:ext cx="3224028" cy="1008112"/>
          </a:xfrm>
          <a:prstGeom prst="rect">
            <a:avLst/>
          </a:prstGeom>
        </p:spPr>
        <p:txBody>
          <a:bodyPr vert="horz">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s-AR"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Esmeralda</a:t>
            </a:r>
          </a:p>
        </p:txBody>
      </p:sp>
      <p:pic>
        <p:nvPicPr>
          <p:cNvPr id="3076" name="Picture 4" descr="Resultado de imagen para sard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9" y="1563638"/>
            <a:ext cx="2168168" cy="216816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078" name="Picture 6" descr="Resultado de imagen para minerales de esmeral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2016" y="1347614"/>
            <a:ext cx="4024520" cy="273476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6014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500"/>
                                        <p:tgtEl>
                                          <p:spTgt spid="3076"/>
                                        </p:tgtEl>
                                      </p:cBhvr>
                                    </p:animEffect>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1000"/>
                                        <p:tgtEl>
                                          <p:spTgt spid="7">
                                            <p:txEl>
                                              <p:pRg st="0" end="0"/>
                                            </p:txEl>
                                          </p:spTgt>
                                        </p:tgtEl>
                                      </p:cBhvr>
                                    </p:animEffect>
                                    <p:anim calcmode="lin" valueType="num">
                                      <p:cBhvr>
                                        <p:cTn id="2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3078"/>
                                        </p:tgtEl>
                                        <p:attrNameLst>
                                          <p:attrName>style.visibility</p:attrName>
                                        </p:attrNameLst>
                                      </p:cBhvr>
                                      <p:to>
                                        <p:strVal val="visible"/>
                                      </p:to>
                                    </p:set>
                                    <p:animEffect transition="in" filter="fade">
                                      <p:cBhvr>
                                        <p:cTn id="33" dur="500"/>
                                        <p:tgtEl>
                                          <p:spTgt spid="3078"/>
                                        </p:tgtEl>
                                      </p:cBhvr>
                                    </p:animEffect>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up)">
                                      <p:cBhvr>
                                        <p:cTn id="37" dur="500"/>
                                        <p:tgtEl>
                                          <p:spTgt spid="5"/>
                                        </p:tgtEl>
                                      </p:cBhvr>
                                    </p:animEffect>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21:5, 7</a:t>
            </a:r>
            <a:endParaRPr lang="es-ES" sz="2400" b="1" dirty="0">
              <a:effectLst>
                <a:outerShdw blurRad="38100" dist="38100" dir="2700000" algn="tl">
                  <a:srgbClr val="000000">
                    <a:alpha val="43137"/>
                  </a:srgbClr>
                </a:outerShdw>
              </a:effectLst>
              <a:latin typeface="Myriad Pro" pitchFamily="34" charset="0"/>
            </a:endParaRP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stretch>
            <a:fillRect/>
          </a:stretch>
        </p:blipFill>
        <p:spPr>
          <a:xfrm>
            <a:off x="-756592" y="987574"/>
            <a:ext cx="4807375" cy="3605531"/>
          </a:xfrm>
          <a:prstGeom prst="rect">
            <a:avLst/>
          </a:prstGeom>
          <a:effectLst>
            <a:softEdge rad="635000"/>
          </a:effectLst>
        </p:spPr>
      </p:pic>
      <p:sp>
        <p:nvSpPr>
          <p:cNvPr id="4" name="2 Marcador de contenido"/>
          <p:cNvSpPr txBox="1">
            <a:spLocks/>
          </p:cNvSpPr>
          <p:nvPr/>
        </p:nvSpPr>
        <p:spPr>
          <a:xfrm>
            <a:off x="2699792" y="1059582"/>
            <a:ext cx="6048673" cy="4176464"/>
          </a:xfrm>
          <a:prstGeom prst="rect">
            <a:avLst/>
          </a:prstGeom>
        </p:spPr>
        <p:txBody>
          <a:bodyPr vert="horz">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“El que estaba sentado en el trono dijo: ‘He aquí yo hago nuevas todas las cosas’. Y dijo: ‘Escribe, porque estas palabras son fieles y verdaderas</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El que venza heredará estas cosas; y yo seré su Dios, y él será mi hijo</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526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 y="0"/>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sultado de imagen para donde se obtiene el magnesio"/>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511" y="627534"/>
            <a:ext cx="8132458" cy="439248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2 Marcador de contenido"/>
          <p:cNvSpPr txBox="1">
            <a:spLocks/>
          </p:cNvSpPr>
          <p:nvPr/>
        </p:nvSpPr>
        <p:spPr>
          <a:xfrm>
            <a:off x="4788024" y="1131590"/>
            <a:ext cx="3960441" cy="3312368"/>
          </a:xfrm>
          <a:prstGeom prst="rect">
            <a:avLst/>
          </a:prstGeom>
        </p:spPr>
        <p:txBody>
          <a:bodyPr vert="horz">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buNone/>
            </a:pP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delante del trono había como un mar de vidrio semejante al </a:t>
            </a:r>
            <a:r>
              <a:rPr lang="es-AR" sz="4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cristal…</a:t>
            </a:r>
            <a:endPar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7"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Apocalipsis 4:6</a:t>
            </a:r>
            <a:endParaRPr lang="es-ES" sz="2400" b="1" dirty="0">
              <a:effectLst>
                <a:outerShdw blurRad="38100" dist="38100" dir="2700000" algn="tl">
                  <a:srgbClr val="000000">
                    <a:alpha val="43137"/>
                  </a:srgbClr>
                </a:outerShdw>
              </a:effectLst>
              <a:latin typeface="Myriad Pro" pitchFamily="34" charset="0"/>
            </a:endParaRPr>
          </a:p>
        </p:txBody>
      </p:sp>
      <p:pic>
        <p:nvPicPr>
          <p:cNvPr id="8"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992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 - &amp;quot;Apocalipsis 4:1&amp;quot;&quot;/&gt;&lt;property id=&quot;20307&quot; value=&quot;259&quot;/&gt;&lt;/object&gt;&lt;object type=&quot;3&quot; unique_id=&quot;21152&quot;&gt;&lt;property id=&quot;20148&quot; value=&quot;5&quot;/&gt;&lt;property id=&quot;20300&quot; value=&quot;Diapositiva 4&quot;/&gt;&lt;property id=&quot;20307&quot; value=&quot;298&quot;/&gt;&lt;/object&gt;&lt;object type=&quot;3&quot; unique_id=&quot;21157&quot;&gt;&lt;property id=&quot;20148&quot; value=&quot;5&quot;/&gt;&lt;property id=&quot;20300&quot; value=&quot;Diapositiva 5 - &amp;quot;Apocalipsis 4:6&amp;quot;&quot;/&gt;&lt;property id=&quot;20307&quot; value=&quot;290&quot;/&gt;&lt;/object&gt;&lt;object type=&quot;3&quot; unique_id=&quot;21158&quot;&gt;&lt;property id=&quot;20148&quot; value=&quot;5&quot;/&gt;&lt;property id=&quot;20300&quot; value=&quot;Diapositiva 7 - &amp;quot;Apocalipsis 4:4&amp;quot;&quot;/&gt;&lt;property id=&quot;20307&quot; value=&quot;291&quot;/&gt;&lt;/object&gt;&lt;object type=&quot;3&quot; unique_id=&quot;21164&quot;&gt;&lt;property id=&quot;20148&quot; value=&quot;5&quot;/&gt;&lt;property id=&quot;20300&quot; value=&quot;Diapositiva 6&quot;/&gt;&lt;property id=&quot;20307&quot; value=&quot;292&quot;/&gt;&lt;/object&gt;&lt;object type=&quot;3&quot; unique_id=&quot;21167&quot;&gt;&lt;property id=&quot;20148&quot; value=&quot;5&quot;/&gt;&lt;property id=&quot;20300&quot; value=&quot;Diapositiva 8&quot;/&gt;&lt;property id=&quot;20307&quot; value=&quot;271&quot;/&gt;&lt;/object&gt;&lt;object type=&quot;3&quot; unique_id=&quot;21168&quot;&gt;&lt;property id=&quot;20148&quot; value=&quot;5&quot;/&gt;&lt;property id=&quot;20300&quot; value=&quot;Diapositiva 11&quot;/&gt;&lt;property id=&quot;20307&quot; value=&quot;272&quot;/&gt;&lt;/object&gt;&lt;object type=&quot;3&quot; unique_id=&quot;21169&quot;&gt;&lt;property id=&quot;20148&quot; value=&quot;5&quot;/&gt;&lt;property id=&quot;20300&quot; value=&quot;Diapositiva 12&quot;/&gt;&lt;property id=&quot;20307&quot; value=&quot;279&quot;/&gt;&lt;/object&gt;&lt;object type=&quot;3&quot; unique_id=&quot;21174&quot;&gt;&lt;property id=&quot;20148&quot; value=&quot;5&quot;/&gt;&lt;property id=&quot;20300&quot; value=&quot;Diapositiva 23&quot;/&gt;&lt;property id=&quot;20307&quot; value=&quot;274&quot;/&gt;&lt;/object&gt;&lt;object type=&quot;3&quot; unique_id=&quot;21175&quot;&gt;&lt;property id=&quot;20148&quot; value=&quot;5&quot;/&gt;&lt;property id=&quot;20300&quot; value=&quot;Diapositiva 24 - &amp;quot;Apocalipsis 3:5&amp;quot;&quot;/&gt;&lt;property id=&quot;20307&quot; value=&quot;283&quot;/&gt;&lt;/object&gt;&lt;object type=&quot;3&quot; unique_id=&quot;21176&quot;&gt;&lt;property id=&quot;20148&quot; value=&quot;5&quot;/&gt;&lt;property id=&quot;20300&quot; value=&quot;Diapositiva 27&quot;/&gt;&lt;property id=&quot;20307&quot; value=&quot;275&quot;/&gt;&lt;/object&gt;&lt;object type=&quot;3&quot; unique_id=&quot;21177&quot;&gt;&lt;property id=&quot;20148&quot; value=&quot;5&quot;/&gt;&lt;property id=&quot;20300&quot; value=&quot;Diapositiva 28&quot;/&gt;&lt;property id=&quot;20307&quot; value=&quot;284&quot;/&gt;&lt;/object&gt;&lt;object type=&quot;3&quot; unique_id=&quot;21179&quot;&gt;&lt;property id=&quot;20148&quot; value=&quot;5&quot;/&gt;&lt;property id=&quot;20300&quot; value=&quot;Diapositiva 30&quot;/&gt;&lt;property id=&quot;20307&quot; value=&quot;276&quot;/&gt;&lt;/object&gt;&lt;object type=&quot;3&quot; unique_id=&quot;21180&quot;&gt;&lt;property id=&quot;20148&quot; value=&quot;5&quot;/&gt;&lt;property id=&quot;20300&quot; value=&quot;Diapositiva 31 - &amp;quot;Apocalipsis 5:9-12&amp;quot;&quot;/&gt;&lt;property id=&quot;20307&quot; value=&quot;285&quot;/&gt;&lt;/object&gt;&lt;object type=&quot;3&quot; unique_id=&quot;21181&quot;&gt;&lt;property id=&quot;20148&quot; value=&quot;5&quot;/&gt;&lt;property id=&quot;20300&quot; value=&quot;Diapositiva 33&quot;/&gt;&lt;property id=&quot;20307&quot; value=&quot;277&quot;/&gt;&lt;/object&gt;&lt;object type=&quot;3&quot; unique_id=&quot;21182&quot;&gt;&lt;property id=&quot;20148&quot; value=&quot;5&quot;/&gt;&lt;property id=&quot;20300&quot; value=&quot;Diapositiva 34&quot;/&gt;&lt;property id=&quot;20307&quot; value=&quot;286&quot;/&gt;&lt;/object&gt;&lt;object type=&quot;3&quot; unique_id=&quot;21183&quot;&gt;&lt;property id=&quot;20148&quot; value=&quot;5&quot;/&gt;&lt;property id=&quot;20300&quot; value=&quot;Diapositiva 37&quot;/&gt;&lt;property id=&quot;20307&quot; value=&quot;288&quot;/&gt;&lt;/object&gt;&lt;object type=&quot;3&quot; unique_id=&quot;22068&quot;&gt;&lt;property id=&quot;20148&quot; value=&quot;5&quot;/&gt;&lt;property id=&quot;20300&quot; value=&quot;Diapositiva 9 - &amp;quot;Apocalipsis 5:9-10&amp;quot;&quot;/&gt;&lt;property id=&quot;20307&quot; value=&quot;307&quot;/&gt;&lt;/object&gt;&lt;object type=&quot;3&quot; unique_id=&quot;22069&quot;&gt;&lt;property id=&quot;20148&quot; value=&quot;5&quot;/&gt;&lt;property id=&quot;20300&quot; value=&quot;Diapositiva 15&quot;/&gt;&lt;property id=&quot;20307&quot; value=&quot;308&quot;/&gt;&lt;/object&gt;&lt;object type=&quot;3&quot; unique_id=&quot;22473&quot;&gt;&lt;property id=&quot;20148&quot; value=&quot;5&quot;/&gt;&lt;property id=&quot;20300&quot; value=&quot;Diapositiva 36&quot;/&gt;&lt;property id=&quot;20307&quot; value=&quot;310&quot;/&gt;&lt;/object&gt;&lt;object type=&quot;3&quot; unique_id=&quot;23395&quot;&gt;&lt;property id=&quot;20148&quot; value=&quot;5&quot;/&gt;&lt;property id=&quot;20300&quot; value=&quot;Diapositiva 41&quot;/&gt;&lt;property id=&quot;20307&quot; value=&quot;314&quot;/&gt;&lt;/object&gt;&lt;object type=&quot;3&quot; unique_id=&quot;23927&quot;&gt;&lt;property id=&quot;20148&quot; value=&quot;5&quot;/&gt;&lt;property id=&quot;20300&quot; value=&quot;Diapositiva 43&quot;/&gt;&lt;property id=&quot;20307&quot; value=&quot;315&quot;/&gt;&lt;/object&gt;&lt;object type=&quot;3&quot; unique_id=&quot;26565&quot;&gt;&lt;property id=&quot;20148&quot; value=&quot;5&quot;/&gt;&lt;property id=&quot;20300&quot; value=&quot;Diapositiva 1 - &amp;quot;El gran trono blanco en el&amp;quot;&quot;/&gt;&lt;property id=&quot;20307&quot; value=&quot;316&quot;/&gt;&lt;/object&gt;&lt;object type=&quot;3&quot; unique_id=&quot;26566&quot;&gt;&lt;property id=&quot;20148&quot; value=&quot;5&quot;/&gt;&lt;property id=&quot;20300&quot; value=&quot;Diapositiva 42&quot;/&gt;&lt;property id=&quot;20307&quot; value=&quot;317&quot;/&gt;&lt;/object&gt;&lt;object type=&quot;3&quot; unique_id=&quot;26873&quot;&gt;&lt;property id=&quot;20148&quot; value=&quot;5&quot;/&gt;&lt;property id=&quot;20300&quot; value=&quot;Diapositiva 3 - &amp;quot;Apocalipsis 4:2-3&amp;quot;&quot;/&gt;&lt;property id=&quot;20307&quot; value=&quot;318&quot;/&gt;&lt;/object&gt;&lt;object type=&quot;3&quot; unique_id=&quot;27041&quot;&gt;&lt;property id=&quot;20148&quot; value=&quot;5&quot;/&gt;&lt;property id=&quot;20300&quot; value=&quot;Diapositiva 10&quot;/&gt;&lt;property id=&quot;20307&quot; value=&quot;319&quot;/&gt;&lt;/object&gt;&lt;object type=&quot;3&quot; unique_id=&quot;27141&quot;&gt;&lt;property id=&quot;20148&quot; value=&quot;5&quot;/&gt;&lt;property id=&quot;20300&quot; value=&quot;Diapositiva 13&quot;/&gt;&lt;property id=&quot;20307&quot; value=&quot;320&quot;/&gt;&lt;/object&gt;&lt;object type=&quot;3&quot; unique_id=&quot;27312&quot;&gt;&lt;property id=&quot;20148&quot; value=&quot;5&quot;/&gt;&lt;property id=&quot;20300&quot; value=&quot;Diapositiva 14&quot;/&gt;&lt;property id=&quot;20307&quot; value=&quot;321&quot;/&gt;&lt;/object&gt;&lt;object type=&quot;3&quot; unique_id=&quot;27941&quot;&gt;&lt;property id=&quot;20148&quot; value=&quot;5&quot;/&gt;&lt;property id=&quot;20300&quot; value=&quot;Diapositiva 16&quot;/&gt;&lt;property id=&quot;20307&quot; value=&quot;323&quot;/&gt;&lt;/object&gt;&lt;object type=&quot;3&quot; unique_id=&quot;27942&quot;&gt;&lt;property id=&quot;20148&quot; value=&quot;5&quot;/&gt;&lt;property id=&quot;20300&quot; value=&quot;Diapositiva 17 - &amp;quot;Jesucristo&amp;quot;&quot;/&gt;&lt;property id=&quot;20307&quot; value=&quot;324&quot;/&gt;&lt;/object&gt;&lt;object type=&quot;3&quot; unique_id=&quot;27943&quot;&gt;&lt;property id=&quot;20148&quot; value=&quot;5&quot;/&gt;&lt;property id=&quot;20300&quot; value=&quot;Diapositiva 18&quot;/&gt;&lt;property id=&quot;20307&quot; value=&quot;325&quot;/&gt;&lt;/object&gt;&lt;object type=&quot;3&quot; unique_id=&quot;27944&quot;&gt;&lt;property id=&quot;20148&quot; value=&quot;5&quot;/&gt;&lt;property id=&quot;20300&quot; value=&quot;Diapositiva 19&quot;/&gt;&lt;property id=&quot;20307&quot; value=&quot;326&quot;/&gt;&lt;/object&gt;&lt;object type=&quot;3&quot; unique_id=&quot;27945&quot;&gt;&lt;property id=&quot;20148&quot; value=&quot;5&quot;/&gt;&lt;property id=&quot;20300&quot; value=&quot;Diapositiva 20&quot;/&gt;&lt;property id=&quot;20307&quot; value=&quot;327&quot;/&gt;&lt;/object&gt;&lt;object type=&quot;3&quot; unique_id=&quot;27946&quot;&gt;&lt;property id=&quot;20148&quot; value=&quot;5&quot;/&gt;&lt;property id=&quot;20300&quot; value=&quot;Diapositiva 21&quot;/&gt;&lt;property id=&quot;20307&quot; value=&quot;328&quot;/&gt;&lt;/object&gt;&lt;object type=&quot;3&quot; unique_id=&quot;27947&quot;&gt;&lt;property id=&quot;20148&quot; value=&quot;5&quot;/&gt;&lt;property id=&quot;20300&quot; value=&quot;Diapositiva 22&quot;/&gt;&lt;property id=&quot;20307&quot; value=&quot;329&quot;/&gt;&lt;/object&gt;&lt;object type=&quot;3&quot; unique_id=&quot;28150&quot;&gt;&lt;property id=&quot;20148&quot; value=&quot;5&quot;/&gt;&lt;property id=&quot;20300&quot; value=&quot;Diapositiva 25 - &amp;quot;Apocalipsis 21:27&amp;quot;&quot;/&gt;&lt;property id=&quot;20307&quot; value=&quot;330&quot;/&gt;&lt;/object&gt;&lt;object type=&quot;3&quot; unique_id=&quot;28151&quot;&gt;&lt;property id=&quot;20148&quot; value=&quot;5&quot;/&gt;&lt;property id=&quot;20300&quot; value=&quot;Diapositiva 26 - &amp;quot;Los libros&amp;quot;&quot;/&gt;&lt;property id=&quot;20307&quot; value=&quot;331&quot;/&gt;&lt;/object&gt;&lt;object type=&quot;3&quot; unique_id=&quot;28272&quot;&gt;&lt;property id=&quot;20148&quot; value=&quot;5&quot;/&gt;&lt;property id=&quot;20300&quot; value=&quot;Diapositiva 29 - &amp;quot;El León  de la tribu  de Judá&amp;quot;&quot;/&gt;&lt;property id=&quot;20307&quot; value=&quot;332&quot;/&gt;&lt;/object&gt;&lt;object type=&quot;3&quot; unique_id=&quot;28713&quot;&gt;&lt;property id=&quot;20148&quot; value=&quot;5&quot;/&gt;&lt;property id=&quot;20300&quot; value=&quot;Diapositiva 32 - &amp;quot;Apocalipsis 5:8-12&amp;quot;&quot;/&gt;&lt;property id=&quot;20307&quot; value=&quot;333&quot;/&gt;&lt;/object&gt;&lt;object type=&quot;3&quot; unique_id=&quot;28714&quot;&gt;&lt;property id=&quot;20148&quot; value=&quot;5&quot;/&gt;&lt;property id=&quot;20300&quot; value=&quot;Diapositiva 35&quot;/&gt;&lt;property id=&quot;20307&quot; value=&quot;334&quot;/&gt;&lt;/object&gt;&lt;object type=&quot;3&quot; unique_id=&quot;29177&quot;&gt;&lt;property id=&quot;20148&quot; value=&quot;5&quot;/&gt;&lt;property id=&quot;20300&quot; value=&quot;Diapositiva 38&quot;/&gt;&lt;property id=&quot;20307&quot; value=&quot;335&quot;/&gt;&lt;/object&gt;&lt;object type=&quot;3&quot; unique_id=&quot;29178&quot;&gt;&lt;property id=&quot;20148&quot; value=&quot;5&quot;/&gt;&lt;property id=&quot;20300&quot; value=&quot;Diapositiva 39&quot;/&gt;&lt;property id=&quot;20307&quot; value=&quot;336&quot;/&gt;&lt;/object&gt;&lt;object type=&quot;3&quot; unique_id=&quot;29179&quot;&gt;&lt;property id=&quot;20148&quot; value=&quot;5&quot;/&gt;&lt;property id=&quot;20300&quot; value=&quot;Diapositiva 40&quot;/&gt;&lt;property id=&quot;20307&quot; value=&quot;337&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1366</TotalTime>
  <Words>5686</Words>
  <Application>Microsoft Office PowerPoint</Application>
  <PresentationFormat>Presentación en pantalla (16:9)</PresentationFormat>
  <Paragraphs>224</Paragraphs>
  <Slides>45</Slides>
  <Notes>45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45</vt:i4>
      </vt:variant>
    </vt:vector>
  </HeadingPairs>
  <TitlesOfParts>
    <vt:vector size="52" baseType="lpstr">
      <vt:lpstr>Myriad Pro Black Cond</vt:lpstr>
      <vt:lpstr>Arial</vt:lpstr>
      <vt:lpstr>Calibri</vt:lpstr>
      <vt:lpstr>Myriad Pro</vt:lpstr>
      <vt:lpstr>Wingdings 2</vt:lpstr>
      <vt:lpstr>Verdana</vt:lpstr>
      <vt:lpstr>Flujo</vt:lpstr>
      <vt:lpstr>El gran trono  rodeado de tronos</vt:lpstr>
      <vt:lpstr>Presentación de PowerPoint</vt:lpstr>
      <vt:lpstr>Presentación de PowerPoint</vt:lpstr>
      <vt:lpstr>Presentación de PowerPoint</vt:lpstr>
      <vt:lpstr>Apocalipsis 4:1</vt:lpstr>
      <vt:lpstr>Apocalipsis 4:2-3</vt:lpstr>
      <vt:lpstr>Presentación de PowerPoint</vt:lpstr>
      <vt:lpstr>Apocalipsis 21:5, 7</vt:lpstr>
      <vt:lpstr>Apocalipsis 4:6</vt:lpstr>
      <vt:lpstr>Apocalipsis 4:4</vt:lpstr>
      <vt:lpstr>2 Reyes 2:11</vt:lpstr>
      <vt:lpstr>Judas 1:9 </vt:lpstr>
      <vt:lpstr>Mateo 27:52-53 </vt:lpstr>
      <vt:lpstr>Presentación de PowerPoint</vt:lpstr>
      <vt:lpstr>Apocalipsis 5:9-10</vt:lpstr>
      <vt:lpstr>Presentación de PowerPoint</vt:lpstr>
      <vt:lpstr>Apocalipsis 4:4</vt:lpstr>
      <vt:lpstr>Presentación de PowerPoint</vt:lpstr>
      <vt:lpstr>Presentación de PowerPoint</vt:lpstr>
      <vt:lpstr>Presentación de PowerPoint</vt:lpstr>
      <vt:lpstr>Presentación de PowerPoint</vt:lpstr>
      <vt:lpstr>Presentación de PowerPoint</vt:lpstr>
      <vt:lpstr>Presentación de PowerPoint</vt:lpstr>
      <vt:lpstr>Jesucristo</vt:lpstr>
      <vt:lpstr>Presentación de PowerPoint</vt:lpstr>
      <vt:lpstr>Presentación de PowerPoint</vt:lpstr>
      <vt:lpstr>Presentación de PowerPoint</vt:lpstr>
      <vt:lpstr>Presentación de PowerPoint</vt:lpstr>
      <vt:lpstr>Presentación de PowerPoint</vt:lpstr>
      <vt:lpstr>Apocalipsis 21:27</vt:lpstr>
      <vt:lpstr>Apocalipsis 3:5</vt:lpstr>
      <vt:lpstr>Los libros</vt:lpstr>
      <vt:lpstr>Presentación de PowerPoint</vt:lpstr>
      <vt:lpstr>Presentación de PowerPoint</vt:lpstr>
      <vt:lpstr>El León  de la tribu  de Judá</vt:lpstr>
      <vt:lpstr>Apocalipsis 5:9-12</vt:lpstr>
      <vt:lpstr>Apocalipsis 5:9-12</vt:lpstr>
      <vt:lpstr>Romanos 5:10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Rodolfo Murua</cp:lastModifiedBy>
  <cp:revision>162</cp:revision>
  <dcterms:created xsi:type="dcterms:W3CDTF">2017-08-31T21:58:51Z</dcterms:created>
  <dcterms:modified xsi:type="dcterms:W3CDTF">2018-10-11T01:47:44Z</dcterms:modified>
</cp:coreProperties>
</file>