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864" r:id="rId2"/>
  </p:sldMasterIdLst>
  <p:notesMasterIdLst>
    <p:notesMasterId r:id="rId40"/>
  </p:notesMasterIdLst>
  <p:sldIdLst>
    <p:sldId id="439" r:id="rId3"/>
    <p:sldId id="442" r:id="rId4"/>
    <p:sldId id="443" r:id="rId5"/>
    <p:sldId id="444" r:id="rId6"/>
    <p:sldId id="259" r:id="rId7"/>
    <p:sldId id="291" r:id="rId8"/>
    <p:sldId id="373" r:id="rId9"/>
    <p:sldId id="426" r:id="rId10"/>
    <p:sldId id="425" r:id="rId11"/>
    <p:sldId id="375" r:id="rId12"/>
    <p:sldId id="377" r:id="rId13"/>
    <p:sldId id="432" r:id="rId14"/>
    <p:sldId id="413" r:id="rId15"/>
    <p:sldId id="416" r:id="rId16"/>
    <p:sldId id="389" r:id="rId17"/>
    <p:sldId id="382" r:id="rId18"/>
    <p:sldId id="380" r:id="rId19"/>
    <p:sldId id="387" r:id="rId20"/>
    <p:sldId id="386" r:id="rId21"/>
    <p:sldId id="428" r:id="rId22"/>
    <p:sldId id="418" r:id="rId23"/>
    <p:sldId id="445" r:id="rId24"/>
    <p:sldId id="446" r:id="rId25"/>
    <p:sldId id="379" r:id="rId26"/>
    <p:sldId id="423" r:id="rId27"/>
    <p:sldId id="405" r:id="rId28"/>
    <p:sldId id="434" r:id="rId29"/>
    <p:sldId id="435" r:id="rId30"/>
    <p:sldId id="430" r:id="rId31"/>
    <p:sldId id="436" r:id="rId32"/>
    <p:sldId id="448" r:id="rId33"/>
    <p:sldId id="449" r:id="rId34"/>
    <p:sldId id="450" r:id="rId35"/>
    <p:sldId id="437" r:id="rId36"/>
    <p:sldId id="410" r:id="rId37"/>
    <p:sldId id="440" r:id="rId38"/>
    <p:sldId id="441" r:id="rId39"/>
  </p:sldIdLst>
  <p:sldSz cx="9144000" cy="5143500" type="screen16x9"/>
  <p:notesSz cx="6858000" cy="9144000"/>
  <p:custDataLst>
    <p:tags r:id="rId41"/>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24" autoAdjust="0"/>
    <p:restoredTop sz="74063" autoAdjust="0"/>
  </p:normalViewPr>
  <p:slideViewPr>
    <p:cSldViewPr>
      <p:cViewPr varScale="1">
        <p:scale>
          <a:sx n="89" d="100"/>
          <a:sy n="89" d="100"/>
        </p:scale>
        <p:origin x="648"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29/10/2018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‹Nº›</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La décima conferencia sobre el Apocalipsis lleva por título: “La iglesia de Dios en el Apocalipsis”. Como cada noche, esta conferencia está presenta por el evangelista Pablo </a:t>
            </a:r>
            <a:r>
              <a:rPr lang="es-ES" sz="1200" kern="1200" dirty="0" err="1" smtClean="0">
                <a:solidFill>
                  <a:schemeClr val="tx1"/>
                </a:solidFill>
                <a:effectLst/>
                <a:latin typeface="+mn-lt"/>
                <a:ea typeface="+mn-ea"/>
                <a:cs typeface="+mn-cs"/>
              </a:rPr>
              <a:t>Hunger</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Desde Georgia, USA, con nosotros el evangelista Pablo </a:t>
            </a:r>
            <a:r>
              <a:rPr lang="es-ES" sz="1200" kern="1200" dirty="0" err="1" smtClean="0">
                <a:solidFill>
                  <a:schemeClr val="tx1"/>
                </a:solidFill>
                <a:effectLst/>
                <a:latin typeface="+mn-lt"/>
                <a:ea typeface="+mn-ea"/>
                <a:cs typeface="+mn-cs"/>
              </a:rPr>
              <a:t>Hunger</a:t>
            </a:r>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Que la paz de Dios sea con todos los amigos presentes. Me alegra que podemos estudiar un capítulo más sobre el importante libro del Apocalipsis.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829103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Ahora, si una mujer representa a una iglesia, ¿cuántas iglesias son de Cristo?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17041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Cantares 6:8-9 dice:</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Sesenta son las reinas, y ochenta las concubinas, y las doncellas sin número. Mas una es la paloma mía, la perfecta mía; es la única de su madre, la preferida de la que la engendró. La vieron las doncellas, y la llamaron bienaventurada; las reinas y las concubinas, y la alabaron”.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Biblia nos revela a aquella escogida que es pura y sin mancha, o sea, que no se ha contaminado con doctrinas falsas, costumbres, que lleva el estandarte de la verdad y los mandamientos en medio de su corazón, que se destaca por su integridad sobre las demás y que hace la voluntad de Dios. ¡Qué hermoso saber que Dios tiene su Iglesia, y que ella lleva un mensaje y una misión para transmitir al mundo!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Según lo que leímos en Apocalipsis, esta mujer está vestida del sol, parada en la luna y otras características más. ¿Qué representa todo esto?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345407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Vestida del sol representa a Cristo como el sol de justicia.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Malaquías 4:2 dice: “Mas a vosotros los que teméis mi nombre, nacerá el Sol de justicia, y en sus alas traerá salud; y saldréis, y creceréis como becerros de cebadero”. </a:t>
            </a:r>
            <a:endParaRPr lang="es-ES"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La luna debajo de sus pies </a:t>
            </a:r>
            <a:r>
              <a:rPr lang="es-AR" sz="1200" kern="1200" dirty="0" smtClean="0">
                <a:solidFill>
                  <a:schemeClr val="tx1"/>
                </a:solidFill>
                <a:effectLst/>
                <a:latin typeface="+mn-lt"/>
                <a:ea typeface="+mn-ea"/>
                <a:cs typeface="+mn-cs"/>
              </a:rPr>
              <a:t>representa que la Iglesia del Nuevo Testamento tiene su fundamento en el Antiguo. Como la luna no tiene luz propia sino que refleja la del sol, asimismo, el Antiguo Testamento, no tiene luz propia, sino que brilla porque Cristo le da su luz. </a:t>
            </a:r>
          </a:p>
          <a:p>
            <a:r>
              <a:rPr lang="es-AR" sz="1200" kern="1200" dirty="0" smtClean="0">
                <a:solidFill>
                  <a:schemeClr val="tx1"/>
                </a:solidFill>
                <a:effectLst/>
                <a:latin typeface="+mn-lt"/>
                <a:ea typeface="+mn-ea"/>
                <a:cs typeface="+mn-cs"/>
              </a:rPr>
              <a:t>Y </a:t>
            </a:r>
            <a:r>
              <a:rPr lang="es-AR" sz="1200" b="1" kern="1200" dirty="0" smtClean="0">
                <a:solidFill>
                  <a:schemeClr val="tx1"/>
                </a:solidFill>
                <a:effectLst/>
                <a:latin typeface="+mn-lt"/>
                <a:ea typeface="+mn-ea"/>
                <a:cs typeface="+mn-cs"/>
              </a:rPr>
              <a:t>las doce estrellas </a:t>
            </a:r>
            <a:r>
              <a:rPr lang="es-AR" sz="1200" kern="1200" dirty="0" smtClean="0">
                <a:solidFill>
                  <a:schemeClr val="tx1"/>
                </a:solidFill>
                <a:effectLst/>
                <a:latin typeface="+mn-lt"/>
                <a:ea typeface="+mn-ea"/>
                <a:cs typeface="+mn-cs"/>
              </a:rPr>
              <a:t>simbolizan a los doce apóstoles, que son la corona de la Iglesia de Cristo.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Efesios 2:20 dice: “Habéis sido edificados sobre el fundamento de los apóstoles y de los profetas, siendo Jesucristo mismo la piedra angular”.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iglesia cristiana está edificada sobre la justica de Cristo, el Mensaje de la Palabra de Dios y la obra de los apóstoles que llevaron adelante este mensaje a todo el mundo.</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326767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12 menciona más detalles de esta mujer o Iglesia de Cristo.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Apocalipsis 12:2 y 5 menciona: “Y estando embarazada, clamaba con dolores de parto, y angustia por dar a luz. Y ella dio a luz un hijo varón, el cual había de regir todas las naciones con vara de hierro; y su hijo fue arrebatado para Dios y para su trono”.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¿Y quién era ese Hijo?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354132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Salmos 2:7 declara:</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“Yo publicaré el decreto: Jehová me ha dicho: Mi Hijo eres tú; yo te engendré hoy”.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Ese hijo es Jesús, que fue arrebatado para Dios y para su trono.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tomamos en consideración la angustia ocasionada por el viaje y la falta de alojamiento en Belén antes del nacimiento de Cristo, podemos entender la profecía cuando especifica que la mujer tenía angustia en su alumbramiento</a:t>
            </a:r>
            <a:r>
              <a:rPr lang="es-AR" sz="1200" b="1" i="1"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12:3-4 dice: “Y fue vista otra señal en el cielo; y he aquí un gran dragón bermejo, que tenía siete cabezas y diez cuernos, y en sus cabezas siete diademas. Y su cola arrastró la tercera parte de las estrellas del cielo, y las arrojó sobre la tierra. Y el dragón se paró delante de la mujer que estaba para dar a luz, a fin de devorar a su hijo tan pronto como naciese”.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dragón era Satanás el cual utilizaba al imperio Romano para intentar destruir a Cristo cuando aún era niño, tal como ocurrió con la matanza de niños ordenada por Herodes. ¡Qué interesante saber que el sacrificio de Cristo fue tan grande y que nunca podremos llegar a entender a cabalidad ese gran amor hacia nosotros, que aun desde el vientre de María tuvo que pasar dificultades, y fue perseguido para ser muerto!</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En este capítulo 12 de Apocalipsis se introduce la persecución que haría Satanás contra Cristo y su Iglesia. Primero, matando los niños en Belén; luego, la persecución del imperio Romano con unos cuatro millones de mártires y luego la persecución por medio de la Inquisición, con unos cinco millones de fieles, los que murieron por su fe.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106148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¿Y qué tuvo que hacer la mujer (la iglesia fiel) ante la persecución levantada por Satanás?</a:t>
            </a:r>
            <a:r>
              <a:rPr lang="es-AR" sz="1200" b="1"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Quisiera iniciar con la experiencia del </a:t>
            </a:r>
            <a:r>
              <a:rPr lang="es-ES" sz="1200" kern="1200" dirty="0" err="1" smtClean="0">
                <a:solidFill>
                  <a:schemeClr val="tx1"/>
                </a:solidFill>
                <a:effectLst/>
                <a:latin typeface="+mn-lt"/>
                <a:ea typeface="+mn-ea"/>
                <a:cs typeface="+mn-cs"/>
              </a:rPr>
              <a:t>Mayflower</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El </a:t>
            </a:r>
            <a:r>
              <a:rPr lang="es-ES" sz="1200" kern="1200" dirty="0" err="1" smtClean="0">
                <a:solidFill>
                  <a:schemeClr val="tx1"/>
                </a:solidFill>
                <a:effectLst/>
                <a:latin typeface="+mn-lt"/>
                <a:ea typeface="+mn-ea"/>
                <a:cs typeface="+mn-cs"/>
              </a:rPr>
              <a:t>Mayflower</a:t>
            </a:r>
            <a:r>
              <a:rPr lang="es-ES" sz="1200" kern="1200" dirty="0" smtClean="0">
                <a:solidFill>
                  <a:schemeClr val="tx1"/>
                </a:solidFill>
                <a:effectLst/>
                <a:latin typeface="+mn-lt"/>
                <a:ea typeface="+mn-ea"/>
                <a:cs typeface="+mn-cs"/>
              </a:rPr>
              <a:t> era un barco inglés que transportó a los primeros cristianos puritanos ingleses, conocidos hoy como los Peregrinos, de Plymouth, Inglaterra al Nuevo Mundo en 1620. El barco se ha convertido en un ícono cultural en la historia de los Estados Unidos. Los Peregrinos firmaron el Pacto de </a:t>
            </a:r>
            <a:r>
              <a:rPr lang="es-ES" sz="1200" kern="1200" dirty="0" err="1" smtClean="0">
                <a:solidFill>
                  <a:schemeClr val="tx1"/>
                </a:solidFill>
                <a:effectLst/>
                <a:latin typeface="+mn-lt"/>
                <a:ea typeface="+mn-ea"/>
                <a:cs typeface="+mn-cs"/>
              </a:rPr>
              <a:t>Mayflower</a:t>
            </a:r>
            <a:r>
              <a:rPr lang="es-ES" sz="1200" kern="1200" dirty="0" smtClean="0">
                <a:solidFill>
                  <a:schemeClr val="tx1"/>
                </a:solidFill>
                <a:effectLst/>
                <a:latin typeface="+mn-lt"/>
                <a:ea typeface="+mn-ea"/>
                <a:cs typeface="+mn-cs"/>
              </a:rPr>
              <a:t> antes de abandonar el barco y establecer la Colonia de Plymouth, un documento que estableció una forma rudimentaria de democracia en la que cada miembro contribuye al bienestar de la comunidad y en donde puede practicar la fe libremente. </a:t>
            </a:r>
          </a:p>
          <a:p>
            <a:r>
              <a:rPr lang="es-ES" sz="1200" kern="1200" dirty="0" smtClean="0">
                <a:solidFill>
                  <a:schemeClr val="tx1"/>
                </a:solidFill>
                <a:effectLst/>
                <a:latin typeface="+mn-lt"/>
                <a:ea typeface="+mn-ea"/>
                <a:cs typeface="+mn-cs"/>
              </a:rPr>
              <a:t>En la lista de los pasajeros a bordo del </a:t>
            </a:r>
            <a:r>
              <a:rPr lang="es-ES" sz="1200" kern="1200" dirty="0" err="1" smtClean="0">
                <a:solidFill>
                  <a:schemeClr val="tx1"/>
                </a:solidFill>
                <a:effectLst/>
                <a:latin typeface="+mn-lt"/>
                <a:ea typeface="+mn-ea"/>
                <a:cs typeface="+mn-cs"/>
              </a:rPr>
              <a:t>Mayflower</a:t>
            </a:r>
            <a:r>
              <a:rPr lang="es-ES" sz="1200" kern="1200" dirty="0" smtClean="0">
                <a:solidFill>
                  <a:schemeClr val="tx1"/>
                </a:solidFill>
                <a:effectLst/>
                <a:latin typeface="+mn-lt"/>
                <a:ea typeface="+mn-ea"/>
                <a:cs typeface="+mn-cs"/>
              </a:rPr>
              <a:t> durante su viaje transatlántico del 6 de septiembre al 9 de noviembre de 1620, 37 eran miembros de la congregación separatista de Leiden que buscaba crear una base de cristianismo en el Nuevo Mundo.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87171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12:14-16 nos dice: “Y fueron dadas a la mujer dos alas de grande águila, para que de la presencia de la serpiente volase al desierto a su lugar, donde es mantenida por un tiempo, y tiempos, y la mitad de un tiempo.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la serpiente lanzó de su boca en pos de la mujer agua como un río; a fin de hacer que fuese arrebatada del río. Y la tierra ayudó a la mujer; y la tierra abrió su boca, y sorbió el río, que había lanzado el dragón de su boca”.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También nos da indicaciones de cuánto tiempo duraría la persecución atroz que tuvo que sufrir la Iglesia, nos dice que sería por un “tiempo, y tiempos, y la mitad de un tiempo”. Tiempo equivale a un año bíblico, o sea, 360 días. Tiempos, serían 2 años, o sea, 720 días; y medio tiempo, equivale a medio año o 180 días. Si sumamos estos días llegamos a un total de 1260 días. Este mismo periodo lo vemos en el versículo 6. Como hemos visto en un estudio anterior, cada día en la profecía equivale a un año; de modo que fueron 1260 años; comenzando esta persecución en el año 538 y se extendió hasta 1798.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2857978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Las aguas simbolizan muchedumbres según Apocalipsis 17:15, gente que fue lanzada por Satanás a fin de perseguir a los fieles. Cuando el versículo dice que “la tierra abrió su boca y sorbió el río”, muestra la actitud de la Reforma acaecida en el siglo XVI, que hizo que muchos gobiernos de Europa protegieran la vida de esos perseguidos. Al descubrirse América en 1492, y formarse allí gobiernos en los que existían libertad religiosa, los perseguidos en Europa encontraron en América un lugar de refugio y el impacto de las persecuciones fue menor.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Aquí tenemos la historia que escuchamos al inicio, la del barco </a:t>
            </a:r>
            <a:r>
              <a:rPr lang="es-AR" sz="1200" kern="1200" dirty="0" err="1" smtClean="0">
                <a:solidFill>
                  <a:schemeClr val="tx1"/>
                </a:solidFill>
                <a:effectLst/>
                <a:latin typeface="+mn-lt"/>
                <a:ea typeface="+mn-ea"/>
                <a:cs typeface="+mn-cs"/>
              </a:rPr>
              <a:t>Mayflower</a:t>
            </a:r>
            <a:r>
              <a:rPr lang="es-AR" sz="1200" kern="1200" dirty="0" smtClean="0">
                <a:solidFill>
                  <a:schemeClr val="tx1"/>
                </a:solidFill>
                <a:effectLst/>
                <a:latin typeface="+mn-lt"/>
                <a:ea typeface="+mn-ea"/>
                <a:cs typeface="+mn-cs"/>
              </a:rPr>
              <a:t>. Gran parte de los primeros colonos de América fueron creyentes fieles que buscaban un lugar libre para adorar a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Además, la revolución francesa, un suceso de “la tierra” (pues era atea), puso fin a la supremacía papal y a la persecución.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Así llegamos al período actual, después del año 1798, cuando surgen las organizaciones misioneras que enviarían a predicadores especialmente a África y Asia. Comienza a partir de aquí el deseo de estudiar las profecías y las verdades de Dios.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2915812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El último versículo de este capítulo describe a la Iglesia del fin con sus características, leamos el texto de Apocalipsis 12:17 que dice: “Entonces el dragón se enfureció contra la mujer; y se fue a hacer guerra contra el remanente de la simiente de ella, los cuales guardan los mandamientos de Dios, y tienen el testimonio de Jesucristo”.</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La ira de Satanás va contra el remanente, el resto de la mujer. El resto son los últimos, se refiere a la Iglesia del tiempo actual del último tiempo, del final de la historia. Ese resto tiene una identidad con cuatro puntos importantes que la identifican como Iglesia remanente según la profecía que hemos leído. ¡Qué importante es saber que estamos en la verdad y, aunque objeto de la ira de Satanás, nos identificamos como pueblo de Dios!</a:t>
            </a:r>
            <a:endParaRPr lang="es-ES" sz="1200" kern="1200" dirty="0" smtClean="0">
              <a:solidFill>
                <a:schemeClr val="tx1"/>
              </a:solidFill>
              <a:effectLst/>
              <a:latin typeface="+mn-lt"/>
              <a:ea typeface="+mn-ea"/>
              <a:cs typeface="+mn-cs"/>
            </a:endParaRPr>
          </a:p>
          <a:p>
            <a:endParaRPr lang="es-AR"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Las características que mencionadas aquí son: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1-	Es </a:t>
            </a:r>
            <a:r>
              <a:rPr lang="es-AR" sz="1200" b="1" kern="1200" dirty="0" smtClean="0">
                <a:solidFill>
                  <a:schemeClr val="tx1"/>
                </a:solidFill>
                <a:effectLst/>
                <a:latin typeface="+mn-lt"/>
                <a:ea typeface="+mn-ea"/>
                <a:cs typeface="+mn-cs"/>
              </a:rPr>
              <a:t>perseguida. </a:t>
            </a:r>
            <a:r>
              <a:rPr lang="es-AR" sz="1200" kern="1200" dirty="0" smtClean="0">
                <a:solidFill>
                  <a:schemeClr val="tx1"/>
                </a:solidFill>
                <a:effectLst/>
                <a:latin typeface="+mn-lt"/>
                <a:ea typeface="+mn-ea"/>
                <a:cs typeface="+mn-cs"/>
              </a:rPr>
              <a:t>“El dragón se enfureció contra la mujer; y se fue a hacer guerra contra el remanente de la simiente de ella…”. Siempre la iglesia fiel a Cristo fue atacada por Satanás, y el medio que más empleó fue precisamente la persecución y el martirio. “</a:t>
            </a:r>
            <a:r>
              <a:rPr lang="es-ES" sz="1200" kern="1200" dirty="0" smtClean="0">
                <a:solidFill>
                  <a:schemeClr val="tx1"/>
                </a:solidFill>
                <a:effectLst/>
                <a:latin typeface="+mn-lt"/>
                <a:ea typeface="+mn-ea"/>
                <a:cs typeface="+mn-cs"/>
              </a:rPr>
              <a:t>¡Ay de los moradores de la tierra y del mar! porque el diablo ha descendido a vosotros con gran ira, sabiendo que tiene poco tiempo” (Apocalipsis 12:12)</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iglesia de Dios respeta las autoridades, pero no se aparta de la verdad, ni hace compromisos con los gobiernos, ni con las falsas doctrinas, ni con el mundo, por eso es perseguida. Así como dice en 2 Timoteo 3:12 </a:t>
            </a:r>
            <a:r>
              <a:rPr lang="es-ES" sz="1200" kern="1200" dirty="0" smtClean="0">
                <a:solidFill>
                  <a:schemeClr val="tx1"/>
                </a:solidFill>
                <a:effectLst/>
                <a:latin typeface="+mn-lt"/>
                <a:ea typeface="+mn-ea"/>
                <a:cs typeface="+mn-cs"/>
              </a:rPr>
              <a:t>“Y también todos los que quieren vivir piadosamente en Cristo Jesús padecerán persecución”.</a:t>
            </a:r>
          </a:p>
          <a:p>
            <a:r>
              <a:rPr lang="es-AR" sz="1200" kern="1200" dirty="0" smtClean="0">
                <a:solidFill>
                  <a:schemeClr val="tx1"/>
                </a:solidFill>
                <a:effectLst/>
                <a:latin typeface="+mn-lt"/>
                <a:ea typeface="+mn-ea"/>
                <a:cs typeface="+mn-cs"/>
              </a:rPr>
              <a:t>2-	Es un </a:t>
            </a:r>
            <a:r>
              <a:rPr lang="es-AR" sz="1200" b="1" kern="1200" dirty="0" smtClean="0">
                <a:solidFill>
                  <a:schemeClr val="tx1"/>
                </a:solidFill>
                <a:effectLst/>
                <a:latin typeface="+mn-lt"/>
                <a:ea typeface="+mn-ea"/>
                <a:cs typeface="+mn-cs"/>
              </a:rPr>
              <a:t>remanente</a:t>
            </a:r>
            <a:r>
              <a:rPr lang="es-AR" sz="1200" kern="1200" dirty="0" smtClean="0">
                <a:solidFill>
                  <a:schemeClr val="tx1"/>
                </a:solidFill>
                <a:effectLst/>
                <a:latin typeface="+mn-lt"/>
                <a:ea typeface="+mn-ea"/>
                <a:cs typeface="+mn-cs"/>
              </a:rPr>
              <a:t>, es decir, </a:t>
            </a:r>
            <a:r>
              <a:rPr lang="es-AR" sz="1200" b="1" kern="1200" dirty="0" smtClean="0">
                <a:solidFill>
                  <a:schemeClr val="tx1"/>
                </a:solidFill>
                <a:effectLst/>
                <a:latin typeface="+mn-lt"/>
                <a:ea typeface="+mn-ea"/>
                <a:cs typeface="+mn-cs"/>
              </a:rPr>
              <a:t>pocos</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escritura dice en Sofonías 3:12: “Y dejaré en medio de ti un pueblo humilde y pobre, el cual confiará en el nombre de Jehová”.</a:t>
            </a:r>
            <a:r>
              <a:rPr lang="es-AR" sz="1200" kern="1200" dirty="0" smtClean="0">
                <a:solidFill>
                  <a:schemeClr val="tx1"/>
                </a:solidFill>
                <a:effectLst/>
                <a:latin typeface="+mn-lt"/>
                <a:ea typeface="+mn-ea"/>
                <a:cs typeface="+mn-cs"/>
              </a:rPr>
              <a:t> Nunca fue una característica de la iglesia de Cristo el ser la mayoría. Siempre fueron pocos, pobres y despreciados pero fieles.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3-	También guarda los </a:t>
            </a:r>
            <a:r>
              <a:rPr lang="es-AR" sz="1200" b="1" kern="1200" dirty="0" smtClean="0">
                <a:solidFill>
                  <a:schemeClr val="tx1"/>
                </a:solidFill>
                <a:effectLst/>
                <a:latin typeface="+mn-lt"/>
                <a:ea typeface="+mn-ea"/>
                <a:cs typeface="+mn-cs"/>
              </a:rPr>
              <a:t>mandamientos de Dios</a:t>
            </a:r>
            <a:r>
              <a:rPr lang="es-AR" sz="1200" kern="1200" dirty="0" smtClean="0">
                <a:solidFill>
                  <a:schemeClr val="tx1"/>
                </a:solidFill>
                <a:effectLst/>
                <a:latin typeface="+mn-lt"/>
                <a:ea typeface="+mn-ea"/>
                <a:cs typeface="+mn-cs"/>
              </a:rPr>
              <a:t>. Como hijos de Dios, los miembros de la iglesia de Cristo se caracterizan por guardar y obedecer los requerimientos divinos, que están comprendidos en los Diez Mandamientos, tal como están registrados en Éxodo 20:1-17. Al decir: “Guarda los mandamientos”, se comprenden todos ellos. Si una iglesia no guarda uno, por ejemplo, el cuarto, que ordena guardar el sábado, como lo hemos hablado en días pasados; o participa de la guerra, violando el sexto, que prohíbe matar, ya no llena las características de la profecía.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Santiago 2:10 dice: “Porque cualquiera que guardare toda la ley, pero ofendiere en un punto, se hace culpable de todos”. </a:t>
            </a:r>
          </a:p>
          <a:p>
            <a:r>
              <a:rPr lang="es-ES" sz="1200" kern="1200" dirty="0" smtClean="0">
                <a:solidFill>
                  <a:schemeClr val="tx1"/>
                </a:solidFill>
                <a:effectLst/>
                <a:latin typeface="+mn-lt"/>
                <a:ea typeface="+mn-ea"/>
                <a:cs typeface="+mn-cs"/>
              </a:rPr>
              <a:t>Además, como dice en 1 Juan 2:4 “</a:t>
            </a:r>
            <a:r>
              <a:rPr lang="es-AR" sz="1200" kern="1200" dirty="0" smtClean="0">
                <a:solidFill>
                  <a:schemeClr val="tx1"/>
                </a:solidFill>
                <a:effectLst/>
                <a:latin typeface="+mn-lt"/>
                <a:ea typeface="+mn-ea"/>
                <a:cs typeface="+mn-cs"/>
              </a:rPr>
              <a:t>El que dice que obedece a Dios y no guarda los mandamientos el tal es mentiroso y la verdad no está en él”. Entonces esta característica es una de la que más distingue al verdadero pueblo de Dios, ya que hoy se presentan muchos argumentando que la ley de Dios ha sido abolida, y que Cristo al morir en la cruz del Calvario cumplió a cabalidad la ley, anulándola, ya no es necesario guardarla, ni obedecerla.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como dice en su palabra: “No penséis que he venido a abrogar la ley y los profetas; no he venido para abrogar, sino a cumplir. Porque de cierto os digo que hasta que pasen el cielo y la tierra, ni una jota ni una tilde pasará de la ley, hasta que todo se haya cumplido” (Mateo 5: 17-18).</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4-	Además, tiene el </a:t>
            </a:r>
            <a:r>
              <a:rPr lang="es-AR" sz="1200" b="1" kern="1200" dirty="0" smtClean="0">
                <a:solidFill>
                  <a:schemeClr val="tx1"/>
                </a:solidFill>
                <a:effectLst/>
                <a:latin typeface="+mn-lt"/>
                <a:ea typeface="+mn-ea"/>
                <a:cs typeface="+mn-cs"/>
              </a:rPr>
              <a:t>testimonio</a:t>
            </a:r>
            <a:r>
              <a:rPr lang="es-AR" sz="1200" kern="1200" dirty="0" smtClean="0">
                <a:solidFill>
                  <a:schemeClr val="tx1"/>
                </a:solidFill>
                <a:effectLst/>
                <a:latin typeface="+mn-lt"/>
                <a:ea typeface="+mn-ea"/>
                <a:cs typeface="+mn-cs"/>
              </a:rPr>
              <a:t> </a:t>
            </a:r>
            <a:r>
              <a:rPr lang="es-AR" sz="1200" b="1" kern="1200" dirty="0" smtClean="0">
                <a:solidFill>
                  <a:schemeClr val="tx1"/>
                </a:solidFill>
                <a:effectLst/>
                <a:latin typeface="+mn-lt"/>
                <a:ea typeface="+mn-ea"/>
                <a:cs typeface="+mn-cs"/>
              </a:rPr>
              <a:t>de Jesús</a:t>
            </a:r>
            <a:r>
              <a:rPr lang="es-AR" sz="1200" kern="1200" dirty="0" smtClean="0">
                <a:solidFill>
                  <a:schemeClr val="tx1"/>
                </a:solidFill>
                <a:effectLst/>
                <a:latin typeface="+mn-lt"/>
                <a:ea typeface="+mn-ea"/>
                <a:cs typeface="+mn-cs"/>
              </a:rPr>
              <a:t> que es el Espíritu de Profecía, o sea el don de Dios con instrucciones especiales a la iglesia en este período final de la historia del mundo.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Como dice en Apocalipsis 19:10:</a:t>
            </a:r>
            <a:r>
              <a:rPr lang="es-ES" sz="1200" kern="1200" dirty="0" smtClean="0">
                <a:solidFill>
                  <a:schemeClr val="tx1"/>
                </a:solidFill>
                <a:effectLst/>
                <a:latin typeface="+mn-lt"/>
                <a:ea typeface="+mn-ea"/>
                <a:cs typeface="+mn-cs"/>
              </a:rPr>
              <a:t> “...yo soy consiervo tuyo, y de tus hermanos que retienen el testimonio de Jesús. Adora a Dios; porque el testimonio de Jesús es el espíritu de la profecía”. </a:t>
            </a:r>
          </a:p>
          <a:p>
            <a:r>
              <a:rPr lang="es-AR" sz="1200" kern="1200" dirty="0" smtClean="0">
                <a:solidFill>
                  <a:schemeClr val="tx1"/>
                </a:solidFill>
                <a:effectLst/>
                <a:latin typeface="+mn-lt"/>
                <a:ea typeface="+mn-ea"/>
                <a:cs typeface="+mn-cs"/>
              </a:rPr>
              <a:t>Dios nos ha revelado las características de su verdadero pueblo fiel, el remanente que atesora con fervor las palabras de su Señor, que tiene la luz completa y que pone en práctica sus mandatos. </a:t>
            </a:r>
            <a:endParaRPr lang="es-ES" sz="1200" kern="1200" dirty="0" smtClean="0">
              <a:solidFill>
                <a:schemeClr val="tx1"/>
              </a:solidFill>
              <a:effectLst/>
              <a:latin typeface="+mn-lt"/>
              <a:ea typeface="+mn-ea"/>
              <a:cs typeface="+mn-cs"/>
            </a:endParaRPr>
          </a:p>
          <a:p>
            <a:endParaRPr lang="es-AR"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1993114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Pero en Apocalipsis encontramos también el cuadro de otra mujer, pero que no es pura.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1700806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17:1-6 leemos:</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me llevó en el Espíritu al desierto; y vi una mujer sentada sobre una bestia escarlata llena de nombres de blasfemia y que tenía siete cabezas y diez cuernos.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la mujer estaba vestida de púrpura y de escarlata, y adornada con oro, piedras preciosas y perlas, y tenía en su mano un cáliz de oro lleno de abominaciones y de la suciedad de su fornicación; y en su frente un nombre escrito: MISTERIO, BABILONIA LA GRANDE, LA MADRE DE LAS RAMERAS Y DE LAS ABOMINACIONES DE LA TIERRA. Y vi a la mujer embriagada de la sangre de los santos, y de la sangre de los mártires de Jesús; y cuando la vi, quedé maravillado con gran asombro”.</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contraste con la mujer de Apocalipsis 12 o iglesia pura, Dios revela la existencia de otra mujer o sistema religioso falso que se apartó de la verdad de Dios. </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La Biblia, en Santiago 4:4, declara que la amistad con el mundo es enemistad contra Dios.</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Su comunión con la política y gobiernos de este mundo apartándose de los principios bíblicos es denominada fornicación. Le permitió poseer muchas riquezas. Ese cáliz es un símbolo de que sus mensajes o doctrinas no tienen pureza, sino que están mezcladas con tradiciones humanas. Además, se adapta a la situación del momento y a las circunstancias que le rodean. El contenido del cáliz, es su doctrina, la que esparce por el mundo y da a beber a muchas gentes, por eso su nombre es BABILONIA, cuyo significado es confusión. </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296024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 principios del siglo XVII, miles de puritanos ingleses se establecieron en Norteamérica, principalmente en Nueva Inglaterra. Los puritanos eran generalmente miembros de la Iglesia de Inglaterra que creían que la Iglesia de Inglaterra estaba insuficientemente reformada, conservando demasiadas raíces doctrinales católicas, y que, por lo tanto, se oponían a las enseñanzas de la Palabra de Dios. Debido a sus posiciones eran perseguidos por la Iglesia y el descubrimiento del nuevo mundo abrió una nueva posibilidad de practicar la fe sin la presión de la Iglesia de Inglaterra.</a:t>
            </a:r>
          </a:p>
          <a:p>
            <a:r>
              <a:rPr lang="es-ES" sz="1200" kern="1200" dirty="0" smtClean="0">
                <a:solidFill>
                  <a:schemeClr val="tx1"/>
                </a:solidFill>
                <a:effectLst/>
                <a:latin typeface="+mn-lt"/>
                <a:ea typeface="+mn-ea"/>
                <a:cs typeface="+mn-cs"/>
              </a:rPr>
              <a:t>Los peregrinos establecieron la colonia de Plymouth en 1620. La mayoría de los puritanos que emigraron a América del Norte llegó en la década de 1630-1640 en lo que se conoce como la Gran Migración.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1152157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Una de las características más notables que definen a esta iglesia apóstata es precisamente el rol desempeñado por la Inquisición en la Edad Media. Sus manos están llenas de la sangre de mártires de Jesús, esto nos hace recordar a la llamada “santa inquisición”, donde fueron torturados y dado muerte a millones de fieles cristianos por leer la biblia y no someterse a la iglesia oficial.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Esta iglesia no está sola. Tiene hijas, u otras iglesias que siguen sus mismos pensamientos, doctrinas o métodos de trabajo.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Por ejemplo, observan el domingo como día de reposo, el cual no tiene fundamento bíblico pero que la iglesia oficial considera como una de sus instituciones, basada en la “Tradición”. Muchos tampoco han entendido lo que la Biblia dice acerca del estado del hombre en la muerte y creen en la inmortalidad del alma doctrina contraria a las enseñanzas de la Biblia, tal como lo hemos visto en noches anteriores.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2960247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Muchos hablan de la Palabra de Dios pero también mezclan tradiciones y costumbres humanas que no tienen base en las Escrituras y aun opuestas a sus enseñanzas. Tales prácticas ofenden a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Cantares 6:8-9 dice: “</a:t>
            </a:r>
            <a:r>
              <a:rPr lang="es-ES" sz="1200" kern="1200" dirty="0" smtClean="0">
                <a:solidFill>
                  <a:schemeClr val="tx1"/>
                </a:solidFill>
                <a:effectLst/>
                <a:latin typeface="+mn-lt"/>
                <a:ea typeface="+mn-ea"/>
                <a:cs typeface="+mn-cs"/>
              </a:rPr>
              <a:t>Sesenta son las reinas, y ochenta las concubinas; y las doncellas sin cuento.</a:t>
            </a:r>
          </a:p>
          <a:p>
            <a:r>
              <a:rPr lang="es-ES" sz="1200" kern="1200" dirty="0" smtClean="0">
                <a:solidFill>
                  <a:schemeClr val="tx1"/>
                </a:solidFill>
                <a:effectLst/>
                <a:latin typeface="+mn-lt"/>
                <a:ea typeface="+mn-ea"/>
                <a:cs typeface="+mn-cs"/>
              </a:rPr>
              <a:t>Mas una es la paloma mía, la perfecta mía: única es a su madre, escogida a la que la engendró: </a:t>
            </a:r>
            <a:r>
              <a:rPr lang="es-ES" sz="1200" kern="1200" dirty="0" err="1" smtClean="0">
                <a:solidFill>
                  <a:schemeClr val="tx1"/>
                </a:solidFill>
                <a:effectLst/>
                <a:latin typeface="+mn-lt"/>
                <a:ea typeface="+mn-ea"/>
                <a:cs typeface="+mn-cs"/>
              </a:rPr>
              <a:t>viéronla</a:t>
            </a:r>
            <a:r>
              <a:rPr lang="es-ES" sz="1200" kern="1200" dirty="0" smtClean="0">
                <a:solidFill>
                  <a:schemeClr val="tx1"/>
                </a:solidFill>
                <a:effectLst/>
                <a:latin typeface="+mn-lt"/>
                <a:ea typeface="+mn-ea"/>
                <a:cs typeface="+mn-cs"/>
              </a:rPr>
              <a:t> las hijas, y </a:t>
            </a:r>
            <a:r>
              <a:rPr lang="es-ES" sz="1200" kern="1200" dirty="0" err="1" smtClean="0">
                <a:solidFill>
                  <a:schemeClr val="tx1"/>
                </a:solidFill>
                <a:effectLst/>
                <a:latin typeface="+mn-lt"/>
                <a:ea typeface="+mn-ea"/>
                <a:cs typeface="+mn-cs"/>
              </a:rPr>
              <a:t>llamáronla</a:t>
            </a:r>
            <a:r>
              <a:rPr lang="es-ES" sz="1200" kern="1200" dirty="0" smtClean="0">
                <a:solidFill>
                  <a:schemeClr val="tx1"/>
                </a:solidFill>
                <a:effectLst/>
                <a:latin typeface="+mn-lt"/>
                <a:ea typeface="+mn-ea"/>
                <a:cs typeface="+mn-cs"/>
              </a:rPr>
              <a:t> bienaventurada: las reinas y las concubinas la alabaron”.</a:t>
            </a:r>
            <a:r>
              <a:rPr lang="es-ES" sz="1200" b="1" i="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293261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Aunque hay muchas iglesias que hablan de Dios no todas honran a Dios. </a:t>
            </a:r>
          </a:p>
          <a:p>
            <a:r>
              <a:rPr lang="es-ES" sz="1200" kern="1200" dirty="0" smtClean="0">
                <a:solidFill>
                  <a:schemeClr val="tx1"/>
                </a:solidFill>
                <a:effectLst/>
                <a:latin typeface="+mn-lt"/>
                <a:ea typeface="+mn-ea"/>
                <a:cs typeface="+mn-cs"/>
              </a:rPr>
              <a:t>En Mateo 7:21 está registrado que Jesús mismo dijo: “Muchos me dirán en aquel día: Señor, Señor, ¿no profetizamos en tu nombre, y en tu nombre lanzamos demonios, y en tu nombre hicimos muchos milagros? Y entonces les protestaré: Nunca os conocí; apartaos de mí, obradores de maldad”. </a:t>
            </a:r>
          </a:p>
          <a:p>
            <a:r>
              <a:rPr lang="es-ES" sz="1200" kern="1200" dirty="0" smtClean="0">
                <a:solidFill>
                  <a:schemeClr val="tx1"/>
                </a:solidFill>
                <a:effectLst/>
                <a:latin typeface="+mn-lt"/>
                <a:ea typeface="+mn-ea"/>
                <a:cs typeface="+mn-cs"/>
              </a:rPr>
              <a:t>Es un gran peligro no estar completamente del lado de la verdad.</a:t>
            </a:r>
          </a:p>
          <a:p>
            <a:r>
              <a:rPr lang="es-ES" sz="1200" kern="1200" dirty="0" smtClean="0">
                <a:solidFill>
                  <a:schemeClr val="tx1"/>
                </a:solidFill>
                <a:effectLst/>
                <a:latin typeface="+mn-lt"/>
                <a:ea typeface="+mn-ea"/>
                <a:cs typeface="+mn-cs"/>
              </a:rPr>
              <a:t>Creo que </a:t>
            </a:r>
            <a:r>
              <a:rPr lang="es-AR" sz="1200" kern="1200" dirty="0" smtClean="0">
                <a:solidFill>
                  <a:schemeClr val="tx1"/>
                </a:solidFill>
                <a:effectLst/>
                <a:latin typeface="+mn-lt"/>
                <a:ea typeface="+mn-ea"/>
                <a:cs typeface="+mn-cs"/>
              </a:rPr>
              <a:t>podemos identificar fácilmente a esa iglesia o institución, cuyas características concuerdan con las descritas en Apocalipsis 17. Rica, numerosa, que ha practicado la inquisición y se ha apartado de la Biblia. Sus hijas son todas aquellas que de una manera u otra imitan algunas de sus enseñanzas, por más que no estén en la Biblia.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716092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17:9 nos da una indicación más. La escritura dice: “Aquí hay sentido que tiene sabiduría. Las siete cabezas, son siete montes, sobre los cuales se asienta la mujer”.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¿Cuál es la ciudad que se asienta sobre los siete montes? Roma es la ciudad de los 7 montes.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3490344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18:2-4 sigue hablando de esta mujer llamada Babilonia y hace un llamado: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clamó con fortaleza en alta voz, diciendo: Caída es, caída es Babilonia la grande, y es hecha habitación de demonios, y guarda de todo espíritu inmundo, y guarda de todas aves sucias, y aborrecibles; Porque todas las naciones han bebido del vino de la ira de su fornicación, y los reyes de la tierra han fornicado con ella, y los mercaderes de la tierra se han enriquecido de la potencia de sus deleites. Y oí otra voz del cielo, que decía: Salid de ella, pueblo mío, porque no seáis participantes de sus pecados, y que no recibáis de sus plagas”.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Aunque la presencia de este poder pueda atraer a los gobiernos, y con sus palabras aparentemente agradar a las masas, si lo que dice no está de acuerdo 100% con la Palabra de Dios, no guía a la sociedad a la vida, sino a la muerte.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2960247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La palabra de Dios hace un claro llamado a salir de este sistema religioso y apartarse de las iglesias que siguen las falsas enseñanzas de este falso sistema y de someterse a los mandamientos de Dios. Jesús está golpeando la puerta de tu corazón y desea que le dejes entrar. Él quiere implantar en tu corazón esa ley de amor y llenarte de su gozo y paz. Dios desea derramar estas bendiciones sobre ti, ¿qué harás? ¡Colócate del lado del Señor y de su pueblo! No rechaces el llamado de Dios y busca a aquel pueblo que es fiel y cumple las características de Apocalipsis 12.</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el cielo no habrá esta división de iglesias y creencias. Si seguimos en la verdad pura, y vivimos según lo que revela la Palabra de Dios, estaremos unidos con la familia de Dios en el cielo. Estaremos ante el instructor celestial, el cual es JESÚS mismo. ¡Qué maravilloso, estar sentados en la gran mesa del cielo junto a Cristo y a todo el pueblo de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te bendiga ricamente.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Les invito a ponerse de pie y nos dirigiremos a Dios a través de una oración antes de despedirnos.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35</a:t>
            </a:fld>
            <a:endParaRPr lang="es-AR">
              <a:solidFill>
                <a:prstClr val="black"/>
              </a:solidFill>
            </a:endParaRPr>
          </a:p>
        </p:txBody>
      </p:sp>
    </p:spTree>
    <p:extLst>
      <p:ext uri="{BB962C8B-B14F-4D97-AF65-F5344CB8AC3E}">
        <p14:creationId xmlns:p14="http://schemas.microsoft.com/office/powerpoint/2010/main" val="3846201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Hoy hemos escuchado un mensaje profundo con las características de la Iglesia de Dios y del pueblo fiel. No te apartes de la revelación del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la salida pueden solicitar la hoja de repaso del tema estudiado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invitamos nuevamente para el día de mañana a escuchar otro tema más.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a la misma hora de hoy disfrutaremos de otro documental de la Serie “Jerusalén, tras las huellas de Jesús”. Visitaremos “</a:t>
            </a:r>
            <a:r>
              <a:rPr lang="es-ES" sz="1200" kern="1200" dirty="0" smtClean="0">
                <a:solidFill>
                  <a:schemeClr val="tx1"/>
                </a:solidFill>
                <a:effectLst/>
                <a:latin typeface="+mn-lt"/>
                <a:ea typeface="+mn-ea"/>
                <a:cs typeface="+mn-cs"/>
              </a:rPr>
              <a:t>Escalinatas romanas, Palacio de Caifás y la iglesia de San Pedro en </a:t>
            </a:r>
            <a:r>
              <a:rPr lang="es-ES" sz="1200" kern="1200" dirty="0" err="1" smtClean="0">
                <a:solidFill>
                  <a:schemeClr val="tx1"/>
                </a:solidFill>
                <a:effectLst/>
                <a:latin typeface="+mn-lt"/>
                <a:ea typeface="+mn-ea"/>
                <a:cs typeface="+mn-cs"/>
              </a:rPr>
              <a:t>Gallicantu</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escucharemos la Conferencia sobre el fascinante libro del Apocalipsis titulada “</a:t>
            </a:r>
            <a:r>
              <a:rPr lang="es-ES" sz="1200" kern="1200" dirty="0" smtClean="0">
                <a:solidFill>
                  <a:schemeClr val="tx1"/>
                </a:solidFill>
                <a:effectLst/>
                <a:latin typeface="+mn-lt"/>
                <a:ea typeface="+mn-ea"/>
                <a:cs typeface="+mn-cs"/>
              </a:rPr>
              <a:t>El Anticristo y el 666 en el Apocalipsis</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a la misma hora de hoy. No te pierdas el programa. Te esperamos junto con tu familia y tus amistades.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te bendiga ricamente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1045917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338301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descubrimiento del nuevo mundo ayudó a los creyentes fieles que en Europa durante la Edad Media sufrían persecuciones y muerte, quienes encontraron un refugio y un lugar para adorar a Dios con mayor libertad.</a:t>
            </a:r>
          </a:p>
          <a:p>
            <a:r>
              <a:rPr lang="es-ES" sz="1200" kern="1200" dirty="0" smtClean="0">
                <a:solidFill>
                  <a:schemeClr val="tx1"/>
                </a:solidFill>
                <a:effectLst/>
                <a:latin typeface="+mn-lt"/>
                <a:ea typeface="+mn-ea"/>
                <a:cs typeface="+mn-cs"/>
              </a:rPr>
              <a:t>Tal como lo hemos visto, una buena parte de los primeros colonos de Estados Unidos eran creyentes que huían del viejo mundo para poder practicar su fe libremente.</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2933916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Esta experiencia también la encontramos en el libro del Apocalipsis y muy ligada a la Iglesia de Dios.</a:t>
            </a:r>
          </a:p>
          <a:p>
            <a:r>
              <a:rPr lang="es-AR" sz="1200" kern="1200" dirty="0" smtClean="0">
                <a:solidFill>
                  <a:schemeClr val="tx1"/>
                </a:solidFill>
                <a:effectLst/>
                <a:latin typeface="+mn-lt"/>
                <a:ea typeface="+mn-ea"/>
                <a:cs typeface="+mn-cs"/>
              </a:rPr>
              <a:t>Al pronunciar la palabra iglesia, rápidamente nuestra imaginación se une a edificios en los cuales las personas se reúnen para adorar a Dios. Podemos imaginarlas altas, bajas, grandes, chicas, bellas o no tanto. Otros asumen la palabra iglesia con una denominación y cada vez que se refieren a sí mismos se titulan “La Iglesia”, así, con mayúscula.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libro del Apocalipsis también tiene una descripción de Iglesia. La encontramos en Apocalipsis capítulo 12.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Apocalipsis 12:1 dice:</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apareció en el cielo una gran señal; una mujer vestida del sol, y la luna debajo de sus pies, y sobre su cabeza una corona de doce estrellas”.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Como hemos visto hasta ahora, el Apocalipsis está cargado de símbolos cuyas características ilustran o describen ciertas cualidades o virtudes que se quieren resaltar de lo simbolizado. Hemos visto que cada símbolo representa maravillosamente a la perfección la historia o condición de cada elemento descrito. Por eso, al estudiar a esta mujer descrita en el texto, encontraremos las características que nos señalarán a la iglesia de Dios.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2846702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el libro de Efesios 5:25-27 dice: “Maridos, amad a vuestras esposas, así como Cristo amó a la iglesia, y se entregó a sí mismo por ella; para santificarla limpiándola en el lavamiento del agua por la palabra, para presentársela gloriosa para sí, una iglesia que no tuviese mancha ni arruga, ni cosa semejante; sino que fuese santa y sin mancha”.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Desde el Antiguo Testamento e incluyendo el Nuevo, la relación entre Dios y su pueblo se ha comparado con la relación entre el de un esposo y una esposa. Por ello el símbolo de una mujer representa las características o virtudes de la iglesia.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¡Qué bello saber que Dios nos ama tanto, y que lo ejemplificó a través de este pacto de amor!</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Oseas 2:19-20</a:t>
            </a:r>
            <a:r>
              <a:rPr lang="es-AR" sz="1200" i="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te desposaré conmigo para siempre; te desposaré conmigo en justicia, y juicio, en compasión, y en misericordias. Y te desposaré conmigo en fe, y conocerás a Jehová”.</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Jesús, el esposo, siendo la cabeza de la Iglesia, que es la esposa, la cuida y vela por ella, se goza y como menciona en 2 corintios 11:2 “Porque os celo con celo de Dios; porque os he desposado a un esposo, para presentaros como una virgen pura a Cristo”.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353996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29/10/2018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29/10/2018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29/10/2018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19" indent="0" algn="r">
              <a:buNone/>
              <a:defRPr>
                <a:solidFill>
                  <a:schemeClr val="tx1"/>
                </a:solidFill>
              </a:defRPr>
            </a:lvl1pPr>
            <a:lvl2pPr marL="457189" indent="0" algn="ctr">
              <a:buNone/>
            </a:lvl2pPr>
            <a:lvl3pPr marL="914378" indent="0" algn="ctr">
              <a:buNone/>
            </a:lvl3pPr>
            <a:lvl4pPr marL="1371566" indent="0" algn="ctr">
              <a:buNone/>
            </a:lvl4pPr>
            <a:lvl5pPr marL="1828754" indent="0" algn="ctr">
              <a:buNone/>
            </a:lvl5pPr>
            <a:lvl6pPr marL="2285943" indent="0" algn="ctr">
              <a:buNone/>
            </a:lvl6pPr>
            <a:lvl7pPr marL="2743132" indent="0" algn="ctr">
              <a:buNone/>
            </a:lvl7pPr>
            <a:lvl8pPr marL="3200320" indent="0" algn="ctr">
              <a:buNone/>
            </a:lvl8pPr>
            <a:lvl9pPr marL="3657509"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solidFill>
                  <a:srgbClr val="ECE9C6">
                    <a:shade val="90000"/>
                  </a:srgbClr>
                </a:solidFill>
              </a:rPr>
              <a:pPr/>
              <a:t>29/10/2018</a:t>
            </a:fld>
            <a:endParaRPr lang="es-AR">
              <a:solidFill>
                <a:srgbClr val="ECE9C6">
                  <a:shade val="90000"/>
                </a:srgbClr>
              </a:solidFill>
            </a:endParaRPr>
          </a:p>
        </p:txBody>
      </p:sp>
      <p:sp>
        <p:nvSpPr>
          <p:cNvPr id="19" name="Footer Placeholder 18"/>
          <p:cNvSpPr>
            <a:spLocks noGrp="1"/>
          </p:cNvSpPr>
          <p:nvPr>
            <p:ph type="ftr" sz="quarter" idx="11"/>
          </p:nvPr>
        </p:nvSpPr>
        <p:spPr/>
        <p:txBody>
          <a:bodyPr/>
          <a:lstStyle/>
          <a:p>
            <a:endParaRPr lang="es-AR">
              <a:solidFill>
                <a:srgbClr val="ECE9C6">
                  <a:shade val="90000"/>
                </a:srgbClr>
              </a:solidFill>
            </a:endParaRPr>
          </a:p>
        </p:txBody>
      </p:sp>
      <p:sp>
        <p:nvSpPr>
          <p:cNvPr id="27" name="Slide Number Placeholder 26"/>
          <p:cNvSpPr>
            <a:spLocks noGrp="1"/>
          </p:cNvSpPr>
          <p:nvPr>
            <p:ph type="sldNum" sz="quarter" idx="12"/>
          </p:nvPr>
        </p:nvSpPr>
        <p:spPr/>
        <p:txBody>
          <a:bodyPr/>
          <a:lstStyle/>
          <a:p>
            <a:fld id="{ACBF6EB9-93B8-409D-911D-C5ACBA5E6AB5}" type="slidenum">
              <a:rPr lang="es-AR" smtClean="0">
                <a:solidFill>
                  <a:srgbClr val="ECE9C6">
                    <a:shade val="90000"/>
                  </a:srgbClr>
                </a:solidFill>
              </a:rPr>
              <a:pPr/>
              <a:t>‹Nº›</a:t>
            </a:fld>
            <a:endParaRPr lang="es-AR">
              <a:solidFill>
                <a:srgbClr val="ECE9C6">
                  <a:shade val="90000"/>
                </a:srgbClr>
              </a:solidFill>
            </a:endParaRPr>
          </a:p>
        </p:txBody>
      </p:sp>
    </p:spTree>
    <p:extLst>
      <p:ext uri="{BB962C8B-B14F-4D97-AF65-F5344CB8AC3E}">
        <p14:creationId xmlns:p14="http://schemas.microsoft.com/office/powerpoint/2010/main" val="2739907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3302630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ECE9C6">
                    <a:shade val="90000"/>
                  </a:srgbClr>
                </a:solidFill>
              </a:rPr>
              <a:pPr/>
              <a:t>29/10/2018</a:t>
            </a:fld>
            <a:endParaRPr lang="es-AR">
              <a:solidFill>
                <a:srgbClr val="ECE9C6">
                  <a:shade val="90000"/>
                </a:srgbClr>
              </a:solidFill>
            </a:endParaRPr>
          </a:p>
        </p:txBody>
      </p:sp>
      <p:sp>
        <p:nvSpPr>
          <p:cNvPr id="5" name="Footer Placeholder 4"/>
          <p:cNvSpPr>
            <a:spLocks noGrp="1"/>
          </p:cNvSpPr>
          <p:nvPr>
            <p:ph type="ftr" sz="quarter" idx="11"/>
          </p:nvPr>
        </p:nvSpPr>
        <p:spPr/>
        <p:txBody>
          <a:bodyPr/>
          <a:lstStyle/>
          <a:p>
            <a:endParaRPr lang="es-AR">
              <a:solidFill>
                <a:srgbClr val="ECE9C6">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ECE9C6">
                    <a:shade val="90000"/>
                  </a:srgbClr>
                </a:solidFill>
              </a:rPr>
              <a:pPr/>
              <a:t>‹Nº›</a:t>
            </a:fld>
            <a:endParaRPr lang="es-AR">
              <a:solidFill>
                <a:srgbClr val="ECE9C6">
                  <a:shade val="90000"/>
                </a:srgbClr>
              </a:solidFill>
            </a:endParaRPr>
          </a:p>
        </p:txBody>
      </p:sp>
    </p:spTree>
    <p:extLst>
      <p:ext uri="{BB962C8B-B14F-4D97-AF65-F5344CB8AC3E}">
        <p14:creationId xmlns:p14="http://schemas.microsoft.com/office/powerpoint/2010/main" val="3479764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443570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7"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7"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8" name="Footer Placeholder 7"/>
          <p:cNvSpPr>
            <a:spLocks noGrp="1"/>
          </p:cNvSpPr>
          <p:nvPr>
            <p:ph type="ftr" sz="quarter" idx="11"/>
          </p:nvPr>
        </p:nvSpPr>
        <p:spPr/>
        <p:txBody>
          <a:bodyPr/>
          <a:lstStyle/>
          <a:p>
            <a:endParaRPr lang="es-AR">
              <a:solidFill>
                <a:srgbClr val="C00000">
                  <a:shade val="90000"/>
                </a:srgbClr>
              </a:solidFill>
            </a:endParaRPr>
          </a:p>
        </p:txBody>
      </p:sp>
      <p:sp>
        <p:nvSpPr>
          <p:cNvPr id="9" name="Slide Number Placeholder 8"/>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8839652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4" name="Footer Placeholder 3"/>
          <p:cNvSpPr>
            <a:spLocks noGrp="1"/>
          </p:cNvSpPr>
          <p:nvPr>
            <p:ph type="ftr" sz="quarter" idx="11"/>
          </p:nvPr>
        </p:nvSpPr>
        <p:spPr/>
        <p:txBody>
          <a:bodyPr/>
          <a:lstStyle/>
          <a:p>
            <a:endParaRPr lang="es-AR">
              <a:solidFill>
                <a:srgbClr val="C00000">
                  <a:shade val="90000"/>
                </a:srgbClr>
              </a:solidFill>
            </a:endParaRPr>
          </a:p>
        </p:txBody>
      </p:sp>
      <p:sp>
        <p:nvSpPr>
          <p:cNvPr id="5" name="Slide Number Placeholder 4"/>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2376877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3" name="Footer Placeholder 2"/>
          <p:cNvSpPr>
            <a:spLocks noGrp="1"/>
          </p:cNvSpPr>
          <p:nvPr>
            <p:ph type="ftr" sz="quarter" idx="11"/>
          </p:nvPr>
        </p:nvSpPr>
        <p:spPr/>
        <p:txBody>
          <a:bodyPr/>
          <a:lstStyle/>
          <a:p>
            <a:endParaRPr lang="es-AR">
              <a:solidFill>
                <a:srgbClr val="C00000">
                  <a:shade val="90000"/>
                </a:srgbClr>
              </a:solidFill>
            </a:endParaRPr>
          </a:p>
        </p:txBody>
      </p:sp>
      <p:sp>
        <p:nvSpPr>
          <p:cNvPr id="4" name="Slide Number Placeholder 3"/>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3489707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5"/>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6251103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29/10/2018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a:xfrm>
            <a:off x="8077200" y="4767264"/>
            <a:ext cx="609600" cy="273844"/>
          </a:xfrm>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flipV="1">
            <a:off x="4381500" y="466487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154329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31204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2240147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29/10/2018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29/10/2018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29/10/2018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29/10/2018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29/10/2018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29/10/2018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29/10/2018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‹Nº›</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29/10/2018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‹Nº›</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4"/>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solidFill>
                  <a:srgbClr val="C00000">
                    <a:shade val="90000"/>
                  </a:srgbClr>
                </a:solidFill>
              </a:rPr>
              <a:pPr/>
              <a:t>29/10/2018</a:t>
            </a:fld>
            <a:endParaRPr lang="es-AR">
              <a:solidFill>
                <a:srgbClr val="C00000">
                  <a:shade val="90000"/>
                </a:srgbClr>
              </a:solidFill>
            </a:endParaRPr>
          </a:p>
        </p:txBody>
      </p:sp>
      <p:sp>
        <p:nvSpPr>
          <p:cNvPr id="22" name="Footer Placeholder 21"/>
          <p:cNvSpPr>
            <a:spLocks noGrp="1"/>
          </p:cNvSpPr>
          <p:nvPr>
            <p:ph type="ftr" sz="quarter" idx="3"/>
          </p:nvPr>
        </p:nvSpPr>
        <p:spPr>
          <a:xfrm>
            <a:off x="2667000" y="4767264"/>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solidFill>
                <a:srgbClr val="C00000">
                  <a:shade val="90000"/>
                </a:srgbClr>
              </a:solidFill>
            </a:endParaRPr>
          </a:p>
        </p:txBody>
      </p:sp>
      <p:sp>
        <p:nvSpPr>
          <p:cNvPr id="18" name="Slide Number Placeholder 17"/>
          <p:cNvSpPr>
            <a:spLocks noGrp="1"/>
          </p:cNvSpPr>
          <p:nvPr>
            <p:ph type="sldNum" sz="quarter" idx="4"/>
          </p:nvPr>
        </p:nvSpPr>
        <p:spPr>
          <a:xfrm>
            <a:off x="7924800" y="4767264"/>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40185774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13" indent="-274313"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64" indent="-246882"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78" indent="-246882"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90" indent="-210307"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03" indent="-210307"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6"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6"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9" indent="-182876"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8"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2"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6.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7.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Gerhard\Documents\IMS\_0 PROYECTO 2016\Logo SMI 600px.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667" r="100000"/>
                    </a14:imgEffect>
                  </a14:imgLayer>
                </a14:imgProps>
              </a:ext>
              <a:ext uri="{28A0092B-C50C-407E-A947-70E740481C1C}">
                <a14:useLocalDpi xmlns:a14="http://schemas.microsoft.com/office/drawing/2010/main" val="0"/>
              </a:ext>
            </a:extLst>
          </a:blip>
          <a:srcRect/>
          <a:stretch>
            <a:fillRect/>
          </a:stretch>
        </p:blipFill>
        <p:spPr bwMode="auto">
          <a:xfrm>
            <a:off x="109850" y="4243400"/>
            <a:ext cx="805531" cy="8605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spc="50" dirty="0">
                <a:ln w="11430"/>
                <a:solidFill>
                  <a:srgbClr val="FF0000"/>
                </a:solidFill>
                <a:effectLst>
                  <a:outerShdw blurRad="76200" dist="50800" dir="5400000" algn="tl" rotWithShape="0">
                    <a:srgbClr val="000000">
                      <a:alpha val="65000"/>
                    </a:srgbClr>
                  </a:outerShdw>
                </a:effectLst>
              </a:rPr>
              <a:t>“La iglesia de Dios </a:t>
            </a:r>
            <a:br>
              <a:rPr lang="es-AR" sz="4800" spc="50" dirty="0">
                <a:ln w="11430"/>
                <a:solidFill>
                  <a:srgbClr val="FF0000"/>
                </a:solidFill>
                <a:effectLst>
                  <a:outerShdw blurRad="76200" dist="50800" dir="5400000" algn="tl" rotWithShape="0">
                    <a:srgbClr val="000000">
                      <a:alpha val="65000"/>
                    </a:srgbClr>
                  </a:outerShdw>
                </a:effectLst>
              </a:rPr>
            </a:br>
            <a:r>
              <a:rPr lang="es-AR" sz="4800" spc="50" dirty="0">
                <a:ln w="11430"/>
                <a:solidFill>
                  <a:srgbClr val="FF0000"/>
                </a:solidFill>
                <a:effectLst>
                  <a:outerShdw blurRad="76200" dist="50800" dir="5400000" algn="tl" rotWithShape="0">
                    <a:srgbClr val="000000">
                      <a:alpha val="65000"/>
                    </a:srgbClr>
                  </a:outerShdw>
                </a:effectLst>
              </a:rPr>
              <a:t>en el Apocalipsis”</a:t>
            </a:r>
            <a:endParaRPr lang="es-AR" sz="4800" spc="50" dirty="0">
              <a:ln w="11430"/>
              <a:solidFill>
                <a:srgbClr val="FF0000"/>
              </a:solidFill>
              <a:effectLst>
                <a:outerShdw blurRad="76200" dist="50800" dir="5400000" algn="tl" rotWithShape="0">
                  <a:srgbClr val="000000">
                    <a:alpha val="65000"/>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2">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2902361" cy="837677"/>
          </a:xfrm>
          <a:prstGeom prst="rect">
            <a:avLst/>
          </a:prstGeom>
        </p:spPr>
        <p:txBody>
          <a:bodyPr vert="horz" lIns="0" rIns="18288">
            <a:normAutofit fontScale="850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3200" b="1" dirty="0">
                <a:ln w="9525">
                  <a:solidFill>
                    <a:schemeClr val="bg1"/>
                  </a:solidFill>
                  <a:prstDash val="solid"/>
                </a:ln>
                <a:effectLst>
                  <a:outerShdw blurRad="12700" dist="38100" dir="2700000" algn="tl" rotWithShape="0">
                    <a:schemeClr val="bg1">
                      <a:lumMod val="50000"/>
                    </a:schemeClr>
                  </a:outerShdw>
                </a:effectLst>
              </a:rPr>
              <a:t>El futuro revelado </a:t>
            </a:r>
            <a:r>
              <a:rPr lang="es-AR" sz="3200" b="1" dirty="0" smtClean="0">
                <a:ln w="9525">
                  <a:solidFill>
                    <a:schemeClr val="bg1"/>
                  </a:solidFill>
                  <a:prstDash val="solid"/>
                </a:ln>
                <a:effectLst>
                  <a:outerShdw blurRad="12700" dist="38100" dir="2700000" algn="tl" rotWithShape="0">
                    <a:schemeClr val="bg1">
                      <a:lumMod val="50000"/>
                    </a:schemeClr>
                  </a:outerShdw>
                </a:effectLst>
              </a:rPr>
              <a:t>en </a:t>
            </a:r>
            <a:r>
              <a:rPr lang="es-AR" sz="3200" b="1" dirty="0">
                <a:ln w="9525">
                  <a:solidFill>
                    <a:schemeClr val="bg1"/>
                  </a:solidFill>
                  <a:prstDash val="solid"/>
                </a:ln>
                <a:effectLst>
                  <a:outerShdw blurRad="12700" dist="38100" dir="2700000" algn="tl" rotWithShape="0">
                    <a:schemeClr val="bg1">
                      <a:lumMod val="50000"/>
                    </a:schemeClr>
                  </a:outerShdw>
                </a:effectLst>
              </a:rPr>
              <a:t>el Apocalipsis</a:t>
            </a:r>
          </a:p>
        </p:txBody>
      </p:sp>
      <p:sp>
        <p:nvSpPr>
          <p:cNvPr id="3" name="2 Subtítulo"/>
          <p:cNvSpPr>
            <a:spLocks noGrp="1"/>
          </p:cNvSpPr>
          <p:nvPr>
            <p:ph type="subTitle" idx="1"/>
          </p:nvPr>
        </p:nvSpPr>
        <p:spPr>
          <a:xfrm>
            <a:off x="209634" y="3435846"/>
            <a:ext cx="833973" cy="638704"/>
          </a:xfrm>
        </p:spPr>
        <p:txBody>
          <a:bodyPr>
            <a:normAutofit fontScale="40000" lnSpcReduction="20000"/>
          </a:bodyPr>
          <a:lstStyle/>
          <a:p>
            <a:pPr algn="ctr"/>
            <a:r>
              <a:rPr lang="es-ES" sz="10600" b="1" dirty="0" smtClean="0">
                <a:solidFill>
                  <a:srgbClr val="99CCFF"/>
                </a:solidFill>
              </a:rPr>
              <a:t>10</a:t>
            </a:r>
            <a:endParaRPr lang="es-AR" sz="1800" b="1" dirty="0">
              <a:solidFill>
                <a:srgbClr val="99CCFF"/>
              </a:solidFill>
            </a:endParaRPr>
          </a:p>
        </p:txBody>
      </p:sp>
      <p:pic>
        <p:nvPicPr>
          <p:cNvPr id="22" name="Picture 3" descr="C:\Users\Gerhard\Documents\IMS\_0 2018\Logos ENG\rescate blanc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47416" y="4312657"/>
            <a:ext cx="1977627" cy="73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3853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42"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7750"/>
                            </p:stCondLst>
                            <p:childTnLst>
                              <p:par>
                                <p:cTn id="37" presetID="26" presetClass="emph" presetSubtype="0" fill="hold" nodeType="after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par>
                          <p:cTn id="40" fill="hold">
                            <p:stCondLst>
                              <p:cond delay="8250"/>
                            </p:stCondLst>
                            <p:childTnLst>
                              <p:par>
                                <p:cTn id="41" presetID="10" presetClass="entr"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500"/>
                                        <p:tgtEl>
                                          <p:spTgt spid="1032"/>
                                        </p:tgtEl>
                                      </p:cBhvr>
                                    </p:animEffect>
                                  </p:childTnLst>
                                </p:cTn>
                              </p:par>
                            </p:childTnLst>
                          </p:cTn>
                        </p:par>
                        <p:par>
                          <p:cTn id="44" fill="hold">
                            <p:stCondLst>
                              <p:cond delay="8750"/>
                            </p:stCondLst>
                            <p:childTnLst>
                              <p:par>
                                <p:cTn id="45" presetID="2" presetClass="entr" presetSubtype="4"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1250" fill="hold"/>
                                        <p:tgtEl>
                                          <p:spTgt spid="2"/>
                                        </p:tgtEl>
                                        <p:attrNameLst>
                                          <p:attrName>ppt_x</p:attrName>
                                        </p:attrNameLst>
                                      </p:cBhvr>
                                      <p:tavLst>
                                        <p:tav tm="0">
                                          <p:val>
                                            <p:strVal val="#ppt_x"/>
                                          </p:val>
                                        </p:tav>
                                        <p:tav tm="100000">
                                          <p:val>
                                            <p:strVal val="#ppt_x"/>
                                          </p:val>
                                        </p:tav>
                                      </p:tavLst>
                                    </p:anim>
                                    <p:anim calcmode="lin" valueType="num">
                                      <p:cBhvr additive="base">
                                        <p:cTn id="48" dur="1250" fill="hold"/>
                                        <p:tgtEl>
                                          <p:spTgt spid="2"/>
                                        </p:tgtEl>
                                        <p:attrNameLst>
                                          <p:attrName>ppt_y</p:attrName>
                                        </p:attrNameLst>
                                      </p:cBhvr>
                                      <p:tavLst>
                                        <p:tav tm="0">
                                          <p:val>
                                            <p:strVal val="1+#ppt_h/2"/>
                                          </p:val>
                                        </p:tav>
                                        <p:tav tm="100000">
                                          <p:val>
                                            <p:strVal val="#ppt_y"/>
                                          </p:val>
                                        </p:tav>
                                      </p:tavLst>
                                    </p:anim>
                                  </p:childTnLst>
                                </p:cTn>
                              </p:par>
                            </p:childTnLst>
                          </p:cTn>
                        </p:par>
                        <p:par>
                          <p:cTn id="49" fill="hold">
                            <p:stCondLst>
                              <p:cond delay="10000"/>
                            </p:stCondLst>
                            <p:childTnLst>
                              <p:par>
                                <p:cTn id="50" presetID="42" presetClass="entr" presetSubtype="0"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1000"/>
                                        <p:tgtEl>
                                          <p:spTgt spid="3">
                                            <p:txEl>
                                              <p:pRg st="0" end="0"/>
                                            </p:txEl>
                                          </p:spTgt>
                                        </p:tgtEl>
                                      </p:cBhvr>
                                    </p:animEffect>
                                    <p:anim calcmode="lin" valueType="num">
                                      <p:cBhvr>
                                        <p:cTn id="5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5" fill="hold">
                            <p:stCondLst>
                              <p:cond delay="110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11500"/>
                            </p:stCondLst>
                            <p:childTnLst>
                              <p:par>
                                <p:cTn id="60" presetID="26" presetClass="emph" presetSubtype="0" fill="hold" grpId="1" nodeType="afterEffect">
                                  <p:stCondLst>
                                    <p:cond delay="0"/>
                                  </p:stCondLst>
                                  <p:childTnLst>
                                    <p:animEffect transition="out" filter="fade">
                                      <p:cBhvr>
                                        <p:cTn id="61" dur="750" tmFilter="0, 0; .2, .5; .8, .5; 1, 0"/>
                                        <p:tgtEl>
                                          <p:spTgt spid="3">
                                            <p:txEl>
                                              <p:pRg st="0" end="0"/>
                                            </p:txEl>
                                          </p:spTgt>
                                        </p:tgtEl>
                                      </p:cBhvr>
                                    </p:animEffect>
                                    <p:animScale>
                                      <p:cBhvr>
                                        <p:cTn id="6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s://hortensiasazules.files.wordpress.com/2013/01/20130131-2218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860032" y="-308707"/>
            <a:ext cx="4301292" cy="644656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411510"/>
            <a:ext cx="5980658" cy="410445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Ahora, si una mujer representa a una iglesia, ¿cuántas iglesias son de Cristo? </a:t>
            </a:r>
            <a:endPar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036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hortensiasazules.files.wordpress.com/2013/01/20130131-2218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60032" y="-308707"/>
            <a:ext cx="4301292" cy="644656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15009" y="915566"/>
            <a:ext cx="5885183" cy="345638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Sesenta son las reinas, y ochenta las concubinas, Y las doncellas sin número; Mas </a:t>
            </a:r>
            <a:r>
              <a:rPr lang="es-AR" sz="2800" b="1" i="1" spc="50" dirty="0">
                <a:ln w="11430"/>
                <a:solidFill>
                  <a:srgbClr val="002060"/>
                </a:solidFill>
                <a:effectLst>
                  <a:outerShdw blurRad="76200" dist="50800" dir="5400000" algn="tl" rotWithShape="0">
                    <a:srgbClr val="000000">
                      <a:alpha val="65000"/>
                    </a:srgbClr>
                  </a:outerShdw>
                </a:effectLst>
                <a:latin typeface="Myriad Pro" pitchFamily="34" charset="0"/>
              </a:rPr>
              <a:t>una es la paloma mía</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la perfecta mía; Es la única de su madre, La escogida de la que la dio a luz. La vieron las doncellas, y la llamaron bienaventurada; Las reinas y las concubinas, y la alabaron.</a:t>
            </a:r>
          </a:p>
        </p:txBody>
      </p:sp>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Cantares 6:8, 9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Pictures\_Graphics USA\Bulgaria pictures Feb. 2010 --final\Woman clothed with su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916" t="-546" r="977" b="43681"/>
          <a:stretch/>
        </p:blipFill>
        <p:spPr bwMode="auto">
          <a:xfrm>
            <a:off x="3029491" y="-166058"/>
            <a:ext cx="3138771" cy="547561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dirty="0"/>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0716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C:\Users\Gerhard\Pictures\_Graphics USA\Bulgaria pictures Feb. 2010 --final\Woman clothed with su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916" t="-546" r="977" b="43681"/>
          <a:stretch/>
        </p:blipFill>
        <p:spPr bwMode="auto">
          <a:xfrm>
            <a:off x="6617805" y="-166058"/>
            <a:ext cx="3138771" cy="547561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395536" y="267494"/>
            <a:ext cx="8496944" cy="857250"/>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AR" sz="4800" dirty="0" smtClean="0">
                <a:solidFill>
                  <a:srgbClr val="FFC000"/>
                </a:solidFill>
              </a:rPr>
              <a:t>Características identificativas:</a:t>
            </a:r>
            <a:endParaRPr lang="es-AR" sz="4800" dirty="0">
              <a:solidFill>
                <a:srgbClr val="FFC000"/>
              </a:solidFill>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a:spLocks noGrp="1"/>
          </p:cNvSpPr>
          <p:nvPr>
            <p:ph idx="1"/>
          </p:nvPr>
        </p:nvSpPr>
        <p:spPr>
          <a:xfrm>
            <a:off x="251520" y="1275606"/>
            <a:ext cx="8712968" cy="385866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pP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Vestida del sol</a:t>
            </a: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Éste representa a Cristo, </a:t>
            </a: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r>
            <a:b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el </a:t>
            </a: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“Sol de justicia” (Malaquías 4:2</a:t>
            </a: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endPar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a:buClr>
                <a:srgbClr val="FF0000"/>
              </a:buClr>
            </a:pP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La luna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debajo de sus pies</a:t>
            </a: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Este símbolo representa que la iglesia recibe también la luz del Antiguo Testamento. </a:t>
            </a:r>
          </a:p>
          <a:p>
            <a:pPr>
              <a:buClr>
                <a:srgbClr val="FF0000"/>
              </a:buClr>
            </a:pP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Las doce </a:t>
            </a: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estrellas </a:t>
            </a: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simbolizan a los doce apóstoles, que son la corona de la iglesia de Cristo.</a:t>
            </a:r>
          </a:p>
        </p:txBody>
      </p:sp>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959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750"/>
                                        <p:tgtEl>
                                          <p:spTgt spid="5">
                                            <p:txEl>
                                              <p:pRg st="0" end="0"/>
                                            </p:txEl>
                                          </p:spTgt>
                                        </p:tgtEl>
                                      </p:cBhvr>
                                    </p:animEffect>
                                    <p:anim calcmode="lin" valueType="num">
                                      <p:cBhvr>
                                        <p:cTn id="12"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9" presetClass="emph" presetSubtype="0" nodeType="afterEffect">
                                  <p:stCondLst>
                                    <p:cond delay="0"/>
                                  </p:stCondLst>
                                  <p:childTnLst>
                                    <p:set>
                                      <p:cBhvr rctx="PPT">
                                        <p:cTn id="16" dur="indefinite"/>
                                        <p:tgtEl>
                                          <p:spTgt spid="9"/>
                                        </p:tgtEl>
                                        <p:attrNameLst>
                                          <p:attrName>style.opacity</p:attrName>
                                        </p:attrNameLst>
                                      </p:cBhvr>
                                      <p:to>
                                        <p:strVal val="0.5"/>
                                      </p:to>
                                    </p:set>
                                    <p:animEffect filter="image" prLst="opacity: 0.5">
                                      <p:cBhvr rctx="IE">
                                        <p:cTn id="17" dur="indefinite"/>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750"/>
                                        <p:tgtEl>
                                          <p:spTgt spid="5">
                                            <p:txEl>
                                              <p:pRg st="1" end="1"/>
                                            </p:txEl>
                                          </p:spTgt>
                                        </p:tgtEl>
                                      </p:cBhvr>
                                    </p:animEffect>
                                    <p:anim calcmode="lin" valueType="num">
                                      <p:cBhvr>
                                        <p:cTn id="23" dur="7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750"/>
                                        <p:tgtEl>
                                          <p:spTgt spid="5">
                                            <p:txEl>
                                              <p:pRg st="2" end="2"/>
                                            </p:txEl>
                                          </p:spTgt>
                                        </p:tgtEl>
                                      </p:cBhvr>
                                    </p:animEffect>
                                    <p:anim calcmode="lin" valueType="num">
                                      <p:cBhvr>
                                        <p:cTn id="30" dur="7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7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75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1250"/>
                            </p:stCondLst>
                            <p:childTnLst>
                              <p:par>
                                <p:cTn id="37" presetID="42"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cuidando una recien naci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839" y="1323487"/>
            <a:ext cx="5896769" cy="32775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12:2, 5</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699542"/>
            <a:ext cx="5472608" cy="3477283"/>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estando encinta, clamaba con dolores de parto, en la angustia del alumbramiento.</a:t>
            </a:r>
            <a:b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ella dio a luz un hijo varón, que regirá con vara de hierro a todas las naciones; y su hijo fue arrebatado para Dios y para su trono.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980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Resultado de imagen para navidad nacimiento de jes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10879"/>
            <a:ext cx="6876256" cy="51543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71290" y="354544"/>
            <a:ext cx="2452266" cy="221815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¿Y quién era ese Hijo? </a:t>
            </a:r>
            <a:endParaRPr lang="es-AR" sz="4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15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navidad nacimiento de jesu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840"/>
          <a:stretch/>
        </p:blipFill>
        <p:spPr bwMode="auto">
          <a:xfrm>
            <a:off x="4869711" y="-10879"/>
            <a:ext cx="4274289" cy="51543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Salmos 2:7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1347614"/>
            <a:ext cx="5951512" cy="345638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Yo publicaré el decreto;</a:t>
            </a:r>
          </a:p>
          <a:p>
            <a:pPr marL="0" indent="0">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Jehová me ha dicho: </a:t>
            </a: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Mi </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hijo eres tú;</a:t>
            </a:r>
          </a:p>
          <a:p>
            <a:pPr marL="0" indent="0">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Yo te engendré hoy.</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249325"/>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12:3, 4</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699542"/>
            <a:ext cx="5951512" cy="475900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También apareció otra señal en el cielo: he aquí un </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gran dragón escarlata</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que tenía siete cabezas y diez cuernos, y en sus cabezas siete diademas; y </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su cola arrastraba la tercera parte de las estrellas del cielo</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las arrojó sobre la tierra. Y el dragón se paró frente a la mujer que estaba para dar a luz, a fin de devorar a su hijo tan pronto como naciese. </a:t>
            </a:r>
          </a:p>
        </p:txBody>
      </p:sp>
      <p:pic>
        <p:nvPicPr>
          <p:cNvPr id="6" name="Picture 2" descr="C:\Users\Gerhard\Pictures\_Graphics USA\Bulgaria pictures Feb. 2010 --final\Woman clothed with su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546" r="977"/>
          <a:stretch/>
        </p:blipFill>
        <p:spPr bwMode="auto">
          <a:xfrm>
            <a:off x="6052198" y="152097"/>
            <a:ext cx="3056306" cy="457989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52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Pictures\_Graphics USA\Bulgaria pictures Feb. 2010 --final\Woman clothed with su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546" r="977"/>
          <a:stretch/>
        </p:blipFill>
        <p:spPr bwMode="auto">
          <a:xfrm>
            <a:off x="2722935" y="-161608"/>
            <a:ext cx="3698131" cy="5541670"/>
          </a:xfrm>
          <a:prstGeom prst="rect">
            <a:avLst/>
          </a:prstGeom>
          <a:ln>
            <a:noFill/>
          </a:ln>
          <a:effectLst>
            <a:softEdge rad="317500"/>
          </a:effectLst>
          <a:extLst/>
        </p:spPr>
      </p:pic>
      <p:sp>
        <p:nvSpPr>
          <p:cNvPr id="2" name="Marcador de contenido 1"/>
          <p:cNvSpPr>
            <a:spLocks noGrp="1"/>
          </p:cNvSpPr>
          <p:nvPr>
            <p:ph idx="1"/>
          </p:nvPr>
        </p:nvSpPr>
        <p:spPr/>
        <p:txBody>
          <a:bodyPr/>
          <a:lstStyle/>
          <a:p>
            <a:endParaRPr lang="es-ES" dirty="0"/>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893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Resultado de imagen para desierto de estados unido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97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235641"/>
            <a:ext cx="7416824" cy="226410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¿Y qué tuvo que hacer la mujer </a:t>
            </a:r>
            <a:r>
              <a:rPr lang="es-AR"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r>
            <a:br>
              <a:rPr lang="es-AR"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br>
            <a:r>
              <a:rPr lang="es-AR"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r>
              <a:rPr lang="es-AR"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la iglesia fiel) ante la persecución levantada por Satanás? </a:t>
            </a:r>
            <a:endParaRPr lang="es-AR" sz="28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209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346032" y="-71632"/>
            <a:ext cx="6451937" cy="5091654"/>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573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desierto de estados unido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 r="45482" b="9975"/>
          <a:stretch/>
        </p:blipFill>
        <p:spPr bwMode="auto">
          <a:xfrm flipH="1">
            <a:off x="4494073" y="398349"/>
            <a:ext cx="4974056"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12:13-16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771550"/>
            <a:ext cx="4217401" cy="435867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 le dieron a la mujer las dos alas de la gran águila, para que volase de delante de la serpiente al desierto, a su lugar, donde es sustentada por un tiempo, y tiempos, y la mitad de un tiempo</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442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desierto de estados unido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 r="45482" b="9975"/>
          <a:stretch/>
        </p:blipFill>
        <p:spPr bwMode="auto">
          <a:xfrm flipH="1">
            <a:off x="4494073" y="398349"/>
            <a:ext cx="4974056"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12:13-16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771550"/>
            <a:ext cx="4799384" cy="435867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serpiente arrojó de su boca, tras la mujer, agua como un río, para que fuese arrastrada por el río. Pero la tierra ayudó a la mujer, pues la tierra abrió su boca y tragó el río que el dragón había echado de su boca.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714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39502"/>
            <a:ext cx="8229600" cy="857250"/>
          </a:xfrm>
        </p:spPr>
        <p:txBody>
          <a:bodyPr>
            <a:noAutofit/>
          </a:bodyPr>
          <a:lstStyle/>
          <a:p>
            <a:r>
              <a:rPr lang="es-AR" sz="4000" dirty="0" smtClean="0">
                <a:solidFill>
                  <a:srgbClr val="FFC000"/>
                </a:solidFill>
              </a:rPr>
              <a:t>Tiempo</a:t>
            </a:r>
            <a:r>
              <a:rPr lang="es-AR" sz="4000" dirty="0">
                <a:solidFill>
                  <a:srgbClr val="FFC000"/>
                </a:solidFill>
              </a:rPr>
              <a:t>, y tiempos, y la mitad de un tiempo</a:t>
            </a:r>
            <a:endParaRPr lang="es-ES" sz="4000" dirty="0">
              <a:solidFill>
                <a:srgbClr val="FFC000"/>
              </a:solidFill>
            </a:endParaRPr>
          </a:p>
        </p:txBody>
      </p:sp>
      <p:sp>
        <p:nvSpPr>
          <p:cNvPr id="5" name="1 Rectángulo"/>
          <p:cNvSpPr/>
          <p:nvPr/>
        </p:nvSpPr>
        <p:spPr>
          <a:xfrm>
            <a:off x="351135" y="2522389"/>
            <a:ext cx="2257349"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smtClean="0">
                <a:ln w="11430"/>
                <a:gradFill>
                  <a:gsLst>
                    <a:gs pos="25000">
                      <a:srgbClr val="FF0000"/>
                    </a:gs>
                    <a:gs pos="100000">
                      <a:srgbClr val="C00000"/>
                    </a:gs>
                  </a:gsLst>
                  <a:lin ang="5400000"/>
                </a:gradFill>
                <a:effectLst>
                  <a:outerShdw blurRad="76200" dist="50800" dir="5400000" algn="tl" rotWithShape="0">
                    <a:srgbClr val="000000">
                      <a:alpha val="65000"/>
                    </a:srgbClr>
                  </a:outerShdw>
                </a:effectLst>
              </a:rPr>
              <a:t>538 d. C.</a:t>
            </a:r>
            <a:endParaRPr lang="es-ES" sz="4400" b="1" spc="50" dirty="0">
              <a:ln w="11430"/>
              <a:gradFill>
                <a:gsLst>
                  <a:gs pos="25000">
                    <a:srgbClr val="FF0000"/>
                  </a:gs>
                  <a:gs pos="100000">
                    <a:srgbClr val="C00000"/>
                  </a:gs>
                </a:gsLst>
                <a:lin ang="5400000"/>
              </a:gradFill>
              <a:effectLst>
                <a:outerShdw blurRad="76200" dist="50800" dir="5400000" algn="tl" rotWithShape="0">
                  <a:srgbClr val="000000">
                    <a:alpha val="65000"/>
                  </a:srgbClr>
                </a:outerShdw>
              </a:effectLst>
            </a:endParaRPr>
          </a:p>
        </p:txBody>
      </p:sp>
      <p:sp>
        <p:nvSpPr>
          <p:cNvPr id="6" name="2 Rectángulo"/>
          <p:cNvSpPr/>
          <p:nvPr/>
        </p:nvSpPr>
        <p:spPr>
          <a:xfrm>
            <a:off x="298325" y="1982329"/>
            <a:ext cx="8475342" cy="561454"/>
          </a:xfrm>
          <a:prstGeom prst="rect">
            <a:avLst/>
          </a:prstGeom>
          <a:gradFill flip="none" rotWithShape="1">
            <a:gsLst>
              <a:gs pos="0">
                <a:srgbClr val="C00000"/>
              </a:gs>
              <a:gs pos="80000">
                <a:srgbClr val="FF0000"/>
              </a:gs>
              <a:gs pos="100000">
                <a:schemeClr val="accent2">
                  <a:shade val="94000"/>
                  <a:satMod val="135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SUPREMACÍA  PAPAL</a:t>
            </a:r>
            <a:endParaRPr lang="es-AR"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6 Rectángulo"/>
          <p:cNvSpPr/>
          <p:nvPr/>
        </p:nvSpPr>
        <p:spPr>
          <a:xfrm>
            <a:off x="6231990" y="2522389"/>
            <a:ext cx="254909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smtClean="0">
                <a:ln w="11430"/>
                <a:gradFill>
                  <a:gsLst>
                    <a:gs pos="25000">
                      <a:srgbClr val="FF0000"/>
                    </a:gs>
                    <a:gs pos="100000">
                      <a:srgbClr val="C00000"/>
                    </a:gs>
                  </a:gsLst>
                  <a:lin ang="5400000"/>
                </a:gradFill>
                <a:effectLst>
                  <a:outerShdw blurRad="76200" dist="50800" dir="5400000" algn="tl" rotWithShape="0">
                    <a:srgbClr val="000000">
                      <a:alpha val="65000"/>
                    </a:srgbClr>
                  </a:outerShdw>
                </a:effectLst>
              </a:rPr>
              <a:t>1798 d. C.</a:t>
            </a:r>
            <a:endParaRPr lang="es-ES" sz="4400" b="1" spc="50" dirty="0">
              <a:ln w="11430"/>
              <a:gradFill>
                <a:gsLst>
                  <a:gs pos="25000">
                    <a:srgbClr val="FF0000"/>
                  </a:gs>
                  <a:gs pos="100000">
                    <a:srgbClr val="C00000"/>
                  </a:gs>
                </a:gsLst>
                <a:lin ang="5400000"/>
              </a:gradFill>
              <a:effectLst>
                <a:outerShdw blurRad="76200" dist="50800" dir="5400000" algn="tl" rotWithShape="0">
                  <a:srgbClr val="000000">
                    <a:alpha val="65000"/>
                  </a:srgbClr>
                </a:outerShdw>
              </a:effectLst>
            </a:endParaRPr>
          </a:p>
        </p:txBody>
      </p:sp>
      <p:sp>
        <p:nvSpPr>
          <p:cNvPr id="8" name="3 CuadroTexto"/>
          <p:cNvSpPr txBox="1"/>
          <p:nvPr/>
        </p:nvSpPr>
        <p:spPr>
          <a:xfrm>
            <a:off x="683568" y="1275606"/>
            <a:ext cx="7704856" cy="769441"/>
          </a:xfrm>
          <a:prstGeom prst="rect">
            <a:avLst/>
          </a:prstGeom>
          <a:noFill/>
        </p:spPr>
        <p:txBody>
          <a:bodyPr wrap="square" rtlCol="0">
            <a:spAutoFit/>
          </a:bodyPr>
          <a:lstStyle/>
          <a:p>
            <a:pPr algn="ctr"/>
            <a:r>
              <a:rPr lang="es-E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1260 D</a:t>
            </a:r>
            <a:r>
              <a:rPr lang="es-AR"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ÍAS o AÑOS</a:t>
            </a:r>
            <a:endParaRPr lang="es-E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9" name="Picture 3" descr="C:\Users\Gerhard\Documents\IMS\_0 2018\Logos ENG\rescate 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72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259654" y="-524594"/>
            <a:ext cx="9663309" cy="6164002"/>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801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Carteles Ley\Jesus ley.jpg"/>
          <p:cNvPicPr>
            <a:picLocks noChangeAspect="1" noChangeArrowheads="1"/>
          </p:cNvPicPr>
          <p:nvPr/>
        </p:nvPicPr>
        <p:blipFill rotWithShape="1">
          <a:blip r:embed="rId4">
            <a:extLst>
              <a:ext uri="{28A0092B-C50C-407E-A947-70E740481C1C}">
                <a14:useLocalDpi xmlns:a14="http://schemas.microsoft.com/office/drawing/2010/main" val="0"/>
              </a:ext>
            </a:extLst>
          </a:blip>
          <a:srcRect t="30971" r="9504"/>
          <a:stretch/>
        </p:blipFill>
        <p:spPr bwMode="auto">
          <a:xfrm>
            <a:off x="4713522" y="19877"/>
            <a:ext cx="4755022" cy="51049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12:17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699542"/>
            <a:ext cx="5184576" cy="414766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Entonces el dragón se llenó de ira contra la mujer; y se fue a hacer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guerra</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contra el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resto</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de la descendencia de ella, los que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guardan los mandamientos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Dios y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tienen el testimonio de Jesucristo</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6297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Carteles Ley\Jesus ley.jpg"/>
          <p:cNvPicPr>
            <a:picLocks noChangeAspect="1" noChangeArrowheads="1"/>
          </p:cNvPicPr>
          <p:nvPr/>
        </p:nvPicPr>
        <p:blipFill rotWithShape="1">
          <a:blip r:embed="rId4">
            <a:extLst>
              <a:ext uri="{28A0092B-C50C-407E-A947-70E740481C1C}">
                <a14:useLocalDpi xmlns:a14="http://schemas.microsoft.com/office/drawing/2010/main" val="0"/>
              </a:ext>
            </a:extLst>
          </a:blip>
          <a:srcRect t="30971" r="9504"/>
          <a:stretch/>
        </p:blipFill>
        <p:spPr bwMode="auto">
          <a:xfrm>
            <a:off x="4166012" y="-235370"/>
            <a:ext cx="5230524" cy="56154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240034"/>
            <a:ext cx="6311552" cy="459508"/>
          </a:xfrm>
        </p:spPr>
        <p:txBody>
          <a:bodyPr>
            <a:noAutofit/>
          </a:bodyPr>
          <a:lstStyle/>
          <a:p>
            <a:r>
              <a:rPr lang="es-ES" sz="3200" b="1" dirty="0" smtClean="0">
                <a:solidFill>
                  <a:srgbClr val="002060"/>
                </a:solidFill>
                <a:effectLst>
                  <a:outerShdw blurRad="38100" dist="38100" dir="2700000" algn="tl">
                    <a:srgbClr val="000000">
                      <a:alpha val="43137"/>
                    </a:srgbClr>
                  </a:outerShdw>
                </a:effectLst>
                <a:latin typeface="Myriad Pro" pitchFamily="34" charset="0"/>
              </a:rPr>
              <a:t>Cuatro características</a:t>
            </a:r>
            <a:endParaRPr lang="es-ES" sz="3200" b="1" dirty="0">
              <a:solidFill>
                <a:srgbClr val="002060"/>
              </a:solidFill>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831028"/>
            <a:ext cx="5688632" cy="418899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Clr>
                <a:srgbClr val="FF0000"/>
              </a:buClr>
              <a:buAutoNum type="arabicPeriod"/>
            </a:pP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 perseguida</a:t>
            </a:r>
          </a:p>
          <a:p>
            <a:pPr marL="514350" indent="-514350">
              <a:buClr>
                <a:srgbClr val="FF0000"/>
              </a:buClr>
              <a:buAutoNum type="arabicPeriod"/>
            </a:pP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Son </a:t>
            </a:r>
            <a:r>
              <a:rPr lang="es-AR" sz="32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un “resto”, </a:t>
            </a: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 </a:t>
            </a:r>
            <a:r>
              <a:rPr lang="es-AR" sz="32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decir </a:t>
            </a: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pocos</a:t>
            </a:r>
          </a:p>
          <a:p>
            <a:pPr marL="514350" indent="-514350">
              <a:buClr>
                <a:srgbClr val="FF0000"/>
              </a:buClr>
              <a:buAutoNum type="arabicPeriod"/>
            </a:pP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Guardan los mandamientos </a:t>
            </a:r>
            <a:r>
              <a:rPr lang="es-AR" sz="32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Dios</a:t>
            </a: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p>
          <a:p>
            <a:pPr marL="514350" indent="-514350">
              <a:buClr>
                <a:srgbClr val="FF0000"/>
              </a:buClr>
              <a:buAutoNum type="arabicPeriod"/>
            </a:pP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Tienen el testimonio </a:t>
            </a:r>
            <a:b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Jesucristo</a:t>
            </a:r>
            <a:endParaRPr lang="es-AR" sz="32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439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411510"/>
            <a:ext cx="4824536" cy="288032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Encontramos </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también el cuadro de otra mujer, pero que no es pura. </a:t>
            </a:r>
            <a:endPar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Gerhard\Documents\IMS\_0 PROYECTO 2016\Apocalipsis\Español\IMG\Babilonia Apocalipsis 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113977"/>
            <a:ext cx="4118382" cy="4915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44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anim calcmode="lin" valueType="num">
                                      <p:cBhvr>
                                        <p:cTn id="18" dur="1500" fill="hold"/>
                                        <p:tgtEl>
                                          <p:spTgt spid="8"/>
                                        </p:tgtEl>
                                        <p:attrNameLst>
                                          <p:attrName>ppt_x</p:attrName>
                                        </p:attrNameLst>
                                      </p:cBhvr>
                                      <p:tavLst>
                                        <p:tav tm="0">
                                          <p:val>
                                            <p:strVal val="#ppt_x"/>
                                          </p:val>
                                        </p:tav>
                                        <p:tav tm="100000">
                                          <p:val>
                                            <p:strVal val="#ppt_x"/>
                                          </p:val>
                                        </p:tav>
                                      </p:tavLst>
                                    </p:anim>
                                    <p:anim calcmode="lin" valueType="num">
                                      <p:cBhvr>
                                        <p:cTn id="19" dur="15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17:1-6 </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987574"/>
            <a:ext cx="4909636" cy="381642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me llevó en el Espíritu al desierto; y vi a una mujer sentada sobre una bestia escarlata llena de nombres de blasfemia, que tenía siete cabezas y diez cuernos.</a:t>
            </a:r>
          </a:p>
        </p:txBody>
      </p:sp>
      <p:pic>
        <p:nvPicPr>
          <p:cNvPr id="8" name="Picture 7" descr="C:\Users\Gerhard\Documents\IMS\_0 PROYECTO 2016\Apocalipsis\Español\IMG\Babilonia Apocalipsis 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2920" y="1635645"/>
            <a:ext cx="2843485" cy="33938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293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500"/>
                                        <p:tgtEl>
                                          <p:spTgt spid="8"/>
                                        </p:tgtEl>
                                      </p:cBhvr>
                                    </p:animEffect>
                                    <p:anim calcmode="lin" valueType="num">
                                      <p:cBhvr>
                                        <p:cTn id="23" dur="1500" fill="hold"/>
                                        <p:tgtEl>
                                          <p:spTgt spid="8"/>
                                        </p:tgtEl>
                                        <p:attrNameLst>
                                          <p:attrName>ppt_x</p:attrName>
                                        </p:attrNameLst>
                                      </p:cBhvr>
                                      <p:tavLst>
                                        <p:tav tm="0">
                                          <p:val>
                                            <p:strVal val="#ppt_x"/>
                                          </p:val>
                                        </p:tav>
                                        <p:tav tm="100000">
                                          <p:val>
                                            <p:strVal val="#ppt_x"/>
                                          </p:val>
                                        </p:tav>
                                      </p:tavLst>
                                    </p:anim>
                                    <p:anim calcmode="lin" valueType="num">
                                      <p:cBhvr>
                                        <p:cTn id="24" dur="1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17:1-6 </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Gerhard\Documents\IMS\_0 PROYECTO 2016\Apocalipsis\Español\IMG\Babilonia Apocalipsis 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2920" y="1635645"/>
            <a:ext cx="2843485" cy="339387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771550"/>
            <a:ext cx="7344816"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la mujer estaba vestida de púrpura y de escarlata, y adornada con oro, piedras preciosas y perlas, y tenía en su mano un cáliz de oro lleno de abominaciones y de la suciedad de su fornicación;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 su frente un nombre escrito: MISTERIO, BABILONIA LA GRANDE, LA MADRE DE LAS RAMERAS Y DE LAS ABOMINACIONES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TIERRA. Y vi a la mujer embriagada de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sangre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los santos, y de la sangre de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los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mártires de Jesús; y cuando la vi, quedé maravillado con gran asombro”.</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8282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500"/>
                                        <p:tgtEl>
                                          <p:spTgt spid="8"/>
                                        </p:tgtEl>
                                      </p:cBhvr>
                                    </p:animEffect>
                                    <p:anim calcmode="lin" valueType="num">
                                      <p:cBhvr>
                                        <p:cTn id="23" dur="1500" fill="hold"/>
                                        <p:tgtEl>
                                          <p:spTgt spid="8"/>
                                        </p:tgtEl>
                                        <p:attrNameLst>
                                          <p:attrName>ppt_x</p:attrName>
                                        </p:attrNameLst>
                                      </p:cBhvr>
                                      <p:tavLst>
                                        <p:tav tm="0">
                                          <p:val>
                                            <p:strVal val="#ppt_x"/>
                                          </p:val>
                                        </p:tav>
                                        <p:tav tm="100000">
                                          <p:val>
                                            <p:strVal val="#ppt_x"/>
                                          </p:val>
                                        </p:tav>
                                      </p:tavLst>
                                    </p:anim>
                                    <p:anim calcmode="lin" valueType="num">
                                      <p:cBhvr>
                                        <p:cTn id="24" dur="1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63550" y="699543"/>
            <a:ext cx="4180458" cy="387434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solidFill>
                  <a:srgbClr val="002060"/>
                </a:solidFill>
                <a:effectLst>
                  <a:outerShdw blurRad="76200" dist="50800" dir="5400000" algn="tl" rotWithShape="0">
                    <a:srgbClr val="000000">
                      <a:alpha val="65000"/>
                    </a:srgbClr>
                  </a:outerShdw>
                </a:effectLst>
              </a:rPr>
              <a:t>¡Oh almas adúlteras! </a:t>
            </a:r>
            <a:r>
              <a:rPr lang="es-AR" sz="4000" b="1" spc="50" dirty="0" smtClean="0">
                <a:ln w="11430"/>
                <a:solidFill>
                  <a:srgbClr val="002060"/>
                </a:solidFill>
                <a:effectLst>
                  <a:outerShdw blurRad="76200" dist="50800" dir="5400000" algn="tl" rotWithShape="0">
                    <a:srgbClr val="000000">
                      <a:alpha val="65000"/>
                    </a:srgbClr>
                  </a:outerShdw>
                </a:effectLst>
              </a:rPr>
              <a:t/>
            </a:r>
            <a:br>
              <a:rPr lang="es-AR" sz="4000" b="1" spc="50" dirty="0" smtClean="0">
                <a:ln w="11430"/>
                <a:solidFill>
                  <a:srgbClr val="002060"/>
                </a:solidFill>
                <a:effectLst>
                  <a:outerShdw blurRad="76200" dist="50800" dir="5400000" algn="tl" rotWithShape="0">
                    <a:srgbClr val="000000">
                      <a:alpha val="65000"/>
                    </a:srgbClr>
                  </a:outerShdw>
                </a:effectLst>
              </a:rPr>
            </a:br>
            <a:r>
              <a:rPr lang="es-AR" sz="4000" b="1" spc="50" dirty="0" smtClean="0">
                <a:ln w="11430"/>
                <a:solidFill>
                  <a:srgbClr val="002060"/>
                </a:solidFill>
                <a:effectLst>
                  <a:outerShdw blurRad="76200" dist="50800" dir="5400000" algn="tl" rotWithShape="0">
                    <a:srgbClr val="000000">
                      <a:alpha val="65000"/>
                    </a:srgbClr>
                  </a:outerShdw>
                </a:effectLst>
              </a:rPr>
              <a:t>¿</a:t>
            </a:r>
            <a:r>
              <a:rPr lang="es-AR" sz="4000" b="1" spc="50" dirty="0">
                <a:ln w="11430"/>
                <a:solidFill>
                  <a:srgbClr val="002060"/>
                </a:solidFill>
                <a:effectLst>
                  <a:outerShdw blurRad="76200" dist="50800" dir="5400000" algn="tl" rotWithShape="0">
                    <a:srgbClr val="000000">
                      <a:alpha val="65000"/>
                    </a:srgbClr>
                  </a:outerShdw>
                </a:effectLst>
              </a:rPr>
              <a:t>No sabéis que la amistad del mundo es enemistad contra Dios?</a:t>
            </a:r>
            <a:r>
              <a:rPr lang="es-AR" sz="4000" b="1" spc="50" dirty="0">
                <a:ln w="11430"/>
                <a:solidFill>
                  <a:srgbClr val="FF0000"/>
                </a:solidFill>
                <a:effectLst>
                  <a:outerShdw blurRad="76200" dist="50800" dir="5400000" algn="tl" rotWithShape="0">
                    <a:srgbClr val="000000">
                      <a:alpha val="65000"/>
                    </a:srgbClr>
                  </a:outerShdw>
                </a:effectLst>
              </a:rPr>
              <a:t/>
            </a:r>
            <a:br>
              <a:rPr lang="es-AR" sz="4000" b="1" spc="50" dirty="0">
                <a:ln w="11430"/>
                <a:solidFill>
                  <a:srgbClr val="FF0000"/>
                </a:solidFill>
                <a:effectLst>
                  <a:outerShdw blurRad="76200" dist="50800" dir="5400000" algn="tl" rotWithShape="0">
                    <a:srgbClr val="000000">
                      <a:alpha val="65000"/>
                    </a:srgbClr>
                  </a:outerShdw>
                </a:effectLst>
              </a:rPr>
            </a:br>
            <a:r>
              <a:rPr lang="es-AR" sz="4000" dirty="0"/>
              <a:t>Santiago 4:4</a:t>
            </a:r>
            <a:endParaRPr lang="es-ES" sz="4000" b="1" spc="50" dirty="0">
              <a:ln w="11430"/>
              <a:solidFill>
                <a:srgbClr val="FF0000"/>
              </a:solidFill>
              <a:effectLst>
                <a:outerShdw blurRad="76200" dist="50800" dir="5400000" algn="tl" rotWithShape="0">
                  <a:srgbClr val="000000">
                    <a:alpha val="65000"/>
                  </a:srgbClr>
                </a:outerShdw>
              </a:effectLst>
            </a:endParaRPr>
          </a:p>
        </p:txBody>
      </p:sp>
      <p:pic>
        <p:nvPicPr>
          <p:cNvPr id="3" name="Picture 2" descr="C:\Users\Gerhard\Documents\_Estudios Biblicos PPT\logui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C:\Users\Gerhard\Documents\IMS\_0 PROYECTO 2016\Apocalipsis\Español\IMG\Babilonia Apocalipsis 1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13977"/>
            <a:ext cx="4118382" cy="49155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64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anim calcmode="lin" valueType="num">
                                      <p:cBhvr>
                                        <p:cTn id="14" dur="1500" fill="hold"/>
                                        <p:tgtEl>
                                          <p:spTgt spid="4"/>
                                        </p:tgtEl>
                                        <p:attrNameLst>
                                          <p:attrName>ppt_x</p:attrName>
                                        </p:attrNameLst>
                                      </p:cBhvr>
                                      <p:tavLst>
                                        <p:tav tm="0">
                                          <p:val>
                                            <p:strVal val="#ppt_x"/>
                                          </p:val>
                                        </p:tav>
                                        <p:tav tm="100000">
                                          <p:val>
                                            <p:strVal val="#ppt_x"/>
                                          </p:val>
                                        </p:tav>
                                      </p:tavLst>
                                    </p:anim>
                                    <p:anim calcmode="lin" valueType="num">
                                      <p:cBhvr>
                                        <p:cTn id="15" dur="1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661735" y="-45684"/>
            <a:ext cx="7820530" cy="5234866"/>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1204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Resultado de imagen para cated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29766"/>
            <a:ext cx="7858349" cy="5134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C:\Users\Gerhard\Documents\IMS\_0 PROYECTO 2016\Apocalipsis\Español\IMG\Babilonia Apocalipsis 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8314" y="1635646"/>
            <a:ext cx="3038262" cy="36263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522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3 Tantas Religione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6"/>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86575" y="523582"/>
            <a:ext cx="6577713"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“Sesenta son las reinas, y ochenta las concubinas, Y las doncellas sin número; </a:t>
            </a:r>
          </a:p>
          <a:p>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Mas </a:t>
            </a:r>
            <a:r>
              <a:rPr lang="es-AR" sz="2800" b="1" spc="38" dirty="0">
                <a:ln w="11430"/>
                <a:solidFill>
                  <a:srgbClr val="FF0000"/>
                </a:solidFill>
                <a:effectLst>
                  <a:outerShdw blurRad="76200" dist="50800" dir="5400000" algn="tl" rotWithShape="0">
                    <a:srgbClr val="000000">
                      <a:alpha val="65000"/>
                    </a:srgbClr>
                  </a:outerShdw>
                </a:effectLst>
              </a:rPr>
              <a:t>una es la paloma mía</a:t>
            </a: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la perfecta mía; Es la única de su madre, </a:t>
            </a:r>
            <a:b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b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 </a:t>
            </a: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escogida de la que la dio a luz. </a:t>
            </a: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r>
            <a:b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b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 </a:t>
            </a: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vieron las doncellas, y la llamaron bienaventurada; </a:t>
            </a: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Las </a:t>
            </a: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reinas y las concubinas, y la alabaron</a:t>
            </a:r>
            <a:r>
              <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endParaRPr lang="es-AR" sz="2800" b="1" spc="38"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endParaRPr>
          </a:p>
        </p:txBody>
      </p:sp>
      <p:sp>
        <p:nvSpPr>
          <p:cNvPr id="4" name="3 Rectángulo"/>
          <p:cNvSpPr/>
          <p:nvPr/>
        </p:nvSpPr>
        <p:spPr>
          <a:xfrm>
            <a:off x="1628673" y="4623978"/>
            <a:ext cx="5103567" cy="55399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3000" b="1" spc="38" dirty="0">
                <a:ln w="11430"/>
                <a:gradFill>
                  <a:gsLst>
                    <a:gs pos="33000">
                      <a:srgbClr val="00CC00"/>
                    </a:gs>
                    <a:gs pos="75000">
                      <a:srgbClr val="1B4C00"/>
                    </a:gs>
                  </a:gsLst>
                  <a:lin ang="5400000"/>
                </a:gradFill>
                <a:effectLst>
                  <a:outerShdw blurRad="76200" dist="50800" dir="5400000" algn="tl" rotWithShape="0">
                    <a:srgbClr val="000000">
                      <a:alpha val="65000"/>
                    </a:srgbClr>
                  </a:outerShdw>
                </a:effectLst>
              </a:rPr>
              <a:t>Cantares 6:8-9</a:t>
            </a:r>
          </a:p>
        </p:txBody>
      </p:sp>
      <p:pic>
        <p:nvPicPr>
          <p:cNvPr id="6"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113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4235184" y="647641"/>
            <a:ext cx="6463248" cy="4310177"/>
          </a:xfrm>
          <a:prstGeom prst="rect">
            <a:avLst/>
          </a:prstGeom>
          <a:effectLst>
            <a:softEdge rad="635000"/>
          </a:effec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Mateo 7:21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45221" y="843558"/>
            <a:ext cx="5291431" cy="3816424"/>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“Muchos me dirán en aquel día: Señor, Señor, ¿no profetizamos en tu nombre, y en tu nombre lanzamos demonios, y en tu nombre hicimos muchos milagros?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entonces les protestaré: Nunca os conocí; apartaos de mí, obradores de maldad”</a:t>
            </a:r>
            <a:endPar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010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457200" y="366276"/>
            <a:ext cx="8229600" cy="3291840"/>
          </a:xfrm>
        </p:spPr>
        <p:txBody>
          <a:bodyPr/>
          <a:lstStyle/>
          <a:p>
            <a:endParaRPr lang="es-ES" dirty="0"/>
          </a:p>
        </p:txBody>
      </p:sp>
      <p:pic>
        <p:nvPicPr>
          <p:cNvPr id="4" name="Picture 2" descr="C:\Users\Gerhard\Documents\_Estudios Biblicos PPT\23 Tantas Religiones\colli-roman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971" y="-20538"/>
            <a:ext cx="8322058" cy="519409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1 Rectángulo"/>
          <p:cNvSpPr/>
          <p:nvPr/>
        </p:nvSpPr>
        <p:spPr>
          <a:xfrm>
            <a:off x="1614608" y="3065853"/>
            <a:ext cx="6770636" cy="150810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4800" b="1" spc="50" dirty="0" smtClean="0">
                <a:ln w="11430"/>
                <a:solidFill>
                  <a:srgbClr val="E200D7"/>
                </a:solidFill>
                <a:effectLst>
                  <a:outerShdw blurRad="76200" dist="50800" dir="5400000" algn="tl" rotWithShape="0">
                    <a:srgbClr val="000000">
                      <a:alpha val="65000"/>
                    </a:srgbClr>
                  </a:outerShdw>
                </a:effectLst>
              </a:rPr>
              <a:t>ROMA</a:t>
            </a:r>
            <a:endParaRPr lang="es-ES_tradnl" sz="4400" b="1" spc="50" dirty="0" smtClean="0">
              <a:ln w="11430"/>
              <a:solidFill>
                <a:srgbClr val="E200D7"/>
              </a:solidFill>
              <a:effectLst>
                <a:outerShdw blurRad="76200" dist="50800" dir="5400000" algn="tl" rotWithShape="0">
                  <a:srgbClr val="000000">
                    <a:alpha val="65000"/>
                  </a:srgbClr>
                </a:outerShdw>
              </a:effectLst>
            </a:endParaRPr>
          </a:p>
          <a:p>
            <a:pPr algn="r"/>
            <a:r>
              <a:rPr lang="es-ES_tradnl" sz="4400" b="1" spc="50" dirty="0" smtClean="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La ciudad de </a:t>
            </a:r>
            <a:r>
              <a:rPr lang="es-ES_tradnl" sz="4400" b="1" spc="50" dirty="0" smtClean="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los </a:t>
            </a:r>
            <a:r>
              <a:rPr lang="es-ES_tradnl" sz="4400" b="1" spc="50" dirty="0" smtClean="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7 </a:t>
            </a:r>
            <a:r>
              <a:rPr lang="es-ES_tradnl" sz="4400" b="1" spc="50" dirty="0" smtClean="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montes</a:t>
            </a:r>
            <a:endParaRPr lang="es-ES_tradnl" sz="4400" b="1" spc="50" dirty="0" smtClean="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009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Resultado de imagen para catedral"/>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5496" y="29766"/>
            <a:ext cx="9001000" cy="5134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C:\Users\Gerhard\Documents\IMS\_0 PROYECTO 2016\Apocalipsis\Español\IMG\Babilonia Apocalipsis 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4260" y="2931790"/>
            <a:ext cx="1952316" cy="233021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a:spLocks noGrp="1"/>
          </p:cNvSpPr>
          <p:nvPr>
            <p:ph type="title"/>
          </p:nvPr>
        </p:nvSpPr>
        <p:spPr>
          <a:xfrm>
            <a:off x="348680" y="96018"/>
            <a:ext cx="3863280" cy="459508"/>
          </a:xfrm>
        </p:spPr>
        <p:txBody>
          <a:bodyPr>
            <a:normAutofit/>
          </a:bodyPr>
          <a:lstStyle/>
          <a:p>
            <a:r>
              <a:rPr lang="es-ES" sz="2400" b="1" dirty="0">
                <a:solidFill>
                  <a:srgbClr val="FFC000"/>
                </a:solidFill>
                <a:effectLst>
                  <a:outerShdw blurRad="38100" dist="38100" dir="2700000" algn="tl">
                    <a:srgbClr val="000000">
                      <a:alpha val="43137"/>
                    </a:srgbClr>
                  </a:outerShdw>
                </a:effectLst>
                <a:latin typeface="Myriad Pro" pitchFamily="34" charset="0"/>
              </a:rPr>
              <a:t>Apocalipsis </a:t>
            </a:r>
            <a:r>
              <a:rPr lang="es-ES" sz="2400" b="1" dirty="0" smtClean="0">
                <a:solidFill>
                  <a:srgbClr val="FFC000"/>
                </a:solidFill>
                <a:effectLst>
                  <a:outerShdw blurRad="38100" dist="38100" dir="2700000" algn="tl">
                    <a:srgbClr val="000000">
                      <a:alpha val="43137"/>
                    </a:srgbClr>
                  </a:outerShdw>
                </a:effectLst>
                <a:latin typeface="Myriad Pro" pitchFamily="34" charset="0"/>
              </a:rPr>
              <a:t>18:2-4</a:t>
            </a:r>
            <a:endParaRPr lang="es-ES" sz="2400" b="1" dirty="0">
              <a:solidFill>
                <a:srgbClr val="FFC000"/>
              </a:solidFill>
              <a:effectLst>
                <a:outerShdw blurRad="38100" dist="38100" dir="2700000" algn="tl">
                  <a:srgbClr val="000000">
                    <a:alpha val="43137"/>
                  </a:srgbClr>
                </a:outerShdw>
              </a:effectLst>
              <a:latin typeface="Myriad Pro" pitchFamily="34" charset="0"/>
            </a:endParaRPr>
          </a:p>
        </p:txBody>
      </p:sp>
      <p:sp>
        <p:nvSpPr>
          <p:cNvPr id="8" name="2 Marcador de contenido"/>
          <p:cNvSpPr>
            <a:spLocks noGrp="1"/>
          </p:cNvSpPr>
          <p:nvPr>
            <p:ph idx="1"/>
          </p:nvPr>
        </p:nvSpPr>
        <p:spPr>
          <a:xfrm>
            <a:off x="611560" y="699542"/>
            <a:ext cx="7632848" cy="4090367"/>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nSpc>
                <a:spcPct val="110000"/>
              </a:lnSpc>
              <a:buNone/>
            </a:pPr>
            <a:r>
              <a:rPr lang="es-AR" sz="2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clamó con fortaleza en alta voz, diciendo: Caída es, caída es Babilonia la grande, y es hecha habitación de demonios, y guarda de todo espíritu inmundo, y guarda de todas aves sucias, y aborrecibles. </a:t>
            </a:r>
            <a:endParaRPr lang="es-AR"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lnSpc>
                <a:spcPct val="110000"/>
              </a:lnSpc>
              <a:buNone/>
            </a:pPr>
            <a:r>
              <a:rPr lang="es-AR" sz="2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a:t>
            </a:r>
            <a:r>
              <a:rPr lang="es-AR"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todas las naciones han bebido del vino de la ira de su fornicación, y los reyes de la tierra han fornicado con ella, y los mercaderes de la tierra se han enriquecido de la potencia de sus deleites. </a:t>
            </a:r>
            <a:endParaRPr lang="es-AR"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lnSpc>
                <a:spcPct val="110000"/>
              </a:lnSpc>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oí otra voz del cielo, que decía: </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Salid de ella, </a:t>
            </a:r>
            <a: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r>
            <a:b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br>
            <a: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pueblo </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mío, porque no seáis participantes de </a:t>
            </a:r>
            <a: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r>
            <a:b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br>
            <a: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sus </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pecados, y que no recibáis de sus </a:t>
            </a:r>
            <a: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plagas”.</a:t>
            </a:r>
            <a:endPar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53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42" presetClass="entr" presetSubtype="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1000"/>
                                        <p:tgtEl>
                                          <p:spTgt spid="8">
                                            <p:txEl>
                                              <p:pRg st="1" end="1"/>
                                            </p:txEl>
                                          </p:spTgt>
                                        </p:tgtEl>
                                      </p:cBhvr>
                                    </p:animEffect>
                                    <p:anim calcmode="lin" valueType="num">
                                      <p:cBhvr>
                                        <p:cTn id="2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1000"/>
                                        <p:tgtEl>
                                          <p:spTgt spid="8">
                                            <p:txEl>
                                              <p:pRg st="2" end="2"/>
                                            </p:txEl>
                                          </p:spTgt>
                                        </p:tgtEl>
                                      </p:cBhvr>
                                    </p:animEffect>
                                    <p:anim calcmode="lin" valueType="num">
                                      <p:cBhvr>
                                        <p:cTn id="3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par>
                          <p:cTn id="39" fill="hold">
                            <p:stCondLst>
                              <p:cond delay="1500"/>
                            </p:stCondLst>
                            <p:childTnLst>
                              <p:par>
                                <p:cTn id="40" presetID="42"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Resultado de imagen para jesus y gen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6735"/>
            <a:ext cx="7740352" cy="516023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971600" y="2787774"/>
            <a:ext cx="7243650" cy="2194919"/>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Dios desea derramar estas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bendiciones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sobre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ti</a:t>
            </a:r>
            <a:endPar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lgn="ctr">
              <a:buNone/>
            </a:pPr>
            <a:r>
              <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¿Qué harás?</a:t>
            </a:r>
            <a:endPar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0" indent="0" algn="ctr">
              <a:buNone/>
            </a:pPr>
            <a:r>
              <a:rPr lang="es-AR" sz="2800" b="1" i="1" spc="50" dirty="0">
                <a:ln w="11430"/>
                <a:solidFill>
                  <a:srgbClr val="002060"/>
                </a:solidFill>
                <a:effectLst>
                  <a:outerShdw blurRad="76200" dist="50800" dir="5400000" algn="tl" rotWithShape="0">
                    <a:srgbClr val="000000">
                      <a:alpha val="65000"/>
                    </a:srgbClr>
                  </a:outerShdw>
                </a:effectLst>
                <a:latin typeface="Myriad Pro" pitchFamily="34" charset="0"/>
              </a:rPr>
              <a:t> ¡Colócate del lado del Señor y de su </a:t>
            </a:r>
            <a:r>
              <a:rPr lang="es-A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pueblo!</a:t>
            </a:r>
            <a:endParaRPr lang="es-AR" sz="2800" b="1" i="1" spc="50" dirty="0">
              <a:ln w="11430"/>
              <a:solidFill>
                <a:srgbClr val="0070C0"/>
              </a:solidFill>
              <a:effectLst>
                <a:outerShdw blurRad="76200" dist="50800" dir="5400000" algn="tl" rotWithShape="0">
                  <a:srgbClr val="000000">
                    <a:alpha val="65000"/>
                  </a:srgbClr>
                </a:outerShdw>
              </a:effectLst>
              <a:latin typeface="Myriad Pro" pitchFamily="34" charset="0"/>
            </a:endParaRPr>
          </a:p>
        </p:txBody>
      </p:sp>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0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750"/>
                                        <p:tgtEl>
                                          <p:spTgt spid="3">
                                            <p:txEl>
                                              <p:pRg st="0" end="0"/>
                                            </p:txEl>
                                          </p:spTgt>
                                        </p:tgtEl>
                                      </p:cBhvr>
                                    </p:animEffect>
                                    <p:anim calcmode="lin" valueType="num">
                                      <p:cBhvr>
                                        <p:cTn id="8" dur="2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25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750"/>
                                        <p:tgtEl>
                                          <p:spTgt spid="3">
                                            <p:txEl>
                                              <p:pRg st="1" end="1"/>
                                            </p:txEl>
                                          </p:spTgt>
                                        </p:tgtEl>
                                      </p:cBhvr>
                                    </p:animEffect>
                                    <p:anim calcmode="lin" valueType="num">
                                      <p:cBhvr>
                                        <p:cTn id="14" dur="2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grpId="0" nodeType="afterEffect">
                                  <p:stCondLst>
                                    <p:cond delay="25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750"/>
                                        <p:tgtEl>
                                          <p:spTgt spid="3">
                                            <p:txEl>
                                              <p:pRg st="2" end="2"/>
                                            </p:txEl>
                                          </p:spTgt>
                                        </p:tgtEl>
                                      </p:cBhvr>
                                    </p:animEffect>
                                    <p:anim calcmode="lin" valueType="num">
                                      <p:cBhvr>
                                        <p:cTn id="20" dur="2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smtClean="0">
                <a:solidFill>
                  <a:schemeClr val="tx1">
                    <a:lumMod val="65000"/>
                  </a:schemeClr>
                </a:solidFill>
              </a:rPr>
              <a:t>Próximo tema:</a:t>
            </a:r>
            <a:endParaRPr lang="es-AR" sz="1800" b="1" dirty="0">
              <a:solidFill>
                <a:schemeClr val="tx1">
                  <a:lumMod val="65000"/>
                </a:schemeClr>
              </a:solidFill>
            </a:endParaRPr>
          </a:p>
        </p:txBody>
      </p:sp>
      <p:sp>
        <p:nvSpPr>
          <p:cNvPr id="16" name="1 Título"/>
          <p:cNvSpPr txBox="1">
            <a:spLocks/>
          </p:cNvSpPr>
          <p:nvPr/>
        </p:nvSpPr>
        <p:spPr>
          <a:xfrm>
            <a:off x="395536" y="1275606"/>
            <a:ext cx="8352928" cy="2330670"/>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z="4800" spc="50" dirty="0">
                <a:ln w="11430"/>
                <a:solidFill>
                  <a:srgbClr val="00B0F0"/>
                </a:solidFill>
                <a:effectLst>
                  <a:outerShdw blurRad="76200" dist="50800" dir="5400000" algn="tl" rotWithShape="0">
                    <a:srgbClr val="000000">
                      <a:alpha val="65000"/>
                    </a:srgbClr>
                  </a:outerShdw>
                </a:effectLst>
              </a:rPr>
              <a:t>“El Anticristo y el 666 </a:t>
            </a:r>
            <a:r>
              <a:rPr lang="es-AR" sz="4800" spc="50" dirty="0" smtClean="0">
                <a:ln w="11430"/>
                <a:solidFill>
                  <a:srgbClr val="00B0F0"/>
                </a:solidFill>
                <a:effectLst>
                  <a:outerShdw blurRad="76200" dist="50800" dir="5400000" algn="tl" rotWithShape="0">
                    <a:srgbClr val="000000">
                      <a:alpha val="65000"/>
                    </a:srgbClr>
                  </a:outerShdw>
                </a:effectLst>
              </a:rPr>
              <a:t/>
            </a:r>
            <a:br>
              <a:rPr lang="es-AR" sz="4800" spc="50" dirty="0" smtClean="0">
                <a:ln w="11430"/>
                <a:solidFill>
                  <a:srgbClr val="00B0F0"/>
                </a:solidFill>
                <a:effectLst>
                  <a:outerShdw blurRad="76200" dist="50800" dir="5400000" algn="tl" rotWithShape="0">
                    <a:srgbClr val="000000">
                      <a:alpha val="65000"/>
                    </a:srgbClr>
                  </a:outerShdw>
                </a:effectLst>
              </a:rPr>
            </a:br>
            <a:r>
              <a:rPr lang="es-AR" sz="4800" spc="50" dirty="0" smtClean="0">
                <a:ln w="11430"/>
                <a:solidFill>
                  <a:srgbClr val="00B0F0"/>
                </a:solidFill>
                <a:effectLst>
                  <a:outerShdw blurRad="76200" dist="50800" dir="5400000" algn="tl" rotWithShape="0">
                    <a:srgbClr val="000000">
                      <a:alpha val="65000"/>
                    </a:srgbClr>
                  </a:outerShdw>
                </a:effectLst>
              </a:rPr>
              <a:t>en </a:t>
            </a:r>
            <a:r>
              <a:rPr lang="es-AR" sz="4800" spc="50" dirty="0">
                <a:ln w="11430"/>
                <a:solidFill>
                  <a:srgbClr val="00B0F0"/>
                </a:solidFill>
                <a:effectLst>
                  <a:outerShdw blurRad="76200" dist="50800" dir="5400000" algn="tl" rotWithShape="0">
                    <a:srgbClr val="000000">
                      <a:alpha val="65000"/>
                    </a:srgbClr>
                  </a:outerShdw>
                </a:effectLst>
              </a:rPr>
              <a:t>el Apocalipsis”</a:t>
            </a:r>
            <a:endParaRPr lang="es-AR" sz="4800" spc="50" dirty="0">
              <a:ln w="11430"/>
              <a:solidFill>
                <a:srgbClr val="00B0F0"/>
              </a:solidFill>
              <a:effectLst>
                <a:outerShdw blurRad="76200" dist="50800" dir="5400000" algn="tl" rotWithShape="0">
                  <a:srgbClr val="000000">
                    <a:alpha val="65000"/>
                  </a:srgbClr>
                </a:outerShdw>
              </a:effectLst>
            </a:endParaRPr>
          </a:p>
        </p:txBody>
      </p:sp>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390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labibliatienerazón.org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0098" y="2067694"/>
            <a:ext cx="2392929" cy="8951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373" y="624030"/>
            <a:ext cx="1251068" cy="1251950"/>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spTree>
    <p:extLst>
      <p:ext uri="{BB962C8B-B14F-4D97-AF65-F5344CB8AC3E}">
        <p14:creationId xmlns:p14="http://schemas.microsoft.com/office/powerpoint/2010/main" val="1579202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290081" y="-626614"/>
            <a:ext cx="9724160" cy="6078684"/>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37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abyssinian baptist church in harlem bonhoef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6" y="1920"/>
            <a:ext cx="9139599" cy="5142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Resultado de imagen para pulse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AutoShape 7" descr="Resultado de imagen para pulse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4" name="3 Título"/>
          <p:cNvSpPr>
            <a:spLocks noGrp="1"/>
          </p:cNvSpPr>
          <p:nvPr>
            <p:ph type="title"/>
          </p:nvPr>
        </p:nvSpPr>
        <p:spPr>
          <a:xfrm>
            <a:off x="755576" y="699542"/>
            <a:ext cx="4186808" cy="857250"/>
          </a:xfrm>
        </p:spPr>
        <p:txBody>
          <a:bodyPr/>
          <a:lstStyle/>
          <a:p>
            <a:r>
              <a:rPr lang="es-ES" dirty="0" smtClean="0">
                <a:solidFill>
                  <a:srgbClr val="002060"/>
                </a:solidFill>
              </a:rPr>
              <a:t>Iglesia…</a:t>
            </a:r>
            <a:endParaRPr lang="es-AR" dirty="0">
              <a:solidFill>
                <a:srgbClr val="002060"/>
              </a:solidFill>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350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Pictures\_Graphics USA\Bulgaria pictures Feb. 2010 --final\Woman clothed with su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916" t="-546" r="977" b="43681"/>
          <a:stretch/>
        </p:blipFill>
        <p:spPr bwMode="auto">
          <a:xfrm>
            <a:off x="5825717" y="-166058"/>
            <a:ext cx="3138771" cy="547561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12:1</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987574"/>
            <a:ext cx="5184576" cy="357064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Apareció en el cielo una gran señal: una mujer vestida del sol, con la luna debajo de sus pies, y sobre su cabeza una corona de doce estrellas.</a:t>
            </a:r>
          </a:p>
          <a:p>
            <a:pPr marL="0" indent="0">
              <a:buNone/>
            </a:pPr>
            <a:endPar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889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Gerhard\Documents\IMS\_0 PROYECTO 2016\Volantes\Español\Carpeta Volante MATRIMONIO\Links\Pareja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8202" y="771550"/>
            <a:ext cx="3562350" cy="39624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Efesios </a:t>
            </a:r>
            <a:r>
              <a:rPr lang="es-ES" sz="2400" b="1" dirty="0" smtClean="0">
                <a:effectLst>
                  <a:outerShdw blurRad="38100" dist="38100" dir="2700000" algn="tl">
                    <a:srgbClr val="000000">
                      <a:alpha val="43137"/>
                    </a:srgbClr>
                  </a:outerShdw>
                </a:effectLst>
                <a:latin typeface="Myriad Pro" pitchFamily="34" charset="0"/>
              </a:rPr>
              <a:t>5:25-27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00025" y="893254"/>
            <a:ext cx="5904656" cy="428319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Maridos, amad a vuestras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mujeres, así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como Cristo amó a la iglesia,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 entregó a sí mismo por ella,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para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santificarla, habiéndola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purificado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 el lavamiento del agua por la palabra, a fin de presentársela a sí mismo,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una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iglesia gloriosa, que no tuviese mancha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ni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arruga ni cosa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semejante</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sino que fuese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santa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sin mancha. </a:t>
            </a:r>
            <a:endParaRPr lang="es-E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Resultado de imagen para dote matrimonial en el antiguo testamento"/>
          <p:cNvPicPr>
            <a:picLocks noChangeAspect="1" noChangeArrowheads="1"/>
          </p:cNvPicPr>
          <p:nvPr/>
        </p:nvPicPr>
        <p:blipFill rotWithShape="1">
          <a:blip r:embed="rId4">
            <a:extLst>
              <a:ext uri="{28A0092B-C50C-407E-A947-70E740481C1C}">
                <a14:useLocalDpi xmlns:a14="http://schemas.microsoft.com/office/drawing/2010/main" val="0"/>
              </a:ext>
            </a:extLst>
          </a:blip>
          <a:srcRect l="21859" r="16451"/>
          <a:stretch/>
        </p:blipFill>
        <p:spPr bwMode="auto">
          <a:xfrm>
            <a:off x="5004048" y="589294"/>
            <a:ext cx="4320480" cy="40096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Oseas 2:19-20</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886763"/>
            <a:ext cx="6408712" cy="3802022"/>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te desposaré conmigo para siempre; te desposaré conmigo en justicia, y juicio, en compasión, y en misericordias. </a:t>
            </a:r>
            <a:endPar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te desposaré conmigo en fe, y conocerás a Jehová”.</a:t>
            </a:r>
            <a:endParaRPr lang="es-E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097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23 Tantas Religiones\nov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699542"/>
            <a:ext cx="4211960" cy="5264951"/>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Corintios 11:2</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1059582"/>
            <a:ext cx="5904656" cy="374441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os celo con celo de Dios; pues os he desposado con un solo esposo, para presentaros como una virgen pura a </a:t>
            </a: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Cristo.</a:t>
            </a:r>
            <a:endParaRPr lang="es-E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770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Iglesia…&amp;quot;&quot;/&gt;&lt;property id=&quot;20307&quot; value=&quot;259&quot;/&gt;&lt;/object&gt;&lt;object type=&quot;3&quot; unique_id=&quot;21158&quot;&gt;&lt;property id=&quot;20148&quot; value=&quot;5&quot;/&gt;&lt;property id=&quot;20300&quot; value=&quot;Diapositiva 4 - &amp;quot;Apocalipsis 12:1&amp;quot;&quot;/&gt;&lt;property id=&quot;20307&quot; value=&quot;291&quot;/&gt;&lt;/object&gt;&lt;object type=&quot;3&quot; unique_id=&quot;21164&quot;&gt;&lt;property id=&quot;20148&quot; value=&quot;5&quot;/&gt;&lt;property id=&quot;20300&quot; value=&quot;Diapositiva 3&quot;/&gt;&lt;property id=&quot;20307&quot; value=&quot;292&quot;/&gt;&lt;/object&gt;&lt;object type=&quot;3&quot; unique_id=&quot;23927&quot;&gt;&lt;property id=&quot;20148&quot; value=&quot;5&quot;/&gt;&lt;property id=&quot;20300&quot; value=&quot;Diapositiva 41&quot;/&gt;&lt;property id=&quot;20307&quot; value=&quot;315&quot;/&gt;&lt;/object&gt;&lt;object type=&quot;3&quot; unique_id=&quot;26565&quot;&gt;&lt;property id=&quot;20148&quot; value=&quot;5&quot;/&gt;&lt;property id=&quot;20300&quot; value=&quot;Diapositiva 1 - &amp;quot;La iglesia de Dios en el&amp;quot;&quot;/&gt;&lt;property id=&quot;20307&quot; value=&quot;316&quot;/&gt;&lt;/object&gt;&lt;object type=&quot;3&quot; unique_id=&quot;26566&quot;&gt;&lt;property id=&quot;20148&quot; value=&quot;5&quot;/&gt;&lt;property id=&quot;20300&quot; value=&quot;Diapositiva 39&quot;/&gt;&lt;property id=&quot;20307&quot; value=&quot;317&quot;/&gt;&lt;/object&gt;&lt;object type=&quot;3&quot; unique_id=&quot;33210&quot;&gt;&lt;property id=&quot;20148&quot; value=&quot;5&quot;/&gt;&lt;property id=&quot;20300&quot; value=&quot;Diapositiva 5&quot;/&gt;&lt;property id=&quot;20307&quot; value=&quot;374&quot;/&gt;&lt;/object&gt;&lt;object type=&quot;3&quot; unique_id=&quot;33211&quot;&gt;&lt;property id=&quot;20148&quot; value=&quot;5&quot;/&gt;&lt;property id=&quot;20300&quot; value=&quot;Diapositiva 6 - &amp;quot;Efesios 5:25-28&amp;quot;&quot;/&gt;&lt;property id=&quot;20307&quot; value=&quot;373&quot;/&gt;&lt;/object&gt;&lt;object type=&quot;3&quot; unique_id=&quot;33212&quot;&gt;&lt;property id=&quot;20148&quot; value=&quot;5&quot;/&gt;&lt;property id=&quot;20300&quot; value=&quot;Diapositiva 10&quot;/&gt;&lt;property id=&quot;20307&quot; value=&quot;375&quot;/&gt;&lt;/object&gt;&lt;object type=&quot;3&quot; unique_id=&quot;33213&quot;&gt;&lt;property id=&quot;20148&quot; value=&quot;5&quot;/&gt;&lt;property id=&quot;20300&quot; value=&quot;Diapositiva 11 - &amp;quot;Cantares 6:8, 9 &amp;quot;&quot;/&gt;&lt;property id=&quot;20307&quot; value=&quot;377&quot;/&gt;&lt;/object&gt;&lt;object type=&quot;3&quot; unique_id=&quot;33215&quot;&gt;&lt;property id=&quot;20148&quot; value=&quot;5&quot;/&gt;&lt;property id=&quot;20300&quot; value=&quot;Diapositiva 13 - &amp;quot;Apocalipsis 12:1&amp;quot;&quot;/&gt;&lt;property id=&quot;20307&quot; value=&quot;378&quot;/&gt;&lt;/object&gt;&lt;object type=&quot;3&quot; unique_id=&quot;33216&quot;&gt;&lt;property id=&quot;20148&quot; value=&quot;5&quot;/&gt;&lt;property id=&quot;20300&quot; value=&quot;Diapositiva 15&quot;/&gt;&lt;property id=&quot;20307&quot; value=&quot;390&quot;/&gt;&lt;/object&gt;&lt;object type=&quot;3&quot; unique_id=&quot;33218&quot;&gt;&lt;property id=&quot;20148&quot; value=&quot;5&quot;/&gt;&lt;property id=&quot;20300&quot; value=&quot;Diapositiva 17&quot;/&gt;&lt;property id=&quot;20307&quot; value=&quot;389&quot;/&gt;&lt;/object&gt;&lt;object type=&quot;3&quot; unique_id=&quot;33219&quot;&gt;&lt;property id=&quot;20148&quot; value=&quot;5&quot;/&gt;&lt;property id=&quot;20300&quot; value=&quot;Diapositiva 18 - &amp;quot;Salmos 2:7&amp;quot;&quot;/&gt;&lt;property id=&quot;20307&quot; value=&quot;382&quot;/&gt;&lt;/object&gt;&lt;object type=&quot;3&quot; unique_id=&quot;33220&quot;&gt;&lt;property id=&quot;20148&quot; value=&quot;5&quot;/&gt;&lt;property id=&quot;20300&quot; value=&quot;Diapositiva 19&quot;/&gt;&lt;property id=&quot;20307&quot; value=&quot;388&quot;/&gt;&lt;/object&gt;&lt;object type=&quot;3&quot; unique_id=&quot;33221&quot;&gt;&lt;property id=&quot;20148&quot; value=&quot;5&quot;/&gt;&lt;property id=&quot;20300&quot; value=&quot;Diapositiva 20 - &amp;quot;Génesis 3:15&amp;quot;&quot;/&gt;&lt;property id=&quot;20307&quot; value=&quot;383&quot;/&gt;&lt;/object&gt;&lt;object type=&quot;3&quot; unique_id=&quot;33222&quot;&gt;&lt;property id=&quot;20148&quot; value=&quot;5&quot;/&gt;&lt;property id=&quot;20300&quot; value=&quot;Diapositiva 22&quot;/&gt;&lt;property id=&quot;20307&quot; value=&quot;387&quot;/&gt;&lt;/object&gt;&lt;object type=&quot;3&quot; unique_id=&quot;33223&quot;&gt;&lt;property id=&quot;20148&quot; value=&quot;5&quot;/&gt;&lt;property id=&quot;20300&quot; value=&quot;Diapositiva 23 - &amp;quot;Apocalipsis 12:3, 4&amp;quot;&quot;/&gt;&lt;property id=&quot;20307&quot; value=&quot;380&quot;/&gt;&lt;/object&gt;&lt;object type=&quot;3&quot; unique_id=&quot;33228&quot;&gt;&lt;property id=&quot;20148&quot; value=&quot;5&quot;/&gt;&lt;property id=&quot;20300&quot; value=&quot;Diapositiva 24&quot;/&gt;&lt;property id=&quot;20307&quot; value=&quot;386&quot;/&gt;&lt;/object&gt;&lt;object type=&quot;3&quot; unique_id=&quot;33231&quot;&gt;&lt;property id=&quot;20148&quot; value=&quot;5&quot;/&gt;&lt;property id=&quot;20300&quot; value=&quot;Diapositiva 29 - &amp;quot;Apocalipsis 12:17&amp;quot;&quot;/&gt;&lt;property id=&quot;20307&quot; value=&quot;379&quot;/&gt;&lt;/object&gt;&lt;object type=&quot;3&quot; unique_id=&quot;35545&quot;&gt;&lt;property id=&quot;20148&quot; value=&quot;5&quot;/&gt;&lt;property id=&quot;20300&quot; value=&quot;Diapositiva 28&quot;/&gt;&lt;property id=&quot;20307&quot; value=&quot;406&quot;/&gt;&lt;/object&gt;&lt;object type=&quot;3&quot; unique_id=&quot;35546&quot;&gt;&lt;property id=&quot;20148&quot; value=&quot;5&quot;/&gt;&lt;property id=&quot;20300&quot; value=&quot;Diapositiva 31&quot;/&gt;&lt;property id=&quot;20307&quot; value=&quot;405&quot;/&gt;&lt;/object&gt;&lt;object type=&quot;3&quot; unique_id=&quot;35549&quot;&gt;&lt;property id=&quot;20148&quot; value=&quot;5&quot;/&gt;&lt;property id=&quot;20300&quot; value=&quot;Diapositiva 38&quot;/&gt;&lt;property id=&quot;20307&quot; value=&quot;410&quot;/&gt;&lt;/object&gt;&lt;object type=&quot;3&quot; unique_id=&quot;35919&quot;&gt;&lt;property id=&quot;20148&quot; value=&quot;5&quot;/&gt;&lt;property id=&quot;20300&quot; value=&quot;Diapositiva 14&quot;/&gt;&lt;property id=&quot;20307&quot; value=&quot;413&quot;/&gt;&lt;/object&gt;&lt;object type=&quot;3&quot; unique_id=&quot;36301&quot;&gt;&lt;property id=&quot;20148&quot; value=&quot;5&quot;/&gt;&lt;property id=&quot;20300&quot; value=&quot;Diapositiva 16 - &amp;quot;Apocalipsis 12:2, 5&amp;quot;&quot;/&gt;&lt;property id=&quot;20307&quot; value=&quot;416&quot;/&gt;&lt;/object&gt;&lt;object type=&quot;3&quot; unique_id=&quot;36430&quot;&gt;&lt;property id=&quot;20148&quot; value=&quot;5&quot;/&gt;&lt;property id=&quot;20300&quot; value=&quot;Diapositiva 27 - &amp;quot;Apocalipsis 12:13-16 &amp;quot;&quot;/&gt;&lt;property id=&quot;20307&quot; value=&quot;418&quot;/&gt;&lt;/object&gt;&lt;object type=&quot;3&quot; unique_id=&quot;37031&quot;&gt;&lt;property id=&quot;20148&quot; value=&quot;5&quot;/&gt;&lt;property id=&quot;20300&quot; value=&quot;Diapositiva 21 - &amp;quot;Gálatas 3:16&amp;quot;&quot;/&gt;&lt;property id=&quot;20307&quot; value=&quot;421&quot;/&gt;&lt;/object&gt;&lt;object type=&quot;3&quot; unique_id=&quot;37032&quot;&gt;&lt;property id=&quot;20148&quot; value=&quot;5&quot;/&gt;&lt;property id=&quot;20300&quot; value=&quot;Diapositiva 25 - &amp;quot;Apocalipsis 12:6&amp;quot;&quot;/&gt;&lt;property id=&quot;20307&quot; value=&quot;422&quot;/&gt;&lt;/object&gt;&lt;object type=&quot;3&quot; unique_id=&quot;37033&quot;&gt;&lt;property id=&quot;20148&quot; value=&quot;5&quot;/&gt;&lt;property id=&quot;20300&quot; value=&quot;Diapositiva 30 - &amp;quot;Cuatro características&amp;quot;&quot;/&gt;&lt;property id=&quot;20307&quot; value=&quot;423&quot;/&gt;&lt;/object&gt;&lt;object type=&quot;3&quot; unique_id=&quot;37251&quot;&gt;&lt;property id=&quot;20148&quot; value=&quot;5&quot;/&gt;&lt;property id=&quot;20300&quot; value=&quot;Diapositiva 7 - &amp;quot;Isaías 62:5&amp;quot;&quot;/&gt;&lt;property id=&quot;20307&quot; value=&quot;424&quot;/&gt;&lt;/object&gt;&lt;object type=&quot;3&quot; unique_id=&quot;37252&quot;&gt;&lt;property id=&quot;20148&quot; value=&quot;5&quot;/&gt;&lt;property id=&quot;20300&quot; value=&quot;Diapositiva 8 - &amp;quot;2 Corintios 11:2&amp;quot;&quot;/&gt;&lt;property id=&quot;20307&quot; value=&quot;425&quot;/&gt;&lt;/object&gt;&lt;object type=&quot;3&quot; unique_id=&quot;37253&quot;&gt;&lt;property id=&quot;20148&quot; value=&quot;5&quot;/&gt;&lt;property id=&quot;20300&quot; value=&quot;Diapositiva 9 - &amp;quot;Oseas 2:19-20&amp;quot;&quot;/&gt;&lt;property id=&quot;20307&quot; value=&quot;426&quot;/&gt;&lt;/object&gt;&lt;object type=&quot;3&quot; unique_id=&quot;37703&quot;&gt;&lt;property id=&quot;20148&quot; value=&quot;5&quot;/&gt;&lt;property id=&quot;20300&quot; value=&quot;Diapositiva 26 - &amp;quot;Apocalipsis 12:13-16 &amp;quot;&quot;/&gt;&lt;property id=&quot;20307&quot; value=&quot;428&quot;/&gt;&lt;/object&gt;&lt;object type=&quot;3&quot; unique_id=&quot;38009&quot;&gt;&lt;property id=&quot;20148&quot; value=&quot;5&quot;/&gt;&lt;property id=&quot;20300&quot; value=&quot;Diapositiva 35 - &amp;quot;¡Oh almas adúlteras!  ¿No sabéis que la amistad del mundo es enemistad contra Dios? Santiago 4:4&amp;quot;&quot;/&gt;&lt;property id=&quot;20307&quot; value=&quot;430&quot;/&gt;&lt;/object&gt;&lt;object type=&quot;3&quot; unique_id=&quot;38479&quot;&gt;&lt;property id=&quot;20148&quot; value=&quot;5&quot;/&gt;&lt;property id=&quot;20300&quot; value=&quot;Diapositiva 12&quot;/&gt;&lt;property id=&quot;20307&quot; value=&quot;432&quot;/&gt;&lt;/object&gt;&lt;object type=&quot;3&quot; unique_id=&quot;39144&quot;&gt;&lt;property id=&quot;20148&quot; value=&quot;5&quot;/&gt;&lt;property id=&quot;20300&quot; value=&quot;Diapositiva 32 - &amp;quot;Apocalipsis 17:1-6 &amp;quot;&quot;/&gt;&lt;property id=&quot;20307&quot; value=&quot;433&quot;/&gt;&lt;/object&gt;&lt;object type=&quot;3&quot; unique_id=&quot;39145&quot;&gt;&lt;property id=&quot;20148&quot; value=&quot;5&quot;/&gt;&lt;property id=&quot;20300&quot; value=&quot;Diapositiva 33 - &amp;quot;Apocalipsis 17:1-6 &amp;quot;&quot;/&gt;&lt;property id=&quot;20307&quot; value=&quot;434&quot;/&gt;&lt;/object&gt;&lt;object type=&quot;3&quot; unique_id=&quot;39146&quot;&gt;&lt;property id=&quot;20148&quot; value=&quot;5&quot;/&gt;&lt;property id=&quot;20300&quot; value=&quot;Diapositiva 34 - &amp;quot;Apocalipsis 17:1-6 &amp;quot;&quot;/&gt;&lt;property id=&quot;20307&quot; value=&quot;435&quot;/&gt;&lt;/object&gt;&lt;object type=&quot;3&quot; unique_id=&quot;39394&quot;&gt;&lt;property id=&quot;20148&quot; value=&quot;5&quot;/&gt;&lt;property id=&quot;20300&quot; value=&quot;Diapositiva 36&quot;/&gt;&lt;property id=&quot;20307&quot; value=&quot;436&quot;/&gt;&lt;/object&gt;&lt;object type=&quot;3&quot; unique_id=&quot;39395&quot;&gt;&lt;property id=&quot;20148&quot; value=&quot;5&quot;/&gt;&lt;property id=&quot;20300&quot; value=&quot;Diapositiva 37 - &amp;quot;Apocalipsis 18:1-5&amp;quot;&quot;/&gt;&lt;property id=&quot;20307&quot; value=&quot;437&quot;/&gt;&lt;/object&gt;&lt;object type=&quot;3&quot; unique_id=&quot;39691&quot;&gt;&lt;property id=&quot;20148&quot; value=&quot;5&quot;/&gt;&lt;property id=&quot;20300&quot; value=&quot;Diapositiva 40&quot;/&gt;&lt;property id=&quot;20307&quot; value=&quot;43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6620</TotalTime>
  <Words>4458</Words>
  <Application>Microsoft Office PowerPoint</Application>
  <PresentationFormat>Presentación en pantalla (16:9)</PresentationFormat>
  <Paragraphs>203</Paragraphs>
  <Slides>37</Slides>
  <Notes>37</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37</vt:i4>
      </vt:variant>
    </vt:vector>
  </HeadingPairs>
  <TitlesOfParts>
    <vt:vector size="44" baseType="lpstr">
      <vt:lpstr>Calibri</vt:lpstr>
      <vt:lpstr>Myriad Pro</vt:lpstr>
      <vt:lpstr>Myriad Pro Black Cond</vt:lpstr>
      <vt:lpstr>Verdana</vt:lpstr>
      <vt:lpstr>Wingdings 2</vt:lpstr>
      <vt:lpstr>Flujo</vt:lpstr>
      <vt:lpstr>1_Flujo</vt:lpstr>
      <vt:lpstr>“La iglesia de Dios  en el Apocalipsis”</vt:lpstr>
      <vt:lpstr>Presentación de PowerPoint</vt:lpstr>
      <vt:lpstr>Presentación de PowerPoint</vt:lpstr>
      <vt:lpstr>Presentación de PowerPoint</vt:lpstr>
      <vt:lpstr>Iglesia…</vt:lpstr>
      <vt:lpstr>Apocalipsis 12:1</vt:lpstr>
      <vt:lpstr>Efesios 5:25-27</vt:lpstr>
      <vt:lpstr>Oseas 2:19-20</vt:lpstr>
      <vt:lpstr>2 Corintios 11:2</vt:lpstr>
      <vt:lpstr>Presentación de PowerPoint</vt:lpstr>
      <vt:lpstr>Cantares 6:8, 9 </vt:lpstr>
      <vt:lpstr>Presentación de PowerPoint</vt:lpstr>
      <vt:lpstr>Presentación de PowerPoint</vt:lpstr>
      <vt:lpstr>Apocalipsis 12:2, 5</vt:lpstr>
      <vt:lpstr>Presentación de PowerPoint</vt:lpstr>
      <vt:lpstr>Salmos 2:7</vt:lpstr>
      <vt:lpstr>Apocalipsis 12:3, 4</vt:lpstr>
      <vt:lpstr>Presentación de PowerPoint</vt:lpstr>
      <vt:lpstr>Presentación de PowerPoint</vt:lpstr>
      <vt:lpstr>Apocalipsis 12:13-16 </vt:lpstr>
      <vt:lpstr>Apocalipsis 12:13-16 </vt:lpstr>
      <vt:lpstr>Tiempo, y tiempos, y la mitad de un tiempo</vt:lpstr>
      <vt:lpstr>Presentación de PowerPoint</vt:lpstr>
      <vt:lpstr>Apocalipsis 12:17</vt:lpstr>
      <vt:lpstr>Cuatro características</vt:lpstr>
      <vt:lpstr>Presentación de PowerPoint</vt:lpstr>
      <vt:lpstr>Apocalipsis 17:1-6 </vt:lpstr>
      <vt:lpstr>Apocalipsis 17:1-6 </vt:lpstr>
      <vt:lpstr>¡Oh almas adúlteras!  ¿No sabéis que la amistad del mundo es enemistad contra Dios? Santiago 4:4</vt:lpstr>
      <vt:lpstr>Presentación de PowerPoint</vt:lpstr>
      <vt:lpstr>Presentación de PowerPoint</vt:lpstr>
      <vt:lpstr>Mateo 7:21 </vt:lpstr>
      <vt:lpstr>Presentación de PowerPoint</vt:lpstr>
      <vt:lpstr>Apocalipsis 18:2-4</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Rodolfo Murua</cp:lastModifiedBy>
  <cp:revision>389</cp:revision>
  <dcterms:created xsi:type="dcterms:W3CDTF">2017-08-31T21:58:51Z</dcterms:created>
  <dcterms:modified xsi:type="dcterms:W3CDTF">2018-10-30T02:24:15Z</dcterms:modified>
</cp:coreProperties>
</file>