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Lst>
  <p:notesMasterIdLst>
    <p:notesMasterId r:id="rId48"/>
  </p:notesMasterIdLst>
  <p:sldIdLst>
    <p:sldId id="461" r:id="rId3"/>
    <p:sldId id="259" r:id="rId4"/>
    <p:sldId id="373" r:id="rId5"/>
    <p:sldId id="464" r:id="rId6"/>
    <p:sldId id="453" r:id="rId7"/>
    <p:sldId id="465" r:id="rId8"/>
    <p:sldId id="375" r:id="rId9"/>
    <p:sldId id="377" r:id="rId10"/>
    <p:sldId id="454" r:id="rId11"/>
    <p:sldId id="390" r:id="rId12"/>
    <p:sldId id="416" r:id="rId13"/>
    <p:sldId id="440" r:id="rId14"/>
    <p:sldId id="460" r:id="rId15"/>
    <p:sldId id="382" r:id="rId16"/>
    <p:sldId id="455" r:id="rId17"/>
    <p:sldId id="466" r:id="rId18"/>
    <p:sldId id="388" r:id="rId19"/>
    <p:sldId id="456" r:id="rId20"/>
    <p:sldId id="467" r:id="rId21"/>
    <p:sldId id="468" r:id="rId22"/>
    <p:sldId id="457" r:id="rId23"/>
    <p:sldId id="422" r:id="rId24"/>
    <p:sldId id="446" r:id="rId25"/>
    <p:sldId id="469" r:id="rId26"/>
    <p:sldId id="433" r:id="rId27"/>
    <p:sldId id="470" r:id="rId28"/>
    <p:sldId id="458" r:id="rId29"/>
    <p:sldId id="459" r:id="rId30"/>
    <p:sldId id="471" r:id="rId31"/>
    <p:sldId id="447" r:id="rId32"/>
    <p:sldId id="448" r:id="rId33"/>
    <p:sldId id="450" r:id="rId34"/>
    <p:sldId id="451" r:id="rId35"/>
    <p:sldId id="410" r:id="rId36"/>
    <p:sldId id="472" r:id="rId37"/>
    <p:sldId id="473" r:id="rId38"/>
    <p:sldId id="474" r:id="rId39"/>
    <p:sldId id="475" r:id="rId40"/>
    <p:sldId id="476" r:id="rId41"/>
    <p:sldId id="477" r:id="rId42"/>
    <p:sldId id="478" r:id="rId43"/>
    <p:sldId id="479" r:id="rId44"/>
    <p:sldId id="480" r:id="rId45"/>
    <p:sldId id="462" r:id="rId46"/>
    <p:sldId id="463" r:id="rId47"/>
  </p:sldIdLst>
  <p:sldSz cx="9144000" cy="5143500" type="screen16x9"/>
  <p:notesSz cx="6858000" cy="9144000"/>
  <p:custDataLst>
    <p:tags r:id="rId49"/>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9" autoAdjust="0"/>
    <p:restoredTop sz="69086" autoAdjust="0"/>
  </p:normalViewPr>
  <p:slideViewPr>
    <p:cSldViewPr>
      <p:cViewPr varScale="1">
        <p:scale>
          <a:sx n="83" d="100"/>
          <a:sy n="83" d="100"/>
        </p:scale>
        <p:origin x="80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1/11/2018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Que la paz de Dios sea con cada uno de nuestros amigos presentes. </a:t>
            </a:r>
          </a:p>
          <a:p>
            <a:r>
              <a:rPr lang="es-ES" sz="1200" kern="1200" dirty="0" smtClean="0">
                <a:solidFill>
                  <a:schemeClr val="tx1"/>
                </a:solidFill>
                <a:effectLst/>
                <a:latin typeface="+mn-lt"/>
                <a:ea typeface="+mn-ea"/>
                <a:cs typeface="+mn-cs"/>
              </a:rPr>
              <a:t>Es una gran satisfacción poder compartir un tema más del fascinante libro Apocalipsis y ver allí el futuro de nuestro mundo y la guía de Dios para sus hijos fieles.</a:t>
            </a:r>
          </a:p>
          <a:p>
            <a:r>
              <a:rPr lang="es-AR" sz="1200" kern="1200" dirty="0" smtClean="0">
                <a:solidFill>
                  <a:schemeClr val="tx1"/>
                </a:solidFill>
                <a:effectLst/>
                <a:latin typeface="+mn-lt"/>
                <a:ea typeface="+mn-ea"/>
                <a:cs typeface="+mn-cs"/>
              </a:rPr>
              <a:t>Hoy hablaremos de una potencia política que cumple y cumplirá un rol clave en la historia del mundo. Su papel en el desarrollo de la historia actual es categórico. Fue clave en las dos Guerras Mundiales del siglo pasado. Sus decisiones afectan el desarrollo actual de la economía mundial y mantiene a grandes países en jaque tanto en la economía como en la política. Estoy hablando de los Estados Unidos de Norteamérica. </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60252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smtClean="0">
                <a:solidFill>
                  <a:schemeClr val="tx1"/>
                </a:solidFill>
                <a:effectLst/>
                <a:latin typeface="+mn-lt"/>
                <a:ea typeface="+mn-ea"/>
                <a:cs typeface="+mn-cs"/>
              </a:rPr>
              <a:t>¿Cómo ejercerá ese papel, o cómo hará que el mundo adore al papado?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330564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13:14 ú.p.-15 dice: “Mandando a los moradores de la tierra que le hagan imagen a la bestia que tiene la herida de espada, y vivió. Y le fue dado que diese vida a la imagen de la bestia, para que la imagen de la bestia hablase; e hiciese que todos los que no adorasen la imagen de la bestia fuesen muertos”.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Otro elemento a tener en cuenta es que impondrá la creación de una “imagen de la bestia”. Una imagen es una copia, no el original. Entonces lo que propiciará es el surgimiento de una corriente religiosa similar pero diferente, con el propósito de llevar a cabo el objetivo del papado y es: que todo el mundo esté sometido a su dominio espiritual. ¿Quiénes son sino aquellos protestantes que se están uniendo con la iglesia Católica? ¿Cómo se logrará eso? Cada año que pasa se han estrechado más los lazos ecuménicos entre el protestantismo y el catolicismo.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Una de las cosas que tienen en común el catolicismo con el protestantismo es el día domingo como día de reposo, cuando en realidad nada de eso es bíblico. </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Actualmente, en Italia, existe un movimiento político que está tratando de legislar los antiguos ideales del papado, el establecimiento del domingo como día para la familia y día de adoración.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Por otro lado, el gobierno de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está tratando de frenar la fuerte influencia musulmana en Estados Unidos y lo hace estableciendo leyes que limitan la entrada a ciudadanos de países musulmanes.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ha firmado un edicto presidencial permitiendo a las iglesias protestantes mezclarse con la política pudiendo ser éstas ayudadas con donaciones, algo que no era permitido por la ley.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Estados Unidos sigue la amenaza terrorista como un argumento del gobierno para establecer leyes más rigurosas de control. Actualmente el gobierno de los Estados Unidos está trabajando intensamente en sus bases comerciales. Lo ha hecho con China y con sus países vecinos, México y Canadá. ¿Hasta dónde llegarán estas regulaciones?</a:t>
            </a:r>
            <a:endParaRPr lang="es-ES" sz="1200" kern="1200" dirty="0" smtClean="0">
              <a:solidFill>
                <a:schemeClr val="tx1"/>
              </a:solidFill>
              <a:effectLst/>
              <a:latin typeface="+mn-lt"/>
              <a:ea typeface="+mn-ea"/>
              <a:cs typeface="+mn-cs"/>
            </a:endParaRPr>
          </a:p>
          <a:p>
            <a:endParaRPr lang="es-AR" dirty="0" smtClean="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Apocalipsis 13:16-17</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hace que a todos, pequeños y grandes, ricos y pobres, libres y siervos, se les ponga una marca en su mano derecha, o en su frente; y que ninguno pueda comprar o vender, sino el que tenga la marca, o el nombre de la bestia, o el número de su nombre”.</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¿Será una señal visible?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Así como el sello de Dios es un día, el sábado, en contraposición el sello de la bestia es un día, opuesto al mismo. En Ezequiel 20:12, 20 (RVR 1995) leemos:</a:t>
            </a:r>
            <a:endParaRPr lang="es-ES" sz="1200" kern="1200" dirty="0" smtClean="0">
              <a:solidFill>
                <a:schemeClr val="tx1"/>
              </a:solidFill>
              <a:effectLst/>
              <a:latin typeface="+mn-lt"/>
              <a:ea typeface="+mn-ea"/>
              <a:cs typeface="+mn-cs"/>
            </a:endParaRPr>
          </a:p>
          <a:p>
            <a:r>
              <a:rPr lang="es-AR" sz="1200" i="1" kern="1200" dirty="0" smtClean="0">
                <a:solidFill>
                  <a:schemeClr val="tx1"/>
                </a:solidFill>
                <a:effectLst/>
                <a:latin typeface="+mn-lt"/>
                <a:ea typeface="+mn-ea"/>
                <a:cs typeface="+mn-cs"/>
              </a:rPr>
              <a:t>“</a:t>
            </a:r>
            <a:r>
              <a:rPr lang="pt-PT" sz="1200" i="1" kern="1200" dirty="0" smtClean="0">
                <a:solidFill>
                  <a:schemeClr val="tx1"/>
                </a:solidFill>
                <a:effectLst/>
                <a:latin typeface="+mn-lt"/>
                <a:ea typeface="+mn-ea"/>
                <a:cs typeface="+mn-cs"/>
              </a:rPr>
              <a:t>Y les di también mis sábados, para que fueran por señal entre yo y ellos, para que supieran que yo soy Jehová que los santifico</a:t>
            </a:r>
            <a:r>
              <a:rPr lang="es-US"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pt-PT" sz="1200" i="1" kern="1200" dirty="0" smtClean="0">
                <a:solidFill>
                  <a:schemeClr val="tx1"/>
                </a:solidFill>
                <a:effectLst/>
                <a:latin typeface="+mn-lt"/>
                <a:ea typeface="+mn-ea"/>
                <a:cs typeface="+mn-cs"/>
              </a:rPr>
              <a:t>Santificad mis sábados, y sean por señal entre mí y vosotros, para que sepáis que yo soy Jehová, vuestro Dios</a:t>
            </a:r>
            <a:r>
              <a:rPr lang="es-US" sz="1200" i="1"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Estados Unidos implementará leyes que establecerán el día domingo como señal de autoridad humana, como el día de descanso, pero opuesto a la señal que Dios ha establecido. No será el sábado como lo dice la Biblia sino que será el día domingo, el primer día de la semana.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hay evidencias bíblicas que el sábado haya sido cambiado por Dios, Jesús o los discípulos. Únicamente el papado en su atrevimiento pretendió cambiar la Ley de Dios. La observancia del domingo será impuesta universalmente.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cómo se colocará la señal en la mano y/o en la frente?</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Hace algunos años estuve en Tailandia y allí había un grupo de creyentes que estaba convencido de que llegará el momento en que Estados Unidos de América va a controlar a cada persona con un chip que será colocado en la mano y en la frente de las personas.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Estados Unidos ha crecido en su control electrónico de las personas. Hoy ya no se utilizan más formularios en papel al entrar a los Estados Unidos, todo es digital. Pero quiero decirles que no será un chip lo que se colocará en la mano o en la frente de las personas.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Cuando los hombres honren en sus actividades manuales o físicas la regulación de la ley dominical, se está recibiendo la marca en la mano. Cuando en las ideas u opiniones, o trabajo intelectual, se honre este día de descanso de origen pagano, pues tiene su origen en el culto al sol, allí se está recibiendo la marca en la frente.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Sin embargo, Dios tiene un pueblo que guarda sus mandamientos, y en medio de las tormentas, de la intolerancia religiosa, permanece fiel, porque la Palabra de Dios lo fortalece.</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262685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La bestia que menciona Apocalipsis 13 que era semejante a un cordero, la podemos también asociar con el búfalo, un animal característico de los Estados Unidos. Cuando el búfalo es pequeño, se parece a un cordero, pero cuando es grande brama como un dragón.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Visitando Yellowstone, un parque nacional en los Estados Unidos, vimos cómo de repente unos búfalos se enojaron y con toda la fuerza corrían y arremetían contra los árboles en señal de furia. El búfalo parece un animal muy pacífico, pero puede llegar a ser muy peligroso. Estas reacciones son representaciones de lo que será capaz Estados Unidos.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Hoy día vemos que cuando EE.UU. está disgustado con algún gobierno o país, las presiones son en mayor o menor medida, económicas. Su forma de actuar con diferentes naciones que son consideradas no amistosas, nos dan un preludio de cómo actuará en el futuro Estados Unidos cuando imponga leyes más rigurosas.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solución a los problemas de seguridad, redundará en limitar la libertad, la cual se verá restringida paulatinamente hasta que los derechos humanos sean completamente dejados a un lado, cosa que antes parecía improbable, pero que hoy es muy común.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Primero alineará a las naciones, después a las organizaciones, empresas o instituciones. Por último, el individuo dejará de serlo para estar metido en las redes de opresión o sistema mundial de control, logrando de esta manera la posibilidad de manejar las conciencias de las personas. Quien no se someta a honrar el domingo, será sancionado terriblemente. Sus derechos civiles serán restringidos, hasta que el decreto será la muerte de algunos. Y muchos dirán: “es por el bien de la seguridad y la paz mundial”.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¡Qué terrible situación será aquella entonces!</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Lamentablemente es así y es por eso que debemos estar preparados y afirmados en la Roca que es Cristo para que no seamos partícipes de los horrores que realizarán los que se someten a honrar al domingo.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Mateo 13:37-38 nos dice: “Respondiendo él, les dijo: El que siembra la buena semilla es el Hijo del Hombre. El campo es el mundo; la buena semilla son los hijos del reino, y la cizaña son los hijos del malo”. se reconocerá el trigo y la cizaña, esta situación dará a conocer quiénes son los verdaderos fieles hijos de Dios y quiénes están en su contra. También son aquellos que no bajarán el estandarte de la verdad, los que mantendrán puesta su armadura espiritual hasta el final. Todo el cielo está a la expectativa de las decisiones que tomarán las personas que un día dijeron estar de parte de Dios.</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362483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Estados Unidos intervino en la caída de sistemas políticos, y en el levantamiento y derrocamiento de dictaduras que se le oponen. Estados Unidos es una nación que, tras la caída de la Unión Soviética, está liderando el mundo, y sus movimientos causan expectación en el mundo. Cuando el presidente de los Estados Unidos da sus discursos, todo el mundo observa qué es lo que va a hacer pues sus movimientos traerán consecuencias mundiales. Estados Unidos se mueve de forma muy independiente, especialmente el presidente Donald </a:t>
            </a:r>
            <a:r>
              <a:rPr lang="es-AR" sz="1200" kern="1200" dirty="0" err="1" smtClean="0">
                <a:solidFill>
                  <a:schemeClr val="tx1"/>
                </a:solidFill>
                <a:effectLst/>
                <a:latin typeface="+mn-lt"/>
                <a:ea typeface="+mn-ea"/>
                <a:cs typeface="+mn-cs"/>
              </a:rPr>
              <a:t>Trump</a:t>
            </a:r>
            <a:r>
              <a:rPr lang="es-AR" sz="1200" kern="1200" dirty="0" smtClean="0">
                <a:solidFill>
                  <a:schemeClr val="tx1"/>
                </a:solidFill>
                <a:effectLst/>
                <a:latin typeface="+mn-lt"/>
                <a:ea typeface="+mn-ea"/>
                <a:cs typeface="+mn-cs"/>
              </a:rPr>
              <a:t>. Ha desafiado acuerdos internacionales de clima, de economía y sigue adelante con sus cambios. ¿Hacia dónde está dirigiendo los Estados Unidos al mundo</a:t>
            </a:r>
            <a:r>
              <a:rPr lang="es-US" sz="1200" kern="1200" dirty="0" smtClean="0">
                <a:solidFill>
                  <a:schemeClr val="tx1"/>
                </a:solidFill>
                <a:effectLst/>
                <a:latin typeface="+mn-lt"/>
                <a:ea typeface="+mn-ea"/>
                <a:cs typeface="+mn-cs"/>
              </a:rPr>
              <a:t>? Ciertos países como China y Rusia tratan de resistir y hacer competencia, pero ¿será que lograrán liderar al mundo en el futuro?</a:t>
            </a:r>
            <a:endParaRPr lang="es-ES" sz="1200" kern="1200" dirty="0" smtClean="0">
              <a:solidFill>
                <a:schemeClr val="tx1"/>
              </a:solidFill>
              <a:effectLst/>
              <a:latin typeface="+mn-lt"/>
              <a:ea typeface="+mn-ea"/>
              <a:cs typeface="+mn-cs"/>
            </a:endParaRPr>
          </a:p>
          <a:p>
            <a:r>
              <a:rPr lang="es-AR" sz="1200" b="1" i="1" kern="1200" dirty="0" smtClean="0">
                <a:solidFill>
                  <a:schemeClr val="tx1"/>
                </a:solidFill>
                <a:effectLst/>
                <a:latin typeface="+mn-lt"/>
                <a:ea typeface="+mn-ea"/>
                <a:cs typeface="+mn-cs"/>
              </a:rPr>
              <a:t>¿Tendrá la Biblia alguna profecía que nos permita conocer el desarrollo de la política de EE.UU.? </a:t>
            </a:r>
          </a:p>
          <a:p>
            <a:r>
              <a:rPr lang="es-AR" sz="1200" b="1" i="1" kern="1200" dirty="0" smtClean="0">
                <a:solidFill>
                  <a:schemeClr val="tx1"/>
                </a:solidFill>
                <a:effectLst/>
                <a:latin typeface="+mn-lt"/>
                <a:ea typeface="+mn-ea"/>
                <a:cs typeface="+mn-cs"/>
              </a:rPr>
              <a:t>¿Qué previsiones debemos tomar ante los acontecimientos que nos sobrevendrán?</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Pero no estarán solos, Dios mismo cuidará de aquellos que estén de parte de la verdad, de parte de Cristo, los sostendrá con sus manos poderosas. Sus promesas son fieles: “Pues a sus ángeles mandará acerca de ti, que te guarden en todos tus caminos” Salmos 91:11.</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este tiempo más que nunca debemos examinarnos y meditar si aún hay algo que impide una comunión plena con el Altísimo. Necesitamos entregar a Cristo todo nuestro ser para que derrame su Santo Espíritu y de esta manera permanecer firmes en sus principios. El tema central de lealtad regirá alrededor de la adoración.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Tal como en los días de Noé, o en los días de Daniel, en los de Jesús, en los primeros siglos del cristianismo, o en la edad media, Dios invitó a su pueblo a tomar una decisión de fidelidad, así también en los últimos días Él te invita a tomar una decisión.</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1641489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Seguido a Apocalipsis 13 donde hemos visto las dos bestias que luchan en contra del poder de Dios, que hemos identificado como el papado y a Estados Unidos apostatado, en Apocalipsis capítulo 14 aparecen tres ángeles simbólicos que tienen una misión que cumplir con mensajes importantes de llamado y de decisión.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Estos tres ángeles representan al pueblo de Dios del último tiempo. El mensaje que llevan, es el mensaje que debemos predicar.</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453920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primeramente en Apocalipsis 14:6-7 donde nos menciona el mensaje del primer ángel “Y vi otro ángel volar en medio del cielo, que tenía el evangelio eterno, para predicarlo a los moradores de la tierra, y a toda nación y tribu y lengua y pueblo, diciendo en alta voz: Temed a Dios, y dadle gloria; porque la hora de su juicio ha venido; y adorad a Aquel que hizo el cielo y la tierra, y el mar y las fuentes de las aguas”.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Tres cosas se pueden destacar en el mensaje del primer ángel: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1)	El evangelio eterno: Es el mismo que Cristo enseñó y fue propagado por los discípulos. Trae en su estela la Justicia que es por la fe.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2)	El juicio: Hace referencia a la obra de Cristo como juez y Señor y a su obra sumo sacerdotal, la cual de acuerdo a la profecía debía comenzar al final de los 2.300 días o años, que, según la profecía del libro de Daniel 8:14, ya ha iniciado en el mundo desde el año 1844.</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3)	La adoración: Hay dos tipos de adoración que fue practicada por los hijos de Adán (Caín y Abel). La adoración que parte del hombre y termina en el hombre; y una adoración volcada hacia Dios, mediante la fe. Esta es la adoración bíblica, que lleva al pecador a contemplar la obra de Cristo. La adoración bíblica hace diferencia entre Creador y creación. ¡El cuarto mandamiento que ordena guardar el sábado es el único que destaca esa diferencia! “Porque en seis días hizo Jehová los cielos y la tierra, y todas las cosas que en ellos hay, por lo tanto bendijo el día de reposo y lo santificó” (Éxodo 20:11).</a:t>
            </a:r>
            <a:endParaRPr lang="es-ES"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El sábado también nos recuerda la liberación de la esclavitud del pecado por medio de Cristo, y del descanso que tenemos en Él, “justificados, pues, por la fe tenemos paz para con Dios” dice Pablo, y Jesús dice “venid a mí y yo os haré descansar”. Jesús guardó el sábado, los apóstoles dedicaban ese día al Señor y en el cielo se guardará el sábado como dice Isaías 66:23. En los cielos nuevos y en la tierra nueva, sábado tras sábado por la eternidad vendremos a adorar al Señor. Sí, el sábado es el día de descanso que Dios instituyó, y debemos disfrutar de él, porque Dios lo ha dicho.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cuarto mandamiento reconoce a Dios como el creador y es la señal de Dios, de su poder y autoridad. Los hijos leales a Dios no ignorarán que la verdadera adoración a Dios reconoce esta señal que Dios ha dado: el día sábado. Los fieles creyentes observarán el sábado bíblico. En sus actos, representados como un sello en la mano, respetarán al sábado como día de descanso, pero también en su mente, representando el sello en su frente, reconocerán la adoración a Dios en su día santo, el sábado, como lo dice Isaías 58. Todo ser creado debe reconocer a Dios como creador y salvador a través de la observancia del día sábado.</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1944710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Apocalipsis 14:8 nos presenta el mensaje del segundo ángel:</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Y otro ángel le siguió, diciendo: Ha caído, ha caído Babilonia, aquella gran ciudad, porque ella ha dado a beber a todas las naciones del vino de la ira de su fornicación”.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verdadero pueblo de Dios simbolizado a través de este ángel, denunciará con claridad la caída de las falsas iglesias -Babilonia-.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 palabra Babilonia significa confusión. Falsificar la ley de Dios invalidando uno de sus mandamientos e imponiendo leyes humanas, es más que confusión. Lamentablemente esto afectará, como dice el segundo mensaje, a todo el mundo. Todo el mundo será confrontado a tomar una decisión respecto del verdadero día de reposo de Dios.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En 1 Juan 5:4 está escrito: “</a:t>
            </a:r>
            <a:r>
              <a:rPr lang="es-ES" sz="1200" kern="1200" dirty="0" smtClean="0">
                <a:solidFill>
                  <a:schemeClr val="tx1"/>
                </a:solidFill>
                <a:effectLst/>
                <a:latin typeface="+mn-lt"/>
                <a:ea typeface="+mn-ea"/>
                <a:cs typeface="+mn-cs"/>
              </a:rPr>
              <a:t>El que dice: Yo le conozco, y no guarda sus mandamientos, el tal es mentiroso, y la verdad no está en él”.</a:t>
            </a:r>
          </a:p>
          <a:p>
            <a:r>
              <a:rPr lang="es-ES" sz="1200" kern="1200" dirty="0" smtClean="0">
                <a:solidFill>
                  <a:schemeClr val="tx1"/>
                </a:solidFill>
                <a:effectLst/>
                <a:latin typeface="+mn-lt"/>
                <a:ea typeface="+mn-ea"/>
                <a:cs typeface="+mn-cs"/>
              </a:rPr>
              <a:t>Tratemos de hacer la voluntad de Dios para no caer en el peligro de ser parte de esa Babilonia mística, que dejó de lado la ley de Dios para establecer leyes humanas.</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3170333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Pero allí no termina el capítulo 14. Va seguido de un mensaje aun más claro y categórico haciendo un llamado aún más específico.</a:t>
            </a:r>
            <a:r>
              <a:rPr lang="es-ES" sz="1200" b="1" i="1" kern="1200" dirty="0" smtClean="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3572009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Leamos Apocalipsis 14:9-11 que dice: “Y el tercer ángel los siguió, diciendo en alta voz: Si alguno adora a la bestia y a su imagen, y recibe la marca en su frente, o en su mano, él también beberá del vino de la ira de Dios, el cual es vaciado puro en el cáliz de su ira; y será atormentado con fuego y azufre delante de los santos ángeles, y delante del Cordero”.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Está claro que Dios no aprueba esta falsa adoración. Dice claramente que todos aquellos que siguen la falsa adoración serán rechazados por Dios.</a:t>
            </a:r>
            <a:endParaRPr lang="es-ES" sz="1200"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profecías de Apocalipsis 13 nos muestra que habrá una alianza entre el clero católico y el protestantismo a través del ecumenismo, los dos se unirán para promover la santidad del domingo como día de reposo. El tercer ángel muestra el castigo que espera a los que, a sabiendas, ponen de lado la ley de Dios y se unen a la iglesia llamada Babilonia o a alguna de sus hijas.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en su gran amor, hace llamados para ayudarnos y apartarnos de los peligros que crecen cada día más en este tiempo del fin.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308754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13 hemos visto una bestia que representaba a un poder político religioso, pero las Escrituras registran a una segunda bestia.</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Leamos en Apocalipsis 13:11-12. pp.:</a:t>
            </a:r>
            <a:r>
              <a:rPr lang="es-AR" sz="1200" b="1"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“Después vi otra bestia que subía de la tierra; y tenía dos cuernos semejantes a los de un cordero, pero hablaba como un dragón. Y ejerce todo el poder de la primera bestia en presencia de ella”.</a:t>
            </a:r>
            <a:endParaRPr lang="es-ES"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Después del mensaje de los tres ángeles Dios habló claramente de las características de los fieles hijos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Apocalipsis 14:12 dice: </a:t>
            </a:r>
            <a:r>
              <a:rPr lang="es-AR" sz="1200" b="1" kern="1200" dirty="0" smtClean="0">
                <a:solidFill>
                  <a:schemeClr val="tx1"/>
                </a:solidFill>
                <a:effectLst/>
                <a:latin typeface="+mn-lt"/>
                <a:ea typeface="+mn-ea"/>
                <a:cs typeface="+mn-cs"/>
              </a:rPr>
              <a:t>“</a:t>
            </a:r>
            <a:r>
              <a:rPr lang="es-AR" sz="1200" kern="1200" dirty="0" smtClean="0">
                <a:solidFill>
                  <a:schemeClr val="tx1"/>
                </a:solidFill>
                <a:effectLst/>
                <a:latin typeface="+mn-lt"/>
                <a:ea typeface="+mn-ea"/>
                <a:cs typeface="+mn-cs"/>
              </a:rPr>
              <a:t>Aquí está la paciencia de los santos; aquí están los que guardan los mandamientos de Dios y la fe de Jesús”.</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Desde el principio existió una lucha entre la luz y las tinieblas, la verdad y el error. A medida que se acerca la venida de Jesús, aumentará la ira de Satanás contra el remanente de Dios, que guarda sus mandamientos. Pero el que venció a Satanás en la cruz, será el sostén de los fieles en las horas difíciles, y también en el drama final. Jesús nos llama hoy a tomar una posición decidida de su lado, a fin de recibir el sello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Las profecías nos muestran que habrá una alianza, en los días finales, entre el Vaticano (la primera bestia de Apocalipsis 13) y el protestantismo de EE.UU. (la bestia con 2 cuernos). No solo influirán en las conciencias con toda clase de argumentos, sino que llegarán a presionar a la minoría a que se sometan a sus leyes para observar el día domingo.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mensaje de los tres ángeles es el mensaje que Dios desea dar por medio de su pueblo fiel, para que los hombres se decidan por Dios y su ley, le teman, o sea respeten, y guarden sus mandamientos. </a:t>
            </a:r>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posición asumirás tú frente a la invitación de Dios? ¿Deseas ponerte del lado de Jesús?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34</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Este es un cuadro que no es nuevo. En la Edad media el papado utilizó todo su poder, no solo religioso sino también político, para perseguir a todos los que se oponían a sus creencias. Millones fueron muertos en los juicios y torturas de la Inquisición. Lamentablemente en el tiempo del fin no lo realizará solo, sino con la ayuda de los Estados Unidos de América.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“Aquí está la paciencia de los santos…” menciona Juan en Apocalipsis 14:12.</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Paciencia es un sinónimo de perseverancia. Dios desea que permanezcamos cada día y cada hora en su santa ley.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151101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En Deuteronomio 5:29 dice: “</a:t>
            </a:r>
            <a:r>
              <a:rPr lang="es-ES" sz="1200" kern="1200" dirty="0" smtClean="0">
                <a:solidFill>
                  <a:schemeClr val="tx1"/>
                </a:solidFill>
                <a:effectLst/>
                <a:latin typeface="+mn-lt"/>
                <a:ea typeface="+mn-ea"/>
                <a:cs typeface="+mn-cs"/>
              </a:rPr>
              <a:t>¡Quién diera que tuviesen tal corazón, que me temiesen y guardasen todos los días todos mis mandamientos, para que a ellos y a sus hijos les fuese bien para siempre!” </a:t>
            </a:r>
          </a:p>
          <a:p>
            <a:r>
              <a:rPr lang="es-AR" sz="1200" kern="1200" dirty="0" smtClean="0">
                <a:solidFill>
                  <a:schemeClr val="tx1"/>
                </a:solidFill>
                <a:effectLst/>
                <a:latin typeface="+mn-lt"/>
                <a:ea typeface="+mn-ea"/>
                <a:cs typeface="+mn-cs"/>
              </a:rPr>
              <a:t>Dios promete prosperidad y bendición a los que en todo tiempo guardan todos sus mandamientos. Pero si en lugar de los mandamientos de Dios se instituyen mandamientos de hombres y se quiere hacer pasar por verdades de Dios no tenemos otra cosa que un engaño. </a:t>
            </a:r>
            <a:endParaRPr lang="es-ES" sz="1200" kern="1200" dirty="0" smtClean="0">
              <a:solidFill>
                <a:schemeClr val="tx1"/>
              </a:solidFill>
              <a:effectLst/>
              <a:latin typeface="+mn-lt"/>
              <a:ea typeface="+mn-ea"/>
              <a:cs typeface="+mn-cs"/>
            </a:endParaRP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3090303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En Mateo 15:9 dice: “</a:t>
            </a:r>
            <a:r>
              <a:rPr lang="es-ES" sz="1200" kern="1200" dirty="0" smtClean="0">
                <a:solidFill>
                  <a:schemeClr val="tx1"/>
                </a:solidFill>
                <a:effectLst/>
                <a:latin typeface="+mn-lt"/>
                <a:ea typeface="+mn-ea"/>
                <a:cs typeface="+mn-cs"/>
              </a:rPr>
              <a:t>Pues en vano me honran, enseñando como doctrinas, mandamientos de hombres”. </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2967120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Hay quienes inclusive creen que tienen la verdad, porque hay manifestaciones sobrenaturales, o sea, realizan milagros; pero se predice lo que Dios les dirá en la hora del juicio final, registrado en el libro de Mateo 7:21-22. “No todo </a:t>
            </a:r>
            <a:r>
              <a:rPr lang="es-ES" sz="1200" kern="1200" dirty="0" smtClean="0">
                <a:solidFill>
                  <a:schemeClr val="tx1"/>
                </a:solidFill>
                <a:effectLst/>
                <a:latin typeface="+mn-lt"/>
                <a:ea typeface="+mn-ea"/>
                <a:cs typeface="+mn-cs"/>
              </a:rPr>
              <a:t>el que me dice: Señor, Señor, entrará en el reino de los cielos, sino el que hace la voluntad de mi Padre que está en los cielos. Muchos me dirán en aquel día: Señor, Señor, ¿no profetizamos en tu nombre, y en tu nombre echamos fuera demonios, y en tu nombre hicimos muchos milagros? Y entonces les declararé: Nunca os conocí; apartaos de mí, hacedores de maldad”. </a:t>
            </a:r>
          </a:p>
          <a:p>
            <a:r>
              <a:rPr lang="es-ES" sz="1200" kern="1200" dirty="0" smtClean="0">
                <a:solidFill>
                  <a:schemeClr val="tx1"/>
                </a:solidFill>
                <a:effectLst/>
                <a:latin typeface="+mn-lt"/>
                <a:ea typeface="+mn-ea"/>
                <a:cs typeface="+mn-cs"/>
              </a:rPr>
              <a:t>Existen milagros verdaderos y falsos. Puede haber salvación sin curación y curación sin salvación. </a:t>
            </a:r>
          </a:p>
          <a:p>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2820980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el Apocalipsis leímos claramente las características de los hijos de Dios. Apocalipsis 14:12 “</a:t>
            </a:r>
            <a:r>
              <a:rPr lang="es-AR" sz="1200" kern="1200" dirty="0" smtClean="0">
                <a:solidFill>
                  <a:schemeClr val="tx1"/>
                </a:solidFill>
                <a:effectLst/>
                <a:latin typeface="+mn-lt"/>
                <a:ea typeface="+mn-ea"/>
                <a:cs typeface="+mn-cs"/>
              </a:rPr>
              <a:t>Aquí está la paciencia de los santos, los que guardan los mandamientos de Dios y la fe de Jesús”.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Los que estarán con el Señor llevan estas dos características: </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Guardan los mandamientos de Dios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Tienen la fe de Jesús.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Sin fe es imposible agradar a Dios, sin fe es imposible buscar la santidad, guardar los mandamientos. Guardar los mandamientos sin fe es puro legalismo.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De modo que entre la maraña de religiones que dicen tener la verdad hay una fórmula muy sencilla para distinguir al remanente fiel de Dios.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smtClean="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141653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Como hemos visto en el tema anterior, una bestia representa un poder político o espiritual, por lo tanto, intentemos encontrar en la historia una nación que haya surgido paralelamente al decaimiento de la primera bestia. En el tema anterior vimos que la primera bestia representa al poder político y religioso del sistema establecido por el papado y que recibió una herida de muerte cerca del año 1798, cuando el Gral. </a:t>
            </a:r>
            <a:r>
              <a:rPr lang="es-AR" sz="1200" kern="1200" dirty="0" err="1" smtClean="0">
                <a:solidFill>
                  <a:schemeClr val="tx1"/>
                </a:solidFill>
                <a:effectLst/>
                <a:latin typeface="+mn-lt"/>
                <a:ea typeface="+mn-ea"/>
                <a:cs typeface="+mn-cs"/>
              </a:rPr>
              <a:t>Bertier</a:t>
            </a:r>
            <a:r>
              <a:rPr lang="es-AR" sz="1200" kern="1200" dirty="0" smtClean="0">
                <a:solidFill>
                  <a:schemeClr val="tx1"/>
                </a:solidFill>
                <a:effectLst/>
                <a:latin typeface="+mn-lt"/>
                <a:ea typeface="+mn-ea"/>
                <a:cs typeface="+mn-cs"/>
              </a:rPr>
              <a:t> llevó preso al Papa por orden de Napoleón.</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Vimos a su vez que el agua representa naciones o muchedumbres. Sin embargo, esta nación surge de la tierra, es decir, de un lugar deshabitado. No se levanta de en medio de otras naciones, sino que surge por sí misma. Surge de la tierra.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No hay símbolo en la Biblia más pacífico que el cordero, a tal punto que Cristo es el Cordero de Dios. Sin embargo, esta bestia no es un cordero, pero se parece a un cordero. Es decir, tiene una fachada pacifista.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Además tiene dos cuernos. Los cuernos son los símbolos de su poder. Es lo que le da fortaleza. Sin embargo, habla como dragón. Usa los métodos de Satanás, el dragón, no los métodos de Cristo, el cordero. Y precisamente, ejerce la misma opresión que utilizó la primera bestia o el papado en la Edad Media cuando persiguió a millones de cristianos. Quiere decir que el estilo de gobierno es similar.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75848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Si recordamos el estudio de Apocalipsis 12, que representaba a la mujer pura, o a la iglesia de Dios, también mencionaba estas mismas características.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Apocalipsis 12:17 decía:</a:t>
            </a:r>
            <a:endParaRPr lang="es-ES" sz="1200" kern="1200" dirty="0" smtClean="0">
              <a:solidFill>
                <a:schemeClr val="tx1"/>
              </a:solidFill>
              <a:effectLst/>
              <a:latin typeface="+mn-lt"/>
              <a:ea typeface="+mn-ea"/>
              <a:cs typeface="+mn-cs"/>
            </a:endParaRPr>
          </a:p>
          <a:p>
            <a:r>
              <a:rPr lang="es-US" sz="1200" kern="1200" dirty="0" smtClean="0">
                <a:solidFill>
                  <a:schemeClr val="tx1"/>
                </a:solidFill>
                <a:effectLst/>
                <a:latin typeface="+mn-lt"/>
                <a:ea typeface="+mn-ea"/>
                <a:cs typeface="+mn-cs"/>
              </a:rPr>
              <a:t>“Y el dragón fue airado contra la mujer, y se fue a hacer guerra contra los otros de la simiente de ella, los cuales guardan los mandamientos de Dios, y tienen el testimonio de Jesucristo”.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El Diablo, o dragón, está airado con los que guardan los mandamientos de Dios y tienen el testimonio de Jesucristo o la fe de Jesús.</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 lo largo de toda la Biblia encontramos este fundamento. </a:t>
            </a: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4138173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Mis queridos amigos, Dios nos ayude para poder tomar la decisión correcta. No aferrarnos a una institución o a tradiciones que siguen costumbres que no están aprobadas por la Biblia, sino que escuchemos el llamado de Dios que se encuentra en el importante libro del Apocalipsis a formar parte del pueblo que tiene las características mencionadas en este fascinante libro, que guarda los mandamientos y tiene la fe de Jesús. </a:t>
            </a:r>
          </a:p>
          <a:p>
            <a:r>
              <a:rPr lang="es-ES" sz="1200" kern="1200" dirty="0" smtClean="0">
                <a:solidFill>
                  <a:schemeClr val="tx1"/>
                </a:solidFill>
                <a:effectLst/>
                <a:latin typeface="+mn-lt"/>
                <a:ea typeface="+mn-ea"/>
                <a:cs typeface="+mn-cs"/>
              </a:rPr>
              <a:t>Lamentablemente, casi todas las iglesias cristianas han aceptado el falso día de reposo, el domingo. Pero sí hubo y siempre existió un pueblo que guardó y guarda el día de reposo que Dios instituyó en el Edén. Así como las israelitas no han dejado la costumbre de guardar el sábado, así también lo debemos hacer de todo corazón, y recibiremos las bendiciones: que Dios nos santifica y nos prepara para la Jerusalén celestial. Allí estaremos unidos con Dios y reposaremos juntos con Él en este día especial que ha establecido para la humanidad por la eternidad. Guardar el día sábado significa que dejes a un lado todos tus trabajos y preocupaciones de la semana y dediques este día al Señor, visitando la iglesia, estudiando la palabra de Dios, visitando enfermos y necesitados y pasar momentos regeneradores en la naturaleza y junto con los hijos de Dios.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2350813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Si hasta aquí no habías tomado la decisión de ser fiel a Dios en la observancia de su día santo, el sábado, el séptimo día de la semana, como el día de descanso y de adoración a Dios, te animo a que no permitas que pase otra semana más sin ser fiel a Dios. No te pierdas el sello de Dios. No cargues con el sello de la bestia, observando el falso día de descanso. No te pierdas las bendiciones de Dios prometidas para el fiel observador de la ley de Dios, el que sigue la voluntad de Dios. </a:t>
            </a:r>
          </a:p>
          <a:p>
            <a:r>
              <a:rPr lang="es-AR" sz="1200" kern="1200" dirty="0" smtClean="0">
                <a:solidFill>
                  <a:schemeClr val="tx1"/>
                </a:solidFill>
                <a:effectLst/>
                <a:latin typeface="+mn-lt"/>
                <a:ea typeface="+mn-ea"/>
                <a:cs typeface="+mn-cs"/>
              </a:rPr>
              <a:t>Isaías 48:18 dice: “</a:t>
            </a:r>
            <a:r>
              <a:rPr lang="es-ES" sz="1200" kern="1200" dirty="0" smtClean="0">
                <a:solidFill>
                  <a:schemeClr val="tx1"/>
                </a:solidFill>
                <a:effectLst/>
                <a:latin typeface="+mn-lt"/>
                <a:ea typeface="+mn-ea"/>
                <a:cs typeface="+mn-cs"/>
              </a:rPr>
              <a:t>¡Oh, si hubieras atendido a mis mandamientos! Fuera entonces tu paz como un río, y tu justicia como las ondas del mar”.</a:t>
            </a:r>
            <a:r>
              <a:rPr lang="es-ES"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Y Salmos </a:t>
            </a:r>
            <a:r>
              <a:rPr lang="es-AR" sz="1200" kern="1200" dirty="0" smtClean="0">
                <a:solidFill>
                  <a:schemeClr val="tx1"/>
                </a:solidFill>
                <a:effectLst/>
                <a:latin typeface="+mn-lt"/>
                <a:ea typeface="+mn-ea"/>
                <a:cs typeface="+mn-cs"/>
              </a:rPr>
              <a:t>119:165 declara:</a:t>
            </a:r>
            <a:r>
              <a:rPr lang="es-ES" sz="1200" kern="1200" dirty="0" smtClean="0">
                <a:solidFill>
                  <a:schemeClr val="tx1"/>
                </a:solidFill>
                <a:effectLst/>
                <a:latin typeface="+mn-lt"/>
                <a:ea typeface="+mn-ea"/>
                <a:cs typeface="+mn-cs"/>
              </a:rPr>
              <a:t> “Mucha paz tienen los que aman tu ley, y no hay para ellos tropiezo”.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9541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Dios nos regale esta paz al observar fielmente todos sus mandamientos, al guardar el sábado bíblico y no caer en las trampas de este poder engañador. </a:t>
            </a:r>
          </a:p>
          <a:p>
            <a:r>
              <a:rPr lang="es-AR" sz="1200" kern="1200" dirty="0" smtClean="0">
                <a:solidFill>
                  <a:schemeClr val="tx1"/>
                </a:solidFill>
                <a:effectLst/>
                <a:latin typeface="+mn-lt"/>
                <a:ea typeface="+mn-ea"/>
                <a:cs typeface="+mn-cs"/>
              </a:rPr>
              <a:t>Dios te bendiga ricamente.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invito a ponerse de pie al dirigirnos a Dios a través de una oración antes de despedirnos.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448934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Hoy hemos visto otro tema de gran importancia y escuchado un llamado que viene directo de parte de Dios. Mis queridos amigos, sigamos los consejos de Dios y seamos fieles al pueblo que guarda todos los mandamientos de Dios. Les invitamos el próximo sábado a que juntos adoremos a Dios como lo dice su palabra.</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A la salida pueden solicitar la hoja de repaso del tema estudiado esta noche de la serie de Apocalipsis.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Les invitamos nuevamente para el día de mañana a escuchar otro tema más.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Mañana a la misma hora de hoy disfrutaremos de otro documental de la serie: “Jerusalén, tras las huellas de Jesús”. Visitaremos “Gólgota y el Jardín de la Tumba”</a:t>
            </a:r>
            <a:r>
              <a:rPr lang="es-ES" sz="1200" kern="1200" dirty="0" smtClean="0">
                <a:solidFill>
                  <a:schemeClr val="tx1"/>
                </a:solidFill>
                <a:effectLst/>
                <a:latin typeface="+mn-lt"/>
                <a:ea typeface="+mn-ea"/>
                <a:cs typeface="+mn-cs"/>
              </a:rPr>
              <a:t>.</a:t>
            </a:r>
          </a:p>
          <a:p>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También escucharemos la conferencia sobre una profecía del fascinante libro del Apocalipsis titulada “El Arca de Oro en el Apocalipsis”.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Te esperamos el día de mañana nuevamente con tu familia y amigos. No te pierdas los dos últimos temas de nuestra serie.</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¡Que Dios te bendiga ricamente y hasta mañana!</a:t>
            </a:r>
            <a:endParaRPr lang="es-ES"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1605505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45</a:t>
            </a:fld>
            <a:endParaRPr lang="es-AR"/>
          </a:p>
        </p:txBody>
      </p:sp>
    </p:spTree>
    <p:extLst>
      <p:ext uri="{BB962C8B-B14F-4D97-AF65-F5344CB8AC3E}">
        <p14:creationId xmlns:p14="http://schemas.microsoft.com/office/powerpoint/2010/main" val="375653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¿Qué nación se encuadra en esta profecía sino los Estados Unidos?</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Logra su Independencia en 1776 cerca de la caída de la primera bestia, o el papado, en 1798.</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Surge en América, una región donde no habían existían naciones conocidas, sino un lugar que fue conocido como el Nuevo Mundo.</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Es la nación pacifista por excelencia, y su Constitución se ha basado en dos principios fundamentales: Libertad Civil y Libertad Religiosa, que la hicieron una nación única y le dieron el poder que ostenta, representado en los dos cuernos del que parecía ser un cordero.</a:t>
            </a:r>
            <a:endParaRPr lang="es-ES"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Llegado el momento, usará los métodos del dragón. ¿Qué podemos agregar a las conspiraciones manejadas por la CIA, los gobiernos derrocados en Latinoamérica, los guerrilleros financiados con </a:t>
            </a:r>
            <a:r>
              <a:rPr lang="es-AR" sz="1200" kern="1200" dirty="0" err="1" smtClean="0">
                <a:solidFill>
                  <a:schemeClr val="tx1"/>
                </a:solidFill>
                <a:effectLst/>
                <a:latin typeface="+mn-lt"/>
                <a:ea typeface="+mn-ea"/>
                <a:cs typeface="+mn-cs"/>
              </a:rPr>
              <a:t>narcodólares</a:t>
            </a:r>
            <a:r>
              <a:rPr lang="es-AR" sz="1200" kern="1200" dirty="0" smtClean="0">
                <a:solidFill>
                  <a:schemeClr val="tx1"/>
                </a:solidFill>
                <a:effectLst/>
                <a:latin typeface="+mn-lt"/>
                <a:ea typeface="+mn-ea"/>
                <a:cs typeface="+mn-cs"/>
              </a:rPr>
              <a:t> o los guerrilleros afganos financiados para luchar en Afganistán, la guerra de Irak, derrocamientos de gobiernos al norte de África, etc.?</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181991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sz="1200" kern="1200" dirty="0" smtClean="0">
                <a:solidFill>
                  <a:schemeClr val="tx1"/>
                </a:solidFill>
                <a:effectLst/>
                <a:latin typeface="+mn-lt"/>
                <a:ea typeface="+mn-ea"/>
                <a:cs typeface="+mn-cs"/>
              </a:rPr>
              <a:t>Desde el 11 de setiembre de 2001 América ha cambiado de rumbo. Se ha perdido la privacidad en muchos ámbitos, especialmente en la comunicación, tal como han informado aquellos que trabajaban en la CIA y se han rebelado, enviando millones de datos al sitio </a:t>
            </a:r>
            <a:r>
              <a:rPr lang="es-AR" sz="1200" kern="1200" dirty="0" err="1" smtClean="0">
                <a:solidFill>
                  <a:schemeClr val="tx1"/>
                </a:solidFill>
                <a:effectLst/>
                <a:latin typeface="+mn-lt"/>
                <a:ea typeface="+mn-ea"/>
                <a:cs typeface="+mn-cs"/>
              </a:rPr>
              <a:t>Wikileaks</a:t>
            </a:r>
            <a:r>
              <a:rPr lang="es-AR" sz="1200" kern="1200" dirty="0" smtClean="0">
                <a:solidFill>
                  <a:schemeClr val="tx1"/>
                </a:solidFill>
                <a:effectLst/>
                <a:latin typeface="+mn-lt"/>
                <a:ea typeface="+mn-ea"/>
                <a:cs typeface="+mn-cs"/>
              </a:rPr>
              <a:t>. Hoy, la comunicación es controlada por el gobierno. ¿Hasta dónde llegará este control?</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miramos a la historia veremos que la presión es el método utilizado por EE.UU. para imponer su voluntad en el mundo. La profecía de Apocalipsis muestra el surgimiento de esta poderosa nación pero también en los abusos en que caerá.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Dios tiene el mundo en sus manos y ayudará a su pueblo en las crisis que se avecinan, las leyes que se dictan para combatir el terrorismo, que restringen las libertades individuales harán de Norteamérica un dragón, sin embargo, Dios cuidará de sus hijos porque hay promesas de ayuda para sus hijos fieles.</a:t>
            </a:r>
            <a:endParaRPr lang="es-ES" sz="1200" kern="1200" dirty="0" smtClean="0">
              <a:solidFill>
                <a:schemeClr val="tx1"/>
              </a:solidFill>
              <a:effectLst/>
              <a:latin typeface="+mn-lt"/>
              <a:ea typeface="+mn-ea"/>
              <a:cs typeface="+mn-cs"/>
            </a:endParaRPr>
          </a:p>
          <a:p>
            <a:endParaRPr lang="es-AR" dirty="0" smtClean="0"/>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100424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b="1" i="1" kern="1200" dirty="0" smtClean="0">
                <a:solidFill>
                  <a:schemeClr val="tx1"/>
                </a:solidFill>
                <a:effectLst/>
                <a:latin typeface="+mn-lt"/>
                <a:ea typeface="+mn-ea"/>
                <a:cs typeface="+mn-cs"/>
              </a:rPr>
              <a:t>¿Cuáles son los movimientos futuros de los EE.UU., según la profecía bíblica? </a:t>
            </a: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En Apocalipsis 13:12 ú.p.-14 p.p. se nos dice: </a:t>
            </a:r>
            <a:r>
              <a:rPr lang="es-AR" sz="1200" kern="1200" dirty="0" smtClean="0">
                <a:solidFill>
                  <a:schemeClr val="tx1"/>
                </a:solidFill>
                <a:effectLst/>
                <a:latin typeface="+mn-lt"/>
                <a:ea typeface="+mn-ea"/>
                <a:cs typeface="+mn-cs"/>
              </a:rPr>
              <a:t>“Y hace a la tierra y a los moradores de ella adorar la primera bestia, cuya herida de muerte fue sanada. Y hace grandes señales, de tal manera que aun hace descender fuego del cielo a la tierra delante de los hombres.</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Y engaña a los moradores de la tierra con las señales que le ha sido dado hacer en presencia de la bestia”.</a:t>
            </a: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Es evidente que el papel que jugará EE.UU es imponer la supremacía del Papado y sus doctrinas a nivel mundial. </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Si analizamos un poco la historia del mundo, vemos que fue la unión de EE.UU. con el Vaticano la que propició la caída del comunismo en el siglo pasado. Fíjese también la mediación papal en casi todos los conflictos de la tierra, y cómo en las zonas de conflictos siempre hay una intromisión de algún delegado papal o del Papa mismo. Esto se vio momentos previos al choque de EE.UU. y Afganistán, donde el Papa viajó a la zona días antes del mismo. Recordemos la guerra del atlántico sur entre Chile y Argentina, fue el Papa quien intercedió y puso fin al conflicto.</a:t>
            </a:r>
            <a:endParaRPr lang="es-E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Hace poco se vio al papa en persona hablando ante las dos cámaras del congreso de los Estados Unidos. Esto fue un acto inédito e inimaginable en el pasado de la historia de los Estados Unidos considerado un país sin rey y sin Papa. Hoy los lazos se acercan cada día más entre el papado y el gobierno de los Estados Unidos. En diferentes áreas del gobierno, aunque es un país con mayoría protestante, el catolicismo ha obtenido una fuerte representación y en ciertos sectores aun su mayoría.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181991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1/11/2018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19" indent="0" algn="r">
              <a:buNone/>
              <a:defRPr>
                <a:solidFill>
                  <a:schemeClr val="tx1"/>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solidFill>
                  <a:srgbClr val="ECE9C6">
                    <a:shade val="90000"/>
                  </a:srgbClr>
                </a:solidFill>
              </a:rPr>
              <a:pPr/>
              <a:t>1/11/2018</a:t>
            </a:fld>
            <a:endParaRPr lang="es-AR">
              <a:solidFill>
                <a:srgbClr val="ECE9C6">
                  <a:shade val="90000"/>
                </a:srgbClr>
              </a:solidFill>
            </a:endParaRPr>
          </a:p>
        </p:txBody>
      </p:sp>
      <p:sp>
        <p:nvSpPr>
          <p:cNvPr id="19" name="Footer Placeholder 18"/>
          <p:cNvSpPr>
            <a:spLocks noGrp="1"/>
          </p:cNvSpPr>
          <p:nvPr>
            <p:ph type="ftr" sz="quarter" idx="11"/>
          </p:nvPr>
        </p:nvSpPr>
        <p:spPr/>
        <p:txBody>
          <a:bodyPr/>
          <a:lstStyle/>
          <a:p>
            <a:endParaRPr lang="es-AR">
              <a:solidFill>
                <a:srgbClr val="ECE9C6">
                  <a:shade val="90000"/>
                </a:srgbClr>
              </a:solidFill>
            </a:endParaRPr>
          </a:p>
        </p:txBody>
      </p:sp>
      <p:sp>
        <p:nvSpPr>
          <p:cNvPr id="27" name="Slide Number Placeholder 26"/>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273990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302630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ECE9C6">
                    <a:shade val="90000"/>
                  </a:srgbClr>
                </a:solidFill>
              </a:rPr>
              <a:pPr/>
              <a:t>1/11/2018</a:t>
            </a:fld>
            <a:endParaRPr lang="es-AR">
              <a:solidFill>
                <a:srgbClr val="ECE9C6">
                  <a:shade val="90000"/>
                </a:srgbClr>
              </a:solidFill>
            </a:endParaRPr>
          </a:p>
        </p:txBody>
      </p:sp>
      <p:sp>
        <p:nvSpPr>
          <p:cNvPr id="5" name="Footer Placeholder 4"/>
          <p:cNvSpPr>
            <a:spLocks noGrp="1"/>
          </p:cNvSpPr>
          <p:nvPr>
            <p:ph type="ftr" sz="quarter" idx="11"/>
          </p:nvPr>
        </p:nvSpPr>
        <p:spPr/>
        <p:txBody>
          <a:bodyPr/>
          <a:lstStyle/>
          <a:p>
            <a:endParaRPr lang="es-AR">
              <a:solidFill>
                <a:srgbClr val="ECE9C6">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347976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443570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8" name="Footer Placeholder 7"/>
          <p:cNvSpPr>
            <a:spLocks noGrp="1"/>
          </p:cNvSpPr>
          <p:nvPr>
            <p:ph type="ftr" sz="quarter" idx="11"/>
          </p:nvPr>
        </p:nvSpPr>
        <p:spPr/>
        <p:txBody>
          <a:bodyPr/>
          <a:lstStyle/>
          <a:p>
            <a:endParaRPr lang="es-AR">
              <a:solidFill>
                <a:srgbClr val="C00000">
                  <a:shade val="90000"/>
                </a:srgbClr>
              </a:solidFill>
            </a:endParaRPr>
          </a:p>
        </p:txBody>
      </p:sp>
      <p:sp>
        <p:nvSpPr>
          <p:cNvPr id="9" name="Slide Number Placeholder 8"/>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883965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4" name="Footer Placeholder 3"/>
          <p:cNvSpPr>
            <a:spLocks noGrp="1"/>
          </p:cNvSpPr>
          <p:nvPr>
            <p:ph type="ftr" sz="quarter" idx="11"/>
          </p:nvPr>
        </p:nvSpPr>
        <p:spPr/>
        <p:txBody>
          <a:bodyPr/>
          <a:lstStyle/>
          <a:p>
            <a:endParaRPr lang="es-AR">
              <a:solidFill>
                <a:srgbClr val="C00000">
                  <a:shade val="90000"/>
                </a:srgbClr>
              </a:solidFill>
            </a:endParaRPr>
          </a:p>
        </p:txBody>
      </p:sp>
      <p:sp>
        <p:nvSpPr>
          <p:cNvPr id="5" name="Slide Number Placeholder 4"/>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376877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3" name="Footer Placeholder 2"/>
          <p:cNvSpPr>
            <a:spLocks noGrp="1"/>
          </p:cNvSpPr>
          <p:nvPr>
            <p:ph type="ftr" sz="quarter" idx="11"/>
          </p:nvPr>
        </p:nvSpPr>
        <p:spPr/>
        <p:txBody>
          <a:bodyPr/>
          <a:lstStyle/>
          <a:p>
            <a:endParaRPr lang="es-AR">
              <a:solidFill>
                <a:srgbClr val="C00000">
                  <a:shade val="90000"/>
                </a:srgbClr>
              </a:solidFill>
            </a:endParaRPr>
          </a:p>
        </p:txBody>
      </p:sp>
      <p:sp>
        <p:nvSpPr>
          <p:cNvPr id="4" name="Slide Number Placeholder 3"/>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4897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625110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1/11/2018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a:xfrm>
            <a:off x="8077200" y="4767264"/>
            <a:ext cx="609600" cy="273844"/>
          </a:xfrm>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432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31204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24014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1/11/2018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1/11/2018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1/11/2018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1/11/2018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1/11/2018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1/11/2018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1/11/2018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solidFill>
                  <a:srgbClr val="C00000">
                    <a:shade val="90000"/>
                  </a:srgbClr>
                </a:solidFill>
              </a:rPr>
              <a:pPr/>
              <a:t>1/11/2018</a:t>
            </a:fld>
            <a:endParaRPr lang="es-AR">
              <a:solidFill>
                <a:srgbClr val="C00000">
                  <a:shade val="90000"/>
                </a:srgbClr>
              </a:solidFill>
            </a:endParaRPr>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solidFill>
                <a:srgbClr val="C00000">
                  <a:shade val="90000"/>
                </a:srgbClr>
              </a:solidFill>
            </a:endParaRPr>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0185774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8" indent="-246882"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9" indent="-18287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1.jpe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6.wdp"/><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jpeg"/><Relationship Id="rId7"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5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5.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8.png"/><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jpe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spc="50" dirty="0">
                <a:ln w="11430"/>
                <a:solidFill>
                  <a:srgbClr val="FF0000"/>
                </a:solidFill>
                <a:effectLst>
                  <a:outerShdw blurRad="76200" dist="50800" dir="5400000" algn="tl" rotWithShape="0">
                    <a:srgbClr val="000000">
                      <a:alpha val="65000"/>
                    </a:srgbClr>
                  </a:outerShdw>
                </a:effectLst>
              </a:rPr>
              <a:t>“</a:t>
            </a:r>
            <a:r>
              <a:rPr lang="es-AR" sz="4800" spc="50" dirty="0" smtClean="0">
                <a:ln w="11430"/>
                <a:solidFill>
                  <a:srgbClr val="FF0000"/>
                </a:solidFill>
                <a:effectLst>
                  <a:outerShdw blurRad="76200" dist="50800" dir="5400000" algn="tl" rotWithShape="0">
                    <a:srgbClr val="000000">
                      <a:alpha val="65000"/>
                    </a:srgbClr>
                  </a:outerShdw>
                </a:effectLst>
              </a:rPr>
              <a:t>Estados Unidos en</a:t>
            </a:r>
            <a:r>
              <a:rPr lang="es-AR" sz="4800" spc="50" dirty="0">
                <a:ln w="11430"/>
                <a:solidFill>
                  <a:srgbClr val="FF0000"/>
                </a:solidFill>
                <a:effectLst>
                  <a:outerShdw blurRad="76200" dist="50800" dir="5400000" algn="tl" rotWithShape="0">
                    <a:srgbClr val="000000">
                      <a:alpha val="65000"/>
                    </a:srgbClr>
                  </a:outerShdw>
                </a:effectLst>
              </a:rPr>
              <a:t/>
            </a:r>
            <a:br>
              <a:rPr lang="es-AR" sz="4800" spc="50" dirty="0">
                <a:ln w="11430"/>
                <a:solidFill>
                  <a:srgbClr val="FF0000"/>
                </a:solidFill>
                <a:effectLst>
                  <a:outerShdw blurRad="76200" dist="50800" dir="5400000" algn="tl" rotWithShape="0">
                    <a:srgbClr val="000000">
                      <a:alpha val="65000"/>
                    </a:srgbClr>
                  </a:outerShdw>
                </a:effectLst>
              </a:rPr>
            </a:br>
            <a:r>
              <a:rPr lang="es-AR" sz="4800" spc="50" dirty="0" smtClean="0">
                <a:ln w="11430"/>
                <a:solidFill>
                  <a:srgbClr val="FF0000"/>
                </a:solidFill>
                <a:effectLst>
                  <a:outerShdw blurRad="76200" dist="50800" dir="5400000" algn="tl" rotWithShape="0">
                    <a:srgbClr val="000000">
                      <a:alpha val="65000"/>
                    </a:srgbClr>
                  </a:outerShdw>
                </a:effectLst>
              </a:rPr>
              <a:t>el </a:t>
            </a:r>
            <a:r>
              <a:rPr lang="es-AR" sz="4800" spc="50" dirty="0">
                <a:ln w="11430"/>
                <a:solidFill>
                  <a:srgbClr val="FF0000"/>
                </a:solidFill>
                <a:effectLst>
                  <a:outerShdw blurRad="76200" dist="50800" dir="5400000" algn="tl" rotWithShape="0">
                    <a:srgbClr val="000000">
                      <a:alpha val="65000"/>
                    </a:srgbClr>
                  </a:outerShdw>
                </a:effectLst>
              </a:rPr>
              <a:t>Apocalipsis”</a:t>
            </a: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4" y="3435846"/>
            <a:ext cx="833973" cy="638704"/>
          </a:xfrm>
        </p:spPr>
        <p:txBody>
          <a:bodyPr>
            <a:normAutofit fontScale="40000" lnSpcReduction="20000"/>
          </a:bodyPr>
          <a:lstStyle/>
          <a:p>
            <a:pPr algn="ctr"/>
            <a:r>
              <a:rPr lang="es-ES" sz="10600" b="1" dirty="0" smtClean="0">
                <a:solidFill>
                  <a:srgbClr val="99CCFF"/>
                </a:solidFill>
              </a:rPr>
              <a:t>12</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55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usa protesta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60"/>
            <a:ext cx="9113846" cy="51265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9" y="339502"/>
            <a:ext cx="4275348" cy="420621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¿Cómo ejercerá ese papel? o ¿Cómo hará que el mundo adore al papado? </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4 El 666 y USA\church-backgrou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722" y="-13279"/>
            <a:ext cx="7068278" cy="530120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13:14 ú.p.-15</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5184576"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…mandando a los moradores de la tierra que le hagan imagen a la bestia que tiene la herida de espada, y vivió. </a:t>
            </a:r>
          </a:p>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se le permitió infundir aliento a la imagen de la bestia, para que la imagen hablase e hiciese matar a todo el que no la adorase.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Users\Gerhard\Documents\_Estudios Biblicos PPT\24 El 666 y USA\church-backgrou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339"/>
            <a:ext cx="10188624" cy="58313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8229600" cy="857250"/>
          </a:xfrm>
        </p:spPr>
        <p:txBody>
          <a:bodyPr/>
          <a:lstStyle/>
          <a:p>
            <a:r>
              <a:rPr lang="es-ES" dirty="0" smtClean="0">
                <a:solidFill>
                  <a:srgbClr val="C00000"/>
                </a:solidFill>
              </a:rPr>
              <a:t>   Imagen </a:t>
            </a:r>
            <a:r>
              <a:rPr lang="es-ES" dirty="0" smtClean="0">
                <a:solidFill>
                  <a:srgbClr val="C00000"/>
                </a:solidFill>
              </a:rPr>
              <a:t>de la bestia</a:t>
            </a:r>
            <a:endParaRPr lang="es-AR" dirty="0">
              <a:solidFill>
                <a:srgbClr val="C00000"/>
              </a:solidFill>
            </a:endParaRPr>
          </a:p>
        </p:txBody>
      </p:sp>
      <p:sp>
        <p:nvSpPr>
          <p:cNvPr id="6" name="5 Marcador de contenido"/>
          <p:cNvSpPr>
            <a:spLocks noGrp="1"/>
          </p:cNvSpPr>
          <p:nvPr>
            <p:ph idx="1"/>
          </p:nvPr>
        </p:nvSpPr>
        <p:spPr>
          <a:xfrm>
            <a:off x="395536" y="1004780"/>
            <a:ext cx="5915000" cy="4015242"/>
          </a:xfrm>
        </p:spPr>
        <p:txBody>
          <a:bodyPr>
            <a:normAutofit/>
          </a:bodyPr>
          <a:lstStyle/>
          <a:p>
            <a:pPr>
              <a:buClr>
                <a:srgbClr val="FF0000"/>
              </a:buClr>
            </a:pPr>
            <a:r>
              <a:rPr lang="es-ES" dirty="0">
                <a:solidFill>
                  <a:srgbClr val="002060"/>
                </a:solidFill>
                <a:latin typeface="+mj-lt"/>
              </a:rPr>
              <a:t>Una imagen es una copia, no el original. </a:t>
            </a:r>
          </a:p>
          <a:p>
            <a:pPr>
              <a:buClr>
                <a:srgbClr val="FF0000"/>
              </a:buClr>
            </a:pPr>
            <a:r>
              <a:rPr lang="es-ES" dirty="0" smtClean="0">
                <a:latin typeface="+mj-lt"/>
              </a:rPr>
              <a:t>Lo </a:t>
            </a:r>
            <a:r>
              <a:rPr lang="es-ES" dirty="0">
                <a:latin typeface="+mj-lt"/>
              </a:rPr>
              <a:t>que propiciará es el surgimiento de una </a:t>
            </a:r>
            <a:r>
              <a:rPr lang="es-ES" dirty="0" smtClean="0">
                <a:latin typeface="+mj-lt"/>
              </a:rPr>
              <a:t/>
            </a:r>
            <a:br>
              <a:rPr lang="es-ES" dirty="0" smtClean="0">
                <a:latin typeface="+mj-lt"/>
              </a:rPr>
            </a:br>
            <a:r>
              <a:rPr lang="es-ES" dirty="0" smtClean="0">
                <a:latin typeface="+mj-lt"/>
              </a:rPr>
              <a:t>corriente </a:t>
            </a:r>
            <a:r>
              <a:rPr lang="es-ES" dirty="0">
                <a:latin typeface="+mj-lt"/>
              </a:rPr>
              <a:t>religiosa similar pero </a:t>
            </a:r>
            <a:r>
              <a:rPr lang="es-ES" dirty="0" smtClean="0">
                <a:latin typeface="+mj-lt"/>
              </a:rPr>
              <a:t>diferente.</a:t>
            </a:r>
          </a:p>
          <a:p>
            <a:pPr>
              <a:buClr>
                <a:srgbClr val="FF0000"/>
              </a:buClr>
            </a:pPr>
            <a:r>
              <a:rPr lang="es-ES" dirty="0" smtClean="0">
                <a:solidFill>
                  <a:srgbClr val="002060"/>
                </a:solidFill>
                <a:latin typeface="+mj-lt"/>
              </a:rPr>
              <a:t>¿Quiénes son sino aquellos protestantes </a:t>
            </a:r>
            <a:br>
              <a:rPr lang="es-ES" dirty="0" smtClean="0">
                <a:solidFill>
                  <a:srgbClr val="002060"/>
                </a:solidFill>
                <a:latin typeface="+mj-lt"/>
              </a:rPr>
            </a:br>
            <a:r>
              <a:rPr lang="es-ES" dirty="0" smtClean="0">
                <a:solidFill>
                  <a:srgbClr val="002060"/>
                </a:solidFill>
                <a:latin typeface="+mj-lt"/>
              </a:rPr>
              <a:t>que se están uniendo con la iglesia Católica?</a:t>
            </a:r>
          </a:p>
          <a:p>
            <a:pPr>
              <a:buClr>
                <a:srgbClr val="FF0000"/>
              </a:buClr>
            </a:pPr>
            <a:r>
              <a:rPr lang="es-ES" dirty="0" smtClean="0">
                <a:latin typeface="+mj-lt"/>
              </a:rPr>
              <a:t> </a:t>
            </a:r>
            <a:r>
              <a:rPr lang="es-ES" dirty="0">
                <a:latin typeface="+mj-lt"/>
              </a:rPr>
              <a:t>¿Cómo se logrará eso? Ya lo estamos viendo </a:t>
            </a:r>
            <a:r>
              <a:rPr lang="es-ES" dirty="0" smtClean="0">
                <a:latin typeface="+mj-lt"/>
              </a:rPr>
              <a:t/>
            </a:r>
            <a:br>
              <a:rPr lang="es-ES" dirty="0" smtClean="0">
                <a:latin typeface="+mj-lt"/>
              </a:rPr>
            </a:br>
            <a:r>
              <a:rPr lang="es-ES" dirty="0" smtClean="0">
                <a:latin typeface="+mj-lt"/>
              </a:rPr>
              <a:t>con </a:t>
            </a:r>
            <a:r>
              <a:rPr lang="es-ES" dirty="0">
                <a:latin typeface="+mj-lt"/>
              </a:rPr>
              <a:t>la </a:t>
            </a:r>
            <a:r>
              <a:rPr lang="es-ES" dirty="0" smtClean="0">
                <a:latin typeface="+mj-lt"/>
              </a:rPr>
              <a:t>asimilación </a:t>
            </a:r>
            <a:r>
              <a:rPr lang="es-ES" dirty="0">
                <a:latin typeface="+mj-lt"/>
              </a:rPr>
              <a:t>del mundo evangélico </a:t>
            </a:r>
            <a:r>
              <a:rPr lang="es-ES" dirty="0" smtClean="0">
                <a:latin typeface="+mj-lt"/>
              </a:rPr>
              <a:t/>
            </a:r>
            <a:br>
              <a:rPr lang="es-ES" dirty="0" smtClean="0">
                <a:latin typeface="+mj-lt"/>
              </a:rPr>
            </a:br>
            <a:r>
              <a:rPr lang="es-ES" dirty="0" smtClean="0">
                <a:latin typeface="+mj-lt"/>
              </a:rPr>
              <a:t>del </a:t>
            </a:r>
            <a:r>
              <a:rPr lang="es-ES" dirty="0">
                <a:latin typeface="+mj-lt"/>
              </a:rPr>
              <a:t>día domingo </a:t>
            </a:r>
            <a:r>
              <a:rPr lang="es-ES" dirty="0" smtClean="0">
                <a:latin typeface="+mj-lt"/>
              </a:rPr>
              <a:t>como </a:t>
            </a:r>
            <a:r>
              <a:rPr lang="es-ES" dirty="0">
                <a:latin typeface="+mj-lt"/>
              </a:rPr>
              <a:t>día de reposo, </a:t>
            </a:r>
            <a:r>
              <a:rPr lang="es-ES" dirty="0" smtClean="0">
                <a:latin typeface="+mj-lt"/>
              </a:rPr>
              <a:t/>
            </a:r>
            <a:br>
              <a:rPr lang="es-ES" dirty="0" smtClean="0">
                <a:latin typeface="+mj-lt"/>
              </a:rPr>
            </a:br>
            <a:r>
              <a:rPr lang="es-ES" dirty="0" smtClean="0">
                <a:latin typeface="+mj-lt"/>
              </a:rPr>
              <a:t>cuando </a:t>
            </a:r>
            <a:r>
              <a:rPr lang="es-ES" dirty="0">
                <a:latin typeface="+mj-lt"/>
              </a:rPr>
              <a:t>en realidad eso no es bíblico</a:t>
            </a:r>
            <a:r>
              <a:rPr lang="es-ES" dirty="0" smtClean="0">
                <a:latin typeface="+mj-lt"/>
              </a:rPr>
              <a:t>.</a:t>
            </a:r>
            <a:endParaRPr lang="es-AR" dirty="0">
              <a:latin typeface="+mj-lt"/>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273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Resultado de imagen para macri con el papa"/>
          <p:cNvPicPr>
            <a:picLocks noChangeAspect="1" noChangeArrowheads="1"/>
          </p:cNvPicPr>
          <p:nvPr/>
        </p:nvPicPr>
        <p:blipFill rotWithShape="1">
          <a:blip r:embed="rId3">
            <a:extLst>
              <a:ext uri="{28A0092B-C50C-407E-A947-70E740481C1C}">
                <a14:useLocalDpi xmlns:a14="http://schemas.microsoft.com/office/drawing/2010/main" val="0"/>
              </a:ext>
            </a:extLst>
          </a:blip>
          <a:srcRect t="2764" b="11009"/>
          <a:stretch/>
        </p:blipFill>
        <p:spPr bwMode="auto">
          <a:xfrm>
            <a:off x="0" y="0"/>
            <a:ext cx="9143482" cy="5134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8229600" cy="857250"/>
          </a:xfrm>
        </p:spPr>
        <p:txBody>
          <a:bodyPr/>
          <a:lstStyle/>
          <a:p>
            <a:r>
              <a:rPr lang="es-ES" dirty="0" smtClean="0">
                <a:ln w="10160">
                  <a:solidFill>
                    <a:schemeClr val="accent1"/>
                  </a:solidFill>
                  <a:prstDash val="solid"/>
                </a:ln>
                <a:solidFill>
                  <a:srgbClr val="FFFFFF"/>
                </a:solidFill>
                <a:effectLst>
                  <a:outerShdw blurRad="38100" dist="32000" dir="5400000" algn="tl">
                    <a:srgbClr val="000000">
                      <a:alpha val="30000"/>
                    </a:srgbClr>
                  </a:outerShdw>
                </a:effectLst>
              </a:rPr>
              <a:t>Imagen de la bestia</a:t>
            </a:r>
            <a:endParaRPr lang="es-AR"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75656" y="1059582"/>
            <a:ext cx="5508871" cy="330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86258" y="4287923"/>
            <a:ext cx="8280920" cy="461665"/>
          </a:xfrm>
          <a:prstGeom prst="rect">
            <a:avLst/>
          </a:prstGeom>
        </p:spPr>
        <p:txBody>
          <a:bodyPr wrap="square">
            <a:spAutoFit/>
          </a:bodyPr>
          <a:lstStyle/>
          <a:p>
            <a:r>
              <a:rPr lang="es-AR" sz="2400" dirty="0">
                <a:solidFill>
                  <a:srgbClr val="C00000"/>
                </a:solidFill>
                <a:latin typeface="+mj-lt"/>
              </a:rPr>
              <a:t>Conferencia de los Secretarios de las </a:t>
            </a:r>
            <a:r>
              <a:rPr lang="es-AR" sz="2400" dirty="0" smtClean="0">
                <a:solidFill>
                  <a:srgbClr val="C00000"/>
                </a:solidFill>
                <a:latin typeface="+mj-lt"/>
              </a:rPr>
              <a:t>Comuniones </a:t>
            </a:r>
            <a:r>
              <a:rPr lang="es-AR" sz="2400" dirty="0">
                <a:solidFill>
                  <a:srgbClr val="C00000"/>
                </a:solidFill>
                <a:latin typeface="+mj-lt"/>
              </a:rPr>
              <a:t>Cristianas Mundiales</a:t>
            </a:r>
          </a:p>
        </p:txBody>
      </p:sp>
      <p:pic>
        <p:nvPicPr>
          <p:cNvPr id="11"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449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3500"/>
                                        <p:tgtEl>
                                          <p:spTgt spid="6147"/>
                                        </p:tgtEl>
                                      </p:cBhvr>
                                    </p:animEffect>
                                    <p:set>
                                      <p:cBhvr>
                                        <p:cTn id="7" dur="1" fill="hold">
                                          <p:stCondLst>
                                            <p:cond delay="3499"/>
                                          </p:stCondLst>
                                        </p:cTn>
                                        <p:tgtEl>
                                          <p:spTgt spid="6147"/>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0"/>
                                        <p:tgtEl>
                                          <p:spTgt spid="6146"/>
                                        </p:tgtEl>
                                      </p:cBhvr>
                                    </p:animEffect>
                                  </p:childTnLst>
                                </p:cTn>
                              </p:par>
                            </p:childTnLst>
                          </p:cTn>
                        </p:par>
                        <p:par>
                          <p:cTn id="11" fill="hold">
                            <p:stCondLst>
                              <p:cond delay="6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7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75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619" y="1059582"/>
            <a:ext cx="4733925" cy="32766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13:16-17</a:t>
            </a:r>
            <a:endParaRPr lang="es-ES" sz="2400" b="1" dirty="0">
              <a:effectLst>
                <a:outerShdw blurRad="38100" dist="38100" dir="2700000" algn="tl">
                  <a:srgbClr val="000000">
                    <a:alpha val="43137"/>
                  </a:srgbClr>
                </a:outerShdw>
              </a:effectLst>
              <a:latin typeface="Myriad Pro" pitchFamily="34" charset="0"/>
            </a:endParaRPr>
          </a:p>
        </p:txBody>
      </p:sp>
      <p:sp>
        <p:nvSpPr>
          <p:cNvPr id="8" name="7 Rectángulo"/>
          <p:cNvSpPr/>
          <p:nvPr/>
        </p:nvSpPr>
        <p:spPr>
          <a:xfrm>
            <a:off x="6948264" y="-236829"/>
            <a:ext cx="2163059" cy="5328859"/>
          </a:xfrm>
          <a:prstGeom prst="rect">
            <a:avLst/>
          </a:prstGeom>
        </p:spPr>
        <p:txBody>
          <a:bodyPr wrap="square">
            <a:spAutoFit/>
          </a:bodyPr>
          <a:lstStyle/>
          <a:p>
            <a:r>
              <a:rPr lang="es-AR" sz="41300" b="1" spc="20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Myriad Pro Black Cond" pitchFamily="34" charset="0"/>
                <a:ea typeface="Verdana" panose="020B0604030504040204" pitchFamily="34" charset="0"/>
                <a:cs typeface="Verdana" panose="020B0604030504040204" pitchFamily="34" charset="0"/>
              </a:rPr>
              <a:t>?</a:t>
            </a:r>
            <a:endParaRPr lang="es-AR" sz="41300" b="1" spc="200" dirty="0">
              <a:ln w="29210">
                <a:solidFill>
                  <a:schemeClr val="accent3">
                    <a:tint val="10000"/>
                  </a:schemeClr>
                </a:solidFill>
              </a:ln>
              <a:solidFill>
                <a:srgbClr val="FF0000">
                  <a:alpha val="50000"/>
                </a:srgbClr>
              </a:solidFill>
              <a:effectLst>
                <a:innerShdw blurRad="50800" dist="50800" dir="8100000">
                  <a:srgbClr val="7D7D7D">
                    <a:alpha val="73000"/>
                  </a:srgbClr>
                </a:innerShdw>
              </a:effectLst>
              <a:latin typeface="Myriad Pro Black Cond"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771550"/>
            <a:ext cx="6408712" cy="432048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hace que a todos, pequeños y grandes, ricos y pobres, libres y siervos, se les ponga una marca en su mano derecha, o en su frente; y que ninguno pueda comprar o vender, sino el que tenga la marca, o el nombre de la bestia, o el número de su nombre”.</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0"/>
                                        <p:tgtEl>
                                          <p:spTgt spid="8"/>
                                        </p:tgtEl>
                                      </p:cBhvr>
                                    </p:animEffect>
                                  </p:childTnLst>
                                </p:cTn>
                              </p:par>
                            </p:childTnLst>
                          </p:cTn>
                        </p:par>
                        <p:par>
                          <p:cTn id="18" fill="hold">
                            <p:stCondLst>
                              <p:cond delay="5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6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contenido"/>
          <p:cNvSpPr>
            <a:spLocks noGrp="1"/>
          </p:cNvSpPr>
          <p:nvPr>
            <p:ph idx="1"/>
          </p:nvPr>
        </p:nvSpPr>
        <p:spPr>
          <a:xfrm>
            <a:off x="385192" y="267494"/>
            <a:ext cx="7575048" cy="4536504"/>
          </a:xfrm>
          <a:solidFill>
            <a:srgbClr val="FFFFFF">
              <a:alpha val="69804"/>
            </a:srgbClr>
          </a:solidFill>
          <a:effectLst>
            <a:glow rad="228600">
              <a:schemeClr val="accent1">
                <a:satMod val="175000"/>
                <a:alpha val="40000"/>
              </a:schemeClr>
            </a:glow>
          </a:effectLst>
        </p:spPr>
        <p:txBody>
          <a:bodyPr>
            <a:noAutofit/>
          </a:bodyPr>
          <a:lstStyle/>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endParaRPr lang="es-ES" sz="2000" dirty="0" smtClean="0">
              <a:latin typeface="+mj-lt"/>
            </a:endParaRPr>
          </a:p>
          <a:p>
            <a:pPr>
              <a:buClr>
                <a:srgbClr val="FF0000"/>
              </a:buClr>
              <a:buFont typeface="Wingdings" panose="05000000000000000000" pitchFamily="2" charset="2"/>
              <a:buChar char="§"/>
            </a:pPr>
            <a:r>
              <a:rPr lang="es-ES" sz="2400" dirty="0" smtClean="0">
                <a:latin typeface="+mj-lt"/>
              </a:rPr>
              <a:t>Así </a:t>
            </a:r>
            <a:r>
              <a:rPr lang="es-ES" sz="2400" dirty="0">
                <a:latin typeface="+mj-lt"/>
              </a:rPr>
              <a:t>como el sello de Dios es un día, </a:t>
            </a:r>
            <a:r>
              <a:rPr lang="es-ES" sz="2400" dirty="0">
                <a:solidFill>
                  <a:srgbClr val="0070C0"/>
                </a:solidFill>
                <a:latin typeface="+mj-lt"/>
              </a:rPr>
              <a:t>el s</a:t>
            </a:r>
            <a:r>
              <a:rPr lang="es-ES" sz="2400" dirty="0" smtClean="0">
                <a:solidFill>
                  <a:srgbClr val="0070C0"/>
                </a:solidFill>
                <a:latin typeface="+mj-lt"/>
              </a:rPr>
              <a:t>ábado</a:t>
            </a:r>
            <a:r>
              <a:rPr lang="es-ES" sz="2400" dirty="0">
                <a:latin typeface="+mj-lt"/>
              </a:rPr>
              <a:t>, en </a:t>
            </a:r>
            <a:r>
              <a:rPr lang="es-ES" sz="2400" dirty="0" smtClean="0">
                <a:latin typeface="+mj-lt"/>
              </a:rPr>
              <a:t>contra-</a:t>
            </a:r>
            <a:br>
              <a:rPr lang="es-ES" sz="2400" dirty="0" smtClean="0">
                <a:latin typeface="+mj-lt"/>
              </a:rPr>
            </a:br>
            <a:r>
              <a:rPr lang="es-ES" sz="2400" dirty="0" smtClean="0">
                <a:latin typeface="+mj-lt"/>
              </a:rPr>
              <a:t>posición </a:t>
            </a:r>
            <a:r>
              <a:rPr lang="es-ES" sz="2400" dirty="0" smtClean="0">
                <a:latin typeface="+mj-lt"/>
              </a:rPr>
              <a:t>el </a:t>
            </a:r>
            <a:r>
              <a:rPr lang="es-ES" sz="2400" dirty="0">
                <a:latin typeface="+mj-lt"/>
              </a:rPr>
              <a:t>sello de la bestia es un día, opuesto al mismo. </a:t>
            </a:r>
            <a:endParaRPr lang="es-AR" sz="2400" dirty="0">
              <a:latin typeface="+mj-lt"/>
            </a:endParaRPr>
          </a:p>
          <a:p>
            <a:pPr>
              <a:buClr>
                <a:srgbClr val="FF0000"/>
              </a:buClr>
              <a:buFont typeface="Wingdings" panose="05000000000000000000" pitchFamily="2" charset="2"/>
              <a:buChar char="§"/>
            </a:pPr>
            <a:r>
              <a:rPr lang="es-ES" sz="2400" dirty="0">
                <a:solidFill>
                  <a:srgbClr val="002060"/>
                </a:solidFill>
                <a:latin typeface="+mj-lt"/>
              </a:rPr>
              <a:t>¿Qué día es contrario al sábado? Precisamente </a:t>
            </a:r>
            <a:r>
              <a:rPr lang="es-ES" sz="2400" dirty="0">
                <a:solidFill>
                  <a:srgbClr val="0070C0"/>
                </a:solidFill>
                <a:latin typeface="+mj-lt"/>
              </a:rPr>
              <a:t>el domingo</a:t>
            </a:r>
            <a:r>
              <a:rPr lang="es-ES" sz="2400" dirty="0">
                <a:solidFill>
                  <a:srgbClr val="002060"/>
                </a:solidFill>
                <a:latin typeface="+mj-lt"/>
              </a:rPr>
              <a:t>. </a:t>
            </a:r>
          </a:p>
          <a:p>
            <a:pPr>
              <a:buClr>
                <a:srgbClr val="FF0000"/>
              </a:buClr>
              <a:buFont typeface="Wingdings" panose="05000000000000000000" pitchFamily="2" charset="2"/>
              <a:buChar char="§"/>
            </a:pPr>
            <a:r>
              <a:rPr lang="es-ES" sz="2400" dirty="0">
                <a:latin typeface="+mj-lt"/>
              </a:rPr>
              <a:t>No hay evidencias bíblicas que el sábado haya sido cambiado </a:t>
            </a:r>
            <a:r>
              <a:rPr lang="es-ES" sz="2400" dirty="0" smtClean="0">
                <a:latin typeface="+mj-lt"/>
              </a:rPr>
              <a:t/>
            </a:r>
            <a:br>
              <a:rPr lang="es-ES" sz="2400" dirty="0" smtClean="0">
                <a:latin typeface="+mj-lt"/>
              </a:rPr>
            </a:br>
            <a:r>
              <a:rPr lang="es-ES" sz="2400" dirty="0" smtClean="0">
                <a:latin typeface="+mj-lt"/>
              </a:rPr>
              <a:t>por </a:t>
            </a:r>
            <a:r>
              <a:rPr lang="es-ES" sz="2400" dirty="0">
                <a:latin typeface="+mj-lt"/>
              </a:rPr>
              <a:t>Dios, Jesús o los discípulos. Únicamente el papado </a:t>
            </a:r>
            <a:r>
              <a:rPr lang="es-ES" sz="2400" dirty="0" smtClean="0">
                <a:latin typeface="+mj-lt"/>
              </a:rPr>
              <a:t/>
            </a:r>
            <a:br>
              <a:rPr lang="es-ES" sz="2400" dirty="0" smtClean="0">
                <a:latin typeface="+mj-lt"/>
              </a:rPr>
            </a:br>
            <a:r>
              <a:rPr lang="es-ES" sz="2400" dirty="0" smtClean="0">
                <a:latin typeface="+mj-lt"/>
              </a:rPr>
              <a:t>en </a:t>
            </a:r>
            <a:r>
              <a:rPr lang="es-ES" sz="2400" dirty="0">
                <a:latin typeface="+mj-lt"/>
              </a:rPr>
              <a:t>su </a:t>
            </a:r>
            <a:r>
              <a:rPr lang="es-ES" sz="2400" dirty="0" smtClean="0">
                <a:latin typeface="+mj-lt"/>
              </a:rPr>
              <a:t>atrevimiento </a:t>
            </a:r>
            <a:r>
              <a:rPr lang="es-ES" sz="2400" dirty="0">
                <a:latin typeface="+mj-lt"/>
              </a:rPr>
              <a:t>pretendió cambiar la Ley de Dios. </a:t>
            </a:r>
          </a:p>
          <a:p>
            <a:pPr>
              <a:buClr>
                <a:srgbClr val="FF0000"/>
              </a:buClr>
              <a:buFont typeface="Wingdings" panose="05000000000000000000" pitchFamily="2" charset="2"/>
              <a:buChar char="§"/>
            </a:pPr>
            <a:r>
              <a:rPr lang="es-ES" sz="2400" dirty="0">
                <a:solidFill>
                  <a:srgbClr val="002060"/>
                </a:solidFill>
                <a:latin typeface="+mj-lt"/>
              </a:rPr>
              <a:t>La observancia de este día será impuesto </a:t>
            </a:r>
            <a:r>
              <a:rPr lang="es-ES" sz="2400" dirty="0" smtClean="0">
                <a:solidFill>
                  <a:srgbClr val="002060"/>
                </a:solidFill>
                <a:latin typeface="+mj-lt"/>
              </a:rPr>
              <a:t>universal-</a:t>
            </a:r>
            <a:br>
              <a:rPr lang="es-ES" sz="2400" dirty="0" smtClean="0">
                <a:solidFill>
                  <a:srgbClr val="002060"/>
                </a:solidFill>
                <a:latin typeface="+mj-lt"/>
              </a:rPr>
            </a:br>
            <a:r>
              <a:rPr lang="es-ES" sz="2400" dirty="0" smtClean="0">
                <a:solidFill>
                  <a:srgbClr val="002060"/>
                </a:solidFill>
                <a:latin typeface="+mj-lt"/>
              </a:rPr>
              <a:t>mente</a:t>
            </a:r>
            <a:r>
              <a:rPr lang="es-ES" sz="2400" dirty="0">
                <a:solidFill>
                  <a:srgbClr val="002060"/>
                </a:solidFill>
                <a:latin typeface="+mj-lt"/>
              </a:rPr>
              <a:t>, </a:t>
            </a:r>
            <a:r>
              <a:rPr lang="es-ES" sz="2400" dirty="0" smtClean="0">
                <a:solidFill>
                  <a:srgbClr val="002060"/>
                </a:solidFill>
                <a:latin typeface="+mj-lt"/>
              </a:rPr>
              <a:t>a </a:t>
            </a:r>
            <a:r>
              <a:rPr lang="es-ES" sz="2400" dirty="0">
                <a:solidFill>
                  <a:srgbClr val="002060"/>
                </a:solidFill>
                <a:latin typeface="+mj-lt"/>
              </a:rPr>
              <a:t>todo el mundo. </a:t>
            </a:r>
            <a:endParaRPr lang="es-AR" sz="2400" dirty="0">
              <a:solidFill>
                <a:srgbClr val="002060"/>
              </a:solidFill>
              <a:latin typeface="+mj-lt"/>
            </a:endParaRPr>
          </a:p>
        </p:txBody>
      </p:sp>
      <p:pic>
        <p:nvPicPr>
          <p:cNvPr id="8" name="Picture 3" descr="J:\Mis Docs\_Multimedia IMS\Curso Biblico PPS\Tema 14\sello-or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67494"/>
            <a:ext cx="2088232" cy="2088232"/>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10" name="Picture 4" descr="J:\Mis Docs\_Multimedia IMS\Curso Biblico PPS\Tema 14\sellodomin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4618" y="2476096"/>
            <a:ext cx="2111878" cy="2111878"/>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11560" y="411510"/>
            <a:ext cx="8229600" cy="857250"/>
          </a:xfrm>
        </p:spPr>
        <p:txBody>
          <a:bodyPr>
            <a:normAutofit/>
          </a:bodyPr>
          <a:lstStyle/>
          <a:p>
            <a:r>
              <a:rPr lang="es-ES" dirty="0" smtClean="0"/>
              <a:t>LA MARCA </a:t>
            </a:r>
            <a:r>
              <a:rPr lang="es-ES" sz="3600" dirty="0" smtClean="0">
                <a:solidFill>
                  <a:srgbClr val="002060"/>
                </a:solidFill>
              </a:rPr>
              <a:t>¿será </a:t>
            </a:r>
            <a:r>
              <a:rPr lang="es-ES" sz="3600" dirty="0">
                <a:solidFill>
                  <a:srgbClr val="002060"/>
                </a:solidFill>
              </a:rPr>
              <a:t>una señal visible? </a:t>
            </a:r>
            <a:endParaRPr lang="es-AR" dirty="0">
              <a:solidFill>
                <a:srgbClr val="002060"/>
              </a:solidFill>
            </a:endParaRPr>
          </a:p>
        </p:txBody>
      </p:sp>
      <p:pic>
        <p:nvPicPr>
          <p:cNvPr id="9"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8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anim calcmode="lin" valueType="num">
                                      <p:cBhvr>
                                        <p:cTn id="14" dur="1000" fill="hold"/>
                                        <p:tgtEl>
                                          <p:spTgt spid="6">
                                            <p:bg/>
                                          </p:spTgt>
                                        </p:tgtEl>
                                        <p:attrNameLst>
                                          <p:attrName>ppt_x</p:attrName>
                                        </p:attrNameLst>
                                      </p:cBhvr>
                                      <p:tavLst>
                                        <p:tav tm="0">
                                          <p:val>
                                            <p:strVal val="#ppt_x"/>
                                          </p:val>
                                        </p:tav>
                                        <p:tav tm="100000">
                                          <p:val>
                                            <p:strVal val="#ppt_x"/>
                                          </p:val>
                                        </p:tav>
                                      </p:tavLst>
                                    </p:anim>
                                    <p:anim calcmode="lin" valueType="num">
                                      <p:cBhvr>
                                        <p:cTn id="15"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anim calcmode="lin" valueType="num">
                                      <p:cBhvr>
                                        <p:cTn id="2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par>
                          <p:cTn id="56" fill="hold">
                            <p:stCondLst>
                              <p:cond delay="1500"/>
                            </p:stCondLst>
                            <p:childTnLst>
                              <p:par>
                                <p:cTn id="57" presetID="42"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3"/>
          <a:stretch>
            <a:fillRect/>
          </a:stretch>
        </p:blipFill>
        <p:spPr>
          <a:xfrm>
            <a:off x="-151140" y="-85018"/>
            <a:ext cx="9446281" cy="5313534"/>
          </a:xfrm>
          <a:prstGeom prst="rect">
            <a:avLst/>
          </a:prstGeom>
        </p:spPr>
      </p:pic>
      <p:pic>
        <p:nvPicPr>
          <p:cNvPr id="5" name="Imagen 4"/>
          <p:cNvPicPr>
            <a:picLocks noChangeAspect="1"/>
          </p:cNvPicPr>
          <p:nvPr/>
        </p:nvPicPr>
        <p:blipFill rotWithShape="1">
          <a:blip r:embed="rId4"/>
          <a:srcRect r="2121" b="8532"/>
          <a:stretch/>
        </p:blipFill>
        <p:spPr>
          <a:xfrm>
            <a:off x="-684584" y="2506282"/>
            <a:ext cx="5741010" cy="3017796"/>
          </a:xfrm>
          <a:prstGeom prst="rect">
            <a:avLst/>
          </a:prstGeom>
          <a:effectLst>
            <a:softEdge rad="635000"/>
          </a:effec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392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logui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5"/>
          <p:cNvSpPr>
            <a:spLocks noGrp="1"/>
          </p:cNvSpPr>
          <p:nvPr>
            <p:ph idx="1"/>
          </p:nvPr>
        </p:nvSpPr>
        <p:spPr/>
        <p:txBody>
          <a:bodyPr/>
          <a:lstStyle/>
          <a:p>
            <a:endParaRPr lang="es-ES"/>
          </a:p>
        </p:txBody>
      </p:sp>
      <p:pic>
        <p:nvPicPr>
          <p:cNvPr id="8" name="Imagen 7"/>
          <p:cNvPicPr>
            <a:picLocks noChangeAspect="1"/>
          </p:cNvPicPr>
          <p:nvPr/>
        </p:nvPicPr>
        <p:blipFill>
          <a:blip r:embed="rId5"/>
          <a:stretch>
            <a:fillRect/>
          </a:stretch>
        </p:blipFill>
        <p:spPr>
          <a:xfrm>
            <a:off x="-197864" y="-621958"/>
            <a:ext cx="9539726" cy="6387417"/>
          </a:xfrm>
          <a:prstGeom prst="rect">
            <a:avLst/>
          </a:prstGeom>
        </p:spPr>
      </p:pic>
      <p:pic>
        <p:nvPicPr>
          <p:cNvPr id="10"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6" y="27241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4" name="Picture 4" descr="Resultado de imagen para sanciones economic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70" y="1105025"/>
            <a:ext cx="5445934" cy="41310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4834880" cy="857250"/>
          </a:xfrm>
        </p:spPr>
        <p:txBody>
          <a:bodyPr/>
          <a:lstStyle/>
          <a:p>
            <a:r>
              <a:rPr lang="es-ES" dirty="0" smtClean="0">
                <a:solidFill>
                  <a:srgbClr val="FFC000"/>
                </a:solidFill>
              </a:rPr>
              <a:t>Presión económica</a:t>
            </a:r>
            <a:endParaRPr lang="es-AR" dirty="0">
              <a:solidFill>
                <a:srgbClr val="FFC000"/>
              </a:solidFill>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esultado de imagen para sanciones economica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2843"/>
          <a:stretch/>
        </p:blipFill>
        <p:spPr bwMode="auto">
          <a:xfrm>
            <a:off x="5796136" y="2067694"/>
            <a:ext cx="2593592" cy="333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868144" y="252973"/>
            <a:ext cx="2808312" cy="22467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mj-lt"/>
              <a:buAutoNum type="arabicPeriod"/>
            </a:pPr>
            <a:r>
              <a:rPr lang="es-ES" sz="2800" b="1" spc="50" dirty="0" smtClean="0">
                <a:ln w="11430"/>
                <a:solidFill>
                  <a:srgbClr val="002060"/>
                </a:solidFill>
                <a:effectLst>
                  <a:outerShdw blurRad="76200" dist="50800" dir="5400000" algn="tl" rotWithShape="0">
                    <a:srgbClr val="000000">
                      <a:alpha val="65000"/>
                    </a:srgbClr>
                  </a:outerShdw>
                </a:effectLst>
                <a:latin typeface="+mj-lt"/>
              </a:rPr>
              <a:t>Naciones</a:t>
            </a:r>
          </a:p>
          <a:p>
            <a:pPr marL="457200" indent="-457200">
              <a:buFont typeface="+mj-lt"/>
              <a:buAutoNum type="arabicPeriod"/>
            </a:pPr>
            <a:r>
              <a:rPr lang="es-ES" sz="2800" b="1" spc="50" dirty="0" smtClean="0">
                <a:ln w="11430"/>
                <a:solidFill>
                  <a:srgbClr val="002060"/>
                </a:solidFill>
                <a:effectLst>
                  <a:outerShdw blurRad="76200" dist="50800" dir="5400000" algn="tl" rotWithShape="0">
                    <a:srgbClr val="000000">
                      <a:alpha val="65000"/>
                    </a:srgbClr>
                  </a:outerShdw>
                </a:effectLst>
                <a:latin typeface="+mj-lt"/>
              </a:rPr>
              <a:t>Organizaciones</a:t>
            </a:r>
          </a:p>
          <a:p>
            <a:pPr marL="457200" indent="-457200">
              <a:buFont typeface="+mj-lt"/>
              <a:buAutoNum type="arabicPeriod"/>
            </a:pPr>
            <a:r>
              <a:rPr lang="es-ES" sz="2800" b="1" spc="50" dirty="0" smtClean="0">
                <a:ln w="11430"/>
                <a:solidFill>
                  <a:srgbClr val="002060"/>
                </a:solidFill>
                <a:effectLst>
                  <a:outerShdw blurRad="76200" dist="50800" dir="5400000" algn="tl" rotWithShape="0">
                    <a:srgbClr val="000000">
                      <a:alpha val="65000"/>
                    </a:srgbClr>
                  </a:outerShdw>
                </a:effectLst>
                <a:latin typeface="+mj-lt"/>
              </a:rPr>
              <a:t>Empresas</a:t>
            </a:r>
          </a:p>
          <a:p>
            <a:pPr marL="457200" indent="-457200">
              <a:buFont typeface="+mj-lt"/>
              <a:buAutoNum type="arabicPeriod"/>
            </a:pPr>
            <a:r>
              <a:rPr lang="es-ES" sz="2800" b="1" spc="50" dirty="0">
                <a:ln w="11430"/>
                <a:solidFill>
                  <a:srgbClr val="002060"/>
                </a:solidFill>
                <a:effectLst>
                  <a:outerShdw blurRad="76200" dist="50800" dir="5400000" algn="tl" rotWithShape="0">
                    <a:srgbClr val="000000">
                      <a:alpha val="65000"/>
                    </a:srgbClr>
                  </a:outerShdw>
                </a:effectLst>
                <a:latin typeface="+mj-lt"/>
              </a:rPr>
              <a:t>I</a:t>
            </a:r>
            <a:r>
              <a:rPr lang="es-ES" sz="2800" b="1" spc="50" dirty="0" smtClean="0">
                <a:ln w="11430"/>
                <a:solidFill>
                  <a:srgbClr val="002060"/>
                </a:solidFill>
                <a:effectLst>
                  <a:outerShdw blurRad="76200" dist="50800" dir="5400000" algn="tl" rotWithShape="0">
                    <a:srgbClr val="000000">
                      <a:alpha val="65000"/>
                    </a:srgbClr>
                  </a:outerShdw>
                </a:effectLst>
                <a:latin typeface="+mj-lt"/>
              </a:rPr>
              <a:t>nstituciones</a:t>
            </a:r>
          </a:p>
          <a:p>
            <a:pPr marL="457200" indent="-457200">
              <a:buFont typeface="+mj-lt"/>
              <a:buAutoNum type="arabicPeriod"/>
            </a:pPr>
            <a:r>
              <a:rPr lang="es-ES" sz="2800" b="1" spc="50" dirty="0" smtClean="0">
                <a:ln w="11430"/>
                <a:solidFill>
                  <a:srgbClr val="002060"/>
                </a:solidFill>
                <a:effectLst>
                  <a:outerShdw blurRad="76200" dist="50800" dir="5400000" algn="tl" rotWithShape="0">
                    <a:srgbClr val="000000">
                      <a:alpha val="65000"/>
                    </a:srgbClr>
                  </a:outerShdw>
                </a:effectLst>
                <a:latin typeface="+mj-lt"/>
              </a:rPr>
              <a:t>Individuos</a:t>
            </a:r>
            <a:endParaRPr lang="es-AR" sz="2800" b="1" spc="50" dirty="0">
              <a:ln w="11430"/>
              <a:solidFill>
                <a:srgbClr val="002060"/>
              </a:solidFill>
              <a:effectLst>
                <a:outerShdw blurRad="76200" dist="50800" dir="5400000" algn="tl" rotWithShape="0">
                  <a:srgbClr val="000000">
                    <a:alpha val="65000"/>
                  </a:srgbClr>
                </a:outerShdw>
              </a:effectLst>
              <a:latin typeface="+mj-lt"/>
            </a:endParaRPr>
          </a:p>
        </p:txBody>
      </p:sp>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95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500"/>
                                        <p:tgtEl>
                                          <p:spTgt spid="102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42"/>
                                        </p:tgtEl>
                                        <p:attrNameLst>
                                          <p:attrName>style.visibility</p:attrName>
                                        </p:attrNameLst>
                                      </p:cBhvr>
                                      <p:to>
                                        <p:strVal val="visible"/>
                                      </p:to>
                                    </p:set>
                                    <p:animEffect transition="in" filter="fade">
                                      <p:cBhvr>
                                        <p:cTn id="52" dur="500"/>
                                        <p:tgtEl>
                                          <p:spTgt spid="10242"/>
                                        </p:tgtEl>
                                      </p:cBhvr>
                                    </p:animEffect>
                                  </p:childTnLst>
                                </p:cTn>
                              </p:par>
                            </p:childTnLst>
                          </p:cTn>
                        </p:par>
                        <p:par>
                          <p:cTn id="53" fill="hold">
                            <p:stCondLst>
                              <p:cond delay="1500"/>
                            </p:stCondLst>
                            <p:childTnLst>
                              <p:par>
                                <p:cTn id="54" presetID="22" presetClass="entr" presetSubtype="1"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par>
                          <p:cTn id="57" fill="hold">
                            <p:stCondLst>
                              <p:cond delay="2000"/>
                            </p:stCondLst>
                            <p:childTnLst>
                              <p:par>
                                <p:cTn id="58" presetID="42"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13:37-38</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2465406" y="664823"/>
            <a:ext cx="6859122" cy="4568707"/>
          </a:xfrm>
          <a:prstGeom prst="rect">
            <a:avLst/>
          </a:prstGeom>
          <a:effectLst>
            <a:softEdge rad="635000"/>
          </a:effectLst>
        </p:spPr>
      </p:pic>
      <p:sp>
        <p:nvSpPr>
          <p:cNvPr id="3" name="2 Marcador de contenido"/>
          <p:cNvSpPr>
            <a:spLocks noGrp="1"/>
          </p:cNvSpPr>
          <p:nvPr>
            <p:ph idx="1"/>
          </p:nvPr>
        </p:nvSpPr>
        <p:spPr>
          <a:xfrm>
            <a:off x="395536" y="771550"/>
            <a:ext cx="4878290" cy="410445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“Respondiendo él, les dijo: El que siembra la buena semilla es el Hijo del Hombre. El campo es el mundo; la buena semilla son los hijos del reino, y la cizaña son los hijos del malo”</a:t>
            </a:r>
            <a:endPar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67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bandera de estados unidos y ar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743" y="-9333"/>
            <a:ext cx="6840760" cy="386433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8" name="3 Título"/>
          <p:cNvSpPr txBox="1">
            <a:spLocks/>
          </p:cNvSpPr>
          <p:nvPr/>
        </p:nvSpPr>
        <p:spPr>
          <a:xfrm>
            <a:off x="335977" y="1059582"/>
            <a:ext cx="8556503" cy="3722488"/>
          </a:xfrm>
          <a:prstGeom prst="rect">
            <a:avLst/>
          </a:prstGeom>
        </p:spPr>
        <p:txBody>
          <a:bodyPr vert="horz" lIns="0" rIns="0" bIns="0" anchor="b">
            <a:no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pPr marL="457200" indent="-457200">
              <a:spcBef>
                <a:spcPts val="0"/>
              </a:spcBef>
              <a:buFont typeface="Wingdings" panose="05000000000000000000" pitchFamily="2" charset="2"/>
              <a:buChar char="§"/>
              <a:defRPr/>
            </a:pPr>
            <a:r>
              <a:rPr lang="es-ES"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¿Tendrá la Biblia alguna </a:t>
            </a: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
            </a:r>
            <a:b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b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profecía </a:t>
            </a:r>
            <a:r>
              <a:rPr lang="es-ES"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que nos </a:t>
            </a: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permita </a:t>
            </a:r>
            <a:b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b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conocer </a:t>
            </a:r>
            <a:r>
              <a:rPr lang="es-ES"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el desarrollo de </a:t>
            </a: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su política? </a:t>
            </a:r>
            <a:endParaRPr lang="es-ES"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endParaRPr>
          </a:p>
          <a:p>
            <a:pPr marL="457200" indent="-457200">
              <a:spcBef>
                <a:spcPts val="0"/>
              </a:spcBef>
              <a:buFont typeface="Wingdings" panose="05000000000000000000" pitchFamily="2" charset="2"/>
              <a:buChar char="§"/>
              <a:defRPr/>
            </a:pPr>
            <a:r>
              <a:rPr lang="es-ES" sz="2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a:t>
            </a:r>
            <a:r>
              <a:rPr lang="es-ES"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rPr>
              <a:t>Qué previsiones debemos tomar ante los acontecimientos que nos sobrevendrán?</a:t>
            </a:r>
            <a:endParaRPr lang="es-AR" sz="28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endParaRPr>
          </a:p>
        </p:txBody>
      </p:sp>
      <p:sp>
        <p:nvSpPr>
          <p:cNvPr id="5" name="4 Título"/>
          <p:cNvSpPr>
            <a:spLocks noGrp="1"/>
          </p:cNvSpPr>
          <p:nvPr>
            <p:ph type="title"/>
          </p:nvPr>
        </p:nvSpPr>
        <p:spPr>
          <a:xfrm>
            <a:off x="323528" y="778396"/>
            <a:ext cx="8229600" cy="857250"/>
          </a:xfrm>
        </p:spPr>
        <p:txBody>
          <a:bodyPr>
            <a:noAutofit/>
          </a:bodyPr>
          <a:lstStyle/>
          <a:p>
            <a:r>
              <a:rPr lang="es-ES" sz="6000" b="1" dirty="0" smtClean="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rPr>
              <a:t>Estados Unidos</a:t>
            </a:r>
            <a:endParaRPr lang="es-AR" sz="6000" b="1" dirty="0">
              <a:ln w="17780" cmpd="sng">
                <a:solidFill>
                  <a:srgbClr val="FFFFFF"/>
                </a:solidFill>
                <a:prstDash val="solid"/>
                <a:miter lim="800000"/>
              </a:ln>
              <a:gradFill rotWithShape="1">
                <a:gsLst>
                  <a:gs pos="0">
                    <a:srgbClr val="FF0000"/>
                  </a:gs>
                  <a:gs pos="54000">
                    <a:srgbClr val="FF0000"/>
                  </a:gs>
                  <a:gs pos="58000">
                    <a:srgbClr val="002060"/>
                  </a:gs>
                  <a:gs pos="100000">
                    <a:srgbClr val="002060"/>
                  </a:gs>
                </a:gsLst>
                <a:lin ang="5400000"/>
              </a:gradFill>
              <a:effectLst>
                <a:outerShdw blurRad="50800" algn="tl" rotWithShape="0">
                  <a:srgbClr val="000000"/>
                </a:outerShdw>
              </a:effectLst>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anim calcmode="lin" valueType="num">
                                      <p:cBhvr>
                                        <p:cTn id="2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4927623" y="-524594"/>
            <a:ext cx="4461845" cy="6610140"/>
          </a:xfrm>
          <a:prstGeom prst="rect">
            <a:avLst/>
          </a:prstGeom>
          <a:effectLst>
            <a:softEdge rad="635000"/>
          </a:effec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Salmos 91:11</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233628"/>
            <a:ext cx="4896544" cy="364237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“Pues a sus ángeles mandará acerca de ti, que te guarden en todos tus caminos”</a:t>
            </a:r>
            <a:endPar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95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4 El 666 y USA\6016249196_b047ec4643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87" b="10365"/>
          <a:stretch/>
        </p:blipFill>
        <p:spPr bwMode="auto">
          <a:xfrm>
            <a:off x="108519" y="907496"/>
            <a:ext cx="9144001" cy="6849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195486"/>
            <a:ext cx="7283152" cy="172819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b="1" spc="50" dirty="0">
                <a:ln w="11430"/>
                <a:solidFill>
                  <a:srgbClr val="FF0000"/>
                </a:solidFill>
                <a:effectLst>
                  <a:outerShdw blurRad="76200" dist="50800" dir="5400000" algn="tl" rotWithShape="0">
                    <a:srgbClr val="000000">
                      <a:alpha val="65000"/>
                    </a:srgbClr>
                  </a:outerShdw>
                </a:effectLst>
              </a:rPr>
              <a:t>LOS TRES MENSAJES ANGÉLICOS DEL </a:t>
            </a:r>
            <a:r>
              <a:rPr lang="es-AR" b="1" spc="50" dirty="0" smtClean="0">
                <a:ln w="11430"/>
                <a:solidFill>
                  <a:srgbClr val="FF0000"/>
                </a:solidFill>
                <a:effectLst>
                  <a:outerShdw blurRad="76200" dist="50800" dir="5400000" algn="tl" rotWithShape="0">
                    <a:srgbClr val="000000">
                      <a:alpha val="65000"/>
                    </a:srgbClr>
                  </a:outerShdw>
                </a:effectLst>
              </a:rPr>
              <a:t>APOCALIPSIS</a:t>
            </a:r>
            <a:endParaRPr lang="es-AR" b="1" spc="50" dirty="0">
              <a:ln w="11430"/>
              <a:solidFill>
                <a:srgbClr val="FF0000"/>
              </a:solidFill>
              <a:effectLst>
                <a:outerShdw blurRad="76200" dist="50800" dir="5400000" algn="tl" rotWithShape="0">
                  <a:srgbClr val="000000">
                    <a:alpha val="65000"/>
                  </a:srgbClr>
                </a:outerShdw>
              </a:effectLst>
            </a:endParaRP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80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cread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170" y="663276"/>
            <a:ext cx="5167414" cy="3878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 name="Picture 2" descr="Resultado de imagen para creado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52120" y="2735389"/>
            <a:ext cx="3556668" cy="19966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14:6-7</a:t>
            </a:r>
          </a:p>
        </p:txBody>
      </p:sp>
      <p:pic>
        <p:nvPicPr>
          <p:cNvPr id="7"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6192688" cy="4104456"/>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Vi volar por en medio del cielo a otro ángel, que tenía el evangelio eterno para predicarlo a los moradores de la tierra, a toda nación, tribu, lengua y pueblo, diciendo a gran voz: Temed a Dios, y dadle gloria, porque la hora de su juicio ha llegado; y adorad a aquel que hizo el cielo y la tierra, </a:t>
            </a:r>
            <a:r>
              <a:rPr lang="es-AR" sz="3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3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30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mar y las fuentes de las aguas.</a:t>
            </a:r>
            <a:endPar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fltVal val="0"/>
                                          </p:val>
                                        </p:tav>
                                        <p:tav tm="100000">
                                          <p:val>
                                            <p:strVal val="#ppt_w"/>
                                          </p:val>
                                        </p:tav>
                                      </p:tavLst>
                                    </p:anim>
                                    <p:anim calcmode="lin" valueType="num">
                                      <p:cBhvr>
                                        <p:cTn id="18" dur="3000" fill="hold"/>
                                        <p:tgtEl>
                                          <p:spTgt spid="10"/>
                                        </p:tgtEl>
                                        <p:attrNameLst>
                                          <p:attrName>ppt_h</p:attrName>
                                        </p:attrNameLst>
                                      </p:cBhvr>
                                      <p:tavLst>
                                        <p:tav tm="0">
                                          <p:val>
                                            <p:fltVal val="0"/>
                                          </p:val>
                                        </p:tav>
                                        <p:tav tm="100000">
                                          <p:val>
                                            <p:strVal val="#ppt_h"/>
                                          </p:val>
                                        </p:tav>
                                      </p:tavLst>
                                    </p:anim>
                                    <p:animEffect transition="in" filter="fade">
                                      <p:cBhvr>
                                        <p:cTn id="19" dur="3000"/>
                                        <p:tgtEl>
                                          <p:spTgt spid="10"/>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Resultado de imagen para cre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09" y="-809223"/>
            <a:ext cx="10069828" cy="75574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 name="Picture 2" descr="Resultado de imagen para creado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2195" y="2180159"/>
            <a:ext cx="6300855" cy="35371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2332"/>
            <a:ext cx="8229600" cy="85725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smtClean="0">
                <a:ln w="11430"/>
                <a:solidFill>
                  <a:srgbClr val="FFC000"/>
                </a:solidFill>
                <a:effectLst>
                  <a:outerShdw blurRad="76200" dist="50800" dir="5400000" algn="tl" rotWithShape="0">
                    <a:srgbClr val="000000">
                      <a:alpha val="65000"/>
                    </a:srgbClr>
                  </a:outerShdw>
                </a:effectLst>
              </a:rPr>
              <a:t>Se destacan en este mensaje:</a:t>
            </a:r>
            <a:endParaRPr lang="es-AR" b="1" spc="50" dirty="0">
              <a:ln w="11430"/>
              <a:solidFill>
                <a:srgbClr val="FFC000"/>
              </a:soli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7" name="2 Marcador de contenido"/>
          <p:cNvSpPr>
            <a:spLocks noGrp="1"/>
          </p:cNvSpPr>
          <p:nvPr>
            <p:ph idx="1"/>
          </p:nvPr>
        </p:nvSpPr>
        <p:spPr>
          <a:xfrm>
            <a:off x="348680" y="1275608"/>
            <a:ext cx="8615808" cy="3744414"/>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s-AR" sz="2800" b="1" spc="50" dirty="0">
                <a:ln w="11430"/>
                <a:solidFill>
                  <a:srgbClr val="C000C5"/>
                </a:solidFill>
                <a:effectLst>
                  <a:outerShdw blurRad="76200" dist="50800" dir="5400000" algn="tl" rotWithShape="0">
                    <a:srgbClr val="000000">
                      <a:alpha val="65000"/>
                    </a:srgbClr>
                  </a:outerShdw>
                </a:effectLst>
                <a:latin typeface="Myriad Pro" pitchFamily="34" charset="0"/>
              </a:rPr>
              <a:t>El evangelio eterno: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Es el mismo que Cristo enseñó y fue propagado por los discípulos</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endPar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AR" sz="2800" b="1" spc="50" dirty="0" smtClean="0">
                <a:ln w="11430"/>
                <a:solidFill>
                  <a:srgbClr val="C000C5"/>
                </a:solidFill>
                <a:effectLst>
                  <a:outerShdw blurRad="76200" dist="50800" dir="5400000" algn="tl" rotWithShape="0">
                    <a:srgbClr val="000000">
                      <a:alpha val="65000"/>
                    </a:srgbClr>
                  </a:outerShdw>
                </a:effectLst>
                <a:latin typeface="Myriad Pro" pitchFamily="34" charset="0"/>
              </a:rPr>
              <a:t>El </a:t>
            </a:r>
            <a:r>
              <a:rPr lang="es-AR" sz="2800" b="1" spc="50" dirty="0">
                <a:ln w="11430"/>
                <a:solidFill>
                  <a:srgbClr val="C000C5"/>
                </a:solidFill>
                <a:effectLst>
                  <a:outerShdw blurRad="76200" dist="50800" dir="5400000" algn="tl" rotWithShape="0">
                    <a:srgbClr val="000000">
                      <a:alpha val="65000"/>
                    </a:srgbClr>
                  </a:outerShdw>
                </a:effectLst>
                <a:latin typeface="Myriad Pro" pitchFamily="34" charset="0"/>
              </a:rPr>
              <a:t>juicio: </a:t>
            </a:r>
            <a:r>
              <a:rPr lang="es-AR" sz="2800" b="1" spc="50" dirty="0">
                <a:ln w="11430"/>
                <a:solidFill>
                  <a:srgbClr val="C00000"/>
                </a:solidFill>
                <a:effectLst>
                  <a:outerShdw blurRad="76200" dist="50800" dir="5400000" algn="tl" rotWithShape="0">
                    <a:srgbClr val="000000">
                      <a:alpha val="65000"/>
                    </a:srgbClr>
                  </a:outerShdw>
                </a:effectLst>
                <a:latin typeface="Myriad Pro" pitchFamily="34" charset="0"/>
              </a:rPr>
              <a:t>Hace referencia a la obra de Cristo como juez y Señor y a su obra sumo </a:t>
            </a:r>
            <a:r>
              <a:rPr lang="es-AR" sz="2800" b="1" spc="50" dirty="0" smtClean="0">
                <a:ln w="11430"/>
                <a:solidFill>
                  <a:srgbClr val="C00000"/>
                </a:solidFill>
                <a:effectLst>
                  <a:outerShdw blurRad="76200" dist="50800" dir="5400000" algn="tl" rotWithShape="0">
                    <a:srgbClr val="000000">
                      <a:alpha val="65000"/>
                    </a:srgbClr>
                  </a:outerShdw>
                </a:effectLst>
                <a:latin typeface="Myriad Pro" pitchFamily="34" charset="0"/>
              </a:rPr>
              <a:t>sacerdotal.</a:t>
            </a:r>
            <a:endParaRPr lang="es-AR" sz="2800" b="1" spc="50" dirty="0">
              <a:ln w="11430"/>
              <a:solidFill>
                <a:srgbClr val="C0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AR" sz="2800" b="1" spc="50" dirty="0" smtClean="0">
                <a:ln w="11430"/>
                <a:solidFill>
                  <a:srgbClr val="C000C5"/>
                </a:solidFill>
                <a:effectLst>
                  <a:outerShdw blurRad="76200" dist="50800" dir="5400000" algn="tl" rotWithShape="0">
                    <a:srgbClr val="000000">
                      <a:alpha val="65000"/>
                    </a:srgbClr>
                  </a:outerShdw>
                </a:effectLst>
                <a:latin typeface="Myriad Pro" pitchFamily="34" charset="0"/>
              </a:rPr>
              <a:t>La </a:t>
            </a:r>
            <a:r>
              <a:rPr lang="es-AR" sz="2800" b="1" spc="50" dirty="0">
                <a:ln w="11430"/>
                <a:solidFill>
                  <a:srgbClr val="C000C5"/>
                </a:solidFill>
                <a:effectLst>
                  <a:outerShdw blurRad="76200" dist="50800" dir="5400000" algn="tl" rotWithShape="0">
                    <a:srgbClr val="000000">
                      <a:alpha val="65000"/>
                    </a:srgbClr>
                  </a:outerShdw>
                </a:effectLst>
                <a:latin typeface="Myriad Pro" pitchFamily="34" charset="0"/>
              </a:rPr>
              <a:t>adoración: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Hay dos tipos de adoración que fue practicada por los hijos de Adán (Caín y Abel). </a:t>
            </a: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La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rPr>
              <a:t>adoración que parte del hombre y termina en el hombre; y una adoración volcada hacia Dios, mediante la fe. </a:t>
            </a:r>
            <a:endPar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19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p:val>
                                            <p:fltVal val="0"/>
                                          </p:val>
                                        </p:tav>
                                        <p:tav tm="100000">
                                          <p:val>
                                            <p:strVal val="#ppt_w"/>
                                          </p:val>
                                        </p:tav>
                                      </p:tavLst>
                                    </p:anim>
                                    <p:anim calcmode="lin" valueType="num">
                                      <p:cBhvr>
                                        <p:cTn id="8" dur="3000" fill="hold"/>
                                        <p:tgtEl>
                                          <p:spTgt spid="11"/>
                                        </p:tgtEl>
                                        <p:attrNameLst>
                                          <p:attrName>ppt_h</p:attrName>
                                        </p:attrNameLst>
                                      </p:cBhvr>
                                      <p:tavLst>
                                        <p:tav tm="0">
                                          <p:val>
                                            <p:fltVal val="0"/>
                                          </p:val>
                                        </p:tav>
                                        <p:tav tm="100000">
                                          <p:val>
                                            <p:strVal val="#ppt_h"/>
                                          </p:val>
                                        </p:tav>
                                      </p:tavLst>
                                    </p:anim>
                                    <p:animEffect transition="in" filter="fade">
                                      <p:cBhvr>
                                        <p:cTn id="9" dur="3000"/>
                                        <p:tgtEl>
                                          <p:spTgt spid="11"/>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mph" presetSubtype="0" nodeType="withEffect">
                                  <p:stCondLst>
                                    <p:cond delay="0"/>
                                  </p:stCondLst>
                                  <p:childTnLst>
                                    <p:set>
                                      <p:cBhvr rctx="PPT">
                                        <p:cTn id="16" dur="indefinite"/>
                                        <p:tgtEl>
                                          <p:spTgt spid="10"/>
                                        </p:tgtEl>
                                        <p:attrNameLst>
                                          <p:attrName>style.opacity</p:attrName>
                                        </p:attrNameLst>
                                      </p:cBhvr>
                                      <p:to>
                                        <p:strVal val="0.5"/>
                                      </p:to>
                                    </p:set>
                                    <p:animEffect filter="image" prLst="opacity: 0.5">
                                      <p:cBhvr rctx="IE">
                                        <p:cTn id="17" dur="indefinite"/>
                                        <p:tgtEl>
                                          <p:spTgt spid="10"/>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0" presetClass="exit" presetSubtype="0" fill="hold" nodeType="afterEffect">
                                  <p:stCondLst>
                                    <p:cond delay="0"/>
                                  </p:stCondLst>
                                  <p:childTnLst>
                                    <p:animEffect transition="out" filter="fade">
                                      <p:cBhvr>
                                        <p:cTn id="26" dur="1500"/>
                                        <p:tgtEl>
                                          <p:spTgt spid="11"/>
                                        </p:tgtEl>
                                      </p:cBhvr>
                                    </p:animEffect>
                                    <p:set>
                                      <p:cBhvr>
                                        <p:cTn id="27" dur="1" fill="hold">
                                          <p:stCondLst>
                                            <p:cond delay="1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fade">
                                      <p:cBhvr>
                                        <p:cTn id="32" dur="1000"/>
                                        <p:tgtEl>
                                          <p:spTgt spid="17">
                                            <p:txEl>
                                              <p:pRg st="1" end="1"/>
                                            </p:txEl>
                                          </p:spTgt>
                                        </p:tgtEl>
                                      </p:cBhvr>
                                    </p:animEffect>
                                    <p:anim calcmode="lin" valueType="num">
                                      <p:cBhvr>
                                        <p:cTn id="3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fade">
                                      <p:cBhvr>
                                        <p:cTn id="39" dur="1000"/>
                                        <p:tgtEl>
                                          <p:spTgt spid="17">
                                            <p:txEl>
                                              <p:pRg st="2" end="2"/>
                                            </p:txEl>
                                          </p:spTgt>
                                        </p:tgtEl>
                                      </p:cBhvr>
                                    </p:animEffect>
                                    <p:anim calcmode="lin" valueType="num">
                                      <p:cBhvr>
                                        <p:cTn id="4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1500"/>
                            </p:stCondLst>
                            <p:childTnLst>
                              <p:par>
                                <p:cTn id="47" presetID="42"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9420" y="-385388"/>
            <a:ext cx="9462841" cy="5914277"/>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29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vaticano"/>
          <p:cNvPicPr>
            <a:picLocks noChangeAspect="1" noChangeArrowheads="1"/>
          </p:cNvPicPr>
          <p:nvPr/>
        </p:nvPicPr>
        <p:blipFill rotWithShape="1">
          <a:blip r:embed="rId4">
            <a:extLst>
              <a:ext uri="{28A0092B-C50C-407E-A947-70E740481C1C}">
                <a14:useLocalDpi xmlns:a14="http://schemas.microsoft.com/office/drawing/2010/main" val="0"/>
              </a:ext>
            </a:extLst>
          </a:blip>
          <a:srcRect t="38520"/>
          <a:stretch/>
        </p:blipFill>
        <p:spPr bwMode="auto">
          <a:xfrm>
            <a:off x="1" y="1996876"/>
            <a:ext cx="9144001" cy="3167162"/>
          </a:xfrm>
          <a:prstGeom prst="rect">
            <a:avLst/>
          </a:prstGeom>
          <a:noFill/>
          <a:effectLst>
            <a:glow>
              <a:schemeClr val="bg1"/>
            </a:glow>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699542"/>
            <a:ext cx="811565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FF0000"/>
                </a:solidFill>
                <a:effectLst>
                  <a:outerShdw blurRad="76200" dist="50800" dir="5400000" algn="tl" rotWithShape="0">
                    <a:srgbClr val="000000">
                      <a:alpha val="65000"/>
                    </a:srgbClr>
                  </a:outerShdw>
                </a:effectLst>
              </a:rPr>
              <a:t>Otro ángel le siguió, diciendo: Ha caído, ha caído Babilonia, la gran ciudad, porque ha hecho beber a todas las naciones del vino del furor de su fornicación.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840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vaticano"/>
          <p:cNvPicPr>
            <a:picLocks noChangeAspect="1" noChangeArrowheads="1"/>
          </p:cNvPicPr>
          <p:nvPr/>
        </p:nvPicPr>
        <p:blipFill rotWithShape="1">
          <a:blip r:embed="rId4">
            <a:extLst>
              <a:ext uri="{28A0092B-C50C-407E-A947-70E740481C1C}">
                <a14:useLocalDpi xmlns:a14="http://schemas.microsoft.com/office/drawing/2010/main" val="0"/>
              </a:ext>
            </a:extLst>
          </a:blip>
          <a:srcRect t="38520"/>
          <a:stretch/>
        </p:blipFill>
        <p:spPr bwMode="auto">
          <a:xfrm>
            <a:off x="-457199" y="1838518"/>
            <a:ext cx="10058401" cy="3483878"/>
          </a:xfrm>
          <a:prstGeom prst="rect">
            <a:avLst/>
          </a:prstGeom>
          <a:noFill/>
          <a:effectLst>
            <a:glow>
              <a:schemeClr val="bg1"/>
            </a:glow>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1 Juan 5:4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699542"/>
            <a:ext cx="7128792"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FF0000"/>
                </a:solidFill>
                <a:effectLst>
                  <a:outerShdw blurRad="76200" dist="50800" dir="5400000" algn="tl" rotWithShape="0">
                    <a:srgbClr val="000000">
                      <a:alpha val="65000"/>
                    </a:srgbClr>
                  </a:outerShdw>
                </a:effectLst>
              </a:rPr>
              <a:t>“El que dice: Yo le conozco, y no guarda sus mandamientos, el tal es mentiroso, y la verdad no está en él”</a:t>
            </a:r>
            <a:endParaRPr lang="es-AR" sz="2800" b="1" i="1" spc="50" dirty="0">
              <a:ln w="11430"/>
              <a:solidFill>
                <a:srgbClr val="FF0000"/>
              </a:solidFill>
              <a:effectLst>
                <a:outerShdw blurRad="76200" dist="50800" dir="5400000" algn="tl" rotWithShape="0">
                  <a:srgbClr val="000000">
                    <a:alpha val="65000"/>
                  </a:srgbClr>
                </a:outerShdw>
              </a:effectLst>
            </a:endParaRPr>
          </a:p>
        </p:txBody>
      </p:sp>
      <p:sp>
        <p:nvSpPr>
          <p:cNvPr id="2" name="Rectángulo 1"/>
          <p:cNvSpPr/>
          <p:nvPr/>
        </p:nvSpPr>
        <p:spPr>
          <a:xfrm>
            <a:off x="683568" y="3003798"/>
            <a:ext cx="7776864" cy="1015663"/>
          </a:xfrm>
          <a:prstGeom prst="rect">
            <a:avLst/>
          </a:prstGeom>
        </p:spPr>
        <p:txBody>
          <a:bodyPr wrap="square">
            <a:spAutoFit/>
          </a:bodyPr>
          <a:lstStyle/>
          <a:p>
            <a:pPr algn="ctr"/>
            <a:r>
              <a:rPr lang="es-AR" sz="6000" b="1" spc="50" dirty="0">
                <a:ln w="9525" cmpd="sng">
                  <a:solidFill>
                    <a:schemeClr val="accent1"/>
                  </a:solidFill>
                  <a:prstDash val="solid"/>
                </a:ln>
                <a:solidFill>
                  <a:srgbClr val="70AD47">
                    <a:tint val="1000"/>
                  </a:srgbClr>
                </a:solidFill>
                <a:effectLst>
                  <a:glow rad="38100">
                    <a:schemeClr val="accent1">
                      <a:alpha val="40000"/>
                    </a:schemeClr>
                  </a:glow>
                </a:effectLst>
              </a:rPr>
              <a:t>Babilonia </a:t>
            </a:r>
            <a:r>
              <a:rPr lang="es-AR" sz="60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s-AR" sz="6000" b="1" spc="50" dirty="0">
                <a:ln w="9525" cmpd="sng">
                  <a:solidFill>
                    <a:schemeClr val="accent1"/>
                  </a:solidFill>
                  <a:prstDash val="solid"/>
                </a:ln>
                <a:solidFill>
                  <a:srgbClr val="70AD47">
                    <a:tint val="1000"/>
                  </a:srgbClr>
                </a:solidFill>
                <a:effectLst>
                  <a:glow rad="38100">
                    <a:schemeClr val="accent1">
                      <a:alpha val="40000"/>
                    </a:schemeClr>
                  </a:glow>
                </a:effectLst>
              </a:rPr>
              <a:t>confusión</a:t>
            </a:r>
            <a:endParaRPr lang="es-ES" sz="60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27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s://wallpaperscraft.com/image/world_in_conflict_explosion_statue_of_liberty_army_22331_2560x1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32" y="0"/>
            <a:ext cx="10820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410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allpaperscraft.com/image/world_in_conflict_explosion_statue_of_liberty_army_22331_2560x1080.jp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16632" y="0"/>
            <a:ext cx="1082040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14:9-11 </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915566"/>
            <a:ext cx="8964488"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el tercer ángel los siguió, diciendo a gran voz: </a:t>
            </a:r>
            <a:endPar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r>
              <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 </a:t>
            </a:r>
            <a:r>
              <a:rPr lang="es-A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alguno adora a la bestia y a su imagen, y recibe la marca en su frente o en su mano, él también beberá del vino de la ira de Dios, que ha sido vaciado puro en el cáliz de su ira; </a:t>
            </a:r>
            <a:endPar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r>
              <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a:t>
            </a:r>
            <a:r>
              <a:rPr lang="es-A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será atormentado con fuego y azufre delante de los santos ángeles y del Cordero; y el humo de su tormento sube por los siglos de los siglos. </a:t>
            </a:r>
            <a:endPar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0" indent="0">
              <a:buNone/>
            </a:pPr>
            <a:r>
              <a:rPr lang="es-A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a:t>
            </a:r>
            <a:r>
              <a:rPr lang="es-A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 tienen reposo de día ni de noche los que adoran a la bestia y a su imagen, ni nadie que reciba la marca de su nombre.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17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par>
                          <p:cTn id="37" fill="hold">
                            <p:stCondLst>
                              <p:cond delay="50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1140" y="-85018"/>
            <a:ext cx="9446281" cy="5313534"/>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23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4 El 666 y USA\U.S.A. Beast.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4008" y="824151"/>
            <a:ext cx="5552250" cy="379857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13:11-12 p.p.</a:t>
            </a:r>
          </a:p>
        </p:txBody>
      </p:sp>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880847"/>
            <a:ext cx="6048672" cy="42831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Después vi otra bestia que subía de la tierra; y tenía dos cuernos semejantes a los de un cordero,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pero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hablaba como dragón. </a:t>
            </a:r>
          </a:p>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ejerce toda la autoridad de la primera bestia en presencia de ella,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hace que la tierra y los moradores de ella adoren a la primera bestia, cuya herida mortal fue sanada. </a:t>
            </a:r>
          </a:p>
        </p:txBody>
      </p:sp>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6" name="Picture 4" descr="Resultado de imagen para apocalipsis 7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3"/>
            <a:ext cx="9144000" cy="5143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9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2" y="-19729"/>
            <a:ext cx="9217951" cy="5183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apocalipsis 7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6" y="-20538"/>
            <a:ext cx="9172049" cy="51430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14:12</a:t>
            </a:r>
          </a:p>
        </p:txBody>
      </p:sp>
      <p:pic>
        <p:nvPicPr>
          <p:cNvPr id="20482" name="Picture 2" descr="Imagen relacionad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407717"/>
            <a:ext cx="3962710" cy="27563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2427734"/>
            <a:ext cx="4896544" cy="210143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Aquí está la paciencia de los santos, los que guardan los mandamientos de Dios y la fe de Jesús. </a:t>
            </a:r>
          </a:p>
        </p:txBody>
      </p:sp>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02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4000"/>
                                        <p:tgtEl>
                                          <p:spTgt spid="20482"/>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IMS\_0 PROYECTO 2016\Apocalipsis\Español\IMG\bien y m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88"/>
          <a:stretch/>
        </p:blipFill>
        <p:spPr bwMode="auto">
          <a:xfrm>
            <a:off x="-2344" y="-21857"/>
            <a:ext cx="9146344" cy="5165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339502"/>
            <a:ext cx="8136904" cy="451596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Desde el principio existió una lucha entre la luz y las tinieblas, la verdad y el error. </a:t>
            </a:r>
            <a:endPar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buNone/>
            </a:pPr>
            <a:r>
              <a:rPr lang="es-AR" sz="28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 </a:t>
            </a:r>
            <a:r>
              <a:rPr lang="es-AR" sz="28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medida que se acerca la venida de Jesús, aumentará la ira de Satanás contra el remanente de Dios, que guarda sus mandamientos. </a:t>
            </a:r>
            <a:endParaRPr lang="es-AR" sz="28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a:p>
            <a:pPr marL="0" indent="0">
              <a:buNone/>
            </a:pPr>
            <a:r>
              <a:rPr lang="es-AR" sz="2800" b="1" spc="50" dirty="0" smtClean="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Pero </a:t>
            </a:r>
            <a:r>
              <a:rPr lang="es-AR" sz="28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el que venció a Satanás en la cruz, será el sostén de los fieles en las horas difíciles, también en el drama final, Jesús nos llama hoy a tomar una posición decidida de su lado, a fin de recibir el sello de Dios.</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63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7000"/>
                                        <p:tgtEl>
                                          <p:spTgt spid="6"/>
                                        </p:tgtEl>
                                      </p:cBhvr>
                                    </p:animEffect>
                                    <p:set>
                                      <p:cBhvr>
                                        <p:cTn id="26" dur="1" fill="hold">
                                          <p:stCondLst>
                                            <p:cond delay="6999"/>
                                          </p:stCondLst>
                                        </p:cTn>
                                        <p:tgtEl>
                                          <p:spTgt spid="6"/>
                                        </p:tgtEl>
                                        <p:attrNameLst>
                                          <p:attrName>style.visibility</p:attrName>
                                        </p:attrNameLst>
                                      </p:cBhvr>
                                      <p:to>
                                        <p:strVal val="hidden"/>
                                      </p:to>
                                    </p:set>
                                  </p:childTnLst>
                                </p:cTn>
                              </p:par>
                            </p:childTnLst>
                          </p:cTn>
                        </p:par>
                        <p:par>
                          <p:cTn id="27" fill="hold">
                            <p:stCondLst>
                              <p:cond delay="70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750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Users\Gerhard\Documents\_Estudios Biblicos PPT\24 El 666 y USA\fondo1.jpg"/>
          <p:cNvPicPr>
            <a:picLocks noChangeAspect="1" noChangeArrowheads="1"/>
          </p:cNvPicPr>
          <p:nvPr/>
        </p:nvPicPr>
        <p:blipFill rotWithShape="1">
          <a:blip r:embed="rId3">
            <a:extLst>
              <a:ext uri="{28A0092B-C50C-407E-A947-70E740481C1C}">
                <a14:useLocalDpi xmlns:a14="http://schemas.microsoft.com/office/drawing/2010/main" val="0"/>
              </a:ext>
            </a:extLst>
          </a:blip>
          <a:srcRect t="5549" b="19451"/>
          <a:stretch/>
        </p:blipFill>
        <p:spPr bwMode="auto">
          <a:xfrm>
            <a:off x="-6378"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5694" y="249247"/>
            <a:ext cx="3921903"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398412" y="395098"/>
            <a:ext cx="7845996" cy="1384564"/>
          </a:xfrm>
        </p:spPr>
        <p:txBody>
          <a:bodyPr>
            <a:noAutofit/>
          </a:bodyPr>
          <a:lstStyle/>
          <a:p>
            <a:r>
              <a:rPr lang="es-ES" sz="2800" dirty="0"/>
              <a:t>Las profecías nos muestran que habrá una alianza, en los días finales, entre el Vaticano (la primera bestia de </a:t>
            </a:r>
            <a:r>
              <a:rPr lang="es-ES" sz="2800" dirty="0" err="1"/>
              <a:t>Apoc</a:t>
            </a:r>
            <a:r>
              <a:rPr lang="es-ES" sz="2800" dirty="0"/>
              <a:t>. 13) y el protestantismo de EE.UU. (la bestia con 2 cuernos). </a:t>
            </a:r>
            <a:endParaRPr lang="es-ES" sz="2800" b="1" dirty="0">
              <a:effectLst>
                <a:outerShdw blurRad="38100" dist="38100" dir="2700000" algn="tl">
                  <a:srgbClr val="000000">
                    <a:alpha val="43137"/>
                  </a:srgbClr>
                </a:outerShdw>
              </a:effectLst>
              <a:latin typeface="Myriad Pro" pitchFamily="34" charset="0"/>
            </a:endParaRPr>
          </a:p>
        </p:txBody>
      </p:sp>
      <p:sp>
        <p:nvSpPr>
          <p:cNvPr id="14" name="13 Rectángulo"/>
          <p:cNvSpPr/>
          <p:nvPr/>
        </p:nvSpPr>
        <p:spPr>
          <a:xfrm>
            <a:off x="323528" y="1851670"/>
            <a:ext cx="8208912" cy="3108543"/>
          </a:xfrm>
          <a:prstGeom prst="rect">
            <a:avLst/>
          </a:prstGeom>
        </p:spPr>
        <p:txBody>
          <a:bodyPr wrap="square">
            <a:spAutoFit/>
          </a:bodyPr>
          <a:lstStyle/>
          <a:p>
            <a:r>
              <a:rPr lang="es-ES" sz="2800" dirty="0">
                <a:solidFill>
                  <a:srgbClr val="002060"/>
                </a:solidFill>
                <a:latin typeface="Myriad Pro Black Cond"/>
                <a:ea typeface="+mj-ea"/>
                <a:cs typeface="+mj-cs"/>
              </a:rPr>
              <a:t>No solo influirán en las conciencias con </a:t>
            </a:r>
            <a:r>
              <a:rPr lang="es-ES" sz="2800" dirty="0" smtClean="0">
                <a:solidFill>
                  <a:srgbClr val="002060"/>
                </a:solidFill>
                <a:latin typeface="Myriad Pro Black Cond"/>
                <a:ea typeface="+mj-ea"/>
                <a:cs typeface="+mj-cs"/>
              </a:rPr>
              <a:t>toda clase </a:t>
            </a:r>
            <a:r>
              <a:rPr lang="es-ES" sz="2800" dirty="0">
                <a:solidFill>
                  <a:srgbClr val="002060"/>
                </a:solidFill>
                <a:latin typeface="Myriad Pro Black Cond"/>
                <a:ea typeface="+mj-ea"/>
                <a:cs typeface="+mj-cs"/>
              </a:rPr>
              <a:t>de argumentos, sino que llegarán a presionar a la minoría a someterse a sus leyes para observar el día domingo. </a:t>
            </a:r>
            <a:endParaRPr lang="es-ES" sz="2800" dirty="0" smtClean="0">
              <a:solidFill>
                <a:srgbClr val="002060"/>
              </a:solidFill>
              <a:latin typeface="Myriad Pro Black Cond"/>
              <a:ea typeface="+mj-ea"/>
              <a:cs typeface="+mj-cs"/>
            </a:endParaRPr>
          </a:p>
          <a:p>
            <a:r>
              <a:rPr lang="es-ES" sz="2800" dirty="0" smtClean="0">
                <a:solidFill>
                  <a:srgbClr val="C00000"/>
                </a:solidFill>
                <a:latin typeface="Myriad Pro Black Cond"/>
                <a:ea typeface="+mj-ea"/>
                <a:cs typeface="+mj-cs"/>
              </a:rPr>
              <a:t>El </a:t>
            </a:r>
            <a:r>
              <a:rPr lang="es-ES" sz="2800" dirty="0">
                <a:solidFill>
                  <a:srgbClr val="C00000"/>
                </a:solidFill>
                <a:latin typeface="Myriad Pro Black Cond"/>
                <a:ea typeface="+mj-ea"/>
                <a:cs typeface="+mj-cs"/>
              </a:rPr>
              <a:t>mensaje de los tres ángeles es el mensaje que Dios desea dar por medio de su pueblo fiel, para que los hombres se decidan por Dios y su ley, le teman, o sea, respeten y guarden sus mandamientos. </a:t>
            </a:r>
            <a:endParaRPr lang="es-AR" dirty="0"/>
          </a:p>
        </p:txBody>
      </p:sp>
      <p:pic>
        <p:nvPicPr>
          <p:cNvPr id="9"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945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1000"/>
                                        <p:tgtEl>
                                          <p:spTgt spid="14">
                                            <p:txEl>
                                              <p:pRg st="1" end="1"/>
                                            </p:txEl>
                                          </p:spTgt>
                                        </p:tgtEl>
                                      </p:cBhvr>
                                    </p:animEffect>
                                    <p:anim calcmode="lin" valueType="num">
                                      <p:cBhvr>
                                        <p:cTn id="2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Resultado de imagen para fondos para nota de due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403648" y="771550"/>
            <a:ext cx="6336704" cy="288032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¿Qué posición </a:t>
            </a: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asumirás</a:t>
            </a:r>
            <a:b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br>
            <a:r>
              <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frente a la invitación de Dios? </a:t>
            </a:r>
            <a:endPar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0" indent="0" algn="ctr">
              <a:buNone/>
            </a:pPr>
            <a:endParaRPr lang="es-AR" sz="3600" b="1" i="1" spc="50" dirty="0" smtClean="0">
              <a:ln w="11430"/>
              <a:solidFill>
                <a:srgbClr val="FF0000"/>
              </a:solidFill>
              <a:effectLst>
                <a:outerShdw blurRad="76200" dist="50800" dir="5400000" algn="tl" rotWithShape="0">
                  <a:srgbClr val="000000">
                    <a:alpha val="65000"/>
                  </a:srgbClr>
                </a:outerShdw>
              </a:effectLst>
              <a:latin typeface="Myriad Pro" pitchFamily="34" charset="0"/>
            </a:endParaRPr>
          </a:p>
          <a:p>
            <a:pPr marL="0" indent="0" algn="ctr">
              <a:buNone/>
            </a:pPr>
            <a:r>
              <a:rPr lang="es-A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¿Deseas ponerte </a:t>
            </a:r>
            <a:br>
              <a:rPr lang="es-A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AR" sz="44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del lado de </a:t>
            </a:r>
            <a:r>
              <a:rPr lang="es-AR" sz="4400" b="1" i="1" spc="50" dirty="0">
                <a:ln w="11430"/>
                <a:solidFill>
                  <a:srgbClr val="002060"/>
                </a:solidFill>
                <a:effectLst>
                  <a:outerShdw blurRad="76200" dist="50800" dir="5400000" algn="tl" rotWithShape="0">
                    <a:srgbClr val="000000">
                      <a:alpha val="65000"/>
                    </a:srgbClr>
                  </a:outerShdw>
                </a:effectLst>
                <a:latin typeface="Myriad Pro" pitchFamily="34" charset="0"/>
              </a:rPr>
              <a:t>Jesús?</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0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307277" y="-17520"/>
            <a:ext cx="9758555" cy="5178540"/>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56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1598423" y="13301"/>
            <a:ext cx="8158153" cy="5438769"/>
          </a:xfrm>
          <a:prstGeom prst="rect">
            <a:avLst/>
          </a:prstGeom>
          <a:effectLst>
            <a:softEdge rad="635000"/>
          </a:effec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Deuteronomio 5:29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843558"/>
            <a:ext cx="4824536"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rgbClr val="FF0000"/>
                </a:solidFill>
                <a:effectLst>
                  <a:outerShdw blurRad="76200" dist="50800" dir="5400000" algn="tl" rotWithShape="0">
                    <a:srgbClr val="000000">
                      <a:alpha val="65000"/>
                    </a:srgbClr>
                  </a:outerShdw>
                </a:effectLst>
              </a:rPr>
              <a:t>“¡</a:t>
            </a:r>
            <a:r>
              <a:rPr lang="es-AR" sz="3200" b="1" i="1" spc="50" dirty="0">
                <a:ln w="11430"/>
                <a:solidFill>
                  <a:srgbClr val="FF0000"/>
                </a:solidFill>
                <a:effectLst>
                  <a:outerShdw blurRad="76200" dist="50800" dir="5400000" algn="tl" rotWithShape="0">
                    <a:srgbClr val="000000">
                      <a:alpha val="65000"/>
                    </a:srgbClr>
                  </a:outerShdw>
                </a:effectLst>
              </a:rPr>
              <a:t>Quién diera que tuviesen tal corazón, que me temiesen y guardasen todos los días todos mis mandamientos, para que a ellos y a sus hijos les fuese bien para siempre!” </a:t>
            </a:r>
            <a:endParaRPr lang="es-AR" sz="3200" b="1" i="1" spc="50" dirty="0">
              <a:ln w="11430"/>
              <a:solidFill>
                <a:srgbClr val="FF0000"/>
              </a:solidFill>
              <a:effectLst>
                <a:outerShdw blurRad="76200" dist="50800" dir="5400000" algn="tl" rotWithShape="0">
                  <a:srgbClr val="000000">
                    <a:alpha val="65000"/>
                  </a:srgbClr>
                </a:outerShdw>
              </a:effectLst>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099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15:9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flipH="1">
            <a:off x="2884221" y="540910"/>
            <a:ext cx="6297521" cy="4479112"/>
          </a:xfrm>
          <a:prstGeom prst="rect">
            <a:avLst/>
          </a:prstGeom>
          <a:effectLst>
            <a:softEdge rad="635000"/>
          </a:effectLst>
        </p:spPr>
      </p:pic>
      <p:sp>
        <p:nvSpPr>
          <p:cNvPr id="3" name="2 Marcador de contenido"/>
          <p:cNvSpPr>
            <a:spLocks noGrp="1"/>
          </p:cNvSpPr>
          <p:nvPr>
            <p:ph idx="1"/>
          </p:nvPr>
        </p:nvSpPr>
        <p:spPr>
          <a:xfrm>
            <a:off x="395536" y="843558"/>
            <a:ext cx="4176464"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rgbClr val="FF0000"/>
                </a:solidFill>
                <a:effectLst>
                  <a:outerShdw blurRad="76200" dist="50800" dir="5400000" algn="tl" rotWithShape="0">
                    <a:srgbClr val="000000">
                      <a:alpha val="65000"/>
                    </a:srgbClr>
                  </a:outerShdw>
                </a:effectLst>
              </a:rPr>
              <a:t>“Pues en vano me honran, enseñando como doctrinas, mandamientos de hombres”.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42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Mateo 7:21-22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88032" y="843558"/>
            <a:ext cx="8748464" cy="410445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rgbClr val="FF0000"/>
                </a:solidFill>
                <a:effectLst>
                  <a:outerShdw blurRad="76200" dist="50800" dir="5400000" algn="tl" rotWithShape="0">
                    <a:srgbClr val="000000">
                      <a:alpha val="65000"/>
                    </a:srgbClr>
                  </a:outerShdw>
                </a:effectLst>
              </a:rPr>
              <a:t>“No todo el que me dice: Señor, Señor, entrará en el reino de los cielos, sino el que hace la voluntad de mi Padre que está en los cielos. Muchos me dirán en aquel día: Señor, Señor, ¿no profetizamos en tu nombre, y en tu nombre echamos fuera demonios, y en tu nombre hicimos muchos milagros? Y entonces les declararé: Nunca os conocí; apartaos de mí, hacedores de maldad”. </a:t>
            </a:r>
          </a:p>
        </p:txBody>
      </p:sp>
      <p:pic>
        <p:nvPicPr>
          <p:cNvPr id="9"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70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2" y="-19729"/>
            <a:ext cx="9217951" cy="5183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apocalipsis 7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6" y="-20538"/>
            <a:ext cx="9172049" cy="51430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14:12</a:t>
            </a:r>
          </a:p>
        </p:txBody>
      </p:sp>
      <p:pic>
        <p:nvPicPr>
          <p:cNvPr id="20482" name="Picture 2" descr="Imagen relacionad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064" y="2407717"/>
            <a:ext cx="3962710" cy="27563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2427734"/>
            <a:ext cx="4896544" cy="210143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Aquí está la paciencia de los santos, los que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guardan los mandamientos de Dios</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a:t>
            </a:r>
            <a:r>
              <a:rPr lang="es-AR" sz="3000" b="1" i="1" spc="50" dirty="0">
                <a:ln w="11430"/>
                <a:solidFill>
                  <a:srgbClr val="FF0000"/>
                </a:solidFill>
                <a:effectLst>
                  <a:outerShdw blurRad="76200" dist="50800" dir="5400000" algn="tl" rotWithShape="0">
                    <a:srgbClr val="000000">
                      <a:alpha val="65000"/>
                    </a:srgbClr>
                  </a:outerShdw>
                </a:effectLst>
                <a:latin typeface="Myriad Pro" pitchFamily="34" charset="0"/>
              </a:rPr>
              <a:t>la fe de Jesús. </a:t>
            </a:r>
          </a:p>
        </p:txBody>
      </p:sp>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64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fade">
                                      <p:cBhvr>
                                        <p:cTn id="17" dur="4000"/>
                                        <p:tgtEl>
                                          <p:spTgt spid="20482"/>
                                        </p:tgtEl>
                                      </p:cBhvr>
                                    </p:animEffect>
                                  </p:childTnLst>
                                </p:cTn>
                              </p:par>
                            </p:childTnLst>
                          </p:cTn>
                        </p:par>
                        <p:par>
                          <p:cTn id="18" fill="hold">
                            <p:stCondLst>
                              <p:cond delay="4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Picture 3" descr="C:\Users\Gerhard\Documents\_Estudios Biblicos PPT\24 El 666 y USA\U.S.A. Beast.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48474" y="36123"/>
            <a:ext cx="7390045" cy="505590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944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Carteles Ley\Jesus ley.jpg"/>
          <p:cNvPicPr>
            <a:picLocks noChangeAspect="1" noChangeArrowheads="1"/>
          </p:cNvPicPr>
          <p:nvPr/>
        </p:nvPicPr>
        <p:blipFill rotWithShape="1">
          <a:blip r:embed="rId4">
            <a:extLst>
              <a:ext uri="{28A0092B-C50C-407E-A947-70E740481C1C}">
                <a14:useLocalDpi xmlns:a14="http://schemas.microsoft.com/office/drawing/2010/main" val="0"/>
              </a:ext>
            </a:extLst>
          </a:blip>
          <a:srcRect t="30971" r="9504"/>
          <a:stretch/>
        </p:blipFill>
        <p:spPr bwMode="auto">
          <a:xfrm>
            <a:off x="4713522" y="19877"/>
            <a:ext cx="4755022" cy="51049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12:17</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699542"/>
            <a:ext cx="5184576" cy="414766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el dragón se llenó de ira contra la mujer; y se fue a hacer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guerra</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contra el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resto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de la descendencia de ella, los que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guardan los mandamientos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Dios y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tienen el testimonio de Jesucristo</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045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07504" y="195486"/>
            <a:ext cx="8659091" cy="4329545"/>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243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4676" y="-531343"/>
            <a:ext cx="9114648" cy="6206186"/>
          </a:xfrm>
          <a:prstGeom prst="rect">
            <a:avLst/>
          </a:prstGeom>
        </p:spPr>
      </p:pic>
      <p:sp>
        <p:nvSpPr>
          <p:cNvPr id="5" name="Rectángulo 4"/>
          <p:cNvSpPr/>
          <p:nvPr/>
        </p:nvSpPr>
        <p:spPr>
          <a:xfrm>
            <a:off x="251520" y="1275606"/>
            <a:ext cx="4572000" cy="1846659"/>
          </a:xfrm>
          <a:prstGeom prst="rect">
            <a:avLst/>
          </a:prstGeom>
        </p:spPr>
        <p:txBody>
          <a:bodyPr>
            <a:spAutoFit/>
          </a:bodyPr>
          <a:lstStyle/>
          <a:p>
            <a:r>
              <a:rPr lang="es-AR" sz="2400" b="1" i="1" dirty="0" smtClean="0"/>
              <a:t>“</a:t>
            </a:r>
            <a:r>
              <a:rPr lang="es-ES" sz="2400" b="1" i="1" dirty="0"/>
              <a:t>¡Oh, si hubieras atendido a mis mandamientos! Fuera entonces tu paz como un río, y tu justicia como las ondas del mar”. </a:t>
            </a:r>
            <a:endParaRPr lang="es-ES" sz="2400" b="1" i="1" dirty="0" smtClean="0"/>
          </a:p>
          <a:p>
            <a:r>
              <a:rPr lang="es-AR" b="1" i="1" dirty="0"/>
              <a:t>Isaías 48:18</a:t>
            </a:r>
            <a:endParaRPr lang="es-ES" b="1" i="1" dirty="0"/>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211960" y="3579862"/>
            <a:ext cx="3491880" cy="1477328"/>
          </a:xfrm>
          <a:prstGeom prst="rect">
            <a:avLst/>
          </a:prstGeom>
        </p:spPr>
        <p:txBody>
          <a:bodyPr wrap="square">
            <a:spAutoFit/>
          </a:bodyPr>
          <a:lstStyle/>
          <a:p>
            <a:pPr algn="r"/>
            <a:r>
              <a:rPr lang="es-AR" sz="2400" b="1" i="1" dirty="0" smtClean="0">
                <a:solidFill>
                  <a:srgbClr val="002060"/>
                </a:solidFill>
              </a:rPr>
              <a:t>“</a:t>
            </a:r>
            <a:r>
              <a:rPr lang="es-AR" sz="2400" b="1" i="1" dirty="0">
                <a:solidFill>
                  <a:srgbClr val="002060"/>
                </a:solidFill>
              </a:rPr>
              <a:t>Mucha paz tienen los que aman tu ley, y no hay para ellos tropiezo”. </a:t>
            </a:r>
            <a:endParaRPr lang="es-AR" sz="2400" b="1" i="1" dirty="0" smtClean="0">
              <a:solidFill>
                <a:srgbClr val="002060"/>
              </a:solidFill>
            </a:endParaRPr>
          </a:p>
          <a:p>
            <a:pPr algn="r"/>
            <a:r>
              <a:rPr lang="es-AR" b="1" i="1" dirty="0">
                <a:solidFill>
                  <a:srgbClr val="002060"/>
                </a:solidFill>
              </a:rPr>
              <a:t>Salmos 119:165 </a:t>
            </a:r>
            <a:endParaRPr lang="es-ES" b="1" i="1" dirty="0">
              <a:solidFill>
                <a:srgbClr val="002060"/>
              </a:solidFill>
            </a:endParaRPr>
          </a:p>
        </p:txBody>
      </p:sp>
    </p:spTree>
    <p:extLst>
      <p:ext uri="{BB962C8B-B14F-4D97-AF65-F5344CB8AC3E}">
        <p14:creationId xmlns:p14="http://schemas.microsoft.com/office/powerpoint/2010/main" val="2235867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0" y="-684589"/>
            <a:ext cx="9144000" cy="5848627"/>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681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z="4800" spc="50" dirty="0" smtClean="0">
                <a:ln w="11430"/>
                <a:solidFill>
                  <a:srgbClr val="00B0F0"/>
                </a:solidFill>
                <a:effectLst>
                  <a:outerShdw blurRad="76200" dist="50800" dir="5400000" algn="tl" rotWithShape="0">
                    <a:srgbClr val="000000">
                      <a:alpha val="65000"/>
                    </a:srgbClr>
                  </a:outerShdw>
                </a:effectLst>
              </a:rPr>
              <a:t>“El Arca de oro en </a:t>
            </a:r>
            <a:br>
              <a:rPr lang="es-AR" sz="4800" spc="50" dirty="0" smtClean="0">
                <a:ln w="11430"/>
                <a:solidFill>
                  <a:srgbClr val="00B0F0"/>
                </a:solidFill>
                <a:effectLst>
                  <a:outerShdw blurRad="76200" dist="50800" dir="5400000" algn="tl" rotWithShape="0">
                    <a:srgbClr val="000000">
                      <a:alpha val="65000"/>
                    </a:srgbClr>
                  </a:outerShdw>
                </a:effectLst>
              </a:rPr>
            </a:br>
            <a:r>
              <a:rPr lang="es-AR" sz="4800" spc="50" dirty="0" smtClean="0">
                <a:ln w="11430"/>
                <a:solidFill>
                  <a:srgbClr val="00B0F0"/>
                </a:solidFill>
                <a:effectLst>
                  <a:outerShdw blurRad="76200" dist="50800" dir="5400000" algn="tl" rotWithShape="0">
                    <a:srgbClr val="000000">
                      <a:alpha val="65000"/>
                    </a:srgbClr>
                  </a:outerShdw>
                </a:effectLst>
              </a:rPr>
              <a:t>el </a:t>
            </a:r>
            <a:r>
              <a:rPr lang="es-AR" sz="4800" spc="50" dirty="0">
                <a:ln w="11430"/>
                <a:solidFill>
                  <a:srgbClr val="00B0F0"/>
                </a:solidFill>
                <a:effectLst>
                  <a:outerShdw blurRad="76200" dist="50800" dir="5400000" algn="tl" rotWithShape="0">
                    <a:srgbClr val="000000">
                      <a:alpha val="65000"/>
                    </a:srgbClr>
                  </a:outerShdw>
                </a:effectLst>
              </a:rPr>
              <a:t>Apocalipsis”</a:t>
            </a: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174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6259245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_Estudios Biblicos PPT\24 El 666 y USA\U.S.A. Beast.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6383" y="627534"/>
            <a:ext cx="5047500" cy="34532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67494"/>
            <a:ext cx="8229600" cy="857250"/>
          </a:xfrm>
        </p:spPr>
        <p:txBody>
          <a:bodyPr/>
          <a:lstStyle/>
          <a:p>
            <a:r>
              <a:rPr lang="es-ES" dirty="0" smtClean="0">
                <a:solidFill>
                  <a:srgbClr val="FFC000"/>
                </a:solidFill>
              </a:rPr>
              <a:t>Estados Unidos</a:t>
            </a:r>
            <a:endParaRPr lang="es-AR" dirty="0">
              <a:solidFill>
                <a:srgbClr val="FFC000"/>
              </a:solidFill>
            </a:endParaRPr>
          </a:p>
        </p:txBody>
      </p:sp>
      <p:sp>
        <p:nvSpPr>
          <p:cNvPr id="3" name="2 Marcador de contenido"/>
          <p:cNvSpPr>
            <a:spLocks noGrp="1"/>
          </p:cNvSpPr>
          <p:nvPr>
            <p:ph idx="1"/>
          </p:nvPr>
        </p:nvSpPr>
        <p:spPr>
          <a:xfrm>
            <a:off x="457200" y="1275606"/>
            <a:ext cx="8229600" cy="3467844"/>
          </a:xfrm>
          <a:solidFill>
            <a:srgbClr val="FFFFFF">
              <a:alpha val="49020"/>
            </a:srgbClr>
          </a:solidFill>
          <a:effectLst>
            <a:glow rad="304800">
              <a:schemeClr val="tx2">
                <a:alpha val="36000"/>
              </a:schemeClr>
            </a:glow>
          </a:effectLst>
        </p:spPr>
        <p:txBody>
          <a:bodyPr>
            <a:normAutofit/>
          </a:bodyPr>
          <a:lstStyle/>
          <a:p>
            <a:pPr>
              <a:buClr>
                <a:srgbClr val="FF0000"/>
              </a:buClr>
            </a:pPr>
            <a:r>
              <a:rPr lang="es-ES" sz="2800" dirty="0" smtClean="0">
                <a:latin typeface="+mj-lt"/>
              </a:rPr>
              <a:t>Logra </a:t>
            </a:r>
            <a:r>
              <a:rPr lang="es-ES" sz="2800" dirty="0">
                <a:latin typeface="+mj-lt"/>
              </a:rPr>
              <a:t>su Independencia en 1776.</a:t>
            </a:r>
            <a:endParaRPr lang="es-AR" sz="2800" dirty="0">
              <a:latin typeface="+mj-lt"/>
            </a:endParaRPr>
          </a:p>
          <a:p>
            <a:pPr>
              <a:buClr>
                <a:srgbClr val="FF0000"/>
              </a:buClr>
            </a:pPr>
            <a:r>
              <a:rPr lang="es-ES" sz="2800" dirty="0" smtClean="0">
                <a:latin typeface="+mj-lt"/>
              </a:rPr>
              <a:t>Surge </a:t>
            </a:r>
            <a:r>
              <a:rPr lang="es-ES" sz="2800" dirty="0">
                <a:latin typeface="+mj-lt"/>
              </a:rPr>
              <a:t>en América, una región donde </a:t>
            </a:r>
            <a:r>
              <a:rPr lang="es-ES" sz="2800" dirty="0" smtClean="0">
                <a:latin typeface="+mj-lt"/>
              </a:rPr>
              <a:t/>
            </a:r>
            <a:br>
              <a:rPr lang="es-ES" sz="2800" dirty="0" smtClean="0">
                <a:latin typeface="+mj-lt"/>
              </a:rPr>
            </a:br>
            <a:r>
              <a:rPr lang="es-ES" sz="2800" dirty="0" smtClean="0">
                <a:latin typeface="+mj-lt"/>
              </a:rPr>
              <a:t>no </a:t>
            </a:r>
            <a:r>
              <a:rPr lang="es-ES" sz="2800" dirty="0">
                <a:latin typeface="+mj-lt"/>
              </a:rPr>
              <a:t>habían naciones previamente.</a:t>
            </a:r>
            <a:endParaRPr lang="es-AR" sz="2800" dirty="0">
              <a:latin typeface="+mj-lt"/>
            </a:endParaRPr>
          </a:p>
          <a:p>
            <a:pPr>
              <a:buClr>
                <a:srgbClr val="FF0000"/>
              </a:buClr>
            </a:pPr>
            <a:r>
              <a:rPr lang="es-ES" sz="2800" dirty="0" smtClean="0">
                <a:latin typeface="+mj-lt"/>
              </a:rPr>
              <a:t>Es </a:t>
            </a:r>
            <a:r>
              <a:rPr lang="es-ES" sz="2800" dirty="0">
                <a:latin typeface="+mj-lt"/>
              </a:rPr>
              <a:t>la nación pacifista por excelencia, </a:t>
            </a:r>
            <a:r>
              <a:rPr lang="es-ES" sz="2800" dirty="0" smtClean="0">
                <a:latin typeface="+mj-lt"/>
              </a:rPr>
              <a:t/>
            </a:r>
            <a:br>
              <a:rPr lang="es-ES" sz="2800" dirty="0" smtClean="0">
                <a:latin typeface="+mj-lt"/>
              </a:rPr>
            </a:br>
            <a:r>
              <a:rPr lang="es-ES" sz="2800" dirty="0" smtClean="0">
                <a:latin typeface="+mj-lt"/>
              </a:rPr>
              <a:t>y </a:t>
            </a:r>
            <a:r>
              <a:rPr lang="es-ES" sz="2800" dirty="0">
                <a:latin typeface="+mj-lt"/>
              </a:rPr>
              <a:t>su Constitución se ha basado en </a:t>
            </a:r>
            <a:r>
              <a:rPr lang="es-ES" sz="2800" dirty="0" smtClean="0">
                <a:latin typeface="+mj-lt"/>
              </a:rPr>
              <a:t/>
            </a:r>
            <a:br>
              <a:rPr lang="es-ES" sz="2800" dirty="0" smtClean="0">
                <a:latin typeface="+mj-lt"/>
              </a:rPr>
            </a:br>
            <a:r>
              <a:rPr lang="es-ES" sz="2800" dirty="0" smtClean="0">
                <a:latin typeface="+mj-lt"/>
              </a:rPr>
              <a:t>dos </a:t>
            </a:r>
            <a:r>
              <a:rPr lang="es-ES" sz="2800" dirty="0">
                <a:latin typeface="+mj-lt"/>
              </a:rPr>
              <a:t>principios fundamentales: La Libertad Civil y </a:t>
            </a:r>
            <a:r>
              <a:rPr lang="es-ES" sz="2800" dirty="0" smtClean="0">
                <a:latin typeface="+mj-lt"/>
              </a:rPr>
              <a:t>Religiosa</a:t>
            </a:r>
          </a:p>
          <a:p>
            <a:pPr>
              <a:buClr>
                <a:srgbClr val="FF0000"/>
              </a:buClr>
            </a:pPr>
            <a:r>
              <a:rPr lang="es-ES" sz="2800" dirty="0" smtClean="0">
                <a:latin typeface="+mj-lt"/>
              </a:rPr>
              <a:t>Llegado </a:t>
            </a:r>
            <a:r>
              <a:rPr lang="es-ES" sz="2800" dirty="0">
                <a:latin typeface="+mj-lt"/>
              </a:rPr>
              <a:t>el momento, usará los métodos del dragón.</a:t>
            </a:r>
            <a:endParaRPr lang="es-AR" dirty="0">
              <a:latin typeface="+mj-lt"/>
            </a:endParaRPr>
          </a:p>
        </p:txBody>
      </p:sp>
      <p:pic>
        <p:nvPicPr>
          <p:cNvPr id="4"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2016 gold buffalo co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485" y="179842"/>
            <a:ext cx="3256003" cy="3256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0931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0" presetClass="exit" presetSubtype="0" fill="hold" nodeType="afterEffect">
                                  <p:stCondLst>
                                    <p:cond delay="0"/>
                                  </p:stCondLst>
                                  <p:childTnLst>
                                    <p:animEffect transition="out" filter="fade">
                                      <p:cBhvr>
                                        <p:cTn id="45" dur="3000"/>
                                        <p:tgtEl>
                                          <p:spTgt spid="6"/>
                                        </p:tgtEl>
                                      </p:cBhvr>
                                    </p:animEffect>
                                    <p:set>
                                      <p:cBhvr>
                                        <p:cTn id="46" dur="1" fill="hold">
                                          <p:stCondLst>
                                            <p:cond delay="2999"/>
                                          </p:stCondLst>
                                        </p:cTn>
                                        <p:tgtEl>
                                          <p:spTgt spid="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3500"/>
                                        <p:tgtEl>
                                          <p:spTgt spid="2050"/>
                                        </p:tgtEl>
                                      </p:cBhvr>
                                    </p:animEffect>
                                  </p:childTnLst>
                                </p:cTn>
                              </p:par>
                            </p:childTnLst>
                          </p:cTn>
                        </p:par>
                        <p:par>
                          <p:cTn id="50" fill="hold">
                            <p:stCondLst>
                              <p:cond delay="4500"/>
                            </p:stCondLst>
                            <p:childTnLst>
                              <p:par>
                                <p:cTn id="51" presetID="22" presetClass="entr" presetSubtype="1"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par>
                          <p:cTn id="54" fill="hold">
                            <p:stCondLst>
                              <p:cond delay="5000"/>
                            </p:stCondLst>
                            <p:childTnLst>
                              <p:par>
                                <p:cTn id="55" presetID="42"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Marcador de contenido 4"/>
          <p:cNvSpPr>
            <a:spLocks noGrp="1"/>
          </p:cNvSpPr>
          <p:nvPr>
            <p:ph idx="1"/>
          </p:nvPr>
        </p:nvSpPr>
        <p:spPr/>
        <p:txBody>
          <a:bodyPr/>
          <a:lstStyle/>
          <a:p>
            <a:endParaRPr lang="es-ES"/>
          </a:p>
        </p:txBody>
      </p:sp>
      <p:pic>
        <p:nvPicPr>
          <p:cNvPr id="7" name="Imagen 6"/>
          <p:cNvPicPr>
            <a:picLocks noChangeAspect="1"/>
          </p:cNvPicPr>
          <p:nvPr/>
        </p:nvPicPr>
        <p:blipFill>
          <a:blip r:embed="rId3"/>
          <a:stretch>
            <a:fillRect/>
          </a:stretch>
        </p:blipFill>
        <p:spPr>
          <a:xfrm>
            <a:off x="35496" y="-122322"/>
            <a:ext cx="9100252" cy="6798528"/>
          </a:xfrm>
          <a:prstGeom prst="rect">
            <a:avLst/>
          </a:prstGeom>
        </p:spPr>
      </p:pic>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95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rotWithShape="1">
          <a:blip r:embed="rId3">
            <a:extLst>
              <a:ext uri="{28A0092B-C50C-407E-A947-70E740481C1C}">
                <a14:useLocalDpi xmlns:a14="http://schemas.microsoft.com/office/drawing/2010/main" val="0"/>
              </a:ext>
            </a:extLst>
          </a:blip>
          <a:srcRect t="5549" b="19451"/>
          <a:stretch/>
        </p:blipFill>
        <p:spPr bwMode="auto">
          <a:xfrm>
            <a:off x="-6378"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2657" y="555526"/>
            <a:ext cx="4306220" cy="429855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00206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¿Cuáles son los movimientos futuros de los EE.UU., según la profecía Bíblica? </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usa"/>
          <p:cNvSpPr>
            <a:spLocks noChangeAspect="1" noChangeArrowheads="1"/>
          </p:cNvSpPr>
          <p:nvPr/>
        </p:nvSpPr>
        <p:spPr bwMode="auto">
          <a:xfrm>
            <a:off x="155575" y="-1189038"/>
            <a:ext cx="4724400" cy="247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3075" name="Picture 3"/>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5694" y="249247"/>
            <a:ext cx="3921903"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Gerhard\Documents\IMS\_0 2018\Logos ENG\rescate blanc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2000"/>
                                        <p:tgtEl>
                                          <p:spTgt spid="3075"/>
                                        </p:tgtEl>
                                      </p:cBhvr>
                                    </p:animEffect>
                                  </p:childTnLst>
                                </p:cTn>
                              </p:par>
                            </p:childTnLst>
                          </p:cTn>
                        </p:par>
                        <p:par>
                          <p:cTn id="18" fill="hold">
                            <p:stCondLst>
                              <p:cond delay="35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4 El 666 y USA\p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741" y="237722"/>
            <a:ext cx="3651795" cy="51651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15009" y="915566"/>
            <a:ext cx="6101207"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rgbClr val="C00000"/>
                </a:solidFill>
                <a:effectLst>
                  <a:outerShdw blurRad="76200" dist="50800" dir="5400000" algn="tl" rotWithShape="0">
                    <a:srgbClr val="000000">
                      <a:alpha val="65000"/>
                    </a:srgbClr>
                  </a:outerShdw>
                </a:effectLst>
                <a:latin typeface="Myriad Pro" pitchFamily="34" charset="0"/>
              </a:rPr>
              <a:t>…hace que la tierra y los moradores de ella adoren a la primera bestia, cuya herida mortal fue sanada. </a:t>
            </a:r>
          </a:p>
          <a:p>
            <a:pPr marL="0" indent="0">
              <a:buNone/>
            </a:pPr>
            <a:r>
              <a:rPr lang="es-AR" sz="2400" b="1" i="1" spc="50" dirty="0">
                <a:ln w="11430"/>
                <a:solidFill>
                  <a:srgbClr val="C00000"/>
                </a:solidFill>
                <a:effectLst>
                  <a:outerShdw blurRad="76200" dist="50800" dir="5400000" algn="tl" rotWithShape="0">
                    <a:srgbClr val="000000">
                      <a:alpha val="65000"/>
                    </a:srgbClr>
                  </a:outerShdw>
                </a:effectLst>
                <a:latin typeface="Myriad Pro" pitchFamily="34" charset="0"/>
              </a:rPr>
              <a:t>También hace grandes señales, de tal manera que aun hace descender fuego del cielo a la tierra delante de los hombres. </a:t>
            </a:r>
          </a:p>
          <a:p>
            <a:pPr marL="0" indent="0">
              <a:buNone/>
            </a:pPr>
            <a:r>
              <a:rPr lang="es-AR" sz="2400" b="1" i="1" spc="50" dirty="0">
                <a:ln w="11430"/>
                <a:solidFill>
                  <a:srgbClr val="C00000"/>
                </a:solidFill>
                <a:effectLst>
                  <a:outerShdw blurRad="76200" dist="50800" dir="5400000" algn="tl" rotWithShape="0">
                    <a:srgbClr val="000000">
                      <a:alpha val="65000"/>
                    </a:srgbClr>
                  </a:outerShdw>
                </a:effectLst>
                <a:latin typeface="Myriad Pro" pitchFamily="34" charset="0"/>
              </a:rPr>
              <a:t>Y engaña a los moradores de la tierra con las señales que se le ha permitido hacer en presencia de la bestia…</a:t>
            </a:r>
          </a:p>
        </p:txBody>
      </p:sp>
      <p:sp>
        <p:nvSpPr>
          <p:cNvPr id="5" name="1 Título"/>
          <p:cNvSpPr>
            <a:spLocks noGrp="1"/>
          </p:cNvSpPr>
          <p:nvPr>
            <p:ph type="title"/>
          </p:nvPr>
        </p:nvSpPr>
        <p:spPr>
          <a:xfrm>
            <a:off x="276672" y="96018"/>
            <a:ext cx="3863280" cy="459508"/>
          </a:xfrm>
        </p:spPr>
        <p:txBody>
          <a:bodyPr>
            <a:normAutofit fontScale="90000"/>
          </a:bodyPr>
          <a:lstStyle/>
          <a:p>
            <a:r>
              <a:rPr lang="es-ES" sz="2400" b="1" dirty="0">
                <a:effectLst>
                  <a:outerShdw blurRad="38100" dist="38100" dir="2700000" algn="tl">
                    <a:srgbClr val="000000">
                      <a:alpha val="43137"/>
                    </a:srgbClr>
                  </a:outerShdw>
                </a:effectLst>
                <a:latin typeface="Myriad Pro" pitchFamily="34" charset="0"/>
              </a:rPr>
              <a:t>Apocalipsis 13:12 ú.p.-14p.p.</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1"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Resultado de imagen para trump y el papa m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4554"/>
            <a:ext cx="8683208" cy="57946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176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Estados Unidos&amp;quot;&quot;/&gt;&lt;property id=&quot;20307&quot; value=&quot;259&quot;/&gt;&lt;/object&gt;&lt;object type=&quot;3&quot; unique_id=&quot;23927&quot;&gt;&lt;property id=&quot;20148&quot; value=&quot;5&quot;/&gt;&lt;property id=&quot;20300&quot; value=&quot;Diapositiva 33&quot;/&gt;&lt;property id=&quot;20307&quot; value=&quot;315&quot;/&gt;&lt;/object&gt;&lt;object type=&quot;3&quot; unique_id=&quot;26565&quot;&gt;&lt;property id=&quot;20148&quot; value=&quot;5&quot;/&gt;&lt;property id=&quot;20300&quot; value=&quot;Diapositiva 1 - &amp;quot;Estados Unidos en el&amp;quot;&quot;/&gt;&lt;property id=&quot;20307&quot; value=&quot;316&quot;/&gt;&lt;/object&gt;&lt;object type=&quot;3&quot; unique_id=&quot;26566&quot;&gt;&lt;property id=&quot;20148&quot; value=&quot;5&quot;/&gt;&lt;property id=&quot;20300&quot; value=&quot;Diapositiva 32&quot;/&gt;&lt;property id=&quot;20307&quot; value=&quot;317&quot;/&gt;&lt;/object&gt;&lt;object type=&quot;3&quot; unique_id=&quot;33210&quot;&gt;&lt;property id=&quot;20148&quot; value=&quot;5&quot;/&gt;&lt;property id=&quot;20300&quot; value=&quot;Diapositiva 3&quot;/&gt;&lt;property id=&quot;20307&quot; value=&quot;374&quot;/&gt;&lt;/object&gt;&lt;object type=&quot;3&quot; unique_id=&quot;33211&quot;&gt;&lt;property id=&quot;20148&quot; value=&quot;5&quot;/&gt;&lt;property id=&quot;20300&quot; value=&quot;Diapositiva 4 - &amp;quot;Apocalipsis 13:11-12 p.p.&amp;quot;&quot;/&gt;&lt;property id=&quot;20307&quot; value=&quot;373&quot;/&gt;&lt;/object&gt;&lt;object type=&quot;3&quot; unique_id=&quot;33212&quot;&gt;&lt;property id=&quot;20148&quot; value=&quot;5&quot;/&gt;&lt;property id=&quot;20300&quot; value=&quot;Diapositiva 6&quot;/&gt;&lt;property id=&quot;20307&quot; value=&quot;375&quot;/&gt;&lt;/object&gt;&lt;object type=&quot;3&quot; unique_id=&quot;33213&quot;&gt;&lt;property id=&quot;20148&quot; value=&quot;5&quot;/&gt;&lt;property id=&quot;20300&quot; value=&quot;Diapositiva 7 - &amp;quot;Apocalipsis 13:12 ú.p.-14p.p.&amp;quot;&quot;/&gt;&lt;property id=&quot;20307&quot; value=&quot;377&quot;/&gt;&lt;/object&gt;&lt;object type=&quot;3&quot; unique_id=&quot;33216&quot;&gt;&lt;property id=&quot;20148&quot; value=&quot;5&quot;/&gt;&lt;property id=&quot;20300&quot; value=&quot;Diapositiva 9&quot;/&gt;&lt;property id=&quot;20307&quot; value=&quot;390&quot;/&gt;&lt;/object&gt;&lt;object type=&quot;3&quot; unique_id=&quot;33218&quot;&gt;&lt;property id=&quot;20148&quot; value=&quot;5&quot;/&gt;&lt;property id=&quot;20300&quot; value=&quot;Diapositiva 13&quot;/&gt;&lt;property id=&quot;20307&quot; value=&quot;389&quot;/&gt;&lt;/object&gt;&lt;object type=&quot;3&quot; unique_id=&quot;33219&quot;&gt;&lt;property id=&quot;20148&quot; value=&quot;5&quot;/&gt;&lt;property id=&quot;20300&quot; value=&quot;Diapositiva 14 - &amp;quot;Apocalipsis 13:16&amp;quot;&quot;/&gt;&lt;property id=&quot;20307&quot; value=&quot;382&quot;/&gt;&lt;/object&gt;&lt;object type=&quot;3&quot; unique_id=&quot;33220&quot;&gt;&lt;property id=&quot;20148&quot; value=&quot;5&quot;/&gt;&lt;property id=&quot;20300&quot; value=&quot;Diapositiva 16&quot;/&gt;&lt;property id=&quot;20307&quot; value=&quot;388&quot;/&gt;&lt;/object&gt;&lt;object type=&quot;3&quot; unique_id=&quot;33221&quot;&gt;&lt;property id=&quot;20148&quot; value=&quot;5&quot;/&gt;&lt;property id=&quot;20300&quot; value=&quot;Diapositiva 17 - &amp;quot;Apocalipsis 13:17&amp;quot;&quot;/&gt;&lt;property id=&quot;20307&quot; value=&quot;383&quot;/&gt;&lt;/object&gt;&lt;object type=&quot;3&quot; unique_id=&quot;33228&quot;&gt;&lt;property id=&quot;20148&quot; value=&quot;5&quot;/&gt;&lt;property id=&quot;20300&quot; value=&quot;Diapositiva 20&quot;/&gt;&lt;property id=&quot;20307&quot; value=&quot;386&quot;/&gt;&lt;/object&gt;&lt;object type=&quot;3&quot; unique_id=&quot;35545&quot;&gt;&lt;property id=&quot;20148&quot; value=&quot;5&quot;/&gt;&lt;property id=&quot;20300&quot; value=&quot;Diapositiva 23&quot;/&gt;&lt;property id=&quot;20307&quot; value=&quot;406&quot;/&gt;&lt;/object&gt;&lt;object type=&quot;3&quot; unique_id=&quot;35549&quot;&gt;&lt;property id=&quot;20148&quot; value=&quot;5&quot;/&gt;&lt;property id=&quot;20300&quot; value=&quot;Diapositiva 31&quot;/&gt;&lt;property id=&quot;20307&quot; value=&quot;410&quot;/&gt;&lt;/object&gt;&lt;object type=&quot;3&quot; unique_id=&quot;36301&quot;&gt;&lt;property id=&quot;20148&quot; value=&quot;5&quot;/&gt;&lt;property id=&quot;20300&quot; value=&quot;Diapositiva 10 - &amp;quot;Apocalipsis 13:14 ú.p.-15&amp;quot;&quot;/&gt;&lt;property id=&quot;20307&quot; value=&quot;416&quot;/&gt;&lt;/object&gt;&lt;object type=&quot;3&quot; unique_id=&quot;37032&quot;&gt;&lt;property id=&quot;20148&quot; value=&quot;5&quot;/&gt;&lt;property id=&quot;20300&quot; value=&quot;Diapositiva 21 - &amp;quot;Apocalipsis 14:6-7&amp;quot;&quot;/&gt;&lt;property id=&quot;20307&quot; value=&quot;422&quot;/&gt;&lt;/object&gt;&lt;object type=&quot;3&quot; unique_id=&quot;39144&quot;&gt;&lt;property id=&quot;20148&quot; value=&quot;5&quot;/&gt;&lt;property id=&quot;20300&quot; value=&quot;Diapositiva 24 - &amp;quot;Apocalipsis 14:8&amp;quot;&quot;/&gt;&lt;property id=&quot;20307&quot; value=&quot;433&quot;/&gt;&lt;/object&gt;&lt;object type=&quot;3&quot; unique_id=&quot;40358&quot;&gt;&lt;property id=&quot;20148&quot; value=&quot;5&quot;/&gt;&lt;property id=&quot;20300&quot; value=&quot;Diapositiva 11 - &amp;quot;Imagen de la bestia&amp;quot;&quot;/&gt;&lt;property id=&quot;20307&quot; value=&quot;440&quot;/&gt;&lt;/object&gt;&lt;object type=&quot;3&quot; unique_id=&quot;40896&quot;&gt;&lt;property id=&quot;20148&quot; value=&quot;5&quot;/&gt;&lt;property id=&quot;20300&quot; value=&quot;Diapositiva 22 - &amp;quot;Se destacan en este mensaje:&amp;quot;&quot;/&gt;&lt;property id=&quot;20307&quot; value=&quot;446&quot;/&gt;&lt;/object&gt;&lt;object type=&quot;3&quot; unique_id=&quot;40897&quot;&gt;&lt;property id=&quot;20148&quot; value=&quot;5&quot;/&gt;&lt;property id=&quot;20300&quot; value=&quot;Diapositiva 27&quot;/&gt;&lt;property id=&quot;20307&quot; value=&quot;447&quot;/&gt;&lt;/object&gt;&lt;object type=&quot;3&quot; unique_id=&quot;40898&quot;&gt;&lt;property id=&quot;20148&quot; value=&quot;5&quot;/&gt;&lt;property id=&quot;20300&quot; value=&quot;Diapositiva 28 - &amp;quot;Apocalipsis 14:12&amp;quot;&quot;/&gt;&lt;property id=&quot;20307&quot; value=&quot;448&quot;/&gt;&lt;/object&gt;&lt;object type=&quot;3&quot; unique_id=&quot;41116&quot;&gt;&lt;property id=&quot;20148&quot; value=&quot;5&quot;/&gt;&lt;property id=&quot;20300&quot; value=&quot;Diapositiva 29&quot;/&gt;&lt;property id=&quot;20307&quot; value=&quot;450&quot;/&gt;&lt;/object&gt;&lt;object type=&quot;3&quot; unique_id=&quot;41117&quot;&gt;&lt;property id=&quot;20148&quot; value=&quot;5&quot;/&gt;&lt;property id=&quot;20300&quot; value=&quot;Diapositiva 30 - &amp;quot;Las profecías nos muestran que habrá una alianza, en los días finales, entre el Vaticano (la primera bestia &quot;/&gt;&lt;property id=&quot;20307&quot; value=&quot;451&quot;/&gt;&lt;/object&gt;&lt;object type=&quot;3&quot; unique_id=&quot;41665&quot;&gt;&lt;property id=&quot;20148&quot; value=&quot;5&quot;/&gt;&lt;property id=&quot;20300&quot; value=&quot;Diapositiva 5 - &amp;quot;Estados Unidos&amp;quot;&quot;/&gt;&lt;property id=&quot;20307&quot; value=&quot;453&quot;/&gt;&lt;/object&gt;&lt;object type=&quot;3&quot; unique_id=&quot;41826&quot;&gt;&lt;property id=&quot;20148&quot; value=&quot;5&quot;/&gt;&lt;property id=&quot;20300&quot; value=&quot;Diapositiva 8&quot;/&gt;&lt;property id=&quot;20307&quot; value=&quot;454&quot;/&gt;&lt;/object&gt;&lt;object type=&quot;3&quot; unique_id=&quot;41827&quot;&gt;&lt;property id=&quot;20148&quot; value=&quot;5&quot;/&gt;&lt;property id=&quot;20300&quot; value=&quot;Diapositiva 15 - &amp;quot;LA MARCA ¿será una señal visible? &amp;quot;&quot;/&gt;&lt;property id=&quot;20307&quot; value=&quot;455&quot;/&gt;&lt;/object&gt;&lt;object type=&quot;3&quot; unique_id=&quot;42068&quot;&gt;&lt;property id=&quot;20148&quot; value=&quot;5&quot;/&gt;&lt;property id=&quot;20300&quot; value=&quot;Diapositiva 18 - &amp;quot;Presión económica&amp;quot;&quot;/&gt;&lt;property id=&quot;20307&quot; value=&quot;456&quot;/&gt;&lt;/object&gt;&lt;object type=&quot;3&quot; unique_id=&quot;42069&quot;&gt;&lt;property id=&quot;20148&quot; value=&quot;5&quot;/&gt;&lt;property id=&quot;20300&quot; value=&quot;Diapositiva 19 - &amp;quot;LOS TRES MENSAJES ANGÉLICOS DEL APOCALIPSIS&amp;quot;&quot;/&gt;&lt;property id=&quot;20307&quot; value=&quot;457&quot;/&gt;&lt;/object&gt;&lt;object type=&quot;3&quot; unique_id=&quot;42213&quot;&gt;&lt;property id=&quot;20148&quot; value=&quot;5&quot;/&gt;&lt;property id=&quot;20300&quot; value=&quot;Diapositiva 25&quot;/&gt;&lt;property id=&quot;20307&quot; value=&quot;458&quot;/&gt;&lt;/object&gt;&lt;object type=&quot;3&quot; unique_id=&quot;42214&quot;&gt;&lt;property id=&quot;20148&quot; value=&quot;5&quot;/&gt;&lt;property id=&quot;20300&quot; value=&quot;Diapositiva 26 - &amp;quot;Apocalipsis 14:9-11 &amp;quot;&quot;/&gt;&lt;property id=&quot;20307&quot; value=&quot;459&quot;/&gt;&lt;/object&gt;&lt;object type=&quot;3&quot; unique_id=&quot;42657&quot;&gt;&lt;property id=&quot;20148&quot; value=&quot;5&quot;/&gt;&lt;property id=&quot;20300&quot; value=&quot;Diapositiva 12 - &amp;quot;Imagen de la bestia&amp;quot;&quot;/&gt;&lt;property id=&quot;20307&quot; value=&quot;46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8000</TotalTime>
  <Words>6441</Words>
  <Application>Microsoft Office PowerPoint</Application>
  <PresentationFormat>Presentación en pantalla (16:9)</PresentationFormat>
  <Paragraphs>259</Paragraphs>
  <Slides>45</Slides>
  <Notes>45</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45</vt:i4>
      </vt:variant>
    </vt:vector>
  </HeadingPairs>
  <TitlesOfParts>
    <vt:vector size="53" baseType="lpstr">
      <vt:lpstr>Calibri</vt:lpstr>
      <vt:lpstr>Myriad Pro</vt:lpstr>
      <vt:lpstr>Myriad Pro Black Cond</vt:lpstr>
      <vt:lpstr>Verdana</vt:lpstr>
      <vt:lpstr>Wingdings</vt:lpstr>
      <vt:lpstr>Wingdings 2</vt:lpstr>
      <vt:lpstr>Flujo</vt:lpstr>
      <vt:lpstr>1_Flujo</vt:lpstr>
      <vt:lpstr>“Estados Unidos en el Apocalipsis”</vt:lpstr>
      <vt:lpstr>Estados Unidos</vt:lpstr>
      <vt:lpstr>Apocalipsis 13:11-12 p.p.</vt:lpstr>
      <vt:lpstr>Presentación de PowerPoint</vt:lpstr>
      <vt:lpstr>Estados Unidos</vt:lpstr>
      <vt:lpstr>Presentación de PowerPoint</vt:lpstr>
      <vt:lpstr>Presentación de PowerPoint</vt:lpstr>
      <vt:lpstr>Apocalipsis 13:12 ú.p.-14p.p.</vt:lpstr>
      <vt:lpstr>Presentación de PowerPoint</vt:lpstr>
      <vt:lpstr>Presentación de PowerPoint</vt:lpstr>
      <vt:lpstr>Apocalipsis 13:14 ú.p.-15</vt:lpstr>
      <vt:lpstr>   Imagen de la bestia</vt:lpstr>
      <vt:lpstr>Imagen de la bestia</vt:lpstr>
      <vt:lpstr>Apocalipsis 13:16-17</vt:lpstr>
      <vt:lpstr>LA MARCA ¿será una señal visible? </vt:lpstr>
      <vt:lpstr>Presentación de PowerPoint</vt:lpstr>
      <vt:lpstr>Presentación de PowerPoint</vt:lpstr>
      <vt:lpstr>Presión económica</vt:lpstr>
      <vt:lpstr>Apocalipsis 13:37-38</vt:lpstr>
      <vt:lpstr>Salmos 91:11</vt:lpstr>
      <vt:lpstr>LOS TRES MENSAJES ANGÉLICOS DEL APOCALIPSIS</vt:lpstr>
      <vt:lpstr>Apocalipsis 14:6-7</vt:lpstr>
      <vt:lpstr>Se destacan en este mensaje:</vt:lpstr>
      <vt:lpstr>Presentación de PowerPoint</vt:lpstr>
      <vt:lpstr>Apocalipsis 14:8</vt:lpstr>
      <vt:lpstr>1 Juan 5:4 </vt:lpstr>
      <vt:lpstr>Presentación de PowerPoint</vt:lpstr>
      <vt:lpstr>Apocalipsis 14:9-11 </vt:lpstr>
      <vt:lpstr>Presentación de PowerPoint</vt:lpstr>
      <vt:lpstr>Presentación de PowerPoint</vt:lpstr>
      <vt:lpstr>Apocalipsis 14:12</vt:lpstr>
      <vt:lpstr>Presentación de PowerPoint</vt:lpstr>
      <vt:lpstr>Las profecías nos muestran que habrá una alianza, en los días finales, entre el Vaticano (la primera bestia de Apoc. 13) y el protestantismo de EE.UU. (la bestia con 2 cuernos). </vt:lpstr>
      <vt:lpstr>Presentación de PowerPoint</vt:lpstr>
      <vt:lpstr>Presentación de PowerPoint</vt:lpstr>
      <vt:lpstr>Deuteronomio 5:29 </vt:lpstr>
      <vt:lpstr>Mateo 15:9 </vt:lpstr>
      <vt:lpstr>Mateo 7:21-22</vt:lpstr>
      <vt:lpstr>Apocalipsis 14:12</vt:lpstr>
      <vt:lpstr>Apocalipsis 12:17</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459</cp:revision>
  <dcterms:created xsi:type="dcterms:W3CDTF">2017-08-31T21:58:51Z</dcterms:created>
  <dcterms:modified xsi:type="dcterms:W3CDTF">2018-11-01T05:41:42Z</dcterms:modified>
</cp:coreProperties>
</file>