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2.xml" ContentType="application/vnd.openxmlformats-officedocument.presentationml.tags+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52" r:id="rId1"/>
  </p:sldMasterIdLst>
  <p:notesMasterIdLst>
    <p:notesMasterId r:id="rId33"/>
  </p:notesMasterIdLst>
  <p:sldIdLst>
    <p:sldId id="320" r:id="rId2"/>
    <p:sldId id="321" r:id="rId3"/>
    <p:sldId id="259" r:id="rId4"/>
    <p:sldId id="306" r:id="rId5"/>
    <p:sldId id="322" r:id="rId6"/>
    <p:sldId id="323" r:id="rId7"/>
    <p:sldId id="324" r:id="rId8"/>
    <p:sldId id="266" r:id="rId9"/>
    <p:sldId id="290" r:id="rId10"/>
    <p:sldId id="291" r:id="rId11"/>
    <p:sldId id="307" r:id="rId12"/>
    <p:sldId id="325" r:id="rId13"/>
    <p:sldId id="319" r:id="rId14"/>
    <p:sldId id="326" r:id="rId15"/>
    <p:sldId id="327" r:id="rId16"/>
    <p:sldId id="273" r:id="rId17"/>
    <p:sldId id="313" r:id="rId18"/>
    <p:sldId id="283" r:id="rId19"/>
    <p:sldId id="328" r:id="rId20"/>
    <p:sldId id="285" r:id="rId21"/>
    <p:sldId id="329" r:id="rId22"/>
    <p:sldId id="286" r:id="rId23"/>
    <p:sldId id="330" r:id="rId24"/>
    <p:sldId id="331" r:id="rId25"/>
    <p:sldId id="332" r:id="rId26"/>
    <p:sldId id="310" r:id="rId27"/>
    <p:sldId id="288" r:id="rId28"/>
    <p:sldId id="314" r:id="rId29"/>
    <p:sldId id="333" r:id="rId30"/>
    <p:sldId id="334" r:id="rId31"/>
    <p:sldId id="335" r:id="rId32"/>
  </p:sldIdLst>
  <p:sldSz cx="9144000" cy="5143500" type="screen16x9"/>
  <p:notesSz cx="6858000" cy="9144000"/>
  <p:embeddedFontLst>
    <p:embeddedFont>
      <p:font typeface="Myriad Pro" panose="020B0503030403020204" pitchFamily="34" charset="0"/>
      <p:regular r:id="rId34"/>
      <p:bold r:id="rId35"/>
      <p:italic r:id="rId36"/>
      <p:boldItalic r:id="rId37"/>
    </p:embeddedFont>
    <p:embeddedFont>
      <p:font typeface="Calibri" panose="020F0502020204030204" pitchFamily="34" charset="0"/>
      <p:regular r:id="rId38"/>
      <p:bold r:id="rId39"/>
      <p:italic r:id="rId40"/>
      <p:boldItalic r:id="rId41"/>
    </p:embeddedFont>
    <p:embeddedFont>
      <p:font typeface="Verdana" panose="020B0604030504040204" pitchFamily="34" charset="0"/>
      <p:regular r:id="rId42"/>
      <p:bold r:id="rId43"/>
      <p:italic r:id="rId44"/>
      <p:boldItalic r:id="rId45"/>
    </p:embeddedFont>
    <p:embeddedFont>
      <p:font typeface="Wingdings 2" panose="05020102010507070707" pitchFamily="18" charset="2"/>
      <p:regular r:id="rId46"/>
    </p:embeddedFont>
    <p:embeddedFont>
      <p:font typeface="Myriad Pro Black Cond" panose="020B0806030403020204" charset="0"/>
      <p:bold r:id="rId47"/>
      <p:boldItalic r:id="rId48"/>
    </p:embeddedFont>
  </p:embeddedFontLst>
  <p:custDataLst>
    <p:tags r:id="rId49"/>
  </p:custDataLst>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1912" autoAdjust="0"/>
  </p:normalViewPr>
  <p:slideViewPr>
    <p:cSldViewPr>
      <p:cViewPr varScale="1">
        <p:scale>
          <a:sx n="110" d="100"/>
          <a:sy n="110" d="100"/>
        </p:scale>
        <p:origin x="1644" y="10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AR"/>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800FDA5-3A07-4FDF-98A5-A092EB6FDC43}" type="datetimeFigureOut">
              <a:rPr lang="es-AR" smtClean="0"/>
              <a:t>12/11/2018</a:t>
            </a:fld>
            <a:endParaRPr lang="es-AR"/>
          </a:p>
        </p:txBody>
      </p:sp>
      <p:sp>
        <p:nvSpPr>
          <p:cNvPr id="4" name="3 Marcador de imagen de diapositiva"/>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AR"/>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AR"/>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217086D-08C2-421D-B121-DBC876E4B52D}" type="slidenum">
              <a:rPr lang="es-AR" smtClean="0"/>
              <a:t>‹#›</a:t>
            </a:fld>
            <a:endParaRPr lang="es-AR"/>
          </a:p>
        </p:txBody>
      </p:sp>
    </p:spTree>
    <p:extLst>
      <p:ext uri="{BB962C8B-B14F-4D97-AF65-F5344CB8AC3E}">
        <p14:creationId xmlns:p14="http://schemas.microsoft.com/office/powerpoint/2010/main" val="1394859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b="1" i="1" kern="1200" dirty="0" smtClean="0">
                <a:solidFill>
                  <a:schemeClr val="tx1"/>
                </a:solidFill>
                <a:effectLst/>
                <a:latin typeface="+mn-lt"/>
                <a:ea typeface="+mn-ea"/>
                <a:cs typeface="+mn-cs"/>
              </a:rPr>
              <a:t>¡Hola amigos! Que la bendición de Dios sea con cada uno de ustedes.</a:t>
            </a:r>
            <a:endParaRPr lang="es-ES" sz="1200" kern="1200" dirty="0" smtClean="0">
              <a:solidFill>
                <a:schemeClr val="tx1"/>
              </a:solidFill>
              <a:effectLst/>
              <a:latin typeface="+mn-lt"/>
              <a:ea typeface="+mn-ea"/>
              <a:cs typeface="+mn-cs"/>
            </a:endParaRPr>
          </a:p>
          <a:p>
            <a:r>
              <a:rPr lang="es-AR" sz="1200" b="1" i="1" kern="1200" dirty="0" smtClean="0">
                <a:solidFill>
                  <a:schemeClr val="tx1"/>
                </a:solidFill>
                <a:effectLst/>
                <a:latin typeface="+mn-lt"/>
                <a:ea typeface="+mn-ea"/>
                <a:cs typeface="+mn-cs"/>
              </a:rPr>
              <a:t>Aquí estamos nuevamente juntos para continuar con el estudio del fascinante libro del Apocalipsis.</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Hoy nos toca el estudio de “La persona central del Apocalipsis”.</a:t>
            </a:r>
            <a:endParaRPr lang="es-ES"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t>1</a:t>
            </a:fld>
            <a:endParaRPr lang="es-AR"/>
          </a:p>
        </p:txBody>
      </p:sp>
    </p:spTree>
    <p:extLst>
      <p:ext uri="{BB962C8B-B14F-4D97-AF65-F5344CB8AC3E}">
        <p14:creationId xmlns:p14="http://schemas.microsoft.com/office/powerpoint/2010/main" val="15087248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b="1" i="1" kern="1200" dirty="0" smtClean="0">
                <a:solidFill>
                  <a:schemeClr val="tx1"/>
                </a:solidFill>
                <a:effectLst/>
                <a:latin typeface="+mn-lt"/>
                <a:ea typeface="+mn-ea"/>
                <a:cs typeface="+mn-cs"/>
              </a:rPr>
              <a:t>En Apocalipsis 1:5 decía «que nos amó y nos liberó de nuestros pecados por su sangre».</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El mismo apóstol Juan había escrito en el evangelio que lleva su nombre en el capítulo 15:13: “Nadie tiene más amor que éste, que pone su vida por sus amigos”. Eso es lo que hizo Jesús. Dio su vida para que podamos ser salvos en él. Él desea que seamos felices y gocemos de la seguridad de su perdón.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Isaías 38:17, dice: “Echaste tras tus espaldas todos mis pecados”. ¡Qué maravilloso regalo!, cargó sobre sí nuestra culpa para ofrecernos la paz con Dios. </a:t>
            </a:r>
            <a:endParaRPr lang="es-ES" sz="1200" kern="1200" dirty="0" smtClean="0">
              <a:solidFill>
                <a:schemeClr val="tx1"/>
              </a:solidFill>
              <a:effectLst/>
              <a:latin typeface="+mn-lt"/>
              <a:ea typeface="+mn-ea"/>
              <a:cs typeface="+mn-cs"/>
            </a:endParaRPr>
          </a:p>
          <a:p>
            <a:endParaRPr lang="es-AR" dirty="0" smtClean="0"/>
          </a:p>
        </p:txBody>
      </p:sp>
      <p:sp>
        <p:nvSpPr>
          <p:cNvPr id="4" name="Marcador de número de diapositiva 3"/>
          <p:cNvSpPr>
            <a:spLocks noGrp="1"/>
          </p:cNvSpPr>
          <p:nvPr>
            <p:ph type="sldNum" sz="quarter" idx="10"/>
          </p:nvPr>
        </p:nvSpPr>
        <p:spPr/>
        <p:txBody>
          <a:bodyPr/>
          <a:lstStyle/>
          <a:p>
            <a:fld id="{B217086D-08C2-421D-B121-DBC876E4B52D}" type="slidenum">
              <a:rPr lang="es-AR" smtClean="0"/>
              <a:t>10</a:t>
            </a:fld>
            <a:endParaRPr lang="es-AR"/>
          </a:p>
        </p:txBody>
      </p:sp>
    </p:spTree>
    <p:extLst>
      <p:ext uri="{BB962C8B-B14F-4D97-AF65-F5344CB8AC3E}">
        <p14:creationId xmlns:p14="http://schemas.microsoft.com/office/powerpoint/2010/main" val="28467021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smtClean="0">
                <a:solidFill>
                  <a:schemeClr val="tx1"/>
                </a:solidFill>
                <a:effectLst/>
                <a:latin typeface="+mn-lt"/>
                <a:ea typeface="+mn-ea"/>
                <a:cs typeface="+mn-cs"/>
              </a:rPr>
              <a:t>En Apocalipsis 5:6 Juan tiene la visión del trono de Dios y, al lado, un cordero como inmolado.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 </a:t>
            </a:r>
            <a:endParaRPr lang="es-ES" sz="1200" kern="1200" dirty="0" smtClean="0">
              <a:solidFill>
                <a:schemeClr val="tx1"/>
              </a:solidFill>
              <a:effectLst/>
              <a:latin typeface="+mn-lt"/>
              <a:ea typeface="+mn-ea"/>
              <a:cs typeface="+mn-cs"/>
            </a:endParaRPr>
          </a:p>
          <a:p>
            <a:r>
              <a:rPr lang="es-AR" sz="1200" b="1" i="1" kern="1200" dirty="0" smtClean="0">
                <a:solidFill>
                  <a:schemeClr val="tx1"/>
                </a:solidFill>
                <a:effectLst/>
                <a:latin typeface="+mn-lt"/>
                <a:ea typeface="+mn-ea"/>
                <a:cs typeface="+mn-cs"/>
              </a:rPr>
              <a:t>Jesús es el Cordero de Dios que quita el pecado del mundo.</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Cuando el hombre cayó en el pecado, debía morir. Pero Dios hizo un plan para salvarlo; el propio Creador, el Hijo de Dios, moriría en su lugar. Hasta que llegara ese tiempo, el pecador debía sacrificar un cordero inocente, el cual moría en su lugar, como sustituto y símbolo hacia Jesús. 	</a:t>
            </a:r>
            <a:endParaRPr lang="es-ES" sz="1200" kern="1200" dirty="0" smtClean="0">
              <a:solidFill>
                <a:schemeClr val="tx1"/>
              </a:solidFill>
              <a:effectLst/>
              <a:latin typeface="+mn-lt"/>
              <a:ea typeface="+mn-ea"/>
              <a:cs typeface="+mn-cs"/>
            </a:endParaRPr>
          </a:p>
          <a:p>
            <a:endParaRPr lang="es-AR" dirty="0" smtClean="0"/>
          </a:p>
        </p:txBody>
      </p:sp>
      <p:sp>
        <p:nvSpPr>
          <p:cNvPr id="4" name="3 Marcador de número de diapositiva"/>
          <p:cNvSpPr>
            <a:spLocks noGrp="1"/>
          </p:cNvSpPr>
          <p:nvPr>
            <p:ph type="sldNum" sz="quarter" idx="10"/>
          </p:nvPr>
        </p:nvSpPr>
        <p:spPr/>
        <p:txBody>
          <a:bodyPr/>
          <a:lstStyle/>
          <a:p>
            <a:fld id="{B217086D-08C2-421D-B121-DBC876E4B52D}" type="slidenum">
              <a:rPr lang="es-AR" smtClean="0"/>
              <a:t>11</a:t>
            </a:fld>
            <a:endParaRPr lang="es-AR"/>
          </a:p>
        </p:txBody>
      </p:sp>
    </p:spTree>
    <p:extLst>
      <p:ext uri="{BB962C8B-B14F-4D97-AF65-F5344CB8AC3E}">
        <p14:creationId xmlns:p14="http://schemas.microsoft.com/office/powerpoint/2010/main" val="35348452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b="1" kern="1200" dirty="0" smtClean="0">
                <a:solidFill>
                  <a:schemeClr val="tx1"/>
                </a:solidFill>
                <a:effectLst/>
                <a:latin typeface="+mn-lt"/>
                <a:ea typeface="+mn-ea"/>
                <a:cs typeface="+mn-cs"/>
              </a:rPr>
              <a:t>Isaías 53:6-7</a:t>
            </a:r>
            <a:r>
              <a:rPr lang="es-AR" sz="1200" kern="1200" dirty="0" smtClean="0">
                <a:solidFill>
                  <a:schemeClr val="tx1"/>
                </a:solidFill>
                <a:effectLst/>
                <a:latin typeface="+mn-lt"/>
                <a:ea typeface="+mn-ea"/>
                <a:cs typeface="+mn-cs"/>
              </a:rPr>
              <a:t> describe con profundidad y belleza su sacrificio de amor, más de 700 años antes de su nacimiento.</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a:t>
            </a:r>
            <a:r>
              <a:rPr lang="es-ES" sz="1200" kern="1200" baseline="30000" dirty="0" smtClean="0">
                <a:solidFill>
                  <a:schemeClr val="tx1"/>
                </a:solidFill>
                <a:effectLst/>
                <a:latin typeface="+mn-lt"/>
                <a:ea typeface="+mn-ea"/>
                <a:cs typeface="+mn-cs"/>
              </a:rPr>
              <a:t>6 </a:t>
            </a:r>
            <a:r>
              <a:rPr lang="es-ES" sz="1200" kern="1200" dirty="0" smtClean="0">
                <a:solidFill>
                  <a:schemeClr val="tx1"/>
                </a:solidFill>
                <a:effectLst/>
                <a:latin typeface="+mn-lt"/>
                <a:ea typeface="+mn-ea"/>
                <a:cs typeface="+mn-cs"/>
              </a:rPr>
              <a:t>Todos nosotros nos descarriamos como ovejas, cada cual se apartó por su camino; mas Jehová cargó en él el pecado de todos nosotros. </a:t>
            </a:r>
          </a:p>
          <a:p>
            <a:r>
              <a:rPr lang="es-ES" sz="1200" kern="1200" baseline="30000" dirty="0" smtClean="0">
                <a:solidFill>
                  <a:schemeClr val="tx1"/>
                </a:solidFill>
                <a:effectLst/>
                <a:latin typeface="+mn-lt"/>
                <a:ea typeface="+mn-ea"/>
                <a:cs typeface="+mn-cs"/>
              </a:rPr>
              <a:t>7 </a:t>
            </a:r>
            <a:r>
              <a:rPr lang="es-ES" sz="1200" kern="1200" dirty="0" smtClean="0">
                <a:solidFill>
                  <a:schemeClr val="tx1"/>
                </a:solidFill>
                <a:effectLst/>
                <a:latin typeface="+mn-lt"/>
                <a:ea typeface="+mn-ea"/>
                <a:cs typeface="+mn-cs"/>
              </a:rPr>
              <a:t>Angustiado él, y afligido, no abrió su boca; como cordero fue llevado al matadero; y como oveja delante de sus trasquiladores, enmudeció, y no abrió su boca</a:t>
            </a:r>
            <a:r>
              <a:rPr lang="es-AR" sz="1200" kern="1200" dirty="0" smtClean="0">
                <a:solidFill>
                  <a:schemeClr val="tx1"/>
                </a:solidFill>
                <a:effectLst/>
                <a:latin typeface="+mn-lt"/>
                <a:ea typeface="+mn-ea"/>
                <a:cs typeface="+mn-cs"/>
              </a:rPr>
              <a:t>”.</a:t>
            </a:r>
            <a:endParaRPr lang="es-ES" sz="1200" kern="1200" dirty="0" smtClean="0">
              <a:solidFill>
                <a:schemeClr val="tx1"/>
              </a:solidFill>
              <a:effectLst/>
              <a:latin typeface="+mn-lt"/>
              <a:ea typeface="+mn-ea"/>
              <a:cs typeface="+mn-cs"/>
            </a:endParaRPr>
          </a:p>
          <a:p>
            <a:endParaRPr lang="es-AR" dirty="0" smtClean="0"/>
          </a:p>
        </p:txBody>
      </p:sp>
      <p:sp>
        <p:nvSpPr>
          <p:cNvPr id="4" name="3 Marcador de número de diapositiva"/>
          <p:cNvSpPr>
            <a:spLocks noGrp="1"/>
          </p:cNvSpPr>
          <p:nvPr>
            <p:ph type="sldNum" sz="quarter" idx="10"/>
          </p:nvPr>
        </p:nvSpPr>
        <p:spPr/>
        <p:txBody>
          <a:bodyPr/>
          <a:lstStyle/>
          <a:p>
            <a:fld id="{B217086D-08C2-421D-B121-DBC876E4B52D}" type="slidenum">
              <a:rPr lang="es-AR" smtClean="0"/>
              <a:t>12</a:t>
            </a:fld>
            <a:endParaRPr lang="es-AR"/>
          </a:p>
        </p:txBody>
      </p:sp>
    </p:spTree>
    <p:extLst>
      <p:ext uri="{BB962C8B-B14F-4D97-AF65-F5344CB8AC3E}">
        <p14:creationId xmlns:p14="http://schemas.microsoft.com/office/powerpoint/2010/main" val="32366771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AR" sz="1200" kern="1200" dirty="0" smtClean="0">
                <a:solidFill>
                  <a:schemeClr val="tx1"/>
                </a:solidFill>
                <a:effectLst/>
                <a:latin typeface="+mn-lt"/>
                <a:ea typeface="+mn-ea"/>
                <a:cs typeface="+mn-cs"/>
              </a:rPr>
              <a:t>En Apocalipsis se menciona 26 veces a Jesús usando el título “Cordero”.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AR" sz="1200" kern="1200" dirty="0" smtClean="0">
                <a:solidFill>
                  <a:schemeClr val="tx1"/>
                </a:solidFill>
                <a:effectLst/>
                <a:latin typeface="+mn-lt"/>
                <a:ea typeface="+mn-ea"/>
                <a:cs typeface="+mn-cs"/>
              </a:rPr>
              <a:t>Juan el Bautista lo presentó junto al río Jordán como “el cordero de Dios, que quita el pecado del mundo” (Juan 1:29, 36).</a:t>
            </a:r>
            <a:endParaRPr lang="es-ES" sz="1200" kern="1200" dirty="0" smtClean="0">
              <a:solidFill>
                <a:schemeClr val="tx1"/>
              </a:solidFill>
              <a:effectLst/>
              <a:latin typeface="+mn-lt"/>
              <a:ea typeface="+mn-ea"/>
              <a:cs typeface="+mn-cs"/>
            </a:endParaRPr>
          </a:p>
          <a:p>
            <a:pPr marL="0" indent="0">
              <a:buFont typeface="Arial" panose="020B0604020202020204" pitchFamily="34" charset="0"/>
              <a:buNone/>
            </a:pPr>
            <a:endParaRPr lang="es-AR" dirty="0" smtClean="0"/>
          </a:p>
        </p:txBody>
      </p:sp>
      <p:sp>
        <p:nvSpPr>
          <p:cNvPr id="4" name="3 Marcador de número de diapositiva"/>
          <p:cNvSpPr>
            <a:spLocks noGrp="1"/>
          </p:cNvSpPr>
          <p:nvPr>
            <p:ph type="sldNum" sz="quarter" idx="10"/>
          </p:nvPr>
        </p:nvSpPr>
        <p:spPr/>
        <p:txBody>
          <a:bodyPr/>
          <a:lstStyle/>
          <a:p>
            <a:fld id="{B217086D-08C2-421D-B121-DBC876E4B52D}" type="slidenum">
              <a:rPr lang="es-AR" smtClean="0"/>
              <a:t>13</a:t>
            </a:fld>
            <a:endParaRPr lang="es-AR"/>
          </a:p>
        </p:txBody>
      </p:sp>
    </p:spTree>
    <p:extLst>
      <p:ext uri="{BB962C8B-B14F-4D97-AF65-F5344CB8AC3E}">
        <p14:creationId xmlns:p14="http://schemas.microsoft.com/office/powerpoint/2010/main" val="42037596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smtClean="0">
                <a:solidFill>
                  <a:schemeClr val="tx1"/>
                </a:solidFill>
                <a:effectLst/>
                <a:latin typeface="+mn-lt"/>
                <a:ea typeface="+mn-ea"/>
                <a:cs typeface="+mn-cs"/>
              </a:rPr>
              <a:t>Las escrituras dicen en 1 Pedro 1:18-20 que aun «Antes de la fundación del mundo» Cristo había sido destinado para que rescatara al hombre y que, como un cordero inocente, llevase la culpa del pecado.</a:t>
            </a:r>
            <a:endParaRPr lang="es-ES" sz="1200" kern="1200" dirty="0" smtClean="0">
              <a:solidFill>
                <a:schemeClr val="tx1"/>
              </a:solidFill>
              <a:effectLst/>
              <a:latin typeface="+mn-lt"/>
              <a:ea typeface="+mn-ea"/>
              <a:cs typeface="+mn-cs"/>
            </a:endParaRPr>
          </a:p>
          <a:p>
            <a:r>
              <a:rPr lang="es-ES" sz="1200" kern="1200" baseline="30000" dirty="0" smtClean="0">
                <a:solidFill>
                  <a:schemeClr val="tx1"/>
                </a:solidFill>
                <a:effectLst/>
                <a:latin typeface="+mn-lt"/>
                <a:ea typeface="+mn-ea"/>
                <a:cs typeface="+mn-cs"/>
              </a:rPr>
              <a:t>18 </a:t>
            </a:r>
            <a:r>
              <a:rPr lang="es-ES" sz="1200" kern="1200" dirty="0" smtClean="0">
                <a:solidFill>
                  <a:schemeClr val="tx1"/>
                </a:solidFill>
                <a:effectLst/>
                <a:latin typeface="+mn-lt"/>
                <a:ea typeface="+mn-ea"/>
                <a:cs typeface="+mn-cs"/>
              </a:rPr>
              <a:t>sabiendo que fuisteis rescatados de vuestra vana manera de vivir, la cual recibisteis de vuestros padres, no con cosas corruptibles, como oro o plata, </a:t>
            </a:r>
          </a:p>
          <a:p>
            <a:r>
              <a:rPr lang="es-ES" sz="1200" kern="1200" baseline="30000" dirty="0" smtClean="0">
                <a:solidFill>
                  <a:schemeClr val="tx1"/>
                </a:solidFill>
                <a:effectLst/>
                <a:latin typeface="+mn-lt"/>
                <a:ea typeface="+mn-ea"/>
                <a:cs typeface="+mn-cs"/>
              </a:rPr>
              <a:t>19 </a:t>
            </a:r>
            <a:r>
              <a:rPr lang="es-ES" sz="1200" kern="1200" dirty="0" smtClean="0">
                <a:solidFill>
                  <a:schemeClr val="tx1"/>
                </a:solidFill>
                <a:effectLst/>
                <a:latin typeface="+mn-lt"/>
                <a:ea typeface="+mn-ea"/>
                <a:cs typeface="+mn-cs"/>
              </a:rPr>
              <a:t>sino con la sangre preciosa de Cristo, como de un cordero sin mancha y sin contaminación, </a:t>
            </a:r>
          </a:p>
          <a:p>
            <a:r>
              <a:rPr lang="es-ES" sz="1200" kern="1200" baseline="30000" dirty="0" smtClean="0">
                <a:solidFill>
                  <a:schemeClr val="tx1"/>
                </a:solidFill>
                <a:effectLst/>
                <a:latin typeface="+mn-lt"/>
                <a:ea typeface="+mn-ea"/>
                <a:cs typeface="+mn-cs"/>
              </a:rPr>
              <a:t>20 </a:t>
            </a:r>
            <a:r>
              <a:rPr lang="es-ES" sz="1200" kern="1200" dirty="0" smtClean="0">
                <a:solidFill>
                  <a:schemeClr val="tx1"/>
                </a:solidFill>
                <a:effectLst/>
                <a:latin typeface="+mn-lt"/>
                <a:ea typeface="+mn-ea"/>
                <a:cs typeface="+mn-cs"/>
              </a:rPr>
              <a:t>ya destinado desde antes de la fundación del mundo, pero manifestado en los postreros tiempos por amor de vosotros, </a:t>
            </a:r>
          </a:p>
          <a:p>
            <a:r>
              <a:rPr lang="es-AR" sz="1200" kern="1200" dirty="0" smtClean="0">
                <a:solidFill>
                  <a:schemeClr val="tx1"/>
                </a:solidFill>
                <a:effectLst/>
                <a:latin typeface="+mn-lt"/>
                <a:ea typeface="+mn-ea"/>
                <a:cs typeface="+mn-cs"/>
              </a:rPr>
              <a:t>En Belén solamente se hizo hombre.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Miqueas 5:2 dice que “sus orígenes son desde el principio, desde los días de la eternidad”. </a:t>
            </a:r>
            <a:endParaRPr lang="es-ES" sz="1200" kern="1200" dirty="0" smtClean="0">
              <a:solidFill>
                <a:schemeClr val="tx1"/>
              </a:solidFill>
              <a:effectLst/>
              <a:latin typeface="+mn-lt"/>
              <a:ea typeface="+mn-ea"/>
              <a:cs typeface="+mn-cs"/>
            </a:endParaRPr>
          </a:p>
          <a:p>
            <a:endParaRPr lang="es-AR" dirty="0" smtClean="0"/>
          </a:p>
        </p:txBody>
      </p:sp>
      <p:sp>
        <p:nvSpPr>
          <p:cNvPr id="4" name="3 Marcador de número de diapositiva"/>
          <p:cNvSpPr>
            <a:spLocks noGrp="1"/>
          </p:cNvSpPr>
          <p:nvPr>
            <p:ph type="sldNum" sz="quarter" idx="10"/>
          </p:nvPr>
        </p:nvSpPr>
        <p:spPr/>
        <p:txBody>
          <a:bodyPr/>
          <a:lstStyle/>
          <a:p>
            <a:fld id="{B217086D-08C2-421D-B121-DBC876E4B52D}" type="slidenum">
              <a:rPr lang="es-AR" smtClean="0"/>
              <a:t>14</a:t>
            </a:fld>
            <a:endParaRPr lang="es-AR"/>
          </a:p>
        </p:txBody>
      </p:sp>
    </p:spTree>
    <p:extLst>
      <p:ext uri="{BB962C8B-B14F-4D97-AF65-F5344CB8AC3E}">
        <p14:creationId xmlns:p14="http://schemas.microsoft.com/office/powerpoint/2010/main" val="13258525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El mismo apóstol Juan escribió en el evangelio, en Juan 1:1-3, 14 acerca de Jesús como el Verbo, y dice que era Dios y Creador, ya desde el principio. El libro de Colosenses 1:16, 17 confirma que Jesús es el Creador de todo y existe antes de todas las cosas. En Colosenses 2:9 asegura que en él habita “la plenitud de la Deidad”. En Hebreos 1:1-2 y 8-10, lo presenta el Padre, como Creador y como Dios. Esta es su grandeza y la garantía de nuestra salvación.</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15</a:t>
            </a:fld>
            <a:endParaRPr lang="es-AR"/>
          </a:p>
        </p:txBody>
      </p:sp>
    </p:spTree>
    <p:extLst>
      <p:ext uri="{BB962C8B-B14F-4D97-AF65-F5344CB8AC3E}">
        <p14:creationId xmlns:p14="http://schemas.microsoft.com/office/powerpoint/2010/main" val="21024864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smtClean="0">
                <a:solidFill>
                  <a:schemeClr val="tx1"/>
                </a:solidFill>
                <a:effectLst/>
                <a:latin typeface="+mn-lt"/>
                <a:ea typeface="+mn-ea"/>
                <a:cs typeface="+mn-cs"/>
              </a:rPr>
              <a:t>También leímos en </a:t>
            </a:r>
            <a:r>
              <a:rPr lang="es-AR" sz="1200" b="1" i="1" kern="1200" dirty="0" err="1" smtClean="0">
                <a:solidFill>
                  <a:schemeClr val="tx1"/>
                </a:solidFill>
                <a:effectLst/>
                <a:latin typeface="+mn-lt"/>
                <a:ea typeface="+mn-ea"/>
                <a:cs typeface="+mn-cs"/>
              </a:rPr>
              <a:t>Apoc</a:t>
            </a:r>
            <a:r>
              <a:rPr lang="es-AR" sz="1200" b="1" i="1" kern="1200" dirty="0" smtClean="0">
                <a:solidFill>
                  <a:schemeClr val="tx1"/>
                </a:solidFill>
                <a:effectLst/>
                <a:latin typeface="+mn-lt"/>
                <a:ea typeface="+mn-ea"/>
                <a:cs typeface="+mn-cs"/>
              </a:rPr>
              <a:t>. 1: 16 </a:t>
            </a:r>
            <a:r>
              <a:rPr lang="es-AR" sz="1200" kern="1200" dirty="0" smtClean="0">
                <a:solidFill>
                  <a:schemeClr val="tx1"/>
                </a:solidFill>
                <a:effectLst/>
                <a:latin typeface="+mn-lt"/>
                <a:ea typeface="+mn-ea"/>
                <a:cs typeface="+mn-cs"/>
              </a:rPr>
              <a:t>que de su boca salía una espada aguda de dos filos.</a:t>
            </a:r>
            <a:endParaRPr lang="es-ES" sz="1200" kern="1200" dirty="0" smtClean="0">
              <a:solidFill>
                <a:schemeClr val="tx1"/>
              </a:solidFill>
              <a:effectLst/>
              <a:latin typeface="+mn-lt"/>
              <a:ea typeface="+mn-ea"/>
              <a:cs typeface="+mn-cs"/>
            </a:endParaRPr>
          </a:p>
          <a:p>
            <a:r>
              <a:rPr lang="es-AR" sz="1200" b="1" i="1" kern="1200" dirty="0" smtClean="0">
                <a:solidFill>
                  <a:schemeClr val="tx1"/>
                </a:solidFill>
                <a:effectLst/>
                <a:latin typeface="+mn-lt"/>
                <a:ea typeface="+mn-ea"/>
                <a:cs typeface="+mn-cs"/>
              </a:rPr>
              <a:t>¿Qué significa la espada de dos filos? </a:t>
            </a:r>
            <a:endParaRPr lang="es-ES" sz="1200" kern="1200" dirty="0" smtClean="0">
              <a:solidFill>
                <a:schemeClr val="tx1"/>
              </a:solidFill>
              <a:effectLst/>
              <a:latin typeface="+mn-lt"/>
              <a:ea typeface="+mn-ea"/>
              <a:cs typeface="+mn-cs"/>
            </a:endParaRPr>
          </a:p>
          <a:p>
            <a:endParaRPr lang="es-AR" dirty="0" smtClean="0"/>
          </a:p>
        </p:txBody>
      </p:sp>
      <p:sp>
        <p:nvSpPr>
          <p:cNvPr id="4" name="3 Marcador de número de diapositiva"/>
          <p:cNvSpPr>
            <a:spLocks noGrp="1"/>
          </p:cNvSpPr>
          <p:nvPr>
            <p:ph type="sldNum" sz="quarter" idx="10"/>
          </p:nvPr>
        </p:nvSpPr>
        <p:spPr/>
        <p:txBody>
          <a:bodyPr/>
          <a:lstStyle/>
          <a:p>
            <a:fld id="{B217086D-08C2-421D-B121-DBC876E4B52D}" type="slidenum">
              <a:rPr lang="es-AR" smtClean="0"/>
              <a:t>16</a:t>
            </a:fld>
            <a:endParaRPr lang="es-AR"/>
          </a:p>
        </p:txBody>
      </p:sp>
    </p:spTree>
    <p:extLst>
      <p:ext uri="{BB962C8B-B14F-4D97-AF65-F5344CB8AC3E}">
        <p14:creationId xmlns:p14="http://schemas.microsoft.com/office/powerpoint/2010/main" val="37199783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smtClean="0">
                <a:solidFill>
                  <a:schemeClr val="tx1"/>
                </a:solidFill>
                <a:effectLst/>
                <a:latin typeface="+mn-lt"/>
                <a:ea typeface="+mn-ea"/>
                <a:cs typeface="+mn-cs"/>
              </a:rPr>
              <a:t>En hebreos 4:12 dice que: “La Palabra de Dios es más penetrante que toda espada de dos filos”. La Biblia es el medio que Dios nos dio para comunicarse con nosotros. La revelación del Apocalipsis es la descripción de su persona y de su voluntad. No podemos resistir la voluntad de Dios o seremos destruidos al final del conflicto entre el bien y el mal.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Tal como una espada defiende, Dios desea a través del Apocalipsis darnos un mensaje de defensa ante la confusión del mundo en que vivimos.</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Tal como una espada o un cuchillo puede quitar lo que está dañado, Dios desea a través del Apocalipsis quitar toda impureza de nuestra vida. No hay nada que Dios no pueda quitar o cambiar como ser todopoderoso.</a:t>
            </a:r>
            <a:endParaRPr lang="es-E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AR" dirty="0"/>
          </a:p>
        </p:txBody>
      </p:sp>
      <p:sp>
        <p:nvSpPr>
          <p:cNvPr id="4" name="3 Marcador de número de diapositiva"/>
          <p:cNvSpPr>
            <a:spLocks noGrp="1"/>
          </p:cNvSpPr>
          <p:nvPr>
            <p:ph type="sldNum" sz="quarter" idx="10"/>
          </p:nvPr>
        </p:nvSpPr>
        <p:spPr/>
        <p:txBody>
          <a:bodyPr/>
          <a:lstStyle/>
          <a:p>
            <a:fld id="{B217086D-08C2-421D-B121-DBC876E4B52D}" type="slidenum">
              <a:rPr lang="es-AR" smtClean="0"/>
              <a:t>17</a:t>
            </a:fld>
            <a:endParaRPr lang="es-AR"/>
          </a:p>
        </p:txBody>
      </p:sp>
    </p:spTree>
    <p:extLst>
      <p:ext uri="{BB962C8B-B14F-4D97-AF65-F5344CB8AC3E}">
        <p14:creationId xmlns:p14="http://schemas.microsoft.com/office/powerpoint/2010/main" val="6623328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smtClean="0">
                <a:solidFill>
                  <a:schemeClr val="tx1"/>
                </a:solidFill>
                <a:effectLst/>
                <a:latin typeface="+mn-lt"/>
                <a:ea typeface="+mn-ea"/>
                <a:cs typeface="+mn-cs"/>
              </a:rPr>
              <a:t>Pero también en Apocalipsis 8:4 nos revela la segunda parte de la comunicación entre Dios y el hombre para que no sea solo un monólogo. Una buena comunicación tiene un intercambio de pensamientos.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4 (RV1865) Y el humo de los inciensos, con las oraciones de los santos, subió de la mano del ángel delante de Dios.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La oración es comparada con el incienso que sube a la presencia de Dios. Orar es abrirle el corazón a Dios como a un amigo. El incienso era un perfume que ascendía en el Santuario como una ofrenda a Dios.</a:t>
            </a:r>
            <a:endParaRPr lang="es-ES" sz="1200" kern="1200" dirty="0" smtClean="0">
              <a:solidFill>
                <a:schemeClr val="tx1"/>
              </a:solidFill>
              <a:effectLst/>
              <a:latin typeface="+mn-lt"/>
              <a:ea typeface="+mn-ea"/>
              <a:cs typeface="+mn-cs"/>
            </a:endParaRPr>
          </a:p>
          <a:p>
            <a:endParaRPr lang="es-AR" dirty="0"/>
          </a:p>
        </p:txBody>
      </p:sp>
      <p:sp>
        <p:nvSpPr>
          <p:cNvPr id="4" name="3 Marcador de número de diapositiva"/>
          <p:cNvSpPr>
            <a:spLocks noGrp="1"/>
          </p:cNvSpPr>
          <p:nvPr>
            <p:ph type="sldNum" sz="quarter" idx="10"/>
          </p:nvPr>
        </p:nvSpPr>
        <p:spPr/>
        <p:txBody>
          <a:bodyPr/>
          <a:lstStyle/>
          <a:p>
            <a:fld id="{B217086D-08C2-421D-B121-DBC876E4B52D}" type="slidenum">
              <a:rPr lang="es-AR" smtClean="0"/>
              <a:t>18</a:t>
            </a:fld>
            <a:endParaRPr lang="es-AR"/>
          </a:p>
        </p:txBody>
      </p:sp>
    </p:spTree>
    <p:extLst>
      <p:ext uri="{BB962C8B-B14F-4D97-AF65-F5344CB8AC3E}">
        <p14:creationId xmlns:p14="http://schemas.microsoft.com/office/powerpoint/2010/main" val="10821552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smtClean="0">
                <a:solidFill>
                  <a:schemeClr val="tx1"/>
                </a:solidFill>
                <a:effectLst/>
                <a:latin typeface="+mn-lt"/>
                <a:ea typeface="+mn-ea"/>
                <a:cs typeface="+mn-cs"/>
              </a:rPr>
              <a:t>Hebreos 4:16 nos invita a hablar con Dios con toda confianza. “Acerquémonos, pues, confiadamente al trono de la gracia, para alcanzar misericordia y hallar gracia para el oportuno socorro</a:t>
            </a:r>
            <a:r>
              <a:rPr lang="es-AR" sz="1200" b="1" kern="1200" dirty="0" smtClean="0">
                <a:solidFill>
                  <a:schemeClr val="tx1"/>
                </a:solidFill>
                <a:effectLst/>
                <a:latin typeface="+mn-lt"/>
                <a:ea typeface="+mn-ea"/>
                <a:cs typeface="+mn-cs"/>
              </a:rPr>
              <a:t>”.</a:t>
            </a:r>
            <a:r>
              <a:rPr lang="es-AR" sz="1200" kern="1200" dirty="0" smtClean="0">
                <a:solidFill>
                  <a:schemeClr val="tx1"/>
                </a:solidFill>
                <a:effectLst/>
                <a:latin typeface="+mn-lt"/>
                <a:ea typeface="+mn-ea"/>
                <a:cs typeface="+mn-cs"/>
              </a:rPr>
              <a:t> Confiadamente significa que podemos recurrir directamente a Dios a través de Jesús, no necesitamos otro intercesor. Jesús fue hombre y pasó por los problemas del ser humano. Nos comprende y simpatiza con nosotros. Nos ama mucho, espera que le aceptemos para recibirnos como hijos suyos, regalarnos la salvación, y dicha eterna en un mundo mejor.</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Como padres, nos alegramos cuando nuestros hijos vienen y expresan sus alegrías y abren sus corazones con nosotros. Dios, como nuestro padre celestial, también desea que nos acerquemos a Él con confianza y compartamos momentos en comunión con Él.</a:t>
            </a:r>
            <a:endParaRPr lang="es-ES" sz="1200" kern="1200" dirty="0" smtClean="0">
              <a:solidFill>
                <a:schemeClr val="tx1"/>
              </a:solidFill>
              <a:effectLst/>
              <a:latin typeface="+mn-lt"/>
              <a:ea typeface="+mn-ea"/>
              <a:cs typeface="+mn-cs"/>
            </a:endParaRPr>
          </a:p>
          <a:p>
            <a:endParaRPr lang="es-AR" dirty="0"/>
          </a:p>
        </p:txBody>
      </p:sp>
      <p:sp>
        <p:nvSpPr>
          <p:cNvPr id="4" name="3 Marcador de número de diapositiva"/>
          <p:cNvSpPr>
            <a:spLocks noGrp="1"/>
          </p:cNvSpPr>
          <p:nvPr>
            <p:ph type="sldNum" sz="quarter" idx="10"/>
          </p:nvPr>
        </p:nvSpPr>
        <p:spPr/>
        <p:txBody>
          <a:bodyPr/>
          <a:lstStyle/>
          <a:p>
            <a:fld id="{B217086D-08C2-421D-B121-DBC876E4B52D}" type="slidenum">
              <a:rPr lang="es-AR" smtClean="0"/>
              <a:t>19</a:t>
            </a:fld>
            <a:endParaRPr lang="es-AR"/>
          </a:p>
        </p:txBody>
      </p:sp>
    </p:spTree>
    <p:extLst>
      <p:ext uri="{BB962C8B-B14F-4D97-AF65-F5344CB8AC3E}">
        <p14:creationId xmlns:p14="http://schemas.microsoft.com/office/powerpoint/2010/main" val="3329056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Recuerdo que durante mi juventud leí un libro sobre misioneros que habían trabajado en las islas del sur del Pacífico. Tenía varias historias de misioneros, o varios personajes importantes. Recuerdo uno llamado John </a:t>
            </a:r>
            <a:r>
              <a:rPr lang="es-ES" sz="1200" kern="1200" dirty="0" err="1" smtClean="0">
                <a:solidFill>
                  <a:schemeClr val="tx1"/>
                </a:solidFill>
                <a:effectLst/>
                <a:latin typeface="+mn-lt"/>
                <a:ea typeface="+mn-ea"/>
                <a:cs typeface="+mn-cs"/>
              </a:rPr>
              <a:t>Paton</a:t>
            </a:r>
            <a:r>
              <a:rPr lang="es-ES" sz="1200" kern="1200" dirty="0" smtClean="0">
                <a:solidFill>
                  <a:schemeClr val="tx1"/>
                </a:solidFill>
                <a:effectLst/>
                <a:latin typeface="+mn-lt"/>
                <a:ea typeface="+mn-ea"/>
                <a:cs typeface="+mn-cs"/>
              </a:rPr>
              <a:t> que sufrió llevando el evangelio entre los caníbales, pero tuvo una vida de devoción con grandes milagros de parte de Dios. Después de muchos esfuerzos e intentos fallidos de conseguir agua de pozo, lograron encontrar agua. Esto fue un milagro para los nativos que estaban acostumbrados a tomar el agua de lluvia y del coco de las palmeras. Esta ayuda provista por Dios al encontrar agua de pozo, abrió los corazones de los nativos a escuchar al misionero. Su vida y devoción me llenó de inspiración en mi vida personal y en mi servicio a Dios. Prácticamente cada libro tiene un personaje central. En el libro del Apocalipsis el personaje central está presentado de una forma realmente impresionante y en múltiples aspectos. Veamos el por qué.</a:t>
            </a:r>
          </a:p>
          <a:p>
            <a:endParaRPr lang="es-ES"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t>2</a:t>
            </a:fld>
            <a:endParaRPr lang="es-AR"/>
          </a:p>
        </p:txBody>
      </p:sp>
    </p:spTree>
    <p:extLst>
      <p:ext uri="{BB962C8B-B14F-4D97-AF65-F5344CB8AC3E}">
        <p14:creationId xmlns:p14="http://schemas.microsoft.com/office/powerpoint/2010/main" val="35420047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smtClean="0">
                <a:solidFill>
                  <a:schemeClr val="tx1"/>
                </a:solidFill>
                <a:effectLst/>
                <a:latin typeface="+mn-lt"/>
                <a:ea typeface="+mn-ea"/>
                <a:cs typeface="+mn-cs"/>
              </a:rPr>
              <a:t>Hebreos 7:25 dice que «Él puede salvar completamente a los que por medio de él se acercan a Dios, viviendo siempre para interceder por ellos». Eso significa que nos desea perdonar, interceder a nuestro favor y al fin llevarnos al cielo. </a:t>
            </a:r>
            <a:endParaRPr lang="es-E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AR" dirty="0"/>
          </a:p>
        </p:txBody>
      </p:sp>
      <p:sp>
        <p:nvSpPr>
          <p:cNvPr id="4" name="3 Marcador de número de diapositiva"/>
          <p:cNvSpPr>
            <a:spLocks noGrp="1"/>
          </p:cNvSpPr>
          <p:nvPr>
            <p:ph type="sldNum" sz="quarter" idx="10"/>
          </p:nvPr>
        </p:nvSpPr>
        <p:spPr/>
        <p:txBody>
          <a:bodyPr/>
          <a:lstStyle/>
          <a:p>
            <a:fld id="{B217086D-08C2-421D-B121-DBC876E4B52D}" type="slidenum">
              <a:rPr lang="es-AR" smtClean="0"/>
              <a:t>20</a:t>
            </a:fld>
            <a:endParaRPr lang="es-AR"/>
          </a:p>
        </p:txBody>
      </p:sp>
    </p:spTree>
    <p:extLst>
      <p:ext uri="{BB962C8B-B14F-4D97-AF65-F5344CB8AC3E}">
        <p14:creationId xmlns:p14="http://schemas.microsoft.com/office/powerpoint/2010/main" val="29601736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200" kern="1200" dirty="0" smtClean="0">
                <a:solidFill>
                  <a:schemeClr val="tx1"/>
                </a:solidFill>
                <a:effectLst/>
                <a:latin typeface="+mn-lt"/>
                <a:ea typeface="+mn-ea"/>
                <a:cs typeface="+mn-cs"/>
              </a:rPr>
              <a:t>Cuenta una historia, que en Corea en el siglo IV vivió un hombre que tenía dos hijos. El mayor llegó a ser un renombrado juez, pero el menor, por la influencia de malos amigos, se convirtió en un terrible bandido. El hermano mayor amaba a su hermano menor y trató de muchas formas convencer a su hermano de que se apartara de sus malos hábitos, pero sin lograr su objetivo. En cierta ocasión el hermano menor fue sorprendido en un acto criminal y llevado a la corte. Su mismo hermano mayor debía dar la condena. Todos pensaban que el hermano menor sería liberado de la corte pues conocían que el hermano mayor amaba a su hermano menor. Para sorpresa de todos, al final del juicio el hermano mayor sentenció a su hermano menor a muerte. El día de la ejecución el hermano mayor fue a visitar a su hermano menor a prisión. Después de golpear a la puerta y entrar en su celda le pidió que cambiaran sus lugares permitiendo que el hermano menor quedara libre y el hermano mayor en prisión. El hermano menor estuvo de acuerdo pensando que al llegar los que ejecutarían la condena y vean que el que estaba en prisión era el hermano mayor, la ejecución no se llevaría a cabo. El hermano menor se escondió en una colina cercana a ver lo que sucedería. Su hermano mayor fue sacado y ejecutado ante sus ojos. Horrorizado descendió corriendo y dijo que él era el que debía ser ejecutado, mencionando su nombre. El guardia respondió que con ese nombre no había ninguna sentencia abierta. Cristo, como hermano mayor, tomó nuestro lugar para liberarnos de la condena de muerte. </a:t>
            </a:r>
            <a:endParaRPr lang="es-ES"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t>21</a:t>
            </a:fld>
            <a:endParaRPr lang="es-AR"/>
          </a:p>
        </p:txBody>
      </p:sp>
    </p:spTree>
    <p:extLst>
      <p:ext uri="{BB962C8B-B14F-4D97-AF65-F5344CB8AC3E}">
        <p14:creationId xmlns:p14="http://schemas.microsoft.com/office/powerpoint/2010/main" val="28172692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smtClean="0">
                <a:solidFill>
                  <a:schemeClr val="tx1"/>
                </a:solidFill>
                <a:effectLst/>
                <a:latin typeface="+mn-lt"/>
                <a:ea typeface="+mn-ea"/>
                <a:cs typeface="+mn-cs"/>
              </a:rPr>
              <a:t>Jesús nos hace una invitación en </a:t>
            </a:r>
            <a:r>
              <a:rPr lang="es-AR" sz="1200" kern="1200" dirty="0" err="1" smtClean="0">
                <a:solidFill>
                  <a:schemeClr val="tx1"/>
                </a:solidFill>
                <a:effectLst/>
                <a:latin typeface="+mn-lt"/>
                <a:ea typeface="+mn-ea"/>
                <a:cs typeface="+mn-cs"/>
              </a:rPr>
              <a:t>Apoc</a:t>
            </a:r>
            <a:r>
              <a:rPr lang="es-AR" sz="1200" kern="1200" dirty="0" smtClean="0">
                <a:solidFill>
                  <a:schemeClr val="tx1"/>
                </a:solidFill>
                <a:effectLst/>
                <a:latin typeface="+mn-lt"/>
                <a:ea typeface="+mn-ea"/>
                <a:cs typeface="+mn-cs"/>
              </a:rPr>
              <a:t>. 3: 20 diciendo: “He aquí, yo estoy a la puerta y llamo; si alguno oye mi voz y abre la puerta, entraré a él, y cenaré con él, y él conmigo”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22</a:t>
            </a:fld>
            <a:endParaRPr lang="es-AR"/>
          </a:p>
        </p:txBody>
      </p:sp>
    </p:spTree>
    <p:extLst>
      <p:ext uri="{BB962C8B-B14F-4D97-AF65-F5344CB8AC3E}">
        <p14:creationId xmlns:p14="http://schemas.microsoft.com/office/powerpoint/2010/main" val="26421567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b="1" i="1" kern="1200" dirty="0" smtClean="0">
                <a:solidFill>
                  <a:schemeClr val="tx1"/>
                </a:solidFill>
                <a:effectLst/>
                <a:latin typeface="+mn-lt"/>
                <a:ea typeface="+mn-ea"/>
                <a:cs typeface="+mn-cs"/>
              </a:rPr>
              <a:t>¿A qué puerta se refiere? </a:t>
            </a:r>
            <a:r>
              <a:rPr lang="es-AR" sz="1200" kern="1200" dirty="0" smtClean="0">
                <a:solidFill>
                  <a:schemeClr val="tx1"/>
                </a:solidFill>
                <a:effectLst/>
                <a:latin typeface="+mn-lt"/>
                <a:ea typeface="+mn-ea"/>
                <a:cs typeface="+mn-cs"/>
              </a:rPr>
              <a:t>Se refiere a la puerta de nuestro corazón, de nuestro amor y fe. Proverbios 23:26 dice: «Dame, hijo mío, tu corazón, Y miren tus ojos por mis caminos».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23</a:t>
            </a:fld>
            <a:endParaRPr lang="es-AR"/>
          </a:p>
        </p:txBody>
      </p:sp>
    </p:spTree>
    <p:extLst>
      <p:ext uri="{BB962C8B-B14F-4D97-AF65-F5344CB8AC3E}">
        <p14:creationId xmlns:p14="http://schemas.microsoft.com/office/powerpoint/2010/main" val="42402651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Si recuerdan, la muralla de Jerusalén tenía diferentes puertas para llegar al santuario. Jesús que murió en lugar de nosotros es el Cordero y es la Puerta por donde podemos entrar. Él es la puerta, el acceso al Padre, y también la puerta de la victoria, la puerta de la paz y el perdón, la puerta a la Jerusalén celestial.</a:t>
            </a:r>
            <a:endParaRPr lang="es-ES"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t>24</a:t>
            </a:fld>
            <a:endParaRPr lang="es-AR"/>
          </a:p>
        </p:txBody>
      </p:sp>
    </p:spTree>
    <p:extLst>
      <p:ext uri="{BB962C8B-B14F-4D97-AF65-F5344CB8AC3E}">
        <p14:creationId xmlns:p14="http://schemas.microsoft.com/office/powerpoint/2010/main" val="33556987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200" kern="1200" dirty="0" smtClean="0">
                <a:solidFill>
                  <a:schemeClr val="tx1"/>
                </a:solidFill>
                <a:effectLst/>
                <a:latin typeface="+mn-lt"/>
                <a:ea typeface="+mn-ea"/>
                <a:cs typeface="+mn-cs"/>
              </a:rPr>
              <a:t>La bella ciudad celestial de Jerusalén tendrá puertas de perlas donde podremos entrar y Jesús será también allí el centro de adoración.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En Apocalipsis leemos:</a:t>
            </a:r>
            <a:endParaRPr lang="es-ES" sz="1200" kern="1200" dirty="0" smtClean="0">
              <a:solidFill>
                <a:schemeClr val="tx1"/>
              </a:solidFill>
              <a:effectLst/>
              <a:latin typeface="+mn-lt"/>
              <a:ea typeface="+mn-ea"/>
              <a:cs typeface="+mn-cs"/>
            </a:endParaRPr>
          </a:p>
          <a:p>
            <a:r>
              <a:rPr lang="es-US" sz="1200" kern="1200" dirty="0" smtClean="0">
                <a:solidFill>
                  <a:schemeClr val="tx1"/>
                </a:solidFill>
                <a:effectLst/>
                <a:latin typeface="+mn-lt"/>
                <a:ea typeface="+mn-ea"/>
                <a:cs typeface="+mn-cs"/>
              </a:rPr>
              <a:t>21 Las doce puertas eran doce perlas; cada puerta fue hecha de una sola perla. La plaza era de oro puro como vidrio transparente.</a:t>
            </a:r>
            <a:endParaRPr lang="es-ES" sz="1200" kern="1200" dirty="0" smtClean="0">
              <a:solidFill>
                <a:schemeClr val="tx1"/>
              </a:solidFill>
              <a:effectLst/>
              <a:latin typeface="+mn-lt"/>
              <a:ea typeface="+mn-ea"/>
              <a:cs typeface="+mn-cs"/>
            </a:endParaRPr>
          </a:p>
          <a:p>
            <a:r>
              <a:rPr lang="es-US" sz="1200" kern="1200" dirty="0" smtClean="0">
                <a:solidFill>
                  <a:schemeClr val="tx1"/>
                </a:solidFill>
                <a:effectLst/>
                <a:latin typeface="+mn-lt"/>
                <a:ea typeface="+mn-ea"/>
                <a:cs typeface="+mn-cs"/>
              </a:rPr>
              <a:t>22 No vi en ella templo, porque el Señor Dios Todopoderoso, y el Cordero, es el templo de ella.</a:t>
            </a:r>
            <a:endParaRPr lang="es-ES" sz="1200" kern="1200" dirty="0" smtClean="0">
              <a:solidFill>
                <a:schemeClr val="tx1"/>
              </a:solidFill>
              <a:effectLst/>
              <a:latin typeface="+mn-lt"/>
              <a:ea typeface="+mn-ea"/>
              <a:cs typeface="+mn-cs"/>
            </a:endParaRPr>
          </a:p>
          <a:p>
            <a:r>
              <a:rPr lang="es-US" sz="1200" kern="1200" dirty="0" smtClean="0">
                <a:solidFill>
                  <a:schemeClr val="tx1"/>
                </a:solidFill>
                <a:effectLst/>
                <a:latin typeface="+mn-lt"/>
                <a:ea typeface="+mn-ea"/>
                <a:cs typeface="+mn-cs"/>
              </a:rPr>
              <a:t>23 La ciudad no tiene necesidad de sol ni de luna, para que resplandezcan en ella; porque la gloria de Dios la ilumina, y el Cordero es su lámpara” Apocalipsis 21:21-23.</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25</a:t>
            </a:fld>
            <a:endParaRPr lang="es-AR"/>
          </a:p>
        </p:txBody>
      </p:sp>
    </p:spTree>
    <p:extLst>
      <p:ext uri="{BB962C8B-B14F-4D97-AF65-F5344CB8AC3E}">
        <p14:creationId xmlns:p14="http://schemas.microsoft.com/office/powerpoint/2010/main" val="2790308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b="1" i="1" kern="1200" dirty="0" smtClean="0">
                <a:solidFill>
                  <a:schemeClr val="tx1"/>
                </a:solidFill>
                <a:effectLst/>
                <a:latin typeface="+mn-lt"/>
                <a:ea typeface="+mn-ea"/>
                <a:cs typeface="+mn-cs"/>
              </a:rPr>
              <a:t>¿Y qué puedo hacer para recibir este regalo de Jesús y disfrutar de esa seguridad? </a:t>
            </a:r>
            <a:endParaRPr lang="es-ES" sz="1200" kern="1200" dirty="0" smtClean="0">
              <a:solidFill>
                <a:schemeClr val="tx1"/>
              </a:solidFill>
              <a:effectLst/>
              <a:latin typeface="+mn-lt"/>
              <a:ea typeface="+mn-ea"/>
              <a:cs typeface="+mn-cs"/>
            </a:endParaRPr>
          </a:p>
          <a:p>
            <a:pPr lvl="0"/>
            <a:r>
              <a:rPr lang="es-AR" sz="1200" b="1" kern="1200" dirty="0" smtClean="0">
                <a:solidFill>
                  <a:schemeClr val="tx1"/>
                </a:solidFill>
                <a:effectLst/>
                <a:latin typeface="+mn-lt"/>
                <a:ea typeface="+mn-ea"/>
                <a:cs typeface="+mn-cs"/>
              </a:rPr>
              <a:t>Confesarle</a:t>
            </a:r>
            <a:r>
              <a:rPr lang="es-AR" sz="1200" kern="1200" dirty="0" smtClean="0">
                <a:solidFill>
                  <a:schemeClr val="tx1"/>
                </a:solidFill>
                <a:effectLst/>
                <a:latin typeface="+mn-lt"/>
                <a:ea typeface="+mn-ea"/>
                <a:cs typeface="+mn-cs"/>
              </a:rPr>
              <a:t> mis pecados. </a:t>
            </a:r>
            <a:endParaRPr lang="es-ES" sz="1200" kern="1200" dirty="0" smtClean="0">
              <a:solidFill>
                <a:schemeClr val="tx1"/>
              </a:solidFill>
              <a:effectLst/>
              <a:latin typeface="+mn-lt"/>
              <a:ea typeface="+mn-ea"/>
              <a:cs typeface="+mn-cs"/>
            </a:endParaRPr>
          </a:p>
          <a:p>
            <a:pPr lvl="0"/>
            <a:r>
              <a:rPr lang="es-AR" sz="1200" b="1" kern="1200" dirty="0" smtClean="0">
                <a:solidFill>
                  <a:schemeClr val="tx1"/>
                </a:solidFill>
                <a:effectLst/>
                <a:latin typeface="+mn-lt"/>
                <a:ea typeface="+mn-ea"/>
                <a:cs typeface="+mn-cs"/>
              </a:rPr>
              <a:t>Creer </a:t>
            </a:r>
            <a:r>
              <a:rPr lang="es-AR" sz="1200" kern="1200" dirty="0" smtClean="0">
                <a:solidFill>
                  <a:schemeClr val="tx1"/>
                </a:solidFill>
                <a:effectLst/>
                <a:latin typeface="+mn-lt"/>
                <a:ea typeface="+mn-ea"/>
                <a:cs typeface="+mn-cs"/>
              </a:rPr>
              <a:t>de corazón en su sangre redentora, puesto que Jesús soportó el castigo que yo merecía por causa del pecado. </a:t>
            </a:r>
            <a:endParaRPr lang="es-ES" sz="1200" kern="1200" dirty="0" smtClean="0">
              <a:solidFill>
                <a:schemeClr val="tx1"/>
              </a:solidFill>
              <a:effectLst/>
              <a:latin typeface="+mn-lt"/>
              <a:ea typeface="+mn-ea"/>
              <a:cs typeface="+mn-cs"/>
            </a:endParaRPr>
          </a:p>
          <a:p>
            <a:pPr lvl="0"/>
            <a:r>
              <a:rPr lang="es-AR" sz="1200" b="1" kern="1200" dirty="0" smtClean="0">
                <a:solidFill>
                  <a:schemeClr val="tx1"/>
                </a:solidFill>
                <a:effectLst/>
                <a:latin typeface="+mn-lt"/>
                <a:ea typeface="+mn-ea"/>
                <a:cs typeface="+mn-cs"/>
              </a:rPr>
              <a:t>Aceptarlo como mi Salvador</a:t>
            </a:r>
            <a:r>
              <a:rPr lang="es-AR" sz="1200" kern="1200" dirty="0" smtClean="0">
                <a:solidFill>
                  <a:schemeClr val="tx1"/>
                </a:solidFill>
                <a:effectLst/>
                <a:latin typeface="+mn-lt"/>
                <a:ea typeface="+mn-ea"/>
                <a:cs typeface="+mn-cs"/>
              </a:rPr>
              <a:t> y como el </a:t>
            </a:r>
            <a:r>
              <a:rPr lang="es-AR" sz="1200" b="1" kern="1200" dirty="0" smtClean="0">
                <a:solidFill>
                  <a:schemeClr val="tx1"/>
                </a:solidFill>
                <a:effectLst/>
                <a:latin typeface="+mn-lt"/>
                <a:ea typeface="+mn-ea"/>
                <a:cs typeface="+mn-cs"/>
              </a:rPr>
              <a:t>dueño y señor</a:t>
            </a:r>
            <a:r>
              <a:rPr lang="es-AR" sz="1200" kern="1200" dirty="0" smtClean="0">
                <a:solidFill>
                  <a:schemeClr val="tx1"/>
                </a:solidFill>
                <a:effectLst/>
                <a:latin typeface="+mn-lt"/>
                <a:ea typeface="+mn-ea"/>
                <a:cs typeface="+mn-cs"/>
              </a:rPr>
              <a:t> de mi vida y </a:t>
            </a:r>
            <a:endParaRPr lang="es-ES" sz="1200" kern="1200" dirty="0" smtClean="0">
              <a:solidFill>
                <a:schemeClr val="tx1"/>
              </a:solidFill>
              <a:effectLst/>
              <a:latin typeface="+mn-lt"/>
              <a:ea typeface="+mn-ea"/>
              <a:cs typeface="+mn-cs"/>
            </a:endParaRPr>
          </a:p>
          <a:p>
            <a:pPr lvl="0"/>
            <a:r>
              <a:rPr lang="es-AR" sz="1200" b="1" kern="1200" dirty="0" smtClean="0">
                <a:solidFill>
                  <a:schemeClr val="tx1"/>
                </a:solidFill>
                <a:effectLst/>
                <a:latin typeface="+mn-lt"/>
                <a:ea typeface="+mn-ea"/>
                <a:cs typeface="+mn-cs"/>
              </a:rPr>
              <a:t>pedirle perdón</a:t>
            </a:r>
            <a:r>
              <a:rPr lang="es-AR" sz="1200" kern="1200" dirty="0" smtClean="0">
                <a:solidFill>
                  <a:schemeClr val="tx1"/>
                </a:solidFill>
                <a:effectLst/>
                <a:latin typeface="+mn-lt"/>
                <a:ea typeface="+mn-ea"/>
                <a:cs typeface="+mn-cs"/>
              </a:rPr>
              <a:t> por todos mis pecados.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Si me entrego a Él, hago instantáneamente mías todas sus promesas y puedo alabarle y agradecerle por su salvación.</a:t>
            </a:r>
            <a:endParaRPr lang="es-ES" sz="1200" kern="1200" dirty="0" smtClean="0">
              <a:solidFill>
                <a:schemeClr val="tx1"/>
              </a:solidFill>
              <a:effectLst/>
              <a:latin typeface="+mn-lt"/>
              <a:ea typeface="+mn-ea"/>
              <a:cs typeface="+mn-cs"/>
            </a:endParaRPr>
          </a:p>
          <a:p>
            <a:r>
              <a:rPr lang="es-AR" sz="1200" b="1" i="1" kern="1200" dirty="0" smtClean="0">
                <a:solidFill>
                  <a:schemeClr val="tx1"/>
                </a:solidFill>
                <a:effectLst/>
                <a:latin typeface="+mn-lt"/>
                <a:ea typeface="+mn-ea"/>
                <a:cs typeface="+mn-cs"/>
              </a:rPr>
              <a:t>¡Yo quiero hacer mío ese regalo de Dios! </a:t>
            </a:r>
            <a:r>
              <a:rPr lang="es-AR" sz="1200" kern="1200" dirty="0" smtClean="0">
                <a:solidFill>
                  <a:schemeClr val="tx1"/>
                </a:solidFill>
                <a:effectLst/>
                <a:latin typeface="+mn-lt"/>
                <a:ea typeface="+mn-ea"/>
                <a:cs typeface="+mn-cs"/>
              </a:rPr>
              <a:t>Tú también serás feliz amándolo, incluso en las horas difíciles de la vida.</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26</a:t>
            </a:fld>
            <a:endParaRPr lang="es-AR"/>
          </a:p>
        </p:txBody>
      </p:sp>
    </p:spTree>
    <p:extLst>
      <p:ext uri="{BB962C8B-B14F-4D97-AF65-F5344CB8AC3E}">
        <p14:creationId xmlns:p14="http://schemas.microsoft.com/office/powerpoint/2010/main" val="9975831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err="1" smtClean="0">
                <a:solidFill>
                  <a:schemeClr val="tx1"/>
                </a:solidFill>
                <a:effectLst/>
                <a:latin typeface="+mn-lt"/>
                <a:ea typeface="+mn-ea"/>
                <a:cs typeface="+mn-cs"/>
              </a:rPr>
              <a:t>Apoc</a:t>
            </a:r>
            <a:r>
              <a:rPr lang="es-AR" sz="1200" kern="1200" dirty="0" smtClean="0">
                <a:solidFill>
                  <a:schemeClr val="tx1"/>
                </a:solidFill>
                <a:effectLst/>
                <a:latin typeface="+mn-lt"/>
                <a:ea typeface="+mn-ea"/>
                <a:cs typeface="+mn-cs"/>
              </a:rPr>
              <a:t>. 21:7 dice: “El que venciere heredará todas las cosas, y yo seré su Dios, y él será mi hijo”.</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27</a:t>
            </a:fld>
            <a:endParaRPr lang="es-AR"/>
          </a:p>
        </p:txBody>
      </p:sp>
    </p:spTree>
    <p:extLst>
      <p:ext uri="{BB962C8B-B14F-4D97-AF65-F5344CB8AC3E}">
        <p14:creationId xmlns:p14="http://schemas.microsoft.com/office/powerpoint/2010/main" val="12972984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smtClean="0">
                <a:solidFill>
                  <a:schemeClr val="tx1"/>
                </a:solidFill>
                <a:effectLst/>
                <a:latin typeface="+mn-lt"/>
                <a:ea typeface="+mn-ea"/>
                <a:cs typeface="+mn-cs"/>
              </a:rPr>
              <a:t>Tenemos sobrados motivos para agradecer a Dios. Toda la Biblia nos habla de Jesús y de su amor hacia nosotros. En el antiguo testamento se muestran 333 profecías sobre Él. El nuevo testamento relata su vida y sus enseñanzas. El Apocalipsis lo presenta en sus más variadas formas, pero principalmente como el gran héroe, el vencedor en la lucha entre el bien y el mal. Es el personaje más importante del Apocalipsis y debe ser también el personaje más importante de tu vida. Él nos llevará a esta preciosa Jerusalén celestial. ¿Lo aceptas hoy como tu Salvador y Señor?</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28</a:t>
            </a:fld>
            <a:endParaRPr lang="es-AR"/>
          </a:p>
        </p:txBody>
      </p:sp>
    </p:spTree>
    <p:extLst>
      <p:ext uri="{BB962C8B-B14F-4D97-AF65-F5344CB8AC3E}">
        <p14:creationId xmlns:p14="http://schemas.microsoft.com/office/powerpoint/2010/main" val="30205393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Este mismo Jesús que se revelo al apóstol Juan en el Apocalipsis desea revelarse también en tu vida y desea ser el personaje central en tu corazón.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El mismo Jesús, con todos sus maravillosos atributos, desea estar a tu lado y guiarte en medio de las dificultades que vive nuestra sociedad.</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Te animo a que abras tu corazón a este maravilloso Jesús y puedas disfrutar de su maravillosa guía. Cuéntale a Dios todas tus necesidades y verás qué hermoso es caminar al lado de Jesús. Experimentarás la misma transformación que vivió el apóstol Juan, el apóstol del amor.</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Dios te bendiga ricamente.</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Te invito a ponerte de pie, inclinar el rostro y orar juntos.</a:t>
            </a:r>
            <a:endParaRPr lang="es-ES"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t>29</a:t>
            </a:fld>
            <a:endParaRPr lang="es-AR"/>
          </a:p>
        </p:txBody>
      </p:sp>
    </p:spTree>
    <p:extLst>
      <p:ext uri="{BB962C8B-B14F-4D97-AF65-F5344CB8AC3E}">
        <p14:creationId xmlns:p14="http://schemas.microsoft.com/office/powerpoint/2010/main" val="3834585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El primer texto de este libro del Apocalipsis, también llamado revelación, nos habla de Jesucristo (</a:t>
            </a:r>
            <a:r>
              <a:rPr lang="es-AR" sz="1200" kern="1200" dirty="0" err="1" smtClean="0">
                <a:solidFill>
                  <a:schemeClr val="tx1"/>
                </a:solidFill>
                <a:effectLst/>
                <a:latin typeface="+mn-lt"/>
                <a:ea typeface="+mn-ea"/>
                <a:cs typeface="+mn-cs"/>
              </a:rPr>
              <a:t>Apoc</a:t>
            </a:r>
            <a:r>
              <a:rPr lang="es-AR" sz="1200" kern="1200" dirty="0" smtClean="0">
                <a:solidFill>
                  <a:schemeClr val="tx1"/>
                </a:solidFill>
                <a:effectLst/>
                <a:latin typeface="+mn-lt"/>
                <a:ea typeface="+mn-ea"/>
                <a:cs typeface="+mn-cs"/>
              </a:rPr>
              <a:t>. 1:1). Él es el que nos abre la historia, nos presenta las glorias de su reino y describe la lucha entre el bien y el mal. Jesucristo mismo aparece como el vencedor final compartiendo su triunfo con todos aquellos que creen en él. 	</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3</a:t>
            </a:fld>
            <a:endParaRPr lang="es-AR"/>
          </a:p>
        </p:txBody>
      </p:sp>
    </p:spTree>
    <p:extLst>
      <p:ext uri="{BB962C8B-B14F-4D97-AF65-F5344CB8AC3E}">
        <p14:creationId xmlns:p14="http://schemas.microsoft.com/office/powerpoint/2010/main" val="22162862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smtClean="0">
                <a:solidFill>
                  <a:schemeClr val="tx1"/>
                </a:solidFill>
                <a:effectLst/>
                <a:latin typeface="+mn-lt"/>
                <a:ea typeface="+mn-ea"/>
                <a:cs typeface="+mn-cs"/>
              </a:rPr>
              <a:t>Hemos escuchado un mensaje lleno de esperanza, un mensaje de paz. Quiera el Señor seguir guiándonos en los próximos temas para poder disfrutar las bendiciones y la guía de Dios dejadas en este fascinante libro del Apocalipsis.</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A la salida, pueden solicitar la hoja de repaso del tema estudiado esta noche de la serie de Apocalipsis.</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Mañana disfrutaremos de otro documental, visitaremos la ciudad de David en Jerusalén en donde se encontraba el palacio del Rey David.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También escucharemos la conferencia sobre el libro del Apocalipsis titulada “</a:t>
            </a:r>
            <a:r>
              <a:rPr lang="es-ES" sz="1200" kern="1200" dirty="0" smtClean="0">
                <a:solidFill>
                  <a:schemeClr val="tx1"/>
                </a:solidFill>
                <a:effectLst/>
                <a:latin typeface="+mn-lt"/>
                <a:ea typeface="+mn-ea"/>
                <a:cs typeface="+mn-cs"/>
              </a:rPr>
              <a:t>7 cartas con una historia de mártires</a:t>
            </a:r>
            <a:r>
              <a:rPr lang="es-AR" sz="1200" kern="1200" dirty="0" smtClean="0">
                <a:solidFill>
                  <a:schemeClr val="tx1"/>
                </a:solidFill>
                <a:effectLst/>
                <a:latin typeface="+mn-lt"/>
                <a:ea typeface="+mn-ea"/>
                <a:cs typeface="+mn-cs"/>
              </a:rPr>
              <a:t>”.</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Te esperamos el día de mañana a la misma hora de hoy. ¡No te lo pierdas!</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¡Que Dios te bendiga y hasta mañana!</a:t>
            </a:r>
            <a:endParaRPr lang="es-ES" sz="1200" kern="1200" dirty="0" smtClean="0">
              <a:solidFill>
                <a:schemeClr val="tx1"/>
              </a:solidFill>
              <a:effectLst/>
              <a:latin typeface="+mn-lt"/>
              <a:ea typeface="+mn-ea"/>
              <a:cs typeface="+mn-cs"/>
            </a:endParaRPr>
          </a:p>
          <a:p>
            <a:endParaRPr lang="es-AR" dirty="0"/>
          </a:p>
        </p:txBody>
      </p:sp>
      <p:sp>
        <p:nvSpPr>
          <p:cNvPr id="4" name="3 Marcador de número de diapositiva"/>
          <p:cNvSpPr>
            <a:spLocks noGrp="1"/>
          </p:cNvSpPr>
          <p:nvPr>
            <p:ph type="sldNum" sz="quarter" idx="10"/>
          </p:nvPr>
        </p:nvSpPr>
        <p:spPr/>
        <p:txBody>
          <a:bodyPr/>
          <a:lstStyle/>
          <a:p>
            <a:fld id="{B217086D-08C2-421D-B121-DBC876E4B52D}" type="slidenum">
              <a:rPr lang="es-AR" smtClean="0"/>
              <a:t>30</a:t>
            </a:fld>
            <a:endParaRPr lang="es-AR"/>
          </a:p>
        </p:txBody>
      </p:sp>
    </p:spTree>
    <p:extLst>
      <p:ext uri="{BB962C8B-B14F-4D97-AF65-F5344CB8AC3E}">
        <p14:creationId xmlns:p14="http://schemas.microsoft.com/office/powerpoint/2010/main" val="3165991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lvl="0" algn="ctr" eaLnBrk="1" fontAlgn="auto" hangingPunct="1">
              <a:spcBef>
                <a:spcPct val="50000"/>
              </a:spcBef>
              <a:spcAft>
                <a:spcPts val="0"/>
              </a:spcAft>
            </a:pPr>
            <a:r>
              <a:rPr lang="en-US" sz="18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labibliatienerazón.org</a:t>
            </a:r>
            <a:endParaRPr lang="en-US" sz="16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endParaRPr>
          </a:p>
          <a:p>
            <a:pPr algn="ctr" eaLnBrk="1" fontAlgn="auto" hangingPunct="1">
              <a:spcBef>
                <a:spcPct val="50000"/>
              </a:spcBef>
              <a:spcAft>
                <a:spcPts val="0"/>
              </a:spcAft>
            </a:pPr>
            <a:r>
              <a:rPr lang="es-ES" sz="1200" u="none" dirty="0" err="1"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info</a:t>
            </a:r>
            <a:r>
              <a:rPr lang="es-ES" sz="12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a:t>
            </a:r>
            <a:r>
              <a:rPr lang="en-US" sz="12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labibliatienerazón.org</a:t>
            </a:r>
          </a:p>
          <a:p>
            <a:pPr lvl="0" algn="ctr" eaLnBrk="1" fontAlgn="auto" hangingPunct="1">
              <a:spcBef>
                <a:spcPct val="50000"/>
              </a:spcBef>
              <a:spcAft>
                <a:spcPts val="0"/>
              </a:spcAft>
            </a:pPr>
            <a:endParaRPr lang="es-ES" sz="16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endParaRPr>
          </a:p>
          <a:p>
            <a:endParaRPr lang="es-AR" dirty="0"/>
          </a:p>
        </p:txBody>
      </p:sp>
      <p:sp>
        <p:nvSpPr>
          <p:cNvPr id="4" name="3 Marcador de número de diapositiva"/>
          <p:cNvSpPr>
            <a:spLocks noGrp="1"/>
          </p:cNvSpPr>
          <p:nvPr>
            <p:ph type="sldNum" sz="quarter" idx="10"/>
          </p:nvPr>
        </p:nvSpPr>
        <p:spPr/>
        <p:txBody>
          <a:bodyPr/>
          <a:lstStyle/>
          <a:p>
            <a:fld id="{B217086D-08C2-421D-B121-DBC876E4B52D}" type="slidenum">
              <a:rPr lang="es-AR" smtClean="0"/>
              <a:t>31</a:t>
            </a:fld>
            <a:endParaRPr lang="es-AR"/>
          </a:p>
        </p:txBody>
      </p:sp>
    </p:spTree>
    <p:extLst>
      <p:ext uri="{BB962C8B-B14F-4D97-AF65-F5344CB8AC3E}">
        <p14:creationId xmlns:p14="http://schemas.microsoft.com/office/powerpoint/2010/main" val="1055431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b="1" i="1" kern="1200" dirty="0" smtClean="0">
                <a:solidFill>
                  <a:schemeClr val="tx1"/>
                </a:solidFill>
                <a:effectLst/>
                <a:latin typeface="+mn-lt"/>
                <a:ea typeface="+mn-ea"/>
                <a:cs typeface="+mn-cs"/>
              </a:rPr>
              <a:t>Jesús se presenta con </a:t>
            </a:r>
            <a:r>
              <a:rPr lang="es-AR" sz="1200" kern="1200" dirty="0" smtClean="0">
                <a:solidFill>
                  <a:schemeClr val="tx1"/>
                </a:solidFill>
                <a:effectLst/>
                <a:latin typeface="+mn-lt"/>
                <a:ea typeface="+mn-ea"/>
                <a:cs typeface="+mn-cs"/>
              </a:rPr>
              <a:t>38 nombres diferentes en el Apocalipsis. Cada uno de ellos describe sus maravillosas virtudes y su obra salvadora. Hay 250 referencias a su persona, mencionándose de diversas formas, 137 veces en los primeros tres capítulos. </a:t>
            </a:r>
          </a:p>
          <a:p>
            <a:pPr marL="0" marR="0" lvl="0" indent="0" algn="l" defTabSz="914400" rtl="0" eaLnBrk="1" fontAlgn="auto" latinLnBrk="0" hangingPunct="1">
              <a:lnSpc>
                <a:spcPct val="100000"/>
              </a:lnSpc>
              <a:spcBef>
                <a:spcPts val="0"/>
              </a:spcBef>
              <a:spcAft>
                <a:spcPts val="0"/>
              </a:spcAft>
              <a:buClrTx/>
              <a:buSzTx/>
              <a:buFontTx/>
              <a:buNone/>
              <a:tabLst/>
              <a:defRPr/>
            </a:pPr>
            <a:r>
              <a:rPr lang="es-AR" sz="1200" kern="1200" dirty="0" smtClean="0">
                <a:solidFill>
                  <a:schemeClr val="tx1"/>
                </a:solidFill>
                <a:effectLst/>
                <a:latin typeface="+mn-lt"/>
                <a:ea typeface="+mn-ea"/>
                <a:cs typeface="+mn-cs"/>
              </a:rPr>
              <a:t>Quizás aparte de tu nombre tengas algún apodo, pero tener 38 diferentes apodos, no creo que exista algún humano con tantos apodos o nombres de pila. Por lo general el nombre de pila se da por ciertas características de la persona o por su forma de ser. Veamos lo que nos revela el Apocalipsis acerca de Jesús.</a:t>
            </a:r>
            <a:endParaRPr lang="es-ES" sz="1200" kern="1200" dirty="0" smtClean="0">
              <a:solidFill>
                <a:schemeClr val="tx1"/>
              </a:solidFill>
              <a:effectLst/>
              <a:latin typeface="+mn-lt"/>
              <a:ea typeface="+mn-ea"/>
              <a:cs typeface="+mn-cs"/>
            </a:endParaRPr>
          </a:p>
          <a:p>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4</a:t>
            </a:fld>
            <a:endParaRPr lang="es-AR"/>
          </a:p>
        </p:txBody>
      </p:sp>
    </p:spTree>
    <p:extLst>
      <p:ext uri="{BB962C8B-B14F-4D97-AF65-F5344CB8AC3E}">
        <p14:creationId xmlns:p14="http://schemas.microsoft.com/office/powerpoint/2010/main" val="34210575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b="1" i="1" kern="1200" dirty="0" smtClean="0">
                <a:solidFill>
                  <a:schemeClr val="tx1"/>
                </a:solidFill>
                <a:effectLst/>
                <a:latin typeface="+mn-lt"/>
                <a:ea typeface="+mn-ea"/>
                <a:cs typeface="+mn-cs"/>
              </a:rPr>
              <a:t>En el primer capítulo del Apocalipsis ya se presenta Jesús con diferentes nombres.</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Leamos </a:t>
            </a:r>
            <a:r>
              <a:rPr lang="es-AR" sz="1200" kern="1200" dirty="0" err="1" smtClean="0">
                <a:solidFill>
                  <a:schemeClr val="tx1"/>
                </a:solidFill>
                <a:effectLst/>
                <a:latin typeface="+mn-lt"/>
                <a:ea typeface="+mn-ea"/>
                <a:cs typeface="+mn-cs"/>
              </a:rPr>
              <a:t>Apoc</a:t>
            </a:r>
            <a:r>
              <a:rPr lang="es-AR" sz="1200" kern="1200" dirty="0" smtClean="0">
                <a:solidFill>
                  <a:schemeClr val="tx1"/>
                </a:solidFill>
                <a:effectLst/>
                <a:latin typeface="+mn-lt"/>
                <a:ea typeface="+mn-ea"/>
                <a:cs typeface="+mn-cs"/>
              </a:rPr>
              <a:t>. 1: 4, 5, 8.</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4 (RV1865) “JUAN, a las siete iglesias que están en Asia: Gracia a vosotros, y paz de aquel, que es, y que era, y que ha de venir; y de los siete Espíritus que están delante de su trono;”</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Se presenta a Jesús como:</a:t>
            </a:r>
            <a:endParaRPr lang="es-ES" sz="1200" kern="1200" dirty="0" smtClean="0">
              <a:solidFill>
                <a:schemeClr val="tx1"/>
              </a:solidFill>
              <a:effectLst/>
              <a:latin typeface="+mn-lt"/>
              <a:ea typeface="+mn-ea"/>
              <a:cs typeface="+mn-cs"/>
            </a:endParaRPr>
          </a:p>
          <a:p>
            <a:r>
              <a:rPr lang="es-AR" sz="1200" b="1" kern="1200" dirty="0" smtClean="0">
                <a:solidFill>
                  <a:schemeClr val="tx1"/>
                </a:solidFill>
                <a:effectLst/>
                <a:latin typeface="+mn-lt"/>
                <a:ea typeface="+mn-ea"/>
                <a:cs typeface="+mn-cs"/>
              </a:rPr>
              <a:t>«El que era y que es y que ha de venir</a:t>
            </a:r>
            <a:r>
              <a:rPr lang="es-AR" sz="1200" kern="1200" dirty="0" smtClean="0">
                <a:solidFill>
                  <a:schemeClr val="tx1"/>
                </a:solidFill>
                <a:effectLst/>
                <a:latin typeface="+mn-lt"/>
                <a:ea typeface="+mn-ea"/>
                <a:cs typeface="+mn-cs"/>
              </a:rPr>
              <a:t>» Este nombre evoca la preexistencia de Jesús pues dice: “el que era”, habla de su primera venida y también de la promesa de la victoria al decir: “el que ha de venir”.</a:t>
            </a:r>
            <a:endParaRPr lang="es-ES" sz="1200" kern="1200" dirty="0" smtClean="0">
              <a:solidFill>
                <a:schemeClr val="tx1"/>
              </a:solidFill>
              <a:effectLst/>
              <a:latin typeface="+mn-lt"/>
              <a:ea typeface="+mn-ea"/>
              <a:cs typeface="+mn-cs"/>
            </a:endParaRPr>
          </a:p>
          <a:p>
            <a:r>
              <a:rPr lang="es-AR" sz="1200" b="1" i="1" kern="1200" dirty="0" smtClean="0">
                <a:solidFill>
                  <a:schemeClr val="tx1"/>
                </a:solidFill>
                <a:effectLst/>
                <a:latin typeface="+mn-lt"/>
                <a:ea typeface="+mn-ea"/>
                <a:cs typeface="+mn-cs"/>
              </a:rPr>
              <a:t>También dice: “El que tiene los 7 espíritus de Dios”</a:t>
            </a:r>
            <a:endParaRPr lang="es-ES" sz="1200" kern="1200" dirty="0" smtClean="0">
              <a:solidFill>
                <a:schemeClr val="tx1"/>
              </a:solidFill>
              <a:effectLst/>
              <a:latin typeface="+mn-lt"/>
              <a:ea typeface="+mn-ea"/>
              <a:cs typeface="+mn-cs"/>
            </a:endParaRPr>
          </a:p>
          <a:p>
            <a:r>
              <a:rPr lang="es-AR" sz="1200" b="1" i="1" kern="1200" dirty="0" smtClean="0">
                <a:solidFill>
                  <a:schemeClr val="tx1"/>
                </a:solidFill>
                <a:effectLst/>
                <a:latin typeface="+mn-lt"/>
                <a:ea typeface="+mn-ea"/>
                <a:cs typeface="+mn-cs"/>
              </a:rPr>
              <a:t>¿qué significa eso?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Siete significa “perfección” o “completo”, o sea, Él tiene la plenitud del Espíritu. Es totalmente Dios.</a:t>
            </a:r>
            <a:endParaRPr lang="es-ES" sz="1200" kern="1200" dirty="0" smtClean="0">
              <a:solidFill>
                <a:schemeClr val="tx1"/>
              </a:solidFill>
              <a:effectLst/>
              <a:latin typeface="+mn-lt"/>
              <a:ea typeface="+mn-ea"/>
              <a:cs typeface="+mn-cs"/>
            </a:endParaRPr>
          </a:p>
          <a:p>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solidFill>
                  <a:prstClr val="black"/>
                </a:solidFill>
              </a:rPr>
              <a:pPr/>
              <a:t>5</a:t>
            </a:fld>
            <a:endParaRPr lang="es-AR">
              <a:solidFill>
                <a:prstClr val="black"/>
              </a:solidFill>
            </a:endParaRPr>
          </a:p>
        </p:txBody>
      </p:sp>
    </p:spTree>
    <p:extLst>
      <p:ext uri="{BB962C8B-B14F-4D97-AF65-F5344CB8AC3E}">
        <p14:creationId xmlns:p14="http://schemas.microsoft.com/office/powerpoint/2010/main" val="23906692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b="1" i="1" kern="1200" dirty="0" smtClean="0">
                <a:solidFill>
                  <a:schemeClr val="tx1"/>
                </a:solidFill>
                <a:effectLst/>
                <a:latin typeface="+mn-lt"/>
                <a:ea typeface="+mn-ea"/>
                <a:cs typeface="+mn-cs"/>
              </a:rPr>
              <a:t>Sigamos con el versículo 5. Allí leemos: </a:t>
            </a:r>
            <a:endParaRPr lang="es-ES" sz="1200" kern="1200" dirty="0" smtClean="0">
              <a:solidFill>
                <a:schemeClr val="tx1"/>
              </a:solidFill>
              <a:effectLst/>
              <a:latin typeface="+mn-lt"/>
              <a:ea typeface="+mn-ea"/>
              <a:cs typeface="+mn-cs"/>
            </a:endParaRPr>
          </a:p>
          <a:p>
            <a:r>
              <a:rPr lang="es-AR" sz="1200" b="1" i="1" kern="1200" dirty="0" smtClean="0">
                <a:solidFill>
                  <a:schemeClr val="tx1"/>
                </a:solidFill>
                <a:effectLst/>
                <a:latin typeface="+mn-lt"/>
                <a:ea typeface="+mn-ea"/>
                <a:cs typeface="+mn-cs"/>
              </a:rPr>
              <a:t>5 (RV1865) “Y de Jesucristo; que es el testigo fiel, el primogénito de entre los muertos, y el príncipe de los reyes de la tierra. Al que nos amó, y nos lavó de nuestros pecados en su misma sangre,”</a:t>
            </a:r>
            <a:endParaRPr lang="es-ES" sz="1200" kern="1200" dirty="0" smtClean="0">
              <a:solidFill>
                <a:schemeClr val="tx1"/>
              </a:solidFill>
              <a:effectLst/>
              <a:latin typeface="+mn-lt"/>
              <a:ea typeface="+mn-ea"/>
              <a:cs typeface="+mn-cs"/>
            </a:endParaRPr>
          </a:p>
          <a:p>
            <a:r>
              <a:rPr lang="es-AR" sz="1200" b="1" i="1" kern="1200" dirty="0" smtClean="0">
                <a:solidFill>
                  <a:schemeClr val="tx1"/>
                </a:solidFill>
                <a:effectLst/>
                <a:latin typeface="+mn-lt"/>
                <a:ea typeface="+mn-ea"/>
                <a:cs typeface="+mn-cs"/>
              </a:rPr>
              <a:t>En este texto encontramos a Jesús presentado con varios nombres:</a:t>
            </a:r>
            <a:endParaRPr lang="es-ES" sz="1200" kern="1200" dirty="0" smtClean="0">
              <a:solidFill>
                <a:schemeClr val="tx1"/>
              </a:solidFill>
              <a:effectLst/>
              <a:latin typeface="+mn-lt"/>
              <a:ea typeface="+mn-ea"/>
              <a:cs typeface="+mn-cs"/>
            </a:endParaRPr>
          </a:p>
          <a:p>
            <a:r>
              <a:rPr lang="es-AR" sz="1200" b="1" i="1" kern="1200" dirty="0" smtClean="0">
                <a:solidFill>
                  <a:schemeClr val="tx1"/>
                </a:solidFill>
                <a:effectLst/>
                <a:latin typeface="+mn-lt"/>
                <a:ea typeface="+mn-ea"/>
                <a:cs typeface="+mn-cs"/>
              </a:rPr>
              <a:t>«Jesucristo el testigo fiel». </a:t>
            </a:r>
            <a:r>
              <a:rPr lang="es-AR" sz="1200" kern="1200" dirty="0" smtClean="0">
                <a:solidFill>
                  <a:schemeClr val="tx1"/>
                </a:solidFill>
                <a:effectLst/>
                <a:latin typeface="+mn-lt"/>
                <a:ea typeface="+mn-ea"/>
                <a:cs typeface="+mn-cs"/>
              </a:rPr>
              <a:t>O sea, Él testificará a favor o en contra nuestro en el juicio. Pero un testigo lo es solamente cuando ha presenciado algo. ¿Será que Jesús conoce nuestra vida? Mi querido amigo y mi hermano. Jesús conoce toda tu vida, Él puede ver todas tus acciones, lee tus pensamientos y hasta las intenciones del corazón. No hay nada que esté oculto para Jesús. </a:t>
            </a:r>
            <a:endParaRPr lang="es-ES" sz="1200" kern="1200" dirty="0" smtClean="0">
              <a:solidFill>
                <a:schemeClr val="tx1"/>
              </a:solidFill>
              <a:effectLst/>
              <a:latin typeface="+mn-lt"/>
              <a:ea typeface="+mn-ea"/>
              <a:cs typeface="+mn-cs"/>
            </a:endParaRPr>
          </a:p>
          <a:p>
            <a:r>
              <a:rPr lang="es-AR" sz="1200" b="1" i="1" kern="1200" dirty="0" smtClean="0">
                <a:solidFill>
                  <a:schemeClr val="tx1"/>
                </a:solidFill>
                <a:effectLst/>
                <a:latin typeface="+mn-lt"/>
                <a:ea typeface="+mn-ea"/>
                <a:cs typeface="+mn-cs"/>
              </a:rPr>
              <a:t>«El primogénito de los muertos». </a:t>
            </a:r>
            <a:r>
              <a:rPr lang="es-AR" sz="1200" kern="1200" dirty="0" smtClean="0">
                <a:solidFill>
                  <a:schemeClr val="tx1"/>
                </a:solidFill>
                <a:effectLst/>
                <a:latin typeface="+mn-lt"/>
                <a:ea typeface="+mn-ea"/>
                <a:cs typeface="+mn-cs"/>
              </a:rPr>
              <a:t>Sí, su resurrección fue la primera en importancia pues garantiza nuestra resurrección. </a:t>
            </a:r>
            <a:endParaRPr lang="es-ES" sz="1200" kern="1200" dirty="0" smtClean="0">
              <a:solidFill>
                <a:schemeClr val="tx1"/>
              </a:solidFill>
              <a:effectLst/>
              <a:latin typeface="+mn-lt"/>
              <a:ea typeface="+mn-ea"/>
              <a:cs typeface="+mn-cs"/>
            </a:endParaRPr>
          </a:p>
          <a:p>
            <a:r>
              <a:rPr lang="es-AR" sz="1200" b="1" i="1" kern="1200" dirty="0" smtClean="0">
                <a:solidFill>
                  <a:schemeClr val="tx1"/>
                </a:solidFill>
                <a:effectLst/>
                <a:latin typeface="+mn-lt"/>
                <a:ea typeface="+mn-ea"/>
                <a:cs typeface="+mn-cs"/>
              </a:rPr>
              <a:t>«El soberano de los reyes de la tierra». </a:t>
            </a:r>
            <a:r>
              <a:rPr lang="es-AR" sz="1200" kern="1200" dirty="0" smtClean="0">
                <a:solidFill>
                  <a:schemeClr val="tx1"/>
                </a:solidFill>
                <a:effectLst/>
                <a:latin typeface="+mn-lt"/>
                <a:ea typeface="+mn-ea"/>
                <a:cs typeface="+mn-cs"/>
              </a:rPr>
              <a:t>Es el Rey de reyes y Señor de señores, el dueño de todo. Toda rey y autoridad está sujeta a la decisión final del soberano del universo, de Jesús. Es por eso que se lo llama el Rey de reyes y Señor de Señores. </a:t>
            </a:r>
            <a:endParaRPr lang="es-ES" sz="1200" kern="1200" dirty="0" smtClean="0">
              <a:solidFill>
                <a:schemeClr val="tx1"/>
              </a:solidFill>
              <a:effectLst/>
              <a:latin typeface="+mn-lt"/>
              <a:ea typeface="+mn-ea"/>
              <a:cs typeface="+mn-cs"/>
            </a:endParaRPr>
          </a:p>
          <a:p>
            <a:r>
              <a:rPr lang="es-AR" sz="1200" b="1" i="1" kern="1200" dirty="0" smtClean="0">
                <a:solidFill>
                  <a:schemeClr val="tx1"/>
                </a:solidFill>
                <a:effectLst/>
                <a:latin typeface="+mn-lt"/>
                <a:ea typeface="+mn-ea"/>
                <a:cs typeface="+mn-cs"/>
              </a:rPr>
              <a:t>«Al que nos amó y nos liberó de nuestros pecados con su sangre».</a:t>
            </a:r>
            <a:r>
              <a:rPr lang="es-AR" sz="1200" i="1" kern="1200" dirty="0" smtClean="0">
                <a:solidFill>
                  <a:schemeClr val="tx1"/>
                </a:solidFill>
                <a:effectLst/>
                <a:latin typeface="+mn-lt"/>
                <a:ea typeface="+mn-ea"/>
                <a:cs typeface="+mn-cs"/>
              </a:rPr>
              <a:t> </a:t>
            </a:r>
            <a:r>
              <a:rPr lang="es-AR" sz="1200" kern="1200" dirty="0" smtClean="0">
                <a:solidFill>
                  <a:schemeClr val="tx1"/>
                </a:solidFill>
                <a:effectLst/>
                <a:latin typeface="+mn-lt"/>
                <a:ea typeface="+mn-ea"/>
                <a:cs typeface="+mn-cs"/>
              </a:rPr>
              <a:t>¡Qué lindo!, ¿verdad? Nos amó, y nos sigue amando. Por eso está ansioso de darte su paz y su perdón si tú lo buscas y también le amas. ¡Qué mayor muestra de amor nos ha dado de entregar hasta su sangre en sacrificio, su vida para rescatarnos! </a:t>
            </a:r>
            <a:endParaRPr lang="es-ES" sz="1200" kern="1200" dirty="0" smtClean="0">
              <a:solidFill>
                <a:schemeClr val="tx1"/>
              </a:solidFill>
              <a:effectLst/>
              <a:latin typeface="+mn-lt"/>
              <a:ea typeface="+mn-ea"/>
              <a:cs typeface="+mn-cs"/>
            </a:endParaRPr>
          </a:p>
          <a:p>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solidFill>
                  <a:prstClr val="black"/>
                </a:solidFill>
              </a:rPr>
              <a:pPr/>
              <a:t>6</a:t>
            </a:fld>
            <a:endParaRPr lang="es-AR">
              <a:solidFill>
                <a:prstClr val="black"/>
              </a:solidFill>
            </a:endParaRPr>
          </a:p>
        </p:txBody>
      </p:sp>
    </p:spTree>
    <p:extLst>
      <p:ext uri="{BB962C8B-B14F-4D97-AF65-F5344CB8AC3E}">
        <p14:creationId xmlns:p14="http://schemas.microsoft.com/office/powerpoint/2010/main" val="13388511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kern="1200" dirty="0" smtClean="0">
                <a:solidFill>
                  <a:schemeClr val="tx1"/>
                </a:solidFill>
                <a:effectLst/>
                <a:latin typeface="+mn-lt"/>
                <a:ea typeface="+mn-ea"/>
                <a:cs typeface="+mn-cs"/>
              </a:rPr>
              <a:t>Veamos más nombres en el versículo 8:</a:t>
            </a:r>
          </a:p>
          <a:p>
            <a:r>
              <a:rPr lang="es-AR" sz="1200" kern="1200" dirty="0" smtClean="0">
                <a:solidFill>
                  <a:schemeClr val="tx1"/>
                </a:solidFill>
                <a:effectLst/>
                <a:latin typeface="+mn-lt"/>
                <a:ea typeface="+mn-ea"/>
                <a:cs typeface="+mn-cs"/>
              </a:rPr>
              <a:t>8 (RV1865) Yo soy el Alfa y la Omega, el principio y el fin, dice el Señor, que es, y que era, y que ha de venir, el Todopoderoso.</a:t>
            </a:r>
            <a:endParaRPr lang="es-ES" sz="1200" kern="1200" dirty="0" smtClean="0">
              <a:solidFill>
                <a:schemeClr val="tx1"/>
              </a:solidFill>
              <a:effectLst/>
              <a:latin typeface="+mn-lt"/>
              <a:ea typeface="+mn-ea"/>
              <a:cs typeface="+mn-cs"/>
            </a:endParaRPr>
          </a:p>
          <a:p>
            <a:r>
              <a:rPr lang="es-AR" sz="1200" b="1" i="1" kern="1200" dirty="0" smtClean="0">
                <a:solidFill>
                  <a:schemeClr val="tx1"/>
                </a:solidFill>
                <a:effectLst/>
                <a:latin typeface="+mn-lt"/>
                <a:ea typeface="+mn-ea"/>
                <a:cs typeface="+mn-cs"/>
              </a:rPr>
              <a:t>«Yo soy el Alfa y la Omega, el principio y el fin»,</a:t>
            </a:r>
            <a:r>
              <a:rPr lang="es-AR" sz="1200" kern="1200" dirty="0" smtClean="0">
                <a:solidFill>
                  <a:schemeClr val="tx1"/>
                </a:solidFill>
                <a:effectLst/>
                <a:latin typeface="+mn-lt"/>
                <a:ea typeface="+mn-ea"/>
                <a:cs typeface="+mn-cs"/>
              </a:rPr>
              <a:t> primero y último. En el alfabeto griego, Alfa es la primera letra y Omega la última. ¿Es Jesús el primero y último en tu vida? Jesús desea ser la prioridad de tu vida.</a:t>
            </a:r>
            <a:endParaRPr lang="es-ES" sz="1200" kern="1200" dirty="0" smtClean="0">
              <a:solidFill>
                <a:schemeClr val="tx1"/>
              </a:solidFill>
              <a:effectLst/>
              <a:latin typeface="+mn-lt"/>
              <a:ea typeface="+mn-ea"/>
              <a:cs typeface="+mn-cs"/>
            </a:endParaRPr>
          </a:p>
          <a:p>
            <a:r>
              <a:rPr lang="es-AR" sz="1200" b="1" i="1" kern="1200" dirty="0" smtClean="0">
                <a:solidFill>
                  <a:schemeClr val="tx1"/>
                </a:solidFill>
                <a:effectLst/>
                <a:latin typeface="+mn-lt"/>
                <a:ea typeface="+mn-ea"/>
                <a:cs typeface="+mn-cs"/>
              </a:rPr>
              <a:t>«El que es y que era y que ha de venir, el Todopoderoso»</a:t>
            </a:r>
            <a:r>
              <a:rPr lang="es-AR" sz="1200" i="1" kern="1200" dirty="0" smtClean="0">
                <a:solidFill>
                  <a:schemeClr val="tx1"/>
                </a:solidFill>
                <a:effectLst/>
                <a:latin typeface="+mn-lt"/>
                <a:ea typeface="+mn-ea"/>
                <a:cs typeface="+mn-cs"/>
              </a:rPr>
              <a:t> </a:t>
            </a:r>
            <a:r>
              <a:rPr lang="es-AR" sz="1200" kern="1200" dirty="0" smtClean="0">
                <a:solidFill>
                  <a:schemeClr val="tx1"/>
                </a:solidFill>
                <a:effectLst/>
                <a:latin typeface="+mn-lt"/>
                <a:ea typeface="+mn-ea"/>
                <a:cs typeface="+mn-cs"/>
              </a:rPr>
              <a:t>Como ya hemos visto en el versículo 4, esto se refiere a que Jesucristo es Dios. Nos habla de la promesa de su segunda venida que es parte central del libro del Apocalipsis. También nos habla de la grandeza de su poder para obtener la victoria. Confiemos en Él pues todo lo puede. Él puede solucionar tus problemas, calmar tu angustia y cambiar el rumbo de tu vida ¡en un solo instante! </a:t>
            </a:r>
            <a:r>
              <a:rPr lang="es-AR" sz="1200" b="1" i="1" kern="1200" dirty="0" smtClean="0">
                <a:solidFill>
                  <a:schemeClr val="tx1"/>
                </a:solidFill>
                <a:effectLst/>
                <a:latin typeface="+mn-lt"/>
                <a:ea typeface="+mn-ea"/>
                <a:cs typeface="+mn-cs"/>
              </a:rPr>
              <a:t>¿Lo crees?</a:t>
            </a:r>
            <a:endParaRPr lang="es-ES" sz="1200" kern="1200" dirty="0" smtClean="0">
              <a:solidFill>
                <a:schemeClr val="tx1"/>
              </a:solidFill>
              <a:effectLst/>
              <a:latin typeface="+mn-lt"/>
              <a:ea typeface="+mn-ea"/>
              <a:cs typeface="+mn-cs"/>
            </a:endParaRPr>
          </a:p>
          <a:p>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solidFill>
                  <a:prstClr val="black"/>
                </a:solidFill>
              </a:rPr>
              <a:pPr/>
              <a:t>7</a:t>
            </a:fld>
            <a:endParaRPr lang="es-AR">
              <a:solidFill>
                <a:prstClr val="black"/>
              </a:solidFill>
            </a:endParaRPr>
          </a:p>
        </p:txBody>
      </p:sp>
    </p:spTree>
    <p:extLst>
      <p:ext uri="{BB962C8B-B14F-4D97-AF65-F5344CB8AC3E}">
        <p14:creationId xmlns:p14="http://schemas.microsoft.com/office/powerpoint/2010/main" val="14850840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b="1" i="1" kern="1200" dirty="0" smtClean="0">
                <a:solidFill>
                  <a:schemeClr val="tx1"/>
                </a:solidFill>
                <a:effectLst/>
                <a:latin typeface="+mn-lt"/>
                <a:ea typeface="+mn-ea"/>
                <a:cs typeface="+mn-cs"/>
              </a:rPr>
              <a:t>No solo son impactantes los nombres con que se presenta y su significado tan amplio sino también la gloria con la que aparece.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El profeta quedó tan impactado por lo que Dios le mostró en visión, que le era imposible describir con palabras humanas la gloria celestial. El apóstol Juan trata de describir esta gloria con la descripción de </a:t>
            </a:r>
            <a:r>
              <a:rPr lang="es-AR" sz="1200" kern="1200" dirty="0" err="1" smtClean="0">
                <a:solidFill>
                  <a:schemeClr val="tx1"/>
                </a:solidFill>
                <a:effectLst/>
                <a:latin typeface="+mn-lt"/>
                <a:ea typeface="+mn-ea"/>
                <a:cs typeface="+mn-cs"/>
              </a:rPr>
              <a:t>Apoc</a:t>
            </a:r>
            <a:r>
              <a:rPr lang="es-AR" sz="1200" kern="1200" dirty="0" smtClean="0">
                <a:solidFill>
                  <a:schemeClr val="tx1"/>
                </a:solidFill>
                <a:effectLst/>
                <a:latin typeface="+mn-lt"/>
                <a:ea typeface="+mn-ea"/>
                <a:cs typeface="+mn-cs"/>
              </a:rPr>
              <a:t>. 1:13-16.</a:t>
            </a:r>
            <a:endParaRPr lang="es-ES" sz="1200" kern="1200" dirty="0" smtClean="0">
              <a:solidFill>
                <a:schemeClr val="tx1"/>
              </a:solidFill>
              <a:effectLst/>
              <a:latin typeface="+mn-lt"/>
              <a:ea typeface="+mn-ea"/>
              <a:cs typeface="+mn-cs"/>
            </a:endParaRPr>
          </a:p>
          <a:p>
            <a:endParaRPr lang="es-AR" dirty="0"/>
          </a:p>
        </p:txBody>
      </p:sp>
      <p:sp>
        <p:nvSpPr>
          <p:cNvPr id="4" name="3 Marcador de número de diapositiva"/>
          <p:cNvSpPr>
            <a:spLocks noGrp="1"/>
          </p:cNvSpPr>
          <p:nvPr>
            <p:ph type="sldNum" sz="quarter" idx="10"/>
          </p:nvPr>
        </p:nvSpPr>
        <p:spPr/>
        <p:txBody>
          <a:bodyPr/>
          <a:lstStyle/>
          <a:p>
            <a:fld id="{B217086D-08C2-421D-B121-DBC876E4B52D}" type="slidenum">
              <a:rPr lang="es-AR" smtClean="0"/>
              <a:t>8</a:t>
            </a:fld>
            <a:endParaRPr lang="es-AR"/>
          </a:p>
        </p:txBody>
      </p:sp>
    </p:spTree>
    <p:extLst>
      <p:ext uri="{BB962C8B-B14F-4D97-AF65-F5344CB8AC3E}">
        <p14:creationId xmlns:p14="http://schemas.microsoft.com/office/powerpoint/2010/main" val="478237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kern="1200" baseline="30000" dirty="0" smtClean="0">
                <a:solidFill>
                  <a:schemeClr val="tx1"/>
                </a:solidFill>
                <a:effectLst/>
                <a:latin typeface="+mn-lt"/>
                <a:ea typeface="+mn-ea"/>
                <a:cs typeface="+mn-cs"/>
              </a:rPr>
              <a:t>13 </a:t>
            </a:r>
            <a:r>
              <a:rPr lang="es-ES" sz="1200" kern="1200" dirty="0" smtClean="0">
                <a:solidFill>
                  <a:schemeClr val="tx1"/>
                </a:solidFill>
                <a:effectLst/>
                <a:latin typeface="+mn-lt"/>
                <a:ea typeface="+mn-ea"/>
                <a:cs typeface="+mn-cs"/>
              </a:rPr>
              <a:t>y en medio de los siete candeleros, a uno semejante al Hijo del Hombre, vestido de una ropa que llegaba hasta los pies, y ceñido por el pecho con un cinto de oro. </a:t>
            </a:r>
          </a:p>
          <a:p>
            <a:r>
              <a:rPr lang="es-ES" sz="1200" kern="1200" baseline="30000" dirty="0" smtClean="0">
                <a:solidFill>
                  <a:schemeClr val="tx1"/>
                </a:solidFill>
                <a:effectLst/>
                <a:latin typeface="+mn-lt"/>
                <a:ea typeface="+mn-ea"/>
                <a:cs typeface="+mn-cs"/>
              </a:rPr>
              <a:t>14 </a:t>
            </a:r>
            <a:r>
              <a:rPr lang="es-ES" sz="1200" kern="1200" dirty="0" smtClean="0">
                <a:solidFill>
                  <a:schemeClr val="tx1"/>
                </a:solidFill>
                <a:effectLst/>
                <a:latin typeface="+mn-lt"/>
                <a:ea typeface="+mn-ea"/>
                <a:cs typeface="+mn-cs"/>
              </a:rPr>
              <a:t>Su cabeza y sus cabellos eran blancos como blanca lana, como nieve; sus ojos como llama de fuego; </a:t>
            </a:r>
          </a:p>
          <a:p>
            <a:r>
              <a:rPr lang="es-ES" sz="1200" kern="1200" baseline="30000" dirty="0" smtClean="0">
                <a:solidFill>
                  <a:schemeClr val="tx1"/>
                </a:solidFill>
                <a:effectLst/>
                <a:latin typeface="+mn-lt"/>
                <a:ea typeface="+mn-ea"/>
                <a:cs typeface="+mn-cs"/>
              </a:rPr>
              <a:t>15 </a:t>
            </a:r>
            <a:r>
              <a:rPr lang="es-ES" sz="1200" kern="1200" dirty="0" smtClean="0">
                <a:solidFill>
                  <a:schemeClr val="tx1"/>
                </a:solidFill>
                <a:effectLst/>
                <a:latin typeface="+mn-lt"/>
                <a:ea typeface="+mn-ea"/>
                <a:cs typeface="+mn-cs"/>
              </a:rPr>
              <a:t>y sus pies semejantes al bronce bruñido, refulgente como en un horno; y su voz como estruendo de muchas aguas. </a:t>
            </a:r>
          </a:p>
          <a:p>
            <a:r>
              <a:rPr lang="es-ES" sz="1200" kern="1200" baseline="30000" dirty="0" smtClean="0">
                <a:solidFill>
                  <a:schemeClr val="tx1"/>
                </a:solidFill>
                <a:effectLst/>
                <a:latin typeface="+mn-lt"/>
                <a:ea typeface="+mn-ea"/>
                <a:cs typeface="+mn-cs"/>
              </a:rPr>
              <a:t>16 </a:t>
            </a:r>
            <a:r>
              <a:rPr lang="es-ES" sz="1200" kern="1200" dirty="0" smtClean="0">
                <a:solidFill>
                  <a:schemeClr val="tx1"/>
                </a:solidFill>
                <a:effectLst/>
                <a:latin typeface="+mn-lt"/>
                <a:ea typeface="+mn-ea"/>
                <a:cs typeface="+mn-cs"/>
              </a:rPr>
              <a:t>Tenía en su diestra siete estrellas; de su boca salía una espada aguda de dos filos; y su rostro era como el sol cuando resplandece en su fuerza. </a:t>
            </a:r>
          </a:p>
          <a:p>
            <a:r>
              <a:rPr lang="es-AR" sz="1200" kern="1200" dirty="0" smtClean="0">
                <a:solidFill>
                  <a:schemeClr val="tx1"/>
                </a:solidFill>
                <a:effectLst/>
                <a:latin typeface="+mn-lt"/>
                <a:ea typeface="+mn-ea"/>
                <a:cs typeface="+mn-cs"/>
              </a:rPr>
              <a:t>¡Qué impresionante cuadro de la gloria de Jesús se muestra aquí en el Apocalipsis!</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Aquí aparece Jesús ya no más con la humilde apariencia de hombre, tal como vivió hace 2000 años atrás, sino aparece con la gloria del cielo mezclada con su naturaleza humana.</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Pero aún más impactante es el informe que da sobre sus virtudes, su amor, su sacrificio por nosotros y sus eternas e infinitas promesas que abundan en el Apocalipsis que son un verdadero mensaje de esperanza y de amistad.</a:t>
            </a:r>
            <a:endParaRPr lang="es-ES" sz="1200" kern="1200" dirty="0" smtClean="0">
              <a:solidFill>
                <a:schemeClr val="tx1"/>
              </a:solidFill>
              <a:effectLst/>
              <a:latin typeface="+mn-lt"/>
              <a:ea typeface="+mn-ea"/>
              <a:cs typeface="+mn-cs"/>
            </a:endParaRPr>
          </a:p>
          <a:p>
            <a:endParaRPr lang="es-AR" dirty="0" smtClean="0"/>
          </a:p>
        </p:txBody>
      </p:sp>
      <p:sp>
        <p:nvSpPr>
          <p:cNvPr id="4" name="3 Marcador de número de diapositiva"/>
          <p:cNvSpPr>
            <a:spLocks noGrp="1"/>
          </p:cNvSpPr>
          <p:nvPr>
            <p:ph type="sldNum" sz="quarter" idx="10"/>
          </p:nvPr>
        </p:nvSpPr>
        <p:spPr/>
        <p:txBody>
          <a:bodyPr/>
          <a:lstStyle/>
          <a:p>
            <a:fld id="{B217086D-08C2-421D-B121-DBC876E4B52D}" type="slidenum">
              <a:rPr lang="es-AR" smtClean="0"/>
              <a:t>9</a:t>
            </a:fld>
            <a:endParaRPr lang="es-AR"/>
          </a:p>
        </p:txBody>
      </p:sp>
    </p:spTree>
    <p:extLst>
      <p:ext uri="{BB962C8B-B14F-4D97-AF65-F5344CB8AC3E}">
        <p14:creationId xmlns:p14="http://schemas.microsoft.com/office/powerpoint/2010/main" val="14579068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028700"/>
            <a:ext cx="7851648" cy="13716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17" name="Subtitle 16"/>
          <p:cNvSpPr>
            <a:spLocks noGrp="1"/>
          </p:cNvSpPr>
          <p:nvPr>
            <p:ph type="subTitle" idx="1"/>
          </p:nvPr>
        </p:nvSpPr>
        <p:spPr>
          <a:xfrm>
            <a:off x="533400" y="2421402"/>
            <a:ext cx="7854696" cy="131445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30" name="Date Placeholder 29"/>
          <p:cNvSpPr>
            <a:spLocks noGrp="1"/>
          </p:cNvSpPr>
          <p:nvPr>
            <p:ph type="dt" sz="half" idx="10"/>
          </p:nvPr>
        </p:nvSpPr>
        <p:spPr/>
        <p:txBody>
          <a:bodyPr/>
          <a:lstStyle/>
          <a:p>
            <a:fld id="{CF8798E4-990A-4154-ADC0-CE1BF4EC48A5}" type="datetimeFigureOut">
              <a:rPr lang="es-AR" smtClean="0"/>
              <a:t>12/11/2018</a:t>
            </a:fld>
            <a:endParaRPr lang="es-AR"/>
          </a:p>
        </p:txBody>
      </p:sp>
      <p:sp>
        <p:nvSpPr>
          <p:cNvPr id="19" name="Footer Placeholder 18"/>
          <p:cNvSpPr>
            <a:spLocks noGrp="1"/>
          </p:cNvSpPr>
          <p:nvPr>
            <p:ph type="ftr" sz="quarter" idx="11"/>
          </p:nvPr>
        </p:nvSpPr>
        <p:spPr/>
        <p:txBody>
          <a:bodyPr/>
          <a:lstStyle/>
          <a:p>
            <a:endParaRPr lang="es-AR"/>
          </a:p>
        </p:txBody>
      </p:sp>
      <p:sp>
        <p:nvSpPr>
          <p:cNvPr id="27" name="Slide Number Placeholder 26"/>
          <p:cNvSpPr>
            <a:spLocks noGrp="1"/>
          </p:cNvSpPr>
          <p:nvPr>
            <p:ph type="sldNum" sz="quarter" idx="12"/>
          </p:nvPr>
        </p:nvSpPr>
        <p:spPr/>
        <p:txBody>
          <a:bodyPr/>
          <a:lstStyle/>
          <a:p>
            <a:fld id="{ACBF6EB9-93B8-409D-911D-C5ACBA5E6AB5}" type="slidenum">
              <a:rPr lang="es-AR" smtClean="0"/>
              <a:t>‹#›</a:t>
            </a:fld>
            <a:endParaRPr lang="es-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s-ES" smtClean="0"/>
              <a:t>Haga clic para modificar el estilo de título del patrón</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Date Placeholder 3"/>
          <p:cNvSpPr>
            <a:spLocks noGrp="1"/>
          </p:cNvSpPr>
          <p:nvPr>
            <p:ph type="dt" sz="half" idx="10"/>
          </p:nvPr>
        </p:nvSpPr>
        <p:spPr/>
        <p:txBody>
          <a:bodyPr/>
          <a:lstStyle/>
          <a:p>
            <a:fld id="{CF8798E4-990A-4154-ADC0-CE1BF4EC48A5}" type="datetimeFigureOut">
              <a:rPr lang="es-AR" smtClean="0"/>
              <a:t>12/11/2018</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ACBF6EB9-93B8-409D-911D-C5ACBA5E6AB5}" type="slidenum">
              <a:rPr lang="es-AR" smtClean="0"/>
              <a:t>‹#›</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85801"/>
            <a:ext cx="2057400" cy="3908822"/>
          </a:xfrm>
        </p:spPr>
        <p:txBody>
          <a:bodyPr vert="eaVert"/>
          <a:lstStyle/>
          <a:p>
            <a:r>
              <a:rPr kumimoji="0" lang="es-ES" smtClean="0"/>
              <a:t>Haga clic para modificar el estilo de título del patrón</a:t>
            </a:r>
            <a:endParaRPr kumimoji="0" lang="en-US"/>
          </a:p>
        </p:txBody>
      </p:sp>
      <p:sp>
        <p:nvSpPr>
          <p:cNvPr id="3" name="Vertical Text Placeholder 2"/>
          <p:cNvSpPr>
            <a:spLocks noGrp="1"/>
          </p:cNvSpPr>
          <p:nvPr>
            <p:ph type="body" orient="vert" idx="1"/>
          </p:nvPr>
        </p:nvSpPr>
        <p:spPr>
          <a:xfrm>
            <a:off x="457200" y="685801"/>
            <a:ext cx="6019800" cy="3908822"/>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Date Placeholder 3"/>
          <p:cNvSpPr>
            <a:spLocks noGrp="1"/>
          </p:cNvSpPr>
          <p:nvPr>
            <p:ph type="dt" sz="half" idx="10"/>
          </p:nvPr>
        </p:nvSpPr>
        <p:spPr/>
        <p:txBody>
          <a:bodyPr/>
          <a:lstStyle/>
          <a:p>
            <a:fld id="{CF8798E4-990A-4154-ADC0-CE1BF4EC48A5}" type="datetimeFigureOut">
              <a:rPr lang="es-AR" smtClean="0"/>
              <a:t>12/11/2018</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ACBF6EB9-93B8-409D-911D-C5ACBA5E6AB5}" type="slidenum">
              <a:rPr lang="es-AR" smtClean="0"/>
              <a:t>‹#›</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s-ES" smtClean="0"/>
              <a:t>Haga clic para modificar el estilo de título del patrón</a:t>
            </a:r>
            <a:endParaRPr kumimoji="0" lang="en-US"/>
          </a:p>
        </p:txBody>
      </p:sp>
      <p:sp>
        <p:nvSpPr>
          <p:cNvPr id="3" name="Content Placeholder 2"/>
          <p:cNvSpPr>
            <a:spLocks noGrp="1"/>
          </p:cNvSpPr>
          <p:nvPr>
            <p:ph idx="1"/>
          </p:nvPr>
        </p:nvSpPr>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Date Placeholder 3"/>
          <p:cNvSpPr>
            <a:spLocks noGrp="1"/>
          </p:cNvSpPr>
          <p:nvPr>
            <p:ph type="dt" sz="half" idx="10"/>
          </p:nvPr>
        </p:nvSpPr>
        <p:spPr/>
        <p:txBody>
          <a:bodyPr/>
          <a:lstStyle/>
          <a:p>
            <a:fld id="{CF8798E4-990A-4154-ADC0-CE1BF4EC48A5}" type="datetimeFigureOut">
              <a:rPr lang="es-AR" smtClean="0"/>
              <a:t>12/11/2018</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ACBF6EB9-93B8-409D-911D-C5ACBA5E6AB5}" type="slidenum">
              <a:rPr lang="es-AR" smtClean="0"/>
              <a:t>‹#›</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530352" y="987552"/>
            <a:ext cx="7772400" cy="1021842"/>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1"/>
          </p:nvPr>
        </p:nvSpPr>
        <p:spPr>
          <a:xfrm>
            <a:off x="530352" y="2028498"/>
            <a:ext cx="7772400" cy="1132284"/>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4" name="Date Placeholder 3"/>
          <p:cNvSpPr>
            <a:spLocks noGrp="1"/>
          </p:cNvSpPr>
          <p:nvPr>
            <p:ph type="dt" sz="half" idx="10"/>
          </p:nvPr>
        </p:nvSpPr>
        <p:spPr/>
        <p:txBody>
          <a:bodyPr/>
          <a:lstStyle/>
          <a:p>
            <a:fld id="{CF8798E4-990A-4154-ADC0-CE1BF4EC48A5}" type="datetimeFigureOut">
              <a:rPr lang="es-AR" smtClean="0"/>
              <a:t>12/11/2018</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ACBF6EB9-93B8-409D-911D-C5ACBA5E6AB5}" type="slidenum">
              <a:rPr lang="es-AR" smtClean="0"/>
              <a:t>‹#›</a:t>
            </a:fld>
            <a:endParaRPr lang="es-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229600" cy="857250"/>
          </a:xfrm>
        </p:spPr>
        <p:txBody>
          <a:bodyPr/>
          <a:lstStyle/>
          <a:p>
            <a:r>
              <a:rPr kumimoji="0" lang="es-ES" smtClean="0"/>
              <a:t>Haga clic para modificar el estilo de título del patrón</a:t>
            </a:r>
            <a:endParaRPr kumimoji="0" lang="en-US"/>
          </a:p>
        </p:txBody>
      </p:sp>
      <p:sp>
        <p:nvSpPr>
          <p:cNvPr id="3" name="Content Placeholder 2"/>
          <p:cNvSpPr>
            <a:spLocks noGrp="1"/>
          </p:cNvSpPr>
          <p:nvPr>
            <p:ph sz="half" idx="1"/>
          </p:nvPr>
        </p:nvSpPr>
        <p:spPr>
          <a:xfrm>
            <a:off x="457200" y="1440064"/>
            <a:ext cx="4038600" cy="332613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Content Placeholder 3"/>
          <p:cNvSpPr>
            <a:spLocks noGrp="1"/>
          </p:cNvSpPr>
          <p:nvPr>
            <p:ph sz="half" idx="2"/>
          </p:nvPr>
        </p:nvSpPr>
        <p:spPr>
          <a:xfrm>
            <a:off x="4648200" y="1440064"/>
            <a:ext cx="4038600" cy="332613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Date Placeholder 4"/>
          <p:cNvSpPr>
            <a:spLocks noGrp="1"/>
          </p:cNvSpPr>
          <p:nvPr>
            <p:ph type="dt" sz="half" idx="10"/>
          </p:nvPr>
        </p:nvSpPr>
        <p:spPr/>
        <p:txBody>
          <a:bodyPr/>
          <a:lstStyle/>
          <a:p>
            <a:fld id="{CF8798E4-990A-4154-ADC0-CE1BF4EC48A5}" type="datetimeFigureOut">
              <a:rPr lang="es-AR" smtClean="0"/>
              <a:t>12/11/2018</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ACBF6EB9-93B8-409D-911D-C5ACBA5E6AB5}" type="slidenum">
              <a:rPr lang="es-AR" smtClean="0"/>
              <a:t>‹#›</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229600" cy="857250"/>
          </a:xfrm>
        </p:spPr>
        <p:txBody>
          <a:bodyPr tIns="45720" anchor="b"/>
          <a:lstStyle>
            <a:lvl1pPr>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1"/>
          </p:nvPr>
        </p:nvSpPr>
        <p:spPr>
          <a:xfrm>
            <a:off x="457200" y="1391436"/>
            <a:ext cx="4040188" cy="494514"/>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Text Placeholder 3"/>
          <p:cNvSpPr>
            <a:spLocks noGrp="1"/>
          </p:cNvSpPr>
          <p:nvPr>
            <p:ph type="body" sz="half" idx="3"/>
          </p:nvPr>
        </p:nvSpPr>
        <p:spPr>
          <a:xfrm>
            <a:off x="4645026" y="1394818"/>
            <a:ext cx="4041775" cy="491132"/>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5" name="Content Placeholder 4"/>
          <p:cNvSpPr>
            <a:spLocks noGrp="1"/>
          </p:cNvSpPr>
          <p:nvPr>
            <p:ph sz="quarter" idx="2"/>
          </p:nvPr>
        </p:nvSpPr>
        <p:spPr>
          <a:xfrm>
            <a:off x="457200" y="1885950"/>
            <a:ext cx="4040188" cy="288429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Content Placeholder 5"/>
          <p:cNvSpPr>
            <a:spLocks noGrp="1"/>
          </p:cNvSpPr>
          <p:nvPr>
            <p:ph sz="quarter" idx="4"/>
          </p:nvPr>
        </p:nvSpPr>
        <p:spPr>
          <a:xfrm>
            <a:off x="4645026" y="1885950"/>
            <a:ext cx="4041775" cy="288429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Date Placeholder 6"/>
          <p:cNvSpPr>
            <a:spLocks noGrp="1"/>
          </p:cNvSpPr>
          <p:nvPr>
            <p:ph type="dt" sz="half" idx="10"/>
          </p:nvPr>
        </p:nvSpPr>
        <p:spPr/>
        <p:txBody>
          <a:bodyPr/>
          <a:lstStyle/>
          <a:p>
            <a:fld id="{CF8798E4-990A-4154-ADC0-CE1BF4EC48A5}" type="datetimeFigureOut">
              <a:rPr lang="es-AR" smtClean="0"/>
              <a:t>12/11/2018</a:t>
            </a:fld>
            <a:endParaRPr lang="es-AR"/>
          </a:p>
        </p:txBody>
      </p:sp>
      <p:sp>
        <p:nvSpPr>
          <p:cNvPr id="8" name="Footer Placeholder 7"/>
          <p:cNvSpPr>
            <a:spLocks noGrp="1"/>
          </p:cNvSpPr>
          <p:nvPr>
            <p:ph type="ftr" sz="quarter" idx="11"/>
          </p:nvPr>
        </p:nvSpPr>
        <p:spPr/>
        <p:txBody>
          <a:bodyPr/>
          <a:lstStyle/>
          <a:p>
            <a:endParaRPr lang="es-AR"/>
          </a:p>
        </p:txBody>
      </p:sp>
      <p:sp>
        <p:nvSpPr>
          <p:cNvPr id="9" name="Slide Number Placeholder 8"/>
          <p:cNvSpPr>
            <a:spLocks noGrp="1"/>
          </p:cNvSpPr>
          <p:nvPr>
            <p:ph type="sldNum" sz="quarter" idx="12"/>
          </p:nvPr>
        </p:nvSpPr>
        <p:spPr/>
        <p:txBody>
          <a:bodyPr/>
          <a:lstStyle/>
          <a:p>
            <a:fld id="{ACBF6EB9-93B8-409D-911D-C5ACBA5E6AB5}" type="slidenum">
              <a:rPr lang="es-AR" smtClean="0"/>
              <a:t>‹#›</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305800" cy="85725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Date Placeholder 2"/>
          <p:cNvSpPr>
            <a:spLocks noGrp="1"/>
          </p:cNvSpPr>
          <p:nvPr>
            <p:ph type="dt" sz="half" idx="10"/>
          </p:nvPr>
        </p:nvSpPr>
        <p:spPr/>
        <p:txBody>
          <a:bodyPr/>
          <a:lstStyle/>
          <a:p>
            <a:fld id="{CF8798E4-990A-4154-ADC0-CE1BF4EC48A5}" type="datetimeFigureOut">
              <a:rPr lang="es-AR" smtClean="0"/>
              <a:t>12/11/2018</a:t>
            </a:fld>
            <a:endParaRPr lang="es-AR"/>
          </a:p>
        </p:txBody>
      </p:sp>
      <p:sp>
        <p:nvSpPr>
          <p:cNvPr id="4" name="Footer Placeholder 3"/>
          <p:cNvSpPr>
            <a:spLocks noGrp="1"/>
          </p:cNvSpPr>
          <p:nvPr>
            <p:ph type="ftr" sz="quarter" idx="11"/>
          </p:nvPr>
        </p:nvSpPr>
        <p:spPr/>
        <p:txBody>
          <a:bodyPr/>
          <a:lstStyle/>
          <a:p>
            <a:endParaRPr lang="es-AR"/>
          </a:p>
        </p:txBody>
      </p:sp>
      <p:sp>
        <p:nvSpPr>
          <p:cNvPr id="5" name="Slide Number Placeholder 4"/>
          <p:cNvSpPr>
            <a:spLocks noGrp="1"/>
          </p:cNvSpPr>
          <p:nvPr>
            <p:ph type="sldNum" sz="quarter" idx="12"/>
          </p:nvPr>
        </p:nvSpPr>
        <p:spPr/>
        <p:txBody>
          <a:bodyPr/>
          <a:lstStyle/>
          <a:p>
            <a:fld id="{ACBF6EB9-93B8-409D-911D-C5ACBA5E6AB5}" type="slidenum">
              <a:rPr lang="es-AR" smtClean="0"/>
              <a:t>‹#›</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8798E4-990A-4154-ADC0-CE1BF4EC48A5}" type="datetimeFigureOut">
              <a:rPr lang="es-AR" smtClean="0"/>
              <a:t>12/11/2018</a:t>
            </a:fld>
            <a:endParaRPr lang="es-AR"/>
          </a:p>
        </p:txBody>
      </p:sp>
      <p:sp>
        <p:nvSpPr>
          <p:cNvPr id="3" name="Footer Placeholder 2"/>
          <p:cNvSpPr>
            <a:spLocks noGrp="1"/>
          </p:cNvSpPr>
          <p:nvPr>
            <p:ph type="ftr" sz="quarter" idx="11"/>
          </p:nvPr>
        </p:nvSpPr>
        <p:spPr/>
        <p:txBody>
          <a:bodyPr/>
          <a:lstStyle/>
          <a:p>
            <a:endParaRPr lang="es-AR"/>
          </a:p>
        </p:txBody>
      </p:sp>
      <p:sp>
        <p:nvSpPr>
          <p:cNvPr id="4" name="Slide Number Placeholder 3"/>
          <p:cNvSpPr>
            <a:spLocks noGrp="1"/>
          </p:cNvSpPr>
          <p:nvPr>
            <p:ph type="sldNum" sz="quarter" idx="12"/>
          </p:nvPr>
        </p:nvSpPr>
        <p:spPr/>
        <p:txBody>
          <a:bodyPr/>
          <a:lstStyle/>
          <a:p>
            <a:fld id="{ACBF6EB9-93B8-409D-911D-C5ACBA5E6AB5}" type="slidenum">
              <a:rPr lang="es-AR" smtClean="0"/>
              <a:t>‹#›</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5800" y="385764"/>
            <a:ext cx="2743200" cy="871538"/>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2"/>
          </p:nvPr>
        </p:nvSpPr>
        <p:spPr>
          <a:xfrm>
            <a:off x="685800" y="1257300"/>
            <a:ext cx="2743200" cy="3429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s-ES" smtClean="0"/>
              <a:t>Haga clic para modificar el estilo de texto del patrón</a:t>
            </a:r>
          </a:p>
        </p:txBody>
      </p:sp>
      <p:sp>
        <p:nvSpPr>
          <p:cNvPr id="4" name="Content Placeholder 3"/>
          <p:cNvSpPr>
            <a:spLocks noGrp="1"/>
          </p:cNvSpPr>
          <p:nvPr>
            <p:ph sz="half" idx="1"/>
          </p:nvPr>
        </p:nvSpPr>
        <p:spPr>
          <a:xfrm>
            <a:off x="3575050" y="1257300"/>
            <a:ext cx="5111750" cy="3429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Date Placeholder 4"/>
          <p:cNvSpPr>
            <a:spLocks noGrp="1"/>
          </p:cNvSpPr>
          <p:nvPr>
            <p:ph type="dt" sz="half" idx="10"/>
          </p:nvPr>
        </p:nvSpPr>
        <p:spPr/>
        <p:txBody>
          <a:bodyPr/>
          <a:lstStyle/>
          <a:p>
            <a:fld id="{CF8798E4-990A-4154-ADC0-CE1BF4EC48A5}" type="datetimeFigureOut">
              <a:rPr lang="es-AR" smtClean="0"/>
              <a:t>12/11/2018</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ACBF6EB9-93B8-409D-911D-C5ACBA5E6AB5}" type="slidenum">
              <a:rPr lang="es-AR" smtClean="0"/>
              <a:t>‹#›</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831058"/>
            <a:ext cx="5257800" cy="30861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4019827"/>
            <a:ext cx="155448" cy="116586"/>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882747"/>
            <a:ext cx="2212848" cy="1186966"/>
          </a:xfrm>
        </p:spPr>
        <p:txBody>
          <a:bodyPr vert="horz" lIns="45720" tIns="45720" rIns="45720" bIns="45720" anchor="b"/>
          <a:lstStyle>
            <a:lvl1pPr algn="l">
              <a:buNone/>
              <a:defRPr sz="2000" b="1">
                <a:solidFill>
                  <a:schemeClr val="tx2"/>
                </a:solidFill>
              </a:defRPr>
            </a:lvl1pPr>
          </a:lstStyle>
          <a:p>
            <a:r>
              <a:rPr kumimoji="0" lang="es-ES" smtClean="0"/>
              <a:t>Haga clic para modificar el estilo de título del patrón</a:t>
            </a:r>
            <a:endParaRPr kumimoji="0" lang="en-US"/>
          </a:p>
        </p:txBody>
      </p:sp>
      <p:sp>
        <p:nvSpPr>
          <p:cNvPr id="4" name="Text Placeholder 3"/>
          <p:cNvSpPr>
            <a:spLocks noGrp="1"/>
          </p:cNvSpPr>
          <p:nvPr>
            <p:ph type="body" sz="half" idx="2"/>
          </p:nvPr>
        </p:nvSpPr>
        <p:spPr>
          <a:xfrm>
            <a:off x="609600" y="2121589"/>
            <a:ext cx="2209800" cy="163449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
        <p:nvSpPr>
          <p:cNvPr id="5" name="Date Placeholder 4"/>
          <p:cNvSpPr>
            <a:spLocks noGrp="1"/>
          </p:cNvSpPr>
          <p:nvPr>
            <p:ph type="dt" sz="half" idx="10"/>
          </p:nvPr>
        </p:nvSpPr>
        <p:spPr/>
        <p:txBody>
          <a:bodyPr/>
          <a:lstStyle/>
          <a:p>
            <a:fld id="{CF8798E4-990A-4154-ADC0-CE1BF4EC48A5}" type="datetimeFigureOut">
              <a:rPr lang="es-AR" smtClean="0"/>
              <a:t>12/11/2018</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a:xfrm>
            <a:off x="8077200" y="4767263"/>
            <a:ext cx="609600" cy="273844"/>
          </a:xfrm>
        </p:spPr>
        <p:txBody>
          <a:bodyPr/>
          <a:lstStyle/>
          <a:p>
            <a:fld id="{ACBF6EB9-93B8-409D-911D-C5ACBA5E6AB5}" type="slidenum">
              <a:rPr lang="es-AR" smtClean="0"/>
              <a:t>‹#›</a:t>
            </a:fld>
            <a:endParaRPr lang="es-AR"/>
          </a:p>
        </p:txBody>
      </p:sp>
      <p:sp>
        <p:nvSpPr>
          <p:cNvPr id="3" name="Picture Placeholder 2"/>
          <p:cNvSpPr>
            <a:spLocks noGrp="1"/>
          </p:cNvSpPr>
          <p:nvPr>
            <p:ph type="pic" idx="1"/>
          </p:nvPr>
        </p:nvSpPr>
        <p:spPr>
          <a:xfrm rot="420000">
            <a:off x="3485793" y="899638"/>
            <a:ext cx="4617720" cy="294894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s-ES" smtClean="0"/>
              <a:t>Haga clic en el icono para agregar una imagen</a:t>
            </a:r>
            <a:endParaRPr kumimoji="0" lang="en-US" dirty="0"/>
          </a:p>
        </p:txBody>
      </p:sp>
      <p:sp>
        <p:nvSpPr>
          <p:cNvPr id="10" name="Freeform 9"/>
          <p:cNvSpPr>
            <a:spLocks/>
          </p:cNvSpPr>
          <p:nvPr/>
        </p:nvSpPr>
        <p:spPr bwMode="auto">
          <a:xfrm flipV="1">
            <a:off x="-9525" y="4362450"/>
            <a:ext cx="9163050" cy="78105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4664869"/>
            <a:ext cx="4762500" cy="478631"/>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5358"/>
            <a:ext cx="9163050" cy="78105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5358"/>
            <a:ext cx="4762500" cy="478631"/>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b="0" i="0" u="none">
              <a:solidFill>
                <a:schemeClr val="tx1"/>
              </a:solidFill>
              <a:latin typeface="+mn-lt"/>
              <a:ea typeface="+mn-ea"/>
              <a:cs typeface="+mn-cs"/>
            </a:endParaRPr>
          </a:p>
        </p:txBody>
      </p:sp>
      <p:sp>
        <p:nvSpPr>
          <p:cNvPr id="9" name="Title Placeholder 8"/>
          <p:cNvSpPr>
            <a:spLocks noGrp="1"/>
          </p:cNvSpPr>
          <p:nvPr>
            <p:ph type="title"/>
          </p:nvPr>
        </p:nvSpPr>
        <p:spPr>
          <a:xfrm>
            <a:off x="457200" y="528066"/>
            <a:ext cx="8229600" cy="857250"/>
          </a:xfrm>
          <a:prstGeom prst="rect">
            <a:avLst/>
          </a:prstGeom>
        </p:spPr>
        <p:txBody>
          <a:bodyPr vert="horz" lIns="0" rIns="0" bIns="0" anchor="b">
            <a:normAutofit/>
          </a:bodyPr>
          <a:lstStyle/>
          <a:p>
            <a:r>
              <a:rPr kumimoji="0" lang="es-ES" smtClean="0"/>
              <a:t>Haga clic para modificar el estilo de título del patrón</a:t>
            </a:r>
            <a:endParaRPr kumimoji="0" lang="en-US"/>
          </a:p>
        </p:txBody>
      </p:sp>
      <p:sp>
        <p:nvSpPr>
          <p:cNvPr id="30" name="Text Placeholder 29"/>
          <p:cNvSpPr>
            <a:spLocks noGrp="1"/>
          </p:cNvSpPr>
          <p:nvPr>
            <p:ph type="body" idx="1"/>
          </p:nvPr>
        </p:nvSpPr>
        <p:spPr>
          <a:xfrm>
            <a:off x="457200" y="1451610"/>
            <a:ext cx="8229600" cy="3291840"/>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0" name="Date Placeholder 9"/>
          <p:cNvSpPr>
            <a:spLocks noGrp="1"/>
          </p:cNvSpPr>
          <p:nvPr>
            <p:ph type="dt" sz="half" idx="2"/>
          </p:nvPr>
        </p:nvSpPr>
        <p:spPr>
          <a:xfrm>
            <a:off x="457200" y="4767263"/>
            <a:ext cx="2133600" cy="273844"/>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CF8798E4-990A-4154-ADC0-CE1BF4EC48A5}" type="datetimeFigureOut">
              <a:rPr lang="es-AR" smtClean="0"/>
              <a:t>12/11/2018</a:t>
            </a:fld>
            <a:endParaRPr lang="es-AR"/>
          </a:p>
        </p:txBody>
      </p:sp>
      <p:sp>
        <p:nvSpPr>
          <p:cNvPr id="22" name="Footer Placeholder 21"/>
          <p:cNvSpPr>
            <a:spLocks noGrp="1"/>
          </p:cNvSpPr>
          <p:nvPr>
            <p:ph type="ftr" sz="quarter" idx="3"/>
          </p:nvPr>
        </p:nvSpPr>
        <p:spPr>
          <a:xfrm>
            <a:off x="2667000" y="4767263"/>
            <a:ext cx="3352800" cy="273844"/>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s-AR"/>
          </a:p>
        </p:txBody>
      </p:sp>
      <p:sp>
        <p:nvSpPr>
          <p:cNvPr id="18" name="Slide Number Placeholder 17"/>
          <p:cNvSpPr>
            <a:spLocks noGrp="1"/>
          </p:cNvSpPr>
          <p:nvPr>
            <p:ph type="sldNum" sz="quarter" idx="4"/>
          </p:nvPr>
        </p:nvSpPr>
        <p:spPr>
          <a:xfrm>
            <a:off x="7924800" y="4767263"/>
            <a:ext cx="762000" cy="273844"/>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ACBF6EB9-93B8-409D-911D-C5ACBA5E6AB5}" type="slidenum">
              <a:rPr lang="es-AR" smtClean="0"/>
              <a:t>‹#›</a:t>
            </a:fld>
            <a:endParaRPr lang="es-AR"/>
          </a:p>
        </p:txBody>
      </p:sp>
      <p:grpSp>
        <p:nvGrpSpPr>
          <p:cNvPr id="2" name="Group 1"/>
          <p:cNvGrpSpPr/>
          <p:nvPr/>
        </p:nvGrpSpPr>
        <p:grpSpPr>
          <a:xfrm>
            <a:off x="-19017" y="151806"/>
            <a:ext cx="9180548" cy="486918"/>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l" rtl="0" eaLnBrk="1" latinLnBrk="0" hangingPunct="1">
        <a:spcBef>
          <a:spcPct val="0"/>
        </a:spcBef>
        <a:buNone/>
        <a:defRPr kumimoji="0" sz="5000" b="0" i="0" u="none"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0.jpe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9.jpeg"/><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24.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13.jpg"/></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7.jpe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31.xml"/><Relationship Id="rId7"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IMS\_0 PROYECTO 2016\Apocalipsis\Español\IMG\Apocalipsis intr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Resultado de imagen para encuentro con la bibl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878234"/>
            <a:ext cx="8640960" cy="486186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6" name="Imagen 5"/>
          <p:cNvPicPr>
            <a:picLocks noChangeAspect="1"/>
          </p:cNvPicPr>
          <p:nvPr/>
        </p:nvPicPr>
        <p:blipFill rotWithShape="1">
          <a:blip r:embed="rId5">
            <a:extLst>
              <a:ext uri="{28A0092B-C50C-407E-A947-70E740481C1C}">
                <a14:useLocalDpi xmlns:a14="http://schemas.microsoft.com/office/drawing/2010/main" val="0"/>
              </a:ext>
            </a:extLst>
          </a:blip>
          <a:srcRect b="15502"/>
          <a:stretch/>
        </p:blipFill>
        <p:spPr>
          <a:xfrm>
            <a:off x="954019" y="-644748"/>
            <a:ext cx="6984776" cy="3932217"/>
          </a:xfrm>
          <a:prstGeom prst="rect">
            <a:avLst/>
          </a:prstGeom>
          <a:effectLst>
            <a:softEdge rad="635000"/>
          </a:effectLst>
        </p:spPr>
      </p:pic>
      <p:pic>
        <p:nvPicPr>
          <p:cNvPr id="15" name="Picture 2" descr="C:\Users\Gerhard\Documents\_Estudios Biblicos PPT\ondaWEB6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5006" y="2255932"/>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Gerhard\Documents\IMS\_0 PROYECTO 2016\Web labibliatienerazon\biblia\images\jesus.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20272" y="-331927"/>
            <a:ext cx="2997775" cy="4271829"/>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7" name="Picture 4" descr="C:\Users\Gerhard\Documents\IMS\_0 PROYECTO 2016\Apocalipsis\Español\IMG\06 caballo blanco.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74440" y="1645687"/>
            <a:ext cx="1854636" cy="310847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Resultado de image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35560" y="1059582"/>
            <a:ext cx="2272880" cy="376850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ctrTitle"/>
          </p:nvPr>
        </p:nvSpPr>
        <p:spPr>
          <a:xfrm>
            <a:off x="857481" y="3363838"/>
            <a:ext cx="6189935" cy="1535852"/>
          </a:xfrm>
        </p:spPr>
        <p:txBody>
          <a:bodyPr>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US" dirty="0" err="1">
                <a:solidFill>
                  <a:srgbClr val="FF0000"/>
                </a:solidFill>
                <a:effectLst>
                  <a:outerShdw blurRad="38100" dist="38100" dir="2700000" algn="tl">
                    <a:srgbClr val="000000">
                      <a:alpha val="43137"/>
                    </a:srgbClr>
                  </a:outerShdw>
                </a:effectLst>
              </a:rPr>
              <a:t>The</a:t>
            </a:r>
            <a:r>
              <a:rPr lang="es-US" dirty="0">
                <a:solidFill>
                  <a:srgbClr val="FF0000"/>
                </a:solidFill>
                <a:effectLst>
                  <a:outerShdw blurRad="38100" dist="38100" dir="2700000" algn="tl">
                    <a:srgbClr val="000000">
                      <a:alpha val="43137"/>
                    </a:srgbClr>
                  </a:outerShdw>
                </a:effectLst>
              </a:rPr>
              <a:t> Central </a:t>
            </a:r>
            <a:r>
              <a:rPr lang="es-US" dirty="0" err="1">
                <a:solidFill>
                  <a:srgbClr val="FF0000"/>
                </a:solidFill>
                <a:effectLst>
                  <a:outerShdw blurRad="38100" dist="38100" dir="2700000" algn="tl">
                    <a:srgbClr val="000000">
                      <a:alpha val="43137"/>
                    </a:srgbClr>
                  </a:outerShdw>
                </a:effectLst>
              </a:rPr>
              <a:t>Person</a:t>
            </a:r>
            <a:r>
              <a:rPr lang="es-US" dirty="0">
                <a:solidFill>
                  <a:srgbClr val="FF0000"/>
                </a:solidFill>
                <a:effectLst>
                  <a:outerShdw blurRad="38100" dist="38100" dir="2700000" algn="tl">
                    <a:srgbClr val="000000">
                      <a:alpha val="43137"/>
                    </a:srgbClr>
                  </a:outerShdw>
                </a:effectLst>
              </a:rPr>
              <a:t> of </a:t>
            </a:r>
            <a:r>
              <a:rPr lang="es-US" dirty="0" err="1">
                <a:solidFill>
                  <a:srgbClr val="FF0000"/>
                </a:solidFill>
                <a:effectLst>
                  <a:outerShdw blurRad="38100" dist="38100" dir="2700000" algn="tl">
                    <a:srgbClr val="000000">
                      <a:alpha val="43137"/>
                    </a:srgbClr>
                  </a:outerShdw>
                </a:effectLst>
              </a:rPr>
              <a:t>Revelation</a:t>
            </a:r>
            <a:r>
              <a:rPr lang="es-US" dirty="0">
                <a:solidFill>
                  <a:srgbClr val="FF0000"/>
                </a:solidFill>
                <a:effectLst>
                  <a:outerShdw blurRad="38100" dist="38100" dir="2700000" algn="tl">
                    <a:srgbClr val="000000">
                      <a:alpha val="43137"/>
                    </a:srgbClr>
                  </a:outerShdw>
                </a:effectLst>
              </a:rPr>
              <a:t> </a:t>
            </a:r>
            <a:endParaRPr lang="es-AR" spc="50" dirty="0">
              <a:ln w="11430"/>
              <a:solidFill>
                <a:srgbClr val="FF0000"/>
              </a:solidFill>
              <a:effectLst>
                <a:outerShdw blurRad="38100" dist="38100" dir="2700000" algn="tl">
                  <a:srgbClr val="000000">
                    <a:alpha val="43137"/>
                  </a:srgbClr>
                </a:outerShdw>
              </a:effectLst>
            </a:endParaRPr>
          </a:p>
        </p:txBody>
      </p:sp>
      <p:pic>
        <p:nvPicPr>
          <p:cNvPr id="21" name="Picture 2" descr="C:\Users\Gerhard\Documents\Asociacion Argentina\Lecciones\LES 02 2017\cordero y leon.jpeg"/>
          <p:cNvPicPr>
            <a:picLocks noChangeAspect="1" noChangeArrowheads="1"/>
          </p:cNvPicPr>
          <p:nvPr/>
        </p:nvPicPr>
        <p:blipFill rotWithShape="1">
          <a:blip r:embed="rId10">
            <a:extLst>
              <a:ext uri="{28A0092B-C50C-407E-A947-70E740481C1C}">
                <a14:useLocalDpi xmlns:a14="http://schemas.microsoft.com/office/drawing/2010/main" val="0"/>
              </a:ext>
            </a:extLst>
          </a:blip>
          <a:srcRect t="19588" b="11087"/>
          <a:stretch/>
        </p:blipFill>
        <p:spPr bwMode="auto">
          <a:xfrm>
            <a:off x="-1078619" y="0"/>
            <a:ext cx="5067139" cy="3501114"/>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2 Subtítulo"/>
          <p:cNvSpPr txBox="1">
            <a:spLocks/>
          </p:cNvSpPr>
          <p:nvPr/>
        </p:nvSpPr>
        <p:spPr>
          <a:xfrm>
            <a:off x="3995936" y="411510"/>
            <a:ext cx="2902361" cy="837677"/>
          </a:xfrm>
          <a:prstGeom prst="rect">
            <a:avLst/>
          </a:prstGeom>
        </p:spPr>
        <p:txBody>
          <a:bodyPr vert="horz" lIns="0" rIns="18288">
            <a:normAutofit fontScale="77500" lnSpcReduction="20000"/>
          </a:bodyPr>
          <a:lstStyle>
            <a:lvl1pPr marL="0" marR="45720" indent="0" algn="r" rtl="0" eaLnBrk="1" latinLnBrk="0" hangingPunct="1">
              <a:spcBef>
                <a:spcPct val="20000"/>
              </a:spcBef>
              <a:buClr>
                <a:schemeClr val="accent3"/>
              </a:buClr>
              <a:buSzPct val="95000"/>
              <a:buFont typeface="Wingdings 2"/>
              <a:buNone/>
              <a:defRPr kumimoji="0" sz="2600" kern="1200">
                <a:solidFill>
                  <a:schemeClr val="tx1"/>
                </a:solidFill>
                <a:latin typeface="+mn-lt"/>
                <a:ea typeface="+mn-ea"/>
                <a:cs typeface="+mn-cs"/>
              </a:defRPr>
            </a:lvl1pPr>
            <a:lvl2pPr marL="457200" indent="0" algn="ctr" rtl="0" eaLnBrk="1" latinLnBrk="0" hangingPunct="1">
              <a:spcBef>
                <a:spcPct val="20000"/>
              </a:spcBef>
              <a:buClr>
                <a:schemeClr val="accent1"/>
              </a:buClr>
              <a:buSzPct val="85000"/>
              <a:buFont typeface="Wingdings 2"/>
              <a:buNone/>
              <a:defRPr kumimoji="0" sz="2400" kern="1200">
                <a:solidFill>
                  <a:schemeClr val="tx1"/>
                </a:solidFill>
                <a:latin typeface="+mn-lt"/>
                <a:ea typeface="+mn-ea"/>
                <a:cs typeface="+mn-cs"/>
              </a:defRPr>
            </a:lvl2pPr>
            <a:lvl3pPr marL="914400" indent="0" algn="ctr" rtl="0" eaLnBrk="1" latinLnBrk="0" hangingPunct="1">
              <a:spcBef>
                <a:spcPct val="20000"/>
              </a:spcBef>
              <a:buClr>
                <a:schemeClr val="accent2"/>
              </a:buClr>
              <a:buSzPct val="70000"/>
              <a:buFont typeface="Wingdings 2"/>
              <a:buNone/>
              <a:defRPr kumimoji="0" sz="2100" kern="1200">
                <a:solidFill>
                  <a:schemeClr val="tx1"/>
                </a:solidFill>
                <a:latin typeface="+mn-lt"/>
                <a:ea typeface="+mn-ea"/>
                <a:cs typeface="+mn-cs"/>
              </a:defRPr>
            </a:lvl3pPr>
            <a:lvl4pPr marL="1371600" indent="0" algn="ctr" rtl="0" eaLnBrk="1" latinLnBrk="0" hangingPunct="1">
              <a:spcBef>
                <a:spcPct val="20000"/>
              </a:spcBef>
              <a:buClr>
                <a:schemeClr val="accent3"/>
              </a:buClr>
              <a:buSzPct val="65000"/>
              <a:buFont typeface="Wingdings 2"/>
              <a:buNone/>
              <a:defRPr kumimoji="0" sz="2000" kern="1200">
                <a:solidFill>
                  <a:schemeClr val="tx1"/>
                </a:solidFill>
                <a:latin typeface="+mn-lt"/>
                <a:ea typeface="+mn-ea"/>
                <a:cs typeface="+mn-cs"/>
              </a:defRPr>
            </a:lvl4pPr>
            <a:lvl5pPr marL="1828800" indent="0" algn="ctr" rtl="0" eaLnBrk="1" latinLnBrk="0" hangingPunct="1">
              <a:spcBef>
                <a:spcPct val="20000"/>
              </a:spcBef>
              <a:buClr>
                <a:schemeClr val="accent4"/>
              </a:buClr>
              <a:buSzPct val="65000"/>
              <a:buFont typeface="Wingdings 2"/>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5"/>
              </a:buClr>
              <a:buSzPct val="80000"/>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6"/>
              </a:buClr>
              <a:buSzPct val="80000"/>
              <a:buFont typeface="Wingdings 2"/>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tx2"/>
              </a:buClr>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pPr algn="ctr"/>
            <a:r>
              <a:rPr lang="en-US" sz="3200" b="1" dirty="0">
                <a:effectLst>
                  <a:outerShdw blurRad="38100" dist="38100" dir="2700000" algn="tl">
                    <a:srgbClr val="000000">
                      <a:alpha val="43137"/>
                    </a:srgbClr>
                  </a:outerShdw>
                </a:effectLst>
              </a:rPr>
              <a:t>The future revealed in Revelation</a:t>
            </a:r>
            <a:endParaRPr lang="es-AR" sz="3600" b="1" dirty="0">
              <a:ln w="9525">
                <a:solidFill>
                  <a:schemeClr val="bg1"/>
                </a:solidFill>
                <a:prstDash val="solid"/>
              </a:ln>
              <a:effectLst>
                <a:outerShdw blurRad="38100" dist="38100" dir="2700000" algn="tl">
                  <a:srgbClr val="000000">
                    <a:alpha val="43137"/>
                  </a:srgbClr>
                </a:outerShdw>
              </a:effectLst>
            </a:endParaRPr>
          </a:p>
        </p:txBody>
      </p:sp>
      <p:sp>
        <p:nvSpPr>
          <p:cNvPr id="3" name="2 Subtítulo"/>
          <p:cNvSpPr>
            <a:spLocks noGrp="1"/>
          </p:cNvSpPr>
          <p:nvPr>
            <p:ph type="subTitle" idx="1"/>
          </p:nvPr>
        </p:nvSpPr>
        <p:spPr>
          <a:xfrm>
            <a:off x="209635" y="3435846"/>
            <a:ext cx="605960" cy="638704"/>
          </a:xfrm>
        </p:spPr>
        <p:txBody>
          <a:bodyPr>
            <a:normAutofit fontScale="40000" lnSpcReduction="20000"/>
          </a:bodyPr>
          <a:lstStyle/>
          <a:p>
            <a:pPr algn="ctr"/>
            <a:r>
              <a:rPr lang="es-ES" sz="10600" b="1" dirty="0">
                <a:solidFill>
                  <a:srgbClr val="99CCFF"/>
                </a:solidFill>
              </a:rPr>
              <a:t>2</a:t>
            </a:r>
            <a:endParaRPr lang="es-AR" sz="1800" b="1" dirty="0">
              <a:solidFill>
                <a:srgbClr val="99CCFF"/>
              </a:solidFill>
            </a:endParaRPr>
          </a:p>
        </p:txBody>
      </p:sp>
      <p:pic>
        <p:nvPicPr>
          <p:cNvPr id="16" name="Imagen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48264" y="4240256"/>
            <a:ext cx="2123728" cy="923782"/>
          </a:xfrm>
          <a:prstGeom prst="rect">
            <a:avLst/>
          </a:prstGeom>
        </p:spPr>
      </p:pic>
    </p:spTree>
    <p:extLst>
      <p:ext uri="{BB962C8B-B14F-4D97-AF65-F5344CB8AC3E}">
        <p14:creationId xmlns:p14="http://schemas.microsoft.com/office/powerpoint/2010/main" val="145013147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750"/>
                                        <p:tgtEl>
                                          <p:spTgt spid="5"/>
                                        </p:tgtEl>
                                      </p:cBhvr>
                                    </p:animEffect>
                                  </p:childTnLst>
                                </p:cTn>
                              </p:par>
                            </p:childTnLst>
                          </p:cTn>
                        </p:par>
                        <p:par>
                          <p:cTn id="8" fill="hold">
                            <p:stCondLst>
                              <p:cond delay="175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par>
                          <p:cTn id="12" fill="hold">
                            <p:stCondLst>
                              <p:cond delay="2750"/>
                            </p:stCondLst>
                            <p:childTnLst>
                              <p:par>
                                <p:cTn id="13" presetID="47"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anim calcmode="lin" valueType="num">
                                      <p:cBhvr>
                                        <p:cTn id="16" dur="1000" fill="hold"/>
                                        <p:tgtEl>
                                          <p:spTgt spid="20"/>
                                        </p:tgtEl>
                                        <p:attrNameLst>
                                          <p:attrName>ppt_x</p:attrName>
                                        </p:attrNameLst>
                                      </p:cBhvr>
                                      <p:tavLst>
                                        <p:tav tm="0">
                                          <p:val>
                                            <p:strVal val="#ppt_x"/>
                                          </p:val>
                                        </p:tav>
                                        <p:tav tm="100000">
                                          <p:val>
                                            <p:strVal val="#ppt_x"/>
                                          </p:val>
                                        </p:tav>
                                      </p:tavLst>
                                    </p:anim>
                                    <p:anim calcmode="lin" valueType="num">
                                      <p:cBhvr>
                                        <p:cTn id="17" dur="1000" fill="hold"/>
                                        <p:tgtEl>
                                          <p:spTgt spid="20"/>
                                        </p:tgtEl>
                                        <p:attrNameLst>
                                          <p:attrName>ppt_y</p:attrName>
                                        </p:attrNameLst>
                                      </p:cBhvr>
                                      <p:tavLst>
                                        <p:tav tm="0">
                                          <p:val>
                                            <p:strVal val="#ppt_y-.1"/>
                                          </p:val>
                                        </p:tav>
                                        <p:tav tm="100000">
                                          <p:val>
                                            <p:strVal val="#ppt_y"/>
                                          </p:val>
                                        </p:tav>
                                      </p:tavLst>
                                    </p:anim>
                                  </p:childTnLst>
                                </p:cTn>
                              </p:par>
                            </p:childTnLst>
                          </p:cTn>
                        </p:par>
                        <p:par>
                          <p:cTn id="18" fill="hold">
                            <p:stCondLst>
                              <p:cond delay="3750"/>
                            </p:stCondLst>
                            <p:childTnLst>
                              <p:par>
                                <p:cTn id="19" presetID="10" presetClass="entr" presetSubtype="0" fill="hold"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childTnLst>
                                </p:cTn>
                              </p:par>
                            </p:childTnLst>
                          </p:cTn>
                        </p:par>
                        <p:par>
                          <p:cTn id="22" fill="hold">
                            <p:stCondLst>
                              <p:cond delay="4750"/>
                            </p:stCondLst>
                            <p:childTnLst>
                              <p:par>
                                <p:cTn id="23" presetID="10"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childTnLst>
                                </p:cTn>
                              </p:par>
                            </p:childTnLst>
                          </p:cTn>
                        </p:par>
                        <p:par>
                          <p:cTn id="26" fill="hold">
                            <p:stCondLst>
                              <p:cond delay="5750"/>
                            </p:stCondLst>
                            <p:childTnLst>
                              <p:par>
                                <p:cTn id="27" presetID="10" presetClass="entr" presetSubtype="0"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childTnLst>
                                </p:cTn>
                              </p:par>
                            </p:childTnLst>
                          </p:cTn>
                        </p:par>
                        <p:par>
                          <p:cTn id="30" fill="hold">
                            <p:stCondLst>
                              <p:cond delay="6750"/>
                            </p:stCondLst>
                            <p:childTnLst>
                              <p:par>
                                <p:cTn id="31" presetID="26" presetClass="emph" presetSubtype="0" fill="hold" nodeType="afterEffect">
                                  <p:stCondLst>
                                    <p:cond delay="0"/>
                                  </p:stCondLst>
                                  <p:childTnLst>
                                    <p:animEffect transition="out" filter="fade">
                                      <p:cBhvr>
                                        <p:cTn id="32" dur="500" tmFilter="0, 0; .2, .5; .8, .5; 1, 0"/>
                                        <p:tgtEl>
                                          <p:spTgt spid="7"/>
                                        </p:tgtEl>
                                      </p:cBhvr>
                                    </p:animEffect>
                                    <p:animScale>
                                      <p:cBhvr>
                                        <p:cTn id="33" dur="250" autoRev="1" fill="hold"/>
                                        <p:tgtEl>
                                          <p:spTgt spid="7"/>
                                        </p:tgtEl>
                                      </p:cBhvr>
                                      <p:by x="105000" y="105000"/>
                                    </p:animScale>
                                  </p:childTnLst>
                                </p:cTn>
                              </p:par>
                            </p:childTnLst>
                          </p:cTn>
                        </p:par>
                        <p:par>
                          <p:cTn id="34" fill="hold">
                            <p:stCondLst>
                              <p:cond delay="7250"/>
                            </p:stCondLst>
                            <p:childTnLst>
                              <p:par>
                                <p:cTn id="35" presetID="2" presetClass="entr" presetSubtype="4" fill="hold" grpId="0" nodeType="after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1250" fill="hold"/>
                                        <p:tgtEl>
                                          <p:spTgt spid="2"/>
                                        </p:tgtEl>
                                        <p:attrNameLst>
                                          <p:attrName>ppt_x</p:attrName>
                                        </p:attrNameLst>
                                      </p:cBhvr>
                                      <p:tavLst>
                                        <p:tav tm="0">
                                          <p:val>
                                            <p:strVal val="#ppt_x"/>
                                          </p:val>
                                        </p:tav>
                                        <p:tav tm="100000">
                                          <p:val>
                                            <p:strVal val="#ppt_x"/>
                                          </p:val>
                                        </p:tav>
                                      </p:tavLst>
                                    </p:anim>
                                    <p:anim calcmode="lin" valueType="num">
                                      <p:cBhvr additive="base">
                                        <p:cTn id="38" dur="1250" fill="hold"/>
                                        <p:tgtEl>
                                          <p:spTgt spid="2"/>
                                        </p:tgtEl>
                                        <p:attrNameLst>
                                          <p:attrName>ppt_y</p:attrName>
                                        </p:attrNameLst>
                                      </p:cBhvr>
                                      <p:tavLst>
                                        <p:tav tm="0">
                                          <p:val>
                                            <p:strVal val="1+#ppt_h/2"/>
                                          </p:val>
                                        </p:tav>
                                        <p:tav tm="100000">
                                          <p:val>
                                            <p:strVal val="#ppt_y"/>
                                          </p:val>
                                        </p:tav>
                                      </p:tavLst>
                                    </p:anim>
                                  </p:childTnLst>
                                </p:cTn>
                              </p:par>
                            </p:childTnLst>
                          </p:cTn>
                        </p:par>
                        <p:par>
                          <p:cTn id="39" fill="hold">
                            <p:stCondLst>
                              <p:cond delay="8500"/>
                            </p:stCondLst>
                            <p:childTnLst>
                              <p:par>
                                <p:cTn id="40" presetID="42" presetClass="entr" presetSubtype="0" fill="hold" grpId="0" nodeType="afterEffect">
                                  <p:stCondLst>
                                    <p:cond delay="0"/>
                                  </p:stCondLst>
                                  <p:childTnLst>
                                    <p:set>
                                      <p:cBhvr>
                                        <p:cTn id="41" dur="1" fill="hold">
                                          <p:stCondLst>
                                            <p:cond delay="0"/>
                                          </p:stCondLst>
                                        </p:cTn>
                                        <p:tgtEl>
                                          <p:spTgt spid="3">
                                            <p:txEl>
                                              <p:pRg st="0" end="0"/>
                                            </p:txEl>
                                          </p:spTgt>
                                        </p:tgtEl>
                                        <p:attrNameLst>
                                          <p:attrName>style.visibility</p:attrName>
                                        </p:attrNameLst>
                                      </p:cBhvr>
                                      <p:to>
                                        <p:strVal val="visible"/>
                                      </p:to>
                                    </p:set>
                                    <p:animEffect transition="in" filter="fade">
                                      <p:cBhvr>
                                        <p:cTn id="42" dur="1000"/>
                                        <p:tgtEl>
                                          <p:spTgt spid="3">
                                            <p:txEl>
                                              <p:pRg st="0" end="0"/>
                                            </p:txEl>
                                          </p:spTgt>
                                        </p:tgtEl>
                                      </p:cBhvr>
                                    </p:animEffect>
                                    <p:anim calcmode="lin" valueType="num">
                                      <p:cBhvr>
                                        <p:cTn id="4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45" fill="hold">
                            <p:stCondLst>
                              <p:cond delay="9500"/>
                            </p:stCondLst>
                            <p:childTnLst>
                              <p:par>
                                <p:cTn id="46" presetID="22" presetClass="entr" presetSubtype="1" fill="hold" nodeType="after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up)">
                                      <p:cBhvr>
                                        <p:cTn id="48" dur="500"/>
                                        <p:tgtEl>
                                          <p:spTgt spid="15"/>
                                        </p:tgtEl>
                                      </p:cBhvr>
                                    </p:animEffect>
                                  </p:childTnLst>
                                </p:cTn>
                              </p:par>
                            </p:childTnLst>
                          </p:cTn>
                        </p:par>
                        <p:par>
                          <p:cTn id="49" fill="hold">
                            <p:stCondLst>
                              <p:cond delay="10000"/>
                            </p:stCondLst>
                            <p:childTnLst>
                              <p:par>
                                <p:cTn id="50" presetID="26" presetClass="emph" presetSubtype="0" fill="hold" grpId="1" nodeType="afterEffect">
                                  <p:stCondLst>
                                    <p:cond delay="0"/>
                                  </p:stCondLst>
                                  <p:childTnLst>
                                    <p:animEffect transition="out" filter="fade">
                                      <p:cBhvr>
                                        <p:cTn id="51" dur="750" tmFilter="0, 0; .2, .5; .8, .5; 1, 0"/>
                                        <p:tgtEl>
                                          <p:spTgt spid="3">
                                            <p:txEl>
                                              <p:pRg st="0" end="0"/>
                                            </p:txEl>
                                          </p:spTgt>
                                        </p:tgtEl>
                                      </p:cBhvr>
                                    </p:animEffect>
                                    <p:animScale>
                                      <p:cBhvr>
                                        <p:cTn id="52" dur="375" autoRev="1" fill="hold"/>
                                        <p:tgtEl>
                                          <p:spTgt spid="3">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3" grpId="0" build="p"/>
      <p:bldP spid="3" grpId="1" build="p"/>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Resultado de imagen para jesucristo cruz"/>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115615" y="627534"/>
            <a:ext cx="8028384" cy="4515966"/>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438450" y="1995686"/>
            <a:ext cx="4179123" cy="2494851"/>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US" sz="3600" b="1" dirty="0" smtClean="0">
                <a:solidFill>
                  <a:srgbClr val="FF0000"/>
                </a:solidFill>
                <a:effectLst>
                  <a:outerShdw blurRad="38100" dist="38100" dir="2700000" algn="tl">
                    <a:srgbClr val="000000">
                      <a:alpha val="43137"/>
                    </a:srgbClr>
                  </a:outerShdw>
                </a:effectLst>
              </a:rPr>
              <a:t>“He </a:t>
            </a:r>
            <a:r>
              <a:rPr lang="en-US" sz="3600" b="1" dirty="0">
                <a:solidFill>
                  <a:srgbClr val="FF0000"/>
                </a:solidFill>
                <a:effectLst>
                  <a:outerShdw blurRad="38100" dist="38100" dir="2700000" algn="tl">
                    <a:srgbClr val="000000">
                      <a:alpha val="43137"/>
                    </a:srgbClr>
                  </a:outerShdw>
                </a:effectLst>
              </a:rPr>
              <a:t>that loved us, and washed us from our sins in </a:t>
            </a:r>
            <a:r>
              <a:rPr lang="en-US" sz="3600" b="1" dirty="0" smtClean="0">
                <a:solidFill>
                  <a:srgbClr val="FF0000"/>
                </a:solidFill>
                <a:effectLst>
                  <a:outerShdw blurRad="38100" dist="38100" dir="2700000" algn="tl">
                    <a:srgbClr val="000000">
                      <a:alpha val="43137"/>
                    </a:srgbClr>
                  </a:outerShdw>
                </a:effectLst>
              </a:rPr>
              <a:t>His </a:t>
            </a:r>
            <a:r>
              <a:rPr lang="en-US" sz="3600" b="1" dirty="0">
                <a:solidFill>
                  <a:srgbClr val="FF0000"/>
                </a:solidFill>
                <a:effectLst>
                  <a:outerShdw blurRad="38100" dist="38100" dir="2700000" algn="tl">
                    <a:srgbClr val="000000">
                      <a:alpha val="43137"/>
                    </a:srgbClr>
                  </a:outerShdw>
                </a:effectLst>
              </a:rPr>
              <a:t>own blood”</a:t>
            </a:r>
            <a:endParaRPr lang="es-ES" sz="3600" b="1" i="1" spc="50" dirty="0">
              <a:ln w="11430"/>
              <a:solidFill>
                <a:srgbClr val="FF0000"/>
              </a:solidFill>
              <a:effectLst>
                <a:outerShdw blurRad="38100" dist="38100" dir="2700000" algn="tl">
                  <a:srgbClr val="000000">
                    <a:alpha val="43137"/>
                  </a:srgbClr>
                </a:outerShdw>
              </a:effectLst>
              <a:latin typeface="Myriad Pro" pitchFamily="34" charset="0"/>
            </a:endParaRPr>
          </a:p>
        </p:txBody>
      </p:sp>
      <p:sp>
        <p:nvSpPr>
          <p:cNvPr id="5" name="1 Título"/>
          <p:cNvSpPr>
            <a:spLocks noGrp="1"/>
          </p:cNvSpPr>
          <p:nvPr>
            <p:ph type="title"/>
          </p:nvPr>
        </p:nvSpPr>
        <p:spPr>
          <a:xfrm>
            <a:off x="276672" y="51470"/>
            <a:ext cx="3863280" cy="459508"/>
          </a:xfrm>
        </p:spPr>
        <p:txBody>
          <a:bodyPr>
            <a:normAutofit/>
          </a:bodyPr>
          <a:lstStyle/>
          <a:p>
            <a:r>
              <a:rPr lang="es-ES" sz="2400" b="1" dirty="0" err="1" smtClean="0">
                <a:effectLst>
                  <a:outerShdw blurRad="38100" dist="38100" dir="2700000" algn="tl">
                    <a:srgbClr val="000000">
                      <a:alpha val="43137"/>
                    </a:srgbClr>
                  </a:outerShdw>
                </a:effectLst>
                <a:latin typeface="Myriad Pro" pitchFamily="34" charset="0"/>
              </a:rPr>
              <a:t>Revelation</a:t>
            </a:r>
            <a:r>
              <a:rPr lang="es-ES" sz="2400" b="1" dirty="0" smtClean="0">
                <a:effectLst>
                  <a:outerShdw blurRad="38100" dist="38100" dir="2700000" algn="tl">
                    <a:srgbClr val="000000">
                      <a:alpha val="43137"/>
                    </a:srgbClr>
                  </a:outerShdw>
                </a:effectLst>
                <a:latin typeface="Myriad Pro" pitchFamily="34" charset="0"/>
              </a:rPr>
              <a:t> 1:5</a:t>
            </a:r>
            <a:endParaRPr lang="es-ES" sz="2400" b="1" dirty="0">
              <a:effectLst>
                <a:outerShdw blurRad="38100" dist="38100" dir="2700000" algn="tl">
                  <a:srgbClr val="000000">
                    <a:alpha val="43137"/>
                  </a:srgbClr>
                </a:outerShdw>
              </a:effectLst>
              <a:latin typeface="Myriad Pro" pitchFamily="34" charset="0"/>
            </a:endParaRPr>
          </a:p>
        </p:txBody>
      </p:sp>
      <p:pic>
        <p:nvPicPr>
          <p:cNvPr id="7"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361788908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92" y="1"/>
            <a:ext cx="9146345" cy="51434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Resultado de imagen para cordero fue llevado al matader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1009" y="1779662"/>
            <a:ext cx="4478921" cy="336383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323528" y="96018"/>
            <a:ext cx="3240360" cy="459508"/>
          </a:xfrm>
        </p:spPr>
        <p:txBody>
          <a:bodyPr>
            <a:normAutofit/>
          </a:bodyPr>
          <a:lstStyle/>
          <a:p>
            <a:r>
              <a:rPr lang="es-ES" sz="2400" b="1" dirty="0" err="1" smtClean="0">
                <a:latin typeface="Myriad Pro" pitchFamily="34" charset="0"/>
              </a:rPr>
              <a:t>Revelation</a:t>
            </a:r>
            <a:r>
              <a:rPr lang="es-ES" sz="2400" b="1" dirty="0" smtClean="0">
                <a:latin typeface="Myriad Pro" pitchFamily="34" charset="0"/>
              </a:rPr>
              <a:t> </a:t>
            </a:r>
            <a:r>
              <a:rPr lang="es-ES" sz="2400" b="1" dirty="0">
                <a:latin typeface="Myriad Pro" pitchFamily="34" charset="0"/>
              </a:rPr>
              <a:t>5</a:t>
            </a:r>
            <a:r>
              <a:rPr lang="es-ES" sz="2400" b="1" dirty="0" smtClean="0">
                <a:latin typeface="Myriad Pro" pitchFamily="34" charset="0"/>
              </a:rPr>
              <a:t>:6</a:t>
            </a:r>
            <a:endParaRPr lang="es-ES" sz="2400" b="1" dirty="0">
              <a:latin typeface="Myriad Pro" pitchFamily="34" charset="0"/>
            </a:endParaRPr>
          </a:p>
        </p:txBody>
      </p:sp>
      <p:sp>
        <p:nvSpPr>
          <p:cNvPr id="3" name="2 Marcador de contenido"/>
          <p:cNvSpPr>
            <a:spLocks noGrp="1"/>
          </p:cNvSpPr>
          <p:nvPr>
            <p:ph idx="1"/>
          </p:nvPr>
        </p:nvSpPr>
        <p:spPr>
          <a:xfrm>
            <a:off x="611560" y="771550"/>
            <a:ext cx="6912768" cy="3168352"/>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n-US" sz="3200" b="1" dirty="0" smtClean="0">
                <a:solidFill>
                  <a:srgbClr val="FF0000"/>
                </a:solidFill>
                <a:effectLst>
                  <a:outerShdw blurRad="38100" dist="38100" dir="2700000" algn="tl">
                    <a:srgbClr val="000000">
                      <a:alpha val="43137"/>
                    </a:srgbClr>
                  </a:outerShdw>
                </a:effectLst>
              </a:rPr>
              <a:t>“And </a:t>
            </a:r>
            <a:r>
              <a:rPr lang="en-US" sz="3200" b="1" dirty="0">
                <a:solidFill>
                  <a:srgbClr val="FF0000"/>
                </a:solidFill>
                <a:effectLst>
                  <a:outerShdw blurRad="38100" dist="38100" dir="2700000" algn="tl">
                    <a:srgbClr val="000000">
                      <a:alpha val="43137"/>
                    </a:srgbClr>
                  </a:outerShdw>
                </a:effectLst>
              </a:rPr>
              <a:t>I beheld, and, lo, in the midst of the throne and of the four beasts, and in the midst of the elders, stood a Lamb as it had been slain, having seven horns and seven eyes, which are the seven Spirits of God sent forth into all the earth</a:t>
            </a:r>
            <a:r>
              <a:rPr lang="en-US" sz="3200" b="1" dirty="0" smtClean="0">
                <a:solidFill>
                  <a:srgbClr val="FF0000"/>
                </a:solidFill>
                <a:effectLst>
                  <a:outerShdw blurRad="38100" dist="38100" dir="2700000" algn="tl">
                    <a:srgbClr val="000000">
                      <a:alpha val="43137"/>
                    </a:srgbClr>
                  </a:outerShdw>
                </a:effectLst>
              </a:rPr>
              <a:t>.”</a:t>
            </a:r>
            <a:endParaRPr lang="es-AR" sz="3200" b="1" i="1" spc="50" dirty="0" smtClean="0">
              <a:ln w="11430"/>
              <a:solidFill>
                <a:srgbClr val="FF0000"/>
              </a:solidFill>
              <a:effectLst>
                <a:outerShdw blurRad="38100" dist="38100" dir="2700000" algn="tl">
                  <a:srgbClr val="000000">
                    <a:alpha val="43137"/>
                  </a:srgbClr>
                </a:outerShdw>
              </a:effectLst>
              <a:latin typeface="Myriad Pro" pitchFamily="34" charset="0"/>
            </a:endParaRPr>
          </a:p>
        </p:txBody>
      </p:sp>
      <p:pic>
        <p:nvPicPr>
          <p:cNvPr id="6"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382764510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92" y="1"/>
            <a:ext cx="9146345" cy="51434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Resultado de imagen para cordero fue llevado al matader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1009" y="1779662"/>
            <a:ext cx="4478921" cy="336383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323528" y="96018"/>
            <a:ext cx="3240360" cy="459508"/>
          </a:xfrm>
        </p:spPr>
        <p:txBody>
          <a:bodyPr>
            <a:normAutofit/>
          </a:bodyPr>
          <a:lstStyle/>
          <a:p>
            <a:r>
              <a:rPr lang="es-ES" sz="2400" b="1" dirty="0" err="1" smtClean="0">
                <a:latin typeface="Myriad Pro" pitchFamily="34" charset="0"/>
              </a:rPr>
              <a:t>Isaiah</a:t>
            </a:r>
            <a:r>
              <a:rPr lang="es-ES" sz="2400" b="1" dirty="0" smtClean="0">
                <a:latin typeface="Myriad Pro" pitchFamily="34" charset="0"/>
              </a:rPr>
              <a:t> 53:6-7</a:t>
            </a:r>
            <a:endParaRPr lang="es-ES" sz="2400" b="1" dirty="0">
              <a:latin typeface="Myriad Pro" pitchFamily="34" charset="0"/>
            </a:endParaRPr>
          </a:p>
        </p:txBody>
      </p:sp>
      <p:pic>
        <p:nvPicPr>
          <p:cNvPr id="6"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467544" y="771550"/>
            <a:ext cx="6336704" cy="3816424"/>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n-US" sz="2800" b="1" dirty="0">
                <a:solidFill>
                  <a:srgbClr val="FF0000"/>
                </a:solidFill>
                <a:effectLst>
                  <a:outerShdw blurRad="38100" dist="38100" dir="2700000" algn="tl">
                    <a:srgbClr val="000000">
                      <a:alpha val="43137"/>
                    </a:srgbClr>
                  </a:outerShdw>
                </a:effectLst>
              </a:rPr>
              <a:t>“All we like sheep have gone astray; we have turned every one to his own way; and the Lord hath laid on him the iniquity of us </a:t>
            </a:r>
            <a:r>
              <a:rPr lang="en-US" sz="2800" b="1" dirty="0" smtClean="0">
                <a:solidFill>
                  <a:srgbClr val="FF0000"/>
                </a:solidFill>
                <a:effectLst>
                  <a:outerShdw blurRad="38100" dist="38100" dir="2700000" algn="tl">
                    <a:srgbClr val="000000">
                      <a:alpha val="43137"/>
                    </a:srgbClr>
                  </a:outerShdw>
                </a:effectLst>
              </a:rPr>
              <a:t>all. He </a:t>
            </a:r>
            <a:r>
              <a:rPr lang="en-US" sz="2800" b="1" dirty="0">
                <a:solidFill>
                  <a:srgbClr val="FF0000"/>
                </a:solidFill>
                <a:effectLst>
                  <a:outerShdw blurRad="38100" dist="38100" dir="2700000" algn="tl">
                    <a:srgbClr val="000000">
                      <a:alpha val="43137"/>
                    </a:srgbClr>
                  </a:outerShdw>
                </a:effectLst>
              </a:rPr>
              <a:t>was oppressed, and he was afflicted, yet he opened not his mouth: he is brought as a lamb to the slaughter, and as a sheep before her shearers is dumb, so he </a:t>
            </a:r>
            <a:r>
              <a:rPr lang="en-US" sz="2800" b="1" dirty="0" err="1">
                <a:solidFill>
                  <a:srgbClr val="FF0000"/>
                </a:solidFill>
                <a:effectLst>
                  <a:outerShdw blurRad="38100" dist="38100" dir="2700000" algn="tl">
                    <a:srgbClr val="000000">
                      <a:alpha val="43137"/>
                    </a:srgbClr>
                  </a:outerShdw>
                </a:effectLst>
              </a:rPr>
              <a:t>openeth</a:t>
            </a:r>
            <a:r>
              <a:rPr lang="en-US" sz="2800" b="1" dirty="0">
                <a:solidFill>
                  <a:srgbClr val="FF0000"/>
                </a:solidFill>
                <a:effectLst>
                  <a:outerShdw blurRad="38100" dist="38100" dir="2700000" algn="tl">
                    <a:srgbClr val="000000">
                      <a:alpha val="43137"/>
                    </a:srgbClr>
                  </a:outerShdw>
                </a:effectLst>
              </a:rPr>
              <a:t> not his mouth.”</a:t>
            </a:r>
            <a:endParaRPr lang="es-AR" sz="2800" b="1" i="1" spc="50" dirty="0">
              <a:ln w="11430"/>
              <a:solidFill>
                <a:srgbClr val="FF0000"/>
              </a:solidFill>
              <a:effectLst>
                <a:outerShdw blurRad="38100" dist="38100" dir="2700000" algn="tl">
                  <a:srgbClr val="000000">
                    <a:alpha val="43137"/>
                  </a:srgbClr>
                </a:outerShdw>
              </a:effectLst>
              <a:latin typeface="Myriad Pro" pitchFamily="34" charset="0"/>
            </a:endParaRPr>
          </a:p>
        </p:txBody>
      </p:sp>
      <p:pic>
        <p:nvPicPr>
          <p:cNvPr id="8" name="Imagen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354469003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IMS\_0 PROYECTO 2016\Web labibliatienerazon\biblia\images\jesus.jpg"/>
          <p:cNvPicPr>
            <a:picLocks noChangeAspect="1" noChangeArrowheads="1"/>
          </p:cNvPicPr>
          <p:nvPr/>
        </p:nvPicPr>
        <p:blipFill>
          <a:blip r:embed="rId3">
            <a:extLst>
              <a:ext uri="{BEBA8EAE-BF5A-486C-A8C5-ECC9F3942E4B}">
                <a14:imgProps xmlns:a14="http://schemas.microsoft.com/office/drawing/2010/main">
                  <a14:imgLayer r:embed="rId4">
                    <a14:imgEffect>
                      <a14:artisticGlowDiffused/>
                    </a14:imgEffect>
                  </a14:imgLayer>
                </a14:imgProps>
              </a:ext>
              <a:ext uri="{28A0092B-C50C-407E-A947-70E740481C1C}">
                <a14:useLocalDpi xmlns:a14="http://schemas.microsoft.com/office/drawing/2010/main" val="0"/>
              </a:ext>
            </a:extLst>
          </a:blip>
          <a:srcRect/>
          <a:stretch>
            <a:fillRect/>
          </a:stretch>
        </p:blipFill>
        <p:spPr bwMode="auto">
          <a:xfrm>
            <a:off x="6300192" y="-308570"/>
            <a:ext cx="3396288" cy="483971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6" name="Picture 2" descr="Resultado de imagen para cordero fue llevado al matader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9275" y="2175706"/>
            <a:ext cx="4478921" cy="336383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467544" y="202332"/>
            <a:ext cx="3960440" cy="857250"/>
          </a:xfrm>
        </p:spPr>
        <p:txBody>
          <a:bodyPr/>
          <a:lstStyle/>
          <a:p>
            <a:r>
              <a:rPr lang="es-ES" dirty="0" err="1" smtClean="0">
                <a:solidFill>
                  <a:srgbClr val="FFC000"/>
                </a:solidFill>
              </a:rPr>
              <a:t>Jesus</a:t>
            </a:r>
            <a:endParaRPr lang="es-AR" dirty="0">
              <a:solidFill>
                <a:srgbClr val="FFC000"/>
              </a:solidFill>
            </a:endParaRPr>
          </a:p>
        </p:txBody>
      </p:sp>
      <p:pic>
        <p:nvPicPr>
          <p:cNvPr id="5" name="Picture 2" descr="C:\Users\Gerhard\Documents\_Estudios Biblicos PPT\ondaWEB6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467544" y="1347614"/>
            <a:ext cx="6480720" cy="3672408"/>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US" sz="2800" b="1" dirty="0" err="1" smtClean="0">
                <a:solidFill>
                  <a:srgbClr val="FF0000"/>
                </a:solidFill>
                <a:effectLst>
                  <a:outerShdw blurRad="38100" dist="38100" dir="2700000" algn="tl">
                    <a:srgbClr val="000000">
                      <a:alpha val="43137"/>
                    </a:srgbClr>
                  </a:outerShdw>
                </a:effectLst>
              </a:rPr>
              <a:t>Jesus</a:t>
            </a:r>
            <a:r>
              <a:rPr lang="es-US" sz="2800" b="1" dirty="0" smtClean="0">
                <a:solidFill>
                  <a:srgbClr val="FF0000"/>
                </a:solidFill>
                <a:effectLst>
                  <a:outerShdw blurRad="38100" dist="38100" dir="2700000" algn="tl">
                    <a:srgbClr val="000000">
                      <a:alpha val="43137"/>
                    </a:srgbClr>
                  </a:outerShdw>
                </a:effectLst>
              </a:rPr>
              <a:t> </a:t>
            </a:r>
            <a:r>
              <a:rPr lang="es-US" sz="2800" b="1" dirty="0" err="1">
                <a:solidFill>
                  <a:srgbClr val="FF0000"/>
                </a:solidFill>
                <a:effectLst>
                  <a:outerShdw blurRad="38100" dist="38100" dir="2700000" algn="tl">
                    <a:srgbClr val="000000">
                      <a:alpha val="43137"/>
                    </a:srgbClr>
                  </a:outerShdw>
                </a:effectLst>
              </a:rPr>
              <a:t>is</a:t>
            </a:r>
            <a:r>
              <a:rPr lang="es-US" sz="2800" b="1" dirty="0">
                <a:solidFill>
                  <a:srgbClr val="FF0000"/>
                </a:solidFill>
                <a:effectLst>
                  <a:outerShdw blurRad="38100" dist="38100" dir="2700000" algn="tl">
                    <a:srgbClr val="000000">
                      <a:alpha val="43137"/>
                    </a:srgbClr>
                  </a:outerShdw>
                </a:effectLst>
              </a:rPr>
              <a:t> </a:t>
            </a:r>
            <a:r>
              <a:rPr lang="es-US" sz="2800" b="1" dirty="0" err="1">
                <a:solidFill>
                  <a:srgbClr val="FF0000"/>
                </a:solidFill>
                <a:effectLst>
                  <a:outerShdw blurRad="38100" dist="38100" dir="2700000" algn="tl">
                    <a:srgbClr val="000000">
                      <a:alpha val="43137"/>
                    </a:srgbClr>
                  </a:outerShdw>
                </a:effectLst>
              </a:rPr>
              <a:t>mentioned</a:t>
            </a:r>
            <a:r>
              <a:rPr lang="es-US" sz="2800" b="1" dirty="0">
                <a:solidFill>
                  <a:srgbClr val="FF0000"/>
                </a:solidFill>
                <a:effectLst>
                  <a:outerShdw blurRad="38100" dist="38100" dir="2700000" algn="tl">
                    <a:srgbClr val="000000">
                      <a:alpha val="43137"/>
                    </a:srgbClr>
                  </a:outerShdw>
                </a:effectLst>
              </a:rPr>
              <a:t> 26 times </a:t>
            </a:r>
            <a:r>
              <a:rPr lang="es-US" sz="2800" b="1" dirty="0" smtClean="0">
                <a:solidFill>
                  <a:srgbClr val="FF0000"/>
                </a:solidFill>
                <a:effectLst>
                  <a:outerShdw blurRad="38100" dist="38100" dir="2700000" algn="tl">
                    <a:srgbClr val="000000">
                      <a:alpha val="43137"/>
                    </a:srgbClr>
                  </a:outerShdw>
                </a:effectLst>
              </a:rPr>
              <a:t>as a "</a:t>
            </a:r>
            <a:r>
              <a:rPr lang="es-US" sz="2800" b="1" dirty="0" err="1" smtClean="0">
                <a:solidFill>
                  <a:srgbClr val="FF0000"/>
                </a:solidFill>
                <a:effectLst>
                  <a:outerShdw blurRad="38100" dist="38100" dir="2700000" algn="tl">
                    <a:srgbClr val="000000">
                      <a:alpha val="43137"/>
                    </a:srgbClr>
                  </a:outerShdw>
                </a:effectLst>
              </a:rPr>
              <a:t>Lamb</a:t>
            </a:r>
            <a:r>
              <a:rPr lang="es-US" sz="2800" b="1" dirty="0" smtClean="0">
                <a:solidFill>
                  <a:srgbClr val="FF0000"/>
                </a:solidFill>
                <a:effectLst>
                  <a:outerShdw blurRad="38100" dist="38100" dir="2700000" algn="tl">
                    <a:srgbClr val="000000">
                      <a:alpha val="43137"/>
                    </a:srgbClr>
                  </a:outerShdw>
                </a:effectLst>
              </a:rPr>
              <a:t>“ in </a:t>
            </a:r>
            <a:r>
              <a:rPr lang="es-US" sz="2800" b="1" dirty="0" err="1" smtClean="0">
                <a:solidFill>
                  <a:srgbClr val="FF0000"/>
                </a:solidFill>
                <a:effectLst>
                  <a:outerShdw blurRad="38100" dist="38100" dir="2700000" algn="tl">
                    <a:srgbClr val="000000">
                      <a:alpha val="43137"/>
                    </a:srgbClr>
                  </a:outerShdw>
                </a:effectLst>
              </a:rPr>
              <a:t>Revelation</a:t>
            </a:r>
            <a:endParaRPr lang="es-US" sz="2800" b="1" dirty="0" smtClean="0">
              <a:solidFill>
                <a:srgbClr val="FF0000"/>
              </a:solidFill>
              <a:effectLst>
                <a:outerShdw blurRad="38100" dist="38100" dir="2700000" algn="tl">
                  <a:srgbClr val="000000">
                    <a:alpha val="43137"/>
                  </a:srgbClr>
                </a:outerShdw>
              </a:effectLst>
            </a:endParaRPr>
          </a:p>
          <a:p>
            <a:r>
              <a:rPr lang="es-US" sz="2800" b="1" dirty="0" smtClean="0">
                <a:solidFill>
                  <a:srgbClr val="FF0000"/>
                </a:solidFill>
                <a:effectLst>
                  <a:outerShdw blurRad="38100" dist="38100" dir="2700000" algn="tl">
                    <a:srgbClr val="000000">
                      <a:alpha val="43137"/>
                    </a:srgbClr>
                  </a:outerShdw>
                </a:effectLst>
              </a:rPr>
              <a:t>At </a:t>
            </a:r>
            <a:r>
              <a:rPr lang="es-US" sz="2800" b="1" dirty="0" err="1" smtClean="0">
                <a:solidFill>
                  <a:srgbClr val="FF0000"/>
                </a:solidFill>
                <a:effectLst>
                  <a:outerShdw blurRad="38100" dist="38100" dir="2700000" algn="tl">
                    <a:srgbClr val="000000">
                      <a:alpha val="43137"/>
                    </a:srgbClr>
                  </a:outerShdw>
                </a:effectLst>
              </a:rPr>
              <a:t>the</a:t>
            </a:r>
            <a:r>
              <a:rPr lang="es-US" sz="2800" b="1" dirty="0" smtClean="0">
                <a:solidFill>
                  <a:srgbClr val="FF0000"/>
                </a:solidFill>
                <a:effectLst>
                  <a:outerShdw blurRad="38100" dist="38100" dir="2700000" algn="tl">
                    <a:srgbClr val="000000">
                      <a:alpha val="43137"/>
                    </a:srgbClr>
                  </a:outerShdw>
                </a:effectLst>
              </a:rPr>
              <a:t> </a:t>
            </a:r>
            <a:r>
              <a:rPr lang="es-US" sz="2800" b="1" dirty="0" err="1" smtClean="0">
                <a:solidFill>
                  <a:srgbClr val="FF0000"/>
                </a:solidFill>
                <a:effectLst>
                  <a:outerShdw blurRad="38100" dist="38100" dir="2700000" algn="tl">
                    <a:srgbClr val="000000">
                      <a:alpha val="43137"/>
                    </a:srgbClr>
                  </a:outerShdw>
                </a:effectLst>
              </a:rPr>
              <a:t>Jordan</a:t>
            </a:r>
            <a:r>
              <a:rPr lang="es-US" sz="2800" b="1" dirty="0" smtClean="0">
                <a:solidFill>
                  <a:srgbClr val="FF0000"/>
                </a:solidFill>
                <a:effectLst>
                  <a:outerShdw blurRad="38100" dist="38100" dir="2700000" algn="tl">
                    <a:srgbClr val="000000">
                      <a:alpha val="43137"/>
                    </a:srgbClr>
                  </a:outerShdw>
                </a:effectLst>
              </a:rPr>
              <a:t> </a:t>
            </a:r>
            <a:r>
              <a:rPr lang="es-US" sz="2800" b="1" dirty="0" err="1" smtClean="0">
                <a:solidFill>
                  <a:srgbClr val="FF0000"/>
                </a:solidFill>
                <a:effectLst>
                  <a:outerShdw blurRad="38100" dist="38100" dir="2700000" algn="tl">
                    <a:srgbClr val="000000">
                      <a:alpha val="43137"/>
                    </a:srgbClr>
                  </a:outerShdw>
                </a:effectLst>
              </a:rPr>
              <a:t>river</a:t>
            </a:r>
            <a:r>
              <a:rPr lang="es-US" sz="2800" b="1" dirty="0" smtClean="0">
                <a:solidFill>
                  <a:srgbClr val="FF0000"/>
                </a:solidFill>
                <a:effectLst>
                  <a:outerShdw blurRad="38100" dist="38100" dir="2700000" algn="tl">
                    <a:srgbClr val="000000">
                      <a:alpha val="43137"/>
                    </a:srgbClr>
                  </a:outerShdw>
                </a:effectLst>
              </a:rPr>
              <a:t>, John </a:t>
            </a:r>
            <a:r>
              <a:rPr lang="es-US" sz="2800" b="1" dirty="0" err="1">
                <a:solidFill>
                  <a:srgbClr val="FF0000"/>
                </a:solidFill>
                <a:effectLst>
                  <a:outerShdw blurRad="38100" dist="38100" dir="2700000" algn="tl">
                    <a:srgbClr val="000000">
                      <a:alpha val="43137"/>
                    </a:srgbClr>
                  </a:outerShdw>
                </a:effectLst>
              </a:rPr>
              <a:t>the</a:t>
            </a:r>
            <a:r>
              <a:rPr lang="es-US" sz="2800" b="1" dirty="0">
                <a:solidFill>
                  <a:srgbClr val="FF0000"/>
                </a:solidFill>
                <a:effectLst>
                  <a:outerShdw blurRad="38100" dist="38100" dir="2700000" algn="tl">
                    <a:srgbClr val="000000">
                      <a:alpha val="43137"/>
                    </a:srgbClr>
                  </a:outerShdw>
                </a:effectLst>
              </a:rPr>
              <a:t> </a:t>
            </a:r>
            <a:r>
              <a:rPr lang="es-US" sz="2800" b="1" dirty="0" err="1">
                <a:solidFill>
                  <a:srgbClr val="FF0000"/>
                </a:solidFill>
                <a:effectLst>
                  <a:outerShdw blurRad="38100" dist="38100" dir="2700000" algn="tl">
                    <a:srgbClr val="000000">
                      <a:alpha val="43137"/>
                    </a:srgbClr>
                  </a:outerShdw>
                </a:effectLst>
              </a:rPr>
              <a:t>Baptist</a:t>
            </a:r>
            <a:r>
              <a:rPr lang="es-US" sz="2800" b="1" dirty="0">
                <a:solidFill>
                  <a:srgbClr val="FF0000"/>
                </a:solidFill>
                <a:effectLst>
                  <a:outerShdw blurRad="38100" dist="38100" dir="2700000" algn="tl">
                    <a:srgbClr val="000000">
                      <a:alpha val="43137"/>
                    </a:srgbClr>
                  </a:outerShdw>
                </a:effectLst>
              </a:rPr>
              <a:t> </a:t>
            </a:r>
            <a:r>
              <a:rPr lang="es-US" sz="2800" b="1" dirty="0" err="1">
                <a:solidFill>
                  <a:srgbClr val="FF0000"/>
                </a:solidFill>
                <a:effectLst>
                  <a:outerShdw blurRad="38100" dist="38100" dir="2700000" algn="tl">
                    <a:srgbClr val="000000">
                      <a:alpha val="43137"/>
                    </a:srgbClr>
                  </a:outerShdw>
                </a:effectLst>
              </a:rPr>
              <a:t>presented</a:t>
            </a:r>
            <a:r>
              <a:rPr lang="es-US" sz="2800" b="1" dirty="0">
                <a:solidFill>
                  <a:srgbClr val="FF0000"/>
                </a:solidFill>
                <a:effectLst>
                  <a:outerShdw blurRad="38100" dist="38100" dir="2700000" algn="tl">
                    <a:srgbClr val="000000">
                      <a:alpha val="43137"/>
                    </a:srgbClr>
                  </a:outerShdw>
                </a:effectLst>
              </a:rPr>
              <a:t> </a:t>
            </a:r>
            <a:r>
              <a:rPr lang="es-US" sz="2800" b="1" dirty="0" err="1">
                <a:solidFill>
                  <a:srgbClr val="FF0000"/>
                </a:solidFill>
                <a:effectLst>
                  <a:outerShdw blurRad="38100" dist="38100" dir="2700000" algn="tl">
                    <a:srgbClr val="000000">
                      <a:alpha val="43137"/>
                    </a:srgbClr>
                  </a:outerShdw>
                </a:effectLst>
              </a:rPr>
              <a:t>him</a:t>
            </a:r>
            <a:r>
              <a:rPr lang="es-US" sz="2800" b="1" dirty="0">
                <a:solidFill>
                  <a:srgbClr val="FF0000"/>
                </a:solidFill>
                <a:effectLst>
                  <a:outerShdw blurRad="38100" dist="38100" dir="2700000" algn="tl">
                    <a:srgbClr val="000000">
                      <a:alpha val="43137"/>
                    </a:srgbClr>
                  </a:outerShdw>
                </a:effectLst>
              </a:rPr>
              <a:t> </a:t>
            </a:r>
            <a:r>
              <a:rPr lang="es-US" sz="2800" b="1" dirty="0" smtClean="0">
                <a:solidFill>
                  <a:srgbClr val="FF0000"/>
                </a:solidFill>
                <a:effectLst>
                  <a:outerShdw blurRad="38100" dist="38100" dir="2700000" algn="tl">
                    <a:srgbClr val="000000">
                      <a:alpha val="43137"/>
                    </a:srgbClr>
                  </a:outerShdw>
                </a:effectLst>
              </a:rPr>
              <a:t> as </a:t>
            </a:r>
            <a:r>
              <a:rPr lang="es-US" sz="2800" b="1" dirty="0">
                <a:solidFill>
                  <a:srgbClr val="FF0000"/>
                </a:solidFill>
                <a:effectLst>
                  <a:outerShdw blurRad="38100" dist="38100" dir="2700000" algn="tl">
                    <a:srgbClr val="000000">
                      <a:alpha val="43137"/>
                    </a:srgbClr>
                  </a:outerShdw>
                </a:effectLst>
              </a:rPr>
              <a:t>"</a:t>
            </a:r>
            <a:r>
              <a:rPr lang="en-US" sz="2800" b="1" dirty="0">
                <a:solidFill>
                  <a:srgbClr val="FF0000"/>
                </a:solidFill>
                <a:effectLst>
                  <a:outerShdw blurRad="38100" dist="38100" dir="2700000" algn="tl">
                    <a:srgbClr val="000000">
                      <a:alpha val="43137"/>
                    </a:srgbClr>
                  </a:outerShdw>
                </a:effectLst>
              </a:rPr>
              <a:t>the Lamb of God, which </a:t>
            </a:r>
            <a:r>
              <a:rPr lang="en-US" sz="2800" b="1" dirty="0" err="1">
                <a:solidFill>
                  <a:srgbClr val="FF0000"/>
                </a:solidFill>
                <a:effectLst>
                  <a:outerShdw blurRad="38100" dist="38100" dir="2700000" algn="tl">
                    <a:srgbClr val="000000">
                      <a:alpha val="43137"/>
                    </a:srgbClr>
                  </a:outerShdw>
                </a:effectLst>
              </a:rPr>
              <a:t>taketh</a:t>
            </a:r>
            <a:r>
              <a:rPr lang="en-US" sz="2800" b="1" dirty="0">
                <a:solidFill>
                  <a:srgbClr val="FF0000"/>
                </a:solidFill>
                <a:effectLst>
                  <a:outerShdw blurRad="38100" dist="38100" dir="2700000" algn="tl">
                    <a:srgbClr val="000000">
                      <a:alpha val="43137"/>
                    </a:srgbClr>
                  </a:outerShdw>
                </a:effectLst>
              </a:rPr>
              <a:t> away the sin of the world.</a:t>
            </a:r>
            <a:r>
              <a:rPr lang="es-US" sz="2800" b="1" dirty="0">
                <a:solidFill>
                  <a:srgbClr val="FF0000"/>
                </a:solidFill>
                <a:effectLst>
                  <a:outerShdw blurRad="38100" dist="38100" dir="2700000" algn="tl">
                    <a:srgbClr val="000000">
                      <a:alpha val="43137"/>
                    </a:srgbClr>
                  </a:outerShdw>
                </a:effectLst>
              </a:rPr>
              <a:t>" </a:t>
            </a:r>
            <a:r>
              <a:rPr lang="es-AR" sz="2800" b="1" spc="50" dirty="0" smtClean="0">
                <a:ln w="11430"/>
                <a:solidFill>
                  <a:srgbClr val="FF0000"/>
                </a:solidFill>
                <a:effectLst>
                  <a:outerShdw blurRad="38100" dist="38100" dir="2700000" algn="tl" rotWithShape="0">
                    <a:srgbClr val="000000">
                      <a:alpha val="43137"/>
                    </a:srgbClr>
                  </a:outerShdw>
                </a:effectLst>
              </a:rPr>
              <a:t> </a:t>
            </a:r>
            <a:endParaRPr lang="es-AR" sz="2800" b="1" spc="50" dirty="0">
              <a:ln w="11430"/>
              <a:solidFill>
                <a:srgbClr val="FF0000"/>
              </a:solidFill>
              <a:effectLst>
                <a:outerShdw blurRad="38100" dist="38100" dir="2700000" algn="tl" rotWithShape="0">
                  <a:srgbClr val="000000">
                    <a:alpha val="43137"/>
                  </a:srgbClr>
                </a:outerShdw>
              </a:effectLst>
            </a:endParaRPr>
          </a:p>
        </p:txBody>
      </p:sp>
      <p:pic>
        <p:nvPicPr>
          <p:cNvPr id="8" name="Imagen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127438528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1"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92" y="1"/>
            <a:ext cx="9146345" cy="51434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Resultado de imagen para cordero fue llevado al matader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1009" y="1779662"/>
            <a:ext cx="4478921" cy="336383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323528" y="96018"/>
            <a:ext cx="3240360" cy="459508"/>
          </a:xfrm>
        </p:spPr>
        <p:txBody>
          <a:bodyPr>
            <a:normAutofit/>
          </a:bodyPr>
          <a:lstStyle/>
          <a:p>
            <a:r>
              <a:rPr lang="es-ES" sz="2400" b="1" dirty="0">
                <a:latin typeface="Myriad Pro" pitchFamily="34" charset="0"/>
              </a:rPr>
              <a:t>1 </a:t>
            </a:r>
            <a:r>
              <a:rPr lang="es-ES" sz="2400" b="1" dirty="0" smtClean="0">
                <a:latin typeface="Myriad Pro" pitchFamily="34" charset="0"/>
              </a:rPr>
              <a:t>Peter </a:t>
            </a:r>
            <a:r>
              <a:rPr lang="es-ES" sz="2400" b="1" dirty="0">
                <a:latin typeface="Myriad Pro" pitchFamily="34" charset="0"/>
              </a:rPr>
              <a:t>1:18-20</a:t>
            </a:r>
          </a:p>
        </p:txBody>
      </p:sp>
      <p:pic>
        <p:nvPicPr>
          <p:cNvPr id="6"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23528" y="915566"/>
            <a:ext cx="7920880" cy="3816424"/>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n-US" sz="2800" b="1" dirty="0">
                <a:solidFill>
                  <a:srgbClr val="FF0000"/>
                </a:solidFill>
                <a:effectLst>
                  <a:outerShdw blurRad="38100" dist="38100" dir="2700000" algn="tl">
                    <a:srgbClr val="000000">
                      <a:alpha val="43137"/>
                    </a:srgbClr>
                  </a:outerShdw>
                </a:effectLst>
              </a:rPr>
              <a:t>“Forasmuch as ye know that ye were not redeemed with corruptible things, as silver and gold, from your vain conversation received by tradition from your fathers</a:t>
            </a:r>
            <a:r>
              <a:rPr lang="en-US" sz="2800" b="1" dirty="0" smtClean="0">
                <a:solidFill>
                  <a:srgbClr val="FF0000"/>
                </a:solidFill>
                <a:effectLst>
                  <a:outerShdw blurRad="38100" dist="38100" dir="2700000" algn="tl">
                    <a:srgbClr val="000000">
                      <a:alpha val="43137"/>
                    </a:srgbClr>
                  </a:outerShdw>
                </a:effectLst>
              </a:rPr>
              <a:t>; But </a:t>
            </a:r>
            <a:r>
              <a:rPr lang="en-US" sz="2800" b="1" dirty="0">
                <a:solidFill>
                  <a:srgbClr val="FF0000"/>
                </a:solidFill>
                <a:effectLst>
                  <a:outerShdw blurRad="38100" dist="38100" dir="2700000" algn="tl">
                    <a:srgbClr val="000000">
                      <a:alpha val="43137"/>
                    </a:srgbClr>
                  </a:outerShdw>
                </a:effectLst>
              </a:rPr>
              <a:t>with the precious blood of Christ, as of a lamb without blemish and without </a:t>
            </a:r>
            <a:r>
              <a:rPr lang="en-US" sz="2800" b="1" dirty="0" smtClean="0">
                <a:solidFill>
                  <a:srgbClr val="FF0000"/>
                </a:solidFill>
                <a:effectLst>
                  <a:outerShdw blurRad="38100" dist="38100" dir="2700000" algn="tl">
                    <a:srgbClr val="000000">
                      <a:alpha val="43137"/>
                    </a:srgbClr>
                  </a:outerShdw>
                </a:effectLst>
              </a:rPr>
              <a:t>spot. Who </a:t>
            </a:r>
            <a:r>
              <a:rPr lang="en-US" sz="2800" b="1" dirty="0">
                <a:solidFill>
                  <a:srgbClr val="FF0000"/>
                </a:solidFill>
                <a:effectLst>
                  <a:outerShdw blurRad="38100" dist="38100" dir="2700000" algn="tl">
                    <a:srgbClr val="000000">
                      <a:alpha val="43137"/>
                    </a:srgbClr>
                  </a:outerShdw>
                </a:effectLst>
              </a:rPr>
              <a:t>verily was foreordained before the foundation of the world, but was manifest in these last times for you”</a:t>
            </a:r>
            <a:endParaRPr lang="es-AR" sz="2800" b="1" i="1" spc="50" dirty="0">
              <a:ln w="11430"/>
              <a:solidFill>
                <a:srgbClr val="FF0000"/>
              </a:solidFill>
              <a:effectLst>
                <a:outerShdw blurRad="38100" dist="38100" dir="2700000" algn="tl">
                  <a:srgbClr val="000000">
                    <a:alpha val="43137"/>
                  </a:srgbClr>
                </a:outerShdw>
              </a:effectLst>
              <a:latin typeface="Myriad Pro" pitchFamily="34" charset="0"/>
            </a:endParaRPr>
          </a:p>
        </p:txBody>
      </p:sp>
      <p:pic>
        <p:nvPicPr>
          <p:cNvPr id="8" name="Imagen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313875062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Gerhard\Documents\IMS\_0 PROYECTO 2016\Web labibliatienerazon\biblia\images\jesu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8937" y="-228572"/>
            <a:ext cx="3297552" cy="4699012"/>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Título 1"/>
          <p:cNvSpPr>
            <a:spLocks noGrp="1"/>
          </p:cNvSpPr>
          <p:nvPr>
            <p:ph type="title"/>
          </p:nvPr>
        </p:nvSpPr>
        <p:spPr>
          <a:xfrm>
            <a:off x="395536" y="-92546"/>
            <a:ext cx="8229600" cy="85725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3600" b="1" spc="50" dirty="0" err="1" smtClean="0">
                <a:ln w="11430"/>
                <a:solidFill>
                  <a:srgbClr val="FF0000"/>
                </a:solidFill>
                <a:effectLst>
                  <a:outerShdw blurRad="76200" dist="50800" dir="5400000" algn="tl" rotWithShape="0">
                    <a:srgbClr val="000000">
                      <a:alpha val="65000"/>
                    </a:srgbClr>
                  </a:outerShdw>
                </a:effectLst>
              </a:rPr>
              <a:t>Jesus</a:t>
            </a:r>
            <a:endParaRPr lang="es-AR" sz="3600" b="1" spc="50" dirty="0">
              <a:ln w="11430"/>
              <a:solidFill>
                <a:srgbClr val="FF0000"/>
              </a:solidFill>
              <a:effectLst>
                <a:outerShdw blurRad="76200" dist="50800" dir="5400000" algn="tl" rotWithShape="0">
                  <a:srgbClr val="000000">
                    <a:alpha val="65000"/>
                  </a:srgbClr>
                </a:outerShdw>
              </a:effectLst>
            </a:endParaRPr>
          </a:p>
        </p:txBody>
      </p:sp>
      <p:pic>
        <p:nvPicPr>
          <p:cNvPr id="6"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p:cNvSpPr>
            <a:spLocks noGrp="1"/>
          </p:cNvSpPr>
          <p:nvPr>
            <p:ph idx="1"/>
          </p:nvPr>
        </p:nvSpPr>
        <p:spPr>
          <a:xfrm>
            <a:off x="395536" y="843557"/>
            <a:ext cx="7488832" cy="2554753"/>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spcBef>
                <a:spcPts val="600"/>
              </a:spcBef>
              <a:spcAft>
                <a:spcPts val="600"/>
              </a:spcAft>
            </a:pPr>
            <a:r>
              <a:rPr lang="es-AR"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John 1:1-3</a:t>
            </a:r>
            <a:r>
              <a:rPr lang="es-AR"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14 “</a:t>
            </a:r>
            <a:r>
              <a:rPr lang="es-AR" sz="2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the</a:t>
            </a:r>
            <a:r>
              <a:rPr lang="es-AR"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word</a:t>
            </a:r>
            <a:r>
              <a:rPr lang="es-AR"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God</a:t>
            </a:r>
            <a:r>
              <a:rPr lang="es-AR"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and </a:t>
            </a:r>
            <a:r>
              <a:rPr lang="es-AR" sz="2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Creator</a:t>
            </a:r>
            <a:r>
              <a:rPr lang="es-AR"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from</a:t>
            </a:r>
            <a:r>
              <a:rPr lang="es-AR"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the</a:t>
            </a:r>
            <a:r>
              <a:rPr lang="es-AR"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beginning</a:t>
            </a:r>
            <a:r>
              <a:rPr lang="es-AR"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p>
          <a:p>
            <a:pPr>
              <a:spcBef>
                <a:spcPts val="600"/>
              </a:spcBef>
              <a:spcAft>
                <a:spcPts val="600"/>
              </a:spcAft>
            </a:pPr>
            <a:r>
              <a:rPr lang="es-AR" sz="2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Colossians</a:t>
            </a:r>
            <a:r>
              <a:rPr lang="es-AR"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1:16</a:t>
            </a:r>
            <a:r>
              <a:rPr lang="es-AR"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17 </a:t>
            </a:r>
            <a:r>
              <a:rPr lang="es-AR" sz="2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confirms</a:t>
            </a:r>
            <a:r>
              <a:rPr lang="es-AR"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that</a:t>
            </a:r>
            <a:r>
              <a:rPr lang="es-AR"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Jesus</a:t>
            </a:r>
            <a:r>
              <a:rPr lang="es-AR"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is</a:t>
            </a:r>
            <a:r>
              <a:rPr lang="es-AR"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the</a:t>
            </a:r>
            <a:r>
              <a:rPr lang="es-AR"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Creater</a:t>
            </a:r>
            <a:r>
              <a:rPr lang="es-AR"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of </a:t>
            </a:r>
            <a:r>
              <a:rPr lang="es-AR" sz="2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everything</a:t>
            </a:r>
            <a:r>
              <a:rPr lang="es-AR"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and </a:t>
            </a:r>
            <a:r>
              <a:rPr lang="es-AR" sz="2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existed</a:t>
            </a:r>
            <a:r>
              <a:rPr lang="es-AR"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before</a:t>
            </a:r>
            <a:r>
              <a:rPr lang="es-AR"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everything</a:t>
            </a:r>
            <a:r>
              <a:rPr lang="es-AR"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p>
          <a:p>
            <a:pPr>
              <a:spcBef>
                <a:spcPts val="600"/>
              </a:spcBef>
              <a:spcAft>
                <a:spcPts val="600"/>
              </a:spcAft>
            </a:pPr>
            <a:r>
              <a:rPr lang="es-AR" sz="2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Colossians</a:t>
            </a:r>
            <a:r>
              <a:rPr lang="es-AR"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2:9 “</a:t>
            </a:r>
            <a:r>
              <a:rPr lang="es-AR" sz="2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the</a:t>
            </a:r>
            <a:r>
              <a:rPr lang="es-AR"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fulness</a:t>
            </a:r>
            <a:r>
              <a:rPr lang="es-AR"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of </a:t>
            </a:r>
            <a:r>
              <a:rPr lang="es-AR" sz="2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the</a:t>
            </a:r>
            <a:r>
              <a:rPr lang="es-AR"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Godhead</a:t>
            </a:r>
            <a:r>
              <a:rPr lang="es-AR"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p>
          <a:p>
            <a:pPr>
              <a:spcBef>
                <a:spcPts val="600"/>
              </a:spcBef>
              <a:spcAft>
                <a:spcPts val="600"/>
              </a:spcAft>
            </a:pPr>
            <a:r>
              <a:rPr lang="es-AR" sz="2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Hebrews</a:t>
            </a:r>
            <a:r>
              <a:rPr lang="es-AR"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1:1-2 and 8-10 </a:t>
            </a:r>
            <a:r>
              <a:rPr lang="es-AR" sz="2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presents</a:t>
            </a:r>
            <a:r>
              <a:rPr lang="es-AR"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Him</a:t>
            </a:r>
            <a:r>
              <a:rPr lang="es-AR"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as </a:t>
            </a:r>
            <a:r>
              <a:rPr lang="es-AR" sz="2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creator</a:t>
            </a:r>
            <a:r>
              <a:rPr lang="es-AR"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and </a:t>
            </a:r>
            <a:r>
              <a:rPr lang="es-AR" sz="2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God</a:t>
            </a:r>
            <a:r>
              <a:rPr lang="es-AR"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AR"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8" name="Imagen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189716819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22" presetClass="entr" presetSubtype="1" fill="hold"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up)">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Rectángulo"/>
          <p:cNvSpPr/>
          <p:nvPr/>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11266" name="Picture 2" descr="Resultado de imag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52" y="123478"/>
            <a:ext cx="3025203" cy="5015881"/>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405527" y="483518"/>
            <a:ext cx="5256584" cy="2664296"/>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4000" b="1" spc="50" dirty="0" err="1"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Revelation</a:t>
            </a:r>
            <a:r>
              <a:rPr lang="es-AR" sz="4000" b="1" spc="50" dirty="0"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1:16</a:t>
            </a:r>
            <a:endParaRPr lang="es-AR" sz="4000" b="1" spc="50" dirty="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endParaRPr>
          </a:p>
        </p:txBody>
      </p:sp>
      <p:sp>
        <p:nvSpPr>
          <p:cNvPr id="6" name="Rectángulo 5"/>
          <p:cNvSpPr/>
          <p:nvPr/>
        </p:nvSpPr>
        <p:spPr>
          <a:xfrm>
            <a:off x="1229132" y="1845536"/>
            <a:ext cx="4572000" cy="2554545"/>
          </a:xfrm>
          <a:prstGeom prst="rect">
            <a:avLst/>
          </a:prstGeom>
        </p:spPr>
        <p:txBody>
          <a:bodyPr>
            <a:spAutoFit/>
          </a:bodyPr>
          <a:lstStyle/>
          <a:p>
            <a:r>
              <a:rPr lang="en-US" sz="4000" b="1" dirty="0" smtClean="0">
                <a:solidFill>
                  <a:srgbClr val="FF0000"/>
                </a:solidFill>
                <a:effectLst>
                  <a:outerShdw blurRad="38100" dist="38100" dir="2700000" algn="tl">
                    <a:srgbClr val="000000">
                      <a:alpha val="43137"/>
                    </a:srgbClr>
                  </a:outerShdw>
                </a:effectLst>
              </a:rPr>
              <a:t>“…And </a:t>
            </a:r>
            <a:r>
              <a:rPr lang="en-US" sz="4000" b="1" dirty="0">
                <a:solidFill>
                  <a:srgbClr val="FF0000"/>
                </a:solidFill>
                <a:effectLst>
                  <a:outerShdw blurRad="38100" dist="38100" dir="2700000" algn="tl">
                    <a:srgbClr val="000000">
                      <a:alpha val="43137"/>
                    </a:srgbClr>
                  </a:outerShdw>
                </a:effectLst>
              </a:rPr>
              <a:t>out of his mouth went a sharp </a:t>
            </a:r>
            <a:r>
              <a:rPr lang="en-US" sz="4000" b="1" dirty="0" smtClean="0">
                <a:solidFill>
                  <a:srgbClr val="FF0000"/>
                </a:solidFill>
                <a:effectLst>
                  <a:outerShdw blurRad="38100" dist="38100" dir="2700000" algn="tl">
                    <a:srgbClr val="000000">
                      <a:alpha val="43137"/>
                    </a:srgbClr>
                  </a:outerShdw>
                </a:effectLst>
              </a:rPr>
              <a:t>two-edged sword.”</a:t>
            </a:r>
            <a:endParaRPr lang="es-ES" b="1" spc="50" dirty="0">
              <a:ln w="9525" cmpd="sng">
                <a:solidFill>
                  <a:schemeClr val="accent1"/>
                </a:solidFill>
                <a:prstDash val="solid"/>
              </a:ln>
              <a:solidFill>
                <a:srgbClr val="FF0000"/>
              </a:solidFill>
              <a:effectLst>
                <a:outerShdw blurRad="38100" dist="38100" dir="2700000" algn="tl">
                  <a:srgbClr val="000000">
                    <a:alpha val="43137"/>
                  </a:srgbClr>
                </a:outerShdw>
              </a:effectLst>
            </a:endParaRPr>
          </a:p>
        </p:txBody>
      </p:sp>
      <p:pic>
        <p:nvPicPr>
          <p:cNvPr id="9" name="Imagen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145691009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92" y="-20538"/>
            <a:ext cx="9146345" cy="51640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Resultado de imagen para bibli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2048" y="2085017"/>
            <a:ext cx="5436096" cy="307222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13314" name="Picture 2" descr="Resultado de imag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149203">
            <a:off x="683295" y="658608"/>
            <a:ext cx="2677764" cy="4439817"/>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276672" y="96018"/>
            <a:ext cx="2351112" cy="459508"/>
          </a:xfrm>
        </p:spPr>
        <p:txBody>
          <a:bodyPr>
            <a:normAutofit/>
          </a:bodyPr>
          <a:lstStyle/>
          <a:p>
            <a:r>
              <a:rPr lang="es-ES" sz="2400" b="1" dirty="0" err="1" smtClean="0">
                <a:effectLst>
                  <a:outerShdw blurRad="38100" dist="38100" dir="2700000" algn="tl">
                    <a:srgbClr val="000000">
                      <a:alpha val="43137"/>
                    </a:srgbClr>
                  </a:outerShdw>
                </a:effectLst>
                <a:latin typeface="Myriad Pro" pitchFamily="34" charset="0"/>
              </a:rPr>
              <a:t>Hebrews</a:t>
            </a:r>
            <a:r>
              <a:rPr lang="es-ES" sz="2400" b="1" dirty="0" smtClean="0">
                <a:effectLst>
                  <a:outerShdw blurRad="38100" dist="38100" dir="2700000" algn="tl">
                    <a:srgbClr val="000000">
                      <a:alpha val="43137"/>
                    </a:srgbClr>
                  </a:outerShdw>
                </a:effectLst>
                <a:latin typeface="Myriad Pro" pitchFamily="34" charset="0"/>
              </a:rPr>
              <a:t> 4:12</a:t>
            </a:r>
            <a:endParaRPr lang="es-ES" sz="2400" b="1" dirty="0">
              <a:effectLst>
                <a:outerShdw blurRad="38100" dist="38100" dir="2700000" algn="tl">
                  <a:srgbClr val="000000">
                    <a:alpha val="43137"/>
                  </a:srgbClr>
                </a:outerShdw>
              </a:effectLst>
              <a:latin typeface="Myriad Pro" pitchFamily="34" charset="0"/>
            </a:endParaRPr>
          </a:p>
        </p:txBody>
      </p:sp>
      <p:sp>
        <p:nvSpPr>
          <p:cNvPr id="3" name="2 Marcador de contenido"/>
          <p:cNvSpPr>
            <a:spLocks noGrp="1"/>
          </p:cNvSpPr>
          <p:nvPr>
            <p:ph idx="1"/>
          </p:nvPr>
        </p:nvSpPr>
        <p:spPr>
          <a:xfrm>
            <a:off x="2843808" y="1207059"/>
            <a:ext cx="5966756" cy="3308907"/>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lgn="r">
              <a:buNone/>
            </a:pPr>
            <a:r>
              <a:rPr lang="en-US" sz="2800" b="1" dirty="0" smtClean="0">
                <a:solidFill>
                  <a:srgbClr val="FF0000"/>
                </a:solidFill>
                <a:effectLst>
                  <a:outerShdw blurRad="38100" dist="38100" dir="2700000" algn="tl">
                    <a:srgbClr val="000000">
                      <a:alpha val="43137"/>
                    </a:srgbClr>
                  </a:outerShdw>
                </a:effectLst>
              </a:rPr>
              <a:t>“For </a:t>
            </a:r>
            <a:r>
              <a:rPr lang="en-US" sz="2800" b="1" dirty="0">
                <a:solidFill>
                  <a:srgbClr val="FF0000"/>
                </a:solidFill>
                <a:effectLst>
                  <a:outerShdw blurRad="38100" dist="38100" dir="2700000" algn="tl">
                    <a:srgbClr val="000000">
                      <a:alpha val="43137"/>
                    </a:srgbClr>
                  </a:outerShdw>
                </a:effectLst>
              </a:rPr>
              <a:t>the word of God </a:t>
            </a:r>
            <a:r>
              <a:rPr lang="en-US" sz="2800" b="1" i="1" dirty="0">
                <a:solidFill>
                  <a:srgbClr val="FF0000"/>
                </a:solidFill>
                <a:effectLst>
                  <a:outerShdw blurRad="38100" dist="38100" dir="2700000" algn="tl">
                    <a:srgbClr val="000000">
                      <a:alpha val="43137"/>
                    </a:srgbClr>
                  </a:outerShdw>
                </a:effectLst>
              </a:rPr>
              <a:t>is</a:t>
            </a:r>
            <a:r>
              <a:rPr lang="en-US" sz="2800" b="1" dirty="0">
                <a:solidFill>
                  <a:srgbClr val="FF0000"/>
                </a:solidFill>
                <a:effectLst>
                  <a:outerShdw blurRad="38100" dist="38100" dir="2700000" algn="tl">
                    <a:srgbClr val="000000">
                      <a:alpha val="43137"/>
                    </a:srgbClr>
                  </a:outerShdw>
                </a:effectLst>
              </a:rPr>
              <a:t> quick, and powerful, and sharper than any </a:t>
            </a:r>
            <a:r>
              <a:rPr lang="en-US" sz="2800" b="1" dirty="0" err="1">
                <a:solidFill>
                  <a:srgbClr val="FF0000"/>
                </a:solidFill>
                <a:effectLst>
                  <a:outerShdw blurRad="38100" dist="38100" dir="2700000" algn="tl">
                    <a:srgbClr val="000000">
                      <a:alpha val="43137"/>
                    </a:srgbClr>
                  </a:outerShdw>
                </a:effectLst>
              </a:rPr>
              <a:t>twoedged</a:t>
            </a:r>
            <a:r>
              <a:rPr lang="en-US" sz="2800" b="1" dirty="0">
                <a:solidFill>
                  <a:srgbClr val="FF0000"/>
                </a:solidFill>
                <a:effectLst>
                  <a:outerShdw blurRad="38100" dist="38100" dir="2700000" algn="tl">
                    <a:srgbClr val="000000">
                      <a:alpha val="43137"/>
                    </a:srgbClr>
                  </a:outerShdw>
                </a:effectLst>
              </a:rPr>
              <a:t> sword, piercing even to the dividing asunder of soul and spirit, and of the joints and marrow, and </a:t>
            </a:r>
            <a:r>
              <a:rPr lang="en-US" sz="2800" b="1" i="1" dirty="0">
                <a:solidFill>
                  <a:srgbClr val="FF0000"/>
                </a:solidFill>
                <a:effectLst>
                  <a:outerShdw blurRad="38100" dist="38100" dir="2700000" algn="tl">
                    <a:srgbClr val="000000">
                      <a:alpha val="43137"/>
                    </a:srgbClr>
                  </a:outerShdw>
                </a:effectLst>
              </a:rPr>
              <a:t>is</a:t>
            </a:r>
            <a:r>
              <a:rPr lang="en-US" sz="2800" b="1" dirty="0">
                <a:solidFill>
                  <a:srgbClr val="FF0000"/>
                </a:solidFill>
                <a:effectLst>
                  <a:outerShdw blurRad="38100" dist="38100" dir="2700000" algn="tl">
                    <a:srgbClr val="000000">
                      <a:alpha val="43137"/>
                    </a:srgbClr>
                  </a:outerShdw>
                </a:effectLst>
              </a:rPr>
              <a:t> a discerner of the thoughts and intents of the heart</a:t>
            </a:r>
            <a:r>
              <a:rPr lang="en-US" sz="2800" b="1" dirty="0" smtClean="0">
                <a:solidFill>
                  <a:srgbClr val="FF0000"/>
                </a:solidFill>
                <a:effectLst>
                  <a:outerShdw blurRad="38100" dist="38100" dir="2700000" algn="tl">
                    <a:srgbClr val="000000">
                      <a:alpha val="43137"/>
                    </a:srgbClr>
                  </a:outerShdw>
                </a:effectLst>
              </a:rPr>
              <a:t>.”</a:t>
            </a:r>
            <a:endParaRPr lang="es-AR" sz="2800" b="1" i="1" spc="50" dirty="0">
              <a:ln w="11430"/>
              <a:solidFill>
                <a:srgbClr val="FF0000"/>
              </a:solidFill>
              <a:effectLst>
                <a:outerShdw blurRad="38100" dist="38100" dir="2700000" algn="tl">
                  <a:srgbClr val="000000">
                    <a:alpha val="43137"/>
                  </a:srgbClr>
                </a:outerShdw>
              </a:effectLst>
              <a:latin typeface="Myriad Pro" pitchFamily="34" charset="0"/>
            </a:endParaRPr>
          </a:p>
        </p:txBody>
      </p:sp>
      <p:pic>
        <p:nvPicPr>
          <p:cNvPr id="7" name="Picture 2" descr="C:\Users\Gerhard\Documents\_Estudios Biblicos PPT\ondaWEB6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158115501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92" y="1"/>
            <a:ext cx="9146345" cy="51434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Resultado de imagen para oracion incienso"/>
          <p:cNvPicPr>
            <a:picLocks noChangeAspect="1" noChangeArrowheads="1"/>
          </p:cNvPicPr>
          <p:nvPr/>
        </p:nvPicPr>
        <p:blipFill rotWithShape="1">
          <a:blip r:embed="rId4">
            <a:extLst>
              <a:ext uri="{28A0092B-C50C-407E-A947-70E740481C1C}">
                <a14:useLocalDpi xmlns:a14="http://schemas.microsoft.com/office/drawing/2010/main" val="0"/>
              </a:ext>
            </a:extLst>
          </a:blip>
          <a:srcRect l="7870" t="6647" r="29569" b="6374"/>
          <a:stretch/>
        </p:blipFill>
        <p:spPr bwMode="auto">
          <a:xfrm>
            <a:off x="-14108" y="460489"/>
            <a:ext cx="4442092" cy="468301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179512" y="96018"/>
            <a:ext cx="2952328" cy="459508"/>
          </a:xfrm>
        </p:spPr>
        <p:txBody>
          <a:bodyPr>
            <a:normAutofit/>
          </a:bodyPr>
          <a:lstStyle/>
          <a:p>
            <a:r>
              <a:rPr lang="es-ES" sz="2400" b="1" dirty="0" err="1" smtClean="0">
                <a:solidFill>
                  <a:srgbClr val="C00000"/>
                </a:solidFill>
                <a:effectLst>
                  <a:outerShdw blurRad="38100" dist="38100" dir="2700000" algn="tl">
                    <a:srgbClr val="000000">
                      <a:alpha val="43137"/>
                    </a:srgbClr>
                  </a:outerShdw>
                </a:effectLst>
                <a:latin typeface="Myriad Pro" pitchFamily="34" charset="0"/>
              </a:rPr>
              <a:t>Revelation</a:t>
            </a:r>
            <a:r>
              <a:rPr lang="es-ES" sz="2400" b="1" dirty="0" smtClean="0">
                <a:solidFill>
                  <a:srgbClr val="C00000"/>
                </a:solidFill>
                <a:effectLst>
                  <a:outerShdw blurRad="38100" dist="38100" dir="2700000" algn="tl">
                    <a:srgbClr val="000000">
                      <a:alpha val="43137"/>
                    </a:srgbClr>
                  </a:outerShdw>
                </a:effectLst>
                <a:latin typeface="Myriad Pro" pitchFamily="34" charset="0"/>
              </a:rPr>
              <a:t> 8:4</a:t>
            </a:r>
            <a:endParaRPr lang="es-ES" sz="2400" b="1" dirty="0">
              <a:solidFill>
                <a:srgbClr val="C00000"/>
              </a:solidFill>
              <a:effectLst>
                <a:outerShdw blurRad="38100" dist="38100" dir="2700000" algn="tl">
                  <a:srgbClr val="000000">
                    <a:alpha val="43137"/>
                  </a:srgbClr>
                </a:outerShdw>
              </a:effectLst>
              <a:latin typeface="Myriad Pro" pitchFamily="34" charset="0"/>
            </a:endParaRPr>
          </a:p>
        </p:txBody>
      </p:sp>
      <p:sp>
        <p:nvSpPr>
          <p:cNvPr id="3" name="2 Marcador de contenido"/>
          <p:cNvSpPr>
            <a:spLocks noGrp="1"/>
          </p:cNvSpPr>
          <p:nvPr>
            <p:ph idx="1"/>
          </p:nvPr>
        </p:nvSpPr>
        <p:spPr>
          <a:xfrm>
            <a:off x="3635896" y="1594286"/>
            <a:ext cx="5040560" cy="3035048"/>
          </a:xfrm>
        </p:spPr>
        <p:txBody>
          <a:bodyPr>
            <a:normAutofit fontScale="925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lgn="r">
              <a:buNone/>
            </a:pPr>
            <a:r>
              <a:rPr lang="es-AR" sz="3600" b="1" i="1" spc="50" dirty="0">
                <a:ln w="11430"/>
                <a:solidFill>
                  <a:srgbClr val="FF0000"/>
                </a:solidFill>
                <a:effectLst>
                  <a:outerShdw blurRad="38100" dist="38100" dir="2700000" algn="tl">
                    <a:srgbClr val="000000">
                      <a:alpha val="43137"/>
                    </a:srgbClr>
                  </a:outerShdw>
                </a:effectLst>
                <a:latin typeface="Myriad Pro" pitchFamily="34" charset="0"/>
              </a:rPr>
              <a:t> </a:t>
            </a:r>
            <a:r>
              <a:rPr lang="en-US" sz="3600" b="1" dirty="0">
                <a:solidFill>
                  <a:srgbClr val="FF0000"/>
                </a:solidFill>
                <a:effectLst>
                  <a:outerShdw blurRad="38100" dist="38100" dir="2700000" algn="tl">
                    <a:srgbClr val="000000">
                      <a:alpha val="43137"/>
                    </a:srgbClr>
                  </a:outerShdw>
                </a:effectLst>
              </a:rPr>
              <a:t>“And the smoke of the incense, which came with the prayers of the saints, ascended up before God out of the angel's hand.”</a:t>
            </a:r>
            <a:endParaRPr lang="es-AR" sz="3600" b="1" i="1" spc="50" dirty="0">
              <a:ln w="11430"/>
              <a:solidFill>
                <a:srgbClr val="FF0000"/>
              </a:solidFill>
              <a:effectLst>
                <a:outerShdw blurRad="38100" dist="38100" dir="2700000" algn="tl">
                  <a:srgbClr val="000000">
                    <a:alpha val="43137"/>
                  </a:srgbClr>
                </a:outerShdw>
              </a:effectLst>
              <a:latin typeface="Myriad Pro" pitchFamily="34" charset="0"/>
            </a:endParaRPr>
          </a:p>
        </p:txBody>
      </p:sp>
      <p:pic>
        <p:nvPicPr>
          <p:cNvPr id="6"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368475981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92" y="1"/>
            <a:ext cx="9146345" cy="5143499"/>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179512" y="96018"/>
            <a:ext cx="2952328" cy="459508"/>
          </a:xfrm>
        </p:spPr>
        <p:txBody>
          <a:bodyPr>
            <a:normAutofit/>
          </a:bodyPr>
          <a:lstStyle/>
          <a:p>
            <a:r>
              <a:rPr lang="es-ES" sz="2400" b="1" dirty="0" err="1" smtClean="0">
                <a:solidFill>
                  <a:srgbClr val="C00000"/>
                </a:solidFill>
                <a:effectLst>
                  <a:outerShdw blurRad="38100" dist="38100" dir="2700000" algn="tl">
                    <a:srgbClr val="000000">
                      <a:alpha val="43137"/>
                    </a:srgbClr>
                  </a:outerShdw>
                </a:effectLst>
                <a:latin typeface="Myriad Pro" pitchFamily="34" charset="0"/>
              </a:rPr>
              <a:t>Hebrews</a:t>
            </a:r>
            <a:r>
              <a:rPr lang="es-ES" sz="2400" b="1" dirty="0" smtClean="0">
                <a:solidFill>
                  <a:srgbClr val="C00000"/>
                </a:solidFill>
                <a:effectLst>
                  <a:outerShdw blurRad="38100" dist="38100" dir="2700000" algn="tl">
                    <a:srgbClr val="000000">
                      <a:alpha val="43137"/>
                    </a:srgbClr>
                  </a:outerShdw>
                </a:effectLst>
                <a:latin typeface="Myriad Pro" pitchFamily="34" charset="0"/>
              </a:rPr>
              <a:t> </a:t>
            </a:r>
            <a:r>
              <a:rPr lang="es-ES" sz="2400" b="1" dirty="0">
                <a:solidFill>
                  <a:srgbClr val="C00000"/>
                </a:solidFill>
                <a:effectLst>
                  <a:outerShdw blurRad="38100" dist="38100" dir="2700000" algn="tl">
                    <a:srgbClr val="000000">
                      <a:alpha val="43137"/>
                    </a:srgbClr>
                  </a:outerShdw>
                </a:effectLst>
                <a:latin typeface="Myriad Pro" pitchFamily="34" charset="0"/>
              </a:rPr>
              <a:t>4:16 </a:t>
            </a:r>
          </a:p>
        </p:txBody>
      </p:sp>
      <p:pic>
        <p:nvPicPr>
          <p:cNvPr id="6"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p:cNvPicPr>
            <a:picLocks noChangeAspect="1"/>
          </p:cNvPicPr>
          <p:nvPr/>
        </p:nvPicPr>
        <p:blipFill>
          <a:blip r:embed="rId5"/>
          <a:stretch>
            <a:fillRect/>
          </a:stretch>
        </p:blipFill>
        <p:spPr>
          <a:xfrm>
            <a:off x="-828600" y="1059582"/>
            <a:ext cx="5865397" cy="3519237"/>
          </a:xfrm>
          <a:prstGeom prst="rect">
            <a:avLst/>
          </a:prstGeom>
          <a:effectLst>
            <a:softEdge rad="635000"/>
          </a:effectLst>
        </p:spPr>
      </p:pic>
      <p:sp>
        <p:nvSpPr>
          <p:cNvPr id="3" name="2 Marcador de contenido"/>
          <p:cNvSpPr>
            <a:spLocks noGrp="1"/>
          </p:cNvSpPr>
          <p:nvPr>
            <p:ph idx="1"/>
          </p:nvPr>
        </p:nvSpPr>
        <p:spPr>
          <a:xfrm>
            <a:off x="3851920" y="915566"/>
            <a:ext cx="4824536" cy="3663253"/>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lgn="r">
              <a:buNone/>
            </a:pPr>
            <a:r>
              <a:rPr lang="en-US" sz="3600" b="1" dirty="0" smtClean="0">
                <a:solidFill>
                  <a:srgbClr val="FF0000"/>
                </a:solidFill>
                <a:effectLst>
                  <a:outerShdw blurRad="38100" dist="38100" dir="2700000" algn="tl">
                    <a:srgbClr val="000000">
                      <a:alpha val="43137"/>
                    </a:srgbClr>
                  </a:outerShdw>
                </a:effectLst>
              </a:rPr>
              <a:t>“Let </a:t>
            </a:r>
            <a:r>
              <a:rPr lang="en-US" sz="3600" b="1" dirty="0">
                <a:solidFill>
                  <a:srgbClr val="FF0000"/>
                </a:solidFill>
                <a:effectLst>
                  <a:outerShdw blurRad="38100" dist="38100" dir="2700000" algn="tl">
                    <a:srgbClr val="000000">
                      <a:alpha val="43137"/>
                    </a:srgbClr>
                  </a:outerShdw>
                </a:effectLst>
              </a:rPr>
              <a:t>us therefore come boldly unto the throne of grace, that we may obtain mercy, and find grace to help in time of need.”</a:t>
            </a:r>
            <a:endParaRPr lang="es-AR" sz="3600" b="1" i="1" spc="50" dirty="0">
              <a:ln w="11430"/>
              <a:solidFill>
                <a:srgbClr val="FF0000"/>
              </a:solidFill>
              <a:effectLst>
                <a:outerShdw blurRad="38100" dist="38100" dir="2700000" algn="tl">
                  <a:srgbClr val="000000">
                    <a:alpha val="43137"/>
                  </a:srgbClr>
                </a:outerShdw>
              </a:effectLst>
              <a:latin typeface="Myriad Pro" pitchFamily="34" charset="0"/>
            </a:endParaRPr>
          </a:p>
        </p:txBody>
      </p:sp>
      <p:pic>
        <p:nvPicPr>
          <p:cNvPr id="9" name="Imagen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207819410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Imagen 3"/>
          <p:cNvPicPr>
            <a:picLocks noChangeAspect="1"/>
          </p:cNvPicPr>
          <p:nvPr/>
        </p:nvPicPr>
        <p:blipFill>
          <a:blip r:embed="rId3"/>
          <a:stretch>
            <a:fillRect/>
          </a:stretch>
        </p:blipFill>
        <p:spPr>
          <a:xfrm>
            <a:off x="3635896" y="339502"/>
            <a:ext cx="5348459" cy="4011343"/>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5" name="Marcador de contenido 4"/>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28184" y="12774"/>
            <a:ext cx="5975841" cy="3983895"/>
          </a:xfrm>
          <a:effectLst>
            <a:softEdge rad="635000"/>
          </a:effectLst>
        </p:spPr>
      </p:pic>
      <p:pic>
        <p:nvPicPr>
          <p:cNvPr id="7"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309476531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2000"/>
                                        <p:tgtEl>
                                          <p:spTgt spid="5"/>
                                        </p:tgtEl>
                                      </p:cBhvr>
                                    </p:animEffect>
                                  </p:childTnLst>
                                </p:cTn>
                              </p:par>
                            </p:childTnLst>
                          </p:cTn>
                        </p:par>
                        <p:par>
                          <p:cTn id="12" fill="hold">
                            <p:stCondLst>
                              <p:cond delay="2500"/>
                            </p:stCondLst>
                            <p:childTnLst>
                              <p:par>
                                <p:cTn id="13" presetID="22" presetClass="entr" presetSubtype="1"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92" y="1"/>
            <a:ext cx="9146345" cy="51434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Pictures\_Graphics USA\Bulgaria pictures Feb. 2010 --final\Ark in Sanctuary.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62631" y="1131590"/>
            <a:ext cx="4704006" cy="3544779"/>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87188" y="771550"/>
            <a:ext cx="4688868" cy="4104456"/>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3600" b="1" i="1" spc="50" dirty="0" smtClean="0">
                <a:ln w="11430"/>
                <a:solidFill>
                  <a:srgbClr val="FF0000"/>
                </a:solidFill>
                <a:effectLst>
                  <a:outerShdw blurRad="38100" dist="38100" dir="2700000" algn="tl">
                    <a:srgbClr val="000000">
                      <a:alpha val="43137"/>
                    </a:srgbClr>
                  </a:outerShdw>
                </a:effectLst>
                <a:latin typeface="Myriad Pro" pitchFamily="34" charset="0"/>
              </a:rPr>
              <a:t>“H</a:t>
            </a:r>
            <a:r>
              <a:rPr lang="en-US" sz="3600" b="1" dirty="0" smtClean="0">
                <a:solidFill>
                  <a:srgbClr val="FF0000"/>
                </a:solidFill>
                <a:effectLst>
                  <a:outerShdw blurRad="38100" dist="38100" dir="2700000" algn="tl">
                    <a:srgbClr val="000000">
                      <a:alpha val="43137"/>
                    </a:srgbClr>
                  </a:outerShdw>
                </a:effectLst>
              </a:rPr>
              <a:t>e </a:t>
            </a:r>
            <a:r>
              <a:rPr lang="en-US" sz="3600" b="1" dirty="0">
                <a:solidFill>
                  <a:srgbClr val="FF0000"/>
                </a:solidFill>
                <a:effectLst>
                  <a:outerShdw blurRad="38100" dist="38100" dir="2700000" algn="tl">
                    <a:srgbClr val="000000">
                      <a:alpha val="43137"/>
                    </a:srgbClr>
                  </a:outerShdw>
                </a:effectLst>
              </a:rPr>
              <a:t>is able also </a:t>
            </a:r>
            <a:r>
              <a:rPr lang="en-US" sz="3600" b="1" dirty="0">
                <a:effectLst>
                  <a:outerShdw blurRad="38100" dist="38100" dir="2700000" algn="tl">
                    <a:srgbClr val="000000">
                      <a:alpha val="43137"/>
                    </a:srgbClr>
                  </a:outerShdw>
                </a:effectLst>
              </a:rPr>
              <a:t>to save them</a:t>
            </a:r>
            <a:r>
              <a:rPr lang="en-US" sz="3600" b="1" dirty="0">
                <a:solidFill>
                  <a:srgbClr val="FF0000"/>
                </a:solidFill>
                <a:effectLst>
                  <a:outerShdw blurRad="38100" dist="38100" dir="2700000" algn="tl">
                    <a:srgbClr val="000000">
                      <a:alpha val="43137"/>
                    </a:srgbClr>
                  </a:outerShdw>
                </a:effectLst>
              </a:rPr>
              <a:t> to the uttermost that come unto God by him, seeing he ever </a:t>
            </a:r>
            <a:r>
              <a:rPr lang="en-US" sz="3600" b="1" dirty="0" err="1">
                <a:solidFill>
                  <a:srgbClr val="FF0000"/>
                </a:solidFill>
                <a:effectLst>
                  <a:outerShdw blurRad="38100" dist="38100" dir="2700000" algn="tl">
                    <a:srgbClr val="000000">
                      <a:alpha val="43137"/>
                    </a:srgbClr>
                  </a:outerShdw>
                </a:effectLst>
              </a:rPr>
              <a:t>liveth</a:t>
            </a:r>
            <a:r>
              <a:rPr lang="en-US" sz="3600" b="1" dirty="0">
                <a:solidFill>
                  <a:srgbClr val="FF0000"/>
                </a:solidFill>
                <a:effectLst>
                  <a:outerShdw blurRad="38100" dist="38100" dir="2700000" algn="tl">
                    <a:srgbClr val="000000">
                      <a:alpha val="43137"/>
                    </a:srgbClr>
                  </a:outerShdw>
                </a:effectLst>
              </a:rPr>
              <a:t> to make </a:t>
            </a:r>
            <a:r>
              <a:rPr lang="en-US" sz="3600" b="1" dirty="0">
                <a:effectLst>
                  <a:outerShdw blurRad="38100" dist="38100" dir="2700000" algn="tl">
                    <a:srgbClr val="000000">
                      <a:alpha val="43137"/>
                    </a:srgbClr>
                  </a:outerShdw>
                </a:effectLst>
              </a:rPr>
              <a:t>intercession for them.” </a:t>
            </a:r>
            <a:endParaRPr lang="es-AR" sz="3600" b="1" i="1" spc="50" dirty="0">
              <a:ln w="11430"/>
              <a:effectLst>
                <a:outerShdw blurRad="38100" dist="38100" dir="2700000" algn="tl">
                  <a:srgbClr val="000000">
                    <a:alpha val="43137"/>
                  </a:srgbClr>
                </a:outerShdw>
              </a:effectLst>
              <a:latin typeface="Myriad Pro" pitchFamily="34" charset="0"/>
            </a:endParaRPr>
          </a:p>
        </p:txBody>
      </p:sp>
      <p:sp>
        <p:nvSpPr>
          <p:cNvPr id="7" name="1 Título"/>
          <p:cNvSpPr>
            <a:spLocks noGrp="1"/>
          </p:cNvSpPr>
          <p:nvPr>
            <p:ph type="title"/>
          </p:nvPr>
        </p:nvSpPr>
        <p:spPr>
          <a:xfrm>
            <a:off x="179512" y="96018"/>
            <a:ext cx="2952328" cy="459508"/>
          </a:xfrm>
        </p:spPr>
        <p:txBody>
          <a:bodyPr>
            <a:normAutofit/>
          </a:bodyPr>
          <a:lstStyle/>
          <a:p>
            <a:r>
              <a:rPr lang="es-ES" sz="2400" b="1" dirty="0" err="1" smtClean="0">
                <a:solidFill>
                  <a:srgbClr val="C00000"/>
                </a:solidFill>
                <a:effectLst>
                  <a:outerShdw blurRad="38100" dist="38100" dir="2700000" algn="tl">
                    <a:srgbClr val="000000">
                      <a:alpha val="43137"/>
                    </a:srgbClr>
                  </a:outerShdw>
                </a:effectLst>
                <a:latin typeface="Myriad Pro" pitchFamily="34" charset="0"/>
              </a:rPr>
              <a:t>Hebrews</a:t>
            </a:r>
            <a:r>
              <a:rPr lang="es-ES" sz="2400" b="1" dirty="0" smtClean="0">
                <a:solidFill>
                  <a:srgbClr val="C00000"/>
                </a:solidFill>
                <a:effectLst>
                  <a:outerShdw blurRad="38100" dist="38100" dir="2700000" algn="tl">
                    <a:srgbClr val="000000">
                      <a:alpha val="43137"/>
                    </a:srgbClr>
                  </a:outerShdw>
                </a:effectLst>
                <a:latin typeface="Myriad Pro" pitchFamily="34" charset="0"/>
              </a:rPr>
              <a:t> </a:t>
            </a:r>
            <a:r>
              <a:rPr lang="es-ES" sz="2400" b="1" dirty="0">
                <a:solidFill>
                  <a:srgbClr val="C00000"/>
                </a:solidFill>
                <a:effectLst>
                  <a:outerShdw blurRad="38100" dist="38100" dir="2700000" algn="tl">
                    <a:srgbClr val="000000">
                      <a:alpha val="43137"/>
                    </a:srgbClr>
                  </a:outerShdw>
                </a:effectLst>
                <a:latin typeface="Myriad Pro" pitchFamily="34" charset="0"/>
              </a:rPr>
              <a:t>7:25</a:t>
            </a:r>
          </a:p>
        </p:txBody>
      </p:sp>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8877573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0" y="-1100658"/>
            <a:ext cx="9125993" cy="6830987"/>
          </a:xfrm>
          <a:prstGeom prst="rect">
            <a:avLst/>
          </a:prstGeom>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291509076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92" y="1"/>
            <a:ext cx="9146345" cy="51434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IMS\_0 PROYECTO 2016\Apocalipsis\Español\IMG\jesus puert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195486"/>
            <a:ext cx="3790409" cy="4853261"/>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7" name="1 Título"/>
          <p:cNvSpPr txBox="1">
            <a:spLocks/>
          </p:cNvSpPr>
          <p:nvPr/>
        </p:nvSpPr>
        <p:spPr>
          <a:xfrm>
            <a:off x="179512" y="96018"/>
            <a:ext cx="2952328" cy="459508"/>
          </a:xfrm>
          <a:prstGeom prst="rect">
            <a:avLst/>
          </a:prstGeom>
        </p:spPr>
        <p:txBody>
          <a:bodyPr vert="horz" lIns="0" rIns="0" bIns="0" anchor="b">
            <a:normAutofit/>
          </a:bodyPr>
          <a:lstStyle>
            <a:lvl1pPr algn="l" rtl="0" eaLnBrk="1" latinLnBrk="0" hangingPunct="1">
              <a:spcBef>
                <a:spcPct val="0"/>
              </a:spcBef>
              <a:buNone/>
              <a:defRPr kumimoji="0" sz="5000" b="0" i="0" u="none" kern="1200">
                <a:ln>
                  <a:noFill/>
                </a:ln>
                <a:solidFill>
                  <a:schemeClr val="tx2"/>
                </a:solidFill>
                <a:effectLst/>
                <a:latin typeface="+mj-lt"/>
                <a:ea typeface="+mj-ea"/>
                <a:cs typeface="+mj-cs"/>
              </a:defRPr>
            </a:lvl1pPr>
          </a:lstStyle>
          <a:p>
            <a:r>
              <a:rPr lang="es-ES" sz="2400" b="1" dirty="0" err="1" smtClean="0">
                <a:solidFill>
                  <a:srgbClr val="C00000"/>
                </a:solidFill>
                <a:effectLst>
                  <a:outerShdw blurRad="38100" dist="38100" dir="2700000" algn="tl">
                    <a:srgbClr val="000000">
                      <a:alpha val="43137"/>
                    </a:srgbClr>
                  </a:outerShdw>
                </a:effectLst>
                <a:latin typeface="Myriad Pro" pitchFamily="34" charset="0"/>
              </a:rPr>
              <a:t>Revelation</a:t>
            </a:r>
            <a:r>
              <a:rPr lang="es-ES" sz="2400" b="1" dirty="0" smtClean="0">
                <a:solidFill>
                  <a:srgbClr val="C00000"/>
                </a:solidFill>
                <a:effectLst>
                  <a:outerShdw blurRad="38100" dist="38100" dir="2700000" algn="tl">
                    <a:srgbClr val="000000">
                      <a:alpha val="43137"/>
                    </a:srgbClr>
                  </a:outerShdw>
                </a:effectLst>
                <a:latin typeface="Myriad Pro" pitchFamily="34" charset="0"/>
              </a:rPr>
              <a:t> </a:t>
            </a:r>
            <a:r>
              <a:rPr lang="es-ES" sz="2400" b="1" dirty="0">
                <a:solidFill>
                  <a:srgbClr val="C00000"/>
                </a:solidFill>
                <a:effectLst>
                  <a:outerShdw blurRad="38100" dist="38100" dir="2700000" algn="tl">
                    <a:srgbClr val="000000">
                      <a:alpha val="43137"/>
                    </a:srgbClr>
                  </a:outerShdw>
                </a:effectLst>
                <a:latin typeface="Myriad Pro" pitchFamily="34" charset="0"/>
              </a:rPr>
              <a:t>3:20</a:t>
            </a:r>
          </a:p>
        </p:txBody>
      </p:sp>
      <p:pic>
        <p:nvPicPr>
          <p:cNvPr id="6"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131840" y="1131590"/>
            <a:ext cx="5661484" cy="360040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lgn="r">
              <a:buNone/>
            </a:pPr>
            <a:r>
              <a:rPr lang="es-US" sz="3600" b="1" dirty="0">
                <a:solidFill>
                  <a:srgbClr val="FF0000"/>
                </a:solidFill>
                <a:effectLst>
                  <a:outerShdw blurRad="38100" dist="38100" dir="2700000" algn="tl">
                    <a:srgbClr val="000000">
                      <a:alpha val="43137"/>
                    </a:srgbClr>
                  </a:outerShdw>
                </a:effectLst>
              </a:rPr>
              <a:t>“</a:t>
            </a:r>
            <a:r>
              <a:rPr lang="en-US" sz="3600" b="1" dirty="0">
                <a:solidFill>
                  <a:srgbClr val="FF0000"/>
                </a:solidFill>
                <a:effectLst>
                  <a:outerShdw blurRad="38100" dist="38100" dir="2700000" algn="tl">
                    <a:srgbClr val="000000">
                      <a:alpha val="43137"/>
                    </a:srgbClr>
                  </a:outerShdw>
                </a:effectLst>
              </a:rPr>
              <a:t>Behold, I stand at the door, and knock: if any man hear my voice, and open the door, I will come in to him, and will sup with him, and he with me.”</a:t>
            </a:r>
            <a:endParaRPr lang="es-AR" sz="3600" b="1" i="1" spc="50" dirty="0">
              <a:ln w="11430"/>
              <a:solidFill>
                <a:srgbClr val="FF0000"/>
              </a:solidFill>
              <a:effectLst>
                <a:outerShdw blurRad="38100" dist="38100" dir="2700000" algn="tl">
                  <a:srgbClr val="000000">
                    <a:alpha val="43137"/>
                  </a:srgbClr>
                </a:outerShdw>
              </a:effectLst>
              <a:latin typeface="Myriad Pro" pitchFamily="34" charset="0"/>
            </a:endParaRPr>
          </a:p>
        </p:txBody>
      </p:sp>
      <p:pic>
        <p:nvPicPr>
          <p:cNvPr id="9" name="Imagen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352403035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92" y="1"/>
            <a:ext cx="9146345" cy="5143499"/>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a:blip r:embed="rId4"/>
          <a:stretch>
            <a:fillRect/>
          </a:stretch>
        </p:blipFill>
        <p:spPr>
          <a:xfrm flipH="1">
            <a:off x="30638" y="353762"/>
            <a:ext cx="7788947" cy="5192632"/>
          </a:xfrm>
          <a:prstGeom prst="rect">
            <a:avLst/>
          </a:prstGeom>
          <a:effectLst>
            <a:softEdge rad="635000"/>
          </a:effectLst>
        </p:spPr>
      </p:pic>
      <p:sp>
        <p:nvSpPr>
          <p:cNvPr id="7" name="1 Título"/>
          <p:cNvSpPr txBox="1">
            <a:spLocks/>
          </p:cNvSpPr>
          <p:nvPr/>
        </p:nvSpPr>
        <p:spPr>
          <a:xfrm>
            <a:off x="179512" y="96018"/>
            <a:ext cx="2952328" cy="459508"/>
          </a:xfrm>
          <a:prstGeom prst="rect">
            <a:avLst/>
          </a:prstGeom>
        </p:spPr>
        <p:txBody>
          <a:bodyPr vert="horz" lIns="0" rIns="0" bIns="0" anchor="b">
            <a:normAutofit/>
          </a:bodyPr>
          <a:lstStyle>
            <a:lvl1pPr algn="l" rtl="0" eaLnBrk="1" latinLnBrk="0" hangingPunct="1">
              <a:spcBef>
                <a:spcPct val="0"/>
              </a:spcBef>
              <a:buNone/>
              <a:defRPr kumimoji="0" sz="5000" b="0" i="0" u="none" kern="1200">
                <a:ln>
                  <a:noFill/>
                </a:ln>
                <a:solidFill>
                  <a:schemeClr val="tx2"/>
                </a:solidFill>
                <a:effectLst/>
                <a:latin typeface="+mj-lt"/>
                <a:ea typeface="+mj-ea"/>
                <a:cs typeface="+mj-cs"/>
              </a:defRPr>
            </a:lvl1pPr>
          </a:lstStyle>
          <a:p>
            <a:r>
              <a:rPr lang="es-ES" sz="2400" b="1" dirty="0" err="1" smtClean="0">
                <a:solidFill>
                  <a:srgbClr val="C00000"/>
                </a:solidFill>
                <a:effectLst>
                  <a:outerShdw blurRad="38100" dist="38100" dir="2700000" algn="tl">
                    <a:srgbClr val="000000">
                      <a:alpha val="43137"/>
                    </a:srgbClr>
                  </a:outerShdw>
                </a:effectLst>
                <a:latin typeface="Myriad Pro" pitchFamily="34" charset="0"/>
              </a:rPr>
              <a:t>Proverbs</a:t>
            </a:r>
            <a:r>
              <a:rPr lang="es-ES" sz="2400" b="1" dirty="0" smtClean="0">
                <a:solidFill>
                  <a:srgbClr val="C00000"/>
                </a:solidFill>
                <a:effectLst>
                  <a:outerShdw blurRad="38100" dist="38100" dir="2700000" algn="tl">
                    <a:srgbClr val="000000">
                      <a:alpha val="43137"/>
                    </a:srgbClr>
                  </a:outerShdw>
                </a:effectLst>
                <a:latin typeface="Myriad Pro" pitchFamily="34" charset="0"/>
              </a:rPr>
              <a:t> </a:t>
            </a:r>
            <a:r>
              <a:rPr lang="es-ES" sz="2400" b="1" dirty="0">
                <a:solidFill>
                  <a:srgbClr val="C00000"/>
                </a:solidFill>
                <a:effectLst>
                  <a:outerShdw blurRad="38100" dist="38100" dir="2700000" algn="tl">
                    <a:srgbClr val="000000">
                      <a:alpha val="43137"/>
                    </a:srgbClr>
                  </a:outerShdw>
                </a:effectLst>
                <a:latin typeface="Myriad Pro" pitchFamily="34" charset="0"/>
              </a:rPr>
              <a:t>23:26 </a:t>
            </a:r>
          </a:p>
        </p:txBody>
      </p:sp>
      <p:pic>
        <p:nvPicPr>
          <p:cNvPr id="6"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4044533" y="1779662"/>
            <a:ext cx="4077308" cy="360040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lgn="r">
              <a:buNone/>
            </a:pPr>
            <a:r>
              <a:rPr lang="es-US" sz="3600" b="1" dirty="0">
                <a:solidFill>
                  <a:srgbClr val="FF0000"/>
                </a:solidFill>
                <a:effectLst>
                  <a:outerShdw blurRad="38100" dist="38100" dir="2700000" algn="tl">
                    <a:srgbClr val="000000">
                      <a:alpha val="43137"/>
                    </a:srgbClr>
                  </a:outerShdw>
                </a:effectLst>
              </a:rPr>
              <a:t>“</a:t>
            </a:r>
            <a:r>
              <a:rPr lang="en-US" sz="3600" b="1" dirty="0">
                <a:solidFill>
                  <a:srgbClr val="FF0000"/>
                </a:solidFill>
                <a:effectLst>
                  <a:outerShdw blurRad="38100" dist="38100" dir="2700000" algn="tl">
                    <a:srgbClr val="000000">
                      <a:alpha val="43137"/>
                    </a:srgbClr>
                  </a:outerShdw>
                </a:effectLst>
              </a:rPr>
              <a:t>My son, give me </a:t>
            </a:r>
            <a:r>
              <a:rPr lang="en-US" sz="3600" b="1" dirty="0" err="1">
                <a:solidFill>
                  <a:srgbClr val="FF0000"/>
                </a:solidFill>
                <a:effectLst>
                  <a:outerShdw blurRad="38100" dist="38100" dir="2700000" algn="tl">
                    <a:srgbClr val="000000">
                      <a:alpha val="43137"/>
                    </a:srgbClr>
                  </a:outerShdw>
                </a:effectLst>
              </a:rPr>
              <a:t>thine</a:t>
            </a:r>
            <a:r>
              <a:rPr lang="en-US" sz="3600" b="1" dirty="0">
                <a:solidFill>
                  <a:srgbClr val="FF0000"/>
                </a:solidFill>
                <a:effectLst>
                  <a:outerShdw blurRad="38100" dist="38100" dir="2700000" algn="tl">
                    <a:srgbClr val="000000">
                      <a:alpha val="43137"/>
                    </a:srgbClr>
                  </a:outerShdw>
                </a:effectLst>
              </a:rPr>
              <a:t> heart, and let </a:t>
            </a:r>
            <a:r>
              <a:rPr lang="en-US" sz="3600" b="1" dirty="0" err="1">
                <a:solidFill>
                  <a:srgbClr val="FF0000"/>
                </a:solidFill>
                <a:effectLst>
                  <a:outerShdw blurRad="38100" dist="38100" dir="2700000" algn="tl">
                    <a:srgbClr val="000000">
                      <a:alpha val="43137"/>
                    </a:srgbClr>
                  </a:outerShdw>
                </a:effectLst>
              </a:rPr>
              <a:t>thine</a:t>
            </a:r>
            <a:r>
              <a:rPr lang="en-US" sz="3600" b="1" dirty="0">
                <a:solidFill>
                  <a:srgbClr val="FF0000"/>
                </a:solidFill>
                <a:effectLst>
                  <a:outerShdw blurRad="38100" dist="38100" dir="2700000" algn="tl">
                    <a:srgbClr val="000000">
                      <a:alpha val="43137"/>
                    </a:srgbClr>
                  </a:outerShdw>
                </a:effectLst>
              </a:rPr>
              <a:t> eyes observe my ways.”</a:t>
            </a:r>
            <a:endParaRPr lang="es-AR" sz="3600" b="1" i="1" spc="50" dirty="0">
              <a:ln w="11430"/>
              <a:solidFill>
                <a:srgbClr val="FF0000"/>
              </a:solidFill>
              <a:effectLst>
                <a:outerShdw blurRad="38100" dist="38100" dir="2700000" algn="tl">
                  <a:srgbClr val="000000">
                    <a:alpha val="43137"/>
                  </a:srgbClr>
                </a:outerShdw>
              </a:effectLst>
              <a:latin typeface="Myriad Pro" pitchFamily="34" charset="0"/>
            </a:endParaRPr>
          </a:p>
        </p:txBody>
      </p:sp>
      <p:pic>
        <p:nvPicPr>
          <p:cNvPr id="9" name="Imagen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87874586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426658" y="-20538"/>
            <a:ext cx="9997314" cy="5259861"/>
          </a:xfrm>
          <a:prstGeom prst="rect">
            <a:avLst/>
          </a:prstGeom>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149188494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92" y="1"/>
            <a:ext cx="9146345" cy="5143499"/>
          </a:xfrm>
          <a:prstGeom prst="rect">
            <a:avLst/>
          </a:prstGeom>
          <a:noFill/>
          <a:extLst>
            <a:ext uri="{909E8E84-426E-40DD-AFC4-6F175D3DCCD1}">
              <a14:hiddenFill xmlns:a14="http://schemas.microsoft.com/office/drawing/2010/main">
                <a:solidFill>
                  <a:srgbClr val="FFFFFF"/>
                </a:solidFill>
              </a14:hiddenFill>
            </a:ext>
          </a:extLst>
        </p:spPr>
      </p:pic>
      <p:sp>
        <p:nvSpPr>
          <p:cNvPr id="7" name="1 Título"/>
          <p:cNvSpPr txBox="1">
            <a:spLocks/>
          </p:cNvSpPr>
          <p:nvPr/>
        </p:nvSpPr>
        <p:spPr>
          <a:xfrm>
            <a:off x="179512" y="96018"/>
            <a:ext cx="2952328" cy="459508"/>
          </a:xfrm>
          <a:prstGeom prst="rect">
            <a:avLst/>
          </a:prstGeom>
        </p:spPr>
        <p:txBody>
          <a:bodyPr vert="horz" lIns="0" rIns="0" bIns="0" anchor="b">
            <a:normAutofit/>
          </a:bodyPr>
          <a:lstStyle>
            <a:lvl1pPr algn="l" rtl="0" eaLnBrk="1" latinLnBrk="0" hangingPunct="1">
              <a:spcBef>
                <a:spcPct val="0"/>
              </a:spcBef>
              <a:buNone/>
              <a:defRPr kumimoji="0" sz="5000" b="0" i="0" u="none" kern="1200">
                <a:ln>
                  <a:noFill/>
                </a:ln>
                <a:solidFill>
                  <a:schemeClr val="tx2"/>
                </a:solidFill>
                <a:effectLst/>
                <a:latin typeface="+mj-lt"/>
                <a:ea typeface="+mj-ea"/>
                <a:cs typeface="+mj-cs"/>
              </a:defRPr>
            </a:lvl1pPr>
          </a:lstStyle>
          <a:p>
            <a:r>
              <a:rPr lang="es-ES" sz="2400" b="1" dirty="0" err="1" smtClean="0">
                <a:solidFill>
                  <a:srgbClr val="C00000"/>
                </a:solidFill>
                <a:effectLst>
                  <a:outerShdw blurRad="38100" dist="38100" dir="2700000" algn="tl">
                    <a:srgbClr val="000000">
                      <a:alpha val="43137"/>
                    </a:srgbClr>
                  </a:outerShdw>
                </a:effectLst>
                <a:latin typeface="Myriad Pro" pitchFamily="34" charset="0"/>
              </a:rPr>
              <a:t>Revelation</a:t>
            </a:r>
            <a:r>
              <a:rPr lang="es-ES" sz="2400" b="1" dirty="0" smtClean="0">
                <a:solidFill>
                  <a:srgbClr val="C00000"/>
                </a:solidFill>
                <a:effectLst>
                  <a:outerShdw blurRad="38100" dist="38100" dir="2700000" algn="tl">
                    <a:srgbClr val="000000">
                      <a:alpha val="43137"/>
                    </a:srgbClr>
                  </a:outerShdw>
                </a:effectLst>
                <a:latin typeface="Myriad Pro" pitchFamily="34" charset="0"/>
              </a:rPr>
              <a:t> </a:t>
            </a:r>
            <a:r>
              <a:rPr lang="es-ES" sz="2400" b="1" dirty="0">
                <a:solidFill>
                  <a:srgbClr val="C00000"/>
                </a:solidFill>
                <a:effectLst>
                  <a:outerShdw blurRad="38100" dist="38100" dir="2700000" algn="tl">
                    <a:srgbClr val="000000">
                      <a:alpha val="43137"/>
                    </a:srgbClr>
                  </a:outerShdw>
                </a:effectLst>
                <a:latin typeface="Myriad Pro" pitchFamily="34" charset="0"/>
              </a:rPr>
              <a:t>21:21-23</a:t>
            </a:r>
          </a:p>
        </p:txBody>
      </p:sp>
      <p:pic>
        <p:nvPicPr>
          <p:cNvPr id="6"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23528" y="915566"/>
            <a:ext cx="8640960" cy="3888432"/>
          </a:xfrm>
        </p:spPr>
        <p:txBody>
          <a:bodyPr>
            <a:normAutofit fontScale="925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n-US" sz="3200" b="1" dirty="0">
                <a:solidFill>
                  <a:srgbClr val="FF0000"/>
                </a:solidFill>
                <a:effectLst>
                  <a:outerShdw blurRad="38100" dist="38100" dir="2700000" algn="tl">
                    <a:srgbClr val="000000">
                      <a:alpha val="43137"/>
                    </a:srgbClr>
                  </a:outerShdw>
                </a:effectLst>
              </a:rPr>
              <a:t>“And the twelve gates were twelve pearls; every several gate was of one pearl: and the street of the city was pure gold, as it were transparent glass</a:t>
            </a:r>
            <a:r>
              <a:rPr lang="en-US" sz="3200" b="1" dirty="0" smtClean="0">
                <a:solidFill>
                  <a:srgbClr val="FF0000"/>
                </a:solidFill>
                <a:effectLst>
                  <a:outerShdw blurRad="38100" dist="38100" dir="2700000" algn="tl">
                    <a:srgbClr val="000000">
                      <a:alpha val="43137"/>
                    </a:srgbClr>
                  </a:outerShdw>
                </a:effectLst>
              </a:rPr>
              <a:t>. And </a:t>
            </a:r>
            <a:r>
              <a:rPr lang="en-US" sz="3200" b="1" dirty="0">
                <a:solidFill>
                  <a:srgbClr val="FF0000"/>
                </a:solidFill>
                <a:effectLst>
                  <a:outerShdw blurRad="38100" dist="38100" dir="2700000" algn="tl">
                    <a:srgbClr val="000000">
                      <a:alpha val="43137"/>
                    </a:srgbClr>
                  </a:outerShdw>
                </a:effectLst>
              </a:rPr>
              <a:t>I saw no temple therein: for the Lord God Almighty and the Lamb are the temple of it</a:t>
            </a:r>
            <a:r>
              <a:rPr lang="en-US" sz="3200" b="1" dirty="0" smtClean="0">
                <a:solidFill>
                  <a:srgbClr val="FF0000"/>
                </a:solidFill>
                <a:effectLst>
                  <a:outerShdw blurRad="38100" dist="38100" dir="2700000" algn="tl">
                    <a:srgbClr val="000000">
                      <a:alpha val="43137"/>
                    </a:srgbClr>
                  </a:outerShdw>
                </a:effectLst>
              </a:rPr>
              <a:t>. And </a:t>
            </a:r>
            <a:r>
              <a:rPr lang="en-US" sz="3200" b="1" dirty="0">
                <a:solidFill>
                  <a:srgbClr val="FF0000"/>
                </a:solidFill>
                <a:effectLst>
                  <a:outerShdw blurRad="38100" dist="38100" dir="2700000" algn="tl">
                    <a:srgbClr val="000000">
                      <a:alpha val="43137"/>
                    </a:srgbClr>
                  </a:outerShdw>
                </a:effectLst>
              </a:rPr>
              <a:t>the city had no need of the sun, neither of the moon, to shine in it: for the glory of God did lighten it, and the Lamb is the light thereof.”</a:t>
            </a:r>
            <a:endParaRPr lang="es-AR" sz="3600" b="1" i="1" spc="50" dirty="0">
              <a:ln w="11430"/>
              <a:solidFill>
                <a:srgbClr val="FF0000"/>
              </a:solidFill>
              <a:effectLst>
                <a:outerShdw blurRad="38100" dist="38100" dir="2700000" algn="tl">
                  <a:srgbClr val="000000">
                    <a:alpha val="43137"/>
                  </a:srgbClr>
                </a:outerShdw>
              </a:effectLst>
              <a:latin typeface="Myriad Pro" pitchFamily="34" charset="0"/>
            </a:endParaRPr>
          </a:p>
        </p:txBody>
      </p:sp>
      <p:pic>
        <p:nvPicPr>
          <p:cNvPr id="9" name="Imagen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2738748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30" name="Picture 2" descr="Resultado de imagen para bienvenido te estaba esperand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164554"/>
            <a:ext cx="7519120" cy="423066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755576" y="2067694"/>
            <a:ext cx="7776864" cy="2808312"/>
          </a:xfrm>
        </p:spPr>
        <p:txBody>
          <a:bodyPr>
            <a:normAutofit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2800" b="1" spc="50" dirty="0" err="1" smtClean="0">
                <a:ln w="11430"/>
                <a:solidFill>
                  <a:srgbClr val="00206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Confess</a:t>
            </a:r>
            <a:r>
              <a:rPr lang="es-AR" sz="2800" b="1" spc="50" dirty="0" smtClean="0">
                <a:ln w="11430"/>
                <a:solidFill>
                  <a:srgbClr val="00206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a:t>
            </a:r>
            <a:r>
              <a:rPr lang="es-AR" sz="2800" b="1" spc="50" dirty="0" err="1" smtClean="0">
                <a:ln w="11430"/>
                <a:solidFill>
                  <a:srgbClr val="00206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my</a:t>
            </a:r>
            <a:r>
              <a:rPr lang="es-AR" sz="2800" b="1" spc="50" dirty="0" smtClean="0">
                <a:ln w="11430"/>
                <a:solidFill>
                  <a:srgbClr val="00206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a:t>
            </a:r>
            <a:r>
              <a:rPr lang="es-AR" sz="2800" b="1" spc="50" dirty="0" err="1" smtClean="0">
                <a:ln w="11430"/>
                <a:solidFill>
                  <a:srgbClr val="00206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sins</a:t>
            </a:r>
            <a:r>
              <a:rPr lang="es-AR" sz="2800" b="1" spc="50" dirty="0" smtClean="0">
                <a:ln w="11430"/>
                <a:solidFill>
                  <a:srgbClr val="00206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a:t>
            </a:r>
            <a:r>
              <a:rPr lang="es-AR" sz="2800" b="1" spc="50" dirty="0" err="1" smtClean="0">
                <a:ln w="11430"/>
                <a:solidFill>
                  <a:srgbClr val="00206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to</a:t>
            </a:r>
            <a:r>
              <a:rPr lang="es-AR" sz="2800" b="1" spc="50" dirty="0" smtClean="0">
                <a:ln w="11430"/>
                <a:solidFill>
                  <a:srgbClr val="00206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a:t>
            </a:r>
            <a:r>
              <a:rPr lang="es-AR" sz="2800" b="1" spc="50" dirty="0" err="1" smtClean="0">
                <a:ln w="11430"/>
                <a:solidFill>
                  <a:srgbClr val="00206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Him</a:t>
            </a:r>
            <a:endParaRPr lang="es-AR" sz="2800" b="1" spc="50" dirty="0">
              <a:ln w="11430"/>
              <a:solidFill>
                <a:srgbClr val="00206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endParaRPr>
          </a:p>
          <a:p>
            <a:r>
              <a:rPr lang="es-AR" sz="2800" b="1" spc="50" dirty="0" err="1" smtClean="0">
                <a:ln w="11430"/>
                <a:solidFill>
                  <a:srgbClr val="00206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Believe</a:t>
            </a:r>
            <a:r>
              <a:rPr lang="es-AR" sz="2800" b="1" spc="50" dirty="0" smtClean="0">
                <a:ln w="11430"/>
                <a:solidFill>
                  <a:srgbClr val="00206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in </a:t>
            </a:r>
            <a:r>
              <a:rPr lang="es-AR" sz="2800" b="1" spc="50" dirty="0" err="1" smtClean="0">
                <a:ln w="11430"/>
                <a:solidFill>
                  <a:srgbClr val="00206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His</a:t>
            </a:r>
            <a:r>
              <a:rPr lang="es-AR" sz="2800" b="1" spc="50" dirty="0" smtClean="0">
                <a:ln w="11430"/>
                <a:solidFill>
                  <a:srgbClr val="00206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a:t>
            </a:r>
            <a:r>
              <a:rPr lang="es-AR" sz="2800" b="1" spc="50" dirty="0" err="1" smtClean="0">
                <a:ln w="11430"/>
                <a:solidFill>
                  <a:srgbClr val="00206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redeeming</a:t>
            </a:r>
            <a:r>
              <a:rPr lang="es-AR" sz="2800" b="1" spc="50" dirty="0" smtClean="0">
                <a:ln w="11430"/>
                <a:solidFill>
                  <a:srgbClr val="00206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a:t>
            </a:r>
            <a:r>
              <a:rPr lang="es-AR" sz="2800" b="1" spc="50" dirty="0" err="1" smtClean="0">
                <a:ln w="11430"/>
                <a:solidFill>
                  <a:srgbClr val="00206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blood</a:t>
            </a:r>
            <a:r>
              <a:rPr lang="es-AR" sz="2800" b="1" spc="50" dirty="0" smtClean="0">
                <a:ln w="11430"/>
                <a:solidFill>
                  <a:srgbClr val="00206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a:t>
            </a:r>
            <a:r>
              <a:rPr lang="es-AR" sz="2800" b="1" spc="50" dirty="0" err="1" smtClean="0">
                <a:ln w="11430"/>
                <a:solidFill>
                  <a:srgbClr val="00206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wholeheartedly</a:t>
            </a:r>
            <a:r>
              <a:rPr lang="es-AR" sz="2800" b="1" spc="50" dirty="0" smtClean="0">
                <a:ln w="11430"/>
                <a:solidFill>
                  <a:srgbClr val="00206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a:t>
            </a:r>
          </a:p>
          <a:p>
            <a:r>
              <a:rPr lang="es-AR" sz="2800" b="1" spc="50" dirty="0" err="1" smtClean="0">
                <a:ln w="11430"/>
                <a:solidFill>
                  <a:srgbClr val="00206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Accept</a:t>
            </a:r>
            <a:r>
              <a:rPr lang="es-AR" sz="2800" b="1" spc="50" dirty="0" smtClean="0">
                <a:ln w="11430"/>
                <a:solidFill>
                  <a:srgbClr val="00206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a:t>
            </a:r>
            <a:r>
              <a:rPr lang="es-AR" sz="2800" b="1" spc="50" dirty="0" err="1" smtClean="0">
                <a:ln w="11430"/>
                <a:solidFill>
                  <a:srgbClr val="00206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Him</a:t>
            </a:r>
            <a:r>
              <a:rPr lang="es-AR" sz="2800" b="1" spc="50" dirty="0" smtClean="0">
                <a:ln w="11430"/>
                <a:solidFill>
                  <a:srgbClr val="00206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as </a:t>
            </a:r>
            <a:r>
              <a:rPr lang="es-AR" sz="2800" b="1" spc="50" dirty="0" err="1" smtClean="0">
                <a:ln w="11430"/>
                <a:solidFill>
                  <a:srgbClr val="00206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my</a:t>
            </a:r>
            <a:r>
              <a:rPr lang="es-AR" sz="2800" b="1" spc="50" dirty="0" smtClean="0">
                <a:ln w="11430"/>
                <a:solidFill>
                  <a:srgbClr val="00206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a:t>
            </a:r>
            <a:r>
              <a:rPr lang="es-AR" sz="2800" b="1" spc="50" dirty="0" err="1" smtClean="0">
                <a:ln w="11430"/>
                <a:solidFill>
                  <a:srgbClr val="00206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Savior</a:t>
            </a:r>
            <a:r>
              <a:rPr lang="es-AR" sz="2800" b="1" spc="50" dirty="0" smtClean="0">
                <a:ln w="11430"/>
                <a:solidFill>
                  <a:srgbClr val="00206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a:t>
            </a:r>
          </a:p>
          <a:p>
            <a:r>
              <a:rPr lang="es-AR" sz="2800" b="1" spc="50" dirty="0" err="1" smtClean="0">
                <a:ln w="11430"/>
                <a:solidFill>
                  <a:srgbClr val="00206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Accept</a:t>
            </a:r>
            <a:r>
              <a:rPr lang="es-AR" sz="2800" b="1" spc="50" dirty="0" smtClean="0">
                <a:ln w="11430"/>
                <a:solidFill>
                  <a:srgbClr val="00206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a:t>
            </a:r>
            <a:r>
              <a:rPr lang="es-AR" sz="2800" b="1" spc="50" dirty="0" err="1" smtClean="0">
                <a:ln w="11430"/>
                <a:solidFill>
                  <a:srgbClr val="00206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Him</a:t>
            </a:r>
            <a:r>
              <a:rPr lang="es-AR" sz="2800" b="1" spc="50" dirty="0" smtClean="0">
                <a:ln w="11430"/>
                <a:solidFill>
                  <a:srgbClr val="00206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as </a:t>
            </a:r>
            <a:r>
              <a:rPr lang="es-AR" sz="2800" b="1" spc="50" dirty="0" err="1" smtClean="0">
                <a:ln w="11430"/>
                <a:solidFill>
                  <a:srgbClr val="00206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the</a:t>
            </a:r>
            <a:r>
              <a:rPr lang="es-AR" sz="2800" b="1" spc="50" dirty="0" smtClean="0">
                <a:ln w="11430"/>
                <a:solidFill>
                  <a:srgbClr val="00206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Lord of </a:t>
            </a:r>
            <a:r>
              <a:rPr lang="es-AR" sz="2800" b="1" spc="50" dirty="0" err="1" smtClean="0">
                <a:ln w="11430"/>
                <a:solidFill>
                  <a:srgbClr val="00206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my</a:t>
            </a:r>
            <a:r>
              <a:rPr lang="es-AR" sz="2800" b="1" spc="50" dirty="0" smtClean="0">
                <a:ln w="11430"/>
                <a:solidFill>
                  <a:srgbClr val="00206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a:t>
            </a:r>
            <a:r>
              <a:rPr lang="es-AR" sz="2800" b="1" spc="50" dirty="0" err="1" smtClean="0">
                <a:ln w="11430"/>
                <a:solidFill>
                  <a:srgbClr val="00206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life</a:t>
            </a:r>
            <a:r>
              <a:rPr lang="es-AR" sz="2800" b="1" spc="50" dirty="0" smtClean="0">
                <a:ln w="11430"/>
                <a:solidFill>
                  <a:srgbClr val="00206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a:t>
            </a:r>
            <a:endParaRPr lang="es-AR" sz="2800" b="1" spc="50" dirty="0">
              <a:ln w="11430"/>
              <a:solidFill>
                <a:srgbClr val="00206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endParaRPr>
          </a:p>
          <a:p>
            <a:r>
              <a:rPr lang="es-AR" sz="2800" b="1" spc="50" dirty="0" smtClean="0">
                <a:ln w="11430"/>
                <a:solidFill>
                  <a:srgbClr val="00206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Ask </a:t>
            </a:r>
            <a:r>
              <a:rPr lang="es-AR" sz="2800" b="1" spc="50" dirty="0" err="1" smtClean="0">
                <a:ln w="11430"/>
                <a:solidFill>
                  <a:srgbClr val="00206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Him</a:t>
            </a:r>
            <a:r>
              <a:rPr lang="es-AR" sz="2800" b="1" spc="50" dirty="0" smtClean="0">
                <a:ln w="11430"/>
                <a:solidFill>
                  <a:srgbClr val="00206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a:t>
            </a:r>
            <a:r>
              <a:rPr lang="es-AR" sz="2800" b="1" spc="50" dirty="0" err="1" smtClean="0">
                <a:ln w="11430"/>
                <a:solidFill>
                  <a:srgbClr val="00206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for</a:t>
            </a:r>
            <a:r>
              <a:rPr lang="es-AR" sz="2800" b="1" spc="50" dirty="0" smtClean="0">
                <a:ln w="11430"/>
                <a:solidFill>
                  <a:srgbClr val="00206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a:t>
            </a:r>
            <a:r>
              <a:rPr lang="es-AR" sz="2800" b="1" spc="50" dirty="0" err="1" smtClean="0">
                <a:ln w="11430"/>
                <a:solidFill>
                  <a:srgbClr val="00206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the</a:t>
            </a:r>
            <a:r>
              <a:rPr lang="es-AR" sz="2800" b="1" spc="50" dirty="0" smtClean="0">
                <a:ln w="11430"/>
                <a:solidFill>
                  <a:srgbClr val="00206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a:t>
            </a:r>
            <a:r>
              <a:rPr lang="es-AR" sz="2800" b="1" spc="50" dirty="0" err="1" smtClean="0">
                <a:ln w="11430"/>
                <a:solidFill>
                  <a:srgbClr val="00206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forgiveness</a:t>
            </a:r>
            <a:r>
              <a:rPr lang="es-AR" sz="2800" b="1" spc="50" dirty="0" smtClean="0">
                <a:ln w="11430"/>
                <a:solidFill>
                  <a:srgbClr val="00206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of </a:t>
            </a:r>
            <a:r>
              <a:rPr lang="es-AR" sz="2800" b="1" spc="50" dirty="0" err="1" smtClean="0">
                <a:ln w="11430"/>
                <a:solidFill>
                  <a:srgbClr val="00206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all</a:t>
            </a:r>
            <a:r>
              <a:rPr lang="es-AR" sz="2800" b="1" spc="50" dirty="0" smtClean="0">
                <a:ln w="11430"/>
                <a:solidFill>
                  <a:srgbClr val="00206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a:t>
            </a:r>
            <a:r>
              <a:rPr lang="es-AR" sz="2800" b="1" spc="50" dirty="0" err="1" smtClean="0">
                <a:ln w="11430"/>
                <a:solidFill>
                  <a:srgbClr val="00206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my</a:t>
            </a:r>
            <a:r>
              <a:rPr lang="es-AR" sz="2800" b="1" spc="50" dirty="0" smtClean="0">
                <a:ln w="11430"/>
                <a:solidFill>
                  <a:srgbClr val="00206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a:t>
            </a:r>
            <a:r>
              <a:rPr lang="es-AR" sz="2800" b="1" spc="50" dirty="0" err="1" smtClean="0">
                <a:ln w="11430"/>
                <a:solidFill>
                  <a:srgbClr val="00206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sins</a:t>
            </a:r>
            <a:r>
              <a:rPr lang="es-AR" sz="2800" b="1" spc="50" dirty="0" smtClean="0">
                <a:ln w="11430"/>
                <a:solidFill>
                  <a:srgbClr val="00206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a:t>
            </a:r>
            <a:endParaRPr lang="es-AR" sz="2800" b="1" spc="50" dirty="0">
              <a:ln w="11430"/>
              <a:solidFill>
                <a:srgbClr val="00206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endParaRPr>
          </a:p>
        </p:txBody>
      </p:sp>
      <p:pic>
        <p:nvPicPr>
          <p:cNvPr id="6" name="Imagen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338201788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8" fill="hold">
                            <p:stCondLst>
                              <p:cond delay="1000"/>
                            </p:stCondLst>
                            <p:childTnLst>
                              <p:par>
                                <p:cTn id="39" presetID="22" presetClass="entr" presetSubtype="1" fill="hold" nodeType="after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wipe(up)">
                                      <p:cBhvr>
                                        <p:cTn id="4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92" y="1"/>
            <a:ext cx="9146345" cy="51434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Resultado de imagen para bienvenido te estaba esperand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552" y="1563638"/>
            <a:ext cx="5894287" cy="3316442"/>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8" name="1 Título"/>
          <p:cNvSpPr txBox="1">
            <a:spLocks/>
          </p:cNvSpPr>
          <p:nvPr/>
        </p:nvSpPr>
        <p:spPr>
          <a:xfrm>
            <a:off x="179512" y="96018"/>
            <a:ext cx="2952328" cy="459508"/>
          </a:xfrm>
          <a:prstGeom prst="rect">
            <a:avLst/>
          </a:prstGeom>
        </p:spPr>
        <p:txBody>
          <a:bodyPr vert="horz" lIns="0" rIns="0" bIns="0" anchor="b">
            <a:normAutofit/>
          </a:bodyPr>
          <a:lstStyle>
            <a:lvl1pPr algn="l" rtl="0" eaLnBrk="1" latinLnBrk="0" hangingPunct="1">
              <a:spcBef>
                <a:spcPct val="0"/>
              </a:spcBef>
              <a:buNone/>
              <a:defRPr kumimoji="0" sz="5000" b="0" i="0" u="none" kern="1200">
                <a:ln>
                  <a:noFill/>
                </a:ln>
                <a:solidFill>
                  <a:schemeClr val="tx2"/>
                </a:solidFill>
                <a:effectLst/>
                <a:latin typeface="+mj-lt"/>
                <a:ea typeface="+mj-ea"/>
                <a:cs typeface="+mj-cs"/>
              </a:defRPr>
            </a:lvl1pPr>
          </a:lstStyle>
          <a:p>
            <a:r>
              <a:rPr lang="es-ES" sz="2400" b="1" dirty="0" err="1" smtClean="0">
                <a:solidFill>
                  <a:srgbClr val="C00000"/>
                </a:solidFill>
                <a:effectLst>
                  <a:outerShdw blurRad="38100" dist="38100" dir="2700000" algn="tl">
                    <a:srgbClr val="000000">
                      <a:alpha val="43137"/>
                    </a:srgbClr>
                  </a:outerShdw>
                </a:effectLst>
                <a:latin typeface="Myriad Pro" pitchFamily="34" charset="0"/>
              </a:rPr>
              <a:t>Revelation</a:t>
            </a:r>
            <a:r>
              <a:rPr lang="es-ES" sz="2400" b="1" dirty="0" smtClean="0">
                <a:solidFill>
                  <a:srgbClr val="C00000"/>
                </a:solidFill>
                <a:effectLst>
                  <a:outerShdw blurRad="38100" dist="38100" dir="2700000" algn="tl">
                    <a:srgbClr val="000000">
                      <a:alpha val="43137"/>
                    </a:srgbClr>
                  </a:outerShdw>
                </a:effectLst>
                <a:latin typeface="Myriad Pro" pitchFamily="34" charset="0"/>
              </a:rPr>
              <a:t> </a:t>
            </a:r>
            <a:r>
              <a:rPr lang="es-ES" sz="2400" b="1" dirty="0">
                <a:solidFill>
                  <a:srgbClr val="C00000"/>
                </a:solidFill>
                <a:effectLst>
                  <a:outerShdw blurRad="38100" dist="38100" dir="2700000" algn="tl">
                    <a:srgbClr val="000000">
                      <a:alpha val="43137"/>
                    </a:srgbClr>
                  </a:outerShdw>
                </a:effectLst>
                <a:latin typeface="Myriad Pro" pitchFamily="34" charset="0"/>
              </a:rPr>
              <a:t>21:7</a:t>
            </a:r>
          </a:p>
        </p:txBody>
      </p:sp>
      <p:pic>
        <p:nvPicPr>
          <p:cNvPr id="6"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4644008" y="1059583"/>
            <a:ext cx="4131314" cy="3312368"/>
          </a:xfrm>
        </p:spPr>
        <p:txBody>
          <a:bodyPr>
            <a:normAutofit fontScale="85000"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lgn="r">
              <a:buNone/>
            </a:pPr>
            <a:r>
              <a:rPr lang="en-US" sz="4400" b="1" dirty="0">
                <a:solidFill>
                  <a:srgbClr val="FF0000"/>
                </a:solidFill>
                <a:effectLst>
                  <a:outerShdw blurRad="38100" dist="38100" dir="2700000" algn="tl">
                    <a:srgbClr val="000000">
                      <a:alpha val="43137"/>
                    </a:srgbClr>
                  </a:outerShdw>
                </a:effectLst>
              </a:rPr>
              <a:t>“He that </a:t>
            </a:r>
            <a:r>
              <a:rPr lang="en-US" sz="4400" b="1" dirty="0" err="1">
                <a:solidFill>
                  <a:srgbClr val="FF0000"/>
                </a:solidFill>
                <a:effectLst>
                  <a:outerShdw blurRad="38100" dist="38100" dir="2700000" algn="tl">
                    <a:srgbClr val="000000">
                      <a:alpha val="43137"/>
                    </a:srgbClr>
                  </a:outerShdw>
                </a:effectLst>
              </a:rPr>
              <a:t>overcometh</a:t>
            </a:r>
            <a:r>
              <a:rPr lang="en-US" sz="4400" b="1" dirty="0">
                <a:solidFill>
                  <a:srgbClr val="FF0000"/>
                </a:solidFill>
                <a:effectLst>
                  <a:outerShdw blurRad="38100" dist="38100" dir="2700000" algn="tl">
                    <a:srgbClr val="000000">
                      <a:alpha val="43137"/>
                    </a:srgbClr>
                  </a:outerShdw>
                </a:effectLst>
              </a:rPr>
              <a:t> shall </a:t>
            </a:r>
            <a:r>
              <a:rPr lang="en-US" sz="4400" b="1" dirty="0">
                <a:effectLst>
                  <a:outerShdw blurRad="38100" dist="38100" dir="2700000" algn="tl">
                    <a:srgbClr val="000000">
                      <a:alpha val="43137"/>
                    </a:srgbClr>
                  </a:outerShdw>
                </a:effectLst>
              </a:rPr>
              <a:t>inherit all things</a:t>
            </a:r>
            <a:r>
              <a:rPr lang="en-US" sz="4400" b="1" dirty="0">
                <a:solidFill>
                  <a:srgbClr val="FF0000"/>
                </a:solidFill>
                <a:effectLst>
                  <a:outerShdw blurRad="38100" dist="38100" dir="2700000" algn="tl">
                    <a:srgbClr val="000000">
                      <a:alpha val="43137"/>
                    </a:srgbClr>
                  </a:outerShdw>
                </a:effectLst>
              </a:rPr>
              <a:t>; and I will be his God, and he shall </a:t>
            </a:r>
            <a:r>
              <a:rPr lang="en-US" sz="4400" b="1" dirty="0">
                <a:effectLst>
                  <a:outerShdw blurRad="38100" dist="38100" dir="2700000" algn="tl">
                    <a:srgbClr val="000000">
                      <a:alpha val="43137"/>
                    </a:srgbClr>
                  </a:outerShdw>
                </a:effectLst>
              </a:rPr>
              <a:t>be my son</a:t>
            </a:r>
            <a:r>
              <a:rPr lang="en-US" sz="4400" b="1" dirty="0">
                <a:solidFill>
                  <a:srgbClr val="FF0000"/>
                </a:solidFill>
                <a:effectLst>
                  <a:outerShdw blurRad="38100" dist="38100" dir="2700000" algn="tl">
                    <a:srgbClr val="000000">
                      <a:alpha val="43137"/>
                    </a:srgbClr>
                  </a:outerShdw>
                </a:effectLst>
              </a:rPr>
              <a:t>.”</a:t>
            </a:r>
            <a:endParaRPr lang="es-US" sz="4400" b="1" dirty="0">
              <a:solidFill>
                <a:srgbClr val="FF0000"/>
              </a:solidFill>
              <a:effectLst>
                <a:outerShdw blurRad="38100" dist="38100" dir="2700000" algn="tl">
                  <a:srgbClr val="000000">
                    <a:alpha val="43137"/>
                  </a:srgbClr>
                </a:outerShdw>
              </a:effectLst>
            </a:endParaRPr>
          </a:p>
        </p:txBody>
      </p:sp>
      <p:pic>
        <p:nvPicPr>
          <p:cNvPr id="10" name="Imagen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20059570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578" name="Picture 2" descr="Resultado de imagen para señor di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69539"/>
            <a:ext cx="5114925" cy="4362451"/>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3995936" y="483518"/>
            <a:ext cx="4932040" cy="3908762"/>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s-AR"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He </a:t>
            </a:r>
            <a:r>
              <a:rPr lang="es-AR" sz="28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is</a:t>
            </a:r>
            <a:r>
              <a:rPr lang="es-AR"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8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the</a:t>
            </a:r>
            <a:r>
              <a:rPr lang="es-AR"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8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most</a:t>
            </a:r>
            <a:r>
              <a:rPr lang="es-AR"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8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important</a:t>
            </a:r>
            <a:r>
              <a:rPr lang="es-AR"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8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character</a:t>
            </a:r>
            <a:r>
              <a:rPr lang="es-AR"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in </a:t>
            </a:r>
            <a:r>
              <a:rPr lang="es-AR" sz="28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Revelation</a:t>
            </a:r>
            <a:r>
              <a:rPr lang="es-AR"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and </a:t>
            </a:r>
            <a:r>
              <a:rPr lang="es-AR" sz="28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also</a:t>
            </a:r>
            <a:r>
              <a:rPr lang="es-AR"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8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needs</a:t>
            </a:r>
            <a:r>
              <a:rPr lang="es-AR"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8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to</a:t>
            </a:r>
            <a:r>
              <a:rPr lang="es-AR"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be </a:t>
            </a:r>
            <a:r>
              <a:rPr lang="es-AR" sz="28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the</a:t>
            </a:r>
            <a:r>
              <a:rPr lang="es-AR"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8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most</a:t>
            </a:r>
            <a:r>
              <a:rPr lang="es-AR"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8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important</a:t>
            </a:r>
            <a:r>
              <a:rPr lang="es-AR"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carácter of </a:t>
            </a:r>
            <a:r>
              <a:rPr lang="es-AR" sz="28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our</a:t>
            </a:r>
            <a:r>
              <a:rPr lang="es-AR"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8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lives</a:t>
            </a:r>
            <a:r>
              <a:rPr lang="es-AR"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A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gn="r"/>
            <a:r>
              <a:rPr lang="es-AR" sz="3600" b="1" i="1" spc="50" dirty="0" smtClean="0">
                <a:ln w="11430"/>
                <a:solidFill>
                  <a:srgbClr val="FF0000"/>
                </a:solidFill>
                <a:effectLst>
                  <a:outerShdw blurRad="76200" dist="50800" dir="5400000" algn="tl" rotWithShape="0">
                    <a:srgbClr val="000000">
                      <a:alpha val="65000"/>
                    </a:srgbClr>
                  </a:outerShdw>
                </a:effectLst>
              </a:rPr>
              <a:t>Do </a:t>
            </a:r>
            <a:r>
              <a:rPr lang="es-AR" sz="3600" b="1" i="1" spc="50" dirty="0" err="1" smtClean="0">
                <a:ln w="11430"/>
                <a:solidFill>
                  <a:srgbClr val="FF0000"/>
                </a:solidFill>
                <a:effectLst>
                  <a:outerShdw blurRad="76200" dist="50800" dir="5400000" algn="tl" rotWithShape="0">
                    <a:srgbClr val="000000">
                      <a:alpha val="65000"/>
                    </a:srgbClr>
                  </a:outerShdw>
                </a:effectLst>
              </a:rPr>
              <a:t>You</a:t>
            </a:r>
            <a:r>
              <a:rPr lang="es-AR" sz="3600" b="1" i="1" spc="50" dirty="0" smtClean="0">
                <a:ln w="11430"/>
                <a:solidFill>
                  <a:srgbClr val="FF0000"/>
                </a:solidFill>
                <a:effectLst>
                  <a:outerShdw blurRad="76200" dist="50800" dir="5400000" algn="tl" rotWithShape="0">
                    <a:srgbClr val="000000">
                      <a:alpha val="65000"/>
                    </a:srgbClr>
                  </a:outerShdw>
                </a:effectLst>
              </a:rPr>
              <a:t> </a:t>
            </a:r>
            <a:r>
              <a:rPr lang="es-AR" sz="3600" b="1" i="1" spc="50" dirty="0" err="1" smtClean="0">
                <a:ln w="11430"/>
                <a:solidFill>
                  <a:srgbClr val="FF0000"/>
                </a:solidFill>
                <a:effectLst>
                  <a:outerShdw blurRad="76200" dist="50800" dir="5400000" algn="tl" rotWithShape="0">
                    <a:srgbClr val="000000">
                      <a:alpha val="65000"/>
                    </a:srgbClr>
                  </a:outerShdw>
                </a:effectLst>
              </a:rPr>
              <a:t>accept</a:t>
            </a:r>
            <a:r>
              <a:rPr lang="es-AR" sz="3600" b="1" i="1" spc="50" dirty="0" smtClean="0">
                <a:ln w="11430"/>
                <a:solidFill>
                  <a:srgbClr val="FF0000"/>
                </a:solidFill>
                <a:effectLst>
                  <a:outerShdw blurRad="76200" dist="50800" dir="5400000" algn="tl" rotWithShape="0">
                    <a:srgbClr val="000000">
                      <a:alpha val="65000"/>
                    </a:srgbClr>
                  </a:outerShdw>
                </a:effectLst>
              </a:rPr>
              <a:t> </a:t>
            </a:r>
            <a:r>
              <a:rPr lang="es-AR" sz="3600" b="1" i="1" spc="50" dirty="0" err="1" smtClean="0">
                <a:ln w="11430"/>
                <a:solidFill>
                  <a:srgbClr val="FF0000"/>
                </a:solidFill>
                <a:effectLst>
                  <a:outerShdw blurRad="76200" dist="50800" dir="5400000" algn="tl" rotWithShape="0">
                    <a:srgbClr val="000000">
                      <a:alpha val="65000"/>
                    </a:srgbClr>
                  </a:outerShdw>
                </a:effectLst>
              </a:rPr>
              <a:t>Him</a:t>
            </a:r>
            <a:r>
              <a:rPr lang="es-AR" sz="3600" b="1" i="1" spc="50" dirty="0" smtClean="0">
                <a:ln w="11430"/>
                <a:solidFill>
                  <a:srgbClr val="FF0000"/>
                </a:solidFill>
                <a:effectLst>
                  <a:outerShdw blurRad="76200" dist="50800" dir="5400000" algn="tl" rotWithShape="0">
                    <a:srgbClr val="000000">
                      <a:alpha val="65000"/>
                    </a:srgbClr>
                  </a:outerShdw>
                </a:effectLst>
              </a:rPr>
              <a:t> as </a:t>
            </a:r>
            <a:r>
              <a:rPr lang="es-AR" sz="3600" b="1" i="1" spc="50" dirty="0" err="1" smtClean="0">
                <a:ln w="11430"/>
                <a:solidFill>
                  <a:srgbClr val="FF0000"/>
                </a:solidFill>
                <a:effectLst>
                  <a:outerShdw blurRad="76200" dist="50800" dir="5400000" algn="tl" rotWithShape="0">
                    <a:srgbClr val="000000">
                      <a:alpha val="65000"/>
                    </a:srgbClr>
                  </a:outerShdw>
                </a:effectLst>
              </a:rPr>
              <a:t>your</a:t>
            </a:r>
            <a:r>
              <a:rPr lang="es-AR" sz="3600" b="1" i="1" spc="50" dirty="0" smtClean="0">
                <a:ln w="11430"/>
                <a:solidFill>
                  <a:srgbClr val="FF0000"/>
                </a:solidFill>
                <a:effectLst>
                  <a:outerShdw blurRad="76200" dist="50800" dir="5400000" algn="tl" rotWithShape="0">
                    <a:srgbClr val="000000">
                      <a:alpha val="65000"/>
                    </a:srgbClr>
                  </a:outerShdw>
                </a:effectLst>
              </a:rPr>
              <a:t> Lord </a:t>
            </a:r>
            <a:r>
              <a:rPr lang="es-AR" sz="3600" b="1" i="1" spc="50" dirty="0">
                <a:ln w="11430"/>
                <a:solidFill>
                  <a:srgbClr val="FF0000"/>
                </a:solidFill>
                <a:effectLst>
                  <a:outerShdw blurRad="76200" dist="50800" dir="5400000" algn="tl" rotWithShape="0">
                    <a:srgbClr val="000000">
                      <a:alpha val="65000"/>
                    </a:srgbClr>
                  </a:outerShdw>
                </a:effectLst>
              </a:rPr>
              <a:t>and </a:t>
            </a:r>
            <a:r>
              <a:rPr lang="es-AR" sz="3600" b="1" i="1" spc="50" dirty="0" err="1">
                <a:ln w="11430"/>
                <a:solidFill>
                  <a:srgbClr val="FF0000"/>
                </a:solidFill>
                <a:effectLst>
                  <a:outerShdw blurRad="76200" dist="50800" dir="5400000" algn="tl" rotWithShape="0">
                    <a:srgbClr val="000000">
                      <a:alpha val="65000"/>
                    </a:srgbClr>
                  </a:outerShdw>
                </a:effectLst>
              </a:rPr>
              <a:t>Savior</a:t>
            </a:r>
            <a:r>
              <a:rPr lang="es-AR" sz="3600" b="1" i="1" spc="50" dirty="0">
                <a:ln w="11430"/>
                <a:solidFill>
                  <a:srgbClr val="FF0000"/>
                </a:solidFill>
                <a:effectLst>
                  <a:outerShdw blurRad="76200" dist="50800" dir="5400000" algn="tl" rotWithShape="0">
                    <a:srgbClr val="000000">
                      <a:alpha val="65000"/>
                    </a:srgbClr>
                  </a:outerShdw>
                </a:effectLst>
              </a:rPr>
              <a:t> </a:t>
            </a:r>
            <a:r>
              <a:rPr lang="es-AR" sz="3600" b="1" i="1" spc="50" dirty="0" err="1" smtClean="0">
                <a:ln w="11430"/>
                <a:solidFill>
                  <a:srgbClr val="FF0000"/>
                </a:solidFill>
                <a:effectLst>
                  <a:outerShdw blurRad="76200" dist="50800" dir="5400000" algn="tl" rotWithShape="0">
                    <a:srgbClr val="000000">
                      <a:alpha val="65000"/>
                    </a:srgbClr>
                  </a:outerShdw>
                </a:effectLst>
              </a:rPr>
              <a:t>today</a:t>
            </a:r>
            <a:r>
              <a:rPr lang="es-AR" sz="3600" b="1" i="1" spc="50" dirty="0" smtClean="0">
                <a:ln w="11430"/>
                <a:solidFill>
                  <a:srgbClr val="FF0000"/>
                </a:solidFill>
                <a:effectLst>
                  <a:outerShdw blurRad="76200" dist="50800" dir="5400000" algn="tl" rotWithShape="0">
                    <a:srgbClr val="000000">
                      <a:alpha val="65000"/>
                    </a:srgbClr>
                  </a:outerShdw>
                </a:effectLst>
              </a:rPr>
              <a:t>?</a:t>
            </a:r>
            <a:endParaRPr lang="es-AR" sz="3600" b="1" i="1" spc="50" dirty="0">
              <a:ln w="11430"/>
              <a:solidFill>
                <a:srgbClr val="FF0000"/>
              </a:solidFill>
              <a:effectLst>
                <a:outerShdw blurRad="76200" dist="50800" dir="5400000" algn="tl" rotWithShape="0">
                  <a:srgbClr val="000000">
                    <a:alpha val="65000"/>
                  </a:srgbClr>
                </a:outerShdw>
              </a:effectLst>
            </a:endParaRPr>
          </a:p>
        </p:txBody>
      </p:sp>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158838211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fade">
                                      <p:cBhvr>
                                        <p:cTn id="7" dur="5000"/>
                                        <p:tgtEl>
                                          <p:spTgt spid="24578"/>
                                        </p:tgtEl>
                                      </p:cBhvr>
                                    </p:animEffect>
                                  </p:childTnLst>
                                </p:cTn>
                              </p:par>
                            </p:childTnLst>
                          </p:cTn>
                        </p:par>
                        <p:par>
                          <p:cTn id="8" fill="hold">
                            <p:stCondLst>
                              <p:cond delay="5000"/>
                            </p:stCondLst>
                            <p:childTnLst>
                              <p:par>
                                <p:cTn id="9" presetID="42" presetClass="entr" presetSubtype="0"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2000"/>
                                        <p:tgtEl>
                                          <p:spTgt spid="4">
                                            <p:txEl>
                                              <p:pRg st="0" end="0"/>
                                            </p:txEl>
                                          </p:spTgt>
                                        </p:tgtEl>
                                      </p:cBhvr>
                                    </p:animEffect>
                                    <p:anim calcmode="lin" valueType="num">
                                      <p:cBhvr>
                                        <p:cTn id="12" dur="2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3" dur="2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7000"/>
                            </p:stCondLst>
                            <p:childTnLst>
                              <p:par>
                                <p:cTn id="15" presetID="42" presetClass="entr" presetSubtype="0" fill="hold" grpId="0" nodeType="afterEffect">
                                  <p:stCondLst>
                                    <p:cond delay="100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2000"/>
                                        <p:tgtEl>
                                          <p:spTgt spid="4">
                                            <p:txEl>
                                              <p:pRg st="1" end="1"/>
                                            </p:txEl>
                                          </p:spTgt>
                                        </p:tgtEl>
                                      </p:cBhvr>
                                    </p:animEffect>
                                    <p:anim calcmode="lin" valueType="num">
                                      <p:cBhvr>
                                        <p:cTn id="18" dur="2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9" dur="2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10000"/>
                            </p:stCondLst>
                            <p:childTnLst>
                              <p:par>
                                <p:cTn id="21" presetID="22" presetClass="entr" presetSubtype="1"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up)">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4" name="Imagen 3"/>
          <p:cNvPicPr>
            <a:picLocks noChangeAspect="1"/>
          </p:cNvPicPr>
          <p:nvPr/>
        </p:nvPicPr>
        <p:blipFill>
          <a:blip r:embed="rId3"/>
          <a:stretch>
            <a:fillRect/>
          </a:stretch>
        </p:blipFill>
        <p:spPr>
          <a:xfrm>
            <a:off x="-1" y="-20352"/>
            <a:ext cx="9374617" cy="5163851"/>
          </a:xfrm>
          <a:prstGeom prst="rect">
            <a:avLst/>
          </a:prstGeom>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370749107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AR" dirty="0"/>
          </a:p>
        </p:txBody>
      </p:sp>
      <p:sp>
        <p:nvSpPr>
          <p:cNvPr id="3" name="Marcador de contenido 2"/>
          <p:cNvSpPr>
            <a:spLocks noGrp="1"/>
          </p:cNvSpPr>
          <p:nvPr>
            <p:ph idx="1"/>
          </p:nvPr>
        </p:nvSpPr>
        <p:spPr/>
        <p:txBody>
          <a:bodyPr/>
          <a:lstStyle/>
          <a:p>
            <a:endParaRPr lang="es-AR"/>
          </a:p>
        </p:txBody>
      </p:sp>
      <p:pic>
        <p:nvPicPr>
          <p:cNvPr id="2050" name="Picture 2" descr="C:\Users\Gerhard\Documents\_Estudios Biblicos PPT\26 Como identificar profeta\profeta.jpg"/>
          <p:cNvPicPr>
            <a:picLocks noChangeAspect="1" noChangeArrowheads="1"/>
          </p:cNvPicPr>
          <p:nvPr/>
        </p:nvPicPr>
        <p:blipFill rotWithShape="1">
          <a:blip r:embed="rId3">
            <a:extLst>
              <a:ext uri="{28A0092B-C50C-407E-A947-70E740481C1C}">
                <a14:useLocalDpi xmlns:a14="http://schemas.microsoft.com/office/drawing/2010/main" val="0"/>
              </a:ext>
            </a:extLst>
          </a:blip>
          <a:srcRect t="30666"/>
          <a:stretch/>
        </p:blipFill>
        <p:spPr bwMode="auto">
          <a:xfrm>
            <a:off x="1432971" y="771550"/>
            <a:ext cx="5327141" cy="3816117"/>
          </a:xfrm>
          <a:prstGeom prst="rect">
            <a:avLst/>
          </a:prstGeom>
          <a:solidFill>
            <a:schemeClr val="accent2"/>
          </a:solidFill>
          <a:effectLst>
            <a:softEdge rad="635000"/>
          </a:effec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040" y="-236562"/>
            <a:ext cx="3169686" cy="5311367"/>
          </a:xfrm>
          <a:prstGeom prst="rect">
            <a:avLst/>
          </a:prstGeom>
          <a:noFill/>
          <a:ln>
            <a:noFill/>
          </a:ln>
          <a:effectLst>
            <a:softEdge rad="635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descr="C:\Users\Gerhard\Documents\IMS\_0 PROYECTO 2016\Web labibliatienerazon\biblia\images\jesu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05133" y="-148891"/>
            <a:ext cx="3627307" cy="5168913"/>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ondaWEB6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211763704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1250"/>
                                        <p:tgtEl>
                                          <p:spTgt spid="2052"/>
                                        </p:tgtEl>
                                      </p:cBhvr>
                                    </p:animEffect>
                                  </p:childTnLst>
                                </p:cTn>
                              </p:par>
                            </p:childTnLst>
                          </p:cTn>
                        </p:par>
                        <p:par>
                          <p:cTn id="8" fill="hold">
                            <p:stCondLst>
                              <p:cond delay="1250"/>
                            </p:stCondLst>
                            <p:childTnLst>
                              <p:par>
                                <p:cTn id="9" presetID="10" presetClass="exit" presetSubtype="0" fill="hold" nodeType="afterEffect">
                                  <p:stCondLst>
                                    <p:cond delay="5000"/>
                                  </p:stCondLst>
                                  <p:childTnLst>
                                    <p:animEffect transition="out" filter="fade">
                                      <p:cBhvr>
                                        <p:cTn id="10" dur="500"/>
                                        <p:tgtEl>
                                          <p:spTgt spid="2052"/>
                                        </p:tgtEl>
                                      </p:cBhvr>
                                    </p:animEffect>
                                    <p:set>
                                      <p:cBhvr>
                                        <p:cTn id="11" dur="1" fill="hold">
                                          <p:stCondLst>
                                            <p:cond delay="499"/>
                                          </p:stCondLst>
                                        </p:cTn>
                                        <p:tgtEl>
                                          <p:spTgt spid="2052"/>
                                        </p:tgtEl>
                                        <p:attrNameLst>
                                          <p:attrName>style.visibility</p:attrName>
                                        </p:attrNameLst>
                                      </p:cBhvr>
                                      <p:to>
                                        <p:strVal val="hidden"/>
                                      </p:to>
                                    </p:set>
                                  </p:childTnLst>
                                </p:cTn>
                              </p:par>
                              <p:par>
                                <p:cTn id="12" presetID="10" presetClass="entr" presetSubtype="0" fill="hold" nodeType="withEffect">
                                  <p:stCondLst>
                                    <p:cond delay="300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2750"/>
                                        <p:tgtEl>
                                          <p:spTgt spid="9"/>
                                        </p:tgtEl>
                                      </p:cBhvr>
                                    </p:animEffect>
                                  </p:childTnLst>
                                </p:cTn>
                              </p:par>
                            </p:childTnLst>
                          </p:cTn>
                        </p:par>
                        <p:par>
                          <p:cTn id="15" fill="hold">
                            <p:stCondLst>
                              <p:cond delay="70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Users\Gerhard\Documents\_Estudios Biblicos PPT\ondaWEB6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2499742"/>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5" name="2 Subtítulo"/>
          <p:cNvSpPr txBox="1">
            <a:spLocks/>
          </p:cNvSpPr>
          <p:nvPr/>
        </p:nvSpPr>
        <p:spPr>
          <a:xfrm>
            <a:off x="467544" y="483518"/>
            <a:ext cx="3096344" cy="668343"/>
          </a:xfrm>
          <a:prstGeom prst="rect">
            <a:avLst/>
          </a:prstGeom>
        </p:spPr>
        <p:txBody>
          <a:bodyPr vert="horz" lIns="0" rIns="18288">
            <a:normAutofit/>
          </a:bodyPr>
          <a:lstStyle>
            <a:lvl1pPr marL="0" marR="45720" indent="0" algn="r" rtl="0" eaLnBrk="1" latinLnBrk="0" hangingPunct="1">
              <a:spcBef>
                <a:spcPct val="20000"/>
              </a:spcBef>
              <a:buClr>
                <a:schemeClr val="accent3"/>
              </a:buClr>
              <a:buSzPct val="95000"/>
              <a:buFont typeface="Wingdings 2"/>
              <a:buNone/>
              <a:defRPr kumimoji="0" sz="2600" kern="1200">
                <a:solidFill>
                  <a:schemeClr val="tx1"/>
                </a:solidFill>
                <a:latin typeface="+mn-lt"/>
                <a:ea typeface="+mn-ea"/>
                <a:cs typeface="+mn-cs"/>
              </a:defRPr>
            </a:lvl1pPr>
            <a:lvl2pPr marL="457200" indent="0" algn="ctr" rtl="0" eaLnBrk="1" latinLnBrk="0" hangingPunct="1">
              <a:spcBef>
                <a:spcPct val="20000"/>
              </a:spcBef>
              <a:buClr>
                <a:schemeClr val="accent1"/>
              </a:buClr>
              <a:buSzPct val="85000"/>
              <a:buFont typeface="Wingdings 2"/>
              <a:buNone/>
              <a:defRPr kumimoji="0" sz="2400" kern="1200">
                <a:solidFill>
                  <a:schemeClr val="tx1"/>
                </a:solidFill>
                <a:latin typeface="+mn-lt"/>
                <a:ea typeface="+mn-ea"/>
                <a:cs typeface="+mn-cs"/>
              </a:defRPr>
            </a:lvl2pPr>
            <a:lvl3pPr marL="914400" indent="0" algn="ctr" rtl="0" eaLnBrk="1" latinLnBrk="0" hangingPunct="1">
              <a:spcBef>
                <a:spcPct val="20000"/>
              </a:spcBef>
              <a:buClr>
                <a:schemeClr val="accent2"/>
              </a:buClr>
              <a:buSzPct val="70000"/>
              <a:buFont typeface="Wingdings 2"/>
              <a:buNone/>
              <a:defRPr kumimoji="0" sz="2100" kern="1200">
                <a:solidFill>
                  <a:schemeClr val="tx1"/>
                </a:solidFill>
                <a:latin typeface="+mn-lt"/>
                <a:ea typeface="+mn-ea"/>
                <a:cs typeface="+mn-cs"/>
              </a:defRPr>
            </a:lvl3pPr>
            <a:lvl4pPr marL="1371600" indent="0" algn="ctr" rtl="0" eaLnBrk="1" latinLnBrk="0" hangingPunct="1">
              <a:spcBef>
                <a:spcPct val="20000"/>
              </a:spcBef>
              <a:buClr>
                <a:schemeClr val="accent3"/>
              </a:buClr>
              <a:buSzPct val="65000"/>
              <a:buFont typeface="Wingdings 2"/>
              <a:buNone/>
              <a:defRPr kumimoji="0" sz="2000" kern="1200">
                <a:solidFill>
                  <a:schemeClr val="tx1"/>
                </a:solidFill>
                <a:latin typeface="+mn-lt"/>
                <a:ea typeface="+mn-ea"/>
                <a:cs typeface="+mn-cs"/>
              </a:defRPr>
            </a:lvl4pPr>
            <a:lvl5pPr marL="1828800" indent="0" algn="ctr" rtl="0" eaLnBrk="1" latinLnBrk="0" hangingPunct="1">
              <a:spcBef>
                <a:spcPct val="20000"/>
              </a:spcBef>
              <a:buClr>
                <a:schemeClr val="accent4"/>
              </a:buClr>
              <a:buSzPct val="65000"/>
              <a:buFont typeface="Wingdings 2"/>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5"/>
              </a:buClr>
              <a:buSzPct val="80000"/>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6"/>
              </a:buClr>
              <a:buSzPct val="80000"/>
              <a:buFont typeface="Wingdings 2"/>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tx2"/>
              </a:buClr>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pPr algn="l"/>
            <a:r>
              <a:rPr lang="es-ES" sz="1800" b="1" dirty="0" err="1" smtClean="0">
                <a:solidFill>
                  <a:schemeClr val="tx1">
                    <a:lumMod val="65000"/>
                  </a:schemeClr>
                </a:solidFill>
              </a:rPr>
              <a:t>Following</a:t>
            </a:r>
            <a:r>
              <a:rPr lang="es-ES" sz="1800" b="1" dirty="0" smtClean="0">
                <a:solidFill>
                  <a:schemeClr val="tx1">
                    <a:lumMod val="65000"/>
                  </a:schemeClr>
                </a:solidFill>
              </a:rPr>
              <a:t> </a:t>
            </a:r>
            <a:r>
              <a:rPr lang="es-ES" sz="1800" b="1" dirty="0" err="1" smtClean="0">
                <a:solidFill>
                  <a:schemeClr val="tx1">
                    <a:lumMod val="65000"/>
                  </a:schemeClr>
                </a:solidFill>
              </a:rPr>
              <a:t>Topic</a:t>
            </a:r>
            <a:r>
              <a:rPr lang="es-ES" sz="1800" b="1" dirty="0" smtClean="0">
                <a:solidFill>
                  <a:schemeClr val="tx1">
                    <a:lumMod val="65000"/>
                  </a:schemeClr>
                </a:solidFill>
              </a:rPr>
              <a:t>:</a:t>
            </a:r>
            <a:endParaRPr lang="es-AR" sz="1800" b="1" dirty="0">
              <a:solidFill>
                <a:schemeClr val="tx1">
                  <a:lumMod val="65000"/>
                </a:schemeClr>
              </a:solidFill>
            </a:endParaRPr>
          </a:p>
        </p:txBody>
      </p:sp>
      <p:sp>
        <p:nvSpPr>
          <p:cNvPr id="16" name="1 Título"/>
          <p:cNvSpPr txBox="1">
            <a:spLocks/>
          </p:cNvSpPr>
          <p:nvPr/>
        </p:nvSpPr>
        <p:spPr>
          <a:xfrm>
            <a:off x="467544" y="411510"/>
            <a:ext cx="8352928" cy="2563737"/>
          </a:xfrm>
          <a:prstGeom prst="rect">
            <a:avLst/>
          </a:prstGeom>
          <a:ln>
            <a:noFill/>
          </a:ln>
        </p:spPr>
        <p:txBody>
          <a:bodyPr vert="horz" lIns="0" tIns="0" rIns="18288" bIns="0" anchor="b">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r" rtl="0" eaLnBrk="1" latinLnBrk="0" hangingPunct="1">
              <a:spcBef>
                <a:spcPct val="0"/>
              </a:spcBef>
              <a:buNone/>
              <a:defRPr kumimoji="0" sz="5600" b="1" i="0" u="none" kern="1200">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pPr algn="ctr"/>
            <a:r>
              <a:rPr lang="es-US" dirty="0">
                <a:solidFill>
                  <a:srgbClr val="00B0F0"/>
                </a:solidFill>
                <a:effectLst/>
              </a:rPr>
              <a:t>7 </a:t>
            </a:r>
            <a:r>
              <a:rPr lang="es-US" dirty="0" err="1">
                <a:solidFill>
                  <a:srgbClr val="00B0F0"/>
                </a:solidFill>
                <a:effectLst/>
              </a:rPr>
              <a:t>Letters</a:t>
            </a:r>
            <a:r>
              <a:rPr lang="es-US" dirty="0">
                <a:solidFill>
                  <a:srgbClr val="00B0F0"/>
                </a:solidFill>
                <a:effectLst/>
              </a:rPr>
              <a:t> </a:t>
            </a:r>
            <a:r>
              <a:rPr lang="es-US" dirty="0" err="1">
                <a:solidFill>
                  <a:srgbClr val="00B0F0"/>
                </a:solidFill>
                <a:effectLst/>
              </a:rPr>
              <a:t>With</a:t>
            </a:r>
            <a:r>
              <a:rPr lang="es-US" dirty="0">
                <a:solidFill>
                  <a:srgbClr val="00B0F0"/>
                </a:solidFill>
                <a:effectLst/>
              </a:rPr>
              <a:t> a </a:t>
            </a:r>
            <a:r>
              <a:rPr lang="es-US" dirty="0" err="1">
                <a:solidFill>
                  <a:srgbClr val="00B0F0"/>
                </a:solidFill>
                <a:effectLst/>
              </a:rPr>
              <a:t>Story</a:t>
            </a:r>
            <a:r>
              <a:rPr lang="es-US" dirty="0">
                <a:solidFill>
                  <a:srgbClr val="00B0F0"/>
                </a:solidFill>
                <a:effectLst/>
              </a:rPr>
              <a:t> of </a:t>
            </a:r>
            <a:r>
              <a:rPr lang="es-US" dirty="0" err="1">
                <a:solidFill>
                  <a:srgbClr val="00B0F0"/>
                </a:solidFill>
                <a:effectLst/>
              </a:rPr>
              <a:t>Martyrs</a:t>
            </a:r>
            <a:endParaRPr lang="es-AR" spc="50" dirty="0">
              <a:ln w="11430"/>
              <a:solidFill>
                <a:srgbClr val="00B0F0"/>
              </a:solidFill>
              <a:effectLst>
                <a:outerShdw blurRad="76200" dist="50800" dir="5400000" algn="tl" rotWithShape="0">
                  <a:srgbClr val="000000">
                    <a:alpha val="65000"/>
                  </a:srgbClr>
                </a:outerShdw>
              </a:effectLst>
            </a:endParaRPr>
          </a:p>
        </p:txBody>
      </p:sp>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406815813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anim calcmode="lin" valueType="num">
                                      <p:cBhvr>
                                        <p:cTn id="12" dur="1000" fill="hold"/>
                                        <p:tgtEl>
                                          <p:spTgt spid="16"/>
                                        </p:tgtEl>
                                        <p:attrNameLst>
                                          <p:attrName>ppt_x</p:attrName>
                                        </p:attrNameLst>
                                      </p:cBhvr>
                                      <p:tavLst>
                                        <p:tav tm="0">
                                          <p:val>
                                            <p:strVal val="#ppt_x"/>
                                          </p:val>
                                        </p:tav>
                                        <p:tav tm="100000">
                                          <p:val>
                                            <p:strVal val="#ppt_x"/>
                                          </p:val>
                                        </p:tav>
                                      </p:tavLst>
                                    </p:anim>
                                    <p:anim calcmode="lin" valueType="num">
                                      <p:cBhvr>
                                        <p:cTn id="13" dur="1000" fill="hold"/>
                                        <p:tgtEl>
                                          <p:spTgt spid="1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23527" y="559456"/>
            <a:ext cx="8673941" cy="2952328"/>
          </a:xfrm>
          <a:prstGeom prst="rect">
            <a:avLst/>
          </a:prstGeom>
          <a:solidFill>
            <a:schemeClr val="tx1"/>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2990" y="1905430"/>
            <a:ext cx="2146882" cy="1431255"/>
          </a:xfrm>
          <a:prstGeom prst="rect">
            <a:avLst/>
          </a:prstGeom>
        </p:spPr>
      </p:pic>
      <p:pic>
        <p:nvPicPr>
          <p:cNvPr id="9" name="Imagen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65704" y="2921629"/>
            <a:ext cx="1666345" cy="1666345"/>
          </a:xfrm>
          <a:prstGeom prst="rect">
            <a:avLst/>
          </a:prstGeom>
        </p:spPr>
      </p:pic>
      <p:pic>
        <p:nvPicPr>
          <p:cNvPr id="10" name="Imagen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90098" y="1995686"/>
            <a:ext cx="2453528" cy="1067239"/>
          </a:xfrm>
          <a:prstGeom prst="rect">
            <a:avLst/>
          </a:prstGeom>
        </p:spPr>
      </p:pic>
      <p:sp>
        <p:nvSpPr>
          <p:cNvPr id="11" name="Text Box 8"/>
          <p:cNvSpPr txBox="1">
            <a:spLocks noChangeArrowheads="1"/>
          </p:cNvSpPr>
          <p:nvPr>
            <p:custDataLst>
              <p:tags r:id="rId1"/>
            </p:custDataLst>
          </p:nvPr>
        </p:nvSpPr>
        <p:spPr bwMode="auto">
          <a:xfrm>
            <a:off x="1857486" y="826939"/>
            <a:ext cx="6458929"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lvl="0" algn="ctr" eaLnBrk="1" fontAlgn="auto" hangingPunct="1">
              <a:spcBef>
                <a:spcPct val="50000"/>
              </a:spcBef>
              <a:spcAft>
                <a:spcPts val="0"/>
              </a:spcAft>
            </a:pPr>
            <a:r>
              <a:rPr lang="en-US" sz="3600" u="none" dirty="0" smtClean="0">
                <a:ln w="1905"/>
                <a:solidFill>
                  <a:srgbClr val="99CCFF"/>
                </a:solidFill>
                <a:effectLst>
                  <a:innerShdw blurRad="69850" dist="43180" dir="5400000">
                    <a:srgbClr val="000000">
                      <a:alpha val="65000"/>
                    </a:srgbClr>
                  </a:innerShdw>
                </a:effectLst>
                <a:latin typeface="Verdana" pitchFamily="34" charset="0"/>
              </a:rPr>
              <a:t>biblewell.org</a:t>
            </a:r>
            <a:endParaRPr lang="en-US" sz="3200" u="none" dirty="0" smtClean="0">
              <a:ln w="1905"/>
              <a:solidFill>
                <a:srgbClr val="99CCFF"/>
              </a:solidFill>
              <a:effectLst>
                <a:innerShdw blurRad="69850" dist="43180" dir="5400000">
                  <a:srgbClr val="000000">
                    <a:alpha val="65000"/>
                  </a:srgbClr>
                </a:innerShdw>
              </a:effectLst>
              <a:latin typeface="Verdana" pitchFamily="34" charset="0"/>
            </a:endParaRPr>
          </a:p>
          <a:p>
            <a:pPr algn="ctr" eaLnBrk="1" fontAlgn="auto" hangingPunct="1">
              <a:spcBef>
                <a:spcPct val="50000"/>
              </a:spcBef>
              <a:spcAft>
                <a:spcPts val="0"/>
              </a:spcAft>
            </a:pPr>
            <a:r>
              <a:rPr lang="es-ES" sz="1600" u="none" dirty="0" err="1"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info</a:t>
            </a:r>
            <a:r>
              <a:rPr lang="es-ES" sz="16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a:t>
            </a:r>
            <a:r>
              <a:rPr lang="en-US" sz="16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biblewell.org</a:t>
            </a:r>
            <a:endParaRPr lang="en-US" sz="16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endParaRPr>
          </a:p>
          <a:p>
            <a:pPr lvl="0" algn="ctr" eaLnBrk="1" fontAlgn="auto" hangingPunct="1">
              <a:spcBef>
                <a:spcPct val="50000"/>
              </a:spcBef>
              <a:spcAft>
                <a:spcPts val="0"/>
              </a:spcAft>
            </a:pPr>
            <a:endParaRPr lang="es-ES" sz="20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endParaRPr>
          </a:p>
        </p:txBody>
      </p:sp>
      <p:pic>
        <p:nvPicPr>
          <p:cNvPr id="12" name="Picture 2" descr="https://scontent-atl3-1.xx.fbcdn.net/v/t1.0-1/p200x200/27867131_1975550469430702_1862152407985540365_n.png?_nc_cat=104&amp;_nc_ht=scontent-atl3-1.xx&amp;oh=95534762a19f95bde7474727c69ad8e1&amp;oe=5C7DC15B"/>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6960" y="483518"/>
            <a:ext cx="1363331" cy="1363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869370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2" name="Picture 2" descr="C:\Users\Gerhard\Documents\IMS\_0 PROYECTO 2016\Web labibliatienerazon\biblia\images\jes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2482" y="-277881"/>
            <a:ext cx="3990038" cy="5685804"/>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Marcador de contenido 2"/>
          <p:cNvSpPr>
            <a:spLocks noGrp="1"/>
          </p:cNvSpPr>
          <p:nvPr>
            <p:ph idx="1"/>
          </p:nvPr>
        </p:nvSpPr>
        <p:spPr>
          <a:xfrm>
            <a:off x="395537" y="843558"/>
            <a:ext cx="5400600" cy="2554753"/>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nSpc>
                <a:spcPct val="120000"/>
              </a:lnSpc>
              <a:spcBef>
                <a:spcPts val="600"/>
              </a:spcBef>
              <a:spcAft>
                <a:spcPts val="600"/>
              </a:spcAft>
            </a:pPr>
            <a:r>
              <a:rPr lang="es-US" sz="2400" b="1" dirty="0" err="1" smtClean="0">
                <a:solidFill>
                  <a:srgbClr val="FF0000"/>
                </a:solidFill>
              </a:rPr>
              <a:t>Presents</a:t>
            </a:r>
            <a:r>
              <a:rPr lang="es-US" sz="2400" b="1" dirty="0" smtClean="0">
                <a:solidFill>
                  <a:srgbClr val="FF0000"/>
                </a:solidFill>
              </a:rPr>
              <a:t> </a:t>
            </a:r>
            <a:r>
              <a:rPr lang="es-US" sz="2400" b="1" dirty="0" err="1">
                <a:solidFill>
                  <a:srgbClr val="FF0000"/>
                </a:solidFill>
              </a:rPr>
              <a:t>himself</a:t>
            </a:r>
            <a:r>
              <a:rPr lang="es-US" sz="2400" b="1" dirty="0">
                <a:solidFill>
                  <a:srgbClr val="FF0000"/>
                </a:solidFill>
              </a:rPr>
              <a:t> </a:t>
            </a:r>
            <a:r>
              <a:rPr lang="es-US" sz="2400" b="1" dirty="0" err="1">
                <a:solidFill>
                  <a:srgbClr val="FF0000"/>
                </a:solidFill>
              </a:rPr>
              <a:t>with</a:t>
            </a:r>
            <a:r>
              <a:rPr lang="es-US" sz="2400" b="1" dirty="0">
                <a:solidFill>
                  <a:srgbClr val="FF0000"/>
                </a:solidFill>
              </a:rPr>
              <a:t> 38 </a:t>
            </a:r>
            <a:r>
              <a:rPr lang="es-US" sz="2400" b="1" dirty="0" err="1">
                <a:solidFill>
                  <a:srgbClr val="FF0000"/>
                </a:solidFill>
              </a:rPr>
              <a:t>different</a:t>
            </a:r>
            <a:r>
              <a:rPr lang="es-US" sz="2400" b="1" dirty="0">
                <a:solidFill>
                  <a:srgbClr val="FF0000"/>
                </a:solidFill>
              </a:rPr>
              <a:t> </a:t>
            </a:r>
            <a:r>
              <a:rPr lang="es-US" sz="2400" b="1" dirty="0" err="1">
                <a:solidFill>
                  <a:srgbClr val="FF0000"/>
                </a:solidFill>
              </a:rPr>
              <a:t>names</a:t>
            </a:r>
            <a:r>
              <a:rPr lang="es-US" sz="2400" b="1" dirty="0">
                <a:solidFill>
                  <a:srgbClr val="FF0000"/>
                </a:solidFill>
              </a:rPr>
              <a:t> in </a:t>
            </a:r>
            <a:r>
              <a:rPr lang="es-US" sz="2400" b="1" dirty="0" err="1">
                <a:solidFill>
                  <a:srgbClr val="FF0000"/>
                </a:solidFill>
              </a:rPr>
              <a:t>Revelation</a:t>
            </a:r>
            <a:r>
              <a:rPr lang="es-US" sz="2400" b="1" dirty="0">
                <a:solidFill>
                  <a:srgbClr val="FF0000"/>
                </a:solidFill>
              </a:rPr>
              <a:t>. </a:t>
            </a:r>
            <a:r>
              <a:rPr lang="es-US" sz="2400" b="1" dirty="0" err="1">
                <a:solidFill>
                  <a:srgbClr val="FF0000"/>
                </a:solidFill>
              </a:rPr>
              <a:t>Each</a:t>
            </a:r>
            <a:r>
              <a:rPr lang="es-US" sz="2400" b="1" dirty="0">
                <a:solidFill>
                  <a:srgbClr val="FF0000"/>
                </a:solidFill>
              </a:rPr>
              <a:t> of </a:t>
            </a:r>
            <a:r>
              <a:rPr lang="es-US" sz="2400" b="1" dirty="0" err="1">
                <a:solidFill>
                  <a:srgbClr val="FF0000"/>
                </a:solidFill>
              </a:rPr>
              <a:t>them</a:t>
            </a:r>
            <a:r>
              <a:rPr lang="es-US" sz="2400" b="1" dirty="0">
                <a:solidFill>
                  <a:srgbClr val="FF0000"/>
                </a:solidFill>
              </a:rPr>
              <a:t> describes </a:t>
            </a:r>
            <a:r>
              <a:rPr lang="es-US" sz="2400" b="1" dirty="0" err="1">
                <a:solidFill>
                  <a:srgbClr val="FF0000"/>
                </a:solidFill>
              </a:rPr>
              <a:t>His</a:t>
            </a:r>
            <a:r>
              <a:rPr lang="es-US" sz="2400" b="1" dirty="0">
                <a:solidFill>
                  <a:srgbClr val="FF0000"/>
                </a:solidFill>
              </a:rPr>
              <a:t> </a:t>
            </a:r>
            <a:r>
              <a:rPr lang="es-US" sz="2400" b="1" dirty="0" err="1">
                <a:solidFill>
                  <a:srgbClr val="FF0000"/>
                </a:solidFill>
              </a:rPr>
              <a:t>wonderful</a:t>
            </a:r>
            <a:r>
              <a:rPr lang="es-US" sz="2400" b="1" dirty="0">
                <a:solidFill>
                  <a:srgbClr val="FF0000"/>
                </a:solidFill>
              </a:rPr>
              <a:t> </a:t>
            </a:r>
            <a:r>
              <a:rPr lang="es-US" sz="2400" b="1" dirty="0" err="1">
                <a:solidFill>
                  <a:srgbClr val="FF0000"/>
                </a:solidFill>
              </a:rPr>
              <a:t>virtues</a:t>
            </a:r>
            <a:r>
              <a:rPr lang="es-US" sz="2400" b="1" dirty="0">
                <a:solidFill>
                  <a:srgbClr val="FF0000"/>
                </a:solidFill>
              </a:rPr>
              <a:t> and </a:t>
            </a:r>
            <a:r>
              <a:rPr lang="es-US" sz="2400" b="1" dirty="0" err="1">
                <a:solidFill>
                  <a:srgbClr val="FF0000"/>
                </a:solidFill>
              </a:rPr>
              <a:t>His</a:t>
            </a:r>
            <a:r>
              <a:rPr lang="es-US" sz="2400" b="1" dirty="0">
                <a:solidFill>
                  <a:srgbClr val="FF0000"/>
                </a:solidFill>
              </a:rPr>
              <a:t> </a:t>
            </a:r>
            <a:r>
              <a:rPr lang="es-US" sz="2400" b="1" dirty="0" err="1">
                <a:solidFill>
                  <a:srgbClr val="FF0000"/>
                </a:solidFill>
              </a:rPr>
              <a:t>works</a:t>
            </a:r>
            <a:r>
              <a:rPr lang="es-US" sz="2400" b="1" dirty="0">
                <a:solidFill>
                  <a:srgbClr val="FF0000"/>
                </a:solidFill>
              </a:rPr>
              <a:t> </a:t>
            </a:r>
            <a:r>
              <a:rPr lang="es-US" sz="2400" b="1" dirty="0" err="1">
                <a:solidFill>
                  <a:srgbClr val="FF0000"/>
                </a:solidFill>
              </a:rPr>
              <a:t>for</a:t>
            </a:r>
            <a:r>
              <a:rPr lang="es-US" sz="2400" b="1" dirty="0">
                <a:solidFill>
                  <a:srgbClr val="FF0000"/>
                </a:solidFill>
              </a:rPr>
              <a:t> </a:t>
            </a:r>
            <a:r>
              <a:rPr lang="es-US" sz="2400" b="1" dirty="0" err="1">
                <a:solidFill>
                  <a:srgbClr val="FF0000"/>
                </a:solidFill>
              </a:rPr>
              <a:t>salvation</a:t>
            </a:r>
            <a:r>
              <a:rPr lang="es-US" sz="2400" b="1" dirty="0">
                <a:solidFill>
                  <a:srgbClr val="FF0000"/>
                </a:solidFill>
              </a:rPr>
              <a:t>. </a:t>
            </a:r>
            <a:r>
              <a:rPr lang="es-AR" sz="2400" b="1" spc="50" dirty="0" smtClean="0">
                <a:ln w="11430"/>
                <a:solidFill>
                  <a:srgbClr val="FF0000"/>
                </a:solidFill>
                <a:effectLst>
                  <a:outerShdw blurRad="76200" dist="50800" dir="5400000" algn="tl" rotWithShape="0">
                    <a:srgbClr val="000000">
                      <a:alpha val="65000"/>
                    </a:srgbClr>
                  </a:outerShdw>
                </a:effectLst>
              </a:rPr>
              <a:t> </a:t>
            </a:r>
          </a:p>
          <a:p>
            <a:pPr>
              <a:lnSpc>
                <a:spcPct val="120000"/>
              </a:lnSpc>
              <a:spcBef>
                <a:spcPts val="600"/>
              </a:spcBef>
              <a:spcAft>
                <a:spcPts val="600"/>
              </a:spcAft>
            </a:pPr>
            <a:r>
              <a:rPr lang="es-US" sz="2400" b="1" dirty="0" err="1">
                <a:solidFill>
                  <a:srgbClr val="FF0000"/>
                </a:solidFill>
              </a:rPr>
              <a:t>There</a:t>
            </a:r>
            <a:r>
              <a:rPr lang="es-US" sz="2400" b="1" dirty="0">
                <a:solidFill>
                  <a:srgbClr val="FF0000"/>
                </a:solidFill>
              </a:rPr>
              <a:t> are 250 </a:t>
            </a:r>
            <a:r>
              <a:rPr lang="es-US" sz="2400" b="1" dirty="0" err="1" smtClean="0">
                <a:solidFill>
                  <a:srgbClr val="FF0000"/>
                </a:solidFill>
              </a:rPr>
              <a:t>references</a:t>
            </a:r>
            <a:r>
              <a:rPr lang="es-US" sz="2400" b="1" dirty="0">
                <a:solidFill>
                  <a:srgbClr val="FF0000"/>
                </a:solidFill>
              </a:rPr>
              <a:t> </a:t>
            </a:r>
            <a:r>
              <a:rPr lang="es-US" sz="2400" b="1" dirty="0" err="1" smtClean="0">
                <a:solidFill>
                  <a:srgbClr val="FF0000"/>
                </a:solidFill>
              </a:rPr>
              <a:t>about</a:t>
            </a:r>
            <a:r>
              <a:rPr lang="es-US" sz="2400" b="1" dirty="0" smtClean="0">
                <a:solidFill>
                  <a:srgbClr val="FF0000"/>
                </a:solidFill>
              </a:rPr>
              <a:t> </a:t>
            </a:r>
            <a:r>
              <a:rPr lang="es-US" sz="2400" b="1" dirty="0" err="1" smtClean="0">
                <a:solidFill>
                  <a:srgbClr val="FF0000"/>
                </a:solidFill>
              </a:rPr>
              <a:t>Him</a:t>
            </a:r>
            <a:r>
              <a:rPr lang="es-AR" sz="2400" b="1" spc="50" dirty="0" smtClean="0">
                <a:ln w="11430"/>
                <a:solidFill>
                  <a:srgbClr val="FF0000"/>
                </a:solidFill>
                <a:effectLst>
                  <a:outerShdw blurRad="76200" dist="50800" dir="5400000" algn="tl" rotWithShape="0">
                    <a:srgbClr val="000000">
                      <a:alpha val="65000"/>
                    </a:srgbClr>
                  </a:outerShdw>
                </a:effectLst>
              </a:rPr>
              <a:t>.</a:t>
            </a:r>
            <a:endParaRPr lang="es-AR" sz="2400" b="1" spc="50" dirty="0">
              <a:ln w="11430"/>
              <a:solidFill>
                <a:srgbClr val="FF0000"/>
              </a:solidFill>
              <a:effectLst>
                <a:outerShdw blurRad="76200" dist="50800" dir="5400000" algn="tl" rotWithShape="0">
                  <a:srgbClr val="000000">
                    <a:alpha val="65000"/>
                  </a:srgbClr>
                </a:outerShdw>
              </a:effectLst>
            </a:endParaRPr>
          </a:p>
        </p:txBody>
      </p:sp>
      <p:sp>
        <p:nvSpPr>
          <p:cNvPr id="5" name="Título 1"/>
          <p:cNvSpPr>
            <a:spLocks noGrp="1"/>
          </p:cNvSpPr>
          <p:nvPr>
            <p:ph type="title"/>
          </p:nvPr>
        </p:nvSpPr>
        <p:spPr>
          <a:xfrm>
            <a:off x="395536" y="-92546"/>
            <a:ext cx="8229600" cy="85725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3600" b="1" spc="50" dirty="0" err="1" smtClean="0">
                <a:ln w="11430"/>
                <a:solidFill>
                  <a:srgbClr val="FF0000"/>
                </a:solidFill>
                <a:effectLst>
                  <a:outerShdw blurRad="76200" dist="50800" dir="5400000" algn="tl" rotWithShape="0">
                    <a:srgbClr val="000000">
                      <a:alpha val="65000"/>
                    </a:srgbClr>
                  </a:outerShdw>
                </a:effectLst>
              </a:rPr>
              <a:t>Jesus</a:t>
            </a:r>
            <a:endParaRPr lang="es-AR" sz="3600" b="1" spc="50" dirty="0">
              <a:ln w="11430"/>
              <a:solidFill>
                <a:srgbClr val="FF0000"/>
              </a:solidFill>
              <a:effectLst>
                <a:outerShdw blurRad="76200" dist="50800" dir="5400000" algn="tl" rotWithShape="0">
                  <a:srgbClr val="000000">
                    <a:alpha val="65000"/>
                  </a:srgbClr>
                </a:outerShdw>
              </a:effectLst>
            </a:endParaRPr>
          </a:p>
        </p:txBody>
      </p:sp>
      <p:pic>
        <p:nvPicPr>
          <p:cNvPr id="8"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353857973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Gerhard\Documents\_Estudios Biblicos PPT\ondaWEB6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IMS\_0 PROYECTO 2016\Web labibliatienerazon\biblia\images\jesu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8184" y="429107"/>
            <a:ext cx="2997775" cy="4271829"/>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251520" y="195486"/>
            <a:ext cx="7920880" cy="1584176"/>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lgn="ctr">
              <a:buNone/>
            </a:pPr>
            <a:r>
              <a:rPr lang="es-US" sz="3200" b="1" dirty="0" smtClean="0">
                <a:solidFill>
                  <a:srgbClr val="FFC000"/>
                </a:solidFill>
                <a:effectLst>
                  <a:outerShdw blurRad="38100" dist="38100" dir="2700000" algn="tl">
                    <a:srgbClr val="000000">
                      <a:alpha val="43137"/>
                    </a:srgbClr>
                  </a:outerShdw>
                </a:effectLst>
              </a:rPr>
              <a:t>In </a:t>
            </a:r>
            <a:r>
              <a:rPr lang="es-US" sz="3200" b="1" dirty="0" err="1">
                <a:solidFill>
                  <a:srgbClr val="FFC000"/>
                </a:solidFill>
                <a:effectLst>
                  <a:outerShdw blurRad="38100" dist="38100" dir="2700000" algn="tl">
                    <a:srgbClr val="000000">
                      <a:alpha val="43137"/>
                    </a:srgbClr>
                  </a:outerShdw>
                </a:effectLst>
              </a:rPr>
              <a:t>the</a:t>
            </a:r>
            <a:r>
              <a:rPr lang="es-US" sz="3200" b="1" dirty="0">
                <a:solidFill>
                  <a:srgbClr val="FFC000"/>
                </a:solidFill>
                <a:effectLst>
                  <a:outerShdw blurRad="38100" dist="38100" dir="2700000" algn="tl">
                    <a:srgbClr val="000000">
                      <a:alpha val="43137"/>
                    </a:srgbClr>
                  </a:outerShdw>
                </a:effectLst>
              </a:rPr>
              <a:t> </a:t>
            </a:r>
            <a:r>
              <a:rPr lang="es-US" sz="3200" b="1" dirty="0" err="1">
                <a:solidFill>
                  <a:srgbClr val="FFC000"/>
                </a:solidFill>
                <a:effectLst>
                  <a:outerShdw blurRad="38100" dist="38100" dir="2700000" algn="tl">
                    <a:srgbClr val="000000">
                      <a:alpha val="43137"/>
                    </a:srgbClr>
                  </a:outerShdw>
                </a:effectLst>
              </a:rPr>
              <a:t>first</a:t>
            </a:r>
            <a:r>
              <a:rPr lang="es-US" sz="3200" b="1" dirty="0">
                <a:solidFill>
                  <a:srgbClr val="FFC000"/>
                </a:solidFill>
                <a:effectLst>
                  <a:outerShdw blurRad="38100" dist="38100" dir="2700000" algn="tl">
                    <a:srgbClr val="000000">
                      <a:alpha val="43137"/>
                    </a:srgbClr>
                  </a:outerShdw>
                </a:effectLst>
              </a:rPr>
              <a:t> </a:t>
            </a:r>
            <a:r>
              <a:rPr lang="es-US" sz="3200" b="1" dirty="0" err="1">
                <a:solidFill>
                  <a:srgbClr val="FFC000"/>
                </a:solidFill>
                <a:effectLst>
                  <a:outerShdw blurRad="38100" dist="38100" dir="2700000" algn="tl">
                    <a:srgbClr val="000000">
                      <a:alpha val="43137"/>
                    </a:srgbClr>
                  </a:outerShdw>
                </a:effectLst>
              </a:rPr>
              <a:t>chapter</a:t>
            </a:r>
            <a:r>
              <a:rPr lang="es-US" sz="3200" b="1" dirty="0">
                <a:solidFill>
                  <a:srgbClr val="FFC000"/>
                </a:solidFill>
                <a:effectLst>
                  <a:outerShdw blurRad="38100" dist="38100" dir="2700000" algn="tl">
                    <a:srgbClr val="000000">
                      <a:alpha val="43137"/>
                    </a:srgbClr>
                  </a:outerShdw>
                </a:effectLst>
              </a:rPr>
              <a:t> of </a:t>
            </a:r>
            <a:r>
              <a:rPr lang="es-US" sz="3200" b="1" dirty="0" err="1" smtClean="0">
                <a:solidFill>
                  <a:srgbClr val="FFC000"/>
                </a:solidFill>
                <a:effectLst>
                  <a:outerShdw blurRad="38100" dist="38100" dir="2700000" algn="tl">
                    <a:srgbClr val="000000">
                      <a:alpha val="43137"/>
                    </a:srgbClr>
                  </a:outerShdw>
                </a:effectLst>
              </a:rPr>
              <a:t>Revelation</a:t>
            </a:r>
            <a:r>
              <a:rPr lang="es-US" sz="3200" b="1" dirty="0" smtClean="0">
                <a:solidFill>
                  <a:srgbClr val="FFC000"/>
                </a:solidFill>
                <a:effectLst>
                  <a:outerShdw blurRad="38100" dist="38100" dir="2700000" algn="tl">
                    <a:srgbClr val="000000">
                      <a:alpha val="43137"/>
                    </a:srgbClr>
                  </a:outerShdw>
                </a:effectLst>
              </a:rPr>
              <a:t>, </a:t>
            </a:r>
            <a:r>
              <a:rPr lang="es-US" sz="3200" b="1" dirty="0" err="1" smtClean="0">
                <a:solidFill>
                  <a:srgbClr val="FFC000"/>
                </a:solidFill>
                <a:effectLst>
                  <a:outerShdw blurRad="38100" dist="38100" dir="2700000" algn="tl">
                    <a:srgbClr val="000000">
                      <a:alpha val="43137"/>
                    </a:srgbClr>
                  </a:outerShdw>
                </a:effectLst>
              </a:rPr>
              <a:t>Jesus</a:t>
            </a:r>
            <a:r>
              <a:rPr lang="es-US" sz="3200" b="1" dirty="0" smtClean="0">
                <a:solidFill>
                  <a:srgbClr val="FFC000"/>
                </a:solidFill>
                <a:effectLst>
                  <a:outerShdw blurRad="38100" dist="38100" dir="2700000" algn="tl">
                    <a:srgbClr val="000000">
                      <a:alpha val="43137"/>
                    </a:srgbClr>
                  </a:outerShdw>
                </a:effectLst>
              </a:rPr>
              <a:t> </a:t>
            </a:r>
            <a:r>
              <a:rPr lang="es-US" sz="3200" b="1" dirty="0" err="1">
                <a:solidFill>
                  <a:srgbClr val="FFC000"/>
                </a:solidFill>
                <a:effectLst>
                  <a:outerShdw blurRad="38100" dist="38100" dir="2700000" algn="tl">
                    <a:srgbClr val="000000">
                      <a:alpha val="43137"/>
                    </a:srgbClr>
                  </a:outerShdw>
                </a:effectLst>
              </a:rPr>
              <a:t>is</a:t>
            </a:r>
            <a:r>
              <a:rPr lang="es-US" sz="3200" b="1" dirty="0">
                <a:solidFill>
                  <a:srgbClr val="FFC000"/>
                </a:solidFill>
                <a:effectLst>
                  <a:outerShdw blurRad="38100" dist="38100" dir="2700000" algn="tl">
                    <a:srgbClr val="000000">
                      <a:alpha val="43137"/>
                    </a:srgbClr>
                  </a:outerShdw>
                </a:effectLst>
              </a:rPr>
              <a:t> </a:t>
            </a:r>
            <a:r>
              <a:rPr lang="es-US" sz="3200" b="1" dirty="0" err="1">
                <a:solidFill>
                  <a:srgbClr val="FFC000"/>
                </a:solidFill>
                <a:effectLst>
                  <a:outerShdw blurRad="38100" dist="38100" dir="2700000" algn="tl">
                    <a:srgbClr val="000000">
                      <a:alpha val="43137"/>
                    </a:srgbClr>
                  </a:outerShdw>
                </a:effectLst>
              </a:rPr>
              <a:t>already</a:t>
            </a:r>
            <a:r>
              <a:rPr lang="es-US" sz="3200" b="1" dirty="0">
                <a:solidFill>
                  <a:srgbClr val="FFC000"/>
                </a:solidFill>
                <a:effectLst>
                  <a:outerShdw blurRad="38100" dist="38100" dir="2700000" algn="tl">
                    <a:srgbClr val="000000">
                      <a:alpha val="43137"/>
                    </a:srgbClr>
                  </a:outerShdw>
                </a:effectLst>
              </a:rPr>
              <a:t> </a:t>
            </a:r>
            <a:r>
              <a:rPr lang="es-US" sz="3200" b="1" dirty="0" err="1">
                <a:solidFill>
                  <a:srgbClr val="FFC000"/>
                </a:solidFill>
                <a:effectLst>
                  <a:outerShdw blurRad="38100" dist="38100" dir="2700000" algn="tl">
                    <a:srgbClr val="000000">
                      <a:alpha val="43137"/>
                    </a:srgbClr>
                  </a:outerShdw>
                </a:effectLst>
              </a:rPr>
              <a:t>presented</a:t>
            </a:r>
            <a:r>
              <a:rPr lang="es-US" sz="3200" b="1" dirty="0">
                <a:solidFill>
                  <a:srgbClr val="FFC000"/>
                </a:solidFill>
                <a:effectLst>
                  <a:outerShdw blurRad="38100" dist="38100" dir="2700000" algn="tl">
                    <a:srgbClr val="000000">
                      <a:alpha val="43137"/>
                    </a:srgbClr>
                  </a:outerShdw>
                </a:effectLst>
              </a:rPr>
              <a:t> </a:t>
            </a:r>
            <a:r>
              <a:rPr lang="es-US" sz="3200" b="1" dirty="0" err="1">
                <a:solidFill>
                  <a:srgbClr val="FFC000"/>
                </a:solidFill>
                <a:effectLst>
                  <a:outerShdw blurRad="38100" dist="38100" dir="2700000" algn="tl">
                    <a:srgbClr val="000000">
                      <a:alpha val="43137"/>
                    </a:srgbClr>
                  </a:outerShdw>
                </a:effectLst>
              </a:rPr>
              <a:t>with</a:t>
            </a:r>
            <a:r>
              <a:rPr lang="es-US" sz="3200" b="1" dirty="0">
                <a:solidFill>
                  <a:srgbClr val="FFC000"/>
                </a:solidFill>
                <a:effectLst>
                  <a:outerShdw blurRad="38100" dist="38100" dir="2700000" algn="tl">
                    <a:srgbClr val="000000">
                      <a:alpha val="43137"/>
                    </a:srgbClr>
                  </a:outerShdw>
                </a:effectLst>
              </a:rPr>
              <a:t> </a:t>
            </a:r>
            <a:r>
              <a:rPr lang="es-US" sz="3200" b="1" dirty="0" err="1">
                <a:solidFill>
                  <a:srgbClr val="FFC000"/>
                </a:solidFill>
                <a:effectLst>
                  <a:outerShdw blurRad="38100" dist="38100" dir="2700000" algn="tl">
                    <a:srgbClr val="000000">
                      <a:alpha val="43137"/>
                    </a:srgbClr>
                  </a:outerShdw>
                </a:effectLst>
              </a:rPr>
              <a:t>several</a:t>
            </a:r>
            <a:r>
              <a:rPr lang="es-US" sz="3200" b="1" dirty="0">
                <a:solidFill>
                  <a:srgbClr val="FFC000"/>
                </a:solidFill>
                <a:effectLst>
                  <a:outerShdw blurRad="38100" dist="38100" dir="2700000" algn="tl">
                    <a:srgbClr val="000000">
                      <a:alpha val="43137"/>
                    </a:srgbClr>
                  </a:outerShdw>
                </a:effectLst>
              </a:rPr>
              <a:t> </a:t>
            </a:r>
            <a:r>
              <a:rPr lang="es-US" sz="3200" b="1" dirty="0" err="1">
                <a:solidFill>
                  <a:srgbClr val="FFC000"/>
                </a:solidFill>
                <a:effectLst>
                  <a:outerShdw blurRad="38100" dist="38100" dir="2700000" algn="tl">
                    <a:srgbClr val="000000">
                      <a:alpha val="43137"/>
                    </a:srgbClr>
                  </a:outerShdw>
                </a:effectLst>
              </a:rPr>
              <a:t>names</a:t>
            </a:r>
            <a:endParaRPr lang="es-AR" sz="3200" b="1" spc="50" dirty="0" smtClean="0">
              <a:ln w="11430"/>
              <a:solidFill>
                <a:srgbClr val="FFC000"/>
              </a:solidFill>
              <a:effectLst>
                <a:outerShdw blurRad="38100" dist="38100" dir="2700000" algn="tl">
                  <a:srgbClr val="000000">
                    <a:alpha val="43137"/>
                  </a:srgbClr>
                </a:outerShdw>
              </a:effectLst>
              <a:latin typeface="Myriad Pro" pitchFamily="34" charset="0"/>
              <a:ea typeface="Verdana" panose="020B0604030504040204" pitchFamily="34" charset="0"/>
              <a:cs typeface="Verdana" panose="020B0604030504040204" pitchFamily="34" charset="0"/>
            </a:endParaRPr>
          </a:p>
          <a:p>
            <a:pPr marL="0" indent="0" algn="ctr">
              <a:buNone/>
            </a:pPr>
            <a:endParaRPr lang="es-AR" sz="2400" b="1" spc="50" dirty="0"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endParaRPr>
          </a:p>
          <a:p>
            <a:pPr marL="0" indent="0" algn="ctr">
              <a:buNone/>
            </a:pPr>
            <a:endParaRPr lang="es-AR" sz="2400" b="1" spc="50" dirty="0"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endParaRPr>
          </a:p>
          <a:p>
            <a:pPr marL="0" indent="0" algn="ctr">
              <a:buNone/>
            </a:pPr>
            <a:endParaRPr lang="es-AR" sz="2400" b="1" spc="50" dirty="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endParaRPr>
          </a:p>
          <a:p>
            <a:pPr marL="0" indent="0" algn="ctr">
              <a:buNone/>
            </a:pPr>
            <a:endParaRPr lang="es-AR" sz="2400" b="1" spc="50" dirty="0"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endParaRPr>
          </a:p>
        </p:txBody>
      </p:sp>
      <p:pic>
        <p:nvPicPr>
          <p:cNvPr id="8" name="Imagen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
        <p:nvSpPr>
          <p:cNvPr id="2" name="CuadroTexto 1"/>
          <p:cNvSpPr txBox="1"/>
          <p:nvPr/>
        </p:nvSpPr>
        <p:spPr>
          <a:xfrm>
            <a:off x="1335793" y="2350940"/>
            <a:ext cx="5752333" cy="2554545"/>
          </a:xfrm>
          <a:prstGeom prst="rect">
            <a:avLst/>
          </a:prstGeom>
          <a:noFill/>
        </p:spPr>
        <p:txBody>
          <a:bodyPr wrap="square" rtlCol="0">
            <a:spAutoFit/>
          </a:bodyPr>
          <a:lstStyle/>
          <a:p>
            <a:pPr algn="ctr"/>
            <a:r>
              <a:rPr lang="en-US" sz="3200" b="1" dirty="0">
                <a:solidFill>
                  <a:srgbClr val="FF0000"/>
                </a:solidFill>
                <a:effectLst>
                  <a:outerShdw blurRad="38100" dist="38100" dir="2700000" algn="tl">
                    <a:srgbClr val="000000">
                      <a:alpha val="43137"/>
                    </a:srgbClr>
                  </a:outerShdw>
                </a:effectLst>
              </a:rPr>
              <a:t>“Him which is, and which was, and which is to come”</a:t>
            </a:r>
          </a:p>
          <a:p>
            <a:pPr algn="ctr"/>
            <a:r>
              <a:rPr lang="es-US" sz="3200" b="1" dirty="0">
                <a:solidFill>
                  <a:srgbClr val="FF0000"/>
                </a:solidFill>
                <a:effectLst>
                  <a:outerShdw blurRad="38100" dist="38100" dir="2700000" algn="tl">
                    <a:srgbClr val="000000">
                      <a:alpha val="43137"/>
                    </a:srgbClr>
                  </a:outerShdw>
                </a:effectLst>
              </a:rPr>
              <a:t>"He </a:t>
            </a:r>
            <a:r>
              <a:rPr lang="es-US" sz="3200" b="1" dirty="0" err="1">
                <a:solidFill>
                  <a:srgbClr val="FF0000"/>
                </a:solidFill>
                <a:effectLst>
                  <a:outerShdw blurRad="38100" dist="38100" dir="2700000" algn="tl">
                    <a:srgbClr val="000000">
                      <a:alpha val="43137"/>
                    </a:srgbClr>
                  </a:outerShdw>
                </a:effectLst>
              </a:rPr>
              <a:t>who</a:t>
            </a:r>
            <a:r>
              <a:rPr lang="es-US" sz="3200" b="1" dirty="0">
                <a:solidFill>
                  <a:srgbClr val="FF0000"/>
                </a:solidFill>
                <a:effectLst>
                  <a:outerShdw blurRad="38100" dist="38100" dir="2700000" algn="tl">
                    <a:srgbClr val="000000">
                      <a:alpha val="43137"/>
                    </a:srgbClr>
                  </a:outerShdw>
                </a:effectLst>
              </a:rPr>
              <a:t> has </a:t>
            </a:r>
            <a:r>
              <a:rPr lang="es-US" sz="3200" b="1" dirty="0" err="1">
                <a:solidFill>
                  <a:srgbClr val="FF0000"/>
                </a:solidFill>
                <a:effectLst>
                  <a:outerShdw blurRad="38100" dist="38100" dir="2700000" algn="tl">
                    <a:srgbClr val="000000">
                      <a:alpha val="43137"/>
                    </a:srgbClr>
                  </a:outerShdw>
                </a:effectLst>
              </a:rPr>
              <a:t>the</a:t>
            </a:r>
            <a:r>
              <a:rPr lang="es-US" sz="3200" b="1" dirty="0">
                <a:solidFill>
                  <a:srgbClr val="FF0000"/>
                </a:solidFill>
                <a:effectLst>
                  <a:outerShdw blurRad="38100" dist="38100" dir="2700000" algn="tl">
                    <a:srgbClr val="000000">
                      <a:alpha val="43137"/>
                    </a:srgbClr>
                  </a:outerShdw>
                </a:effectLst>
              </a:rPr>
              <a:t> 7 </a:t>
            </a:r>
            <a:r>
              <a:rPr lang="es-US" sz="3200" b="1" dirty="0" err="1">
                <a:solidFill>
                  <a:srgbClr val="FF0000"/>
                </a:solidFill>
                <a:effectLst>
                  <a:outerShdw blurRad="38100" dist="38100" dir="2700000" algn="tl">
                    <a:srgbClr val="000000">
                      <a:alpha val="43137"/>
                    </a:srgbClr>
                  </a:outerShdw>
                </a:effectLst>
              </a:rPr>
              <a:t>spirits</a:t>
            </a:r>
            <a:r>
              <a:rPr lang="es-US" sz="3200" b="1" dirty="0">
                <a:solidFill>
                  <a:srgbClr val="FF0000"/>
                </a:solidFill>
                <a:effectLst>
                  <a:outerShdw blurRad="38100" dist="38100" dir="2700000" algn="tl">
                    <a:srgbClr val="000000">
                      <a:alpha val="43137"/>
                    </a:srgbClr>
                  </a:outerShdw>
                </a:effectLst>
              </a:rPr>
              <a:t> of </a:t>
            </a:r>
            <a:r>
              <a:rPr lang="es-US" sz="3200" b="1" dirty="0" err="1">
                <a:solidFill>
                  <a:srgbClr val="FF0000"/>
                </a:solidFill>
                <a:effectLst>
                  <a:outerShdw blurRad="38100" dist="38100" dir="2700000" algn="tl">
                    <a:srgbClr val="000000">
                      <a:alpha val="43137"/>
                    </a:srgbClr>
                  </a:outerShdw>
                </a:effectLst>
              </a:rPr>
              <a:t>God</a:t>
            </a:r>
            <a:r>
              <a:rPr lang="es-US" sz="3200" b="1" dirty="0">
                <a:solidFill>
                  <a:srgbClr val="FF0000"/>
                </a:solidFill>
                <a:effectLst>
                  <a:outerShdw blurRad="38100" dist="38100" dir="2700000" algn="tl">
                    <a:srgbClr val="000000">
                      <a:alpha val="43137"/>
                    </a:srgbClr>
                  </a:outerShdw>
                </a:effectLst>
              </a:rPr>
              <a:t>"</a:t>
            </a:r>
            <a:endParaRPr lang="es-AR" sz="3200" b="1" spc="50" dirty="0">
              <a:ln w="11430"/>
              <a:solidFill>
                <a:srgbClr val="FF0000"/>
              </a:solidFill>
              <a:effectLst>
                <a:outerShdw blurRad="38100" dist="38100" dir="2700000" algn="tl">
                  <a:srgbClr val="000000">
                    <a:alpha val="43137"/>
                  </a:srgbClr>
                </a:outerShdw>
              </a:effectLst>
              <a:latin typeface="Myriad Pro" pitchFamily="34" charset="0"/>
              <a:ea typeface="Verdana" panose="020B0604030504040204" pitchFamily="34" charset="0"/>
              <a:cs typeface="Verdana" panose="020B0604030504040204" pitchFamily="34" charset="0"/>
            </a:endParaRPr>
          </a:p>
          <a:p>
            <a:endParaRPr lang="es-US" sz="3200" dirty="0"/>
          </a:p>
        </p:txBody>
      </p:sp>
    </p:spTree>
    <p:extLst>
      <p:ext uri="{BB962C8B-B14F-4D97-AF65-F5344CB8AC3E}">
        <p14:creationId xmlns:p14="http://schemas.microsoft.com/office/powerpoint/2010/main" val="341285498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Gerhard\Documents\_Estudios Biblicos PPT\ondaWEB6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IMS\_0 PROYECTO 2016\Web labibliatienerazon\biblia\images\jesu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8184" y="429107"/>
            <a:ext cx="2997775" cy="4271829"/>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251520" y="195486"/>
            <a:ext cx="7920880" cy="4752528"/>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3200" b="1" spc="50" dirty="0" err="1"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Revelation</a:t>
            </a:r>
            <a:r>
              <a:rPr lang="es-AR" sz="3200" b="1" spc="50" dirty="0"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1:5</a:t>
            </a:r>
          </a:p>
          <a:p>
            <a:pPr marL="0" indent="0" algn="ctr">
              <a:buNone/>
            </a:pPr>
            <a:endParaRPr lang="es-AR" sz="1900" b="1" spc="50" dirty="0"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endParaRPr>
          </a:p>
          <a:p>
            <a:pPr marL="0" indent="0" algn="ctr">
              <a:buNone/>
            </a:pPr>
            <a:endParaRPr lang="es-AR" sz="1900" b="1" spc="50" dirty="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endParaRPr>
          </a:p>
          <a:p>
            <a:pPr marL="0" indent="0" algn="ctr">
              <a:buNone/>
            </a:pPr>
            <a:endParaRPr lang="es-AR" sz="1900" b="1" spc="50" dirty="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endParaRPr>
          </a:p>
          <a:p>
            <a:pPr marL="0" indent="0" algn="ctr">
              <a:spcBef>
                <a:spcPts val="0"/>
              </a:spcBef>
              <a:buNone/>
            </a:pPr>
            <a:r>
              <a:rPr lang="en-US" sz="3200" b="1" dirty="0">
                <a:solidFill>
                  <a:srgbClr val="FF0000"/>
                </a:solidFill>
              </a:rPr>
              <a:t>“And from Jesus Christ, </a:t>
            </a:r>
            <a:endParaRPr lang="en-US" sz="3200" b="1" dirty="0" smtClean="0">
              <a:solidFill>
                <a:srgbClr val="FF0000"/>
              </a:solidFill>
            </a:endParaRPr>
          </a:p>
          <a:p>
            <a:pPr marL="0" indent="0" algn="ctr">
              <a:spcBef>
                <a:spcPts val="0"/>
              </a:spcBef>
              <a:buNone/>
            </a:pPr>
            <a:r>
              <a:rPr lang="en-US" sz="3200" b="1" dirty="0" smtClean="0">
                <a:solidFill>
                  <a:srgbClr val="FF0000"/>
                </a:solidFill>
              </a:rPr>
              <a:t>who </a:t>
            </a:r>
            <a:r>
              <a:rPr lang="en-US" sz="3200" b="1" dirty="0">
                <a:solidFill>
                  <a:srgbClr val="FF0000"/>
                </a:solidFill>
              </a:rPr>
              <a:t>is the faithful witness, </a:t>
            </a:r>
            <a:endParaRPr lang="en-US" sz="3200" b="1" dirty="0" smtClean="0">
              <a:solidFill>
                <a:srgbClr val="FF0000"/>
              </a:solidFill>
            </a:endParaRPr>
          </a:p>
          <a:p>
            <a:pPr marL="0" indent="0" algn="ctr">
              <a:spcBef>
                <a:spcPts val="0"/>
              </a:spcBef>
              <a:buNone/>
            </a:pPr>
            <a:r>
              <a:rPr lang="en-US" sz="3200" b="1" dirty="0" smtClean="0">
                <a:solidFill>
                  <a:srgbClr val="FF0000"/>
                </a:solidFill>
              </a:rPr>
              <a:t>and </a:t>
            </a:r>
            <a:r>
              <a:rPr lang="en-US" sz="3200" b="1" dirty="0">
                <a:solidFill>
                  <a:srgbClr val="FF0000"/>
                </a:solidFill>
              </a:rPr>
              <a:t>the first begotten of the dead, </a:t>
            </a:r>
            <a:endParaRPr lang="en-US" sz="3200" b="1" dirty="0" smtClean="0">
              <a:solidFill>
                <a:srgbClr val="FF0000"/>
              </a:solidFill>
            </a:endParaRPr>
          </a:p>
          <a:p>
            <a:pPr marL="0" indent="0" algn="ctr">
              <a:spcBef>
                <a:spcPts val="0"/>
              </a:spcBef>
              <a:buNone/>
            </a:pPr>
            <a:r>
              <a:rPr lang="en-US" sz="3200" b="1" dirty="0" smtClean="0">
                <a:solidFill>
                  <a:srgbClr val="FF0000"/>
                </a:solidFill>
              </a:rPr>
              <a:t>and </a:t>
            </a:r>
            <a:r>
              <a:rPr lang="en-US" sz="3200" b="1" dirty="0">
                <a:solidFill>
                  <a:srgbClr val="FF0000"/>
                </a:solidFill>
              </a:rPr>
              <a:t>the prince of the kings of the earth. Unto him that loved us, and washed us from our sins in his own blood.”</a:t>
            </a:r>
            <a:endParaRPr lang="es-AR" sz="3600" b="1" spc="50" dirty="0" smtClean="0">
              <a:ln w="11430"/>
              <a:solidFill>
                <a:srgbClr val="FF0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endParaRPr>
          </a:p>
        </p:txBody>
      </p:sp>
      <p:pic>
        <p:nvPicPr>
          <p:cNvPr id="8" name="Imagen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367904918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par>
                          <p:cTn id="38" fill="hold">
                            <p:stCondLst>
                              <p:cond delay="1000"/>
                            </p:stCondLst>
                            <p:childTnLst>
                              <p:par>
                                <p:cTn id="39" presetID="22" presetClass="entr" presetSubtype="1" fill="hold" nodeType="after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up)">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Gerhard\Documents\_Estudios Biblicos PPT\ondaWEB6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IMS\_0 PROYECTO 2016\Web labibliatienerazon\biblia\images\jesu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8184" y="429107"/>
            <a:ext cx="2997775" cy="4271829"/>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251520" y="195486"/>
            <a:ext cx="6552728" cy="4752528"/>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3200" b="1" spc="50" dirty="0" err="1"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Revelation</a:t>
            </a:r>
            <a:r>
              <a:rPr lang="es-AR" sz="3200" b="1" spc="50" dirty="0"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1:8</a:t>
            </a:r>
          </a:p>
          <a:p>
            <a:pPr marL="0" indent="0" algn="ctr">
              <a:buNone/>
            </a:pPr>
            <a:endParaRPr lang="en-US" sz="3600" b="1" dirty="0" smtClean="0">
              <a:solidFill>
                <a:srgbClr val="FF0000"/>
              </a:solidFill>
              <a:effectLst>
                <a:outerShdw blurRad="38100" dist="38100" dir="2700000" algn="tl">
                  <a:srgbClr val="000000">
                    <a:alpha val="43137"/>
                  </a:srgbClr>
                </a:outerShdw>
              </a:effectLst>
            </a:endParaRPr>
          </a:p>
          <a:p>
            <a:pPr marL="0" indent="0" algn="ctr">
              <a:buNone/>
            </a:pPr>
            <a:r>
              <a:rPr lang="en-US" sz="3600" b="1" dirty="0" smtClean="0">
                <a:solidFill>
                  <a:srgbClr val="FF0000"/>
                </a:solidFill>
                <a:effectLst>
                  <a:outerShdw blurRad="38100" dist="38100" dir="2700000" algn="tl">
                    <a:srgbClr val="000000">
                      <a:alpha val="43137"/>
                    </a:srgbClr>
                  </a:outerShdw>
                </a:effectLst>
              </a:rPr>
              <a:t>“</a:t>
            </a:r>
            <a:r>
              <a:rPr lang="en-US" sz="3600" b="1" dirty="0">
                <a:solidFill>
                  <a:srgbClr val="FF0000"/>
                </a:solidFill>
                <a:effectLst>
                  <a:outerShdw blurRad="38100" dist="38100" dir="2700000" algn="tl">
                    <a:srgbClr val="000000">
                      <a:alpha val="43137"/>
                    </a:srgbClr>
                  </a:outerShdw>
                </a:effectLst>
              </a:rPr>
              <a:t>I am Alpha and Omega, the beginning and the ending, </a:t>
            </a:r>
            <a:r>
              <a:rPr lang="en-US" sz="3600" b="1" dirty="0" err="1">
                <a:solidFill>
                  <a:srgbClr val="FF0000"/>
                </a:solidFill>
                <a:effectLst>
                  <a:outerShdw blurRad="38100" dist="38100" dir="2700000" algn="tl">
                    <a:srgbClr val="000000">
                      <a:alpha val="43137"/>
                    </a:srgbClr>
                  </a:outerShdw>
                </a:effectLst>
              </a:rPr>
              <a:t>saith</a:t>
            </a:r>
            <a:r>
              <a:rPr lang="en-US" sz="3600" b="1" dirty="0">
                <a:solidFill>
                  <a:srgbClr val="FF0000"/>
                </a:solidFill>
                <a:effectLst>
                  <a:outerShdw blurRad="38100" dist="38100" dir="2700000" algn="tl">
                    <a:srgbClr val="000000">
                      <a:alpha val="43137"/>
                    </a:srgbClr>
                  </a:outerShdw>
                </a:effectLst>
              </a:rPr>
              <a:t> the Lord, which is, and which was, and which is to come, the Almighty.”</a:t>
            </a:r>
            <a:endParaRPr lang="es-AR" sz="3600" b="1" spc="50" dirty="0">
              <a:ln w="11430"/>
              <a:solidFill>
                <a:srgbClr val="FF0000"/>
              </a:solidFill>
              <a:effectLst>
                <a:outerShdw blurRad="38100" dist="38100" dir="2700000" algn="tl">
                  <a:srgbClr val="000000">
                    <a:alpha val="43137"/>
                  </a:srgbClr>
                </a:outerShdw>
              </a:effectLst>
              <a:latin typeface="Myriad Pro" pitchFamily="34" charset="0"/>
              <a:ea typeface="Verdana" panose="020B0604030504040204" pitchFamily="34" charset="0"/>
              <a:cs typeface="Verdana" panose="020B0604030504040204" pitchFamily="34" charset="0"/>
            </a:endParaRPr>
          </a:p>
        </p:txBody>
      </p:sp>
      <p:pic>
        <p:nvPicPr>
          <p:cNvPr id="8" name="Imagen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409286417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22" presetClass="entr" presetSubtype="1"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Resultado de imagen para jesucristo con movimiento y brill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1640" y="132463"/>
            <a:ext cx="6005175" cy="4167479"/>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484077" y="2463738"/>
            <a:ext cx="8229600" cy="2160240"/>
          </a:xfrm>
        </p:spPr>
        <p:txBody>
          <a:bodyPr>
            <a:normAutofit fontScale="92500" lnSpcReduction="2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lgn="ctr">
              <a:buNone/>
            </a:pPr>
            <a:r>
              <a:rPr lang="es-US" sz="4000" b="1" dirty="0" err="1">
                <a:solidFill>
                  <a:srgbClr val="FF0000"/>
                </a:solidFill>
              </a:rPr>
              <a:t>Not</a:t>
            </a:r>
            <a:r>
              <a:rPr lang="es-US" sz="4000" b="1" dirty="0">
                <a:solidFill>
                  <a:srgbClr val="FF0000"/>
                </a:solidFill>
              </a:rPr>
              <a:t> </a:t>
            </a:r>
            <a:r>
              <a:rPr lang="es-US" sz="4000" b="1" dirty="0" err="1">
                <a:solidFill>
                  <a:srgbClr val="FF0000"/>
                </a:solidFill>
              </a:rPr>
              <a:t>only</a:t>
            </a:r>
            <a:r>
              <a:rPr lang="es-US" sz="4000" b="1" dirty="0">
                <a:solidFill>
                  <a:srgbClr val="FF0000"/>
                </a:solidFill>
              </a:rPr>
              <a:t> are </a:t>
            </a:r>
            <a:r>
              <a:rPr lang="es-US" sz="4000" b="1" dirty="0" err="1" smtClean="0">
                <a:solidFill>
                  <a:srgbClr val="FF0000"/>
                </a:solidFill>
              </a:rPr>
              <a:t>His</a:t>
            </a:r>
            <a:r>
              <a:rPr lang="es-US" sz="4000" b="1" dirty="0" smtClean="0">
                <a:solidFill>
                  <a:srgbClr val="FF0000"/>
                </a:solidFill>
              </a:rPr>
              <a:t> </a:t>
            </a:r>
            <a:r>
              <a:rPr lang="es-US" sz="4000" b="1" dirty="0" err="1" smtClean="0">
                <a:solidFill>
                  <a:srgbClr val="FF0000"/>
                </a:solidFill>
              </a:rPr>
              <a:t>names</a:t>
            </a:r>
            <a:r>
              <a:rPr lang="es-US" sz="4000" b="1" dirty="0" smtClean="0">
                <a:solidFill>
                  <a:srgbClr val="FF0000"/>
                </a:solidFill>
              </a:rPr>
              <a:t> </a:t>
            </a:r>
            <a:r>
              <a:rPr lang="es-US" sz="4000" b="1" dirty="0" err="1" smtClean="0">
                <a:solidFill>
                  <a:srgbClr val="FF0000"/>
                </a:solidFill>
              </a:rPr>
              <a:t>striking</a:t>
            </a:r>
            <a:r>
              <a:rPr lang="es-US" sz="4000" b="1" dirty="0" smtClean="0">
                <a:solidFill>
                  <a:srgbClr val="FF0000"/>
                </a:solidFill>
              </a:rPr>
              <a:t> and </a:t>
            </a:r>
            <a:r>
              <a:rPr lang="es-US" sz="4000" b="1" dirty="0" err="1" smtClean="0">
                <a:solidFill>
                  <a:srgbClr val="FF0000"/>
                </a:solidFill>
              </a:rPr>
              <a:t>meanings</a:t>
            </a:r>
            <a:r>
              <a:rPr lang="es-US" sz="4000" b="1" dirty="0" smtClean="0">
                <a:solidFill>
                  <a:srgbClr val="FF0000"/>
                </a:solidFill>
              </a:rPr>
              <a:t> </a:t>
            </a:r>
            <a:r>
              <a:rPr lang="es-US" sz="4000" b="1" dirty="0" err="1" smtClean="0">
                <a:solidFill>
                  <a:srgbClr val="FF0000"/>
                </a:solidFill>
              </a:rPr>
              <a:t>ample</a:t>
            </a:r>
            <a:r>
              <a:rPr lang="es-US" sz="4000" b="1" dirty="0" smtClean="0">
                <a:solidFill>
                  <a:srgbClr val="FF0000"/>
                </a:solidFill>
              </a:rPr>
              <a:t>, </a:t>
            </a:r>
            <a:r>
              <a:rPr lang="es-US" sz="4000" b="1" dirty="0" err="1">
                <a:solidFill>
                  <a:srgbClr val="FF0000"/>
                </a:solidFill>
              </a:rPr>
              <a:t>but</a:t>
            </a:r>
            <a:r>
              <a:rPr lang="es-US" sz="4000" b="1" dirty="0">
                <a:solidFill>
                  <a:srgbClr val="FF0000"/>
                </a:solidFill>
              </a:rPr>
              <a:t> </a:t>
            </a:r>
            <a:r>
              <a:rPr lang="es-US" sz="4000" b="1" dirty="0" err="1">
                <a:solidFill>
                  <a:srgbClr val="FF0000"/>
                </a:solidFill>
              </a:rPr>
              <a:t>the</a:t>
            </a:r>
            <a:r>
              <a:rPr lang="es-US" sz="4000" b="1" dirty="0">
                <a:solidFill>
                  <a:srgbClr val="FF0000"/>
                </a:solidFill>
              </a:rPr>
              <a:t> </a:t>
            </a:r>
            <a:r>
              <a:rPr lang="es-US" sz="4000" b="1" dirty="0" err="1">
                <a:solidFill>
                  <a:srgbClr val="FF0000"/>
                </a:solidFill>
              </a:rPr>
              <a:t>glory</a:t>
            </a:r>
            <a:r>
              <a:rPr lang="es-US" sz="4000" b="1" dirty="0">
                <a:solidFill>
                  <a:srgbClr val="FF0000"/>
                </a:solidFill>
              </a:rPr>
              <a:t> </a:t>
            </a:r>
            <a:r>
              <a:rPr lang="es-US" sz="4000" b="1" dirty="0" err="1">
                <a:solidFill>
                  <a:srgbClr val="FF0000"/>
                </a:solidFill>
              </a:rPr>
              <a:t>with</a:t>
            </a:r>
            <a:r>
              <a:rPr lang="es-US" sz="4000" b="1" dirty="0">
                <a:solidFill>
                  <a:srgbClr val="FF0000"/>
                </a:solidFill>
              </a:rPr>
              <a:t> </a:t>
            </a:r>
            <a:r>
              <a:rPr lang="es-US" sz="4000" b="1" dirty="0" err="1">
                <a:solidFill>
                  <a:srgbClr val="FF0000"/>
                </a:solidFill>
              </a:rPr>
              <a:t>which</a:t>
            </a:r>
            <a:r>
              <a:rPr lang="es-US" sz="4000" b="1" dirty="0">
                <a:solidFill>
                  <a:srgbClr val="FF0000"/>
                </a:solidFill>
              </a:rPr>
              <a:t> </a:t>
            </a:r>
            <a:r>
              <a:rPr lang="es-US" sz="4000" b="1" dirty="0" err="1">
                <a:solidFill>
                  <a:srgbClr val="FF0000"/>
                </a:solidFill>
              </a:rPr>
              <a:t>they</a:t>
            </a:r>
            <a:r>
              <a:rPr lang="es-US" sz="4000" b="1" dirty="0">
                <a:solidFill>
                  <a:srgbClr val="FF0000"/>
                </a:solidFill>
              </a:rPr>
              <a:t> </a:t>
            </a:r>
            <a:r>
              <a:rPr lang="es-US" sz="4000" b="1" dirty="0" err="1">
                <a:solidFill>
                  <a:srgbClr val="FF0000"/>
                </a:solidFill>
              </a:rPr>
              <a:t>appear</a:t>
            </a:r>
            <a:r>
              <a:rPr lang="es-US" sz="4000" b="1" dirty="0">
                <a:solidFill>
                  <a:srgbClr val="FF0000"/>
                </a:solidFill>
              </a:rPr>
              <a:t> </a:t>
            </a:r>
            <a:r>
              <a:rPr lang="es-US" sz="4000" b="1" dirty="0" err="1">
                <a:solidFill>
                  <a:srgbClr val="FF0000"/>
                </a:solidFill>
              </a:rPr>
              <a:t>area</a:t>
            </a:r>
            <a:r>
              <a:rPr lang="es-US" sz="4000" b="1" dirty="0">
                <a:solidFill>
                  <a:srgbClr val="FF0000"/>
                </a:solidFill>
              </a:rPr>
              <a:t> </a:t>
            </a:r>
            <a:r>
              <a:rPr lang="es-US" sz="4000" b="1" dirty="0" err="1">
                <a:solidFill>
                  <a:srgbClr val="FF0000"/>
                </a:solidFill>
              </a:rPr>
              <a:t>also</a:t>
            </a:r>
            <a:r>
              <a:rPr lang="es-US" sz="4000" b="1" dirty="0">
                <a:solidFill>
                  <a:srgbClr val="FF0000"/>
                </a:solidFill>
              </a:rPr>
              <a:t> </a:t>
            </a:r>
            <a:r>
              <a:rPr lang="es-US" sz="4000" b="1" dirty="0" err="1">
                <a:solidFill>
                  <a:srgbClr val="FF0000"/>
                </a:solidFill>
              </a:rPr>
              <a:t>impressive</a:t>
            </a:r>
            <a:r>
              <a:rPr lang="es-US" sz="4000" b="1" dirty="0">
                <a:solidFill>
                  <a:srgbClr val="FF0000"/>
                </a:solidFill>
              </a:rPr>
              <a:t>.</a:t>
            </a:r>
            <a:r>
              <a:rPr lang="es-AR" sz="4400" b="1" spc="50" dirty="0" smtClean="0">
                <a:ln w="11430"/>
                <a:solidFill>
                  <a:srgbClr val="FF0000"/>
                </a:solidFill>
                <a:latin typeface="Myriad Pro" pitchFamily="34" charset="0"/>
                <a:ea typeface="Verdana" panose="020B0604030504040204" pitchFamily="34" charset="0"/>
                <a:cs typeface="Verdana" panose="020B0604030504040204" pitchFamily="34" charset="0"/>
              </a:rPr>
              <a:t> </a:t>
            </a:r>
            <a:endParaRPr lang="es-AR" sz="4400" b="1" spc="50" dirty="0">
              <a:ln w="11430"/>
              <a:solidFill>
                <a:srgbClr val="FF0000"/>
              </a:solidFill>
              <a:latin typeface="Myriad Pro" pitchFamily="34" charset="0"/>
              <a:ea typeface="Verdana" panose="020B0604030504040204" pitchFamily="34" charset="0"/>
              <a:cs typeface="Verdana" panose="020B0604030504040204" pitchFamily="34" charset="0"/>
            </a:endParaRPr>
          </a:p>
        </p:txBody>
      </p:sp>
      <p:pic>
        <p:nvPicPr>
          <p:cNvPr id="6" name="Imagen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127321513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6" y="0"/>
            <a:ext cx="9146345" cy="51434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Resultado de imagen para jesucristo con movimiento y brill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20072" y="2067694"/>
            <a:ext cx="4948553" cy="3434203"/>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7" name="1 Título"/>
          <p:cNvSpPr>
            <a:spLocks noGrp="1"/>
          </p:cNvSpPr>
          <p:nvPr>
            <p:ph type="title"/>
          </p:nvPr>
        </p:nvSpPr>
        <p:spPr>
          <a:xfrm>
            <a:off x="276672" y="51470"/>
            <a:ext cx="3863280" cy="459508"/>
          </a:xfrm>
        </p:spPr>
        <p:txBody>
          <a:bodyPr>
            <a:normAutofit/>
          </a:bodyPr>
          <a:lstStyle/>
          <a:p>
            <a:r>
              <a:rPr lang="es-ES" sz="2400" b="1" dirty="0" err="1" smtClean="0">
                <a:effectLst>
                  <a:outerShdw blurRad="38100" dist="38100" dir="2700000" algn="tl">
                    <a:srgbClr val="000000">
                      <a:alpha val="43137"/>
                    </a:srgbClr>
                  </a:outerShdw>
                </a:effectLst>
                <a:latin typeface="Myriad Pro" pitchFamily="34" charset="0"/>
              </a:rPr>
              <a:t>Revelation</a:t>
            </a:r>
            <a:r>
              <a:rPr lang="es-ES" sz="2400" b="1" dirty="0" smtClean="0">
                <a:effectLst>
                  <a:outerShdw blurRad="38100" dist="38100" dir="2700000" algn="tl">
                    <a:srgbClr val="000000">
                      <a:alpha val="43137"/>
                    </a:srgbClr>
                  </a:outerShdw>
                </a:effectLst>
                <a:latin typeface="Myriad Pro" pitchFamily="34" charset="0"/>
              </a:rPr>
              <a:t> 1:13-16</a:t>
            </a:r>
            <a:endParaRPr lang="es-ES" sz="2400" b="1" dirty="0">
              <a:effectLst>
                <a:outerShdw blurRad="38100" dist="38100" dir="2700000" algn="tl">
                  <a:srgbClr val="000000">
                    <a:alpha val="43137"/>
                  </a:srgbClr>
                </a:outerShdw>
              </a:effectLst>
              <a:latin typeface="Myriad Pro" pitchFamily="34" charset="0"/>
            </a:endParaRPr>
          </a:p>
        </p:txBody>
      </p:sp>
      <p:pic>
        <p:nvPicPr>
          <p:cNvPr id="8"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4" name="2 Marcador de contenido"/>
          <p:cNvSpPr txBox="1">
            <a:spLocks/>
          </p:cNvSpPr>
          <p:nvPr/>
        </p:nvSpPr>
        <p:spPr>
          <a:xfrm>
            <a:off x="323529" y="771550"/>
            <a:ext cx="7416823" cy="4536504"/>
          </a:xfrm>
          <a:prstGeom prst="rect">
            <a:avLst/>
          </a:prstGeom>
        </p:spPr>
        <p:txBody>
          <a:bodyPr vert="horz">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r>
              <a:rPr lang="en-US" sz="2400" b="1" dirty="0">
                <a:solidFill>
                  <a:srgbClr val="FF0000"/>
                </a:solidFill>
                <a:effectLst>
                  <a:outerShdw blurRad="38100" dist="38100" dir="2700000" algn="tl">
                    <a:srgbClr val="000000">
                      <a:alpha val="43137"/>
                    </a:srgbClr>
                  </a:outerShdw>
                </a:effectLst>
              </a:rPr>
              <a:t>“And in the midst of the seven candlesticks one like unto the Son of man, clothed with a garment down to the foot, and girt about the </a:t>
            </a:r>
            <a:r>
              <a:rPr lang="en-US" sz="2400" b="1" dirty="0" err="1">
                <a:solidFill>
                  <a:srgbClr val="FF0000"/>
                </a:solidFill>
                <a:effectLst>
                  <a:outerShdw blurRad="38100" dist="38100" dir="2700000" algn="tl">
                    <a:srgbClr val="000000">
                      <a:alpha val="43137"/>
                    </a:srgbClr>
                  </a:outerShdw>
                </a:effectLst>
              </a:rPr>
              <a:t>paps</a:t>
            </a:r>
            <a:r>
              <a:rPr lang="en-US" sz="2400" b="1" dirty="0">
                <a:solidFill>
                  <a:srgbClr val="FF0000"/>
                </a:solidFill>
                <a:effectLst>
                  <a:outerShdw blurRad="38100" dist="38100" dir="2700000" algn="tl">
                    <a:srgbClr val="000000">
                      <a:alpha val="43137"/>
                    </a:srgbClr>
                  </a:outerShdw>
                </a:effectLst>
              </a:rPr>
              <a:t> with a golden girdle</a:t>
            </a:r>
            <a:r>
              <a:rPr lang="en-US" sz="2400" b="1" dirty="0" smtClean="0">
                <a:solidFill>
                  <a:srgbClr val="FF0000"/>
                </a:solidFill>
                <a:effectLst>
                  <a:outerShdw blurRad="38100" dist="38100" dir="2700000" algn="tl">
                    <a:srgbClr val="000000">
                      <a:alpha val="43137"/>
                    </a:srgbClr>
                  </a:outerShdw>
                </a:effectLst>
              </a:rPr>
              <a:t>. His </a:t>
            </a:r>
            <a:r>
              <a:rPr lang="en-US" sz="2400" b="1" dirty="0">
                <a:solidFill>
                  <a:srgbClr val="FF0000"/>
                </a:solidFill>
                <a:effectLst>
                  <a:outerShdw blurRad="38100" dist="38100" dir="2700000" algn="tl">
                    <a:srgbClr val="000000">
                      <a:alpha val="43137"/>
                    </a:srgbClr>
                  </a:outerShdw>
                </a:effectLst>
              </a:rPr>
              <a:t>head and his hairs were white like wool, as white as snow; and his eyes were as a flame of fire</a:t>
            </a:r>
            <a:r>
              <a:rPr lang="en-US" sz="2400" b="1" dirty="0" smtClean="0">
                <a:solidFill>
                  <a:srgbClr val="FF0000"/>
                </a:solidFill>
                <a:effectLst>
                  <a:outerShdw blurRad="38100" dist="38100" dir="2700000" algn="tl">
                    <a:srgbClr val="000000">
                      <a:alpha val="43137"/>
                    </a:srgbClr>
                  </a:outerShdw>
                </a:effectLst>
              </a:rPr>
              <a:t>; And </a:t>
            </a:r>
            <a:r>
              <a:rPr lang="en-US" sz="2400" b="1" dirty="0">
                <a:solidFill>
                  <a:srgbClr val="FF0000"/>
                </a:solidFill>
                <a:effectLst>
                  <a:outerShdw blurRad="38100" dist="38100" dir="2700000" algn="tl">
                    <a:srgbClr val="000000">
                      <a:alpha val="43137"/>
                    </a:srgbClr>
                  </a:outerShdw>
                </a:effectLst>
              </a:rPr>
              <a:t>his feet like unto fine brass, as if they burned in a furnace; and his voice as the sound of many waters</a:t>
            </a:r>
            <a:r>
              <a:rPr lang="en-US" sz="2400" b="1" dirty="0" smtClean="0">
                <a:solidFill>
                  <a:srgbClr val="FF0000"/>
                </a:solidFill>
                <a:effectLst>
                  <a:outerShdw blurRad="38100" dist="38100" dir="2700000" algn="tl">
                    <a:srgbClr val="000000">
                      <a:alpha val="43137"/>
                    </a:srgbClr>
                  </a:outerShdw>
                </a:effectLst>
              </a:rPr>
              <a:t>. And </a:t>
            </a:r>
            <a:r>
              <a:rPr lang="en-US" sz="2400" b="1" dirty="0">
                <a:solidFill>
                  <a:srgbClr val="FF0000"/>
                </a:solidFill>
                <a:effectLst>
                  <a:outerShdw blurRad="38100" dist="38100" dir="2700000" algn="tl">
                    <a:srgbClr val="000000">
                      <a:alpha val="43137"/>
                    </a:srgbClr>
                  </a:outerShdw>
                </a:effectLst>
              </a:rPr>
              <a:t>he had in his right hand seven stars: and out of his mouth went a sharp </a:t>
            </a:r>
            <a:r>
              <a:rPr lang="en-US" sz="2400" b="1" dirty="0" err="1">
                <a:solidFill>
                  <a:srgbClr val="FF0000"/>
                </a:solidFill>
                <a:effectLst>
                  <a:outerShdw blurRad="38100" dist="38100" dir="2700000" algn="tl">
                    <a:srgbClr val="000000">
                      <a:alpha val="43137"/>
                    </a:srgbClr>
                  </a:outerShdw>
                </a:effectLst>
              </a:rPr>
              <a:t>twoedged</a:t>
            </a:r>
            <a:r>
              <a:rPr lang="en-US" sz="2400" b="1" dirty="0">
                <a:solidFill>
                  <a:srgbClr val="FF0000"/>
                </a:solidFill>
                <a:effectLst>
                  <a:outerShdw blurRad="38100" dist="38100" dir="2700000" algn="tl">
                    <a:srgbClr val="000000">
                      <a:alpha val="43137"/>
                    </a:srgbClr>
                  </a:outerShdw>
                </a:effectLst>
              </a:rPr>
              <a:t> sword: and his countenance was as the sun </a:t>
            </a:r>
            <a:r>
              <a:rPr lang="en-US" sz="2400" b="1" dirty="0" err="1">
                <a:solidFill>
                  <a:srgbClr val="FF0000"/>
                </a:solidFill>
                <a:effectLst>
                  <a:outerShdw blurRad="38100" dist="38100" dir="2700000" algn="tl">
                    <a:srgbClr val="000000">
                      <a:alpha val="43137"/>
                    </a:srgbClr>
                  </a:outerShdw>
                </a:effectLst>
              </a:rPr>
              <a:t>shineth</a:t>
            </a:r>
            <a:r>
              <a:rPr lang="en-US" sz="2400" b="1" dirty="0">
                <a:solidFill>
                  <a:srgbClr val="FF0000"/>
                </a:solidFill>
                <a:effectLst>
                  <a:outerShdw blurRad="38100" dist="38100" dir="2700000" algn="tl">
                    <a:srgbClr val="000000">
                      <a:alpha val="43137"/>
                    </a:srgbClr>
                  </a:outerShdw>
                </a:effectLst>
              </a:rPr>
              <a:t> in his strength.”</a:t>
            </a:r>
            <a:endParaRPr lang="es-AR" sz="2400" b="1" i="1" spc="50" dirty="0">
              <a:ln w="11430"/>
              <a:solidFill>
                <a:srgbClr val="FF0000"/>
              </a:solidFill>
              <a:effectLst>
                <a:outerShdw blurRad="38100" dist="38100" dir="2700000" algn="tl">
                  <a:srgbClr val="000000">
                    <a:alpha val="43137"/>
                  </a:srgbClr>
                </a:outerShdw>
              </a:effectLst>
              <a:latin typeface="Myriad Pro" pitchFamily="34" charset="0"/>
            </a:endParaRPr>
          </a:p>
        </p:txBody>
      </p:sp>
      <p:pic>
        <p:nvPicPr>
          <p:cNvPr id="10" name="Imagen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130252626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000"/>
                                        <p:tgtEl>
                                          <p:spTgt spid="4">
                                            <p:txEl>
                                              <p:pRg st="0" end="0"/>
                                            </p:txEl>
                                          </p:spTgt>
                                        </p:tgtEl>
                                      </p:cBhvr>
                                    </p:animEffect>
                                    <p:anim calcmode="lin" valueType="num">
                                      <p:cBhvr>
                                        <p:cTn id="1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uiExpand="1" build="p"/>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0.0&quot;&gt;&lt;object type=&quot;1&quot; unique_id=&quot;10001&quot;&gt;&lt;object type=&quot;8&quot; unique_id=&quot;21140&quot;&gt;&lt;/object&gt;&lt;object type=&quot;2&quot; unique_id=&quot;21141&quot;&gt;&lt;object type=&quot;3&quot; unique_id=&quot;21145&quot;&gt;&lt;property id=&quot;20148&quot; value=&quot;5&quot;/&gt;&lt;property id=&quot;20300&quot; value=&quot;Diapositiva 2&quot;/&gt;&lt;property id=&quot;20307&quot; value=&quot;259&quot;/&gt;&lt;/object&gt;&lt;object type=&quot;3&quot; unique_id=&quot;21152&quot;&gt;&lt;property id=&quot;20148&quot; value=&quot;5&quot;/&gt;&lt;property id=&quot;20300&quot; value=&quot;Diapositiva 4&quot;/&gt;&lt;property id=&quot;20307&quot; value=&quot;298&quot;/&gt;&lt;/object&gt;&lt;object type=&quot;3&quot; unique_id=&quot;21154&quot;&gt;&lt;property id=&quot;20148&quot; value=&quot;5&quot;/&gt;&lt;property id=&quot;20300&quot; value=&quot;Diapositiva 5&quot;/&gt;&lt;property id=&quot;20307&quot; value=&quot;266&quot;/&gt;&lt;/object&gt;&lt;object type=&quot;3&quot; unique_id=&quot;21157&quot;&gt;&lt;property id=&quot;20148&quot; value=&quot;5&quot;/&gt;&lt;property id=&quot;20300&quot; value=&quot;Diapositiva 6 - &amp;quot;Apocalipsis 1:13-16&amp;quot;&quot;/&gt;&lt;property id=&quot;20307&quot; value=&quot;290&quot;/&gt;&lt;/object&gt;&lt;object type=&quot;3&quot; unique_id=&quot;21158&quot;&gt;&lt;property id=&quot;20148&quot; value=&quot;5&quot;/&gt;&lt;property id=&quot;20300&quot; value=&quot;Diapositiva 8 - &amp;quot;Apocalipsis 1:5&amp;quot;&quot;/&gt;&lt;property id=&quot;20307&quot; value=&quot;291&quot;/&gt;&lt;/object&gt;&lt;object type=&quot;3&quot; unique_id=&quot;21164&quot;&gt;&lt;property id=&quot;20148&quot; value=&quot;5&quot;/&gt;&lt;property id=&quot;20300&quot; value=&quot;Diapositiva 7&quot;/&gt;&lt;property id=&quot;20307&quot; value=&quot;292&quot;/&gt;&lt;/object&gt;&lt;object type=&quot;3&quot; unique_id=&quot;21167&quot;&gt;&lt;property id=&quot;20148&quot; value=&quot;5&quot;/&gt;&lt;property id=&quot;20300&quot; value=&quot;Diapositiva 10&quot;/&gt;&lt;property id=&quot;20307&quot; value=&quot;271&quot;/&gt;&lt;/object&gt;&lt;object type=&quot;3&quot; unique_id=&quot;21168&quot;&gt;&lt;property id=&quot;20148&quot; value=&quot;5&quot;/&gt;&lt;property id=&quot;20300&quot; value=&quot;Diapositiva 13&quot;/&gt;&lt;property id=&quot;20307&quot; value=&quot;272&quot;/&gt;&lt;/object&gt;&lt;object type=&quot;3&quot; unique_id=&quot;21169&quot;&gt;&lt;property id=&quot;20148&quot; value=&quot;5&quot;/&gt;&lt;property id=&quot;20300&quot; value=&quot;Diapositiva 14&quot;/&gt;&lt;property id=&quot;20307&quot; value=&quot;279&quot;/&gt;&lt;/object&gt;&lt;object type=&quot;3&quot; unique_id=&quot;21172&quot;&gt;&lt;property id=&quot;20148&quot; value=&quot;5&quot;/&gt;&lt;property id=&quot;20300&quot; value=&quot;Diapositiva 18&quot;/&gt;&lt;property id=&quot;20307&quot; value=&quot;273&quot;/&gt;&lt;/object&gt;&lt;object type=&quot;3&quot; unique_id=&quot;21173&quot;&gt;&lt;property id=&quot;20148&quot; value=&quot;5&quot;/&gt;&lt;property id=&quot;20300&quot; value=&quot;Diapositiva 19 - &amp;quot;Apocalipsis 1:16&amp;quot;&quot;/&gt;&lt;property id=&quot;20307&quot; value=&quot;282&quot;/&gt;&lt;/object&gt;&lt;object type=&quot;3&quot; unique_id=&quot;21174&quot;&gt;&lt;property id=&quot;20148&quot; value=&quot;5&quot;/&gt;&lt;property id=&quot;20300&quot; value=&quot;Diapositiva 21&quot;/&gt;&lt;property id=&quot;20307&quot; value=&quot;274&quot;/&gt;&lt;/object&gt;&lt;object type=&quot;3&quot; unique_id=&quot;21175&quot;&gt;&lt;property id=&quot;20148&quot; value=&quot;5&quot;/&gt;&lt;property id=&quot;20300&quot; value=&quot;Diapositiva 22 - &amp;quot;Apocalipsis 8:4&amp;quot;&quot;/&gt;&lt;property id=&quot;20307&quot; value=&quot;283&quot;/&gt;&lt;/object&gt;&lt;object type=&quot;3&quot; unique_id=&quot;21176&quot;&gt;&lt;property id=&quot;20148&quot; value=&quot;5&quot;/&gt;&lt;property id=&quot;20300&quot; value=&quot;Diapositiva 23&quot;/&gt;&lt;property id=&quot;20307&quot; value=&quot;275&quot;/&gt;&lt;/object&gt;&lt;object type=&quot;3&quot; unique_id=&quot;21177&quot;&gt;&lt;property id=&quot;20148&quot; value=&quot;5&quot;/&gt;&lt;property id=&quot;20300&quot; value=&quot;Diapositiva 24&quot;/&gt;&lt;property id=&quot;20307&quot; value=&quot;284&quot;/&gt;&lt;/object&gt;&lt;object type=&quot;3&quot; unique_id=&quot;21179&quot;&gt;&lt;property id=&quot;20148&quot; value=&quot;5&quot;/&gt;&lt;property id=&quot;20300&quot; value=&quot;Diapositiva 25&quot;/&gt;&lt;property id=&quot;20307&quot; value=&quot;276&quot;/&gt;&lt;/object&gt;&lt;object type=&quot;3&quot; unique_id=&quot;21180&quot;&gt;&lt;property id=&quot;20148&quot; value=&quot;5&quot;/&gt;&lt;property id=&quot;20300&quot; value=&quot;Diapositiva 26 - &amp;quot;Hebreos 7:25&amp;quot;&quot;/&gt;&lt;property id=&quot;20307&quot; value=&quot;285&quot;/&gt;&lt;/object&gt;&lt;object type=&quot;3&quot; unique_id=&quot;21181&quot;&gt;&lt;property id=&quot;20148&quot; value=&quot;5&quot;/&gt;&lt;property id=&quot;20300&quot; value=&quot;Diapositiva 27&quot;/&gt;&lt;property id=&quot;20307&quot; value=&quot;277&quot;/&gt;&lt;/object&gt;&lt;object type=&quot;3&quot; unique_id=&quot;21182&quot;&gt;&lt;property id=&quot;20148&quot; value=&quot;5&quot;/&gt;&lt;property id=&quot;20300&quot; value=&quot;Diapositiva 28&quot;/&gt;&lt;property id=&quot;20307&quot; value=&quot;286&quot;/&gt;&lt;/object&gt;&lt;object type=&quot;3&quot; unique_id=&quot;21183&quot;&gt;&lt;property id=&quot;20148&quot; value=&quot;5&quot;/&gt;&lt;property id=&quot;20300&quot; value=&quot;Diapositiva 30&quot;/&gt;&lt;property id=&quot;20307&quot; value=&quot;288&quot;/&gt;&lt;/object&gt;&lt;object type=&quot;3&quot; unique_id=&quot;21871&quot;&gt;&lt;property id=&quot;20148&quot; value=&quot;5&quot;/&gt;&lt;property id=&quot;20300&quot; value=&quot;Diapositiva 3 - &amp;quot;Jesucristo&amp;quot;&quot;/&gt;&lt;property id=&quot;20307&quot; value=&quot;306&quot;/&gt;&lt;/object&gt;&lt;object type=&quot;3&quot; unique_id=&quot;22068&quot;&gt;&lt;property id=&quot;20148&quot; value=&quot;5&quot;/&gt;&lt;property id=&quot;20300&quot; value=&quot;Diapositiva 11 - &amp;quot;Apocalipsis 5:6&amp;quot;&quot;/&gt;&lt;property id=&quot;20307&quot; value=&quot;307&quot;/&gt;&lt;/object&gt;&lt;object type=&quot;3&quot; unique_id=&quot;22069&quot;&gt;&lt;property id=&quot;20148&quot; value=&quot;5&quot;/&gt;&lt;property id=&quot;20300&quot; value=&quot;Diapositiva 15&quot;/&gt;&lt;property id=&quot;20307&quot; value=&quot;308&quot;/&gt;&lt;/object&gt;&lt;object type=&quot;3&quot; unique_id=&quot;22472&quot;&gt;&lt;property id=&quot;20148&quot; value=&quot;5&quot;/&gt;&lt;property id=&quot;20300&quot; value=&quot;Diapositiva 16&quot;/&gt;&lt;property id=&quot;20307&quot; value=&quot;309&quot;/&gt;&lt;/object&gt;&lt;object type=&quot;3&quot; unique_id=&quot;22473&quot;&gt;&lt;property id=&quot;20148&quot; value=&quot;5&quot;/&gt;&lt;property id=&quot;20300&quot; value=&quot;Diapositiva 29&quot;/&gt;&lt;property id=&quot;20307&quot; value=&quot;310&quot;/&gt;&lt;/object&gt;&lt;object type=&quot;3&quot; unique_id=&quot;22881&quot;&gt;&lt;property id=&quot;20148&quot; value=&quot;5&quot;/&gt;&lt;property id=&quot;20300&quot; value=&quot;Diapositiva 9 - &amp;quot;¿Qué puedo hacer para recibir este regalo de Jesús y disfrutar de esa seguridad? &amp;quot;&quot;/&gt;&lt;property id=&quot;20307&quot; value=&quot;311&quot;/&gt;&lt;/object&gt;&lt;object type=&quot;3&quot; unique_id=&quot;23114&quot;&gt;&lt;property id=&quot;20148&quot; value=&quot;5&quot;/&gt;&lt;property id=&quot;20300&quot; value=&quot;Diapositiva 17 - &amp;quot;Jesucristo&amp;quot;&quot;/&gt;&lt;property id=&quot;20307&quot; value=&quot;312&quot;/&gt;&lt;/object&gt;&lt;object type=&quot;3&quot; unique_id=&quot;23115&quot;&gt;&lt;property id=&quot;20148&quot; value=&quot;5&quot;/&gt;&lt;property id=&quot;20300&quot; value=&quot;Diapositiva 20 - &amp;quot;Hebreos 4:12&amp;quot;&quot;/&gt;&lt;property id=&quot;20307&quot; value=&quot;313&quot;/&gt;&lt;/object&gt;&lt;object type=&quot;3&quot; unique_id=&quot;23395&quot;&gt;&lt;property id=&quot;20148&quot; value=&quot;5&quot;/&gt;&lt;property id=&quot;20300&quot; value=&quot;Diapositiva 31&quot;/&gt;&lt;property id=&quot;20307&quot; value=&quot;314&quot;/&gt;&lt;/object&gt;&lt;object type=&quot;3&quot; unique_id=&quot;23927&quot;&gt;&lt;property id=&quot;20148&quot; value=&quot;5&quot;/&gt;&lt;property id=&quot;20300&quot; value=&quot;Diapositiva 33&quot;/&gt;&lt;property id=&quot;20307&quot; value=&quot;315&quot;/&gt;&lt;/object&gt;&lt;object type=&quot;3&quot; unique_id=&quot;26565&quot;&gt;&lt;property id=&quot;20148&quot; value=&quot;5&quot;/&gt;&lt;property id=&quot;20300&quot; value=&quot;Diapositiva 1 - &amp;quot;La persona más importante del&amp;quot;&quot;/&gt;&lt;property id=&quot;20307&quot; value=&quot;316&quot;/&gt;&lt;/object&gt;&lt;object type=&quot;3&quot; unique_id=&quot;26566&quot;&gt;&lt;property id=&quot;20148&quot; value=&quot;5&quot;/&gt;&lt;property id=&quot;20300&quot; value=&quot;Diapositiva 32&quot;/&gt;&lt;property id=&quot;20307&quot; value=&quot;317&quot;/&gt;&lt;/object&gt;&lt;object type=&quot;3&quot; unique_id=&quot;27485&quot;&gt;&lt;property id=&quot;20148&quot; value=&quot;5&quot;/&gt;&lt;property id=&quot;20300&quot; value=&quot;Diapositiva 12 - &amp;quot;Jesucristo&amp;quot;&quot;/&gt;&lt;property id=&quot;20307&quot; value=&quot;319&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RESENTER_SHAPEINFO" val="&lt;ThreeDShapeInfo&gt;&lt;uuid val=&quot;{DDEC871F-3909-4CD1-96FB-0ACD24B9F9C6}&quot;/&gt;&lt;isInvalidForFieldText val=&quot;0&quot;/&gt;&lt;Image&gt;&lt;filename val=&quot;C:\Users\Gerhard\Documents\_Estudios Biblicos PPT\_Presentaciones\GIB_01\data\asimages\{DDEC871F-3909-4CD1-96FB-0ACD24B9F9C6}_61.png&quot;/&gt;&lt;left val=&quot;471&quot;/&gt;&lt;top val=&quot;490&quot;/&gt;&lt;width val=&quot;241&quot;/&gt;&lt;height val=&quot;43&quot;/&gt;&lt;hasText val=&quot;1&quot;/&gt;&lt;/Image&gt;&lt;/ThreeDShapeInfo&gt;"/>
  <p:tag name="PRESENTER_SHAPETEXTINFO" val="&lt;ShapeTextInfo&gt;&lt;TableIndex row=&quot;-1&quot; col=&quot;-1&quot;&gt;&lt;linesCount val=&quot;1&quot;/&gt;&lt;lineCharCount val=&quot;15&quot;/&gt;&lt;/TableIndex&gt;&lt;/ShapeTextInfo&gt;"/>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ujo">
  <a:themeElements>
    <a:clrScheme name="Apocalipsis">
      <a:dk1>
        <a:sysClr val="windowText" lastClr="000000"/>
      </a:dk1>
      <a:lt1>
        <a:sysClr val="window" lastClr="FFFFFF"/>
      </a:lt1>
      <a:dk2>
        <a:srgbClr val="C00000"/>
      </a:dk2>
      <a:lt2>
        <a:srgbClr val="ECE9C6"/>
      </a:lt2>
      <a:accent1>
        <a:srgbClr val="C00000"/>
      </a:accent1>
      <a:accent2>
        <a:srgbClr val="900000"/>
      </a:accent2>
      <a:accent3>
        <a:srgbClr val="D0BE40"/>
      </a:accent3>
      <a:accent4>
        <a:srgbClr val="877F6C"/>
      </a:accent4>
      <a:accent5>
        <a:srgbClr val="600000"/>
      </a:accent5>
      <a:accent6>
        <a:srgbClr val="AEB795"/>
      </a:accent6>
      <a:hlink>
        <a:srgbClr val="CC9900"/>
      </a:hlink>
      <a:folHlink>
        <a:srgbClr val="B2B2B2"/>
      </a:folHlink>
    </a:clrScheme>
    <a:fontScheme name="Personalizado 1">
      <a:majorFont>
        <a:latin typeface="Myriad Pro Black Cond"/>
        <a:ea typeface=""/>
        <a:cs typeface=""/>
      </a:majorFont>
      <a:minorFont>
        <a:latin typeface="Myriad Pro"/>
        <a:ea typeface=""/>
        <a:cs typeface=""/>
      </a:minorFont>
    </a:fontScheme>
    <a:fmtScheme name="Fluj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1200</TotalTime>
  <Words>4025</Words>
  <Application>Microsoft Office PowerPoint</Application>
  <PresentationFormat>On-screen Show (16:9)</PresentationFormat>
  <Paragraphs>197</Paragraphs>
  <Slides>31</Slides>
  <Notes>31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Myriad Pro</vt:lpstr>
      <vt:lpstr>Calibri</vt:lpstr>
      <vt:lpstr>Verdana</vt:lpstr>
      <vt:lpstr>Wingdings 2</vt:lpstr>
      <vt:lpstr>Arial</vt:lpstr>
      <vt:lpstr>Myriad Pro Black Cond</vt:lpstr>
      <vt:lpstr>Flujo</vt:lpstr>
      <vt:lpstr>The Central Person of Revelation </vt:lpstr>
      <vt:lpstr>PowerPoint Presentation</vt:lpstr>
      <vt:lpstr>PowerPoint Presentation</vt:lpstr>
      <vt:lpstr>Jesus</vt:lpstr>
      <vt:lpstr>PowerPoint Presentation</vt:lpstr>
      <vt:lpstr>PowerPoint Presentation</vt:lpstr>
      <vt:lpstr>PowerPoint Presentation</vt:lpstr>
      <vt:lpstr>PowerPoint Presentation</vt:lpstr>
      <vt:lpstr>Revelation 1:13-16</vt:lpstr>
      <vt:lpstr>Revelation 1:5</vt:lpstr>
      <vt:lpstr>Revelation 5:6</vt:lpstr>
      <vt:lpstr>Isaiah 53:6-7</vt:lpstr>
      <vt:lpstr>Jesus</vt:lpstr>
      <vt:lpstr>1 Peter 1:18-20</vt:lpstr>
      <vt:lpstr>Jesus</vt:lpstr>
      <vt:lpstr>PowerPoint Presentation</vt:lpstr>
      <vt:lpstr>Hebrews 4:12</vt:lpstr>
      <vt:lpstr>Revelation 8:4</vt:lpstr>
      <vt:lpstr>Hebrews 4:16 </vt:lpstr>
      <vt:lpstr>Hebrews 7:25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Introducción al Apocalipsis</dc:title>
  <dc:creator>Rodolfo Murua</dc:creator>
  <cp:lastModifiedBy>Michael</cp:lastModifiedBy>
  <cp:revision>139</cp:revision>
  <dcterms:created xsi:type="dcterms:W3CDTF">2017-08-31T21:58:51Z</dcterms:created>
  <dcterms:modified xsi:type="dcterms:W3CDTF">2018-11-12T08:39:47Z</dcterms:modified>
</cp:coreProperties>
</file>