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2.xml" ContentType="application/vnd.openxmlformats-officedocument.presentationml.tags+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52" r:id="rId1"/>
  </p:sldMasterIdLst>
  <p:notesMasterIdLst>
    <p:notesMasterId r:id="rId55"/>
  </p:notesMasterIdLst>
  <p:sldIdLst>
    <p:sldId id="373" r:id="rId2"/>
    <p:sldId id="376" r:id="rId3"/>
    <p:sldId id="377" r:id="rId4"/>
    <p:sldId id="378" r:id="rId5"/>
    <p:sldId id="379" r:id="rId6"/>
    <p:sldId id="381" r:id="rId7"/>
    <p:sldId id="380" r:id="rId8"/>
    <p:sldId id="259" r:id="rId9"/>
    <p:sldId id="292" r:id="rId10"/>
    <p:sldId id="291" r:id="rId11"/>
    <p:sldId id="338" r:id="rId12"/>
    <p:sldId id="339" r:id="rId13"/>
    <p:sldId id="340" r:id="rId14"/>
    <p:sldId id="341" r:id="rId15"/>
    <p:sldId id="271" r:id="rId16"/>
    <p:sldId id="307" r:id="rId17"/>
    <p:sldId id="342" r:id="rId18"/>
    <p:sldId id="343" r:id="rId19"/>
    <p:sldId id="344" r:id="rId20"/>
    <p:sldId id="347" r:id="rId21"/>
    <p:sldId id="345" r:id="rId22"/>
    <p:sldId id="346" r:id="rId23"/>
    <p:sldId id="348" r:id="rId24"/>
    <p:sldId id="349" r:id="rId25"/>
    <p:sldId id="350" r:id="rId26"/>
    <p:sldId id="352" r:id="rId27"/>
    <p:sldId id="382" r:id="rId28"/>
    <p:sldId id="351" r:id="rId29"/>
    <p:sldId id="383" r:id="rId30"/>
    <p:sldId id="353" r:id="rId31"/>
    <p:sldId id="354" r:id="rId32"/>
    <p:sldId id="355" r:id="rId33"/>
    <p:sldId id="356" r:id="rId34"/>
    <p:sldId id="357" r:id="rId35"/>
    <p:sldId id="358" r:id="rId36"/>
    <p:sldId id="359" r:id="rId37"/>
    <p:sldId id="360" r:id="rId38"/>
    <p:sldId id="361" r:id="rId39"/>
    <p:sldId id="362" r:id="rId40"/>
    <p:sldId id="363" r:id="rId41"/>
    <p:sldId id="364" r:id="rId42"/>
    <p:sldId id="366" r:id="rId43"/>
    <p:sldId id="365" r:id="rId44"/>
    <p:sldId id="367" r:id="rId45"/>
    <p:sldId id="368" r:id="rId46"/>
    <p:sldId id="369" r:id="rId47"/>
    <p:sldId id="370" r:id="rId48"/>
    <p:sldId id="384" r:id="rId49"/>
    <p:sldId id="385" r:id="rId50"/>
    <p:sldId id="371" r:id="rId51"/>
    <p:sldId id="372" r:id="rId52"/>
    <p:sldId id="374" r:id="rId53"/>
    <p:sldId id="375" r:id="rId54"/>
  </p:sldIdLst>
  <p:sldSz cx="9144000" cy="5143500" type="screen16x9"/>
  <p:notesSz cx="6858000" cy="9144000"/>
  <p:embeddedFontLst>
    <p:embeddedFont>
      <p:font typeface="Wingdings 2" panose="05020102010507070707" pitchFamily="18" charset="2"/>
      <p:regular r:id="rId56"/>
    </p:embeddedFont>
    <p:embeddedFont>
      <p:font typeface="Myriad Pro Black Cond" panose="020B0806030403020204" charset="0"/>
      <p:bold r:id="rId57"/>
      <p:boldItalic r:id="rId58"/>
    </p:embeddedFont>
    <p:embeddedFont>
      <p:font typeface="Myriad Pro" panose="020B0503030403020204" pitchFamily="34" charset="0"/>
      <p:regular r:id="rId59"/>
      <p:bold r:id="rId60"/>
      <p:italic r:id="rId61"/>
      <p:boldItalic r:id="rId62"/>
    </p:embeddedFont>
    <p:embeddedFont>
      <p:font typeface="Verdana" panose="020B0604030504040204" pitchFamily="34" charset="0"/>
      <p:regular r:id="rId63"/>
      <p:bold r:id="rId64"/>
      <p:italic r:id="rId65"/>
      <p:boldItalic r:id="rId66"/>
    </p:embeddedFont>
    <p:embeddedFont>
      <p:font typeface="Calibri" panose="020F0502020204030204" pitchFamily="34" charset="0"/>
      <p:regular r:id="rId67"/>
      <p:bold r:id="rId68"/>
      <p:italic r:id="rId69"/>
      <p:boldItalic r:id="rId70"/>
    </p:embeddedFont>
  </p:embeddedFontLst>
  <p:custDataLst>
    <p:tags r:id="rId71"/>
  </p:custDataLst>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39" autoAdjust="0"/>
    <p:restoredTop sz="71758" autoAdjust="0"/>
  </p:normalViewPr>
  <p:slideViewPr>
    <p:cSldViewPr>
      <p:cViewPr varScale="1">
        <p:scale>
          <a:sx n="110" d="100"/>
          <a:sy n="110" d="100"/>
        </p:scale>
        <p:origin x="1488" y="12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8.fntdata"/><Relationship Id="rId68"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AR"/>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00FDA5-3A07-4FDF-98A5-A092EB6FDC43}" type="datetimeFigureOut">
              <a:rPr lang="es-AR" smtClean="0"/>
              <a:t>13/11/2018</a:t>
            </a:fld>
            <a:endParaRPr lang="es-AR"/>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AR"/>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AR"/>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17086D-08C2-421D-B121-DBC876E4B52D}" type="slidenum">
              <a:rPr lang="es-AR" smtClean="0"/>
              <a:t>‹#›</a:t>
            </a:fld>
            <a:endParaRPr lang="es-AR"/>
          </a:p>
        </p:txBody>
      </p:sp>
    </p:spTree>
    <p:extLst>
      <p:ext uri="{BB962C8B-B14F-4D97-AF65-F5344CB8AC3E}">
        <p14:creationId xmlns:p14="http://schemas.microsoft.com/office/powerpoint/2010/main" val="1394859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i="1" kern="1200" dirty="0">
                <a:solidFill>
                  <a:schemeClr val="tx1"/>
                </a:solidFill>
                <a:effectLst/>
                <a:latin typeface="+mn-lt"/>
                <a:ea typeface="+mn-ea"/>
                <a:cs typeface="+mn-cs"/>
              </a:rPr>
              <a:t>Hola amigos, nuevamente estamos juntos para continuar nuestro estudio sobre el fascinante libro del Apocalipsis y sus revelaciones del futuro. </a:t>
            </a:r>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Hoy hablaremos acerca de “Siete cartas con una historia de mártires”.</a:t>
            </a: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a:t>
            </a:fld>
            <a:endParaRPr lang="es-AR"/>
          </a:p>
        </p:txBody>
      </p:sp>
    </p:spTree>
    <p:extLst>
      <p:ext uri="{BB962C8B-B14F-4D97-AF65-F5344CB8AC3E}">
        <p14:creationId xmlns:p14="http://schemas.microsoft.com/office/powerpoint/2010/main" val="457801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Leamos en </a:t>
            </a:r>
            <a:r>
              <a:rPr lang="es-ES" sz="1200" kern="1200" dirty="0" err="1">
                <a:solidFill>
                  <a:schemeClr val="tx1"/>
                </a:solidFill>
                <a:effectLst/>
                <a:latin typeface="+mn-lt"/>
                <a:ea typeface="+mn-ea"/>
                <a:cs typeface="+mn-cs"/>
              </a:rPr>
              <a:t>Apoc</a:t>
            </a:r>
            <a:r>
              <a:rPr lang="es-ES" sz="1200" kern="1200" dirty="0">
                <a:solidFill>
                  <a:schemeClr val="tx1"/>
                </a:solidFill>
                <a:effectLst/>
                <a:latin typeface="+mn-lt"/>
                <a:ea typeface="+mn-ea"/>
                <a:cs typeface="+mn-cs"/>
              </a:rPr>
              <a:t>. 1:20.</a:t>
            </a:r>
            <a:r>
              <a:rPr lang="es-ES" sz="1200" i="1" kern="1200" dirty="0">
                <a:solidFill>
                  <a:schemeClr val="tx1"/>
                </a:solidFill>
                <a:effectLst/>
                <a:latin typeface="+mn-lt"/>
                <a:ea typeface="+mn-ea"/>
                <a:cs typeface="+mn-cs"/>
              </a:rPr>
              <a:t> “El misterio de las siete estrellas que has visto en mi diestra, y los siete candelabros de oro. Las siete estrellas, son los ángeles de las siete iglesias, y los siete candelabros que viste, son las siete iglesias”.</a:t>
            </a:r>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Esto nos deja un mensaje muy claro. Es Jesús quien ha sostenido a su pueblo, a la iglesia cristiana, a los fieles creyentes en todas las épocas y a través de todos los diferentes periodos, y sigue aún guiando y sosteniendo a los fieles creyentes.</a:t>
            </a:r>
          </a:p>
          <a:p>
            <a:endParaRPr lang="es-ES" sz="1200" b="1" dirty="0">
              <a:effectLst>
                <a:outerShdw blurRad="38100" dist="38100" dir="2700000" algn="tl">
                  <a:srgbClr val="000000">
                    <a:alpha val="43137"/>
                  </a:srgbClr>
                </a:outerShdw>
              </a:effectLst>
              <a:latin typeface="Myriad Pro" pitchFamily="34" charset="0"/>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10</a:t>
            </a:fld>
            <a:endParaRPr lang="es-AR"/>
          </a:p>
        </p:txBody>
      </p:sp>
    </p:spTree>
    <p:extLst>
      <p:ext uri="{BB962C8B-B14F-4D97-AF65-F5344CB8AC3E}">
        <p14:creationId xmlns:p14="http://schemas.microsoft.com/office/powerpoint/2010/main" val="2846702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a:solidFill>
                  <a:schemeClr val="tx1"/>
                </a:solidFill>
                <a:effectLst/>
                <a:latin typeface="+mn-lt"/>
                <a:ea typeface="+mn-ea"/>
                <a:cs typeface="+mn-cs"/>
              </a:rPr>
              <a:t>En Asia menor existían muchas ciudades con iglesias cristianas. Dios eligió siete nombres, las iglesias de siete ciudades, como prototipo de siete épocas del cristianismo. Concluimos que las siete iglesias representan la historia de la iglesia de Dios, en siete períodos, una historia que existe, que puede ser seguida y comprobada, una historia marcada con la sangre de los fieles. </a:t>
            </a: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11</a:t>
            </a:fld>
            <a:endParaRPr lang="es-AR"/>
          </a:p>
        </p:txBody>
      </p:sp>
    </p:spTree>
    <p:extLst>
      <p:ext uri="{BB962C8B-B14F-4D97-AF65-F5344CB8AC3E}">
        <p14:creationId xmlns:p14="http://schemas.microsoft.com/office/powerpoint/2010/main" val="851700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a:solidFill>
                  <a:schemeClr val="tx1"/>
                </a:solidFill>
                <a:effectLst/>
                <a:latin typeface="+mn-lt"/>
                <a:ea typeface="+mn-ea"/>
                <a:cs typeface="+mn-cs"/>
              </a:rPr>
              <a:t>La iglesia de Cristo es una sola desde el Edén hasta la Tierra Nueva, pero ha pasado por muchas etapas. Podríamos dividir, a modo de referencia, esas siete épocas de la manera siguiente:</a:t>
            </a:r>
          </a:p>
          <a:p>
            <a:r>
              <a:rPr lang="es-ES" sz="1200" kern="1200" dirty="0">
                <a:solidFill>
                  <a:schemeClr val="tx1"/>
                </a:solidFill>
                <a:effectLst/>
                <a:latin typeface="+mn-lt"/>
                <a:ea typeface="+mn-ea"/>
                <a:cs typeface="+mn-cs"/>
              </a:rPr>
              <a:t>La iglesia de Éfeso representa el periodo que va desde el año 31, en ocasión de la muerte de Cristo, hasta el año 100 con la muerte de Juan, el último apóstol. Este fue seguido de Esmirna que es el periodo que sigue del año 100 al año 313. Luego, el tercer periodo, </a:t>
            </a:r>
            <a:r>
              <a:rPr lang="es-ES" sz="1200" kern="1200" dirty="0" err="1">
                <a:solidFill>
                  <a:schemeClr val="tx1"/>
                </a:solidFill>
                <a:effectLst/>
                <a:latin typeface="+mn-lt"/>
                <a:ea typeface="+mn-ea"/>
                <a:cs typeface="+mn-cs"/>
              </a:rPr>
              <a:t>Pérgamo</a:t>
            </a:r>
            <a:r>
              <a:rPr lang="es-ES" sz="1200" kern="1200" dirty="0">
                <a:solidFill>
                  <a:schemeClr val="tx1"/>
                </a:solidFill>
                <a:effectLst/>
                <a:latin typeface="+mn-lt"/>
                <a:ea typeface="+mn-ea"/>
                <a:cs typeface="+mn-cs"/>
              </a:rPr>
              <a:t>, que va hasta el año 538. A continuación la cuarta iglesia, </a:t>
            </a:r>
            <a:r>
              <a:rPr lang="es-ES" sz="1200" kern="1200" dirty="0" err="1">
                <a:solidFill>
                  <a:schemeClr val="tx1"/>
                </a:solidFill>
                <a:effectLst/>
                <a:latin typeface="+mn-lt"/>
                <a:ea typeface="+mn-ea"/>
                <a:cs typeface="+mn-cs"/>
              </a:rPr>
              <a:t>Tiatira</a:t>
            </a:r>
            <a:r>
              <a:rPr lang="es-ES" sz="1200" kern="1200" dirty="0">
                <a:solidFill>
                  <a:schemeClr val="tx1"/>
                </a:solidFill>
                <a:effectLst/>
                <a:latin typeface="+mn-lt"/>
                <a:ea typeface="+mn-ea"/>
                <a:cs typeface="+mn-cs"/>
              </a:rPr>
              <a:t> que va hasta el año 1517. La que continúa es </a:t>
            </a:r>
            <a:r>
              <a:rPr lang="es-ES" sz="1200" kern="1200" dirty="0" err="1">
                <a:solidFill>
                  <a:schemeClr val="tx1"/>
                </a:solidFill>
                <a:effectLst/>
                <a:latin typeface="+mn-lt"/>
                <a:ea typeface="+mn-ea"/>
                <a:cs typeface="+mn-cs"/>
              </a:rPr>
              <a:t>Sardis</a:t>
            </a:r>
            <a:r>
              <a:rPr lang="es-ES" sz="1200" kern="1200" dirty="0">
                <a:solidFill>
                  <a:schemeClr val="tx1"/>
                </a:solidFill>
                <a:effectLst/>
                <a:latin typeface="+mn-lt"/>
                <a:ea typeface="+mn-ea"/>
                <a:cs typeface="+mn-cs"/>
              </a:rPr>
              <a:t> como el quinto periodo hasta el año 1798, seguido de Filadelfia hasta el año 1844 en donde se inicia el último periodo llamado </a:t>
            </a:r>
            <a:r>
              <a:rPr lang="es-ES" sz="1200" kern="1200" dirty="0" err="1">
                <a:solidFill>
                  <a:schemeClr val="tx1"/>
                </a:solidFill>
                <a:effectLst/>
                <a:latin typeface="+mn-lt"/>
                <a:ea typeface="+mn-ea"/>
                <a:cs typeface="+mn-cs"/>
              </a:rPr>
              <a:t>Laodicea</a:t>
            </a:r>
            <a:r>
              <a:rPr lang="es-ES" sz="1200" kern="1200" dirty="0">
                <a:solidFill>
                  <a:schemeClr val="tx1"/>
                </a:solidFill>
                <a:effectLst/>
                <a:latin typeface="+mn-lt"/>
                <a:ea typeface="+mn-ea"/>
                <a:cs typeface="+mn-cs"/>
              </a:rPr>
              <a:t> que va hasta el fin de la historia de este mundo.</a:t>
            </a:r>
          </a:p>
          <a:p>
            <a:r>
              <a:rPr lang="es-ES" sz="1200" kern="1200" dirty="0">
                <a:solidFill>
                  <a:schemeClr val="tx1"/>
                </a:solidFill>
                <a:effectLst/>
                <a:latin typeface="+mn-lt"/>
                <a:ea typeface="+mn-ea"/>
                <a:cs typeface="+mn-cs"/>
              </a:rPr>
              <a:t> </a:t>
            </a:r>
          </a:p>
          <a:p>
            <a:r>
              <a:rPr lang="es-ES" sz="1200" kern="1200" dirty="0">
                <a:solidFill>
                  <a:schemeClr val="tx1"/>
                </a:solidFill>
                <a:effectLst/>
                <a:latin typeface="+mn-lt"/>
                <a:ea typeface="+mn-ea"/>
                <a:cs typeface="+mn-cs"/>
              </a:rPr>
              <a:t>Año: 31____100_____313_____538_____1517____1798______1844_____Fin</a:t>
            </a: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12</a:t>
            </a:fld>
            <a:endParaRPr lang="es-AR"/>
          </a:p>
        </p:txBody>
      </p:sp>
    </p:spTree>
    <p:extLst>
      <p:ext uri="{BB962C8B-B14F-4D97-AF65-F5344CB8AC3E}">
        <p14:creationId xmlns:p14="http://schemas.microsoft.com/office/powerpoint/2010/main" val="3312780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a:solidFill>
                  <a:schemeClr val="tx1"/>
                </a:solidFill>
                <a:effectLst/>
                <a:latin typeface="+mn-lt"/>
                <a:ea typeface="+mn-ea"/>
                <a:cs typeface="+mn-cs"/>
              </a:rPr>
              <a:t>En todos estos periodos, el mensaje se dirige al ángel de la iglesia. ¿Quiénes son esos ángeles? </a:t>
            </a:r>
          </a:p>
          <a:p>
            <a:r>
              <a:rPr lang="es-ES" sz="1200" kern="1200" dirty="0">
                <a:solidFill>
                  <a:schemeClr val="tx1"/>
                </a:solidFill>
                <a:effectLst/>
                <a:latin typeface="+mn-lt"/>
                <a:ea typeface="+mn-ea"/>
                <a:cs typeface="+mn-cs"/>
              </a:rPr>
              <a:t>La palabra ángel, en griego es </a:t>
            </a:r>
            <a:r>
              <a:rPr lang="es-ES" sz="1200" i="1" kern="1200" dirty="0" err="1">
                <a:solidFill>
                  <a:schemeClr val="tx1"/>
                </a:solidFill>
                <a:effectLst/>
                <a:latin typeface="+mn-lt"/>
                <a:ea typeface="+mn-ea"/>
                <a:cs typeface="+mn-cs"/>
              </a:rPr>
              <a:t>aggeloi</a:t>
            </a:r>
            <a:r>
              <a:rPr lang="es-ES" sz="1200" kern="1200" dirty="0">
                <a:solidFill>
                  <a:schemeClr val="tx1"/>
                </a:solidFill>
                <a:effectLst/>
                <a:latin typeface="+mn-lt"/>
                <a:ea typeface="+mn-ea"/>
                <a:cs typeface="+mn-cs"/>
              </a:rPr>
              <a:t>. También puede traducirse como mensajero, pues muchas veces se aplica a seres humanos. Según Malaquías 2:7 son los sacerdotes, maestros y dirigentes de la iglesia, quienes llevan las responsabilidades de la grey de Dios. </a:t>
            </a:r>
          </a:p>
          <a:p>
            <a:r>
              <a:rPr lang="es-ES" sz="1200" kern="1200" dirty="0">
                <a:solidFill>
                  <a:schemeClr val="tx1"/>
                </a:solidFill>
                <a:effectLst/>
                <a:latin typeface="+mn-lt"/>
                <a:ea typeface="+mn-ea"/>
                <a:cs typeface="+mn-cs"/>
              </a:rPr>
              <a:t>“Porque los labios del sacerdote guardarán la sabiduría, y de su boca buscarán la ley; porque mensajero es de Jehová de los ejércitos”.</a:t>
            </a:r>
          </a:p>
          <a:p>
            <a:r>
              <a:rPr lang="es-ES" sz="1200" kern="1200" dirty="0">
                <a:solidFill>
                  <a:schemeClr val="tx1"/>
                </a:solidFill>
                <a:effectLst/>
                <a:latin typeface="+mn-lt"/>
                <a:ea typeface="+mn-ea"/>
                <a:cs typeface="+mn-cs"/>
              </a:rPr>
              <a:t>Mientras los líderes creyentes permanecen con Cristo y su palabra, él los tiene en sus manos y los guía. Si se apartan, él los rechaza y elije a otros. </a:t>
            </a: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13</a:t>
            </a:fld>
            <a:endParaRPr lang="es-AR"/>
          </a:p>
        </p:txBody>
      </p:sp>
    </p:spTree>
    <p:extLst>
      <p:ext uri="{BB962C8B-B14F-4D97-AF65-F5344CB8AC3E}">
        <p14:creationId xmlns:p14="http://schemas.microsoft.com/office/powerpoint/2010/main" val="2546688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a:solidFill>
                  <a:schemeClr val="tx1"/>
                </a:solidFill>
                <a:effectLst/>
                <a:latin typeface="+mn-lt"/>
                <a:ea typeface="+mn-ea"/>
                <a:cs typeface="+mn-cs"/>
              </a:rPr>
              <a:t>Veamos ahora el mensaje a las 7 Iglesias y los principales detalles:</a:t>
            </a: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14</a:t>
            </a:fld>
            <a:endParaRPr lang="es-AR"/>
          </a:p>
        </p:txBody>
      </p:sp>
    </p:spTree>
    <p:extLst>
      <p:ext uri="{BB962C8B-B14F-4D97-AF65-F5344CB8AC3E}">
        <p14:creationId xmlns:p14="http://schemas.microsoft.com/office/powerpoint/2010/main" val="2219453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1. EFESO</a:t>
            </a:r>
            <a:endParaRPr lang="es-ES"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Éfeso (31-100)</a:t>
            </a:r>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Se encuentra en Apocalipsis 2:1-7. </a:t>
            </a: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15</a:t>
            </a:fld>
            <a:endParaRPr lang="es-AR"/>
          </a:p>
        </p:txBody>
      </p:sp>
    </p:spTree>
    <p:extLst>
      <p:ext uri="{BB962C8B-B14F-4D97-AF65-F5344CB8AC3E}">
        <p14:creationId xmlns:p14="http://schemas.microsoft.com/office/powerpoint/2010/main" val="2978300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a:solidFill>
                  <a:schemeClr val="tx1"/>
                </a:solidFill>
                <a:effectLst/>
                <a:latin typeface="+mn-lt"/>
                <a:ea typeface="+mn-ea"/>
                <a:cs typeface="+mn-cs"/>
              </a:rPr>
              <a:t>En el versículo 1 vemos que Cristo se presenta a esta iglesia como “el que tiene las 7 estrellas en su diestra y anda en medio de los 7 candeleros de oro”. Eso significa que Él es el fundador y dirigente de la iglesia y no ignora las luchas de su pueblo; está siempre con ellos. </a:t>
            </a:r>
          </a:p>
          <a:p>
            <a:r>
              <a:rPr lang="es-ES" sz="1200" kern="1200" dirty="0">
                <a:solidFill>
                  <a:schemeClr val="tx1"/>
                </a:solidFill>
                <a:effectLst/>
                <a:latin typeface="+mn-lt"/>
                <a:ea typeface="+mn-ea"/>
                <a:cs typeface="+mn-cs"/>
              </a:rPr>
              <a:t>Es la época del cristianismo del primer siglo, de los años 31 al 100, mientras aún vivían los apóstoles. Este fue un tiempo de gran crecimiento de la iglesia cristiana. La doctrina se mantuvo pura.</a:t>
            </a:r>
          </a:p>
          <a:p>
            <a:r>
              <a:rPr lang="es-ES" sz="1200" kern="1200" dirty="0">
                <a:solidFill>
                  <a:schemeClr val="tx1"/>
                </a:solidFill>
                <a:effectLst/>
                <a:latin typeface="+mn-lt"/>
                <a:ea typeface="+mn-ea"/>
                <a:cs typeface="+mn-cs"/>
              </a:rPr>
              <a:t>En los versículos 2 y 3 el elogio que dirige al ángel, al liderazgo de la iglesia de esa época, es que conoce </a:t>
            </a:r>
            <a:r>
              <a:rPr lang="es-ES" sz="1200" i="1" kern="1200" dirty="0">
                <a:solidFill>
                  <a:schemeClr val="tx1"/>
                </a:solidFill>
                <a:effectLst/>
                <a:latin typeface="+mn-lt"/>
                <a:ea typeface="+mn-ea"/>
                <a:cs typeface="+mn-cs"/>
              </a:rPr>
              <a:t>“su arduo trabajo y paciencia”,</a:t>
            </a:r>
            <a:r>
              <a:rPr lang="es-ES" sz="1200" kern="1200" dirty="0">
                <a:solidFill>
                  <a:schemeClr val="tx1"/>
                </a:solidFill>
                <a:effectLst/>
                <a:latin typeface="+mn-lt"/>
                <a:ea typeface="+mn-ea"/>
                <a:cs typeface="+mn-cs"/>
              </a:rPr>
              <a:t> cómo trabajaron para extender el evangelio y le felicita por hacer una clara distinción entre la verdad y el error. También dice “has sufrido”, “por amor de mi nombre”, haciendo referencia a las persecuciones y sufrimientos de los cristianos del primer siglo. Partiendo desde Esteban, el primer mártir cristiano, la historia del cristianismo está llena de mártires. Prácticamente todos los apóstoles murieron como mártires de la fe cristiana. Jacobo murió decapitado por el rey Herodes, Pedro crucificado cabeza abajo. Felipe, Andrés, Bartolomé y Santiago hijo de Alfeo también fueron crucificados. Santiago, hijo de Zebedeo, fue decapitado. A Lucas lo ahorcaron. Se dice que Tomás fue traspasado por una lanza, etc. Y no solo los apóstoles murieron por su fe. Hubo muchos mártires en el primer siglo. </a:t>
            </a:r>
          </a:p>
          <a:p>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16</a:t>
            </a:fld>
            <a:endParaRPr lang="es-AR"/>
          </a:p>
        </p:txBody>
      </p:sp>
    </p:spTree>
    <p:extLst>
      <p:ext uri="{BB962C8B-B14F-4D97-AF65-F5344CB8AC3E}">
        <p14:creationId xmlns:p14="http://schemas.microsoft.com/office/powerpoint/2010/main" val="3534845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a:solidFill>
                  <a:schemeClr val="tx1"/>
                </a:solidFill>
                <a:effectLst/>
                <a:latin typeface="+mn-lt"/>
                <a:ea typeface="+mn-ea"/>
                <a:cs typeface="+mn-cs"/>
              </a:rPr>
              <a:t>Pero debemos recordar que también se le dice “pero tengo contra ti, que has dejado tu primer amor”. Se menciona el peligro que vivió la primera iglesia cuando no tenían más a los apóstoles, perdió el primer amor. Y este peligro también lo vivimos nosotros el de perder el primer amor.</a:t>
            </a: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17</a:t>
            </a:fld>
            <a:endParaRPr lang="es-AR"/>
          </a:p>
        </p:txBody>
      </p:sp>
    </p:spTree>
    <p:extLst>
      <p:ext uri="{BB962C8B-B14F-4D97-AF65-F5344CB8AC3E}">
        <p14:creationId xmlns:p14="http://schemas.microsoft.com/office/powerpoint/2010/main" val="3534845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a:solidFill>
                  <a:schemeClr val="tx1"/>
                </a:solidFill>
                <a:effectLst/>
                <a:latin typeface="+mn-lt"/>
                <a:ea typeface="+mn-ea"/>
                <a:cs typeface="+mn-cs"/>
              </a:rPr>
              <a:t>Los reproches, consejos y promesas dadas a esta iglesia son también para nosotros. </a:t>
            </a:r>
          </a:p>
          <a:p>
            <a:r>
              <a:rPr lang="es-ES" sz="1200" kern="1200" dirty="0">
                <a:solidFill>
                  <a:schemeClr val="tx1"/>
                </a:solidFill>
                <a:effectLst/>
                <a:latin typeface="+mn-lt"/>
                <a:ea typeface="+mn-ea"/>
                <a:cs typeface="+mn-cs"/>
              </a:rPr>
              <a:t>Éfeso significa “Deseable”. La experiencia de la iglesia primitiva, la de los apóstoles debe ser una inspiración para nosotros. </a:t>
            </a: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18</a:t>
            </a:fld>
            <a:endParaRPr lang="es-AR"/>
          </a:p>
        </p:txBody>
      </p:sp>
    </p:spTree>
    <p:extLst>
      <p:ext uri="{BB962C8B-B14F-4D97-AF65-F5344CB8AC3E}">
        <p14:creationId xmlns:p14="http://schemas.microsoft.com/office/powerpoint/2010/main" val="42037596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i="1" kern="1200" dirty="0">
                <a:solidFill>
                  <a:schemeClr val="tx1"/>
                </a:solidFill>
                <a:effectLst/>
                <a:latin typeface="+mn-lt"/>
                <a:ea typeface="+mn-ea"/>
                <a:cs typeface="+mn-cs"/>
              </a:rPr>
              <a:t>Esmirna</a:t>
            </a:r>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19</a:t>
            </a:fld>
            <a:endParaRPr lang="es-AR"/>
          </a:p>
        </p:txBody>
      </p:sp>
    </p:spTree>
    <p:extLst>
      <p:ext uri="{BB962C8B-B14F-4D97-AF65-F5344CB8AC3E}">
        <p14:creationId xmlns:p14="http://schemas.microsoft.com/office/powerpoint/2010/main" val="2978300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En los días cuando la obsesión de Nerón era acabar con los cristianos, este emperador romano tenía un grupo de soldados a los que llamaban los “Luchadores del Emperador”. Eran hombres robustos, de los más fuertes y más valientes, reclutados de entre los mejores atletas de los juegos romanos. Antes de cada juego, los “Luchadores del Emperador” se paraban delante del trono del emperador y por todo el anfiteatro dejaban resonar su canto: “Nosotros, los luchadores, luchamos por ti, Emperador, para ganar para ti la victoria y para recibir de ti la corona del vencedor”. Cuando César mandó su gran ejército a Galia, no hubo soldados más valientes ni más fieles que los del grupo de los luchadores. Estuvieron bajo el mando de un centurión romano. Llegó al oído de Nerón las noticias de que la fe cristiana, que no conocía fronteras ni barreras, había penetrado en las filas de los luchadores, y que algunos de ellos se habían convertido al cristianismo. Convertirse en cristiano en aquel tiempo era esperar la sentencia de muerte. Ni para el más alto servidor del emperador hubo excepción. Al centurión de los “Luchadores del emperador” se le fue dada la orden de matar a cualquier profesante de la fe cristiana. </a:t>
            </a: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a:t>
            </a:fld>
            <a:endParaRPr lang="es-AR"/>
          </a:p>
        </p:txBody>
      </p:sp>
    </p:spTree>
    <p:extLst>
      <p:ext uri="{BB962C8B-B14F-4D97-AF65-F5344CB8AC3E}">
        <p14:creationId xmlns:p14="http://schemas.microsoft.com/office/powerpoint/2010/main" val="36573175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i="1" kern="1200" dirty="0">
                <a:solidFill>
                  <a:schemeClr val="tx1"/>
                </a:solidFill>
                <a:effectLst/>
                <a:latin typeface="+mn-lt"/>
                <a:ea typeface="+mn-ea"/>
                <a:cs typeface="+mn-cs"/>
              </a:rPr>
              <a:t>(100-313)</a:t>
            </a:r>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 segunda iglesia, o época del cristianismo, e</a:t>
            </a:r>
            <a:r>
              <a:rPr lang="es-ES" sz="1200" i="1" kern="1200" dirty="0">
                <a:solidFill>
                  <a:schemeClr val="tx1"/>
                </a:solidFill>
                <a:effectLst/>
                <a:latin typeface="+mn-lt"/>
                <a:ea typeface="+mn-ea"/>
                <a:cs typeface="+mn-cs"/>
              </a:rPr>
              <a:t>s</a:t>
            </a:r>
            <a:r>
              <a:rPr lang="es-ES" sz="1200" kern="1200" dirty="0">
                <a:solidFill>
                  <a:schemeClr val="tx1"/>
                </a:solidFill>
                <a:effectLst/>
                <a:latin typeface="+mn-lt"/>
                <a:ea typeface="+mn-ea"/>
                <a:cs typeface="+mn-cs"/>
              </a:rPr>
              <a:t> el período de la iglesia de Esmirna. Está mencionado en </a:t>
            </a:r>
            <a:r>
              <a:rPr lang="es-ES" sz="1200" kern="1200" dirty="0" err="1">
                <a:solidFill>
                  <a:schemeClr val="tx1"/>
                </a:solidFill>
                <a:effectLst/>
                <a:latin typeface="+mn-lt"/>
                <a:ea typeface="+mn-ea"/>
                <a:cs typeface="+mn-cs"/>
              </a:rPr>
              <a:t>Apoc</a:t>
            </a:r>
            <a:r>
              <a:rPr lang="es-ES" sz="1200" kern="1200" dirty="0">
                <a:solidFill>
                  <a:schemeClr val="tx1"/>
                </a:solidFill>
                <a:effectLst/>
                <a:latin typeface="+mn-lt"/>
                <a:ea typeface="+mn-ea"/>
                <a:cs typeface="+mn-cs"/>
              </a:rPr>
              <a:t>. 2:8-11.</a:t>
            </a:r>
          </a:p>
          <a:p>
            <a:r>
              <a:rPr lang="es-ES" sz="1200" kern="1200" dirty="0">
                <a:solidFill>
                  <a:schemeClr val="tx1"/>
                </a:solidFill>
                <a:effectLst/>
                <a:latin typeface="+mn-lt"/>
                <a:ea typeface="+mn-ea"/>
                <a:cs typeface="+mn-cs"/>
              </a:rPr>
              <a:t>Esmirna fue el periodo de las duras persecuciones bajo el imperio romano. Los cristianos eran arrojados a los circos. Los fieles vivían refugiados en las catacumbas (son pasillos subterráneos debajo de Roma) y en soledad. </a:t>
            </a:r>
          </a:p>
          <a:p>
            <a:r>
              <a:rPr lang="es-ES" sz="1200" kern="1200" dirty="0">
                <a:solidFill>
                  <a:schemeClr val="tx1"/>
                </a:solidFill>
                <a:effectLst/>
                <a:latin typeface="+mn-lt"/>
                <a:ea typeface="+mn-ea"/>
                <a:cs typeface="+mn-cs"/>
              </a:rPr>
              <a:t>Esmirna significa “Mirra” o “Suave perfume”. La vida de los creyentes fieles y la muerte de muchos mártires era para Dios como un perfume. Este periodo va desde la muerte del apóstol Juan en el año 100 aproximadamente, hasta el edicto de tolerancia de Milán, en el 313 cuando el emperador romano Constantino, concede libertad a los cristianos. </a:t>
            </a:r>
          </a:p>
          <a:p>
            <a:r>
              <a:rPr lang="es-ES" sz="1200" kern="1200" dirty="0">
                <a:solidFill>
                  <a:schemeClr val="tx1"/>
                </a:solidFill>
                <a:effectLst/>
                <a:latin typeface="+mn-lt"/>
                <a:ea typeface="+mn-ea"/>
                <a:cs typeface="+mn-cs"/>
              </a:rPr>
              <a:t>Por el hecho de ser un periodo de grandes persecuciones y marcado con mártires, Jesús se dirige al ángel o a los líderes de este periodo como: “El primero y postrero, el que estuvo muerto y vive”. Esto lo vemos en el versículo 8.</a:t>
            </a:r>
            <a:r>
              <a:rPr lang="es-ES" sz="1200" i="1"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Para los mártires de esa época de duras persecuciones, Jesús fue el primero y el último. Morían seguros de la resurrección, pues Jesús vive. La historia de los 40 gladiadores es una experiencia vivida durante este periodo de persecuciones.</a:t>
            </a:r>
          </a:p>
          <a:p>
            <a:pPr marL="0" indent="0">
              <a:buFont typeface="Arial" panose="020B0604020202020204" pitchFamily="34" charset="0"/>
              <a:buNone/>
            </a:pPr>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20</a:t>
            </a:fld>
            <a:endParaRPr lang="es-AR"/>
          </a:p>
        </p:txBody>
      </p:sp>
    </p:spTree>
    <p:extLst>
      <p:ext uri="{BB962C8B-B14F-4D97-AF65-F5344CB8AC3E}">
        <p14:creationId xmlns:p14="http://schemas.microsoft.com/office/powerpoint/2010/main" val="42037596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a:solidFill>
                  <a:schemeClr val="tx1"/>
                </a:solidFill>
                <a:effectLst/>
                <a:latin typeface="+mn-lt"/>
                <a:ea typeface="+mn-ea"/>
                <a:cs typeface="+mn-cs"/>
              </a:rPr>
              <a:t>Este periodo recibe un elogio de parte de Dios. En el versículo 9 Jesús menciona “Yo conozco tus obras, y tu tribulación, y tu pobreza”.</a:t>
            </a:r>
          </a:p>
          <a:p>
            <a:r>
              <a:rPr lang="es-ES" sz="1200" kern="1200" dirty="0">
                <a:solidFill>
                  <a:schemeClr val="tx1"/>
                </a:solidFill>
                <a:effectLst/>
                <a:latin typeface="+mn-lt"/>
                <a:ea typeface="+mn-ea"/>
                <a:cs typeface="+mn-cs"/>
              </a:rPr>
              <a:t>Esta iglesia no tiene reproches, pues permanecen fieles bajo la persecución. Jesús conocía su pobreza material, pero les dice que eran ricos espiritualmente.</a:t>
            </a: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21</a:t>
            </a:fld>
            <a:endParaRPr lang="es-AR"/>
          </a:p>
        </p:txBody>
      </p:sp>
    </p:spTree>
    <p:extLst>
      <p:ext uri="{BB962C8B-B14F-4D97-AF65-F5344CB8AC3E}">
        <p14:creationId xmlns:p14="http://schemas.microsoft.com/office/powerpoint/2010/main" val="3534845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a:solidFill>
                  <a:schemeClr val="tx1"/>
                </a:solidFill>
                <a:effectLst/>
                <a:latin typeface="+mn-lt"/>
                <a:ea typeface="+mn-ea"/>
                <a:cs typeface="+mn-cs"/>
              </a:rPr>
              <a:t>La profecía del Apocalipsis para este periodo, decía que serían perseguidos diez días según el versículo 10: “Y tendréis tribulación por diez días”. </a:t>
            </a:r>
          </a:p>
          <a:p>
            <a:r>
              <a:rPr lang="es-ES" sz="1200" kern="1200" dirty="0">
                <a:solidFill>
                  <a:schemeClr val="tx1"/>
                </a:solidFill>
                <a:effectLst/>
                <a:latin typeface="+mn-lt"/>
                <a:ea typeface="+mn-ea"/>
                <a:cs typeface="+mn-cs"/>
              </a:rPr>
              <a:t>En el lenguaje de la profecía, cada día equivale a un año, como lo hemos visto en las llaves de la profecía en la primera conferencia de esta serie, por lo tanto, estos 10 días fueron diez años. Entre los años 303-313, </a:t>
            </a:r>
            <a:r>
              <a:rPr lang="es-ES" sz="1200" kern="1200" dirty="0" err="1">
                <a:solidFill>
                  <a:schemeClr val="tx1"/>
                </a:solidFill>
                <a:effectLst/>
                <a:latin typeface="+mn-lt"/>
                <a:ea typeface="+mn-ea"/>
                <a:cs typeface="+mn-cs"/>
              </a:rPr>
              <a:t>Dioclesiano</a:t>
            </a:r>
            <a:r>
              <a:rPr lang="es-ES" sz="1200" kern="1200" dirty="0">
                <a:solidFill>
                  <a:schemeClr val="tx1"/>
                </a:solidFill>
                <a:effectLst/>
                <a:latin typeface="+mn-lt"/>
                <a:ea typeface="+mn-ea"/>
                <a:cs typeface="+mn-cs"/>
              </a:rPr>
              <a:t> y su asociado y sucesor </a:t>
            </a:r>
            <a:r>
              <a:rPr lang="es-ES" sz="1200" kern="1200" dirty="0" err="1">
                <a:solidFill>
                  <a:schemeClr val="tx1"/>
                </a:solidFill>
                <a:effectLst/>
                <a:latin typeface="+mn-lt"/>
                <a:ea typeface="+mn-ea"/>
                <a:cs typeface="+mn-cs"/>
              </a:rPr>
              <a:t>Galerio</a:t>
            </a:r>
            <a:r>
              <a:rPr lang="es-ES" sz="1200" kern="1200" dirty="0">
                <a:solidFill>
                  <a:schemeClr val="tx1"/>
                </a:solidFill>
                <a:effectLst/>
                <a:latin typeface="+mn-lt"/>
                <a:ea typeface="+mn-ea"/>
                <a:cs typeface="+mn-cs"/>
              </a:rPr>
              <a:t>, dirigieron una encarnizada campaña de aniquilamiento al cristianismo. </a:t>
            </a:r>
          </a:p>
          <a:p>
            <a:r>
              <a:rPr lang="es-ES" sz="1200" kern="1200" dirty="0">
                <a:solidFill>
                  <a:schemeClr val="tx1"/>
                </a:solidFill>
                <a:effectLst/>
                <a:latin typeface="+mn-lt"/>
                <a:ea typeface="+mn-ea"/>
                <a:cs typeface="+mn-cs"/>
              </a:rPr>
              <a:t>Pero Dios les da una promesa a los fieles creyentes de este periodo como también a los fieles de todas las épocas “El que venciere no sufrirá daño en la muerte segunda” según el versículo 11. Jesús da vida eterna a los que creen en él y le son fieles. </a:t>
            </a: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22</a:t>
            </a:fld>
            <a:endParaRPr lang="es-AR"/>
          </a:p>
        </p:txBody>
      </p:sp>
    </p:spTree>
    <p:extLst>
      <p:ext uri="{BB962C8B-B14F-4D97-AF65-F5344CB8AC3E}">
        <p14:creationId xmlns:p14="http://schemas.microsoft.com/office/powerpoint/2010/main" val="3534845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3. PÉRGAMO</a:t>
            </a: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23</a:t>
            </a:fld>
            <a:endParaRPr lang="es-AR"/>
          </a:p>
        </p:txBody>
      </p:sp>
    </p:spTree>
    <p:extLst>
      <p:ext uri="{BB962C8B-B14F-4D97-AF65-F5344CB8AC3E}">
        <p14:creationId xmlns:p14="http://schemas.microsoft.com/office/powerpoint/2010/main" val="29783000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kern="1200" dirty="0" err="1">
                <a:solidFill>
                  <a:schemeClr val="tx1"/>
                </a:solidFill>
                <a:effectLst/>
                <a:latin typeface="+mn-lt"/>
                <a:ea typeface="+mn-ea"/>
                <a:cs typeface="+mn-cs"/>
              </a:rPr>
              <a:t>Pérgamo</a:t>
            </a:r>
            <a:r>
              <a:rPr lang="es-ES" sz="1200" b="1" kern="1200" dirty="0">
                <a:solidFill>
                  <a:schemeClr val="tx1"/>
                </a:solidFill>
                <a:effectLst/>
                <a:latin typeface="+mn-lt"/>
                <a:ea typeface="+mn-ea"/>
                <a:cs typeface="+mn-cs"/>
              </a:rPr>
              <a:t> (313 – 538)</a:t>
            </a:r>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 carta de </a:t>
            </a:r>
            <a:r>
              <a:rPr lang="es-ES" sz="1200" kern="1200" dirty="0" err="1">
                <a:solidFill>
                  <a:schemeClr val="tx1"/>
                </a:solidFill>
                <a:effectLst/>
                <a:latin typeface="+mn-lt"/>
                <a:ea typeface="+mn-ea"/>
                <a:cs typeface="+mn-cs"/>
              </a:rPr>
              <a:t>Pérgamo</a:t>
            </a:r>
            <a:r>
              <a:rPr lang="es-ES" sz="1200" kern="1200" dirty="0">
                <a:solidFill>
                  <a:schemeClr val="tx1"/>
                </a:solidFill>
                <a:effectLst/>
                <a:latin typeface="+mn-lt"/>
                <a:ea typeface="+mn-ea"/>
                <a:cs typeface="+mn-cs"/>
              </a:rPr>
              <a:t> la encontramos en </a:t>
            </a:r>
            <a:r>
              <a:rPr lang="es-ES" sz="1200" kern="1200" dirty="0" err="1">
                <a:solidFill>
                  <a:schemeClr val="tx1"/>
                </a:solidFill>
                <a:effectLst/>
                <a:latin typeface="+mn-lt"/>
                <a:ea typeface="+mn-ea"/>
                <a:cs typeface="+mn-cs"/>
              </a:rPr>
              <a:t>Apoc</a:t>
            </a:r>
            <a:r>
              <a:rPr lang="es-ES" sz="1200" kern="1200" dirty="0">
                <a:solidFill>
                  <a:schemeClr val="tx1"/>
                </a:solidFill>
                <a:effectLst/>
                <a:latin typeface="+mn-lt"/>
                <a:ea typeface="+mn-ea"/>
                <a:cs typeface="+mn-cs"/>
              </a:rPr>
              <a:t>. 2:12-17. Este periodo, como ya lo hemos dicho, se extiende entre los años 313-538. </a:t>
            </a:r>
          </a:p>
          <a:p>
            <a:r>
              <a:rPr lang="es-ES" sz="1200" kern="1200" dirty="0">
                <a:solidFill>
                  <a:schemeClr val="tx1"/>
                </a:solidFill>
                <a:effectLst/>
                <a:latin typeface="+mn-lt"/>
                <a:ea typeface="+mn-ea"/>
                <a:cs typeface="+mn-cs"/>
              </a:rPr>
              <a:t>La iglesia había permanecido fiel bajo las persecuciones, pero en el año 313 el emperador Constantino concedió la libertad religiosa por conveniencia y lamentablemente la iglesia cedió a las presiones políticas del emperador Romano. La iglesia se une con el estado. Se introducen costumbres paganas en la iglesia, la Biblia es ignorada y se les da más importancia a las tradiciones humanas. En ese tiempo surgió la supremacía del obispo de Roma. </a:t>
            </a:r>
          </a:p>
          <a:p>
            <a:r>
              <a:rPr lang="es-ES" sz="1200" kern="1200" dirty="0" err="1">
                <a:solidFill>
                  <a:schemeClr val="tx1"/>
                </a:solidFill>
                <a:effectLst/>
                <a:latin typeface="+mn-lt"/>
                <a:ea typeface="+mn-ea"/>
                <a:cs typeface="+mn-cs"/>
              </a:rPr>
              <a:t>Pérgamo</a:t>
            </a:r>
            <a:r>
              <a:rPr lang="es-ES" sz="1200" kern="1200" dirty="0">
                <a:solidFill>
                  <a:schemeClr val="tx1"/>
                </a:solidFill>
                <a:effectLst/>
                <a:latin typeface="+mn-lt"/>
                <a:ea typeface="+mn-ea"/>
                <a:cs typeface="+mn-cs"/>
              </a:rPr>
              <a:t> significa “Altura” o “Elevación” haciendo un llamado para mirar hacia arriba a los principios de Dios.</a:t>
            </a:r>
          </a:p>
          <a:p>
            <a:pPr>
              <a:spcAft>
                <a:spcPts val="600"/>
              </a:spcAft>
            </a:pPr>
            <a:endParaRPr lang="es-AR" sz="1100"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24</a:t>
            </a:fld>
            <a:endParaRPr lang="es-AR"/>
          </a:p>
        </p:txBody>
      </p:sp>
    </p:spTree>
    <p:extLst>
      <p:ext uri="{BB962C8B-B14F-4D97-AF65-F5344CB8AC3E}">
        <p14:creationId xmlns:p14="http://schemas.microsoft.com/office/powerpoint/2010/main" val="42037596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Jesús se presenta aquí como “el que tiene la espada aguda de dos filos”. La Biblia es comparada a una espada de dos filos según Hebreos 4:12. En ese tiempo de compromisos, la Biblia fue puesta a un lado, pero Jesús recuerda a los fieles de este período que Él cuida de las Escrituras, la tiene en su mano. Muchos han querido eliminar la Biblia pero no han podido</a:t>
            </a:r>
            <a:r>
              <a:rPr lang="es-ES" sz="1200" i="1"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Pero a pesar que iniciaba un periodo de mucha oscuridad espiritual, había un remanente fiel que fue reconocido por Jesús. El versículo 13 menciona que en medio del trono de Satanás había un grupo y Jesús reconoce: “Retienes mi nombre y no has negado mi fe”. Un remanente permanece fiel, se separa, es proscrito y prohibido. Ese resto de fieles mantuvo en alto la verdad de Dios, eran los verdaderos creyentes, no las masas que se corrompieron y se mezclaron con tradiciones paganas.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a:t>
            </a:r>
            <a:r>
              <a:rPr lang="es-ES" sz="1200" i="1" kern="1200" dirty="0">
                <a:solidFill>
                  <a:schemeClr val="tx1"/>
                </a:solidFill>
                <a:effectLst/>
                <a:latin typeface="+mn-lt"/>
                <a:ea typeface="+mn-ea"/>
                <a:cs typeface="+mn-cs"/>
              </a:rPr>
              <a:t>Tras largo y tenaz conflicto, los pocos que permanecían fieles </a:t>
            </a:r>
            <a:r>
              <a:rPr lang="es-ES" sz="1200" b="1" i="1" kern="1200" dirty="0">
                <a:solidFill>
                  <a:schemeClr val="tx1"/>
                </a:solidFill>
                <a:effectLst/>
                <a:latin typeface="+mn-lt"/>
                <a:ea typeface="+mn-ea"/>
                <a:cs typeface="+mn-cs"/>
              </a:rPr>
              <a:t>resolvieron romper toda unión con la iglesia apóstata</a:t>
            </a:r>
            <a:r>
              <a:rPr lang="es-ES" sz="1200" i="1" kern="1200" dirty="0">
                <a:solidFill>
                  <a:schemeClr val="tx1"/>
                </a:solidFill>
                <a:effectLst/>
                <a:latin typeface="+mn-lt"/>
                <a:ea typeface="+mn-ea"/>
                <a:cs typeface="+mn-cs"/>
              </a:rPr>
              <a:t> si ésta rehusaba aún desechar la falsedad y la idolatría. Y es que vieron que dicho rompimiento era de todo punto necesario si querían obedecer la Palabra de Dios. No se atrevían a tolerar errores fatales para sus propias almas y dar así un ejemplo que ponía en peligro la fe de sus hijos y la de los hijos de sus hijos” C.S., p. 49. </a:t>
            </a:r>
            <a:endParaRPr lang="es-ES" sz="1200" kern="1200" dirty="0">
              <a:solidFill>
                <a:schemeClr val="tx1"/>
              </a:solidFill>
              <a:effectLst/>
              <a:latin typeface="+mn-lt"/>
              <a:ea typeface="+mn-ea"/>
              <a:cs typeface="+mn-cs"/>
            </a:endParaRPr>
          </a:p>
          <a:p>
            <a:endParaRPr lang="es-ES" sz="1200" b="1" dirty="0">
              <a:effectLst>
                <a:outerShdw blurRad="38100" dist="38100" dir="2700000" algn="tl">
                  <a:srgbClr val="000000">
                    <a:alpha val="43137"/>
                  </a:srgbClr>
                </a:outerShdw>
              </a:effectLst>
              <a:latin typeface="Myriad Pro" pitchFamily="34" charset="0"/>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25</a:t>
            </a:fld>
            <a:endParaRPr lang="es-AR"/>
          </a:p>
        </p:txBody>
      </p:sp>
    </p:spTree>
    <p:extLst>
      <p:ext uri="{BB962C8B-B14F-4D97-AF65-F5344CB8AC3E}">
        <p14:creationId xmlns:p14="http://schemas.microsoft.com/office/powerpoint/2010/main" val="35348452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a:solidFill>
                  <a:schemeClr val="tx1"/>
                </a:solidFill>
                <a:effectLst/>
                <a:latin typeface="+mn-lt"/>
                <a:ea typeface="+mn-ea"/>
                <a:cs typeface="+mn-cs"/>
              </a:rPr>
              <a:t>A partir de este tiempo vemos que en todos los periodos de la iglesia cristiana los fieles que fueron perseguidos de una o de otra manera no tuvieron otra opción que separarse de las iglesias a las que pertenecían para no comprometer la verdad de la palabra de Dios.</a:t>
            </a:r>
          </a:p>
          <a:p>
            <a:r>
              <a:rPr lang="es-ES" sz="1200" kern="1200" dirty="0">
                <a:solidFill>
                  <a:schemeClr val="tx1"/>
                </a:solidFill>
                <a:effectLst/>
                <a:latin typeface="+mn-lt"/>
                <a:ea typeface="+mn-ea"/>
                <a:cs typeface="+mn-cs"/>
              </a:rPr>
              <a:t>Hay un reproche durante este periodo en el versículo 14 y 15: “Retienen a los de la doctrina de </a:t>
            </a:r>
            <a:r>
              <a:rPr lang="es-ES" sz="1200" kern="1200" dirty="0" err="1">
                <a:solidFill>
                  <a:schemeClr val="tx1"/>
                </a:solidFill>
                <a:effectLst/>
                <a:latin typeface="+mn-lt"/>
                <a:ea typeface="+mn-ea"/>
                <a:cs typeface="+mn-cs"/>
              </a:rPr>
              <a:t>Balaam</a:t>
            </a:r>
            <a:r>
              <a:rPr lang="es-ES" sz="1200" kern="1200" dirty="0">
                <a:solidFill>
                  <a:schemeClr val="tx1"/>
                </a:solidFill>
                <a:effectLst/>
                <a:latin typeface="+mn-lt"/>
                <a:ea typeface="+mn-ea"/>
                <a:cs typeface="+mn-cs"/>
              </a:rPr>
              <a:t> y la de los </a:t>
            </a:r>
            <a:r>
              <a:rPr lang="es-ES" sz="1200" kern="1200" dirty="0" err="1">
                <a:solidFill>
                  <a:schemeClr val="tx1"/>
                </a:solidFill>
                <a:effectLst/>
                <a:latin typeface="+mn-lt"/>
                <a:ea typeface="+mn-ea"/>
                <a:cs typeface="+mn-cs"/>
              </a:rPr>
              <a:t>Nicolaítas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Balaam</a:t>
            </a:r>
            <a:r>
              <a:rPr lang="es-ES" sz="1200" kern="1200" dirty="0">
                <a:solidFill>
                  <a:schemeClr val="tx1"/>
                </a:solidFill>
                <a:effectLst/>
                <a:latin typeface="+mn-lt"/>
                <a:ea typeface="+mn-ea"/>
                <a:cs typeface="+mn-cs"/>
              </a:rPr>
              <a:t> era un profeta de Israel pero estaba dispuesto a maldecir a su propio pueblo por dinero. La analogía con </a:t>
            </a:r>
            <a:r>
              <a:rPr lang="es-ES" sz="1200" kern="1200" dirty="0" err="1">
                <a:solidFill>
                  <a:schemeClr val="tx1"/>
                </a:solidFill>
                <a:effectLst/>
                <a:latin typeface="+mn-lt"/>
                <a:ea typeface="+mn-ea"/>
                <a:cs typeface="+mn-cs"/>
              </a:rPr>
              <a:t>Balaam</a:t>
            </a:r>
            <a:r>
              <a:rPr lang="es-ES" sz="1200" kern="1200" dirty="0">
                <a:solidFill>
                  <a:schemeClr val="tx1"/>
                </a:solidFill>
                <a:effectLst/>
                <a:latin typeface="+mn-lt"/>
                <a:ea typeface="+mn-ea"/>
                <a:cs typeface="+mn-cs"/>
              </a:rPr>
              <a:t> (Números 22-24) predice que habría personas en esa época que querrían dividir y arruinar a la iglesia introduciendo prácticas prohibidas para los cristianos. Los </a:t>
            </a:r>
            <a:r>
              <a:rPr lang="es-ES" sz="1200" kern="1200" dirty="0" err="1">
                <a:solidFill>
                  <a:schemeClr val="tx1"/>
                </a:solidFill>
                <a:effectLst/>
                <a:latin typeface="+mn-lt"/>
                <a:ea typeface="+mn-ea"/>
                <a:cs typeface="+mn-cs"/>
              </a:rPr>
              <a:t>Nicolaítas</a:t>
            </a:r>
            <a:r>
              <a:rPr lang="es-ES" sz="1200" kern="1200" dirty="0">
                <a:solidFill>
                  <a:schemeClr val="tx1"/>
                </a:solidFill>
                <a:effectLst/>
                <a:latin typeface="+mn-lt"/>
                <a:ea typeface="+mn-ea"/>
                <a:cs typeface="+mn-cs"/>
              </a:rPr>
              <a:t> era una secta gnóstica que enseñaba que las obras de la carne (las pasiones) no afectan la pureza del alma y nada tienen que ver con la salvación. </a:t>
            </a:r>
          </a:p>
          <a:p>
            <a:endParaRPr lang="es-AR" sz="1200" b="0" baseline="30000" dirty="0">
              <a:effectLst/>
              <a:latin typeface="+mn-lt"/>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26</a:t>
            </a:fld>
            <a:endParaRPr lang="es-AR"/>
          </a:p>
        </p:txBody>
      </p:sp>
    </p:spTree>
    <p:extLst>
      <p:ext uri="{BB962C8B-B14F-4D97-AF65-F5344CB8AC3E}">
        <p14:creationId xmlns:p14="http://schemas.microsoft.com/office/powerpoint/2010/main" val="35348452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Si vamos a la historia, durante este periodo se introdujeron ciertas prácticas dentro del cristianismo que no tienen base bíblica, pero sí un origen pagano:</a:t>
            </a:r>
          </a:p>
          <a:p>
            <a:pPr lvl="0"/>
            <a:r>
              <a:rPr lang="es-ES" sz="1200" kern="1200" dirty="0">
                <a:solidFill>
                  <a:schemeClr val="tx1"/>
                </a:solidFill>
                <a:effectLst/>
                <a:latin typeface="+mn-lt"/>
                <a:ea typeface="+mn-ea"/>
                <a:cs typeface="+mn-cs"/>
              </a:rPr>
              <a:t>Año 321: Observancia del domingo tomado del culto al sol.</a:t>
            </a:r>
          </a:p>
          <a:p>
            <a:pPr lvl="0"/>
            <a:r>
              <a:rPr lang="es-ES" sz="1200" kern="1200" dirty="0">
                <a:solidFill>
                  <a:schemeClr val="tx1"/>
                </a:solidFill>
                <a:effectLst/>
                <a:latin typeface="+mn-lt"/>
                <a:ea typeface="+mn-ea"/>
                <a:cs typeface="+mn-cs"/>
              </a:rPr>
              <a:t>Año 353: Introducción de la Navidad en lugar de la fiesta del “sol </a:t>
            </a:r>
            <a:r>
              <a:rPr lang="es-ES" sz="1200" kern="1200" dirty="0" err="1">
                <a:solidFill>
                  <a:schemeClr val="tx1"/>
                </a:solidFill>
                <a:effectLst/>
                <a:latin typeface="+mn-lt"/>
                <a:ea typeface="+mn-ea"/>
                <a:cs typeface="+mn-cs"/>
              </a:rPr>
              <a:t>invictus</a:t>
            </a:r>
            <a:r>
              <a:rPr lang="es-ES" sz="1200" kern="1200" dirty="0">
                <a:solidFill>
                  <a:schemeClr val="tx1"/>
                </a:solidFill>
                <a:effectLst/>
                <a:latin typeface="+mn-lt"/>
                <a:ea typeface="+mn-ea"/>
                <a:cs typeface="+mn-cs"/>
              </a:rPr>
              <a:t>”.</a:t>
            </a:r>
          </a:p>
          <a:p>
            <a:pPr lvl="0"/>
            <a:r>
              <a:rPr lang="es-ES" sz="1200" kern="1200" dirty="0">
                <a:solidFill>
                  <a:schemeClr val="tx1"/>
                </a:solidFill>
                <a:effectLst/>
                <a:latin typeface="+mn-lt"/>
                <a:ea typeface="+mn-ea"/>
                <a:cs typeface="+mn-cs"/>
              </a:rPr>
              <a:t>Año 381: Introducción de la adoración de reliquias. </a:t>
            </a:r>
          </a:p>
          <a:p>
            <a:pPr lvl="0"/>
            <a:r>
              <a:rPr lang="es-ES" sz="1200" kern="1200" dirty="0">
                <a:solidFill>
                  <a:schemeClr val="tx1"/>
                </a:solidFill>
                <a:effectLst/>
                <a:latin typeface="+mn-lt"/>
                <a:ea typeface="+mn-ea"/>
                <a:cs typeface="+mn-cs"/>
              </a:rPr>
              <a:t>Año 431: Introducción del culto a María, algo muy similar al realizado a la diosa </a:t>
            </a:r>
            <a:r>
              <a:rPr lang="es-ES" sz="1200" kern="1200" dirty="0" err="1">
                <a:solidFill>
                  <a:schemeClr val="tx1"/>
                </a:solidFill>
                <a:effectLst/>
                <a:latin typeface="+mn-lt"/>
                <a:ea typeface="+mn-ea"/>
                <a:cs typeface="+mn-cs"/>
              </a:rPr>
              <a:t>Semiramis</a:t>
            </a:r>
            <a:r>
              <a:rPr lang="es-ES" sz="1200" kern="1200" dirty="0">
                <a:solidFill>
                  <a:schemeClr val="tx1"/>
                </a:solidFill>
                <a:effectLst/>
                <a:latin typeface="+mn-lt"/>
                <a:ea typeface="+mn-ea"/>
                <a:cs typeface="+mn-cs"/>
              </a:rPr>
              <a:t>, Isis, Diana o Venus. Los romanos tenían muchas diosas a las que rendían culto y varias de ellas con la figura de una madre cargando en los brazos a su bebé, muy similar a lo que vemos aun hasta el día de hoy en la adoración a María. </a:t>
            </a:r>
          </a:p>
          <a:p>
            <a:pPr lvl="0"/>
            <a:r>
              <a:rPr lang="es-ES" sz="1200" kern="1200" dirty="0">
                <a:solidFill>
                  <a:schemeClr val="tx1"/>
                </a:solidFill>
                <a:effectLst/>
                <a:latin typeface="+mn-lt"/>
                <a:ea typeface="+mn-ea"/>
                <a:cs typeface="+mn-cs"/>
              </a:rPr>
              <a:t>Etc....</a:t>
            </a: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27</a:t>
            </a:fld>
            <a:endParaRPr lang="es-AR"/>
          </a:p>
        </p:txBody>
      </p:sp>
    </p:spTree>
    <p:extLst>
      <p:ext uri="{BB962C8B-B14F-4D97-AF65-F5344CB8AC3E}">
        <p14:creationId xmlns:p14="http://schemas.microsoft.com/office/powerpoint/2010/main" val="21716711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a:solidFill>
                  <a:schemeClr val="tx1"/>
                </a:solidFill>
                <a:effectLst/>
                <a:latin typeface="+mn-lt"/>
                <a:ea typeface="+mn-ea"/>
                <a:cs typeface="+mn-cs"/>
              </a:rPr>
              <a:t>En medio de este periodo con costumbres no bíblicas, llega el mensaje con un llamado y una hermosa promesa: (v. 16-17) “Por tanto, arrepiéntete; pues si no, vendré a ti pronto, y pelearé contra ellos con la espada de mi boca... Al que venciere, daré a comer del maná escondido, y le daré una piedrecita blanca, y en la piedrecita escrito un nombre nuevo, el cual ninguno conoce sino aquel que lo recibe”.</a:t>
            </a:r>
          </a:p>
          <a:p>
            <a:r>
              <a:rPr lang="es-ES" sz="1200" kern="1200" dirty="0">
                <a:solidFill>
                  <a:schemeClr val="tx1"/>
                </a:solidFill>
                <a:effectLst/>
                <a:latin typeface="+mn-lt"/>
                <a:ea typeface="+mn-ea"/>
                <a:cs typeface="+mn-cs"/>
              </a:rPr>
              <a:t>Antiguamente, para afianzar la amistad, se acostumbraba dar una piedra blanca con el nombre inscrito de los dos amigos para que sus descendientes se identifiquen y mantengan esos lazos de amistad. Es un símbolo para los fieles. Jesús les garantiza su amistad y aceptación y con eso la salvación.</a:t>
            </a: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28</a:t>
            </a:fld>
            <a:endParaRPr lang="es-AR"/>
          </a:p>
        </p:txBody>
      </p:sp>
    </p:spTree>
    <p:extLst>
      <p:ext uri="{BB962C8B-B14F-4D97-AF65-F5344CB8AC3E}">
        <p14:creationId xmlns:p14="http://schemas.microsoft.com/office/powerpoint/2010/main" val="35348452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En medio de este tiempo de confusión, la promesa llega para el vencedor. Leemos en Job 22:21-22:</a:t>
            </a:r>
          </a:p>
          <a:p>
            <a:r>
              <a:rPr lang="es-ES" sz="1200" kern="1200" dirty="0">
                <a:solidFill>
                  <a:schemeClr val="tx1"/>
                </a:solidFill>
                <a:effectLst/>
                <a:latin typeface="+mn-lt"/>
                <a:ea typeface="+mn-ea"/>
                <a:cs typeface="+mn-cs"/>
              </a:rPr>
              <a:t>21 “Amístate ahora con él, y tendrás paz; Y por ello te vendrá bien.</a:t>
            </a:r>
          </a:p>
          <a:p>
            <a:r>
              <a:rPr lang="es-ES" sz="1200" kern="1200" dirty="0">
                <a:solidFill>
                  <a:schemeClr val="tx1"/>
                </a:solidFill>
                <a:effectLst/>
                <a:latin typeface="+mn-lt"/>
                <a:ea typeface="+mn-ea"/>
                <a:cs typeface="+mn-cs"/>
              </a:rPr>
              <a:t>22 Toma ahora la ley de su boca, Y pon sus palabras en tu corazón.”</a:t>
            </a:r>
          </a:p>
          <a:p>
            <a:r>
              <a:rPr lang="es-ES" sz="1200" kern="1200" dirty="0">
                <a:solidFill>
                  <a:schemeClr val="tx1"/>
                </a:solidFill>
                <a:effectLst/>
                <a:latin typeface="+mn-lt"/>
                <a:ea typeface="+mn-ea"/>
                <a:cs typeface="+mn-cs"/>
              </a:rPr>
              <a:t>Tenemos que aceptar a Jesús como Salvador y Señor de nuestra vida. Debemos creer en su muerte salvadora y decidir obedecer sus mandamientos. </a:t>
            </a:r>
          </a:p>
          <a:p>
            <a:endParaRPr lang="es-ES" sz="1200" b="1" dirty="0">
              <a:effectLst>
                <a:outerShdw blurRad="38100" dist="38100" dir="2700000" algn="tl">
                  <a:srgbClr val="000000">
                    <a:alpha val="43137"/>
                  </a:srgbClr>
                </a:outerShdw>
              </a:effectLst>
              <a:latin typeface="Myriad Pro" pitchFamily="34" charset="0"/>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29</a:t>
            </a:fld>
            <a:endParaRPr lang="es-AR"/>
          </a:p>
        </p:txBody>
      </p:sp>
    </p:spTree>
    <p:extLst>
      <p:ext uri="{BB962C8B-B14F-4D97-AF65-F5344CB8AC3E}">
        <p14:creationId xmlns:p14="http://schemas.microsoft.com/office/powerpoint/2010/main" val="4175975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El mensaje del emperador fue recibido en pleno invierno. Los soldados se hallaron en su campamento a las orillas de un lago que se encontraba completamente congelado. El intenso frío, la inclemencia del tiempo y los trabajos ocasionados por estos, habían servido para unir el ánimo y los corazones de los soldados y su centurión. Con gran tristeza él leyó la orden del emperador. Pero para él la palabra máxima era deber. Por lo tanto él juntó a sus soldados y les hizo la pregunta y la orden: “¿Hay entre vosotros quien haya aceptado la fe cristiana? Si hay, que el tal dé un paso adelante”. Cuarenta luchadores se adelantaron dos pasos, se pusieron firmes y saludaron a su jefe. El centurión se detuvo un rato. Para él fue una gran sorpresa el número tan elevado. Les dijo: “Del Emperador es la orden: ‘Muerte para todo profesante de la fe cristiana’”. Continuó diciendo: “Por amor a vuestra patria, a vuestros compañeros y a vuestras amadas familias, os ruego renunciar a esa fe nueva”. Ninguno de los cuarenta se movió. “Hasta la puesta del sol os doy para considerar el asunto”. Al final del día, se hizo por segunda y por última vez la pregunta: “¿Hay entre vosotros algún profesante de la fe cristiana? Si lo hay, que el tal dé un paso adelante”. Otra vez los cuarenta se adelantaron y se pusieron firmes. El centurión, con súplicas y ruegos, hizo el intento de persuadir a los hombres para que se retractaran de su fe. Ninguno lo hizo. </a:t>
            </a:r>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a:t>
            </a:fld>
            <a:endParaRPr lang="es-AR"/>
          </a:p>
        </p:txBody>
      </p:sp>
    </p:spTree>
    <p:extLst>
      <p:ext uri="{BB962C8B-B14F-4D97-AF65-F5344CB8AC3E}">
        <p14:creationId xmlns:p14="http://schemas.microsoft.com/office/powerpoint/2010/main" val="29911024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4. </a:t>
            </a:r>
            <a:r>
              <a:rPr lang="es-ES" b="1" cap="all" dirty="0" err="1">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tiatira</a:t>
            </a:r>
            <a:endParaRPr lang="es-ES"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30</a:t>
            </a:fld>
            <a:endParaRPr lang="es-AR"/>
          </a:p>
        </p:txBody>
      </p:sp>
    </p:spTree>
    <p:extLst>
      <p:ext uri="{BB962C8B-B14F-4D97-AF65-F5344CB8AC3E}">
        <p14:creationId xmlns:p14="http://schemas.microsoft.com/office/powerpoint/2010/main" val="29783000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a:solidFill>
                  <a:schemeClr val="tx1"/>
                </a:solidFill>
                <a:effectLst/>
                <a:latin typeface="+mn-lt"/>
                <a:ea typeface="+mn-ea"/>
                <a:cs typeface="+mn-cs"/>
              </a:rPr>
              <a:t>La cuarta carta se envía a </a:t>
            </a:r>
            <a:r>
              <a:rPr lang="es-ES" sz="1200" kern="1200" dirty="0" err="1">
                <a:solidFill>
                  <a:schemeClr val="tx1"/>
                </a:solidFill>
                <a:effectLst/>
                <a:latin typeface="+mn-lt"/>
                <a:ea typeface="+mn-ea"/>
                <a:cs typeface="+mn-cs"/>
              </a:rPr>
              <a:t>Tiatira</a:t>
            </a:r>
            <a:r>
              <a:rPr lang="es-ES" sz="1200" kern="1200" dirty="0">
                <a:solidFill>
                  <a:schemeClr val="tx1"/>
                </a:solidFill>
                <a:effectLst/>
                <a:latin typeface="+mn-lt"/>
                <a:ea typeface="+mn-ea"/>
                <a:cs typeface="+mn-cs"/>
              </a:rPr>
              <a:t> y la encontramos en Apocalipsis 2:18-29. </a:t>
            </a:r>
          </a:p>
          <a:p>
            <a:r>
              <a:rPr lang="es-ES" sz="1200" kern="1200" dirty="0">
                <a:solidFill>
                  <a:schemeClr val="tx1"/>
                </a:solidFill>
                <a:effectLst/>
                <a:latin typeface="+mn-lt"/>
                <a:ea typeface="+mn-ea"/>
                <a:cs typeface="+mn-cs"/>
              </a:rPr>
              <a:t>La iglesia de </a:t>
            </a:r>
            <a:r>
              <a:rPr lang="es-ES" sz="1200" kern="1200" dirty="0" err="1">
                <a:solidFill>
                  <a:schemeClr val="tx1"/>
                </a:solidFill>
                <a:effectLst/>
                <a:latin typeface="+mn-lt"/>
                <a:ea typeface="+mn-ea"/>
                <a:cs typeface="+mn-cs"/>
              </a:rPr>
              <a:t>Tiatira</a:t>
            </a:r>
            <a:r>
              <a:rPr lang="es-ES" sz="1200" kern="1200" dirty="0">
                <a:solidFill>
                  <a:schemeClr val="tx1"/>
                </a:solidFill>
                <a:effectLst/>
                <a:latin typeface="+mn-lt"/>
                <a:ea typeface="+mn-ea"/>
                <a:cs typeface="+mn-cs"/>
              </a:rPr>
              <a:t>; era un prototipo de la iglesia que vivió en la edad media entre los años 538-1517. Los fieles creyentes a la Palabra de Dios que no se sometían a las prácticas y costumbres de la religión oficial fueron perseguidos por la inquisición. </a:t>
            </a:r>
          </a:p>
          <a:p>
            <a:r>
              <a:rPr lang="es-ES" sz="1200" kern="1200" dirty="0">
                <a:solidFill>
                  <a:schemeClr val="tx1"/>
                </a:solidFill>
                <a:effectLst/>
                <a:latin typeface="+mn-lt"/>
                <a:ea typeface="+mn-ea"/>
                <a:cs typeface="+mn-cs"/>
              </a:rPr>
              <a:t>La palabra </a:t>
            </a:r>
            <a:r>
              <a:rPr lang="es-ES" sz="1200" kern="1200" dirty="0" err="1">
                <a:solidFill>
                  <a:schemeClr val="tx1"/>
                </a:solidFill>
                <a:effectLst/>
                <a:latin typeface="+mn-lt"/>
                <a:ea typeface="+mn-ea"/>
                <a:cs typeface="+mn-cs"/>
              </a:rPr>
              <a:t>Tiatira</a:t>
            </a:r>
            <a:r>
              <a:rPr lang="es-ES" sz="1200" kern="1200" dirty="0">
                <a:solidFill>
                  <a:schemeClr val="tx1"/>
                </a:solidFill>
                <a:effectLst/>
                <a:latin typeface="+mn-lt"/>
                <a:ea typeface="+mn-ea"/>
                <a:cs typeface="+mn-cs"/>
              </a:rPr>
              <a:t> significa: “Dulce sabor del trabajo”. Los creyentes fieles trabajaron arduamente para conservar viva la fe. </a:t>
            </a:r>
          </a:p>
          <a:p>
            <a:pPr marL="0" indent="0">
              <a:spcAft>
                <a:spcPts val="600"/>
              </a:spcAft>
              <a:buFont typeface="Arial" panose="020B0604020202020204" pitchFamily="34" charset="0"/>
              <a:buNone/>
            </a:pPr>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31</a:t>
            </a:fld>
            <a:endParaRPr lang="es-AR"/>
          </a:p>
        </p:txBody>
      </p:sp>
    </p:spTree>
    <p:extLst>
      <p:ext uri="{BB962C8B-B14F-4D97-AF65-F5344CB8AC3E}">
        <p14:creationId xmlns:p14="http://schemas.microsoft.com/office/powerpoint/2010/main" val="42037596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a:solidFill>
                  <a:schemeClr val="tx1"/>
                </a:solidFill>
                <a:effectLst/>
                <a:latin typeface="+mn-lt"/>
                <a:ea typeface="+mn-ea"/>
                <a:cs typeface="+mn-cs"/>
              </a:rPr>
              <a:t>Jesús se presenta a </a:t>
            </a:r>
            <a:r>
              <a:rPr lang="es-ES" sz="1200" kern="1200" dirty="0" err="1">
                <a:solidFill>
                  <a:schemeClr val="tx1"/>
                </a:solidFill>
                <a:effectLst/>
                <a:latin typeface="+mn-lt"/>
                <a:ea typeface="+mn-ea"/>
                <a:cs typeface="+mn-cs"/>
              </a:rPr>
              <a:t>Tiatira</a:t>
            </a:r>
            <a:r>
              <a:rPr lang="es-ES" sz="1200" kern="1200" dirty="0">
                <a:solidFill>
                  <a:schemeClr val="tx1"/>
                </a:solidFill>
                <a:effectLst/>
                <a:latin typeface="+mn-lt"/>
                <a:ea typeface="+mn-ea"/>
                <a:cs typeface="+mn-cs"/>
              </a:rPr>
              <a:t> como “El Hijo de Dios, el que tiene ojos como llama de fuego y pies semejantes al bronce bruñido”. Cristo recuerda que es el Hijo de Dios y que muchas cosas que no fueron vistas por los hombres son vistas por los ojos de Dios. El único que tiene autoridad (vers. 27) y puede perdonar los pecados. El juzgará a los perseguidores de la Inquisición.</a:t>
            </a:r>
          </a:p>
          <a:p>
            <a:r>
              <a:rPr lang="es-ES" sz="1200" kern="1200" dirty="0">
                <a:solidFill>
                  <a:schemeClr val="tx1"/>
                </a:solidFill>
                <a:effectLst/>
                <a:latin typeface="+mn-lt"/>
                <a:ea typeface="+mn-ea"/>
                <a:cs typeface="+mn-cs"/>
              </a:rPr>
              <a:t>Durante este periodo Jesús elogia a los fieles creyentes y da el reconocimiento que se encuentra en el versículo 19: “Yo conozco tus obras, tu amor, tu fidelidad, tu servicio y tu perseverancia; y que tus últimas obras son mejores que las primeras”.</a:t>
            </a:r>
          </a:p>
          <a:p>
            <a:r>
              <a:rPr lang="es-ES" sz="1200" kern="1200" dirty="0">
                <a:solidFill>
                  <a:schemeClr val="tx1"/>
                </a:solidFill>
                <a:effectLst/>
                <a:latin typeface="+mn-lt"/>
                <a:ea typeface="+mn-ea"/>
                <a:cs typeface="+mn-cs"/>
              </a:rPr>
              <a:t>Recordamos en este tiempo a los Valdenses, creyentes fieles a la enseñanza de la Palabra de Dios que se congregaban en las altas montañas al norte de Italia, en lugares apartados para estudiar las Sagradas Escrituras en medio de las persecuciones. Hacían grandes esfuerzos para copiar a mano los manuscritos de la Biblia para compartir con otros. También estaban los fieles Albigenses y los Hugonotes en Francia, </a:t>
            </a:r>
            <a:r>
              <a:rPr lang="es-ES" sz="1200" kern="1200" dirty="0" err="1">
                <a:solidFill>
                  <a:schemeClr val="tx1"/>
                </a:solidFill>
                <a:effectLst/>
                <a:latin typeface="+mn-lt"/>
                <a:ea typeface="+mn-ea"/>
                <a:cs typeface="+mn-cs"/>
              </a:rPr>
              <a:t>Hus</a:t>
            </a:r>
            <a:r>
              <a:rPr lang="es-ES" sz="1200" kern="1200" dirty="0">
                <a:solidFill>
                  <a:schemeClr val="tx1"/>
                </a:solidFill>
                <a:effectLst/>
                <a:latin typeface="+mn-lt"/>
                <a:ea typeface="+mn-ea"/>
                <a:cs typeface="+mn-cs"/>
              </a:rPr>
              <a:t> y Jerónimo que murieron como mártires en la hoguera. Los fieles Husitas, o seguidores de </a:t>
            </a:r>
            <a:r>
              <a:rPr lang="es-ES" sz="1200" kern="1200" dirty="0" err="1">
                <a:solidFill>
                  <a:schemeClr val="tx1"/>
                </a:solidFill>
                <a:effectLst/>
                <a:latin typeface="+mn-lt"/>
                <a:ea typeface="+mn-ea"/>
                <a:cs typeface="+mn-cs"/>
              </a:rPr>
              <a:t>Hus</a:t>
            </a:r>
            <a:r>
              <a:rPr lang="es-ES" sz="1200" kern="1200" dirty="0">
                <a:solidFill>
                  <a:schemeClr val="tx1"/>
                </a:solidFill>
                <a:effectLst/>
                <a:latin typeface="+mn-lt"/>
                <a:ea typeface="+mn-ea"/>
                <a:cs typeface="+mn-cs"/>
              </a:rPr>
              <a:t> que tuvieron que enfrentar las cruzadas de la que se llamaba iglesia cristiana, pero, que en realidad, perseguía a los creyentes que deseaban ser fieles a la Palabra de Dios.</a:t>
            </a:r>
          </a:p>
          <a:p>
            <a:r>
              <a:rPr lang="es-ES" sz="1200" kern="1200" dirty="0">
                <a:solidFill>
                  <a:schemeClr val="tx1"/>
                </a:solidFill>
                <a:effectLst/>
                <a:latin typeface="+mn-lt"/>
                <a:ea typeface="+mn-ea"/>
                <a:cs typeface="+mn-cs"/>
              </a:rPr>
              <a:t>“Ama la verdad, vive la verdad, predica la verdad, defiende la verdad. Porque el que no habla la verdad, traiciona la verdad”. Autor: Juan </a:t>
            </a:r>
            <a:r>
              <a:rPr lang="es-ES" sz="1200" kern="1200" dirty="0" err="1">
                <a:solidFill>
                  <a:schemeClr val="tx1"/>
                </a:solidFill>
                <a:effectLst/>
                <a:latin typeface="+mn-lt"/>
                <a:ea typeface="+mn-ea"/>
                <a:cs typeface="+mn-cs"/>
              </a:rPr>
              <a:t>Hus</a:t>
            </a:r>
            <a:r>
              <a:rPr lang="es-ES" sz="1200" kern="1200" dirty="0">
                <a:solidFill>
                  <a:schemeClr val="tx1"/>
                </a:solidFill>
                <a:effectLst/>
                <a:latin typeface="+mn-lt"/>
                <a:ea typeface="+mn-ea"/>
                <a:cs typeface="+mn-cs"/>
              </a:rPr>
              <a:t>.</a:t>
            </a:r>
          </a:p>
          <a:p>
            <a:r>
              <a:rPr lang="es-ES" sz="1200" kern="1200" dirty="0">
                <a:solidFill>
                  <a:schemeClr val="tx1"/>
                </a:solidFill>
                <a:effectLst/>
                <a:latin typeface="+mn-lt"/>
                <a:ea typeface="+mn-ea"/>
                <a:cs typeface="+mn-cs"/>
              </a:rPr>
              <a:t>“Con el mayor gozo confirmaré con mi sangre esta verdad que he escrito y predicado”. Autor: Juan </a:t>
            </a:r>
            <a:r>
              <a:rPr lang="es-ES" sz="1200" kern="1200" dirty="0" err="1">
                <a:solidFill>
                  <a:schemeClr val="tx1"/>
                </a:solidFill>
                <a:effectLst/>
                <a:latin typeface="+mn-lt"/>
                <a:ea typeface="+mn-ea"/>
                <a:cs typeface="+mn-cs"/>
              </a:rPr>
              <a:t>Hus</a:t>
            </a:r>
            <a:r>
              <a:rPr lang="es-ES" sz="1200" kern="1200" dirty="0">
                <a:solidFill>
                  <a:schemeClr val="tx1"/>
                </a:solidFill>
                <a:effectLst/>
                <a:latin typeface="+mn-lt"/>
                <a:ea typeface="+mn-ea"/>
                <a:cs typeface="+mn-cs"/>
              </a:rPr>
              <a:t>.</a:t>
            </a:r>
          </a:p>
          <a:p>
            <a:r>
              <a:rPr lang="es-ES" sz="1200" kern="1200" dirty="0">
                <a:solidFill>
                  <a:schemeClr val="tx1"/>
                </a:solidFill>
                <a:effectLst/>
                <a:latin typeface="+mn-lt"/>
                <a:ea typeface="+mn-ea"/>
                <a:cs typeface="+mn-cs"/>
              </a:rPr>
              <a:t>Miles fueron masacrados por causa de su fidelidad a la Palabra de Dios y no querer someterse a la iglesia oficial de Roma. Muchas mujeres fueron ultrajadas a la mira de todos. Los hijos de los valdenses fueron asesinados en presencia de sus padres. Algunos fueron tirados desde peñascos de las montañas donde se refugiaban y vivían. Otros fueron arrastrados desnudos por las calles para vergüenza pública.</a:t>
            </a:r>
          </a:p>
          <a:p>
            <a:endParaRPr lang="es-ES" sz="1200" b="1" dirty="0">
              <a:effectLst>
                <a:outerShdw blurRad="38100" dist="38100" dir="2700000" algn="tl">
                  <a:srgbClr val="000000">
                    <a:alpha val="43137"/>
                  </a:srgbClr>
                </a:outerShdw>
              </a:effectLst>
              <a:latin typeface="Myriad Pro" pitchFamily="34" charset="0"/>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32</a:t>
            </a:fld>
            <a:endParaRPr lang="es-AR"/>
          </a:p>
        </p:txBody>
      </p:sp>
    </p:spTree>
    <p:extLst>
      <p:ext uri="{BB962C8B-B14F-4D97-AF65-F5344CB8AC3E}">
        <p14:creationId xmlns:p14="http://schemas.microsoft.com/office/powerpoint/2010/main" val="35348452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i="1" kern="1200" dirty="0">
                <a:solidFill>
                  <a:schemeClr val="tx1"/>
                </a:solidFill>
                <a:effectLst/>
                <a:latin typeface="+mn-lt"/>
                <a:ea typeface="+mn-ea"/>
                <a:cs typeface="+mn-cs"/>
              </a:rPr>
              <a:t>Pero también se encuentra un reproche en este periodo: </a:t>
            </a:r>
            <a:r>
              <a:rPr lang="es-ES" sz="1200" kern="1200" dirty="0">
                <a:solidFill>
                  <a:schemeClr val="tx1"/>
                </a:solidFill>
                <a:effectLst/>
                <a:latin typeface="+mn-lt"/>
                <a:ea typeface="+mn-ea"/>
                <a:cs typeface="+mn-cs"/>
              </a:rPr>
              <a:t>“Toleras que esa mujer Jezabel, enseñe y seduzca a tus siervos”. </a:t>
            </a:r>
          </a:p>
          <a:p>
            <a:r>
              <a:rPr lang="es-ES" sz="1200" kern="1200" dirty="0">
                <a:solidFill>
                  <a:schemeClr val="tx1"/>
                </a:solidFill>
                <a:effectLst/>
                <a:latin typeface="+mn-lt"/>
                <a:ea typeface="+mn-ea"/>
                <a:cs typeface="+mn-cs"/>
              </a:rPr>
              <a:t>Jezabel era la mujer del rey </a:t>
            </a:r>
            <a:r>
              <a:rPr lang="es-ES" sz="1200" kern="1200" dirty="0" err="1">
                <a:solidFill>
                  <a:schemeClr val="tx1"/>
                </a:solidFill>
                <a:effectLst/>
                <a:latin typeface="+mn-lt"/>
                <a:ea typeface="+mn-ea"/>
                <a:cs typeface="+mn-cs"/>
              </a:rPr>
              <a:t>Acab</a:t>
            </a:r>
            <a:r>
              <a:rPr lang="es-ES" sz="1200" kern="1200" dirty="0">
                <a:solidFill>
                  <a:schemeClr val="tx1"/>
                </a:solidFill>
                <a:effectLst/>
                <a:latin typeface="+mn-lt"/>
                <a:ea typeface="+mn-ea"/>
                <a:cs typeface="+mn-cs"/>
              </a:rPr>
              <a:t>, quien llevó a Israel a adorar a Baal. Así, líderes de grupos fieles fueron seducidos a aceptar las prácticas </a:t>
            </a:r>
            <a:r>
              <a:rPr lang="es-ES" sz="1200" kern="1200" dirty="0" err="1">
                <a:solidFill>
                  <a:schemeClr val="tx1"/>
                </a:solidFill>
                <a:effectLst/>
                <a:latin typeface="+mn-lt"/>
                <a:ea typeface="+mn-ea"/>
                <a:cs typeface="+mn-cs"/>
              </a:rPr>
              <a:t>antibíblicas</a:t>
            </a:r>
            <a:r>
              <a:rPr lang="es-ES" sz="1200" kern="1200" dirty="0">
                <a:solidFill>
                  <a:schemeClr val="tx1"/>
                </a:solidFill>
                <a:effectLst/>
                <a:latin typeface="+mn-lt"/>
                <a:ea typeface="+mn-ea"/>
                <a:cs typeface="+mn-cs"/>
              </a:rPr>
              <a:t> y cayeron de la verdad. Lamentablemente los líderes Valdenses y posteriormente también los líderes Husitas hicieron convenios con la iglesia de Roma aceptando creencias </a:t>
            </a:r>
            <a:r>
              <a:rPr lang="es-ES" sz="1200" kern="1200" dirty="0" err="1">
                <a:solidFill>
                  <a:schemeClr val="tx1"/>
                </a:solidFill>
                <a:effectLst/>
                <a:latin typeface="+mn-lt"/>
                <a:ea typeface="+mn-ea"/>
                <a:cs typeface="+mn-cs"/>
              </a:rPr>
              <a:t>antibíblicas</a:t>
            </a:r>
            <a:r>
              <a:rPr lang="es-ES" sz="1200" kern="1200" dirty="0">
                <a:solidFill>
                  <a:schemeClr val="tx1"/>
                </a:solidFill>
                <a:effectLst/>
                <a:latin typeface="+mn-lt"/>
                <a:ea typeface="+mn-ea"/>
                <a:cs typeface="+mn-cs"/>
              </a:rPr>
              <a:t>. Pero la verdad no fue oscurecida totalmente. Siempre permaneció un remanente fiel. </a:t>
            </a: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33</a:t>
            </a:fld>
            <a:endParaRPr lang="es-AR"/>
          </a:p>
        </p:txBody>
      </p:sp>
    </p:spTree>
    <p:extLst>
      <p:ext uri="{BB962C8B-B14F-4D97-AF65-F5344CB8AC3E}">
        <p14:creationId xmlns:p14="http://schemas.microsoft.com/office/powerpoint/2010/main" val="35348452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a:solidFill>
                  <a:schemeClr val="tx1"/>
                </a:solidFill>
                <a:effectLst/>
                <a:latin typeface="+mn-lt"/>
                <a:ea typeface="+mn-ea"/>
                <a:cs typeface="+mn-cs"/>
              </a:rPr>
              <a:t>El versículo 24 dice: “A vosotros y a los demás que están…”.</a:t>
            </a:r>
          </a:p>
          <a:p>
            <a:r>
              <a:rPr lang="es-ES" sz="1200" kern="1200" dirty="0">
                <a:solidFill>
                  <a:schemeClr val="tx1"/>
                </a:solidFill>
                <a:effectLst/>
                <a:latin typeface="+mn-lt"/>
                <a:ea typeface="+mn-ea"/>
                <a:cs typeface="+mn-cs"/>
              </a:rPr>
              <a:t>“Hubo sin embargo algunos que rehusaron sujetarse a la autoridad de papas o prelados. Determinaron mantenerse leales a Dios y conservar la pureza y sencillez de su fe. Se efectuó una separación. Los que permanecieron firmes en la antigua fe se retiraron; algunos, abandonando sus tierras de los Alpes, alzaron el pendón de la verdad en países extraños; otros se refugiaron en los valles solitarios y en los baluartes peñascosos de las montañas, y allí conservaron su libertad para adorar a Dios” C. S., p. 54.</a:t>
            </a:r>
          </a:p>
          <a:p>
            <a:endParaRPr lang="es-AR" dirty="0"/>
          </a:p>
          <a:p>
            <a:endParaRPr lang="es-ES"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34</a:t>
            </a:fld>
            <a:endParaRPr lang="es-AR"/>
          </a:p>
        </p:txBody>
      </p:sp>
    </p:spTree>
    <p:extLst>
      <p:ext uri="{BB962C8B-B14F-4D97-AF65-F5344CB8AC3E}">
        <p14:creationId xmlns:p14="http://schemas.microsoft.com/office/powerpoint/2010/main" val="35348452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5. </a:t>
            </a:r>
            <a:r>
              <a:rPr lang="es-ES" b="1" cap="all" dirty="0" err="1">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Sardis</a:t>
            </a:r>
            <a:endParaRPr lang="es-ES"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35</a:t>
            </a:fld>
            <a:endParaRPr lang="es-AR"/>
          </a:p>
        </p:txBody>
      </p:sp>
    </p:spTree>
    <p:extLst>
      <p:ext uri="{BB962C8B-B14F-4D97-AF65-F5344CB8AC3E}">
        <p14:creationId xmlns:p14="http://schemas.microsoft.com/office/powerpoint/2010/main" val="29783000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a:solidFill>
                  <a:schemeClr val="tx1"/>
                </a:solidFill>
                <a:effectLst/>
                <a:latin typeface="+mn-lt"/>
                <a:ea typeface="+mn-ea"/>
                <a:cs typeface="+mn-cs"/>
              </a:rPr>
              <a:t>La carta a </a:t>
            </a:r>
            <a:r>
              <a:rPr lang="es-ES" sz="1200" kern="1200" dirty="0" err="1">
                <a:solidFill>
                  <a:schemeClr val="tx1"/>
                </a:solidFill>
                <a:effectLst/>
                <a:latin typeface="+mn-lt"/>
                <a:ea typeface="+mn-ea"/>
                <a:cs typeface="+mn-cs"/>
              </a:rPr>
              <a:t>Sardis</a:t>
            </a:r>
            <a:r>
              <a:rPr lang="es-ES" sz="1200" kern="1200" dirty="0">
                <a:solidFill>
                  <a:schemeClr val="tx1"/>
                </a:solidFill>
                <a:effectLst/>
                <a:latin typeface="+mn-lt"/>
                <a:ea typeface="+mn-ea"/>
                <a:cs typeface="+mn-cs"/>
              </a:rPr>
              <a:t>, la quinta carta, la encontramos en </a:t>
            </a:r>
            <a:r>
              <a:rPr lang="es-ES" sz="1200" kern="1200" dirty="0" err="1">
                <a:solidFill>
                  <a:schemeClr val="tx1"/>
                </a:solidFill>
                <a:effectLst/>
                <a:latin typeface="+mn-lt"/>
                <a:ea typeface="+mn-ea"/>
                <a:cs typeface="+mn-cs"/>
              </a:rPr>
              <a:t>Apoc</a:t>
            </a:r>
            <a:r>
              <a:rPr lang="es-ES" sz="1200" kern="1200" dirty="0">
                <a:solidFill>
                  <a:schemeClr val="tx1"/>
                </a:solidFill>
                <a:effectLst/>
                <a:latin typeface="+mn-lt"/>
                <a:ea typeface="+mn-ea"/>
                <a:cs typeface="+mn-cs"/>
              </a:rPr>
              <a:t>. 3:1-6.</a:t>
            </a:r>
          </a:p>
          <a:p>
            <a:r>
              <a:rPr lang="es-ES" sz="1200" kern="1200" dirty="0">
                <a:solidFill>
                  <a:schemeClr val="tx1"/>
                </a:solidFill>
                <a:effectLst/>
                <a:latin typeface="+mn-lt"/>
                <a:ea typeface="+mn-ea"/>
                <a:cs typeface="+mn-cs"/>
              </a:rPr>
              <a:t>Este periodo de la iglesia cristiana va desde la época de la reforma del siglo XVI, especialmente con el aporte de Lutero y sus 95 tesis clavadas en 1517 hasta la Revolución Francesa, cuando se colocó un freno al poder de la iglesia de Roma</a:t>
            </a:r>
            <a:r>
              <a:rPr lang="es-ES" sz="1200" b="1"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En esta época la Biblia llega al pueblo y revive la fe.</a:t>
            </a:r>
            <a:r>
              <a:rPr lang="es-ES" sz="1200" b="1"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 palabra </a:t>
            </a:r>
            <a:r>
              <a:rPr lang="es-ES" sz="1200" kern="1200" dirty="0" err="1">
                <a:solidFill>
                  <a:schemeClr val="tx1"/>
                </a:solidFill>
                <a:effectLst/>
                <a:latin typeface="+mn-lt"/>
                <a:ea typeface="+mn-ea"/>
                <a:cs typeface="+mn-cs"/>
              </a:rPr>
              <a:t>Sardis</a:t>
            </a:r>
            <a:r>
              <a:rPr lang="es-ES" sz="1200" kern="1200" dirty="0">
                <a:solidFill>
                  <a:schemeClr val="tx1"/>
                </a:solidFill>
                <a:effectLst/>
                <a:latin typeface="+mn-lt"/>
                <a:ea typeface="+mn-ea"/>
                <a:cs typeface="+mn-cs"/>
              </a:rPr>
              <a:t> significa: “Canto de gozo.” Representando la nueva experiencia que vive la fe cristiana con el aporte protestante.</a:t>
            </a:r>
          </a:p>
          <a:p>
            <a:pPr>
              <a:spcAft>
                <a:spcPts val="600"/>
              </a:spcAft>
            </a:pPr>
            <a:endParaRPr lang="es-AR" sz="1200"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36</a:t>
            </a:fld>
            <a:endParaRPr lang="es-AR"/>
          </a:p>
        </p:txBody>
      </p:sp>
    </p:spTree>
    <p:extLst>
      <p:ext uri="{BB962C8B-B14F-4D97-AF65-F5344CB8AC3E}">
        <p14:creationId xmlns:p14="http://schemas.microsoft.com/office/powerpoint/2010/main" val="42037596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a:solidFill>
                  <a:schemeClr val="tx1"/>
                </a:solidFill>
                <a:effectLst/>
                <a:latin typeface="+mn-lt"/>
                <a:ea typeface="+mn-ea"/>
                <a:cs typeface="+mn-cs"/>
              </a:rPr>
              <a:t>En este periodo Jesús se presenta como: “El que tiene los siete espíritus de Dios y las siete estrellas”. Jesús ofrece la plenitud (7) de su espíritu para producir arrepentimiento. Símbolo de su suprema soberanía. En medio de la terrible persecución a la iglesia cristiana de la Edad Media, Dios seguía sosteniendo a su iglesia. Siete estrellas: Él desea dirigir a su iglesia de todas la épocas.</a:t>
            </a:r>
          </a:p>
          <a:p>
            <a:r>
              <a:rPr lang="es-ES" sz="1200" kern="1200" dirty="0">
                <a:solidFill>
                  <a:schemeClr val="tx1"/>
                </a:solidFill>
                <a:effectLst/>
                <a:latin typeface="+mn-lt"/>
                <a:ea typeface="+mn-ea"/>
                <a:cs typeface="+mn-cs"/>
              </a:rPr>
              <a:t>La iglesia utilizó el poder político durante la Edad Media para controlar cualquier oposición. La llamada Santa Inquisición quitó la vida de millones de personas. Muchos fieles fueron llevados a estas cortes de la iglesia en donde la tortura era el camino que esperaba a los fieles y la muerte más dolorosa como resultado final a las tantas formas de torturas.</a:t>
            </a:r>
          </a:p>
          <a:p>
            <a:r>
              <a:rPr lang="es-ES" sz="1200" kern="1200" dirty="0">
                <a:solidFill>
                  <a:schemeClr val="tx1"/>
                </a:solidFill>
                <a:effectLst/>
                <a:latin typeface="+mn-lt"/>
                <a:ea typeface="+mn-ea"/>
                <a:cs typeface="+mn-cs"/>
              </a:rPr>
              <a:t>Pero también se encuentra un reproche: “Tienes nombre de que vives y estás muerto”. Su nombre es protestante, pero no protesta más. La fuerza que trajeron los líderes protestantes se apaga con la muerte de los mismos y las iglesias se vuelven conformistas, al morir los reformadores. Hasta hoy, hay iglesias que dicen ser cristianas protestantes, pero siguen con prácticas que no están basadas en la Biblia, a esto el Señor lo considera como que tiene nombre de que viven pero están muertas. </a:t>
            </a:r>
          </a:p>
          <a:p>
            <a:r>
              <a:rPr lang="es-ES" sz="1200" kern="1200" dirty="0">
                <a:solidFill>
                  <a:schemeClr val="tx1"/>
                </a:solidFill>
                <a:effectLst/>
                <a:latin typeface="+mn-lt"/>
                <a:ea typeface="+mn-ea"/>
                <a:cs typeface="+mn-cs"/>
              </a:rPr>
              <a:t>Pero la inquisición no pudo matar la fe cristiana ni tampoco el desánimo de los creyentes protestantes. Permanece un pequeño remanente fiel. </a:t>
            </a:r>
          </a:p>
          <a:p>
            <a:pPr marL="0" indent="0">
              <a:buFont typeface="Arial" panose="020B0604020202020204" pitchFamily="34" charset="0"/>
              <a:buNone/>
            </a:pPr>
            <a:endParaRPr lang="es-ES" sz="1200" b="1" dirty="0">
              <a:effectLst>
                <a:outerShdw blurRad="38100" dist="38100" dir="2700000" algn="tl">
                  <a:srgbClr val="000000">
                    <a:alpha val="43137"/>
                  </a:srgbClr>
                </a:outerShdw>
              </a:effectLst>
              <a:latin typeface="Myriad Pro" pitchFamily="34" charset="0"/>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37</a:t>
            </a:fld>
            <a:endParaRPr lang="es-AR"/>
          </a:p>
        </p:txBody>
      </p:sp>
    </p:spTree>
    <p:extLst>
      <p:ext uri="{BB962C8B-B14F-4D97-AF65-F5344CB8AC3E}">
        <p14:creationId xmlns:p14="http://schemas.microsoft.com/office/powerpoint/2010/main" val="353484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a:solidFill>
                  <a:schemeClr val="tx1"/>
                </a:solidFill>
                <a:effectLst/>
                <a:latin typeface="+mn-lt"/>
                <a:ea typeface="+mn-ea"/>
                <a:cs typeface="+mn-cs"/>
              </a:rPr>
              <a:t>En el vers. 4 leemos: “Pero tienes unas pocas personas en </a:t>
            </a:r>
            <a:r>
              <a:rPr lang="es-ES" sz="1200" kern="1200" dirty="0" err="1">
                <a:solidFill>
                  <a:schemeClr val="tx1"/>
                </a:solidFill>
                <a:effectLst/>
                <a:latin typeface="+mn-lt"/>
                <a:ea typeface="+mn-ea"/>
                <a:cs typeface="+mn-cs"/>
              </a:rPr>
              <a:t>Sardis</a:t>
            </a:r>
            <a:r>
              <a:rPr lang="es-ES" sz="1200" kern="1200" dirty="0">
                <a:solidFill>
                  <a:schemeClr val="tx1"/>
                </a:solidFill>
                <a:effectLst/>
                <a:latin typeface="+mn-lt"/>
                <a:ea typeface="+mn-ea"/>
                <a:cs typeface="+mn-cs"/>
              </a:rPr>
              <a:t> que no han manchado sus vestiduras”. Nuevamente se separan los fieles. Wesley ayuda a un reavivamiento espiritual y se forma la Unión Metodista.</a:t>
            </a:r>
          </a:p>
          <a:p>
            <a:r>
              <a:rPr lang="es-ES" sz="1200" kern="1200" dirty="0">
                <a:solidFill>
                  <a:schemeClr val="tx1"/>
                </a:solidFill>
                <a:effectLst/>
                <a:latin typeface="+mn-lt"/>
                <a:ea typeface="+mn-ea"/>
                <a:cs typeface="+mn-cs"/>
              </a:rPr>
              <a:t>También se da una promesa a los creyentes fieles. En el vers. 5 nos dice: “El que venciere, éste será vestido de vestiduras blancas; y no borraré su nombre del libro de la vida, antes confesaré su nombre delante de mi Padre, y delante de sus ángeles”.</a:t>
            </a: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38</a:t>
            </a:fld>
            <a:endParaRPr lang="es-AR"/>
          </a:p>
        </p:txBody>
      </p:sp>
    </p:spTree>
    <p:extLst>
      <p:ext uri="{BB962C8B-B14F-4D97-AF65-F5344CB8AC3E}">
        <p14:creationId xmlns:p14="http://schemas.microsoft.com/office/powerpoint/2010/main" val="35348452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6. FILADELFIA</a:t>
            </a: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39</a:t>
            </a:fld>
            <a:endParaRPr lang="es-AR"/>
          </a:p>
        </p:txBody>
      </p:sp>
    </p:spTree>
    <p:extLst>
      <p:ext uri="{BB962C8B-B14F-4D97-AF65-F5344CB8AC3E}">
        <p14:creationId xmlns:p14="http://schemas.microsoft.com/office/powerpoint/2010/main" val="2978300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Entonces él les dijo: “La orden del Emperador queda en pie. Forzosamente la tengo que cumplir. Pero no quiero que la sangre vuestra sea sobre vuestros compañeros. Os mando que marchéis sobre el lago congelado y os quedéis allí hasta renunciar vuestra fe o perecer. Os dejaré a la merced de la naturaleza. El fuego se quedará ardiendo en la orilla del lago, esperando a los que repudien esa fe”. Los cuarenta luchadores fueron desnudados, y sin palabra alguna dieron media vuelta, se formaron en fila de cuatro en cuatro y juntos marcharon sobre el hielo del lago congelado. Mientras se alejaban de la playa, unieron sus voces y cantaron una nueva versión del canto de la Arena: “Cuarenta luchadores, luchamos por ti, oh Cristo, para ganar para ti la victoria y para recibir de ti la corona del vencedor”. </a:t>
            </a: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4</a:t>
            </a:fld>
            <a:endParaRPr lang="es-AR"/>
          </a:p>
        </p:txBody>
      </p:sp>
    </p:spTree>
    <p:extLst>
      <p:ext uri="{BB962C8B-B14F-4D97-AF65-F5344CB8AC3E}">
        <p14:creationId xmlns:p14="http://schemas.microsoft.com/office/powerpoint/2010/main" val="24842844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a:solidFill>
                  <a:schemeClr val="tx1"/>
                </a:solidFill>
                <a:effectLst/>
                <a:latin typeface="+mn-lt"/>
                <a:ea typeface="+mn-ea"/>
                <a:cs typeface="+mn-cs"/>
              </a:rPr>
              <a:t>La sexta carta del Apocalipsis se encuentra en Apocalipsis 3:7-13. Este es el periodo que va desde la Revolución Francesa en 1798 hasta el reavivamiento mundial que predicaba la segunda venida de Cristo en 1844.</a:t>
            </a:r>
          </a:p>
          <a:p>
            <a:pPr>
              <a:spcAft>
                <a:spcPts val="600"/>
              </a:spcAft>
            </a:pPr>
            <a:endParaRPr lang="es-AR" sz="1200"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40</a:t>
            </a:fld>
            <a:endParaRPr lang="es-AR"/>
          </a:p>
        </p:txBody>
      </p:sp>
    </p:spTree>
    <p:extLst>
      <p:ext uri="{BB962C8B-B14F-4D97-AF65-F5344CB8AC3E}">
        <p14:creationId xmlns:p14="http://schemas.microsoft.com/office/powerpoint/2010/main" val="42037596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a:solidFill>
                  <a:schemeClr val="tx1"/>
                </a:solidFill>
                <a:effectLst/>
                <a:latin typeface="+mn-lt"/>
                <a:ea typeface="+mn-ea"/>
                <a:cs typeface="+mn-cs"/>
              </a:rPr>
              <a:t>Jesús aquí se presenta como: “El que tiene la llave de David, el que abre y ninguno cierra, y cierra y ninguno abre”. Jesús, el santo, el único que puede salvarnos por su vida justa. Él tiene la llave –el acceso- al lugar santísimo donde está el trono de Dios. Entra allí para interceder por nosotros, para que recibamos su perdón y su gracia. Al concluir este periodo Jesús entra en el Lugar Santísimo en el Santuario Celestial.</a:t>
            </a:r>
          </a:p>
          <a:p>
            <a:r>
              <a:rPr lang="es-ES" sz="1200" kern="1200" dirty="0">
                <a:solidFill>
                  <a:schemeClr val="tx1"/>
                </a:solidFill>
                <a:effectLst/>
                <a:latin typeface="+mn-lt"/>
                <a:ea typeface="+mn-ea"/>
                <a:cs typeface="+mn-cs"/>
              </a:rPr>
              <a:t>En el versículo 8 se da un elogio a este periodo de la iglesia: “Aunque tienes poca fuerza has guardado mi palabra </a:t>
            </a:r>
            <a:r>
              <a:rPr lang="es-ES" sz="1200" i="1" kern="1200" dirty="0">
                <a:solidFill>
                  <a:schemeClr val="tx1"/>
                </a:solidFill>
                <a:effectLst/>
                <a:latin typeface="+mn-lt"/>
                <a:ea typeface="+mn-ea"/>
                <a:cs typeface="+mn-cs"/>
              </a:rPr>
              <a:t>y no has negado mi nombre”. </a:t>
            </a:r>
            <a:r>
              <a:rPr lang="es-ES" sz="1200" kern="1200" dirty="0">
                <a:solidFill>
                  <a:schemeClr val="tx1"/>
                </a:solidFill>
                <a:effectLst/>
                <a:latin typeface="+mn-lt"/>
                <a:ea typeface="+mn-ea"/>
                <a:cs typeface="+mn-cs"/>
              </a:rPr>
              <a:t>Este periodo está caracterizado por movimientos misioneros mundiales.</a:t>
            </a:r>
          </a:p>
          <a:p>
            <a:r>
              <a:rPr lang="es-ES" sz="1200" kern="1200" dirty="0">
                <a:solidFill>
                  <a:schemeClr val="tx1"/>
                </a:solidFill>
                <a:effectLst/>
                <a:latin typeface="+mn-lt"/>
                <a:ea typeface="+mn-ea"/>
                <a:cs typeface="+mn-cs"/>
              </a:rPr>
              <a:t>La palabra Filadelfia significa “Amor Fraternal”. En este tiempo surgen las Sociedades Bíblicas y los emprendimientos misioneros a Oriente y África. Grandes misioneros como David Livingston, Hudson Taylor y otros, fueron a proclamar la palabra de Dios a tierras lejanas entregando sus fuerzas y sus vidas por amor a Jesús. Perdieron sus familias, amigos y colaboradores llevando las buenas nuevas a naciones paganas.</a:t>
            </a:r>
          </a:p>
          <a:p>
            <a:r>
              <a:rPr lang="es-ES" sz="1200" kern="1200" dirty="0">
                <a:solidFill>
                  <a:schemeClr val="tx1"/>
                </a:solidFill>
                <a:effectLst/>
                <a:latin typeface="+mn-lt"/>
                <a:ea typeface="+mn-ea"/>
                <a:cs typeface="+mn-cs"/>
              </a:rPr>
              <a:t>Algo que resalta en este periodo es la proclamación de un mensaje específico, se predica la segunda venida de Cristo. Entre otros fueron G. Miller, </a:t>
            </a:r>
            <a:r>
              <a:rPr lang="es-ES" sz="1200" kern="1200" dirty="0" err="1">
                <a:solidFill>
                  <a:schemeClr val="tx1"/>
                </a:solidFill>
                <a:effectLst/>
                <a:latin typeface="+mn-lt"/>
                <a:ea typeface="+mn-ea"/>
                <a:cs typeface="+mn-cs"/>
              </a:rPr>
              <a:t>Bengel</a:t>
            </a:r>
            <a:r>
              <a:rPr lang="es-ES" sz="1200" kern="1200" dirty="0">
                <a:solidFill>
                  <a:schemeClr val="tx1"/>
                </a:solidFill>
                <a:effectLst/>
                <a:latin typeface="+mn-lt"/>
                <a:ea typeface="+mn-ea"/>
                <a:cs typeface="+mn-cs"/>
              </a:rPr>
              <a:t>., S. Wolf, Manuel </a:t>
            </a:r>
            <a:r>
              <a:rPr lang="es-ES" sz="1200" kern="1200" dirty="0" err="1">
                <a:solidFill>
                  <a:schemeClr val="tx1"/>
                </a:solidFill>
                <a:effectLst/>
                <a:latin typeface="+mn-lt"/>
                <a:ea typeface="+mn-ea"/>
                <a:cs typeface="+mn-cs"/>
              </a:rPr>
              <a:t>Lacunza</a:t>
            </a:r>
            <a:r>
              <a:rPr lang="es-ES" sz="1200" kern="1200" dirty="0">
                <a:solidFill>
                  <a:schemeClr val="tx1"/>
                </a:solidFill>
                <a:effectLst/>
                <a:latin typeface="+mn-lt"/>
                <a:ea typeface="+mn-ea"/>
                <a:cs typeface="+mn-cs"/>
              </a:rPr>
              <a:t>, etc. Pero las iglesias protestantes rechazaron este reavivamiento con el tema de la segunda venida de Cristo. Los creyentes sinceros otra vez tuvieron que dejar sus iglesias y se forma la Iglesia Adventista del Séptimo día como el remanente que sigue fiel.</a:t>
            </a:r>
          </a:p>
          <a:p>
            <a:endParaRPr lang="es-ES" sz="1200" b="1" dirty="0">
              <a:effectLst>
                <a:outerShdw blurRad="38100" dist="38100" dir="2700000" algn="tl">
                  <a:srgbClr val="000000">
                    <a:alpha val="43137"/>
                  </a:srgbClr>
                </a:outerShdw>
              </a:effectLst>
              <a:latin typeface="Myriad Pro" pitchFamily="34" charset="0"/>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41</a:t>
            </a:fld>
            <a:endParaRPr lang="es-AR"/>
          </a:p>
        </p:txBody>
      </p:sp>
    </p:spTree>
    <p:extLst>
      <p:ext uri="{BB962C8B-B14F-4D97-AF65-F5344CB8AC3E}">
        <p14:creationId xmlns:p14="http://schemas.microsoft.com/office/powerpoint/2010/main" val="35348452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a:solidFill>
                  <a:schemeClr val="tx1"/>
                </a:solidFill>
                <a:effectLst/>
                <a:latin typeface="+mn-lt"/>
                <a:ea typeface="+mn-ea"/>
                <a:cs typeface="+mn-cs"/>
              </a:rPr>
              <a:t>En el versículo 10 nos menciona una prueba que vendría en este periodo: “Porque has guardado la palabra de mi paciencia, yo también te guardaré de la hora de la tentación”. El grupo de creyentes que esperaba la venida de Jesús tuvo un chasco al no llegar el Salvador como se esperaba en 1844. No se comprendió el verdadero cumplimiento de la profecía. Jesús no vendría a la tierra sino pasaría al lugar Santísimo en el Santuario Celestial. </a:t>
            </a: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42</a:t>
            </a:fld>
            <a:endParaRPr lang="es-AR"/>
          </a:p>
        </p:txBody>
      </p:sp>
    </p:spTree>
    <p:extLst>
      <p:ext uri="{BB962C8B-B14F-4D97-AF65-F5344CB8AC3E}">
        <p14:creationId xmlns:p14="http://schemas.microsoft.com/office/powerpoint/2010/main" val="35348452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a:solidFill>
                  <a:schemeClr val="tx1"/>
                </a:solidFill>
                <a:effectLst/>
                <a:latin typeface="+mn-lt"/>
                <a:ea typeface="+mn-ea"/>
                <a:cs typeface="+mn-cs"/>
              </a:rPr>
              <a:t>También existe una promesa en el versículo 11 y 12: “He aquí, yo vengo presto; retén lo que tienes, para que ninguno tome tu corona. Al que venciere, yo lo haré columna en el templo de mi Dios…” La promesa de su venida está cada día más cerca y Dios nos anima a ser fieles para no perder el día glorioso de Jesús. </a:t>
            </a:r>
          </a:p>
          <a:p>
            <a:endParaRPr lang="es-ES" sz="1200" b="1" dirty="0">
              <a:effectLst>
                <a:outerShdw blurRad="38100" dist="38100" dir="2700000" algn="tl">
                  <a:srgbClr val="000000">
                    <a:alpha val="43137"/>
                  </a:srgbClr>
                </a:outerShdw>
              </a:effectLst>
              <a:latin typeface="Myriad Pro" pitchFamily="34" charset="0"/>
            </a:endParaRPr>
          </a:p>
          <a:p>
            <a:endParaRPr lang="es-ES" sz="1200" b="1" baseline="30000" dirty="0">
              <a:effectLst>
                <a:outerShdw blurRad="38100" dist="38100" dir="2700000" algn="tl">
                  <a:srgbClr val="000000">
                    <a:alpha val="43137"/>
                  </a:srgbClr>
                </a:outerShdw>
              </a:effectLst>
              <a:latin typeface="Myriad Pro" pitchFamily="34" charset="0"/>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43</a:t>
            </a:fld>
            <a:endParaRPr lang="es-AR"/>
          </a:p>
        </p:txBody>
      </p:sp>
    </p:spTree>
    <p:extLst>
      <p:ext uri="{BB962C8B-B14F-4D97-AF65-F5344CB8AC3E}">
        <p14:creationId xmlns:p14="http://schemas.microsoft.com/office/powerpoint/2010/main" val="35348452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7. </a:t>
            </a:r>
            <a:r>
              <a:rPr lang="es-ES" b="1" cap="all" dirty="0" err="1">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Laodicea</a:t>
            </a:r>
            <a:endParaRPr lang="es-ES"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44</a:t>
            </a:fld>
            <a:endParaRPr lang="es-AR"/>
          </a:p>
        </p:txBody>
      </p:sp>
    </p:spTree>
    <p:extLst>
      <p:ext uri="{BB962C8B-B14F-4D97-AF65-F5344CB8AC3E}">
        <p14:creationId xmlns:p14="http://schemas.microsoft.com/office/powerpoint/2010/main" val="29783000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a:solidFill>
                  <a:schemeClr val="tx1"/>
                </a:solidFill>
                <a:effectLst/>
                <a:latin typeface="+mn-lt"/>
                <a:ea typeface="+mn-ea"/>
                <a:cs typeface="+mn-cs"/>
              </a:rPr>
              <a:t>La última carta dirigida a </a:t>
            </a:r>
            <a:r>
              <a:rPr lang="es-ES" sz="1200" kern="1200" dirty="0" err="1">
                <a:solidFill>
                  <a:schemeClr val="tx1"/>
                </a:solidFill>
                <a:effectLst/>
                <a:latin typeface="+mn-lt"/>
                <a:ea typeface="+mn-ea"/>
                <a:cs typeface="+mn-cs"/>
              </a:rPr>
              <a:t>Laodicea</a:t>
            </a:r>
            <a:r>
              <a:rPr lang="es-ES" sz="1200" kern="1200" dirty="0">
                <a:solidFill>
                  <a:schemeClr val="tx1"/>
                </a:solidFill>
                <a:effectLst/>
                <a:latin typeface="+mn-lt"/>
                <a:ea typeface="+mn-ea"/>
                <a:cs typeface="+mn-cs"/>
              </a:rPr>
              <a:t> se encuentra en Apocalipsis 3:14-22. Este es el periodo de la iglesia actual. Se inició en 1844 cuando Cristo entra en el lugar Santísimo de acuerdo a la profecía de Daniel, y se extiendo hasta el fin del mundo. </a:t>
            </a:r>
          </a:p>
          <a:p>
            <a:r>
              <a:rPr lang="es-ES" sz="1200" kern="1200" dirty="0">
                <a:solidFill>
                  <a:schemeClr val="tx1"/>
                </a:solidFill>
                <a:effectLst/>
                <a:latin typeface="+mn-lt"/>
                <a:ea typeface="+mn-ea"/>
                <a:cs typeface="+mn-cs"/>
              </a:rPr>
              <a:t>La palabra </a:t>
            </a:r>
            <a:r>
              <a:rPr lang="es-ES" sz="1200" kern="1200" dirty="0" err="1">
                <a:solidFill>
                  <a:schemeClr val="tx1"/>
                </a:solidFill>
                <a:effectLst/>
                <a:latin typeface="+mn-lt"/>
                <a:ea typeface="+mn-ea"/>
                <a:cs typeface="+mn-cs"/>
              </a:rPr>
              <a:t>Laodicea</a:t>
            </a:r>
            <a:r>
              <a:rPr lang="es-ES" sz="1200" kern="1200" dirty="0">
                <a:solidFill>
                  <a:schemeClr val="tx1"/>
                </a:solidFill>
                <a:effectLst/>
                <a:latin typeface="+mn-lt"/>
                <a:ea typeface="+mn-ea"/>
                <a:cs typeface="+mn-cs"/>
              </a:rPr>
              <a:t> significa “Pueblo del Juicio”. Es la última iglesia, que vive en el tiempo cuando Dios juzga a la humanidad, determinando quién se va a salvar y quién se va a perder.</a:t>
            </a:r>
          </a:p>
          <a:p>
            <a:endParaRPr lang="es-AR" sz="1200"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45</a:t>
            </a:fld>
            <a:endParaRPr lang="es-AR"/>
          </a:p>
        </p:txBody>
      </p:sp>
    </p:spTree>
    <p:extLst>
      <p:ext uri="{BB962C8B-B14F-4D97-AF65-F5344CB8AC3E}">
        <p14:creationId xmlns:p14="http://schemas.microsoft.com/office/powerpoint/2010/main" val="42037596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a:solidFill>
                  <a:schemeClr val="tx1"/>
                </a:solidFill>
                <a:effectLst/>
                <a:latin typeface="+mn-lt"/>
                <a:ea typeface="+mn-ea"/>
                <a:cs typeface="+mn-cs"/>
              </a:rPr>
              <a:t>Jesús se presenta como: “El Amén, el testigo fiel y verdadero”. Amén significa: “Así sea.” Jesús es un testigo que no se puede sobornar. No se deja comprar con palabras. Todos nuestros actos están revelados para Dios y registrados en los libros del cielo.</a:t>
            </a:r>
          </a:p>
          <a:p>
            <a:r>
              <a:rPr lang="es-ES" sz="1200" kern="1200" dirty="0">
                <a:solidFill>
                  <a:schemeClr val="tx1"/>
                </a:solidFill>
                <a:effectLst/>
                <a:latin typeface="+mn-lt"/>
                <a:ea typeface="+mn-ea"/>
                <a:cs typeface="+mn-cs"/>
              </a:rPr>
              <a:t>Se dice que </a:t>
            </a:r>
            <a:r>
              <a:rPr lang="es-ES" sz="1200" kern="1200" dirty="0" err="1">
                <a:solidFill>
                  <a:schemeClr val="tx1"/>
                </a:solidFill>
                <a:effectLst/>
                <a:latin typeface="+mn-lt"/>
                <a:ea typeface="+mn-ea"/>
                <a:cs typeface="+mn-cs"/>
              </a:rPr>
              <a:t>Laodicea</a:t>
            </a:r>
            <a:r>
              <a:rPr lang="es-ES" sz="1200" kern="1200" dirty="0">
                <a:solidFill>
                  <a:schemeClr val="tx1"/>
                </a:solidFill>
                <a:effectLst/>
                <a:latin typeface="+mn-lt"/>
                <a:ea typeface="+mn-ea"/>
                <a:cs typeface="+mn-cs"/>
              </a:rPr>
              <a:t> está enferma: El versículo 16 menciona que tiene una condición de tibieza que es rechazable por Dios. El versículo 17 sigue mencionando otros problemas más. Dice que es materialista, indiferente, sirve a Dios a medias solamente, pero se cree rica, que lo sabe todo. Para Dios, la verdad es otra. El registro sagrado dice “y no conoces que tú eres un cuitado y miserable y pobre y ciego y desnudo”. El cristianismo de nuestro tiempo está enfermo y ha perdido de vista a Dios. El cristianismo actual piensa que debe adaptarse a la situación actual de la sociedad, en donde se pierden los valores morales, se sigue el camino ancho, pero que no corresponden con los principios de la Santa Biblia.</a:t>
            </a: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46</a:t>
            </a:fld>
            <a:endParaRPr lang="es-AR"/>
          </a:p>
        </p:txBody>
      </p:sp>
    </p:spTree>
    <p:extLst>
      <p:ext uri="{BB962C8B-B14F-4D97-AF65-F5344CB8AC3E}">
        <p14:creationId xmlns:p14="http://schemas.microsoft.com/office/powerpoint/2010/main" val="35348452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a:solidFill>
                  <a:schemeClr val="tx1"/>
                </a:solidFill>
                <a:effectLst/>
                <a:latin typeface="+mn-lt"/>
                <a:ea typeface="+mn-ea"/>
                <a:cs typeface="+mn-cs"/>
              </a:rPr>
              <a:t>Los remedios que Dios recomienda a </a:t>
            </a:r>
            <a:r>
              <a:rPr lang="es-ES" sz="1200" kern="1200" dirty="0" err="1">
                <a:solidFill>
                  <a:schemeClr val="tx1"/>
                </a:solidFill>
                <a:effectLst/>
                <a:latin typeface="+mn-lt"/>
                <a:ea typeface="+mn-ea"/>
                <a:cs typeface="+mn-cs"/>
              </a:rPr>
              <a:t>Laodicea</a:t>
            </a:r>
            <a:r>
              <a:rPr lang="es-ES" sz="1200" kern="1200" dirty="0">
                <a:solidFill>
                  <a:schemeClr val="tx1"/>
                </a:solidFill>
                <a:effectLst/>
                <a:latin typeface="+mn-lt"/>
                <a:ea typeface="+mn-ea"/>
                <a:cs typeface="+mn-cs"/>
              </a:rPr>
              <a:t> en el versículo 18 son: “Yo te aconsejo que de mí compres oro afinado en el fuego, para que seas hecho rico; y vestiduras blancas, para que seas vestido, y que la vergüenza de tu desnudez no se descubra; y unge tus ojos con colirio, para que veas”. </a:t>
            </a:r>
          </a:p>
          <a:p>
            <a:r>
              <a:rPr lang="es-ES" sz="1200" kern="1200" dirty="0">
                <a:solidFill>
                  <a:schemeClr val="tx1"/>
                </a:solidFill>
                <a:effectLst/>
                <a:latin typeface="+mn-lt"/>
                <a:ea typeface="+mn-ea"/>
                <a:cs typeface="+mn-cs"/>
              </a:rPr>
              <a:t>Dios nos aconseja mediante la Biblia. El oro es la fe y el amor. El vestido blanco es la gracia salvadora de la justicia de Cristo. Si creemos en su sangre redentora, él nos presenta como justos ante el Padre. El colirio representa al Espíritu Santo, que Dios nos da para ver mejor el camino de Dios. Esas cosas necesita el pueblo de Dios. Dios desea que reconozcamos que necesitamos ser leales a la Revelación de su Palabra.</a:t>
            </a:r>
          </a:p>
          <a:p>
            <a:r>
              <a:rPr lang="es-ES" sz="1200" kern="1200" dirty="0">
                <a:solidFill>
                  <a:schemeClr val="tx1"/>
                </a:solidFill>
                <a:effectLst/>
                <a:latin typeface="+mn-lt"/>
                <a:ea typeface="+mn-ea"/>
                <a:cs typeface="+mn-cs"/>
              </a:rPr>
              <a:t>Él permite que vengan pruebas para hacernos reflexionar. En el versículo 19 nos dice: “Yo reprendo y castigo a todos los que amo: sé pues celoso, y arrepiéntete”. Dios permite ciertas cosas para que reflexionemos en nuestra vida y volvamos a los caminos del Señor antes que sea demasiado tarde. </a:t>
            </a:r>
          </a:p>
          <a:p>
            <a:r>
              <a:rPr lang="es-ES" sz="1200" kern="1200" dirty="0">
                <a:solidFill>
                  <a:schemeClr val="tx1"/>
                </a:solidFill>
                <a:effectLst/>
                <a:latin typeface="+mn-lt"/>
                <a:ea typeface="+mn-ea"/>
                <a:cs typeface="+mn-cs"/>
              </a:rPr>
              <a:t>También llegaron pruebas al pueblo adventista que, como vimos, se convirtió en el pueblo remanente en el período anterior (Filadelfia). Vinieron las pruebas y principios divinos fueron cuestionados. Dios hizo llamados permitiendo destrucciones por medio del fuego, de importantes instituciones a inicios del siglo XX como lo era el Sanatorio de </a:t>
            </a:r>
            <a:r>
              <a:rPr lang="es-ES" sz="1200" kern="1200" dirty="0" err="1">
                <a:solidFill>
                  <a:schemeClr val="tx1"/>
                </a:solidFill>
                <a:effectLst/>
                <a:latin typeface="+mn-lt"/>
                <a:ea typeface="+mn-ea"/>
                <a:cs typeface="+mn-cs"/>
              </a:rPr>
              <a:t>Battle</a:t>
            </a:r>
            <a:r>
              <a:rPr lang="es-ES" sz="1200" kern="1200" dirty="0">
                <a:solidFill>
                  <a:schemeClr val="tx1"/>
                </a:solidFill>
                <a:effectLst/>
                <a:latin typeface="+mn-lt"/>
                <a:ea typeface="+mn-ea"/>
                <a:cs typeface="+mn-cs"/>
              </a:rPr>
              <a:t> Creek, el principal centro de salud, y también la Casa Publicadora. Fue seguido por las pruebas de las guerras mundiales que probaron la fe de los creyentes en su fidelidad a los principios de la ley de Dios. </a:t>
            </a:r>
          </a:p>
          <a:p>
            <a:endParaRPr lang="es-ES" sz="1200" b="1" dirty="0">
              <a:effectLst>
                <a:outerShdw blurRad="38100" dist="38100" dir="2700000" algn="tl">
                  <a:srgbClr val="000000">
                    <a:alpha val="43137"/>
                  </a:srgbClr>
                </a:outerShdw>
              </a:effectLst>
              <a:latin typeface="Myriad Pro" pitchFamily="34" charset="0"/>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47</a:t>
            </a:fld>
            <a:endParaRPr lang="es-AR"/>
          </a:p>
        </p:txBody>
      </p:sp>
    </p:spTree>
    <p:extLst>
      <p:ext uri="{BB962C8B-B14F-4D97-AF65-F5344CB8AC3E}">
        <p14:creationId xmlns:p14="http://schemas.microsoft.com/office/powerpoint/2010/main" val="35348452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Mateo 5:9 dice: “Bienaventurados los pacificadores; porque ellos serán llamados hijos de Dios”. Los creyentes fieles se han abstenido de conflictos bélicos. </a:t>
            </a:r>
          </a:p>
          <a:p>
            <a:r>
              <a:rPr lang="es-ES" sz="1200" kern="1200" dirty="0">
                <a:solidFill>
                  <a:schemeClr val="tx1"/>
                </a:solidFill>
                <a:effectLst/>
                <a:latin typeface="+mn-lt"/>
                <a:ea typeface="+mn-ea"/>
                <a:cs typeface="+mn-cs"/>
              </a:rPr>
              <a:t>Y en Mateo 26:52 leemos: “Entonces Jesús le dice: Vuelve tu espada a su lugar; porque todos los que tomaren espada, a espada perecerán”.</a:t>
            </a:r>
          </a:p>
          <a:p>
            <a:endParaRPr lang="es-ES" sz="1200" b="1" dirty="0">
              <a:effectLst>
                <a:outerShdw blurRad="38100" dist="38100" dir="2700000" algn="tl">
                  <a:srgbClr val="000000">
                    <a:alpha val="43137"/>
                  </a:srgbClr>
                </a:outerShdw>
              </a:effectLst>
              <a:latin typeface="Myriad Pro" pitchFamily="34" charset="0"/>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48</a:t>
            </a:fld>
            <a:endParaRPr lang="es-AR"/>
          </a:p>
        </p:txBody>
      </p:sp>
    </p:spTree>
    <p:extLst>
      <p:ext uri="{BB962C8B-B14F-4D97-AF65-F5344CB8AC3E}">
        <p14:creationId xmlns:p14="http://schemas.microsoft.com/office/powerpoint/2010/main" val="16504599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Otra historia se escribió con sangre en estos últimos años. No con la sangre de guerra sino con la sangre de los mártires por su fidelidad a Dios. Existe una larga lista de fieles creyentes que han dado sus vidas como testimonio de su lealtad a Dios. Escuchemos lo que escribió uno de ellos desde la prisión días antes de ser fusilado como mártir de Cristo.</a:t>
            </a:r>
          </a:p>
          <a:p>
            <a:r>
              <a:rPr lang="es-ES" sz="1200" kern="1200" dirty="0">
                <a:solidFill>
                  <a:schemeClr val="tx1"/>
                </a:solidFill>
                <a:effectLst/>
                <a:latin typeface="+mn-lt"/>
                <a:ea typeface="+mn-ea"/>
                <a:cs typeface="+mn-cs"/>
              </a:rPr>
              <a:t>“Querida mamá, al tener que morir ahora y no tener más la dicha de estar juntos en este mundo, tenemos la hermosa esperanza de poder encontrarnos junto al Señor en la tierra nueva para estar eternamente juntos en aquel lugar donde no habrá separación. Por eso, ten ánimo y soporta con valor lo inevitable con la esperanza de un hermoso reencuentro. Si yo hubiera cedido a las persuasiones, entonces tendrías que haber contado con perderme. Por eso te ruego nuevamente no desesperes en tu dolor sino mira al Salvador llena de confianza, pues él te dará consuelo y fuerza a permanecer firme en todas las pruebas, con paciencia hasta que Él nos salve”, </a:t>
            </a:r>
            <a:r>
              <a:rPr lang="es-ES" sz="1200" kern="1200" dirty="0" err="1">
                <a:solidFill>
                  <a:schemeClr val="tx1"/>
                </a:solidFill>
                <a:effectLst/>
                <a:latin typeface="+mn-lt"/>
                <a:ea typeface="+mn-ea"/>
                <a:cs typeface="+mn-cs"/>
              </a:rPr>
              <a:t>Anton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Brugger</a:t>
            </a:r>
            <a:r>
              <a:rPr lang="es-ES" sz="1200" kern="1200" dirty="0">
                <a:solidFill>
                  <a:schemeClr val="tx1"/>
                </a:solidFill>
                <a:effectLst/>
                <a:latin typeface="+mn-lt"/>
                <a:ea typeface="+mn-ea"/>
                <a:cs typeface="+mn-cs"/>
              </a:rPr>
              <a:t>.</a:t>
            </a:r>
          </a:p>
          <a:p>
            <a:r>
              <a:rPr lang="es-ES" sz="1200" kern="1200" dirty="0">
                <a:solidFill>
                  <a:schemeClr val="tx1"/>
                </a:solidFill>
                <a:effectLst/>
                <a:latin typeface="+mn-lt"/>
                <a:ea typeface="+mn-ea"/>
                <a:cs typeface="+mn-cs"/>
              </a:rPr>
              <a:t>¡Qué palabras de ánimo estando ante la muerte! Muchos mártires que han entregado sus vidas en la hoguera y tantas otras formas de ejecución murieron cantando y dando gloria a Dios. </a:t>
            </a:r>
            <a:r>
              <a:rPr lang="es-ES" sz="1200" kern="1200" dirty="0" err="1">
                <a:solidFill>
                  <a:schemeClr val="tx1"/>
                </a:solidFill>
                <a:effectLst/>
                <a:latin typeface="+mn-lt"/>
                <a:ea typeface="+mn-ea"/>
                <a:cs typeface="+mn-cs"/>
              </a:rPr>
              <a:t>Anton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Brugger</a:t>
            </a:r>
            <a:r>
              <a:rPr lang="es-ES" sz="1200" kern="1200" dirty="0">
                <a:solidFill>
                  <a:schemeClr val="tx1"/>
                </a:solidFill>
                <a:effectLst/>
                <a:latin typeface="+mn-lt"/>
                <a:ea typeface="+mn-ea"/>
                <a:cs typeface="+mn-cs"/>
              </a:rPr>
              <a:t> fue ejecutado el 3 de febrero de 1943 por negarse a participar en el ejército y de transgredir el sábado bíblico.</a:t>
            </a: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49</a:t>
            </a:fld>
            <a:endParaRPr lang="es-AR"/>
          </a:p>
        </p:txBody>
      </p:sp>
    </p:spTree>
    <p:extLst>
      <p:ext uri="{BB962C8B-B14F-4D97-AF65-F5344CB8AC3E}">
        <p14:creationId xmlns:p14="http://schemas.microsoft.com/office/powerpoint/2010/main" val="1072120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Durante las largas horas de la noche, el centurión mantuvo su fuego ardiendo en la orilla del lago. El canto de los luchadores moribundos resonaba en el frío y en el silencio de la noche, pero cada vez se oía más suave. Casi al amanecer del nuevo día, un pobre, vencido por el frío, se acercó al fuego y renunció su fe. Ahora suave pero claramente se oía otra versión del canto: “Treinta y nueve luchadores, luchamos por ti, oh Cristo, para ganar para ti la victoria y recibir de ti la corona del vencedor”. El centurión miró la figura del pobre desertor y escuchó de nuevo el canto de los luchadores. La luz de un nuevo amanecer disipó las tinieblas de su alma. Se quitó su armadura, se desnudó, pegó un salto, marchó sobre el lago congelado y mientras se acercaba a los treinta y nueve valientes, cantó la primera versión de su canto: “Cuarenta luchadores, luchamos por ti, oh Cristo, para ganar para ti la victoria y recibir de ti la corona del vencedor”.</a:t>
            </a: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5</a:t>
            </a:fld>
            <a:endParaRPr lang="es-AR"/>
          </a:p>
        </p:txBody>
      </p:sp>
    </p:spTree>
    <p:extLst>
      <p:ext uri="{BB962C8B-B14F-4D97-AF65-F5344CB8AC3E}">
        <p14:creationId xmlns:p14="http://schemas.microsoft.com/office/powerpoint/2010/main" val="19729983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a:solidFill>
                  <a:schemeClr val="tx1"/>
                </a:solidFill>
                <a:effectLst/>
                <a:latin typeface="+mn-lt"/>
                <a:ea typeface="+mn-ea"/>
                <a:cs typeface="+mn-cs"/>
              </a:rPr>
              <a:t>Tal como en los demás periodos de la historia, también en </a:t>
            </a:r>
            <a:r>
              <a:rPr lang="es-ES" sz="1200" kern="1200" dirty="0" err="1">
                <a:solidFill>
                  <a:schemeClr val="tx1"/>
                </a:solidFill>
                <a:effectLst/>
                <a:latin typeface="+mn-lt"/>
                <a:ea typeface="+mn-ea"/>
                <a:cs typeface="+mn-cs"/>
              </a:rPr>
              <a:t>Laodicea</a:t>
            </a:r>
            <a:r>
              <a:rPr lang="es-ES" sz="1200" kern="1200" dirty="0">
                <a:solidFill>
                  <a:schemeClr val="tx1"/>
                </a:solidFill>
                <a:effectLst/>
                <a:latin typeface="+mn-lt"/>
                <a:ea typeface="+mn-ea"/>
                <a:cs typeface="+mn-cs"/>
              </a:rPr>
              <a:t> se forma un remanente fiel que permanece fiel en medio de las pruebas y de la enfermedad que vive </a:t>
            </a:r>
            <a:r>
              <a:rPr lang="es-ES" sz="1200" kern="1200" dirty="0" err="1">
                <a:solidFill>
                  <a:schemeClr val="tx1"/>
                </a:solidFill>
                <a:effectLst/>
                <a:latin typeface="+mn-lt"/>
                <a:ea typeface="+mn-ea"/>
                <a:cs typeface="+mn-cs"/>
              </a:rPr>
              <a:t>Laodicea</a:t>
            </a:r>
            <a:r>
              <a:rPr lang="es-ES" sz="1200" kern="1200" dirty="0">
                <a:solidFill>
                  <a:schemeClr val="tx1"/>
                </a:solidFill>
                <a:effectLst/>
                <a:latin typeface="+mn-lt"/>
                <a:ea typeface="+mn-ea"/>
                <a:cs typeface="+mn-cs"/>
              </a:rPr>
              <a:t>. En el versículo 20 nos muestra que cuando los líderes de </a:t>
            </a:r>
            <a:r>
              <a:rPr lang="es-ES" sz="1200" kern="1200" dirty="0" err="1">
                <a:solidFill>
                  <a:schemeClr val="tx1"/>
                </a:solidFill>
                <a:effectLst/>
                <a:latin typeface="+mn-lt"/>
                <a:ea typeface="+mn-ea"/>
                <a:cs typeface="+mn-cs"/>
              </a:rPr>
              <a:t>Laodicea</a:t>
            </a:r>
            <a:r>
              <a:rPr lang="es-ES" sz="1200" kern="1200" dirty="0">
                <a:solidFill>
                  <a:schemeClr val="tx1"/>
                </a:solidFill>
                <a:effectLst/>
                <a:latin typeface="+mn-lt"/>
                <a:ea typeface="+mn-ea"/>
                <a:cs typeface="+mn-cs"/>
              </a:rPr>
              <a:t> son vomitados o son desechados por Dios permanece un resto de fieles que Dios acepta pues oyeron su voz. Solo unos pocos escuchan el llamado de Dios a la puerta y son los que entran a la comunión con Dios. </a:t>
            </a:r>
          </a:p>
          <a:p>
            <a:r>
              <a:rPr lang="es-ES" sz="1200" kern="1200" dirty="0">
                <a:solidFill>
                  <a:schemeClr val="tx1"/>
                </a:solidFill>
                <a:effectLst/>
                <a:latin typeface="+mn-lt"/>
                <a:ea typeface="+mn-ea"/>
                <a:cs typeface="+mn-cs"/>
              </a:rPr>
              <a:t>Hay un llamado para ti mi querido amigo y hermano que me escuchas. “Jesús desea que abras la puerta de tu corazón, que creas en él, le pidas perdón por tus pecados y le regales tu vida. ¿Lo harás? Él promete a cambio darte mucha paz en tu corazón y la vida eterna. </a:t>
            </a:r>
          </a:p>
          <a:p>
            <a:r>
              <a:rPr lang="es-ES" sz="1200" kern="1200" dirty="0">
                <a:solidFill>
                  <a:schemeClr val="tx1"/>
                </a:solidFill>
                <a:effectLst/>
                <a:latin typeface="+mn-lt"/>
                <a:ea typeface="+mn-ea"/>
                <a:cs typeface="+mn-cs"/>
              </a:rPr>
              <a:t>Termina el mensaje en la última carta con un llamado de fidelidad. El versículo 21 y 22 dice:</a:t>
            </a:r>
          </a:p>
          <a:p>
            <a:r>
              <a:rPr lang="es-ES" sz="1200" kern="1200" dirty="0">
                <a:solidFill>
                  <a:schemeClr val="tx1"/>
                </a:solidFill>
                <a:effectLst/>
                <a:latin typeface="+mn-lt"/>
                <a:ea typeface="+mn-ea"/>
                <a:cs typeface="+mn-cs"/>
              </a:rPr>
              <a:t>“Al que venciere, yo le daré que se siente conmigo en mi trono: así como yo también vencí, y me senté con mi Padre en su trono. El que tiene oído, oiga lo que el Espíritu dice a las iglesias”.</a:t>
            </a:r>
          </a:p>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50</a:t>
            </a:fld>
            <a:endParaRPr lang="es-AR"/>
          </a:p>
        </p:txBody>
      </p:sp>
    </p:spTree>
    <p:extLst>
      <p:ext uri="{BB962C8B-B14F-4D97-AF65-F5344CB8AC3E}">
        <p14:creationId xmlns:p14="http://schemas.microsoft.com/office/powerpoint/2010/main" val="35348452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a:solidFill>
                  <a:schemeClr val="tx1"/>
                </a:solidFill>
                <a:effectLst/>
                <a:latin typeface="+mn-lt"/>
                <a:ea typeface="+mn-ea"/>
                <a:cs typeface="+mn-cs"/>
              </a:rPr>
              <a:t>Mi querido amigo y hermano. No te pierdas entrar en la Jerusalén Celestial, el lugar que le espera a todos los fieles y que ni ojo vio, ni oído oyó, y no ha llegado a pensamiento humano. Escuchemos el llamado que nos hace Dios y la invitación de fidelidad. Dios ha entregado a su Hijo unigénito para rescatar al mundo en demostración de su amor. ¿Cómo demuestras tu amor a Dios?</a:t>
            </a:r>
          </a:p>
          <a:p>
            <a:r>
              <a:rPr lang="es-ES" sz="1200" kern="1200" dirty="0">
                <a:solidFill>
                  <a:schemeClr val="tx1"/>
                </a:solidFill>
                <a:effectLst/>
                <a:latin typeface="+mn-lt"/>
                <a:ea typeface="+mn-ea"/>
                <a:cs typeface="+mn-cs"/>
              </a:rPr>
              <a:t>Si deseas sentarte en el trono junto con Dios debes ser un vencedor. Dios promete darnos fuerzas para salir victoriosos en medio de las pruebas de estos últimos días. Pruebas no de persecución sino de fidelidad a los principios de la Palabra de Dios. </a:t>
            </a:r>
          </a:p>
          <a:p>
            <a:r>
              <a:rPr lang="es-ES" sz="1200" kern="1200" dirty="0">
                <a:solidFill>
                  <a:schemeClr val="tx1"/>
                </a:solidFill>
                <a:effectLst/>
                <a:latin typeface="+mn-lt"/>
                <a:ea typeface="+mn-ea"/>
                <a:cs typeface="+mn-cs"/>
              </a:rPr>
              <a:t>Como Satanás no ha logrado destruir a los fieles por la fuerza lo hace hoy introduciendo oscuridad de principios diferentes a los de la Palabra de Dios. No permitas que tu vida se aparte de la guía dejada en su palabra. Escucha el llamado que hace el Espíritu de Dios y sigue el camino de los fieles y tendrás en un día muy cercano la victoria prometida a cada hijo fiel de Dios.</a:t>
            </a:r>
          </a:p>
          <a:p>
            <a:r>
              <a:rPr lang="es-ES" sz="1200" kern="1200" dirty="0">
                <a:solidFill>
                  <a:schemeClr val="tx1"/>
                </a:solidFill>
                <a:effectLst/>
                <a:latin typeface="+mn-lt"/>
                <a:ea typeface="+mn-ea"/>
                <a:cs typeface="+mn-cs"/>
              </a:rPr>
              <a:t>Dios te bendiga ricamente.</a:t>
            </a: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51</a:t>
            </a:fld>
            <a:endParaRPr lang="es-AR"/>
          </a:p>
        </p:txBody>
      </p:sp>
    </p:spTree>
    <p:extLst>
      <p:ext uri="{BB962C8B-B14F-4D97-AF65-F5344CB8AC3E}">
        <p14:creationId xmlns:p14="http://schemas.microsoft.com/office/powerpoint/2010/main" val="22658745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a:solidFill>
                  <a:schemeClr val="tx1"/>
                </a:solidFill>
                <a:effectLst/>
                <a:latin typeface="+mn-lt"/>
                <a:ea typeface="+mn-ea"/>
                <a:cs typeface="+mn-cs"/>
              </a:rPr>
              <a:t>¡Qué mensaje tan impresionante! ¡Cómo Dios en su sabiduría reveló la historia de la iglesia cristiana, una historia sellada con la sangre de los mártires! ¡Qué gran fidelidad y ejemplo nos han dejado hombres y mujeres leales a Dios en los diferentes periodos de la iglesia cristiana! Vale la pena estudiar ese fascinante libro del Apocalipsis. Encontraremos muchas cosas más en los próximos temas. ¡No te lo puedes perder!</a:t>
            </a:r>
          </a:p>
          <a:p>
            <a:r>
              <a:rPr lang="es-ES" sz="1200" kern="1200" dirty="0">
                <a:solidFill>
                  <a:schemeClr val="tx1"/>
                </a:solidFill>
                <a:effectLst/>
                <a:latin typeface="+mn-lt"/>
                <a:ea typeface="+mn-ea"/>
                <a:cs typeface="+mn-cs"/>
              </a:rPr>
              <a:t>A la salida pueden solicitar la hoja de repaso del tema estudiado esta noche de la serie de Apocalipsis.</a:t>
            </a:r>
          </a:p>
          <a:p>
            <a:r>
              <a:rPr lang="es-ES" sz="1200" kern="1200" dirty="0">
                <a:solidFill>
                  <a:schemeClr val="tx1"/>
                </a:solidFill>
                <a:effectLst/>
                <a:latin typeface="+mn-lt"/>
                <a:ea typeface="+mn-ea"/>
                <a:cs typeface="+mn-cs"/>
              </a:rPr>
              <a:t> </a:t>
            </a:r>
          </a:p>
          <a:p>
            <a:r>
              <a:rPr lang="es-ES" sz="1200" kern="1200" dirty="0">
                <a:solidFill>
                  <a:schemeClr val="tx1"/>
                </a:solidFill>
                <a:effectLst/>
                <a:latin typeface="+mn-lt"/>
                <a:ea typeface="+mn-ea"/>
                <a:cs typeface="+mn-cs"/>
              </a:rPr>
              <a:t>Mañana disfrutaremos de otro documental. Visitaremos el estanque de </a:t>
            </a:r>
            <a:r>
              <a:rPr lang="es-ES" sz="1200" kern="1200" dirty="0" err="1">
                <a:solidFill>
                  <a:schemeClr val="tx1"/>
                </a:solidFill>
                <a:effectLst/>
                <a:latin typeface="+mn-lt"/>
                <a:ea typeface="+mn-ea"/>
                <a:cs typeface="+mn-cs"/>
              </a:rPr>
              <a:t>Betesda</a:t>
            </a:r>
            <a:r>
              <a:rPr lang="es-ES" sz="1200" kern="1200" dirty="0">
                <a:solidFill>
                  <a:schemeClr val="tx1"/>
                </a:solidFill>
                <a:effectLst/>
                <a:latin typeface="+mn-lt"/>
                <a:ea typeface="+mn-ea"/>
                <a:cs typeface="+mn-cs"/>
              </a:rPr>
              <a:t>, donde Jesús realizó el milagro de sanar a un hombre que estaba enfermo por más de 38 años.</a:t>
            </a:r>
          </a:p>
          <a:p>
            <a:r>
              <a:rPr lang="es-ES" sz="1200" kern="1200" dirty="0">
                <a:solidFill>
                  <a:schemeClr val="tx1"/>
                </a:solidFill>
                <a:effectLst/>
                <a:latin typeface="+mn-lt"/>
                <a:ea typeface="+mn-ea"/>
                <a:cs typeface="+mn-cs"/>
              </a:rPr>
              <a:t>También escucharemos la conferencia sobre el libro del Apocalipsis titulada “El gran trono rodeado de tronos”.</a:t>
            </a:r>
          </a:p>
          <a:p>
            <a:r>
              <a:rPr lang="es-ES" sz="1200" kern="1200" dirty="0">
                <a:solidFill>
                  <a:schemeClr val="tx1"/>
                </a:solidFill>
                <a:effectLst/>
                <a:latin typeface="+mn-lt"/>
                <a:ea typeface="+mn-ea"/>
                <a:cs typeface="+mn-cs"/>
              </a:rPr>
              <a:t>Te esperamos el día de mañana a la misma hora de hoy. ¡No te lo pierdas!</a:t>
            </a:r>
          </a:p>
          <a:p>
            <a:r>
              <a:rPr lang="es-ES" sz="1200" kern="1200" dirty="0">
                <a:solidFill>
                  <a:schemeClr val="tx1"/>
                </a:solidFill>
                <a:effectLst/>
                <a:latin typeface="+mn-lt"/>
                <a:ea typeface="+mn-ea"/>
                <a:cs typeface="+mn-cs"/>
              </a:rPr>
              <a:t>¡Que Dios te bendiga ricamente y hasta mañana!</a:t>
            </a: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52</a:t>
            </a:fld>
            <a:endParaRPr lang="es-AR"/>
          </a:p>
        </p:txBody>
      </p:sp>
    </p:spTree>
    <p:extLst>
      <p:ext uri="{BB962C8B-B14F-4D97-AF65-F5344CB8AC3E}">
        <p14:creationId xmlns:p14="http://schemas.microsoft.com/office/powerpoint/2010/main" val="29642928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lgn="ctr" eaLnBrk="1" fontAlgn="auto" hangingPunct="1">
              <a:spcBef>
                <a:spcPct val="50000"/>
              </a:spcBef>
              <a:spcAft>
                <a:spcPts val="0"/>
              </a:spcAft>
            </a:pPr>
            <a:r>
              <a:rPr lang="en-US" sz="18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labibliatienerazón.org</a:t>
            </a:r>
            <a:endParaRPr lang="en-US" sz="16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1200" u="none"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a:t>
            </a:r>
            <a:r>
              <a:rPr lang="es-ES" sz="12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a:t>
            </a:r>
            <a:r>
              <a:rPr lang="en-US" sz="12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labibliatienerazón.org</a:t>
            </a:r>
          </a:p>
          <a:p>
            <a:pPr lvl="0" algn="ctr" eaLnBrk="1" fontAlgn="auto" hangingPunct="1">
              <a:spcBef>
                <a:spcPct val="50000"/>
              </a:spcBef>
              <a:spcAft>
                <a:spcPts val="0"/>
              </a:spcAft>
            </a:pPr>
            <a:endParaRPr lang="es-ES" sz="16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53</a:t>
            </a:fld>
            <a:endParaRPr lang="es-AR"/>
          </a:p>
        </p:txBody>
      </p:sp>
    </p:spTree>
    <p:extLst>
      <p:ext uri="{BB962C8B-B14F-4D97-AF65-F5344CB8AC3E}">
        <p14:creationId xmlns:p14="http://schemas.microsoft.com/office/powerpoint/2010/main" val="2054760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Desde los días de los apóstoles, el cristianismo ha sido perseguido, pero la sangre de los mártires, de aquellos que no se han avergonzado de su fe y han permanecido fieles a los principios de Dios ha sido como semilla. </a:t>
            </a:r>
          </a:p>
          <a:p>
            <a:r>
              <a:rPr lang="es-ES" sz="1200" kern="1200" dirty="0">
                <a:solidFill>
                  <a:schemeClr val="tx1"/>
                </a:solidFill>
                <a:effectLst/>
                <a:latin typeface="+mn-lt"/>
                <a:ea typeface="+mn-ea"/>
                <a:cs typeface="+mn-cs"/>
              </a:rPr>
              <a:t>Apocalipsis describe los mártires con las siguientes palabras:</a:t>
            </a:r>
          </a:p>
          <a:p>
            <a:r>
              <a:rPr lang="es-ES" sz="1200" kern="1200" dirty="0">
                <a:solidFill>
                  <a:schemeClr val="tx1"/>
                </a:solidFill>
                <a:effectLst/>
                <a:latin typeface="+mn-lt"/>
                <a:ea typeface="+mn-ea"/>
                <a:cs typeface="+mn-cs"/>
              </a:rPr>
              <a:t>“9 Cuando abrió el quinto sello, vi debajo del altar las almas de los que habían sido muertos a causa de la palabra de Dios y del testimonio que ellos tenían.</a:t>
            </a:r>
          </a:p>
          <a:p>
            <a:r>
              <a:rPr lang="es-ES" sz="1200" kern="1200" dirty="0">
                <a:solidFill>
                  <a:schemeClr val="tx1"/>
                </a:solidFill>
                <a:effectLst/>
                <a:latin typeface="+mn-lt"/>
                <a:ea typeface="+mn-ea"/>
                <a:cs typeface="+mn-cs"/>
              </a:rPr>
              <a:t>10 Y clamaban a gran voz diciendo: "¿Hasta cuándo, oh soberano Señor, santo y verdadero, no juzgas y vengas nuestra sangre sobre los que moran en la tierra?"</a:t>
            </a:r>
          </a:p>
          <a:p>
            <a:r>
              <a:rPr lang="es-ES" sz="1200" kern="1200" dirty="0">
                <a:solidFill>
                  <a:schemeClr val="tx1"/>
                </a:solidFill>
                <a:effectLst/>
                <a:latin typeface="+mn-lt"/>
                <a:ea typeface="+mn-ea"/>
                <a:cs typeface="+mn-cs"/>
              </a:rPr>
              <a:t>11 Y a cada uno de ellos le fue dado un vestido blanco; y se les dijo que descansaran todavía un poco de tiempo, hasta que se completase el número de sus consiervos y sus hermanos que también habían de ser muertos como ellos” Apocalipsis 6:9-11.</a:t>
            </a:r>
          </a:p>
          <a:p>
            <a:r>
              <a:rPr lang="es-ES" sz="1200" kern="1200" dirty="0">
                <a:solidFill>
                  <a:schemeClr val="tx1"/>
                </a:solidFill>
                <a:effectLst/>
                <a:latin typeface="+mn-lt"/>
                <a:ea typeface="+mn-ea"/>
                <a:cs typeface="+mn-cs"/>
              </a:rPr>
              <a:t>Cada persona que murió por defender la palabra de Dios va a ser salvo, va a entrar en la prometida ciudad de Jerusalén, con un vestido blanco. Ellos defendieron la palabra de Dios por amor a Jesucristo. </a:t>
            </a:r>
          </a:p>
          <a:p>
            <a:r>
              <a:rPr lang="es-ES" sz="1200" kern="1200" dirty="0">
                <a:solidFill>
                  <a:schemeClr val="tx1"/>
                </a:solidFill>
                <a:effectLst/>
                <a:latin typeface="+mn-lt"/>
                <a:ea typeface="+mn-ea"/>
                <a:cs typeface="+mn-cs"/>
              </a:rPr>
              <a:t>Pero también para ti, mi amigo, está prometido un vestido blanco, como para todo vencedor. </a:t>
            </a:r>
          </a:p>
          <a:p>
            <a:endParaRPr lang="es-AR"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6</a:t>
            </a:fld>
            <a:endParaRPr lang="es-AR"/>
          </a:p>
        </p:txBody>
      </p:sp>
    </p:spTree>
    <p:extLst>
      <p:ext uri="{BB962C8B-B14F-4D97-AF65-F5344CB8AC3E}">
        <p14:creationId xmlns:p14="http://schemas.microsoft.com/office/powerpoint/2010/main" val="607635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Entre las interesantes cadenas proféticas del Apocalipsis que relatan la historia de nuestra era, se encuentran las cartas dirigidas a las siete iglesias, junto a los siete sellos y las siete trompetas. Los capítulos 2 y 3 del Apocalipsis describen la historia de la iglesia cristiana por 2000 años. Juan fue transportado y ve, tanto la experiencia de los creyentes fieles en los diferentes siglos pagando el precio de la fidelidad con sangre, como también la decadencia de la fe cristiana en las diferentes épocas. Ve una historia de mártires en todas las épocas por conservar la verdadera fe en Dios. Hay elogios, reproches y consejos dados a la iglesia de las diversas épocas. Estos capítulos contienen una historia fascinante pero también una aplicación espiritual que se proyecta hacia cada uno de nosotros.</a:t>
            </a: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7</a:t>
            </a:fld>
            <a:endParaRPr lang="es-AR"/>
          </a:p>
        </p:txBody>
      </p:sp>
    </p:spTree>
    <p:extLst>
      <p:ext uri="{BB962C8B-B14F-4D97-AF65-F5344CB8AC3E}">
        <p14:creationId xmlns:p14="http://schemas.microsoft.com/office/powerpoint/2010/main" val="1256276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i="1" kern="1200" dirty="0">
                <a:solidFill>
                  <a:schemeClr val="tx1"/>
                </a:solidFill>
                <a:effectLst/>
                <a:latin typeface="+mn-lt"/>
                <a:ea typeface="+mn-ea"/>
                <a:cs typeface="+mn-cs"/>
              </a:rPr>
              <a:t>Nuevamente el protagonista principal es Jesús. en </a:t>
            </a:r>
            <a:r>
              <a:rPr lang="es-ES" sz="1200" i="1" kern="1200" dirty="0" err="1">
                <a:solidFill>
                  <a:schemeClr val="tx1"/>
                </a:solidFill>
                <a:effectLst/>
                <a:latin typeface="+mn-lt"/>
                <a:ea typeface="+mn-ea"/>
                <a:cs typeface="+mn-cs"/>
              </a:rPr>
              <a:t>Apoc</a:t>
            </a:r>
            <a:r>
              <a:rPr lang="es-ES" sz="1200" i="1" kern="1200" dirty="0">
                <a:solidFill>
                  <a:schemeClr val="tx1"/>
                </a:solidFill>
                <a:effectLst/>
                <a:latin typeface="+mn-lt"/>
                <a:ea typeface="+mn-ea"/>
                <a:cs typeface="+mn-cs"/>
              </a:rPr>
              <a:t>. 1:12, 13, 16 Leemos:</a:t>
            </a:r>
            <a:endParaRPr lang="es-E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 “Y me volví para ver la voz que hablaba conmigo; y al volverme vi siete candeleros de oro, y en medio de los siete candeleros, a uno semejante al Hijo del Hombre... Tenía en sus manos siete estrellas...”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8</a:t>
            </a:fld>
            <a:endParaRPr lang="es-AR"/>
          </a:p>
        </p:txBody>
      </p:sp>
    </p:spTree>
    <p:extLst>
      <p:ext uri="{BB962C8B-B14F-4D97-AF65-F5344CB8AC3E}">
        <p14:creationId xmlns:p14="http://schemas.microsoft.com/office/powerpoint/2010/main" val="2216286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i="1" kern="1200" dirty="0">
                <a:solidFill>
                  <a:schemeClr val="tx1"/>
                </a:solidFill>
                <a:effectLst/>
                <a:latin typeface="+mn-lt"/>
                <a:ea typeface="+mn-ea"/>
                <a:cs typeface="+mn-cs"/>
              </a:rPr>
              <a:t>¿Qué significa esto? ¿A qué tiempo se refiere?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9</a:t>
            </a:fld>
            <a:endParaRPr lang="es-AR"/>
          </a:p>
        </p:txBody>
      </p:sp>
    </p:spTree>
    <p:extLst>
      <p:ext uri="{BB962C8B-B14F-4D97-AF65-F5344CB8AC3E}">
        <p14:creationId xmlns:p14="http://schemas.microsoft.com/office/powerpoint/2010/main" val="3454076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028700"/>
            <a:ext cx="7851648" cy="13716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a:t>Haga clic para modificar el estilo de título del patrón</a:t>
            </a:r>
            <a:endParaRPr kumimoji="0" lang="en-US"/>
          </a:p>
        </p:txBody>
      </p:sp>
      <p:sp>
        <p:nvSpPr>
          <p:cNvPr id="17" name="Subtitle 16"/>
          <p:cNvSpPr>
            <a:spLocks noGrp="1"/>
          </p:cNvSpPr>
          <p:nvPr>
            <p:ph type="subTitle" idx="1"/>
          </p:nvPr>
        </p:nvSpPr>
        <p:spPr>
          <a:xfrm>
            <a:off x="533400" y="2421402"/>
            <a:ext cx="7854696" cy="131445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a:t>Haga clic para modificar el estilo de subtítulo del patrón</a:t>
            </a:r>
            <a:endParaRPr kumimoji="0" lang="en-US"/>
          </a:p>
        </p:txBody>
      </p:sp>
      <p:sp>
        <p:nvSpPr>
          <p:cNvPr id="30" name="Date Placeholder 29"/>
          <p:cNvSpPr>
            <a:spLocks noGrp="1"/>
          </p:cNvSpPr>
          <p:nvPr>
            <p:ph type="dt" sz="half" idx="10"/>
          </p:nvPr>
        </p:nvSpPr>
        <p:spPr/>
        <p:txBody>
          <a:bodyPr/>
          <a:lstStyle/>
          <a:p>
            <a:fld id="{CF8798E4-990A-4154-ADC0-CE1BF4EC48A5}" type="datetimeFigureOut">
              <a:rPr lang="es-AR" smtClean="0"/>
              <a:t>13/11/2018</a:t>
            </a:fld>
            <a:endParaRPr lang="es-AR"/>
          </a:p>
        </p:txBody>
      </p:sp>
      <p:sp>
        <p:nvSpPr>
          <p:cNvPr id="19" name="Footer Placeholder 18"/>
          <p:cNvSpPr>
            <a:spLocks noGrp="1"/>
          </p:cNvSpPr>
          <p:nvPr>
            <p:ph type="ftr" sz="quarter" idx="11"/>
          </p:nvPr>
        </p:nvSpPr>
        <p:spPr/>
        <p:txBody>
          <a:bodyPr/>
          <a:lstStyle/>
          <a:p>
            <a:endParaRPr lang="es-AR"/>
          </a:p>
        </p:txBody>
      </p:sp>
      <p:sp>
        <p:nvSpPr>
          <p:cNvPr id="27" name="Slide Number Placeholder 26"/>
          <p:cNvSpPr>
            <a:spLocks noGrp="1"/>
          </p:cNvSpPr>
          <p:nvPr>
            <p:ph type="sldNum" sz="quarter" idx="12"/>
          </p:nvPr>
        </p:nvSpPr>
        <p:spPr/>
        <p:txBody>
          <a:bodyPr/>
          <a:lstStyle/>
          <a:p>
            <a:fld id="{ACBF6EB9-93B8-409D-911D-C5ACBA5E6AB5}" type="slidenum">
              <a:rPr lang="es-AR" smtClean="0"/>
              <a:t>‹#›</a:t>
            </a:fld>
            <a:endParaRPr lang="es-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a:t>Haga clic para modificar el estilo de título del patrón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t>13/11/2018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5801"/>
            <a:ext cx="2057400" cy="3908822"/>
          </a:xfrm>
        </p:spPr>
        <p:txBody>
          <a:bodyPr vert="eaVert"/>
          <a:lstStyle/>
          <a:p>
            <a:r>
              <a:rPr kumimoji="0" lang="es-ES"/>
              <a:t>Haga clic para modificar el estilo de título del patrón</a:t>
            </a:r>
            <a:endParaRPr kumimoji="0" lang="en-US"/>
          </a:p>
        </p:txBody>
      </p:sp>
      <p:sp>
        <p:nvSpPr>
          <p:cNvPr id="3" name="Vertical Text Placeholder 2"/>
          <p:cNvSpPr>
            <a:spLocks noGrp="1"/>
          </p:cNvSpPr>
          <p:nvPr>
            <p:ph type="body" orient="vert" idx="1"/>
          </p:nvPr>
        </p:nvSpPr>
        <p:spPr>
          <a:xfrm>
            <a:off x="457200" y="685801"/>
            <a:ext cx="6019800" cy="3908822"/>
          </a:xfrm>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t>13/11/2018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a:t>Haga clic para modificar el estilo de título del patrón</a:t>
            </a:r>
            <a:endParaRPr kumimoji="0" lang="en-US"/>
          </a:p>
        </p:txBody>
      </p:sp>
      <p:sp>
        <p:nvSpPr>
          <p:cNvPr id="3" name="Content Placeholder 2"/>
          <p:cNvSpPr>
            <a:spLocks noGrp="1"/>
          </p:cNvSpPr>
          <p:nvPr>
            <p:ph idx="1"/>
          </p:nvPr>
        </p:nvSpPr>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t>13/11/2018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30352" y="987552"/>
            <a:ext cx="7772400" cy="1021842"/>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a:t>Haga clic para modificar el estilo de título del patrón</a:t>
            </a:r>
            <a:endParaRPr kumimoji="0" lang="en-US"/>
          </a:p>
        </p:txBody>
      </p:sp>
      <p:sp>
        <p:nvSpPr>
          <p:cNvPr id="3" name="Text Placeholder 2"/>
          <p:cNvSpPr>
            <a:spLocks noGrp="1"/>
          </p:cNvSpPr>
          <p:nvPr>
            <p:ph type="body" idx="1"/>
          </p:nvPr>
        </p:nvSpPr>
        <p:spPr>
          <a:xfrm>
            <a:off x="530352" y="2028498"/>
            <a:ext cx="7772400" cy="1132284"/>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a:t>Haga clic para modificar el estilo de texto del patrón</a:t>
            </a:r>
          </a:p>
        </p:txBody>
      </p:sp>
      <p:sp>
        <p:nvSpPr>
          <p:cNvPr id="4" name="Date Placeholder 3"/>
          <p:cNvSpPr>
            <a:spLocks noGrp="1"/>
          </p:cNvSpPr>
          <p:nvPr>
            <p:ph type="dt" sz="half" idx="10"/>
          </p:nvPr>
        </p:nvSpPr>
        <p:spPr/>
        <p:txBody>
          <a:bodyPr/>
          <a:lstStyle/>
          <a:p>
            <a:fld id="{CF8798E4-990A-4154-ADC0-CE1BF4EC48A5}" type="datetimeFigureOut">
              <a:rPr lang="es-AR" smtClean="0"/>
              <a:t>13/11/2018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t>‹#›</a:t>
            </a:fld>
            <a:endParaRPr lang="es-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a:lstStyle/>
          <a:p>
            <a:r>
              <a:rPr kumimoji="0" lang="es-ES"/>
              <a:t>Haga clic para modificar el estilo de título del patrón</a:t>
            </a:r>
            <a:endParaRPr kumimoji="0" lang="en-US"/>
          </a:p>
        </p:txBody>
      </p:sp>
      <p:sp>
        <p:nvSpPr>
          <p:cNvPr id="3" name="Content Placeholder 2"/>
          <p:cNvSpPr>
            <a:spLocks noGrp="1"/>
          </p:cNvSpPr>
          <p:nvPr>
            <p:ph sz="half" idx="1"/>
          </p:nvPr>
        </p:nvSpPr>
        <p:spPr>
          <a:xfrm>
            <a:off x="457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Content Placeholder 3"/>
          <p:cNvSpPr>
            <a:spLocks noGrp="1"/>
          </p:cNvSpPr>
          <p:nvPr>
            <p:ph sz="half" idx="2"/>
          </p:nvPr>
        </p:nvSpPr>
        <p:spPr>
          <a:xfrm>
            <a:off x="4648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Date Placeholder 4"/>
          <p:cNvSpPr>
            <a:spLocks noGrp="1"/>
          </p:cNvSpPr>
          <p:nvPr>
            <p:ph type="dt" sz="half" idx="10"/>
          </p:nvPr>
        </p:nvSpPr>
        <p:spPr/>
        <p:txBody>
          <a:bodyPr/>
          <a:lstStyle/>
          <a:p>
            <a:fld id="{CF8798E4-990A-4154-ADC0-CE1BF4EC48A5}" type="datetimeFigureOut">
              <a:rPr lang="es-AR" smtClean="0"/>
              <a:t>13/11/2018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ACBF6EB9-93B8-409D-911D-C5ACBA5E6AB5}" type="slidenum">
              <a:rPr lang="es-AR" smtClean="0"/>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tIns="45720" anchor="b"/>
          <a:lstStyle>
            <a:lvl1pPr>
              <a:defRPr/>
            </a:lvl1pPr>
          </a:lstStyle>
          <a:p>
            <a:r>
              <a:rPr kumimoji="0" lang="es-ES"/>
              <a:t>Haga clic para modificar el estilo de título del patrón</a:t>
            </a:r>
            <a:endParaRPr kumimoji="0" lang="en-US"/>
          </a:p>
        </p:txBody>
      </p:sp>
      <p:sp>
        <p:nvSpPr>
          <p:cNvPr id="3" name="Text Placeholder 2"/>
          <p:cNvSpPr>
            <a:spLocks noGrp="1"/>
          </p:cNvSpPr>
          <p:nvPr>
            <p:ph type="body" idx="1"/>
          </p:nvPr>
        </p:nvSpPr>
        <p:spPr>
          <a:xfrm>
            <a:off x="457200" y="1391436"/>
            <a:ext cx="4040188" cy="494514"/>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a:t>Haga clic para modificar el estilo de texto del patrón</a:t>
            </a:r>
          </a:p>
        </p:txBody>
      </p:sp>
      <p:sp>
        <p:nvSpPr>
          <p:cNvPr id="4" name="Text Placeholder 3"/>
          <p:cNvSpPr>
            <a:spLocks noGrp="1"/>
          </p:cNvSpPr>
          <p:nvPr>
            <p:ph type="body" sz="half" idx="3"/>
          </p:nvPr>
        </p:nvSpPr>
        <p:spPr>
          <a:xfrm>
            <a:off x="4645026" y="1394818"/>
            <a:ext cx="4041775" cy="491132"/>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a:t>Haga clic para modificar el estilo de texto del patrón</a:t>
            </a:r>
          </a:p>
        </p:txBody>
      </p:sp>
      <p:sp>
        <p:nvSpPr>
          <p:cNvPr id="5" name="Content Placeholder 4"/>
          <p:cNvSpPr>
            <a:spLocks noGrp="1"/>
          </p:cNvSpPr>
          <p:nvPr>
            <p:ph sz="quarter" idx="2"/>
          </p:nvPr>
        </p:nvSpPr>
        <p:spPr>
          <a:xfrm>
            <a:off x="457200" y="1885950"/>
            <a:ext cx="4040188"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6" name="Content Placeholder 5"/>
          <p:cNvSpPr>
            <a:spLocks noGrp="1"/>
          </p:cNvSpPr>
          <p:nvPr>
            <p:ph sz="quarter" idx="4"/>
          </p:nvPr>
        </p:nvSpPr>
        <p:spPr>
          <a:xfrm>
            <a:off x="4645026" y="1885950"/>
            <a:ext cx="4041775"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7" name="Date Placeholder 6"/>
          <p:cNvSpPr>
            <a:spLocks noGrp="1"/>
          </p:cNvSpPr>
          <p:nvPr>
            <p:ph type="dt" sz="half" idx="10"/>
          </p:nvPr>
        </p:nvSpPr>
        <p:spPr/>
        <p:txBody>
          <a:bodyPr/>
          <a:lstStyle/>
          <a:p>
            <a:fld id="{CF8798E4-990A-4154-ADC0-CE1BF4EC48A5}" type="datetimeFigureOut">
              <a:rPr lang="es-AR" smtClean="0"/>
              <a:t>13/11/2018</a:t>
            </a:fld>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fld id="{ACBF6EB9-93B8-409D-911D-C5ACBA5E6AB5}" type="slidenum">
              <a:rPr lang="es-AR" smtClean="0"/>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305800" cy="85725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a:t>Haga clic para modificar el estilo de título del patrón</a:t>
            </a:r>
            <a:endParaRPr kumimoji="0" lang="en-US"/>
          </a:p>
        </p:txBody>
      </p:sp>
      <p:sp>
        <p:nvSpPr>
          <p:cNvPr id="3" name="Date Placeholder 2"/>
          <p:cNvSpPr>
            <a:spLocks noGrp="1"/>
          </p:cNvSpPr>
          <p:nvPr>
            <p:ph type="dt" sz="half" idx="10"/>
          </p:nvPr>
        </p:nvSpPr>
        <p:spPr/>
        <p:txBody>
          <a:bodyPr/>
          <a:lstStyle/>
          <a:p>
            <a:fld id="{CF8798E4-990A-4154-ADC0-CE1BF4EC48A5}" type="datetimeFigureOut">
              <a:rPr lang="es-AR" smtClean="0"/>
              <a:t>13/11/2018</a:t>
            </a:fld>
            <a:endParaRPr lang="es-AR"/>
          </a:p>
        </p:txBody>
      </p:sp>
      <p:sp>
        <p:nvSpPr>
          <p:cNvPr id="4" name="Footer Placeholder 3"/>
          <p:cNvSpPr>
            <a:spLocks noGrp="1"/>
          </p:cNvSpPr>
          <p:nvPr>
            <p:ph type="ftr" sz="quarter" idx="11"/>
          </p:nvPr>
        </p:nvSpPr>
        <p:spPr/>
        <p:txBody>
          <a:bodyPr/>
          <a:lstStyle/>
          <a:p>
            <a:endParaRPr lang="es-AR"/>
          </a:p>
        </p:txBody>
      </p:sp>
      <p:sp>
        <p:nvSpPr>
          <p:cNvPr id="5" name="Slide Number Placeholder 4"/>
          <p:cNvSpPr>
            <a:spLocks noGrp="1"/>
          </p:cNvSpPr>
          <p:nvPr>
            <p:ph type="sldNum" sz="quarter" idx="12"/>
          </p:nvPr>
        </p:nvSpPr>
        <p:spPr/>
        <p:txBody>
          <a:bodyPr/>
          <a:lstStyle/>
          <a:p>
            <a:fld id="{ACBF6EB9-93B8-409D-911D-C5ACBA5E6AB5}" type="slidenum">
              <a:rPr lang="es-AR" smtClean="0"/>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8798E4-990A-4154-ADC0-CE1BF4EC48A5}" type="datetimeFigureOut">
              <a:rPr lang="es-AR" smtClean="0"/>
              <a:t>13/11/2018</a:t>
            </a:fld>
            <a:endParaRPr lang="es-AR"/>
          </a:p>
        </p:txBody>
      </p:sp>
      <p:sp>
        <p:nvSpPr>
          <p:cNvPr id="3" name="Footer Placeholder 2"/>
          <p:cNvSpPr>
            <a:spLocks noGrp="1"/>
          </p:cNvSpPr>
          <p:nvPr>
            <p:ph type="ftr" sz="quarter" idx="11"/>
          </p:nvPr>
        </p:nvSpPr>
        <p:spPr/>
        <p:txBody>
          <a:bodyPr/>
          <a:lstStyle/>
          <a:p>
            <a:endParaRPr lang="es-AR"/>
          </a:p>
        </p:txBody>
      </p:sp>
      <p:sp>
        <p:nvSpPr>
          <p:cNvPr id="4" name="Slide Number Placeholder 3"/>
          <p:cNvSpPr>
            <a:spLocks noGrp="1"/>
          </p:cNvSpPr>
          <p:nvPr>
            <p:ph type="sldNum" sz="quarter" idx="12"/>
          </p:nvPr>
        </p:nvSpPr>
        <p:spPr/>
        <p:txBody>
          <a:bodyPr/>
          <a:lstStyle/>
          <a:p>
            <a:fld id="{ACBF6EB9-93B8-409D-911D-C5ACBA5E6AB5}" type="slidenum">
              <a:rPr lang="es-AR" smtClean="0"/>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385764"/>
            <a:ext cx="2743200" cy="871538"/>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a:t>Haga clic para modificar el estilo de título del patrón</a:t>
            </a:r>
            <a:endParaRPr kumimoji="0" lang="en-US"/>
          </a:p>
        </p:txBody>
      </p:sp>
      <p:sp>
        <p:nvSpPr>
          <p:cNvPr id="3" name="Text Placeholder 2"/>
          <p:cNvSpPr>
            <a:spLocks noGrp="1"/>
          </p:cNvSpPr>
          <p:nvPr>
            <p:ph type="body" idx="2"/>
          </p:nvPr>
        </p:nvSpPr>
        <p:spPr>
          <a:xfrm>
            <a:off x="685800" y="1257300"/>
            <a:ext cx="2743200" cy="3429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a:t>Haga clic para modificar el estilo de texto del patrón</a:t>
            </a:r>
          </a:p>
        </p:txBody>
      </p:sp>
      <p:sp>
        <p:nvSpPr>
          <p:cNvPr id="4" name="Content Placeholder 3"/>
          <p:cNvSpPr>
            <a:spLocks noGrp="1"/>
          </p:cNvSpPr>
          <p:nvPr>
            <p:ph sz="half" idx="1"/>
          </p:nvPr>
        </p:nvSpPr>
        <p:spPr>
          <a:xfrm>
            <a:off x="3575050" y="1257300"/>
            <a:ext cx="5111750" cy="3429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Date Placeholder 4"/>
          <p:cNvSpPr>
            <a:spLocks noGrp="1"/>
          </p:cNvSpPr>
          <p:nvPr>
            <p:ph type="dt" sz="half" idx="10"/>
          </p:nvPr>
        </p:nvSpPr>
        <p:spPr/>
        <p:txBody>
          <a:bodyPr/>
          <a:lstStyle/>
          <a:p>
            <a:fld id="{CF8798E4-990A-4154-ADC0-CE1BF4EC48A5}" type="datetimeFigureOut">
              <a:rPr lang="es-AR" smtClean="0"/>
              <a:t>13/11/2018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ACBF6EB9-93B8-409D-911D-C5ACBA5E6AB5}" type="slidenum">
              <a:rPr lang="es-AR" smtClean="0"/>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831058"/>
            <a:ext cx="5257800" cy="30861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4019827"/>
            <a:ext cx="155448" cy="116586"/>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882747"/>
            <a:ext cx="2212848" cy="1186966"/>
          </a:xfrm>
        </p:spPr>
        <p:txBody>
          <a:bodyPr vert="horz" lIns="45720" tIns="45720" rIns="45720" bIns="45720" anchor="b"/>
          <a:lstStyle>
            <a:lvl1pPr algn="l">
              <a:buNone/>
              <a:defRPr sz="2000" b="1">
                <a:solidFill>
                  <a:schemeClr val="tx2"/>
                </a:solidFill>
              </a:defRPr>
            </a:lvl1pPr>
          </a:lstStyle>
          <a:p>
            <a:r>
              <a:rPr kumimoji="0" lang="es-ES"/>
              <a:t>Haga clic para modificar el estilo de título del patrón</a:t>
            </a:r>
            <a:endParaRPr kumimoji="0" lang="en-US"/>
          </a:p>
        </p:txBody>
      </p:sp>
      <p:sp>
        <p:nvSpPr>
          <p:cNvPr id="4" name="Text Placeholder 3"/>
          <p:cNvSpPr>
            <a:spLocks noGrp="1"/>
          </p:cNvSpPr>
          <p:nvPr>
            <p:ph type="body" sz="half" idx="2"/>
          </p:nvPr>
        </p:nvSpPr>
        <p:spPr>
          <a:xfrm>
            <a:off x="609600" y="2121589"/>
            <a:ext cx="2209800" cy="163449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a:t>Haga clic para modificar el estilo de texto del patrón</a:t>
            </a:r>
          </a:p>
        </p:txBody>
      </p:sp>
      <p:sp>
        <p:nvSpPr>
          <p:cNvPr id="5" name="Date Placeholder 4"/>
          <p:cNvSpPr>
            <a:spLocks noGrp="1"/>
          </p:cNvSpPr>
          <p:nvPr>
            <p:ph type="dt" sz="half" idx="10"/>
          </p:nvPr>
        </p:nvSpPr>
        <p:spPr/>
        <p:txBody>
          <a:bodyPr/>
          <a:lstStyle/>
          <a:p>
            <a:fld id="{CF8798E4-990A-4154-ADC0-CE1BF4EC48A5}" type="datetimeFigureOut">
              <a:rPr lang="es-AR" smtClean="0"/>
              <a:t>13/11/2018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a:xfrm>
            <a:off x="8077200" y="4767263"/>
            <a:ext cx="609600" cy="273844"/>
          </a:xfrm>
        </p:spPr>
        <p:txBody>
          <a:bodyPr/>
          <a:lstStyle/>
          <a:p>
            <a:fld id="{ACBF6EB9-93B8-409D-911D-C5ACBA5E6AB5}" type="slidenum">
              <a:rPr lang="es-AR" smtClean="0"/>
              <a:t>‹#›</a:t>
            </a:fld>
            <a:endParaRPr lang="es-AR"/>
          </a:p>
        </p:txBody>
      </p:sp>
      <p:sp>
        <p:nvSpPr>
          <p:cNvPr id="3" name="Picture Placeholder 2"/>
          <p:cNvSpPr>
            <a:spLocks noGrp="1"/>
          </p:cNvSpPr>
          <p:nvPr>
            <p:ph type="pic" idx="1"/>
          </p:nvPr>
        </p:nvSpPr>
        <p:spPr>
          <a:xfrm rot="420000">
            <a:off x="3485793" y="899638"/>
            <a:ext cx="4617720" cy="294894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a:t>Haga clic en el icono para agregar una imagen</a:t>
            </a:r>
            <a:endParaRPr kumimoji="0" lang="en-US" dirty="0"/>
          </a:p>
        </p:txBody>
      </p:sp>
      <p:sp>
        <p:nvSpPr>
          <p:cNvPr id="10" name="Freeform 9"/>
          <p:cNvSpPr>
            <a:spLocks/>
          </p:cNvSpPr>
          <p:nvPr/>
        </p:nvSpPr>
        <p:spPr bwMode="auto">
          <a:xfrm flipV="1">
            <a:off x="-9525" y="4362450"/>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4664869"/>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5358"/>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5358"/>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b="0" i="0" u="none">
              <a:solidFill>
                <a:schemeClr val="tx1"/>
              </a:solidFill>
              <a:latin typeface="+mn-lt"/>
              <a:ea typeface="+mn-ea"/>
              <a:cs typeface="+mn-cs"/>
            </a:endParaRPr>
          </a:p>
        </p:txBody>
      </p:sp>
      <p:sp>
        <p:nvSpPr>
          <p:cNvPr id="9" name="Title Placeholder 8"/>
          <p:cNvSpPr>
            <a:spLocks noGrp="1"/>
          </p:cNvSpPr>
          <p:nvPr>
            <p:ph type="title"/>
          </p:nvPr>
        </p:nvSpPr>
        <p:spPr>
          <a:xfrm>
            <a:off x="457200" y="528066"/>
            <a:ext cx="8229600" cy="857250"/>
          </a:xfrm>
          <a:prstGeom prst="rect">
            <a:avLst/>
          </a:prstGeom>
        </p:spPr>
        <p:txBody>
          <a:bodyPr vert="horz" lIns="0" rIns="0" bIns="0" anchor="b">
            <a:normAutofit/>
          </a:bodyPr>
          <a:lstStyle/>
          <a:p>
            <a:r>
              <a:rPr kumimoji="0" lang="es-ES"/>
              <a:t>Haga clic para modificar el estilo de título del patrón</a:t>
            </a:r>
            <a:endParaRPr kumimoji="0" lang="en-US"/>
          </a:p>
        </p:txBody>
      </p:sp>
      <p:sp>
        <p:nvSpPr>
          <p:cNvPr id="30" name="Text Placeholder 29"/>
          <p:cNvSpPr>
            <a:spLocks noGrp="1"/>
          </p:cNvSpPr>
          <p:nvPr>
            <p:ph type="body" idx="1"/>
          </p:nvPr>
        </p:nvSpPr>
        <p:spPr>
          <a:xfrm>
            <a:off x="457200" y="1451610"/>
            <a:ext cx="8229600" cy="3291840"/>
          </a:xfrm>
          <a:prstGeom prst="rect">
            <a:avLst/>
          </a:prstGeom>
        </p:spPr>
        <p:txBody>
          <a:bodyPr vert="horz">
            <a:normAutofit/>
          </a:bodyPr>
          <a:lstStyle/>
          <a:p>
            <a:pPr lvl="0" eaLnBrk="1" latinLnBrk="0" hangingPunct="1"/>
            <a:r>
              <a:rPr kumimoji="0" lang="es-ES"/>
              <a:t>Haga clic para modificar el estilo de texto del patrón</a:t>
            </a:r>
          </a:p>
          <a:p>
            <a:pPr lvl="1" eaLnBrk="1" latinLnBrk="0" hangingPunct="1"/>
            <a:r>
              <a:rPr kumimoji="0" lang="es-ES"/>
              <a:t>Segundo nivel</a:t>
            </a:r>
          </a:p>
          <a:p>
            <a:pPr lvl="2" eaLnBrk="1" latinLnBrk="0" hangingPunct="1"/>
            <a:r>
              <a:rPr kumimoji="0" lang="es-ES"/>
              <a:t>Tercer nivel</a:t>
            </a:r>
          </a:p>
          <a:p>
            <a:pPr lvl="3" eaLnBrk="1" latinLnBrk="0" hangingPunct="1"/>
            <a:r>
              <a:rPr kumimoji="0" lang="es-ES"/>
              <a:t>Cuarto nivel</a:t>
            </a:r>
          </a:p>
          <a:p>
            <a:pPr lvl="4" eaLnBrk="1" latinLnBrk="0" hangingPunct="1"/>
            <a:r>
              <a:rPr kumimoji="0" lang="es-ES"/>
              <a:t>Quinto nivel</a:t>
            </a:r>
            <a:endParaRPr kumimoji="0" lang="en-US"/>
          </a:p>
        </p:txBody>
      </p:sp>
      <p:sp>
        <p:nvSpPr>
          <p:cNvPr id="10" name="Date Placeholder 9"/>
          <p:cNvSpPr>
            <a:spLocks noGrp="1"/>
          </p:cNvSpPr>
          <p:nvPr>
            <p:ph type="dt" sz="half" idx="2"/>
          </p:nvPr>
        </p:nvSpPr>
        <p:spPr>
          <a:xfrm>
            <a:off x="457200" y="4767263"/>
            <a:ext cx="21336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F8798E4-990A-4154-ADC0-CE1BF4EC48A5}" type="datetimeFigureOut">
              <a:rPr lang="es-AR" smtClean="0"/>
              <a:t>13/11/2018</a:t>
            </a:fld>
            <a:endParaRPr lang="es-AR"/>
          </a:p>
        </p:txBody>
      </p:sp>
      <p:sp>
        <p:nvSpPr>
          <p:cNvPr id="22" name="Footer Placeholder 21"/>
          <p:cNvSpPr>
            <a:spLocks noGrp="1"/>
          </p:cNvSpPr>
          <p:nvPr>
            <p:ph type="ftr" sz="quarter" idx="3"/>
          </p:nvPr>
        </p:nvSpPr>
        <p:spPr>
          <a:xfrm>
            <a:off x="2667000" y="4767263"/>
            <a:ext cx="33528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AR"/>
          </a:p>
        </p:txBody>
      </p:sp>
      <p:sp>
        <p:nvSpPr>
          <p:cNvPr id="18" name="Slide Number Placeholder 17"/>
          <p:cNvSpPr>
            <a:spLocks noGrp="1"/>
          </p:cNvSpPr>
          <p:nvPr>
            <p:ph type="sldNum" sz="quarter" idx="4"/>
          </p:nvPr>
        </p:nvSpPr>
        <p:spPr>
          <a:xfrm>
            <a:off x="7924800" y="4767263"/>
            <a:ext cx="762000" cy="273844"/>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CBF6EB9-93B8-409D-911D-C5ACBA5E6AB5}" type="slidenum">
              <a:rPr lang="es-AR" smtClean="0"/>
              <a:t>‹#›</a:t>
            </a:fld>
            <a:endParaRPr lang="es-AR"/>
          </a:p>
        </p:txBody>
      </p:sp>
      <p:grpSp>
        <p:nvGrpSpPr>
          <p:cNvPr id="2" name="Group 1"/>
          <p:cNvGrpSpPr/>
          <p:nvPr/>
        </p:nvGrpSpPr>
        <p:grpSpPr>
          <a:xfrm>
            <a:off x="-19017" y="151806"/>
            <a:ext cx="9180548" cy="486918"/>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9.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9.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9.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9.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9.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9.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9.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9.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9.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9.pn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9.pn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9.pn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9.png"/><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9.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9.png"/><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9.png"/><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44.gif"/><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29.png"/></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7.jpeg"/></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53.xml"/><Relationship Id="rId7"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IMS\_0 PROYECTO 2016\Apocalipsis\Español\IMG\Apocalipsis int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Resultado de imagen para encuentro con la bibl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878234"/>
            <a:ext cx="8640960" cy="48618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rotWithShape="1">
          <a:blip r:embed="rId5">
            <a:extLst>
              <a:ext uri="{28A0092B-C50C-407E-A947-70E740481C1C}">
                <a14:useLocalDpi xmlns:a14="http://schemas.microsoft.com/office/drawing/2010/main" val="0"/>
              </a:ext>
            </a:extLst>
          </a:blip>
          <a:srcRect b="15502"/>
          <a:stretch/>
        </p:blipFill>
        <p:spPr>
          <a:xfrm>
            <a:off x="954019" y="-644748"/>
            <a:ext cx="6984776" cy="3932217"/>
          </a:xfrm>
          <a:prstGeom prst="rect">
            <a:avLst/>
          </a:prstGeom>
          <a:effectLst>
            <a:softEdge rad="635000"/>
          </a:effectLst>
        </p:spPr>
      </p:pic>
      <p:pic>
        <p:nvPicPr>
          <p:cNvPr id="15"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006" y="225593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Gerhard\Documents\IMS\_0 PROYECTO 2016\Web labibliatienerazon\biblia\images\jesu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20272" y="-331927"/>
            <a:ext cx="2997775" cy="427182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4" descr="C:\Users\Gerhard\Documents\IMS\_0 PROYECTO 2016\Apocalipsis\Español\IMG\06 caballo blanc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74440" y="1645687"/>
            <a:ext cx="1854636" cy="31084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Resultado de image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35560" y="1059582"/>
            <a:ext cx="2272880" cy="376850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ctrTitle"/>
          </p:nvPr>
        </p:nvSpPr>
        <p:spPr>
          <a:xfrm>
            <a:off x="857481" y="3363838"/>
            <a:ext cx="6189935" cy="1535852"/>
          </a:xfrm>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pc="50" dirty="0" err="1">
                <a:ln w="11430"/>
                <a:solidFill>
                  <a:srgbClr val="FF0000"/>
                </a:solidFill>
                <a:effectLst>
                  <a:outerShdw blurRad="76200" dist="50800" dir="5400000" algn="tl" rotWithShape="0">
                    <a:srgbClr val="000000">
                      <a:alpha val="65000"/>
                    </a:srgbClr>
                  </a:outerShdw>
                </a:effectLst>
              </a:rPr>
              <a:t>The</a:t>
            </a:r>
            <a:r>
              <a:rPr lang="es-AR" spc="50" dirty="0">
                <a:ln w="11430"/>
                <a:solidFill>
                  <a:srgbClr val="FF0000"/>
                </a:solidFill>
                <a:effectLst>
                  <a:outerShdw blurRad="76200" dist="50800" dir="5400000" algn="tl" rotWithShape="0">
                    <a:srgbClr val="000000">
                      <a:alpha val="65000"/>
                    </a:srgbClr>
                  </a:outerShdw>
                </a:effectLst>
              </a:rPr>
              <a:t> </a:t>
            </a:r>
            <a:r>
              <a:rPr lang="es-AR" spc="50" dirty="0" err="1">
                <a:ln w="11430"/>
                <a:solidFill>
                  <a:srgbClr val="FF0000"/>
                </a:solidFill>
                <a:effectLst>
                  <a:outerShdw blurRad="76200" dist="50800" dir="5400000" algn="tl" rotWithShape="0">
                    <a:srgbClr val="000000">
                      <a:alpha val="65000"/>
                    </a:srgbClr>
                  </a:outerShdw>
                </a:effectLst>
              </a:rPr>
              <a:t>seven</a:t>
            </a:r>
            <a:r>
              <a:rPr lang="es-AR" spc="50" dirty="0">
                <a:ln w="11430"/>
                <a:solidFill>
                  <a:srgbClr val="FF0000"/>
                </a:solidFill>
                <a:effectLst>
                  <a:outerShdw blurRad="76200" dist="50800" dir="5400000" algn="tl" rotWithShape="0">
                    <a:srgbClr val="000000">
                      <a:alpha val="65000"/>
                    </a:srgbClr>
                  </a:outerShdw>
                </a:effectLst>
              </a:rPr>
              <a:t> </a:t>
            </a:r>
            <a:r>
              <a:rPr lang="es-AR" spc="50" dirty="0" err="1">
                <a:ln w="11430"/>
                <a:solidFill>
                  <a:srgbClr val="FF0000"/>
                </a:solidFill>
                <a:effectLst>
                  <a:outerShdw blurRad="76200" dist="50800" dir="5400000" algn="tl" rotWithShape="0">
                    <a:srgbClr val="000000">
                      <a:alpha val="65000"/>
                    </a:srgbClr>
                  </a:outerShdw>
                </a:effectLst>
              </a:rPr>
              <a:t>cards</a:t>
            </a:r>
            <a:r>
              <a:rPr lang="es-AR" spc="50" dirty="0">
                <a:ln w="11430"/>
                <a:solidFill>
                  <a:srgbClr val="FF0000"/>
                </a:solidFill>
                <a:effectLst>
                  <a:outerShdw blurRad="76200" dist="50800" dir="5400000" algn="tl" rotWithShape="0">
                    <a:srgbClr val="000000">
                      <a:alpha val="65000"/>
                    </a:srgbClr>
                  </a:outerShdw>
                </a:effectLst>
              </a:rPr>
              <a:t> </a:t>
            </a:r>
            <a:r>
              <a:rPr lang="es-AR" spc="50" dirty="0" err="1">
                <a:ln w="11430"/>
                <a:solidFill>
                  <a:srgbClr val="FF0000"/>
                </a:solidFill>
                <a:effectLst>
                  <a:outerShdw blurRad="76200" dist="50800" dir="5400000" algn="tl" rotWithShape="0">
                    <a:srgbClr val="000000">
                      <a:alpha val="65000"/>
                    </a:srgbClr>
                  </a:outerShdw>
                </a:effectLst>
              </a:rPr>
              <a:t>with</a:t>
            </a:r>
            <a:r>
              <a:rPr lang="es-AR" spc="50" dirty="0">
                <a:ln w="11430"/>
                <a:solidFill>
                  <a:srgbClr val="FF0000"/>
                </a:solidFill>
                <a:effectLst>
                  <a:outerShdw blurRad="76200" dist="50800" dir="5400000" algn="tl" rotWithShape="0">
                    <a:srgbClr val="000000">
                      <a:alpha val="65000"/>
                    </a:srgbClr>
                  </a:outerShdw>
                </a:effectLst>
              </a:rPr>
              <a:t> a </a:t>
            </a:r>
            <a:r>
              <a:rPr lang="es-AR" spc="50" dirty="0" err="1">
                <a:ln w="11430"/>
                <a:solidFill>
                  <a:srgbClr val="FF0000"/>
                </a:solidFill>
                <a:effectLst>
                  <a:outerShdw blurRad="76200" dist="50800" dir="5400000" algn="tl" rotWithShape="0">
                    <a:srgbClr val="000000">
                      <a:alpha val="65000"/>
                    </a:srgbClr>
                  </a:outerShdw>
                </a:effectLst>
              </a:rPr>
              <a:t>history</a:t>
            </a:r>
            <a:r>
              <a:rPr lang="es-AR" spc="50" dirty="0">
                <a:ln w="11430"/>
                <a:solidFill>
                  <a:srgbClr val="FF0000"/>
                </a:solidFill>
                <a:effectLst>
                  <a:outerShdw blurRad="76200" dist="50800" dir="5400000" algn="tl" rotWithShape="0">
                    <a:srgbClr val="000000">
                      <a:alpha val="65000"/>
                    </a:srgbClr>
                  </a:outerShdw>
                </a:effectLst>
              </a:rPr>
              <a:t> </a:t>
            </a:r>
            <a:r>
              <a:rPr lang="es-AR" spc="50" dirty="0" err="1">
                <a:ln w="11430"/>
                <a:solidFill>
                  <a:srgbClr val="FF0000"/>
                </a:solidFill>
                <a:effectLst>
                  <a:outerShdw blurRad="76200" dist="50800" dir="5400000" algn="tl" rotWithShape="0">
                    <a:srgbClr val="000000">
                      <a:alpha val="65000"/>
                    </a:srgbClr>
                  </a:outerShdw>
                </a:effectLst>
              </a:rPr>
              <a:t>of</a:t>
            </a:r>
            <a:r>
              <a:rPr lang="es-AR" spc="50" dirty="0">
                <a:ln w="11430"/>
                <a:solidFill>
                  <a:srgbClr val="FF0000"/>
                </a:solidFill>
                <a:effectLst>
                  <a:outerShdw blurRad="76200" dist="50800" dir="5400000" algn="tl" rotWithShape="0">
                    <a:srgbClr val="000000">
                      <a:alpha val="65000"/>
                    </a:srgbClr>
                  </a:outerShdw>
                </a:effectLst>
              </a:rPr>
              <a:t> </a:t>
            </a:r>
            <a:r>
              <a:rPr lang="es-AR" spc="50" dirty="0" err="1">
                <a:ln w="11430"/>
                <a:solidFill>
                  <a:srgbClr val="FF0000"/>
                </a:solidFill>
                <a:effectLst>
                  <a:outerShdw blurRad="76200" dist="50800" dir="5400000" algn="tl" rotWithShape="0">
                    <a:srgbClr val="000000">
                      <a:alpha val="65000"/>
                    </a:srgbClr>
                  </a:outerShdw>
                </a:effectLst>
              </a:rPr>
              <a:t>martyrs</a:t>
            </a:r>
            <a:endParaRPr lang="es-AR" spc="50" dirty="0">
              <a:ln w="11430"/>
              <a:solidFill>
                <a:srgbClr val="FF0000"/>
              </a:solidFill>
              <a:effectLst>
                <a:outerShdw blurRad="76200" dist="50800" dir="5400000" algn="tl" rotWithShape="0">
                  <a:srgbClr val="000000">
                    <a:alpha val="65000"/>
                  </a:srgbClr>
                </a:outerShdw>
              </a:effectLst>
            </a:endParaRPr>
          </a:p>
        </p:txBody>
      </p:sp>
      <p:pic>
        <p:nvPicPr>
          <p:cNvPr id="21" name="Picture 2" descr="C:\Users\Gerhard\Documents\Asociacion Argentina\Lecciones\LES 02 2017\cordero y leon.jpeg"/>
          <p:cNvPicPr>
            <a:picLocks noChangeAspect="1" noChangeArrowheads="1"/>
          </p:cNvPicPr>
          <p:nvPr/>
        </p:nvPicPr>
        <p:blipFill rotWithShape="1">
          <a:blip r:embed="rId10">
            <a:extLst>
              <a:ext uri="{28A0092B-C50C-407E-A947-70E740481C1C}">
                <a14:useLocalDpi xmlns:a14="http://schemas.microsoft.com/office/drawing/2010/main" val="0"/>
              </a:ext>
            </a:extLst>
          </a:blip>
          <a:srcRect t="19588" b="11087"/>
          <a:stretch/>
        </p:blipFill>
        <p:spPr bwMode="auto">
          <a:xfrm>
            <a:off x="-1078619" y="0"/>
            <a:ext cx="5067139" cy="350111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2 Subtítulo"/>
          <p:cNvSpPr txBox="1">
            <a:spLocks/>
          </p:cNvSpPr>
          <p:nvPr/>
        </p:nvSpPr>
        <p:spPr>
          <a:xfrm>
            <a:off x="3995936" y="411510"/>
            <a:ext cx="3176624" cy="837677"/>
          </a:xfrm>
          <a:prstGeom prst="rect">
            <a:avLst/>
          </a:prstGeom>
        </p:spPr>
        <p:txBody>
          <a:bodyPr vert="horz" lIns="0" rIns="18288">
            <a:normAutofit fontScale="85000" lnSpcReduction="10000"/>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ctr"/>
            <a:r>
              <a:rPr lang="es-AR" sz="3200" b="1" dirty="0" err="1">
                <a:ln w="9525">
                  <a:solidFill>
                    <a:schemeClr val="bg1"/>
                  </a:solidFill>
                  <a:prstDash val="solid"/>
                </a:ln>
                <a:effectLst>
                  <a:outerShdw blurRad="12700" dist="38100" dir="2700000" algn="tl" rotWithShape="0">
                    <a:schemeClr val="bg1">
                      <a:lumMod val="50000"/>
                    </a:schemeClr>
                  </a:outerShdw>
                </a:effectLst>
              </a:rPr>
              <a:t>The</a:t>
            </a:r>
            <a:r>
              <a:rPr lang="es-AR" sz="3200" b="1" dirty="0">
                <a:ln w="9525">
                  <a:solidFill>
                    <a:schemeClr val="bg1"/>
                  </a:solidFill>
                  <a:prstDash val="solid"/>
                </a:ln>
                <a:effectLst>
                  <a:outerShdw blurRad="12700" dist="38100" dir="2700000" algn="tl" rotWithShape="0">
                    <a:schemeClr val="bg1">
                      <a:lumMod val="50000"/>
                    </a:schemeClr>
                  </a:outerShdw>
                </a:effectLst>
              </a:rPr>
              <a:t> Future </a:t>
            </a:r>
            <a:r>
              <a:rPr lang="es-AR" sz="3200" b="1" dirty="0" err="1">
                <a:ln w="9525">
                  <a:solidFill>
                    <a:schemeClr val="bg1"/>
                  </a:solidFill>
                  <a:prstDash val="solid"/>
                </a:ln>
                <a:effectLst>
                  <a:outerShdw blurRad="12700" dist="38100" dir="2700000" algn="tl" rotWithShape="0">
                    <a:schemeClr val="bg1">
                      <a:lumMod val="50000"/>
                    </a:schemeClr>
                  </a:outerShdw>
                </a:effectLst>
              </a:rPr>
              <a:t>Revealed</a:t>
            </a:r>
            <a:r>
              <a:rPr lang="es-AR" sz="3200" b="1" dirty="0">
                <a:ln w="9525">
                  <a:solidFill>
                    <a:schemeClr val="bg1"/>
                  </a:solidFill>
                  <a:prstDash val="solid"/>
                </a:ln>
                <a:effectLst>
                  <a:outerShdw blurRad="12700" dist="38100" dir="2700000" algn="tl" rotWithShape="0">
                    <a:schemeClr val="bg1">
                      <a:lumMod val="50000"/>
                    </a:schemeClr>
                  </a:outerShdw>
                </a:effectLst>
              </a:rPr>
              <a:t> in </a:t>
            </a:r>
            <a:r>
              <a:rPr lang="es-AR" sz="3200" b="1" dirty="0" err="1">
                <a:ln w="9525">
                  <a:solidFill>
                    <a:schemeClr val="bg1"/>
                  </a:solidFill>
                  <a:prstDash val="solid"/>
                </a:ln>
                <a:effectLst>
                  <a:outerShdw blurRad="12700" dist="38100" dir="2700000" algn="tl" rotWithShape="0">
                    <a:schemeClr val="bg1">
                      <a:lumMod val="50000"/>
                    </a:schemeClr>
                  </a:outerShdw>
                </a:effectLst>
              </a:rPr>
              <a:t>Revelation</a:t>
            </a:r>
            <a:endParaRPr lang="es-AR" sz="3200" b="1" dirty="0">
              <a:ln w="9525">
                <a:solidFill>
                  <a:schemeClr val="bg1"/>
                </a:solidFill>
                <a:prstDash val="solid"/>
              </a:ln>
              <a:effectLst>
                <a:outerShdw blurRad="12700" dist="38100" dir="2700000" algn="tl" rotWithShape="0">
                  <a:schemeClr val="bg1">
                    <a:lumMod val="50000"/>
                  </a:schemeClr>
                </a:outerShdw>
              </a:effectLst>
            </a:endParaRPr>
          </a:p>
        </p:txBody>
      </p:sp>
      <p:sp>
        <p:nvSpPr>
          <p:cNvPr id="3" name="2 Subtítulo"/>
          <p:cNvSpPr>
            <a:spLocks noGrp="1"/>
          </p:cNvSpPr>
          <p:nvPr>
            <p:ph type="subTitle" idx="1"/>
          </p:nvPr>
        </p:nvSpPr>
        <p:spPr>
          <a:xfrm>
            <a:off x="209635" y="3435846"/>
            <a:ext cx="605960" cy="638704"/>
          </a:xfrm>
        </p:spPr>
        <p:txBody>
          <a:bodyPr>
            <a:normAutofit fontScale="40000" lnSpcReduction="20000"/>
          </a:bodyPr>
          <a:lstStyle/>
          <a:p>
            <a:pPr algn="ctr"/>
            <a:r>
              <a:rPr lang="es-ES" sz="10600" b="1" dirty="0">
                <a:solidFill>
                  <a:srgbClr val="99CCFF"/>
                </a:solidFill>
              </a:rPr>
              <a:t>3</a:t>
            </a:r>
            <a:endParaRPr lang="es-AR" sz="1800" b="1" dirty="0">
              <a:solidFill>
                <a:srgbClr val="99CCFF"/>
              </a:solidFill>
            </a:endParaRPr>
          </a:p>
        </p:txBody>
      </p:sp>
      <p:pic>
        <p:nvPicPr>
          <p:cNvPr id="16" name="Imagen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48264" y="4240256"/>
            <a:ext cx="2123728" cy="923782"/>
          </a:xfrm>
          <a:prstGeom prst="rect">
            <a:avLst/>
          </a:prstGeom>
        </p:spPr>
      </p:pic>
    </p:spTree>
    <p:extLst>
      <p:ext uri="{BB962C8B-B14F-4D97-AF65-F5344CB8AC3E}">
        <p14:creationId xmlns:p14="http://schemas.microsoft.com/office/powerpoint/2010/main" val="28589984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750"/>
                                        <p:tgtEl>
                                          <p:spTgt spid="5"/>
                                        </p:tgtEl>
                                      </p:cBhvr>
                                    </p:animEffect>
                                  </p:childTnLst>
                                </p:cTn>
                              </p:par>
                            </p:childTnLst>
                          </p:cTn>
                        </p:par>
                        <p:par>
                          <p:cTn id="8" fill="hold">
                            <p:stCondLst>
                              <p:cond delay="175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2750"/>
                            </p:stCondLst>
                            <p:childTnLst>
                              <p:par>
                                <p:cTn id="13" presetID="47"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par>
                          <p:cTn id="18" fill="hold">
                            <p:stCondLst>
                              <p:cond delay="3750"/>
                            </p:stCondLst>
                            <p:childTnLst>
                              <p:par>
                                <p:cTn id="19" presetID="10" presetClass="entr" presetSubtype="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childTnLst>
                                </p:cTn>
                              </p:par>
                            </p:childTnLst>
                          </p:cTn>
                        </p:par>
                        <p:par>
                          <p:cTn id="22" fill="hold">
                            <p:stCondLst>
                              <p:cond delay="4750"/>
                            </p:stCondLst>
                            <p:childTnLst>
                              <p:par>
                                <p:cTn id="23" presetID="1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childTnLst>
                                </p:cTn>
                              </p:par>
                            </p:childTnLst>
                          </p:cTn>
                        </p:par>
                        <p:par>
                          <p:cTn id="26" fill="hold">
                            <p:stCondLst>
                              <p:cond delay="5750"/>
                            </p:stCondLst>
                            <p:childTnLst>
                              <p:par>
                                <p:cTn id="27" presetID="10" presetClass="entr" presetSubtype="0"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childTnLst>
                                </p:cTn>
                              </p:par>
                            </p:childTnLst>
                          </p:cTn>
                        </p:par>
                        <p:par>
                          <p:cTn id="30" fill="hold">
                            <p:stCondLst>
                              <p:cond delay="6750"/>
                            </p:stCondLst>
                            <p:childTnLst>
                              <p:par>
                                <p:cTn id="31" presetID="26" presetClass="emph" presetSubtype="0" fill="hold" nodeType="afterEffect">
                                  <p:stCondLst>
                                    <p:cond delay="0"/>
                                  </p:stCondLst>
                                  <p:childTnLst>
                                    <p:animEffect transition="out" filter="fade">
                                      <p:cBhvr>
                                        <p:cTn id="32" dur="500" tmFilter="0, 0; .2, .5; .8, .5; 1, 0"/>
                                        <p:tgtEl>
                                          <p:spTgt spid="7"/>
                                        </p:tgtEl>
                                      </p:cBhvr>
                                    </p:animEffect>
                                    <p:animScale>
                                      <p:cBhvr>
                                        <p:cTn id="33" dur="250" autoRev="1" fill="hold"/>
                                        <p:tgtEl>
                                          <p:spTgt spid="7"/>
                                        </p:tgtEl>
                                      </p:cBhvr>
                                      <p:by x="105000" y="105000"/>
                                    </p:animScale>
                                  </p:childTnLst>
                                </p:cTn>
                              </p:par>
                            </p:childTnLst>
                          </p:cTn>
                        </p:par>
                        <p:par>
                          <p:cTn id="34" fill="hold">
                            <p:stCondLst>
                              <p:cond delay="7250"/>
                            </p:stCondLst>
                            <p:childTnLst>
                              <p:par>
                                <p:cTn id="35" presetID="2" presetClass="entr" presetSubtype="4"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1250" fill="hold"/>
                                        <p:tgtEl>
                                          <p:spTgt spid="2"/>
                                        </p:tgtEl>
                                        <p:attrNameLst>
                                          <p:attrName>ppt_x</p:attrName>
                                        </p:attrNameLst>
                                      </p:cBhvr>
                                      <p:tavLst>
                                        <p:tav tm="0">
                                          <p:val>
                                            <p:strVal val="#ppt_x"/>
                                          </p:val>
                                        </p:tav>
                                        <p:tav tm="100000">
                                          <p:val>
                                            <p:strVal val="#ppt_x"/>
                                          </p:val>
                                        </p:tav>
                                      </p:tavLst>
                                    </p:anim>
                                    <p:anim calcmode="lin" valueType="num">
                                      <p:cBhvr additive="base">
                                        <p:cTn id="38" dur="1250" fill="hold"/>
                                        <p:tgtEl>
                                          <p:spTgt spid="2"/>
                                        </p:tgtEl>
                                        <p:attrNameLst>
                                          <p:attrName>ppt_y</p:attrName>
                                        </p:attrNameLst>
                                      </p:cBhvr>
                                      <p:tavLst>
                                        <p:tav tm="0">
                                          <p:val>
                                            <p:strVal val="1+#ppt_h/2"/>
                                          </p:val>
                                        </p:tav>
                                        <p:tav tm="100000">
                                          <p:val>
                                            <p:strVal val="#ppt_y"/>
                                          </p:val>
                                        </p:tav>
                                      </p:tavLst>
                                    </p:anim>
                                  </p:childTnLst>
                                </p:cTn>
                              </p:par>
                            </p:childTnLst>
                          </p:cTn>
                        </p:par>
                        <p:par>
                          <p:cTn id="39" fill="hold">
                            <p:stCondLst>
                              <p:cond delay="8500"/>
                            </p:stCondLst>
                            <p:childTnLst>
                              <p:par>
                                <p:cTn id="40" presetID="42" presetClass="entr" presetSubtype="0" fill="hold" grpId="0" nodeType="afterEffect">
                                  <p:stCondLst>
                                    <p:cond delay="0"/>
                                  </p:stCondLst>
                                  <p:childTnLst>
                                    <p:set>
                                      <p:cBhvr>
                                        <p:cTn id="41" dur="1" fill="hold">
                                          <p:stCondLst>
                                            <p:cond delay="0"/>
                                          </p:stCondLst>
                                        </p:cTn>
                                        <p:tgtEl>
                                          <p:spTgt spid="3">
                                            <p:txEl>
                                              <p:pRg st="0" end="0"/>
                                            </p:txEl>
                                          </p:spTgt>
                                        </p:tgtEl>
                                        <p:attrNameLst>
                                          <p:attrName>style.visibility</p:attrName>
                                        </p:attrNameLst>
                                      </p:cBhvr>
                                      <p:to>
                                        <p:strVal val="visible"/>
                                      </p:to>
                                    </p:set>
                                    <p:animEffect transition="in" filter="fade">
                                      <p:cBhvr>
                                        <p:cTn id="42" dur="1000"/>
                                        <p:tgtEl>
                                          <p:spTgt spid="3">
                                            <p:txEl>
                                              <p:pRg st="0" end="0"/>
                                            </p:txEl>
                                          </p:spTgt>
                                        </p:tgtEl>
                                      </p:cBhvr>
                                    </p:animEffect>
                                    <p:anim calcmode="lin" valueType="num">
                                      <p:cBhvr>
                                        <p:cTn id="4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45" fill="hold">
                            <p:stCondLst>
                              <p:cond delay="9500"/>
                            </p:stCondLst>
                            <p:childTnLst>
                              <p:par>
                                <p:cTn id="46" presetID="22" presetClass="entr" presetSubtype="1"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up)">
                                      <p:cBhvr>
                                        <p:cTn id="48" dur="500"/>
                                        <p:tgtEl>
                                          <p:spTgt spid="15"/>
                                        </p:tgtEl>
                                      </p:cBhvr>
                                    </p:animEffect>
                                  </p:childTnLst>
                                </p:cTn>
                              </p:par>
                            </p:childTnLst>
                          </p:cTn>
                        </p:par>
                        <p:par>
                          <p:cTn id="49" fill="hold">
                            <p:stCondLst>
                              <p:cond delay="10000"/>
                            </p:stCondLst>
                            <p:childTnLst>
                              <p:par>
                                <p:cTn id="50" presetID="26" presetClass="emph" presetSubtype="0" fill="hold" grpId="1" nodeType="afterEffect">
                                  <p:stCondLst>
                                    <p:cond delay="0"/>
                                  </p:stCondLst>
                                  <p:childTnLst>
                                    <p:animEffect transition="out" filter="fade">
                                      <p:cBhvr>
                                        <p:cTn id="51" dur="750" tmFilter="0, 0; .2, .5; .8, .5; 1, 0"/>
                                        <p:tgtEl>
                                          <p:spTgt spid="3">
                                            <p:txEl>
                                              <p:pRg st="0" end="0"/>
                                            </p:txEl>
                                          </p:spTgt>
                                        </p:tgtEl>
                                      </p:cBhvr>
                                    </p:animEffect>
                                    <p:animScale>
                                      <p:cBhvr>
                                        <p:cTn id="52" dur="375" autoRev="1" fill="hold"/>
                                        <p:tgtEl>
                                          <p:spTgt spid="3">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build="p"/>
      <p:bldP spid="3" grpId="1" build="p"/>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51470"/>
            <a:ext cx="3863280" cy="459508"/>
          </a:xfrm>
        </p:spPr>
        <p:txBody>
          <a:bodyPr>
            <a:normAutofit/>
          </a:bodyPr>
          <a:lstStyle/>
          <a:p>
            <a:r>
              <a:rPr lang="es-ES" sz="2400" b="1" dirty="0" err="1">
                <a:effectLst>
                  <a:outerShdw blurRad="38100" dist="38100" dir="2700000" algn="tl">
                    <a:srgbClr val="000000">
                      <a:alpha val="43137"/>
                    </a:srgbClr>
                  </a:outerShdw>
                </a:effectLst>
                <a:latin typeface="Myriad Pro" pitchFamily="34" charset="0"/>
              </a:rPr>
              <a:t>Revelation</a:t>
            </a:r>
            <a:r>
              <a:rPr lang="es-ES" sz="2400" b="1" dirty="0">
                <a:effectLst>
                  <a:outerShdw blurRad="38100" dist="38100" dir="2700000" algn="tl">
                    <a:srgbClr val="000000">
                      <a:alpha val="43137"/>
                    </a:srgbClr>
                  </a:outerShdw>
                </a:effectLst>
                <a:latin typeface="Myriad Pro" pitchFamily="34" charset="0"/>
              </a:rPr>
              <a:t> 1:20</a:t>
            </a: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sultado de imagen para mano poderosa de jes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5106596" y="1953996"/>
            <a:ext cx="4351788" cy="263397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95536" y="915566"/>
            <a:ext cx="5941405" cy="395242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“The mystery of the seven stars which thou </a:t>
            </a:r>
            <a:r>
              <a:rPr lang="en-US" sz="32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sawest</a:t>
            </a:r>
            <a:r>
              <a:rPr lang="en-US"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in my right hand, and the seven golden candlesticks. The seven stars are the angels of the seven churches: and the seven candlesticks which thou </a:t>
            </a:r>
            <a:r>
              <a:rPr lang="en-US" sz="32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sawest</a:t>
            </a:r>
            <a:r>
              <a:rPr lang="en-US"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are the seven churches.”</a:t>
            </a:r>
          </a:p>
          <a:p>
            <a:pPr marL="0" indent="0">
              <a:buNone/>
            </a:pPr>
            <a:endParaRPr lang="es-ES" sz="3200" b="1" i="1" spc="50" dirty="0">
              <a:ln w="11430"/>
              <a:effectLst>
                <a:outerShdw blurRad="76200" dist="50800" dir="5400000" algn="tl" rotWithShape="0">
                  <a:srgbClr val="000000">
                    <a:alpha val="65000"/>
                  </a:srgbClr>
                </a:outerShdw>
              </a:effectLst>
              <a:latin typeface="Myriad Pro" pitchFamily="34" charset="0"/>
            </a:endParaRPr>
          </a:p>
        </p:txBody>
      </p:sp>
      <p:pic>
        <p:nvPicPr>
          <p:cNvPr id="2052" name="Picture 4" descr="Resultado de imagen para estrella brillante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52320" y="2344694"/>
            <a:ext cx="803120" cy="8031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esultado de imagen para estrella brillante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56085" y="2796803"/>
            <a:ext cx="803120" cy="8031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sultado de imagen para estrella brillante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17605" y="2087138"/>
            <a:ext cx="803120" cy="8031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sultado de imagen para estrella brillante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54525" y="2464040"/>
            <a:ext cx="803120" cy="8031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Resultado de imagen para estrella brillante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19165" y="2045136"/>
            <a:ext cx="803120" cy="8031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Resultado de imagen para estrella brillante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54525" y="2926209"/>
            <a:ext cx="803120" cy="8031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Resultado de imagen para estrella brillante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33176" y="2571750"/>
            <a:ext cx="803120" cy="803120"/>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n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6178890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fade">
                                      <p:cBhvr>
                                        <p:cTn id="22" dur="500"/>
                                        <p:tgtEl>
                                          <p:spTgt spid="2052"/>
                                        </p:tgtEl>
                                      </p:cBhvr>
                                    </p:animEffect>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par>
                          <p:cTn id="31" fill="hold">
                            <p:stCondLst>
                              <p:cond delay="3500"/>
                            </p:stCondLst>
                            <p:childTnLst>
                              <p:par>
                                <p:cTn id="32" presetID="10" presetClass="entr" presetSubtype="0"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par>
                          <p:cTn id="35" fill="hold">
                            <p:stCondLst>
                              <p:cond delay="4000"/>
                            </p:stCondLst>
                            <p:childTnLst>
                              <p:par>
                                <p:cTn id="36" presetID="10" presetClass="entr" presetSubtype="0"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par>
                          <p:cTn id="39" fill="hold">
                            <p:stCondLst>
                              <p:cond delay="4500"/>
                            </p:stCondLst>
                            <p:childTnLst>
                              <p:par>
                                <p:cTn id="40" presetID="10" presetClass="entr" presetSubtype="0"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par>
                          <p:cTn id="43" fill="hold">
                            <p:stCondLst>
                              <p:cond delay="5000"/>
                            </p:stCondLst>
                            <p:childTnLst>
                              <p:par>
                                <p:cTn id="44" presetID="10" presetClass="entr" presetSubtype="0"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Gerhard\Documents\Iglesia\Apocalipsis jovenes\7 iglesias-Apocalipsis.png"/>
          <p:cNvPicPr>
            <a:picLocks noChangeAspect="1" noChangeArrowheads="1"/>
          </p:cNvPicPr>
          <p:nvPr/>
        </p:nvPicPr>
        <p:blipFill rotWithShape="1">
          <a:blip r:embed="rId4">
            <a:extLst>
              <a:ext uri="{28A0092B-C50C-407E-A947-70E740481C1C}">
                <a14:useLocalDpi xmlns:a14="http://schemas.microsoft.com/office/drawing/2010/main" val="0"/>
              </a:ext>
            </a:extLst>
          </a:blip>
          <a:srcRect b="14552"/>
          <a:stretch/>
        </p:blipFill>
        <p:spPr bwMode="auto">
          <a:xfrm>
            <a:off x="72008" y="-92546"/>
            <a:ext cx="9036496" cy="462937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67544" y="3939902"/>
            <a:ext cx="8229600" cy="857250"/>
          </a:xfrm>
        </p:spPr>
        <p:txBody>
          <a:bodyPr/>
          <a:lstStyle/>
          <a:p>
            <a:pPr algn="ctr"/>
            <a:r>
              <a:rPr lang="es-ES"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The</a:t>
            </a:r>
            <a:r>
              <a:rPr lang="es-ES"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s-ES"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seven</a:t>
            </a:r>
            <a:r>
              <a:rPr lang="es-ES"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s-ES"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churches</a:t>
            </a:r>
            <a:r>
              <a:rPr lang="es-ES"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in Asia </a:t>
            </a:r>
            <a:r>
              <a:rPr lang="es-ES"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Minor</a:t>
            </a:r>
            <a:endParaRPr lang="es-AR"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814758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fade">
                                      <p:cBhvr>
                                        <p:cTn id="13" dur="500"/>
                                        <p:tgtEl>
                                          <p:spTgt spid="4098"/>
                                        </p:tgtEl>
                                      </p:cBhvr>
                                    </p:animEffect>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67494"/>
            <a:ext cx="8229600" cy="857250"/>
          </a:xfrm>
        </p:spPr>
        <p:txBody>
          <a:bodyPr>
            <a:normAutofit/>
          </a:bodyPr>
          <a:lstStyle/>
          <a:p>
            <a:pPr algn="ctr"/>
            <a:r>
              <a:rPr lang="es-ES" dirty="0" err="1">
                <a:solidFill>
                  <a:srgbClr val="FFC000"/>
                </a:solidFill>
              </a:rPr>
              <a:t>The</a:t>
            </a:r>
            <a:r>
              <a:rPr lang="es-ES" dirty="0">
                <a:solidFill>
                  <a:srgbClr val="FFC000"/>
                </a:solidFill>
              </a:rPr>
              <a:t> </a:t>
            </a:r>
            <a:r>
              <a:rPr lang="es-ES" dirty="0" err="1">
                <a:solidFill>
                  <a:srgbClr val="FFC000"/>
                </a:solidFill>
              </a:rPr>
              <a:t>church</a:t>
            </a:r>
            <a:r>
              <a:rPr lang="es-ES" dirty="0">
                <a:solidFill>
                  <a:srgbClr val="FFC000"/>
                </a:solidFill>
              </a:rPr>
              <a:t> </a:t>
            </a:r>
            <a:r>
              <a:rPr lang="es-ES" dirty="0" err="1">
                <a:solidFill>
                  <a:srgbClr val="FFC000"/>
                </a:solidFill>
              </a:rPr>
              <a:t>of</a:t>
            </a:r>
            <a:r>
              <a:rPr lang="es-ES" dirty="0">
                <a:solidFill>
                  <a:srgbClr val="FFC000"/>
                </a:solidFill>
              </a:rPr>
              <a:t> </a:t>
            </a:r>
            <a:r>
              <a:rPr lang="es-ES" dirty="0" err="1">
                <a:solidFill>
                  <a:srgbClr val="FFC000"/>
                </a:solidFill>
              </a:rPr>
              <a:t>God</a:t>
            </a:r>
            <a:r>
              <a:rPr lang="es-ES" dirty="0">
                <a:solidFill>
                  <a:srgbClr val="FFC000"/>
                </a:solidFill>
              </a:rPr>
              <a:t> in </a:t>
            </a:r>
            <a:r>
              <a:rPr lang="es-ES" dirty="0" err="1">
                <a:solidFill>
                  <a:srgbClr val="FFC000"/>
                </a:solidFill>
              </a:rPr>
              <a:t>seven</a:t>
            </a:r>
            <a:r>
              <a:rPr lang="es-ES" dirty="0">
                <a:solidFill>
                  <a:srgbClr val="FFC000"/>
                </a:solidFill>
              </a:rPr>
              <a:t> </a:t>
            </a:r>
            <a:r>
              <a:rPr lang="es-ES" dirty="0" err="1">
                <a:solidFill>
                  <a:srgbClr val="FFC000"/>
                </a:solidFill>
              </a:rPr>
              <a:t>periods</a:t>
            </a:r>
            <a:endParaRPr lang="es-AR" dirty="0">
              <a:solidFill>
                <a:srgbClr val="FFC000"/>
              </a:solidFill>
            </a:endParaRPr>
          </a:p>
        </p:txBody>
      </p:sp>
      <p:pic>
        <p:nvPicPr>
          <p:cNvPr id="5123" name="Picture 3" descr="C:\Users\Gerhard\Documents\IMS\_0 PROYECTO 2016\Apocalipsis\Español\IMG\7 periodos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1894518"/>
            <a:ext cx="9121014" cy="2261408"/>
          </a:xfrm>
          <a:prstGeom prst="rect">
            <a:avLst/>
          </a:prstGeom>
          <a:ln>
            <a:noFill/>
          </a:ln>
          <a:effectLst>
            <a:reflection blurRad="12700" stA="30000" endPos="30000" dist="5000" dir="5400000" sy="-100000" algn="bl" rotWithShape="0"/>
          </a:effectLst>
          <a:scene3d>
            <a:camera prst="perspectiveContrastingLeftFacing">
              <a:rot lat="300000" lon="192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413" y="2538285"/>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6937859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5123"/>
                                        </p:tgtEl>
                                        <p:attrNameLst>
                                          <p:attrName>style.visibility</p:attrName>
                                        </p:attrNameLst>
                                      </p:cBhvr>
                                      <p:to>
                                        <p:strVal val="visible"/>
                                      </p:to>
                                    </p:set>
                                    <p:animEffect transition="in" filter="wipe(left)">
                                      <p:cBhvr>
                                        <p:cTn id="13" dur="7000"/>
                                        <p:tgtEl>
                                          <p:spTgt spid="5123"/>
                                        </p:tgtEl>
                                      </p:cBhvr>
                                    </p:animEffect>
                                  </p:childTnLst>
                                </p:cTn>
                              </p:par>
                            </p:childTnLst>
                          </p:cTn>
                        </p:par>
                        <p:par>
                          <p:cTn id="14" fill="hold">
                            <p:stCondLst>
                              <p:cond delay="8000"/>
                            </p:stCondLst>
                            <p:childTnLst>
                              <p:par>
                                <p:cTn id="15" presetID="22" presetClass="entr" presetSubtype="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Resultado de imagen para llama blanca arcangel gabri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5742" y="1228748"/>
            <a:ext cx="2818258" cy="391475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323528" y="371498"/>
            <a:ext cx="8229600" cy="857250"/>
          </a:xfrm>
        </p:spPr>
        <p:txBody>
          <a:bodyPr/>
          <a:lstStyle/>
          <a:p>
            <a:pPr algn="ctr"/>
            <a:r>
              <a:rPr lang="es-ES" dirty="0" err="1">
                <a:solidFill>
                  <a:srgbClr val="FFC000"/>
                </a:solidFill>
              </a:rPr>
              <a:t>Angel</a:t>
            </a:r>
            <a:r>
              <a:rPr lang="es-ES" dirty="0">
                <a:solidFill>
                  <a:srgbClr val="FFC000"/>
                </a:solidFill>
              </a:rPr>
              <a:t> (gr. </a:t>
            </a:r>
            <a:r>
              <a:rPr lang="es-ES" i="1" dirty="0" err="1">
                <a:solidFill>
                  <a:srgbClr val="FFC000"/>
                </a:solidFill>
              </a:rPr>
              <a:t>aggeloi</a:t>
            </a:r>
            <a:r>
              <a:rPr lang="es-ES" dirty="0">
                <a:solidFill>
                  <a:srgbClr val="FFC000"/>
                </a:solidFill>
              </a:rPr>
              <a:t>) = Messenger</a:t>
            </a:r>
            <a:endParaRPr lang="es-AR" dirty="0">
              <a:solidFill>
                <a:srgbClr val="FFC000"/>
              </a:solidFill>
            </a:endParaRPr>
          </a:p>
        </p:txBody>
      </p:sp>
      <p:sp>
        <p:nvSpPr>
          <p:cNvPr id="4" name="3 Rectángulo"/>
          <p:cNvSpPr/>
          <p:nvPr/>
        </p:nvSpPr>
        <p:spPr>
          <a:xfrm>
            <a:off x="1526899" y="1491630"/>
            <a:ext cx="4798843" cy="193899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“For the priest's lips should keep knowledge, and they should seek the law at his mouth: for he is the </a:t>
            </a:r>
            <a:r>
              <a:rPr lang="en-US" sz="2400" b="1" i="1" spc="50" dirty="0">
                <a:ln w="11430"/>
                <a:solidFill>
                  <a:srgbClr val="FF0000"/>
                </a:solidFill>
                <a:effectLst>
                  <a:outerShdw blurRad="76200" dist="50800" dir="5400000" algn="tl" rotWithShape="0">
                    <a:srgbClr val="000000">
                      <a:alpha val="65000"/>
                    </a:srgbClr>
                  </a:outerShdw>
                </a:effectLst>
              </a:rPr>
              <a:t>messenger of the Lord of hosts.”</a:t>
            </a:r>
          </a:p>
          <a:p>
            <a:pPr algn="r"/>
            <a:r>
              <a:rPr lang="es-ES" sz="2400" b="1" dirty="0" err="1"/>
              <a:t>Malachi</a:t>
            </a:r>
            <a:r>
              <a:rPr lang="es-ES" sz="2400" b="1" dirty="0"/>
              <a:t> 2:7 </a:t>
            </a:r>
            <a:endParaRPr lang="es-AR" sz="2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085" y="2407629"/>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4774503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fade">
                                      <p:cBhvr>
                                        <p:cTn id="13" dur="500"/>
                                        <p:tgtEl>
                                          <p:spTgt spid="614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C:\Users\Gerhard\Documents\Iglesia\Apocalipsis jovenes\7 iglesias_ ho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0" y="-668610"/>
            <a:ext cx="9361040" cy="661865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171" name="Picture 3" descr="C:\Users\Gerhard\Documents\_Estudios Biblicos PPT\23 Tantas Religiones\jesus iglesi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9872" y="354677"/>
            <a:ext cx="5004048" cy="3753036"/>
          </a:xfrm>
          <a:prstGeom prst="rect">
            <a:avLst/>
          </a:prstGeom>
          <a:solidFill>
            <a:schemeClr val="accent1"/>
          </a:solidFill>
          <a:effectLst>
            <a:softEdge rad="635000"/>
          </a:effectLst>
        </p:spPr>
      </p:pic>
      <p:sp>
        <p:nvSpPr>
          <p:cNvPr id="2" name="1 Título"/>
          <p:cNvSpPr>
            <a:spLocks noGrp="1"/>
          </p:cNvSpPr>
          <p:nvPr>
            <p:ph type="title"/>
          </p:nvPr>
        </p:nvSpPr>
        <p:spPr>
          <a:xfrm>
            <a:off x="457200" y="3658716"/>
            <a:ext cx="8229600" cy="857250"/>
          </a:xfrm>
        </p:spPr>
        <p:txBody>
          <a:bodyPr>
            <a:normAutofit fontScale="900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s-ES"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The</a:t>
            </a:r>
            <a:r>
              <a:rPr lang="es-ES"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es-ES"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message</a:t>
            </a:r>
            <a:r>
              <a:rPr lang="es-ES"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es-ES"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to</a:t>
            </a:r>
            <a:r>
              <a:rPr lang="es-ES"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es-ES"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the</a:t>
            </a:r>
            <a:r>
              <a:rPr lang="es-ES"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es-ES"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seven</a:t>
            </a:r>
            <a:r>
              <a:rPr lang="es-ES"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es-ES"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churches</a:t>
            </a:r>
            <a:endParaRPr lang="es-A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6"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413" y="42999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41998512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2750"/>
                                        <p:tgtEl>
                                          <p:spTgt spid="7171"/>
                                        </p:tgtEl>
                                      </p:cBhvr>
                                    </p:animEffect>
                                  </p:childTnLst>
                                </p:cTn>
                              </p:par>
                            </p:childTnLst>
                          </p:cTn>
                        </p:par>
                        <p:par>
                          <p:cTn id="8" fill="hold">
                            <p:stCondLst>
                              <p:cond delay="275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descr="C:\Users\Gerhard\Documents\Iglesia\Apocalipsis jovenes\Ephesus hoy_Página_1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381" t="18415" r="3693" b="8181"/>
          <a:stretch/>
        </p:blipFill>
        <p:spPr bwMode="auto">
          <a:xfrm>
            <a:off x="3059832" y="-236562"/>
            <a:ext cx="6238709" cy="450166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43589" y="1351542"/>
            <a:ext cx="4895436" cy="1872208"/>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4400" b="1" spc="50" dirty="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(31-100)</a:t>
            </a:r>
          </a:p>
          <a:p>
            <a:pPr marL="0" indent="0">
              <a:buNone/>
            </a:pPr>
            <a:r>
              <a:rPr lang="es-AR" sz="2800" b="1" spc="50" dirty="0" err="1">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Revelation</a:t>
            </a:r>
            <a:r>
              <a:rPr lang="es-AR" sz="2800" b="1" spc="50" dirty="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2:1-7. </a:t>
            </a:r>
          </a:p>
        </p:txBody>
      </p:sp>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467544" y="346348"/>
            <a:ext cx="3960440" cy="857250"/>
          </a:xfrm>
        </p:spPr>
        <p:txBody>
          <a:bodyPr>
            <a:no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s-ES" sz="6600" b="1" cap="all" dirty="0">
                <a:ln/>
                <a:solidFill>
                  <a:srgbClr val="FFC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1. </a:t>
            </a:r>
            <a:r>
              <a:rPr lang="es-ES" sz="6600" b="1" cap="all" dirty="0" err="1">
                <a:ln/>
                <a:solidFill>
                  <a:srgbClr val="FFC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Ephesus</a:t>
            </a:r>
            <a:endParaRPr lang="es-AR" sz="6600" b="1" cap="all" dirty="0">
              <a:ln/>
              <a:solidFill>
                <a:srgbClr val="FFC000"/>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587645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Resultado de imagen para iglesia png"/>
          <p:cNvPicPr>
            <a:picLocks noChangeAspect="1" noChangeArrowheads="1"/>
          </p:cNvPicPr>
          <p:nvPr/>
        </p:nvPicPr>
        <p:blipFill rotWithShape="1">
          <a:blip r:embed="rId5">
            <a:extLst>
              <a:ext uri="{28A0092B-C50C-407E-A947-70E740481C1C}">
                <a14:useLocalDpi xmlns:a14="http://schemas.microsoft.com/office/drawing/2010/main" val="0"/>
              </a:ext>
            </a:extLst>
          </a:blip>
          <a:srcRect t="6281"/>
          <a:stretch/>
        </p:blipFill>
        <p:spPr bwMode="auto">
          <a:xfrm>
            <a:off x="7164288" y="3014944"/>
            <a:ext cx="2376264" cy="2227026"/>
          </a:xfrm>
          <a:prstGeom prst="rect">
            <a:avLst/>
          </a:prstGeom>
          <a:noFill/>
          <a:extLst>
            <a:ext uri="{909E8E84-426E-40DD-AFC4-6F175D3DCCD1}">
              <a14:hiddenFill xmlns:a14="http://schemas.microsoft.com/office/drawing/2010/main">
                <a:solidFill>
                  <a:srgbClr val="FFFFFF"/>
                </a:solidFill>
              </a14:hiddenFill>
            </a:ext>
          </a:extLst>
        </p:spPr>
      </p:pic>
      <p:sp>
        <p:nvSpPr>
          <p:cNvPr id="9" name="1 Título"/>
          <p:cNvSpPr>
            <a:spLocks noGrp="1"/>
          </p:cNvSpPr>
          <p:nvPr>
            <p:ph type="title"/>
          </p:nvPr>
        </p:nvSpPr>
        <p:spPr>
          <a:xfrm>
            <a:off x="276672" y="51470"/>
            <a:ext cx="3863280" cy="459508"/>
          </a:xfrm>
        </p:spPr>
        <p:txBody>
          <a:bodyPr>
            <a:normAutofit/>
          </a:bodyPr>
          <a:lstStyle/>
          <a:p>
            <a:r>
              <a:rPr lang="es-ES" sz="2400" b="1" dirty="0" err="1">
                <a:effectLst>
                  <a:outerShdw blurRad="38100" dist="38100" dir="2700000" algn="tl">
                    <a:srgbClr val="000000">
                      <a:alpha val="43137"/>
                    </a:srgbClr>
                  </a:outerShdw>
                </a:effectLst>
                <a:latin typeface="Myriad Pro" pitchFamily="34" charset="0"/>
              </a:rPr>
              <a:t>Revelation</a:t>
            </a:r>
            <a:r>
              <a:rPr lang="es-ES" sz="2400" b="1" dirty="0">
                <a:effectLst>
                  <a:outerShdw blurRad="38100" dist="38100" dir="2700000" algn="tl">
                    <a:srgbClr val="000000">
                      <a:alpha val="43137"/>
                    </a:srgbClr>
                  </a:outerShdw>
                </a:effectLst>
                <a:latin typeface="Myriad Pro" pitchFamily="34" charset="0"/>
              </a:rPr>
              <a:t> 2:1-7</a:t>
            </a:r>
          </a:p>
        </p:txBody>
      </p:sp>
      <p:sp>
        <p:nvSpPr>
          <p:cNvPr id="3" name="2 Marcador de contenido"/>
          <p:cNvSpPr>
            <a:spLocks noGrp="1"/>
          </p:cNvSpPr>
          <p:nvPr>
            <p:ph idx="1"/>
          </p:nvPr>
        </p:nvSpPr>
        <p:spPr>
          <a:xfrm>
            <a:off x="1619672" y="987574"/>
            <a:ext cx="6984776" cy="4104456"/>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2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Unto the angel of the church of Ephesus write; These things saith he that </a:t>
            </a:r>
            <a:r>
              <a:rPr lang="en-US" sz="20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holdeth</a:t>
            </a:r>
            <a:r>
              <a:rPr lang="en-US" sz="2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the seven stars in his right hand, who walketh in the midst of the seven golden candlesticks;</a:t>
            </a:r>
          </a:p>
          <a:p>
            <a:pPr marL="0" indent="0">
              <a:buNone/>
            </a:pPr>
            <a:r>
              <a:rPr lang="en-US" sz="2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I know thy works, and thy </a:t>
            </a:r>
            <a:r>
              <a:rPr lang="en-US" sz="20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labour</a:t>
            </a:r>
            <a:r>
              <a:rPr lang="en-US" sz="2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and thy patience, and how thou canst not bear them which are evil: and thou hast tried them which say they are apostles, and are not, and hast found them liars:</a:t>
            </a:r>
          </a:p>
          <a:p>
            <a:pPr marL="0" indent="0">
              <a:buNone/>
            </a:pPr>
            <a:r>
              <a:rPr lang="en-US" sz="2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And hast borne, and hast patience, and for my name's sake hast </a:t>
            </a:r>
            <a:r>
              <a:rPr lang="en-US" sz="20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laboured</a:t>
            </a:r>
            <a:r>
              <a:rPr lang="en-US" sz="2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and hast not fainted.</a:t>
            </a:r>
          </a:p>
          <a:p>
            <a:pPr marL="0" indent="0">
              <a:buNone/>
            </a:pPr>
            <a:r>
              <a:rPr lang="en-US" sz="2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Unto the angel of the church of Ephesus write; These things saith he that </a:t>
            </a:r>
            <a:r>
              <a:rPr lang="en-US" sz="20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holdeth</a:t>
            </a:r>
            <a:r>
              <a:rPr lang="en-US" sz="2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the seven stars in his right hand, who walketh in the midst of the seven golden candlesticks.</a:t>
            </a:r>
          </a:p>
          <a:p>
            <a:pPr marL="0" indent="0">
              <a:buNone/>
            </a:pPr>
            <a:endParaRPr lang="en-US" sz="2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a:p>
            <a:pPr marL="0" indent="0">
              <a:buNone/>
            </a:pPr>
            <a:endParaRPr lang="es-AR" sz="2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a:p>
            <a:pPr marL="0" indent="0">
              <a:buNone/>
            </a:pPr>
            <a:r>
              <a:rPr lang="es-AR" sz="2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AR" sz="2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endParaRPr lang="es-AR" sz="2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sp>
        <p:nvSpPr>
          <p:cNvPr id="5" name="4 CuadroTexto"/>
          <p:cNvSpPr txBox="1"/>
          <p:nvPr/>
        </p:nvSpPr>
        <p:spPr>
          <a:xfrm rot="16200000">
            <a:off x="-237727" y="1404813"/>
            <a:ext cx="2160240" cy="46166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b="1" spc="50" dirty="0">
                <a:ln w="11430"/>
                <a:solidFill>
                  <a:srgbClr val="0070C0"/>
                </a:solidFill>
                <a:effectLst>
                  <a:outerShdw blurRad="76200" dist="50800" dir="5400000" algn="tl" rotWithShape="0">
                    <a:srgbClr val="000000">
                      <a:alpha val="65000"/>
                    </a:srgbClr>
                  </a:outerShdw>
                </a:effectLst>
                <a:latin typeface="+mj-lt"/>
              </a:rPr>
              <a:t>PRESENTATION</a:t>
            </a:r>
            <a:endParaRPr lang="es-AR" sz="2400" b="1" spc="50" dirty="0">
              <a:ln w="11430"/>
              <a:solidFill>
                <a:srgbClr val="0070C0"/>
              </a:solidFill>
              <a:effectLst>
                <a:outerShdw blurRad="76200" dist="50800" dir="5400000" algn="tl" rotWithShape="0">
                  <a:srgbClr val="000000">
                    <a:alpha val="65000"/>
                  </a:srgbClr>
                </a:outerShdw>
              </a:effectLst>
              <a:latin typeface="+mj-lt"/>
            </a:endParaRPr>
          </a:p>
        </p:txBody>
      </p:sp>
      <p:sp>
        <p:nvSpPr>
          <p:cNvPr id="10" name="9 CuadroTexto"/>
          <p:cNvSpPr txBox="1"/>
          <p:nvPr/>
        </p:nvSpPr>
        <p:spPr>
          <a:xfrm rot="16200000">
            <a:off x="230325" y="3313026"/>
            <a:ext cx="1224136" cy="46166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b="1" spc="50" dirty="0" err="1">
                <a:ln w="11430"/>
                <a:solidFill>
                  <a:srgbClr val="0070C0"/>
                </a:solidFill>
                <a:effectLst>
                  <a:outerShdw blurRad="76200" dist="50800" dir="5400000" algn="tl" rotWithShape="0">
                    <a:srgbClr val="000000">
                      <a:alpha val="65000"/>
                    </a:srgbClr>
                  </a:outerShdw>
                </a:effectLst>
                <a:latin typeface="+mj-lt"/>
              </a:rPr>
              <a:t>Praise</a:t>
            </a:r>
            <a:endParaRPr lang="es-AR" sz="2400" b="1" spc="50" dirty="0">
              <a:ln w="11430"/>
              <a:solidFill>
                <a:srgbClr val="0070C0"/>
              </a:solidFill>
              <a:effectLst>
                <a:outerShdw blurRad="76200" dist="50800" dir="5400000" algn="tl" rotWithShape="0">
                  <a:srgbClr val="000000">
                    <a:alpha val="65000"/>
                  </a:srgbClr>
                </a:outerShdw>
              </a:effectLst>
              <a:latin typeface="+mj-lt"/>
            </a:endParaRPr>
          </a:p>
        </p:txBody>
      </p:sp>
      <p:sp>
        <p:nvSpPr>
          <p:cNvPr id="8" name="7 Abrir llave"/>
          <p:cNvSpPr/>
          <p:nvPr/>
        </p:nvSpPr>
        <p:spPr>
          <a:xfrm>
            <a:off x="1187624" y="987574"/>
            <a:ext cx="360040" cy="1224136"/>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s-AR"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10 Abrir llave"/>
          <p:cNvSpPr/>
          <p:nvPr/>
        </p:nvSpPr>
        <p:spPr>
          <a:xfrm>
            <a:off x="1187624" y="2288834"/>
            <a:ext cx="360040" cy="2515163"/>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s-AR"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8276451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22" presetClass="entr" presetSubtype="2"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right)">
                                      <p:cBhvr>
                                        <p:cTn id="39" dur="500"/>
                                        <p:tgtEl>
                                          <p:spTgt spid="8"/>
                                        </p:tgtEl>
                                      </p:cBhvr>
                                    </p:animEffect>
                                  </p:childTnLst>
                                </p:cTn>
                              </p:par>
                            </p:childTnLst>
                          </p:cTn>
                        </p:par>
                        <p:par>
                          <p:cTn id="40" fill="hold">
                            <p:stCondLst>
                              <p:cond delay="1500"/>
                            </p:stCondLst>
                            <p:childTnLst>
                              <p:par>
                                <p:cTn id="41" presetID="10" presetClass="entr" presetSubtype="0" fill="hold" grpId="0"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fade">
                                      <p:cBhvr>
                                        <p:cTn id="48" dur="1000"/>
                                        <p:tgtEl>
                                          <p:spTgt spid="3">
                                            <p:txEl>
                                              <p:pRg st="6" end="6"/>
                                            </p:txEl>
                                          </p:spTgt>
                                        </p:tgtEl>
                                      </p:cBhvr>
                                    </p:animEffect>
                                    <p:anim calcmode="lin" valueType="num">
                                      <p:cBhvr>
                                        <p:cTn id="4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51" fill="hold">
                            <p:stCondLst>
                              <p:cond delay="1500"/>
                            </p:stCondLst>
                            <p:childTnLst>
                              <p:par>
                                <p:cTn id="52" presetID="22" presetClass="entr" presetSubtype="2" fill="hold" grpId="0"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right)">
                                      <p:cBhvr>
                                        <p:cTn id="54" dur="500"/>
                                        <p:tgtEl>
                                          <p:spTgt spid="11"/>
                                        </p:tgtEl>
                                      </p:cBhvr>
                                    </p:animEffect>
                                  </p:childTnLst>
                                </p:cTn>
                              </p:par>
                            </p:childTnLst>
                          </p:cTn>
                        </p:par>
                        <p:par>
                          <p:cTn id="55" fill="hold">
                            <p:stCondLst>
                              <p:cond delay="2000"/>
                            </p:stCondLst>
                            <p:childTnLst>
                              <p:par>
                                <p:cTn id="56" presetID="10" presetClass="entr" presetSubtype="0"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500"/>
                                        <p:tgtEl>
                                          <p:spTgt spid="10"/>
                                        </p:tgtEl>
                                      </p:cBhvr>
                                    </p:animEffect>
                                  </p:childTnLst>
                                </p:cTn>
                              </p:par>
                            </p:childTnLst>
                          </p:cTn>
                        </p:par>
                        <p:par>
                          <p:cTn id="59" fill="hold">
                            <p:stCondLst>
                              <p:cond delay="2500"/>
                            </p:stCondLst>
                            <p:childTnLst>
                              <p:par>
                                <p:cTn id="60" presetID="22" presetClass="entr" presetSubtype="1" fill="hold" nodeType="after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wipe(up)">
                                      <p:cBhvr>
                                        <p:cTn id="6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uiExpand="1" build="p"/>
      <p:bldP spid="5" grpId="0"/>
      <p:bldP spid="10" grpId="0"/>
      <p:bldP spid="8"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Resultado de imagen para iglesia png"/>
          <p:cNvPicPr>
            <a:picLocks noChangeAspect="1" noChangeArrowheads="1"/>
          </p:cNvPicPr>
          <p:nvPr/>
        </p:nvPicPr>
        <p:blipFill rotWithShape="1">
          <a:blip r:embed="rId4">
            <a:extLst>
              <a:ext uri="{28A0092B-C50C-407E-A947-70E740481C1C}">
                <a14:useLocalDpi xmlns:a14="http://schemas.microsoft.com/office/drawing/2010/main" val="0"/>
              </a:ext>
            </a:extLst>
          </a:blip>
          <a:srcRect t="6281"/>
          <a:stretch/>
        </p:blipFill>
        <p:spPr bwMode="auto">
          <a:xfrm>
            <a:off x="7164288" y="3014944"/>
            <a:ext cx="2376264" cy="22270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9" name="1 Título"/>
          <p:cNvSpPr>
            <a:spLocks noGrp="1"/>
          </p:cNvSpPr>
          <p:nvPr>
            <p:ph type="title"/>
          </p:nvPr>
        </p:nvSpPr>
        <p:spPr>
          <a:xfrm>
            <a:off x="276672" y="51470"/>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Apocalipsis 2:1-7</a:t>
            </a:r>
          </a:p>
        </p:txBody>
      </p:sp>
      <p:sp>
        <p:nvSpPr>
          <p:cNvPr id="7" name="6 CuadroTexto"/>
          <p:cNvSpPr txBox="1"/>
          <p:nvPr/>
        </p:nvSpPr>
        <p:spPr>
          <a:xfrm rot="16200000">
            <a:off x="86310" y="1080778"/>
            <a:ext cx="1512170" cy="46166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b="1" spc="50" dirty="0">
                <a:ln w="11430"/>
                <a:solidFill>
                  <a:srgbClr val="0070C0"/>
                </a:solidFill>
                <a:effectLst>
                  <a:outerShdw blurRad="76200" dist="50800" dir="5400000" algn="tl" rotWithShape="0">
                    <a:srgbClr val="000000">
                      <a:alpha val="65000"/>
                    </a:srgbClr>
                  </a:outerShdw>
                </a:effectLst>
                <a:latin typeface="+mj-lt"/>
              </a:rPr>
              <a:t>REPROACH</a:t>
            </a:r>
            <a:endParaRPr lang="es-AR" sz="2400" b="1" spc="50" dirty="0">
              <a:ln w="11430"/>
              <a:solidFill>
                <a:srgbClr val="0070C0"/>
              </a:solidFill>
              <a:effectLst>
                <a:outerShdw blurRad="76200" dist="50800" dir="5400000" algn="tl" rotWithShape="0">
                  <a:srgbClr val="000000">
                    <a:alpha val="65000"/>
                  </a:srgbClr>
                </a:outerShdw>
              </a:effectLst>
              <a:latin typeface="+mj-lt"/>
            </a:endParaRPr>
          </a:p>
        </p:txBody>
      </p:sp>
      <p:sp>
        <p:nvSpPr>
          <p:cNvPr id="8" name="7 CuadroTexto"/>
          <p:cNvSpPr txBox="1"/>
          <p:nvPr/>
        </p:nvSpPr>
        <p:spPr>
          <a:xfrm rot="16200000">
            <a:off x="139037" y="4013824"/>
            <a:ext cx="1406715" cy="46166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b="1" spc="50" dirty="0">
                <a:ln w="11430"/>
                <a:solidFill>
                  <a:srgbClr val="0070C0"/>
                </a:solidFill>
                <a:effectLst>
                  <a:outerShdw blurRad="76200" dist="50800" dir="5400000" algn="tl" rotWithShape="0">
                    <a:srgbClr val="000000">
                      <a:alpha val="65000"/>
                    </a:srgbClr>
                  </a:outerShdw>
                </a:effectLst>
                <a:latin typeface="+mj-lt"/>
              </a:rPr>
              <a:t>PROMISE</a:t>
            </a:r>
            <a:endParaRPr lang="es-AR" sz="2400" b="1" spc="50" dirty="0">
              <a:ln w="11430"/>
              <a:solidFill>
                <a:srgbClr val="0070C0"/>
              </a:solidFill>
              <a:effectLst>
                <a:outerShdw blurRad="76200" dist="50800" dir="5400000" algn="tl" rotWithShape="0">
                  <a:srgbClr val="000000">
                    <a:alpha val="65000"/>
                  </a:srgbClr>
                </a:outerShdw>
              </a:effectLst>
              <a:latin typeface="+mj-lt"/>
            </a:endParaRPr>
          </a:p>
        </p:txBody>
      </p:sp>
      <p:sp>
        <p:nvSpPr>
          <p:cNvPr id="3" name="2 Marcador de contenido"/>
          <p:cNvSpPr>
            <a:spLocks noGrp="1"/>
          </p:cNvSpPr>
          <p:nvPr>
            <p:ph idx="1"/>
          </p:nvPr>
        </p:nvSpPr>
        <p:spPr>
          <a:xfrm>
            <a:off x="1595742" y="708544"/>
            <a:ext cx="7488832" cy="4104456"/>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23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Nevertheless I have somewhat against thee, because thou hast left thy first love.</a:t>
            </a:r>
          </a:p>
          <a:p>
            <a:pPr marL="0" indent="0">
              <a:buNone/>
            </a:pPr>
            <a:r>
              <a:rPr lang="en-US" sz="23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Remember therefore from whence thou art fallen, and repent, and do the first works; or else I will come unto thee quickly, and will remove thy candlestick out of his place, except thou repent.</a:t>
            </a:r>
          </a:p>
          <a:p>
            <a:pPr marL="0" indent="0">
              <a:buNone/>
            </a:pPr>
            <a:r>
              <a:rPr lang="en-US" sz="23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But this thou hast, that thou </a:t>
            </a:r>
            <a:r>
              <a:rPr lang="en-US" sz="23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hatest</a:t>
            </a:r>
            <a:r>
              <a:rPr lang="en-US" sz="23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the deeds of the </a:t>
            </a:r>
            <a:r>
              <a:rPr lang="en-US" sz="23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Nicolaitanes</a:t>
            </a:r>
            <a:r>
              <a:rPr lang="en-US" sz="23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which I also </a:t>
            </a:r>
            <a:r>
              <a:rPr lang="en-US" sz="23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hate.He</a:t>
            </a:r>
            <a:r>
              <a:rPr lang="en-US" sz="23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that hath an ear, let him hear what the Spirit saith unto the churches; To him that </a:t>
            </a:r>
            <a:r>
              <a:rPr lang="en-US" sz="23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overcometh</a:t>
            </a:r>
            <a:r>
              <a:rPr lang="en-US" sz="23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will I give to eat of the tree of life, which is in the midst of the paradise of God.</a:t>
            </a:r>
          </a:p>
        </p:txBody>
      </p:sp>
      <p:sp>
        <p:nvSpPr>
          <p:cNvPr id="10" name="9 Abrir llave"/>
          <p:cNvSpPr/>
          <p:nvPr/>
        </p:nvSpPr>
        <p:spPr>
          <a:xfrm>
            <a:off x="1187624" y="771550"/>
            <a:ext cx="360040" cy="702162"/>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s-AR"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10 Abrir llave"/>
          <p:cNvSpPr/>
          <p:nvPr/>
        </p:nvSpPr>
        <p:spPr>
          <a:xfrm>
            <a:off x="1187624" y="3656986"/>
            <a:ext cx="360040" cy="1147012"/>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s-AR"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2" name="11 Abrir llave"/>
          <p:cNvSpPr/>
          <p:nvPr/>
        </p:nvSpPr>
        <p:spPr>
          <a:xfrm>
            <a:off x="1187624" y="1572182"/>
            <a:ext cx="360040" cy="1962302"/>
          </a:xfrm>
          <a:prstGeom prst="leftBrace">
            <a:avLst>
              <a:gd name="adj1" fmla="val 8333"/>
              <a:gd name="adj2" fmla="val 60866"/>
            </a:avLst>
          </a:prstGeom>
        </p:spPr>
        <p:style>
          <a:lnRef idx="3">
            <a:schemeClr val="accent1"/>
          </a:lnRef>
          <a:fillRef idx="0">
            <a:schemeClr val="accent1"/>
          </a:fillRef>
          <a:effectRef idx="2">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s-AR"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3" name="12 CuadroTexto"/>
          <p:cNvSpPr txBox="1"/>
          <p:nvPr/>
        </p:nvSpPr>
        <p:spPr>
          <a:xfrm rot="16200000">
            <a:off x="230326" y="2520937"/>
            <a:ext cx="1224136" cy="46166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b="1" spc="50" dirty="0">
                <a:ln w="11430"/>
                <a:solidFill>
                  <a:srgbClr val="0070C0"/>
                </a:solidFill>
                <a:effectLst>
                  <a:outerShdw blurRad="76200" dist="50800" dir="5400000" algn="tl" rotWithShape="0">
                    <a:srgbClr val="000000">
                      <a:alpha val="65000"/>
                    </a:srgbClr>
                  </a:outerShdw>
                </a:effectLst>
                <a:latin typeface="+mj-lt"/>
              </a:rPr>
              <a:t>COUNSEL</a:t>
            </a:r>
            <a:endParaRPr lang="es-AR" sz="2400" b="1" spc="50" dirty="0">
              <a:ln w="11430"/>
              <a:solidFill>
                <a:srgbClr val="0070C0"/>
              </a:solidFill>
              <a:effectLst>
                <a:outerShdw blurRad="76200" dist="50800" dir="5400000" algn="tl" rotWithShape="0">
                  <a:srgbClr val="000000">
                    <a:alpha val="65000"/>
                  </a:srgbClr>
                </a:outerShdw>
              </a:effectLst>
              <a:latin typeface="+mj-lt"/>
            </a:endParaRPr>
          </a:p>
        </p:txBody>
      </p:sp>
      <p:pic>
        <p:nvPicPr>
          <p:cNvPr id="16" name="Imagen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6745449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1500"/>
                            </p:stCondLst>
                            <p:childTnLst>
                              <p:par>
                                <p:cTn id="18" presetID="22" presetClass="entr" presetSubtype="2"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right)">
                                      <p:cBhvr>
                                        <p:cTn id="20" dur="500"/>
                                        <p:tgtEl>
                                          <p:spTgt spid="12"/>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par>
                          <p:cTn id="25" fill="hold">
                            <p:stCondLst>
                              <p:cond delay="2500"/>
                            </p:stCondLst>
                            <p:childTnLst>
                              <p:par>
                                <p:cTn id="26" presetID="42" presetClass="entr" presetSubtype="0" fill="hold" grpId="0" nodeType="after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fade">
                                      <p:cBhvr>
                                        <p:cTn id="28" dur="1000"/>
                                        <p:tgtEl>
                                          <p:spTgt spid="3">
                                            <p:txEl>
                                              <p:pRg st="0" end="0"/>
                                            </p:txEl>
                                          </p:spTgt>
                                        </p:tgtEl>
                                      </p:cBhvr>
                                    </p:animEffect>
                                    <p:anim calcmode="lin" valueType="num">
                                      <p:cBhvr>
                                        <p:cTn id="2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fade">
                                      <p:cBhvr>
                                        <p:cTn id="35" dur="1000"/>
                                        <p:tgtEl>
                                          <p:spTgt spid="3">
                                            <p:txEl>
                                              <p:pRg st="1" end="1"/>
                                            </p:txEl>
                                          </p:spTgt>
                                        </p:tgtEl>
                                      </p:cBhvr>
                                    </p:animEffect>
                                    <p:anim calcmode="lin" valueType="num">
                                      <p:cBhvr>
                                        <p:cTn id="3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2" end="2"/>
                                            </p:txEl>
                                          </p:spTgt>
                                        </p:tgtEl>
                                        <p:attrNameLst>
                                          <p:attrName>style.visibility</p:attrName>
                                        </p:attrNameLst>
                                      </p:cBhvr>
                                      <p:to>
                                        <p:strVal val="visible"/>
                                      </p:to>
                                    </p:set>
                                    <p:animEffect transition="in" filter="fade">
                                      <p:cBhvr>
                                        <p:cTn id="42" dur="1000"/>
                                        <p:tgtEl>
                                          <p:spTgt spid="3">
                                            <p:txEl>
                                              <p:pRg st="2" end="2"/>
                                            </p:txEl>
                                          </p:spTgt>
                                        </p:tgtEl>
                                      </p:cBhvr>
                                    </p:animEffect>
                                    <p:anim calcmode="lin" valueType="num">
                                      <p:cBhvr>
                                        <p:cTn id="4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22" presetClass="entr" presetSubtype="2"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right)">
                                      <p:cBhvr>
                                        <p:cTn id="48" dur="500"/>
                                        <p:tgtEl>
                                          <p:spTgt spid="11"/>
                                        </p:tgtEl>
                                      </p:cBhvr>
                                    </p:animEffect>
                                  </p:childTnLst>
                                </p:cTn>
                              </p:par>
                            </p:childTnLst>
                          </p:cTn>
                        </p:par>
                        <p:par>
                          <p:cTn id="49" fill="hold">
                            <p:stCondLst>
                              <p:cond delay="1500"/>
                            </p:stCondLst>
                            <p:childTnLst>
                              <p:par>
                                <p:cTn id="50" presetID="10" presetClass="entr" presetSubtype="0"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childTnLst>
                          </p:cTn>
                        </p:par>
                        <p:par>
                          <p:cTn id="53" fill="hold">
                            <p:stCondLst>
                              <p:cond delay="2000"/>
                            </p:stCondLst>
                            <p:childTnLst>
                              <p:par>
                                <p:cTn id="54" presetID="22" presetClass="entr" presetSubtype="1" fill="hold"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wipe(up)">
                                      <p:cBhvr>
                                        <p:cTn id="5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8" grpId="0"/>
      <p:bldP spid="3" grpId="0" uiExpand="1" build="p"/>
      <p:bldP spid="10" grpId="0" animBg="1"/>
      <p:bldP spid="11" grpId="0" animBg="1"/>
      <p:bldP spid="12"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descr="Resultado de imagen para pablo de tarso predican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483518"/>
            <a:ext cx="6370078" cy="358414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67544" y="202332"/>
            <a:ext cx="3960440" cy="857250"/>
          </a:xfrm>
        </p:spPr>
        <p:txBody>
          <a:bodyPr/>
          <a:lstStyle/>
          <a:p>
            <a:r>
              <a:rPr lang="es-ES" b="1" cap="all" dirty="0" err="1">
                <a:ln/>
                <a:solidFill>
                  <a:srgbClr val="FFC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ePHESUS</a:t>
            </a:r>
            <a:endParaRPr lang="es-AR" dirty="0">
              <a:solidFill>
                <a:srgbClr val="FFC000"/>
              </a:solidFill>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251520" y="1340768"/>
            <a:ext cx="4824536" cy="1728192"/>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Means</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desirable</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p>
          <a:p>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It is the period of Christianity from the first century, while the apostles still lived.</a:t>
            </a:r>
            <a:endParaRPr lang="es-AR" sz="2800" b="1" spc="50" dirty="0">
              <a:ln w="11430"/>
              <a:solidFill>
                <a:srgbClr val="002060"/>
              </a:solidFill>
              <a:effectLst>
                <a:outerShdw blurRad="76200" dist="50800" dir="5400000" algn="tl" rotWithShape="0">
                  <a:srgbClr val="000000">
                    <a:alpha val="65000"/>
                  </a:srgbClr>
                </a:outerShdw>
              </a:effectLst>
            </a:endParaRPr>
          </a:p>
        </p:txBody>
      </p:sp>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3678631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0" name="Picture 2" descr="Resultado de imagen para iglesia de esmirna del apocalip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560" y="843558"/>
            <a:ext cx="8135888" cy="449355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467544" y="202332"/>
            <a:ext cx="3960440" cy="857250"/>
          </a:xfrm>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s-ES" b="1" cap="all" dirty="0">
                <a:ln/>
                <a:solidFill>
                  <a:srgbClr val="FFC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2. </a:t>
            </a:r>
            <a:r>
              <a:rPr lang="es-ES" b="1" cap="all" dirty="0" err="1">
                <a:ln/>
                <a:solidFill>
                  <a:srgbClr val="FFC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smyrna</a:t>
            </a:r>
            <a:endParaRPr lang="es-AR" b="1" cap="all" dirty="0">
              <a:ln/>
              <a:solidFill>
                <a:srgbClr val="FFC000"/>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41743388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79577" y="-33785"/>
            <a:ext cx="9303155" cy="5211069"/>
          </a:xfrm>
          <a:prstGeom prst="rect">
            <a:avLst/>
          </a:prstGeom>
          <a:effectLst>
            <a:softEdge rad="635000"/>
          </a:effec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9192438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2" descr="Resultado de imagen para circo de la antigua roma"/>
          <p:cNvPicPr>
            <a:picLocks noChangeAspect="1" noChangeArrowheads="1"/>
          </p:cNvPicPr>
          <p:nvPr/>
        </p:nvPicPr>
        <p:blipFill rotWithShape="1">
          <a:blip r:embed="rId3">
            <a:extLst>
              <a:ext uri="{28A0092B-C50C-407E-A947-70E740481C1C}">
                <a14:useLocalDpi xmlns:a14="http://schemas.microsoft.com/office/drawing/2010/main" val="0"/>
              </a:ext>
            </a:extLst>
          </a:blip>
          <a:srcRect t="30726"/>
          <a:stretch/>
        </p:blipFill>
        <p:spPr bwMode="auto">
          <a:xfrm>
            <a:off x="323528" y="2427734"/>
            <a:ext cx="8305800" cy="292229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67544" y="202332"/>
            <a:ext cx="3960440" cy="857250"/>
          </a:xfrm>
        </p:spPr>
        <p:txBody>
          <a:bodyPr/>
          <a:lstStyle/>
          <a:p>
            <a:r>
              <a:rPr lang="es-ES" b="1" cap="all" dirty="0" err="1">
                <a:ln/>
                <a:solidFill>
                  <a:srgbClr val="FFC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Smyrna</a:t>
            </a:r>
            <a:endParaRPr lang="es-AR" dirty="0">
              <a:solidFill>
                <a:srgbClr val="FFC000"/>
              </a:solidFill>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07504" y="1203598"/>
            <a:ext cx="8820472" cy="1728192"/>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Signifies</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myrrh</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or</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soft</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perfume”.</a:t>
            </a:r>
          </a:p>
          <a:p>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 time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of</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persecutions</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under</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Roman</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emperor</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p>
          <a:p>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Duration</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year</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a:ln w="11430"/>
                <a:solidFill>
                  <a:srgbClr val="0070C0"/>
                </a:solidFill>
                <a:effectLst>
                  <a:outerShdw blurRad="76200" dist="50800" dir="5400000" algn="tl" rotWithShape="0">
                    <a:srgbClr val="000000">
                      <a:alpha val="65000"/>
                    </a:srgbClr>
                  </a:outerShdw>
                </a:effectLst>
              </a:rPr>
              <a:t>100</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death</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of</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John) </a:t>
            </a:r>
            <a:b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to</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a:ln w="11430"/>
                <a:solidFill>
                  <a:srgbClr val="0070C0"/>
                </a:solidFill>
                <a:effectLst>
                  <a:outerShdw blurRad="76200" dist="50800" dir="5400000" algn="tl" rotWithShape="0">
                    <a:srgbClr val="000000">
                      <a:alpha val="65000"/>
                    </a:srgbClr>
                  </a:outerShdw>
                </a:effectLst>
              </a:rPr>
              <a:t>313</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 </a:t>
            </a:r>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Edict</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of</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tolerance</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of</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Milan</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AR" sz="2800" b="1" spc="50" dirty="0">
              <a:ln w="11430"/>
              <a:solidFill>
                <a:srgbClr val="002060"/>
              </a:solidFill>
              <a:effectLst>
                <a:outerShdw blurRad="76200" dist="50800" dir="5400000" algn="tl" rotWithShape="0">
                  <a:srgbClr val="000000">
                    <a:alpha val="65000"/>
                  </a:srgbClr>
                </a:outerShdw>
              </a:effectLst>
            </a:endParaRPr>
          </a:p>
        </p:txBody>
      </p:sp>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6762717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9" name="1 Título"/>
          <p:cNvSpPr>
            <a:spLocks noGrp="1"/>
          </p:cNvSpPr>
          <p:nvPr>
            <p:ph type="title"/>
          </p:nvPr>
        </p:nvSpPr>
        <p:spPr>
          <a:xfrm>
            <a:off x="276672" y="51470"/>
            <a:ext cx="3863280" cy="459508"/>
          </a:xfrm>
        </p:spPr>
        <p:txBody>
          <a:bodyPr>
            <a:normAutofit/>
          </a:bodyPr>
          <a:lstStyle/>
          <a:p>
            <a:r>
              <a:rPr lang="es-ES" sz="2400" b="1" dirty="0" err="1">
                <a:effectLst>
                  <a:outerShdw blurRad="38100" dist="38100" dir="2700000" algn="tl">
                    <a:srgbClr val="000000">
                      <a:alpha val="43137"/>
                    </a:srgbClr>
                  </a:outerShdw>
                </a:effectLst>
                <a:latin typeface="Myriad Pro" pitchFamily="34" charset="0"/>
              </a:rPr>
              <a:t>Revelation</a:t>
            </a:r>
            <a:r>
              <a:rPr lang="es-ES" sz="2400" b="1" dirty="0">
                <a:effectLst>
                  <a:outerShdw blurRad="38100" dist="38100" dir="2700000" algn="tl">
                    <a:srgbClr val="000000">
                      <a:alpha val="43137"/>
                    </a:srgbClr>
                  </a:outerShdw>
                </a:effectLst>
                <a:latin typeface="Myriad Pro" pitchFamily="34" charset="0"/>
              </a:rPr>
              <a:t> 2:8-11</a:t>
            </a:r>
          </a:p>
        </p:txBody>
      </p:sp>
      <p:sp>
        <p:nvSpPr>
          <p:cNvPr id="5" name="4 CuadroTexto"/>
          <p:cNvSpPr txBox="1"/>
          <p:nvPr/>
        </p:nvSpPr>
        <p:spPr>
          <a:xfrm rot="16200000">
            <a:off x="-237727" y="1404813"/>
            <a:ext cx="2160240" cy="46166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b="1" spc="50" dirty="0">
                <a:ln w="11430"/>
                <a:solidFill>
                  <a:srgbClr val="0070C0"/>
                </a:solidFill>
                <a:effectLst>
                  <a:outerShdw blurRad="76200" dist="50800" dir="5400000" algn="tl" rotWithShape="0">
                    <a:srgbClr val="000000">
                      <a:alpha val="65000"/>
                    </a:srgbClr>
                  </a:outerShdw>
                </a:effectLst>
                <a:latin typeface="+mj-lt"/>
              </a:rPr>
              <a:t>PRESENTATION</a:t>
            </a:r>
            <a:endParaRPr lang="es-AR" sz="2400" b="1" spc="50" dirty="0">
              <a:ln w="11430"/>
              <a:solidFill>
                <a:srgbClr val="0070C0"/>
              </a:solidFill>
              <a:effectLst>
                <a:outerShdw blurRad="76200" dist="50800" dir="5400000" algn="tl" rotWithShape="0">
                  <a:srgbClr val="000000">
                    <a:alpha val="65000"/>
                  </a:srgbClr>
                </a:outerShdw>
              </a:effectLst>
              <a:latin typeface="+mj-lt"/>
            </a:endParaRPr>
          </a:p>
        </p:txBody>
      </p:sp>
      <p:sp>
        <p:nvSpPr>
          <p:cNvPr id="10" name="9 CuadroTexto"/>
          <p:cNvSpPr txBox="1"/>
          <p:nvPr/>
        </p:nvSpPr>
        <p:spPr>
          <a:xfrm rot="16200000">
            <a:off x="230325" y="3169010"/>
            <a:ext cx="1224136" cy="46166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b="1" spc="50" dirty="0">
                <a:ln w="11430"/>
                <a:solidFill>
                  <a:srgbClr val="0070C0"/>
                </a:solidFill>
                <a:effectLst>
                  <a:outerShdw blurRad="76200" dist="50800" dir="5400000" algn="tl" rotWithShape="0">
                    <a:srgbClr val="000000">
                      <a:alpha val="65000"/>
                    </a:srgbClr>
                  </a:outerShdw>
                </a:effectLst>
                <a:latin typeface="+mj-lt"/>
              </a:rPr>
              <a:t>PRAISE</a:t>
            </a:r>
            <a:endParaRPr lang="es-AR" sz="2400" b="1" spc="50" dirty="0">
              <a:ln w="11430"/>
              <a:solidFill>
                <a:srgbClr val="0070C0"/>
              </a:solidFill>
              <a:effectLst>
                <a:outerShdw blurRad="76200" dist="50800" dir="5400000" algn="tl" rotWithShape="0">
                  <a:srgbClr val="000000">
                    <a:alpha val="65000"/>
                  </a:srgbClr>
                </a:outerShdw>
              </a:effectLst>
              <a:latin typeface="+mj-lt"/>
            </a:endParaRPr>
          </a:p>
        </p:txBody>
      </p:sp>
      <p:sp>
        <p:nvSpPr>
          <p:cNvPr id="8" name="7 Abrir llave"/>
          <p:cNvSpPr/>
          <p:nvPr/>
        </p:nvSpPr>
        <p:spPr>
          <a:xfrm>
            <a:off x="1187624" y="987574"/>
            <a:ext cx="360040" cy="1224136"/>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s-AR"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10 Abrir llave"/>
          <p:cNvSpPr/>
          <p:nvPr/>
        </p:nvSpPr>
        <p:spPr>
          <a:xfrm>
            <a:off x="1187624" y="2571750"/>
            <a:ext cx="360040" cy="1584177"/>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s-AR"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2" name="Picture 2" descr="Resultado de imagen para iglesia png"/>
          <p:cNvPicPr>
            <a:picLocks noChangeAspect="1" noChangeArrowheads="1"/>
          </p:cNvPicPr>
          <p:nvPr/>
        </p:nvPicPr>
        <p:blipFill rotWithShape="1">
          <a:blip r:embed="rId5">
            <a:extLst>
              <a:ext uri="{28A0092B-C50C-407E-A947-70E740481C1C}">
                <a14:useLocalDpi xmlns:a14="http://schemas.microsoft.com/office/drawing/2010/main" val="0"/>
              </a:ext>
            </a:extLst>
          </a:blip>
          <a:srcRect t="6281"/>
          <a:stretch/>
        </p:blipFill>
        <p:spPr bwMode="auto">
          <a:xfrm>
            <a:off x="7164288" y="3014944"/>
            <a:ext cx="2376264" cy="2227026"/>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619672" y="987574"/>
            <a:ext cx="6984776" cy="4104456"/>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And unto the angel of the church in Smyrna write; These things saith the first and the last, which was dead, and is alive</a:t>
            </a:r>
            <a:endPar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a:p>
            <a:pPr marL="0" indent="0">
              <a:buNone/>
            </a:pPr>
            <a:endPar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a:p>
            <a:pPr marL="0" indent="0">
              <a:buNone/>
            </a:pPr>
            <a:r>
              <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I know thy works, and tribulation, and poverty, (but thou art rich) and I know the blasphemy of them which say they are Jews, and are not, but are the synagogue of Satan.</a:t>
            </a:r>
            <a:endPar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14" name="Imagen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1353388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2"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22" presetClass="entr" presetSubtype="2"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right)">
                                      <p:cBhvr>
                                        <p:cTn id="33" dur="500"/>
                                        <p:tgtEl>
                                          <p:spTgt spid="11"/>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par>
                          <p:cTn id="38" fill="hold">
                            <p:stCondLst>
                              <p:cond delay="2000"/>
                            </p:stCondLst>
                            <p:childTnLst>
                              <p:par>
                                <p:cTn id="39" presetID="22" presetClass="entr" presetSubtype="1"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up)">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10" grpId="0"/>
      <p:bldP spid="8" grpId="0" animBg="1"/>
      <p:bldP spid="11" grpId="0" animBg="1"/>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9" name="1 Título"/>
          <p:cNvSpPr>
            <a:spLocks noGrp="1"/>
          </p:cNvSpPr>
          <p:nvPr>
            <p:ph type="title"/>
          </p:nvPr>
        </p:nvSpPr>
        <p:spPr>
          <a:xfrm>
            <a:off x="276672" y="51470"/>
            <a:ext cx="3863280" cy="459508"/>
          </a:xfrm>
        </p:spPr>
        <p:txBody>
          <a:bodyPr>
            <a:normAutofit/>
          </a:bodyPr>
          <a:lstStyle/>
          <a:p>
            <a:r>
              <a:rPr lang="es-ES" sz="2400" b="1" dirty="0" err="1">
                <a:effectLst>
                  <a:outerShdw blurRad="38100" dist="38100" dir="2700000" algn="tl">
                    <a:srgbClr val="000000">
                      <a:alpha val="43137"/>
                    </a:srgbClr>
                  </a:outerShdw>
                </a:effectLst>
                <a:latin typeface="Myriad Pro" pitchFamily="34" charset="0"/>
              </a:rPr>
              <a:t>Revelation</a:t>
            </a:r>
            <a:r>
              <a:rPr lang="es-ES" sz="2400" b="1" dirty="0">
                <a:effectLst>
                  <a:outerShdw blurRad="38100" dist="38100" dir="2700000" algn="tl">
                    <a:srgbClr val="000000">
                      <a:alpha val="43137"/>
                    </a:srgbClr>
                  </a:outerShdw>
                </a:effectLst>
                <a:latin typeface="Myriad Pro" pitchFamily="34" charset="0"/>
              </a:rPr>
              <a:t> 2:8-11</a:t>
            </a:r>
          </a:p>
        </p:txBody>
      </p:sp>
      <p:sp>
        <p:nvSpPr>
          <p:cNvPr id="8" name="7 CuadroTexto"/>
          <p:cNvSpPr txBox="1"/>
          <p:nvPr/>
        </p:nvSpPr>
        <p:spPr>
          <a:xfrm rot="16200000">
            <a:off x="-435288" y="3075632"/>
            <a:ext cx="2126795" cy="830997"/>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b="1" spc="50" dirty="0">
                <a:ln w="11430"/>
                <a:solidFill>
                  <a:srgbClr val="0070C0"/>
                </a:solidFill>
                <a:effectLst>
                  <a:outerShdw blurRad="76200" dist="50800" dir="5400000" algn="tl" rotWithShape="0">
                    <a:srgbClr val="000000">
                      <a:alpha val="65000"/>
                    </a:srgbClr>
                  </a:outerShdw>
                </a:effectLst>
                <a:latin typeface="+mj-lt"/>
              </a:rPr>
              <a:t>COUNSEL AND PROMISE</a:t>
            </a:r>
            <a:endParaRPr lang="es-AR" sz="2400" b="1" spc="50" dirty="0">
              <a:ln w="11430"/>
              <a:solidFill>
                <a:srgbClr val="0070C0"/>
              </a:solidFill>
              <a:effectLst>
                <a:outerShdw blurRad="76200" dist="50800" dir="5400000" algn="tl" rotWithShape="0">
                  <a:srgbClr val="000000">
                    <a:alpha val="65000"/>
                  </a:srgbClr>
                </a:outerShdw>
              </a:effectLst>
              <a:latin typeface="+mj-lt"/>
            </a:endParaRPr>
          </a:p>
        </p:txBody>
      </p:sp>
      <p:sp>
        <p:nvSpPr>
          <p:cNvPr id="3" name="2 Marcador de contenido"/>
          <p:cNvSpPr>
            <a:spLocks noGrp="1"/>
          </p:cNvSpPr>
          <p:nvPr>
            <p:ph idx="1"/>
          </p:nvPr>
        </p:nvSpPr>
        <p:spPr>
          <a:xfrm>
            <a:off x="1475656" y="843558"/>
            <a:ext cx="7488832" cy="4104456"/>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Fear none of those things which thou shalt suffer: behold, the devil shall cast some of you into prison, that ye may be tried; and ye shall have tribulation ten days: </a:t>
            </a:r>
          </a:p>
          <a:p>
            <a:pPr marL="0" indent="0">
              <a:buNone/>
            </a:pPr>
            <a:r>
              <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be thou faithful unto death, and I will give thee a crown of life.</a:t>
            </a:r>
          </a:p>
          <a:p>
            <a:pPr marL="0" indent="0">
              <a:buNone/>
            </a:pPr>
            <a:r>
              <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He that hath an ear, let him hear what the Spirit saith unto the churches; He that </a:t>
            </a:r>
            <a:r>
              <a:rPr lang="en-US" sz="24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overcometh</a:t>
            </a:r>
            <a:r>
              <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shall not be hurt of the second death.</a:t>
            </a:r>
          </a:p>
          <a:p>
            <a:pPr marL="0" indent="0">
              <a:buNone/>
            </a:pPr>
            <a:endPar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sp>
        <p:nvSpPr>
          <p:cNvPr id="11" name="10 Abrir llave"/>
          <p:cNvSpPr/>
          <p:nvPr/>
        </p:nvSpPr>
        <p:spPr>
          <a:xfrm>
            <a:off x="1187624" y="2427734"/>
            <a:ext cx="360040" cy="1872208"/>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s-AR"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2" name="11 Abrir llave"/>
          <p:cNvSpPr/>
          <p:nvPr/>
        </p:nvSpPr>
        <p:spPr>
          <a:xfrm>
            <a:off x="1187624" y="843558"/>
            <a:ext cx="360040" cy="1512168"/>
          </a:xfrm>
          <a:prstGeom prst="leftBrace">
            <a:avLst>
              <a:gd name="adj1" fmla="val 8333"/>
              <a:gd name="adj2" fmla="val 52338"/>
            </a:avLst>
          </a:prstGeom>
        </p:spPr>
        <p:style>
          <a:lnRef idx="3">
            <a:schemeClr val="accent1"/>
          </a:lnRef>
          <a:fillRef idx="0">
            <a:schemeClr val="accent1"/>
          </a:fillRef>
          <a:effectRef idx="2">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s-AR"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3" name="12 CuadroTexto"/>
          <p:cNvSpPr txBox="1"/>
          <p:nvPr/>
        </p:nvSpPr>
        <p:spPr>
          <a:xfrm rot="16200000">
            <a:off x="86312" y="1368809"/>
            <a:ext cx="1512168" cy="46166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b="1" spc="50" dirty="0">
                <a:ln w="11430"/>
                <a:solidFill>
                  <a:srgbClr val="0070C0"/>
                </a:solidFill>
                <a:effectLst>
                  <a:outerShdw blurRad="76200" dist="50800" dir="5400000" algn="tl" rotWithShape="0">
                    <a:srgbClr val="000000">
                      <a:alpha val="65000"/>
                    </a:srgbClr>
                  </a:outerShdw>
                </a:effectLst>
                <a:latin typeface="+mj-lt"/>
              </a:rPr>
              <a:t>PROPHECY</a:t>
            </a:r>
            <a:endParaRPr lang="es-AR" sz="2400" b="1" spc="50" dirty="0">
              <a:ln w="11430"/>
              <a:solidFill>
                <a:srgbClr val="0070C0"/>
              </a:solidFill>
              <a:effectLst>
                <a:outerShdw blurRad="76200" dist="50800" dir="5400000" algn="tl" rotWithShape="0">
                  <a:srgbClr val="000000">
                    <a:alpha val="65000"/>
                  </a:srgbClr>
                </a:outerShdw>
              </a:effectLst>
              <a:latin typeface="+mj-lt"/>
            </a:endParaRPr>
          </a:p>
        </p:txBody>
      </p:sp>
      <p:pic>
        <p:nvPicPr>
          <p:cNvPr id="10" name="Picture 2" descr="Resultado de imagen para iglesia png"/>
          <p:cNvPicPr>
            <a:picLocks noChangeAspect="1" noChangeArrowheads="1"/>
          </p:cNvPicPr>
          <p:nvPr/>
        </p:nvPicPr>
        <p:blipFill rotWithShape="1">
          <a:blip r:embed="rId5">
            <a:extLst>
              <a:ext uri="{28A0092B-C50C-407E-A947-70E740481C1C}">
                <a14:useLocalDpi xmlns:a14="http://schemas.microsoft.com/office/drawing/2010/main" val="0"/>
              </a:ext>
            </a:extLst>
          </a:blip>
          <a:srcRect t="6281"/>
          <a:stretch/>
        </p:blipFill>
        <p:spPr bwMode="auto">
          <a:xfrm>
            <a:off x="7164288" y="3014944"/>
            <a:ext cx="2376264" cy="2227026"/>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n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40690571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22" presetClass="entr" presetSubtype="2"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right)">
                                      <p:cBhvr>
                                        <p:cTn id="30" dur="500"/>
                                        <p:tgtEl>
                                          <p:spTgt spid="12"/>
                                        </p:tgtEl>
                                      </p:cBhvr>
                                    </p:animEffect>
                                  </p:childTnLst>
                                </p:cTn>
                              </p:par>
                            </p:childTnLst>
                          </p:cTn>
                        </p:par>
                        <p:par>
                          <p:cTn id="31" fill="hold">
                            <p:stCondLst>
                              <p:cond delay="4000"/>
                            </p:stCondLst>
                            <p:childTnLst>
                              <p:par>
                                <p:cTn id="32" presetID="10" presetClass="entr" presetSubtype="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par>
                          <p:cTn id="35" fill="hold">
                            <p:stCondLst>
                              <p:cond delay="4500"/>
                            </p:stCondLst>
                            <p:childTnLst>
                              <p:par>
                                <p:cTn id="36" presetID="22" presetClass="entr" presetSubtype="2"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right)">
                                      <p:cBhvr>
                                        <p:cTn id="38" dur="500"/>
                                        <p:tgtEl>
                                          <p:spTgt spid="11"/>
                                        </p:tgtEl>
                                      </p:cBhvr>
                                    </p:animEffect>
                                  </p:childTnLst>
                                </p:cTn>
                              </p:par>
                            </p:childTnLst>
                          </p:cTn>
                        </p:par>
                        <p:par>
                          <p:cTn id="39" fill="hold">
                            <p:stCondLst>
                              <p:cond delay="5000"/>
                            </p:stCondLst>
                            <p:childTnLst>
                              <p:par>
                                <p:cTn id="40" presetID="10" presetClass="entr" presetSubtype="0" fill="hold" grpId="0"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par>
                          <p:cTn id="43" fill="hold">
                            <p:stCondLst>
                              <p:cond delay="5500"/>
                            </p:stCondLst>
                            <p:childTnLst>
                              <p:par>
                                <p:cTn id="44" presetID="22" presetClass="entr" presetSubtype="1"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up)">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3" grpId="0" uiExpand="1" build="p"/>
      <p:bldP spid="11" grpId="0" animBg="1"/>
      <p:bldP spid="12"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2" descr="C:\Users\Gerhard\Documents\Iglesia\Apocalipsis jovenes\Pergamo\pergamo-turqu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987574"/>
            <a:ext cx="8064896" cy="442472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467544" y="202332"/>
            <a:ext cx="3960440" cy="857250"/>
          </a:xfrm>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s-ES" b="1" cap="all" dirty="0">
                <a:ln/>
                <a:solidFill>
                  <a:srgbClr val="FFC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3. PERGAMOS</a:t>
            </a:r>
            <a:endParaRPr lang="es-AR" b="1" cap="all" dirty="0">
              <a:ln/>
              <a:solidFill>
                <a:srgbClr val="FFC000"/>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4532027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2" descr="Resultado de imagen para constantino y la iglesia catol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8877" y="-314575"/>
            <a:ext cx="4608512" cy="451004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67544" y="202332"/>
            <a:ext cx="3960440" cy="857250"/>
          </a:xfrm>
        </p:spPr>
        <p:txBody>
          <a:bodyPr/>
          <a:lstStyle/>
          <a:p>
            <a:r>
              <a:rPr lang="es-ES" b="1" cap="all" dirty="0">
                <a:ln/>
                <a:solidFill>
                  <a:srgbClr val="FFC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PERGAMOS</a:t>
            </a:r>
            <a:endParaRPr lang="es-AR" dirty="0">
              <a:solidFill>
                <a:srgbClr val="FFC000"/>
              </a:solidFill>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07504" y="1347614"/>
            <a:ext cx="8820472" cy="1728192"/>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Signifies</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Height</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or</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elevation</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p>
          <a:p>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Time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period</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of</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emperor</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Constantine</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church</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united</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with</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state</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p>
          <a:p>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Duration</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from</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a:ln w="11430"/>
                <a:solidFill>
                  <a:srgbClr val="0070C0"/>
                </a:solidFill>
                <a:effectLst>
                  <a:outerShdw blurRad="76200" dist="50800" dir="5400000" algn="tl" rotWithShape="0">
                    <a:srgbClr val="000000">
                      <a:alpha val="65000"/>
                    </a:srgbClr>
                  </a:outerShdw>
                </a:effectLst>
              </a:rPr>
              <a:t>313</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Edict</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of</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tolerance</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of</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Milan</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year</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of</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a:ln w="11430"/>
                <a:solidFill>
                  <a:srgbClr val="0070C0"/>
                </a:solidFill>
                <a:effectLst>
                  <a:outerShdw blurRad="76200" dist="50800" dir="5400000" algn="tl" rotWithShape="0">
                    <a:srgbClr val="000000">
                      <a:alpha val="65000"/>
                    </a:srgbClr>
                  </a:outerShdw>
                </a:effectLst>
              </a:rPr>
              <a:t>538</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(Papal </a:t>
            </a:r>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supremacy</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p>
        </p:txBody>
      </p:sp>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42039598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9" name="1 Título"/>
          <p:cNvSpPr>
            <a:spLocks noGrp="1"/>
          </p:cNvSpPr>
          <p:nvPr>
            <p:ph type="title"/>
          </p:nvPr>
        </p:nvSpPr>
        <p:spPr>
          <a:xfrm>
            <a:off x="276672" y="51470"/>
            <a:ext cx="3863280" cy="459508"/>
          </a:xfrm>
        </p:spPr>
        <p:txBody>
          <a:bodyPr>
            <a:normAutofit/>
          </a:bodyPr>
          <a:lstStyle/>
          <a:p>
            <a:r>
              <a:rPr lang="es-ES" sz="2400" b="1" dirty="0" err="1">
                <a:effectLst>
                  <a:outerShdw blurRad="38100" dist="38100" dir="2700000" algn="tl">
                    <a:srgbClr val="000000">
                      <a:alpha val="43137"/>
                    </a:srgbClr>
                  </a:outerShdw>
                </a:effectLst>
                <a:latin typeface="Myriad Pro" pitchFamily="34" charset="0"/>
              </a:rPr>
              <a:t>Revelation</a:t>
            </a:r>
            <a:r>
              <a:rPr lang="es-ES" sz="2400" b="1" dirty="0">
                <a:effectLst>
                  <a:outerShdw blurRad="38100" dist="38100" dir="2700000" algn="tl">
                    <a:srgbClr val="000000">
                      <a:alpha val="43137"/>
                    </a:srgbClr>
                  </a:outerShdw>
                </a:effectLst>
                <a:latin typeface="Myriad Pro" pitchFamily="34" charset="0"/>
              </a:rPr>
              <a:t> 2:12-17</a:t>
            </a:r>
          </a:p>
        </p:txBody>
      </p:sp>
      <p:sp>
        <p:nvSpPr>
          <p:cNvPr id="5" name="4 CuadroTexto"/>
          <p:cNvSpPr txBox="1"/>
          <p:nvPr/>
        </p:nvSpPr>
        <p:spPr>
          <a:xfrm rot="16200000">
            <a:off x="-237726" y="1360266"/>
            <a:ext cx="2160240" cy="46166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b="1" spc="50" dirty="0">
                <a:ln w="11430"/>
                <a:solidFill>
                  <a:srgbClr val="0070C0"/>
                </a:solidFill>
                <a:effectLst>
                  <a:outerShdw blurRad="76200" dist="50800" dir="5400000" algn="tl" rotWithShape="0">
                    <a:srgbClr val="000000">
                      <a:alpha val="65000"/>
                    </a:srgbClr>
                  </a:outerShdw>
                </a:effectLst>
                <a:latin typeface="+mj-lt"/>
              </a:rPr>
              <a:t>PRESENTATION</a:t>
            </a:r>
            <a:endParaRPr lang="es-AR" sz="2400" b="1" spc="50" dirty="0">
              <a:ln w="11430"/>
              <a:solidFill>
                <a:srgbClr val="0070C0"/>
              </a:solidFill>
              <a:effectLst>
                <a:outerShdw blurRad="76200" dist="50800" dir="5400000" algn="tl" rotWithShape="0">
                  <a:srgbClr val="000000">
                    <a:alpha val="65000"/>
                  </a:srgbClr>
                </a:outerShdw>
              </a:effectLst>
              <a:latin typeface="+mj-lt"/>
            </a:endParaRPr>
          </a:p>
        </p:txBody>
      </p:sp>
      <p:sp>
        <p:nvSpPr>
          <p:cNvPr id="10" name="9 CuadroTexto"/>
          <p:cNvSpPr txBox="1"/>
          <p:nvPr/>
        </p:nvSpPr>
        <p:spPr>
          <a:xfrm rot="16200000">
            <a:off x="230327" y="3057490"/>
            <a:ext cx="1224136" cy="46166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b="1" spc="50" dirty="0">
                <a:ln w="11430"/>
                <a:solidFill>
                  <a:srgbClr val="0070C0"/>
                </a:solidFill>
                <a:effectLst>
                  <a:outerShdw blurRad="76200" dist="50800" dir="5400000" algn="tl" rotWithShape="0">
                    <a:srgbClr val="000000">
                      <a:alpha val="65000"/>
                    </a:srgbClr>
                  </a:outerShdw>
                </a:effectLst>
                <a:latin typeface="+mj-lt"/>
              </a:rPr>
              <a:t>PRAISE</a:t>
            </a:r>
            <a:endParaRPr lang="es-AR" sz="2400" b="1" spc="50" dirty="0">
              <a:ln w="11430"/>
              <a:solidFill>
                <a:srgbClr val="0070C0"/>
              </a:solidFill>
              <a:effectLst>
                <a:outerShdw blurRad="76200" dist="50800" dir="5400000" algn="tl" rotWithShape="0">
                  <a:srgbClr val="000000">
                    <a:alpha val="65000"/>
                  </a:srgbClr>
                </a:outerShdw>
              </a:effectLst>
              <a:latin typeface="+mj-lt"/>
            </a:endParaRPr>
          </a:p>
        </p:txBody>
      </p:sp>
      <p:sp>
        <p:nvSpPr>
          <p:cNvPr id="8" name="7 Abrir llave"/>
          <p:cNvSpPr/>
          <p:nvPr/>
        </p:nvSpPr>
        <p:spPr>
          <a:xfrm>
            <a:off x="1187624" y="987574"/>
            <a:ext cx="360040" cy="1107580"/>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s-AR"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10 Abrir llave"/>
          <p:cNvSpPr/>
          <p:nvPr/>
        </p:nvSpPr>
        <p:spPr>
          <a:xfrm>
            <a:off x="1187624" y="2283718"/>
            <a:ext cx="360040" cy="1728192"/>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s-AR"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2" name="Picture 2" descr="Resultado de imagen para iglesia png"/>
          <p:cNvPicPr>
            <a:picLocks noChangeAspect="1" noChangeArrowheads="1"/>
          </p:cNvPicPr>
          <p:nvPr/>
        </p:nvPicPr>
        <p:blipFill rotWithShape="1">
          <a:blip r:embed="rId5">
            <a:extLst>
              <a:ext uri="{28A0092B-C50C-407E-A947-70E740481C1C}">
                <a14:useLocalDpi xmlns:a14="http://schemas.microsoft.com/office/drawing/2010/main" val="0"/>
              </a:ext>
            </a:extLst>
          </a:blip>
          <a:srcRect t="6281"/>
          <a:stretch/>
        </p:blipFill>
        <p:spPr bwMode="auto">
          <a:xfrm>
            <a:off x="7164288" y="3014944"/>
            <a:ext cx="2376264" cy="2227026"/>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640235" y="987574"/>
            <a:ext cx="6984776" cy="4104456"/>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And to the angel of the church in Pergamos write; These things saith he which hath the sharp sword with two edges:</a:t>
            </a:r>
            <a:endPar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a:p>
            <a:pPr marL="0" indent="0">
              <a:buNone/>
            </a:pPr>
            <a:r>
              <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I know thy works, and where thou dwellest, even where Satan's seat is: and thou </a:t>
            </a:r>
            <a:r>
              <a:rPr lang="en-US" sz="24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holdest</a:t>
            </a:r>
            <a:r>
              <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fast my name, and hast not denied my faith, even in those days wherein Antipas was my faithful martyr, who was slain among you, where Satan dwelleth.</a:t>
            </a:r>
            <a:endPar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14" name="Imagen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3144137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2"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1000"/>
                                        <p:tgtEl>
                                          <p:spTgt spid="3">
                                            <p:txEl>
                                              <p:pRg st="1" end="1"/>
                                            </p:txEl>
                                          </p:spTgt>
                                        </p:tgtEl>
                                      </p:cBhvr>
                                    </p:animEffect>
                                    <p:anim calcmode="lin" valueType="num">
                                      <p:cBhvr>
                                        <p:cTn id="2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22" presetClass="entr" presetSubtype="2"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right)">
                                      <p:cBhvr>
                                        <p:cTn id="33" dur="500"/>
                                        <p:tgtEl>
                                          <p:spTgt spid="11"/>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par>
                          <p:cTn id="38" fill="hold">
                            <p:stCondLst>
                              <p:cond delay="2000"/>
                            </p:stCondLst>
                            <p:childTnLst>
                              <p:par>
                                <p:cTn id="39" presetID="22" presetClass="entr" presetSubtype="1"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up)">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10" grpId="0"/>
      <p:bldP spid="8" grpId="0" animBg="1"/>
      <p:bldP spid="11" grpId="0" animBg="1"/>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9" name="1 Título"/>
          <p:cNvSpPr>
            <a:spLocks noGrp="1"/>
          </p:cNvSpPr>
          <p:nvPr>
            <p:ph type="title"/>
          </p:nvPr>
        </p:nvSpPr>
        <p:spPr>
          <a:xfrm>
            <a:off x="276672" y="51470"/>
            <a:ext cx="3863280" cy="459508"/>
          </a:xfrm>
        </p:spPr>
        <p:txBody>
          <a:bodyPr>
            <a:normAutofit/>
          </a:bodyPr>
          <a:lstStyle/>
          <a:p>
            <a:r>
              <a:rPr lang="es-ES" sz="2400" b="1" dirty="0" err="1">
                <a:effectLst>
                  <a:outerShdw blurRad="38100" dist="38100" dir="2700000" algn="tl">
                    <a:srgbClr val="000000">
                      <a:alpha val="43137"/>
                    </a:srgbClr>
                  </a:outerShdw>
                </a:effectLst>
                <a:latin typeface="Myriad Pro" pitchFamily="34" charset="0"/>
              </a:rPr>
              <a:t>Revelation</a:t>
            </a:r>
            <a:r>
              <a:rPr lang="es-ES" sz="2400" b="1" dirty="0">
                <a:effectLst>
                  <a:outerShdw blurRad="38100" dist="38100" dir="2700000" algn="tl">
                    <a:srgbClr val="000000">
                      <a:alpha val="43137"/>
                    </a:srgbClr>
                  </a:outerShdw>
                </a:effectLst>
                <a:latin typeface="Myriad Pro" pitchFamily="34" charset="0"/>
              </a:rPr>
              <a:t> 2:12-17</a:t>
            </a:r>
          </a:p>
        </p:txBody>
      </p:sp>
      <p:sp>
        <p:nvSpPr>
          <p:cNvPr id="3" name="2 Marcador de contenido"/>
          <p:cNvSpPr>
            <a:spLocks noGrp="1"/>
          </p:cNvSpPr>
          <p:nvPr>
            <p:ph idx="1"/>
          </p:nvPr>
        </p:nvSpPr>
        <p:spPr>
          <a:xfrm>
            <a:off x="1619672" y="987574"/>
            <a:ext cx="6984776" cy="4104456"/>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But I have a few things against thee, because thou hast there them that hold the doctrine of Balaam, who taught </a:t>
            </a:r>
            <a:r>
              <a:rPr lang="en-US" sz="24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Balac</a:t>
            </a:r>
            <a:r>
              <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to cast a </a:t>
            </a:r>
            <a:r>
              <a:rPr lang="en-US" sz="24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stumblingblock</a:t>
            </a:r>
            <a:r>
              <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before the children of Israel, to eat things sacrificed unto idols, and to commit fornication.</a:t>
            </a:r>
          </a:p>
          <a:p>
            <a:pPr marL="0" indent="0">
              <a:buNone/>
            </a:pPr>
            <a:r>
              <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So hast thou also them that hold the doctrine of the </a:t>
            </a:r>
            <a:r>
              <a:rPr lang="en-US" sz="24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Nicolaitanes</a:t>
            </a:r>
            <a:r>
              <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which thing I hate.</a:t>
            </a:r>
          </a:p>
          <a:p>
            <a:pPr marL="0" indent="0">
              <a:buNone/>
            </a:pPr>
            <a:endParaRPr lang="es-AR" sz="1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sp>
        <p:nvSpPr>
          <p:cNvPr id="5" name="4 CuadroTexto"/>
          <p:cNvSpPr txBox="1"/>
          <p:nvPr/>
        </p:nvSpPr>
        <p:spPr>
          <a:xfrm rot="16200000">
            <a:off x="-237727" y="2340917"/>
            <a:ext cx="2160240" cy="46166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b="1" spc="50" dirty="0">
                <a:ln w="11430"/>
                <a:solidFill>
                  <a:srgbClr val="0070C0"/>
                </a:solidFill>
                <a:effectLst>
                  <a:outerShdw blurRad="76200" dist="50800" dir="5400000" algn="tl" rotWithShape="0">
                    <a:srgbClr val="000000">
                      <a:alpha val="65000"/>
                    </a:srgbClr>
                  </a:outerShdw>
                </a:effectLst>
                <a:latin typeface="+mj-lt"/>
              </a:rPr>
              <a:t>REPROACH</a:t>
            </a:r>
            <a:endParaRPr lang="es-AR" sz="2400" b="1" spc="50" dirty="0">
              <a:ln w="11430"/>
              <a:solidFill>
                <a:srgbClr val="0070C0"/>
              </a:solidFill>
              <a:effectLst>
                <a:outerShdw blurRad="76200" dist="50800" dir="5400000" algn="tl" rotWithShape="0">
                  <a:srgbClr val="000000">
                    <a:alpha val="65000"/>
                  </a:srgbClr>
                </a:outerShdw>
              </a:effectLst>
              <a:latin typeface="+mj-lt"/>
            </a:endParaRPr>
          </a:p>
        </p:txBody>
      </p:sp>
      <p:sp>
        <p:nvSpPr>
          <p:cNvPr id="8" name="7 Abrir llave"/>
          <p:cNvSpPr/>
          <p:nvPr/>
        </p:nvSpPr>
        <p:spPr>
          <a:xfrm>
            <a:off x="1187624" y="987574"/>
            <a:ext cx="360040" cy="3157056"/>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s-AR"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0" name="Picture 2" descr="Resultado de imagen para iglesia png"/>
          <p:cNvPicPr>
            <a:picLocks noChangeAspect="1" noChangeArrowheads="1"/>
          </p:cNvPicPr>
          <p:nvPr/>
        </p:nvPicPr>
        <p:blipFill rotWithShape="1">
          <a:blip r:embed="rId5">
            <a:extLst>
              <a:ext uri="{28A0092B-C50C-407E-A947-70E740481C1C}">
                <a14:useLocalDpi xmlns:a14="http://schemas.microsoft.com/office/drawing/2010/main" val="0"/>
              </a:ext>
            </a:extLst>
          </a:blip>
          <a:srcRect t="6281"/>
          <a:stretch/>
        </p:blipFill>
        <p:spPr bwMode="auto">
          <a:xfrm>
            <a:off x="7164288" y="3014944"/>
            <a:ext cx="2376264" cy="2227026"/>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259088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2" presetClass="entr" presetSubtype="1"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par>
                          <p:cTn id="25" fill="hold">
                            <p:stCondLst>
                              <p:cond delay="3000"/>
                            </p:stCondLst>
                            <p:childTnLst>
                              <p:par>
                                <p:cTn id="26" presetID="22" presetClass="entr" presetSubtype="2"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right)">
                                      <p:cBhvr>
                                        <p:cTn id="28" dur="500"/>
                                        <p:tgtEl>
                                          <p:spTgt spid="8"/>
                                        </p:tgtEl>
                                      </p:cBhvr>
                                    </p:animEffect>
                                  </p:childTnLst>
                                </p:cTn>
                              </p:par>
                            </p:childTnLst>
                          </p:cTn>
                        </p:par>
                        <p:par>
                          <p:cTn id="29" fill="hold">
                            <p:stCondLst>
                              <p:cond delay="3500"/>
                            </p:stCondLst>
                            <p:childTnLst>
                              <p:par>
                                <p:cTn id="30" presetID="10"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build="p"/>
      <p:bldP spid="5"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95536" y="267494"/>
            <a:ext cx="8424936" cy="3528392"/>
          </a:xfrm>
          <a:solidFill>
            <a:schemeClr val="bg1"/>
          </a:solidFill>
          <a:effectLst>
            <a:softEdge rad="317500"/>
          </a:effectLst>
        </p:spPr>
        <p:txBody>
          <a:bodyPr>
            <a:noAutofit/>
          </a:bodyPr>
          <a:lstStyle/>
          <a:p>
            <a:pPr lvl="0"/>
            <a:endParaRPr lang="es-ES" sz="2400" b="1" dirty="0">
              <a:solidFill>
                <a:srgbClr val="FF0000"/>
              </a:solidFill>
            </a:endParaRPr>
          </a:p>
          <a:p>
            <a:pPr lvl="0"/>
            <a:r>
              <a:rPr lang="es-ES" sz="2400" b="1" dirty="0" err="1">
                <a:solidFill>
                  <a:srgbClr val="FF0000"/>
                </a:solidFill>
              </a:rPr>
              <a:t>Year</a:t>
            </a:r>
            <a:r>
              <a:rPr lang="es-ES" sz="2400" b="1" dirty="0">
                <a:solidFill>
                  <a:srgbClr val="FF0000"/>
                </a:solidFill>
              </a:rPr>
              <a:t> 321: </a:t>
            </a:r>
            <a:r>
              <a:rPr lang="es-ES" sz="2400" b="1" dirty="0" err="1">
                <a:solidFill>
                  <a:srgbClr val="FF0000"/>
                </a:solidFill>
              </a:rPr>
              <a:t>Observance</a:t>
            </a:r>
            <a:r>
              <a:rPr lang="es-ES" sz="2400" b="1" dirty="0">
                <a:solidFill>
                  <a:srgbClr val="FF0000"/>
                </a:solidFill>
              </a:rPr>
              <a:t> </a:t>
            </a:r>
            <a:r>
              <a:rPr lang="es-ES" sz="2400" b="1" dirty="0" err="1">
                <a:solidFill>
                  <a:srgbClr val="FF0000"/>
                </a:solidFill>
              </a:rPr>
              <a:t>of</a:t>
            </a:r>
            <a:r>
              <a:rPr lang="es-ES" sz="2400" b="1" dirty="0">
                <a:solidFill>
                  <a:srgbClr val="FF0000"/>
                </a:solidFill>
              </a:rPr>
              <a:t> </a:t>
            </a:r>
            <a:r>
              <a:rPr lang="es-ES" sz="2400" b="1" dirty="0" err="1">
                <a:solidFill>
                  <a:srgbClr val="FF0000"/>
                </a:solidFill>
              </a:rPr>
              <a:t>Sunday</a:t>
            </a:r>
            <a:r>
              <a:rPr lang="es-ES" sz="2400" b="1" dirty="0">
                <a:solidFill>
                  <a:srgbClr val="FF0000"/>
                </a:solidFill>
              </a:rPr>
              <a:t> </a:t>
            </a:r>
            <a:r>
              <a:rPr lang="es-ES" sz="2400" b="1" dirty="0" err="1">
                <a:solidFill>
                  <a:srgbClr val="FF0000"/>
                </a:solidFill>
              </a:rPr>
              <a:t>by</a:t>
            </a:r>
            <a:r>
              <a:rPr lang="es-ES" sz="2400" b="1" dirty="0">
                <a:solidFill>
                  <a:srgbClr val="FF0000"/>
                </a:solidFill>
              </a:rPr>
              <a:t> </a:t>
            </a:r>
            <a:r>
              <a:rPr lang="es-ES" sz="2400" b="1" dirty="0" err="1">
                <a:solidFill>
                  <a:srgbClr val="FF0000"/>
                </a:solidFill>
              </a:rPr>
              <a:t>doing</a:t>
            </a:r>
            <a:r>
              <a:rPr lang="es-ES" sz="2400" b="1" dirty="0">
                <a:solidFill>
                  <a:srgbClr val="FF0000"/>
                </a:solidFill>
              </a:rPr>
              <a:t> </a:t>
            </a:r>
            <a:r>
              <a:rPr lang="es-ES" sz="2400" b="1" dirty="0" err="1">
                <a:solidFill>
                  <a:srgbClr val="FF0000"/>
                </a:solidFill>
              </a:rPr>
              <a:t>sun</a:t>
            </a:r>
            <a:r>
              <a:rPr lang="es-ES" sz="2400" b="1" dirty="0">
                <a:solidFill>
                  <a:srgbClr val="FF0000"/>
                </a:solidFill>
              </a:rPr>
              <a:t> </a:t>
            </a:r>
            <a:r>
              <a:rPr lang="es-ES" sz="2400" b="1" dirty="0" err="1">
                <a:solidFill>
                  <a:srgbClr val="FF0000"/>
                </a:solidFill>
              </a:rPr>
              <a:t>worhsip</a:t>
            </a:r>
            <a:r>
              <a:rPr lang="es-ES" sz="2400" b="1" dirty="0">
                <a:solidFill>
                  <a:srgbClr val="FF0000"/>
                </a:solidFill>
              </a:rPr>
              <a:t>.</a:t>
            </a:r>
          </a:p>
          <a:p>
            <a:pPr lvl="0"/>
            <a:r>
              <a:rPr lang="es-ES" sz="2400" b="1" dirty="0" err="1">
                <a:solidFill>
                  <a:srgbClr val="FF0000"/>
                </a:solidFill>
              </a:rPr>
              <a:t>Year</a:t>
            </a:r>
            <a:r>
              <a:rPr lang="es-ES" sz="2400" b="1" dirty="0">
                <a:solidFill>
                  <a:srgbClr val="FF0000"/>
                </a:solidFill>
              </a:rPr>
              <a:t> 353: </a:t>
            </a:r>
            <a:r>
              <a:rPr lang="es-ES" sz="2400" b="1" dirty="0" err="1">
                <a:solidFill>
                  <a:srgbClr val="FF0000"/>
                </a:solidFill>
              </a:rPr>
              <a:t>Introduciton</a:t>
            </a:r>
            <a:r>
              <a:rPr lang="es-ES" sz="2400" b="1" dirty="0">
                <a:solidFill>
                  <a:srgbClr val="FF0000"/>
                </a:solidFill>
              </a:rPr>
              <a:t> </a:t>
            </a:r>
            <a:r>
              <a:rPr lang="es-ES" sz="2400" b="1" dirty="0" err="1">
                <a:solidFill>
                  <a:srgbClr val="FF0000"/>
                </a:solidFill>
              </a:rPr>
              <a:t>of</a:t>
            </a:r>
            <a:r>
              <a:rPr lang="es-ES" sz="2400" b="1" dirty="0">
                <a:solidFill>
                  <a:srgbClr val="FF0000"/>
                </a:solidFill>
              </a:rPr>
              <a:t> Christmas </a:t>
            </a:r>
            <a:r>
              <a:rPr lang="es-ES" sz="2400" b="1" dirty="0" err="1">
                <a:solidFill>
                  <a:srgbClr val="FF0000"/>
                </a:solidFill>
              </a:rPr>
              <a:t>instead</a:t>
            </a:r>
            <a:r>
              <a:rPr lang="es-ES" sz="2400" b="1" dirty="0">
                <a:solidFill>
                  <a:srgbClr val="FF0000"/>
                </a:solidFill>
              </a:rPr>
              <a:t> </a:t>
            </a:r>
            <a:r>
              <a:rPr lang="es-ES" sz="2400" b="1" dirty="0" err="1">
                <a:solidFill>
                  <a:srgbClr val="FF0000"/>
                </a:solidFill>
              </a:rPr>
              <a:t>of</a:t>
            </a:r>
            <a:r>
              <a:rPr lang="es-ES" sz="2400" b="1" dirty="0">
                <a:solidFill>
                  <a:srgbClr val="FF0000"/>
                </a:solidFill>
              </a:rPr>
              <a:t> </a:t>
            </a:r>
            <a:r>
              <a:rPr lang="es-ES" sz="2400" b="1" dirty="0" err="1">
                <a:solidFill>
                  <a:srgbClr val="FF0000"/>
                </a:solidFill>
              </a:rPr>
              <a:t>the</a:t>
            </a:r>
            <a:r>
              <a:rPr lang="es-ES" sz="2400" b="1" dirty="0">
                <a:solidFill>
                  <a:srgbClr val="FF0000"/>
                </a:solidFill>
              </a:rPr>
              <a:t> “</a:t>
            </a:r>
            <a:r>
              <a:rPr lang="es-ES" sz="2400" b="1" dirty="0" err="1">
                <a:solidFill>
                  <a:srgbClr val="FF0000"/>
                </a:solidFill>
              </a:rPr>
              <a:t>invictus</a:t>
            </a:r>
            <a:r>
              <a:rPr lang="es-ES" sz="2400" b="1" dirty="0">
                <a:solidFill>
                  <a:srgbClr val="FF0000"/>
                </a:solidFill>
              </a:rPr>
              <a:t> </a:t>
            </a:r>
            <a:r>
              <a:rPr lang="es-ES" sz="2400" b="1" dirty="0" err="1">
                <a:solidFill>
                  <a:srgbClr val="FF0000"/>
                </a:solidFill>
              </a:rPr>
              <a:t>sun</a:t>
            </a:r>
            <a:r>
              <a:rPr lang="es-ES" sz="2400" b="1" dirty="0">
                <a:solidFill>
                  <a:srgbClr val="FF0000"/>
                </a:solidFill>
              </a:rPr>
              <a:t>” </a:t>
            </a:r>
            <a:r>
              <a:rPr lang="es-ES" sz="2400" b="1" dirty="0" err="1">
                <a:solidFill>
                  <a:srgbClr val="FF0000"/>
                </a:solidFill>
              </a:rPr>
              <a:t>feast</a:t>
            </a:r>
            <a:r>
              <a:rPr lang="es-ES" sz="2400" b="1" dirty="0">
                <a:solidFill>
                  <a:srgbClr val="FF0000"/>
                </a:solidFill>
              </a:rPr>
              <a:t>. </a:t>
            </a:r>
          </a:p>
          <a:p>
            <a:pPr lvl="0"/>
            <a:r>
              <a:rPr lang="es-ES" sz="2400" b="1" dirty="0" err="1">
                <a:solidFill>
                  <a:srgbClr val="FF0000"/>
                </a:solidFill>
              </a:rPr>
              <a:t>Year</a:t>
            </a:r>
            <a:r>
              <a:rPr lang="es-ES" sz="2400" b="1" dirty="0">
                <a:solidFill>
                  <a:srgbClr val="FF0000"/>
                </a:solidFill>
              </a:rPr>
              <a:t> 381: </a:t>
            </a:r>
            <a:r>
              <a:rPr lang="es-ES" sz="2400" b="1" dirty="0" err="1">
                <a:solidFill>
                  <a:srgbClr val="FF0000"/>
                </a:solidFill>
              </a:rPr>
              <a:t>Introduction</a:t>
            </a:r>
            <a:r>
              <a:rPr lang="es-ES" sz="2400" b="1" dirty="0">
                <a:solidFill>
                  <a:srgbClr val="FF0000"/>
                </a:solidFill>
              </a:rPr>
              <a:t> </a:t>
            </a:r>
            <a:r>
              <a:rPr lang="es-ES" sz="2400" b="1" dirty="0" err="1">
                <a:solidFill>
                  <a:srgbClr val="FF0000"/>
                </a:solidFill>
              </a:rPr>
              <a:t>of</a:t>
            </a:r>
            <a:r>
              <a:rPr lang="es-ES" sz="2400" b="1" dirty="0">
                <a:solidFill>
                  <a:srgbClr val="FF0000"/>
                </a:solidFill>
              </a:rPr>
              <a:t> </a:t>
            </a:r>
            <a:r>
              <a:rPr lang="es-ES" sz="2400" b="1" dirty="0" err="1">
                <a:solidFill>
                  <a:srgbClr val="FF0000"/>
                </a:solidFill>
              </a:rPr>
              <a:t>worshiping</a:t>
            </a:r>
            <a:r>
              <a:rPr lang="es-ES" sz="2400" b="1" dirty="0">
                <a:solidFill>
                  <a:srgbClr val="FF0000"/>
                </a:solidFill>
              </a:rPr>
              <a:t> </a:t>
            </a:r>
            <a:r>
              <a:rPr lang="es-ES" sz="2400" b="1" dirty="0" err="1">
                <a:solidFill>
                  <a:srgbClr val="FF0000"/>
                </a:solidFill>
              </a:rPr>
              <a:t>relics</a:t>
            </a:r>
            <a:r>
              <a:rPr lang="es-ES" sz="2400" b="1" dirty="0">
                <a:solidFill>
                  <a:srgbClr val="FF0000"/>
                </a:solidFill>
              </a:rPr>
              <a:t>. </a:t>
            </a:r>
          </a:p>
          <a:p>
            <a:pPr lvl="0"/>
            <a:r>
              <a:rPr lang="es-ES" sz="2400" b="1" dirty="0" err="1">
                <a:solidFill>
                  <a:srgbClr val="FF0000"/>
                </a:solidFill>
              </a:rPr>
              <a:t>Year</a:t>
            </a:r>
            <a:r>
              <a:rPr lang="es-ES" sz="2400" b="1" dirty="0">
                <a:solidFill>
                  <a:srgbClr val="FF0000"/>
                </a:solidFill>
              </a:rPr>
              <a:t> 431: </a:t>
            </a:r>
            <a:r>
              <a:rPr lang="es-ES" sz="2400" b="1" dirty="0" err="1">
                <a:solidFill>
                  <a:srgbClr val="FF0000"/>
                </a:solidFill>
              </a:rPr>
              <a:t>Introduction</a:t>
            </a:r>
            <a:r>
              <a:rPr lang="es-ES" sz="2400" b="1" dirty="0">
                <a:solidFill>
                  <a:srgbClr val="FF0000"/>
                </a:solidFill>
              </a:rPr>
              <a:t> </a:t>
            </a:r>
            <a:r>
              <a:rPr lang="es-ES" sz="2400" b="1" dirty="0" err="1">
                <a:solidFill>
                  <a:srgbClr val="FF0000"/>
                </a:solidFill>
              </a:rPr>
              <a:t>of</a:t>
            </a:r>
            <a:r>
              <a:rPr lang="es-ES" sz="2400" b="1" dirty="0">
                <a:solidFill>
                  <a:srgbClr val="FF0000"/>
                </a:solidFill>
              </a:rPr>
              <a:t> </a:t>
            </a:r>
            <a:r>
              <a:rPr lang="es-ES" sz="2400" b="1" dirty="0" err="1">
                <a:solidFill>
                  <a:srgbClr val="FF0000"/>
                </a:solidFill>
              </a:rPr>
              <a:t>worshiping</a:t>
            </a:r>
            <a:r>
              <a:rPr lang="es-ES" sz="2400" b="1" dirty="0">
                <a:solidFill>
                  <a:srgbClr val="FF0000"/>
                </a:solidFill>
              </a:rPr>
              <a:t> </a:t>
            </a:r>
            <a:r>
              <a:rPr lang="es-ES" sz="2400" b="1" dirty="0" err="1">
                <a:solidFill>
                  <a:srgbClr val="FF0000"/>
                </a:solidFill>
              </a:rPr>
              <a:t>Maria</a:t>
            </a:r>
            <a:r>
              <a:rPr lang="es-ES" sz="2400" b="1" dirty="0">
                <a:solidFill>
                  <a:srgbClr val="FF0000"/>
                </a:solidFill>
              </a:rPr>
              <a:t>, </a:t>
            </a:r>
            <a:r>
              <a:rPr lang="es-ES" sz="2400" b="1" dirty="0" err="1">
                <a:solidFill>
                  <a:srgbClr val="FF0000"/>
                </a:solidFill>
              </a:rPr>
              <a:t>which</a:t>
            </a:r>
            <a:r>
              <a:rPr lang="es-ES" sz="2400" b="1" dirty="0">
                <a:solidFill>
                  <a:srgbClr val="FF0000"/>
                </a:solidFill>
              </a:rPr>
              <a:t> </a:t>
            </a:r>
            <a:r>
              <a:rPr lang="es-ES" sz="2400" b="1" dirty="0" err="1">
                <a:solidFill>
                  <a:srgbClr val="FF0000"/>
                </a:solidFill>
              </a:rPr>
              <a:t>was</a:t>
            </a:r>
            <a:r>
              <a:rPr lang="es-ES" sz="2400" b="1" dirty="0">
                <a:solidFill>
                  <a:srgbClr val="FF0000"/>
                </a:solidFill>
              </a:rPr>
              <a:t> </a:t>
            </a:r>
            <a:r>
              <a:rPr lang="es-ES" sz="2400" b="1" dirty="0" err="1">
                <a:solidFill>
                  <a:srgbClr val="FF0000"/>
                </a:solidFill>
              </a:rPr>
              <a:t>very</a:t>
            </a:r>
            <a:r>
              <a:rPr lang="es-ES" sz="2400" b="1" dirty="0">
                <a:solidFill>
                  <a:srgbClr val="FF0000"/>
                </a:solidFill>
              </a:rPr>
              <a:t> similar </a:t>
            </a:r>
            <a:r>
              <a:rPr lang="es-ES" sz="2400" b="1" dirty="0" err="1">
                <a:solidFill>
                  <a:srgbClr val="FF0000"/>
                </a:solidFill>
              </a:rPr>
              <a:t>to</a:t>
            </a:r>
            <a:r>
              <a:rPr lang="es-ES" sz="2400" b="1" dirty="0">
                <a:solidFill>
                  <a:srgbClr val="FF0000"/>
                </a:solidFill>
              </a:rPr>
              <a:t> </a:t>
            </a:r>
            <a:r>
              <a:rPr lang="es-ES" sz="2400" b="1" dirty="0" err="1">
                <a:solidFill>
                  <a:srgbClr val="FF0000"/>
                </a:solidFill>
              </a:rPr>
              <a:t>worshiping</a:t>
            </a:r>
            <a:r>
              <a:rPr lang="es-ES" sz="2400" b="1" dirty="0">
                <a:solidFill>
                  <a:srgbClr val="FF0000"/>
                </a:solidFill>
              </a:rPr>
              <a:t> </a:t>
            </a:r>
            <a:r>
              <a:rPr lang="es-ES" sz="2400" b="1" dirty="0" err="1">
                <a:solidFill>
                  <a:srgbClr val="FF0000"/>
                </a:solidFill>
              </a:rPr>
              <a:t>the</a:t>
            </a:r>
            <a:r>
              <a:rPr lang="es-ES" sz="2400" b="1" dirty="0">
                <a:solidFill>
                  <a:srgbClr val="FF0000"/>
                </a:solidFill>
              </a:rPr>
              <a:t> </a:t>
            </a:r>
            <a:r>
              <a:rPr lang="es-ES" sz="2400" b="1" dirty="0" err="1">
                <a:solidFill>
                  <a:srgbClr val="FF0000"/>
                </a:solidFill>
              </a:rPr>
              <a:t>goddesses</a:t>
            </a:r>
            <a:r>
              <a:rPr lang="es-ES" sz="2400" b="1" dirty="0">
                <a:solidFill>
                  <a:srgbClr val="FF0000"/>
                </a:solidFill>
              </a:rPr>
              <a:t> </a:t>
            </a:r>
            <a:r>
              <a:rPr lang="es-ES" sz="2400" b="1" dirty="0" err="1">
                <a:solidFill>
                  <a:srgbClr val="FF0000"/>
                </a:solidFill>
              </a:rPr>
              <a:t>Semiramis</a:t>
            </a:r>
            <a:r>
              <a:rPr lang="es-ES" sz="2400" b="1" dirty="0">
                <a:solidFill>
                  <a:srgbClr val="FF0000"/>
                </a:solidFill>
              </a:rPr>
              <a:t>, Isis, Diana, </a:t>
            </a:r>
            <a:r>
              <a:rPr lang="es-ES" sz="2400" b="1" dirty="0" err="1">
                <a:solidFill>
                  <a:srgbClr val="FF0000"/>
                </a:solidFill>
              </a:rPr>
              <a:t>or</a:t>
            </a:r>
            <a:r>
              <a:rPr lang="es-ES" sz="2400" b="1" dirty="0">
                <a:solidFill>
                  <a:srgbClr val="FF0000"/>
                </a:solidFill>
              </a:rPr>
              <a:t> Venus</a:t>
            </a: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611872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9" name="1 Título"/>
          <p:cNvSpPr>
            <a:spLocks noGrp="1"/>
          </p:cNvSpPr>
          <p:nvPr>
            <p:ph type="title"/>
          </p:nvPr>
        </p:nvSpPr>
        <p:spPr>
          <a:xfrm>
            <a:off x="276672" y="51470"/>
            <a:ext cx="3863280" cy="459508"/>
          </a:xfrm>
        </p:spPr>
        <p:txBody>
          <a:bodyPr>
            <a:normAutofit/>
          </a:bodyPr>
          <a:lstStyle/>
          <a:p>
            <a:r>
              <a:rPr lang="es-ES" sz="2400" b="1" dirty="0" err="1">
                <a:effectLst>
                  <a:outerShdw blurRad="38100" dist="38100" dir="2700000" algn="tl">
                    <a:srgbClr val="000000">
                      <a:alpha val="43137"/>
                    </a:srgbClr>
                  </a:outerShdw>
                </a:effectLst>
                <a:latin typeface="Myriad Pro" pitchFamily="34" charset="0"/>
              </a:rPr>
              <a:t>Revelation</a:t>
            </a:r>
            <a:r>
              <a:rPr lang="es-ES" sz="2400" b="1" dirty="0">
                <a:effectLst>
                  <a:outerShdw blurRad="38100" dist="38100" dir="2700000" algn="tl">
                    <a:srgbClr val="000000">
                      <a:alpha val="43137"/>
                    </a:srgbClr>
                  </a:outerShdw>
                </a:effectLst>
                <a:latin typeface="Myriad Pro" pitchFamily="34" charset="0"/>
              </a:rPr>
              <a:t> 2:12-17</a:t>
            </a:r>
          </a:p>
        </p:txBody>
      </p:sp>
      <p:sp>
        <p:nvSpPr>
          <p:cNvPr id="8" name="7 CuadroTexto"/>
          <p:cNvSpPr txBox="1"/>
          <p:nvPr/>
        </p:nvSpPr>
        <p:spPr>
          <a:xfrm rot="16200000">
            <a:off x="-221004" y="3260298"/>
            <a:ext cx="2126795" cy="46166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b="1" spc="50" dirty="0">
                <a:ln w="11430"/>
                <a:solidFill>
                  <a:srgbClr val="0070C0"/>
                </a:solidFill>
                <a:effectLst>
                  <a:outerShdw blurRad="76200" dist="50800" dir="5400000" algn="tl" rotWithShape="0">
                    <a:srgbClr val="000000">
                      <a:alpha val="65000"/>
                    </a:srgbClr>
                  </a:outerShdw>
                </a:effectLst>
                <a:latin typeface="+mj-lt"/>
              </a:rPr>
              <a:t>PROMISE</a:t>
            </a:r>
            <a:endParaRPr lang="es-AR" sz="2400" b="1" spc="50" dirty="0">
              <a:ln w="11430"/>
              <a:solidFill>
                <a:srgbClr val="0070C0"/>
              </a:solidFill>
              <a:effectLst>
                <a:outerShdw blurRad="76200" dist="50800" dir="5400000" algn="tl" rotWithShape="0">
                  <a:srgbClr val="000000">
                    <a:alpha val="65000"/>
                  </a:srgbClr>
                </a:outerShdw>
              </a:effectLst>
              <a:latin typeface="+mj-lt"/>
            </a:endParaRPr>
          </a:p>
        </p:txBody>
      </p:sp>
      <p:sp>
        <p:nvSpPr>
          <p:cNvPr id="11" name="10 Abrir llave"/>
          <p:cNvSpPr/>
          <p:nvPr/>
        </p:nvSpPr>
        <p:spPr>
          <a:xfrm>
            <a:off x="1187624" y="2211709"/>
            <a:ext cx="360040" cy="2342819"/>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s-AR"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2" name="11 Abrir llave"/>
          <p:cNvSpPr/>
          <p:nvPr/>
        </p:nvSpPr>
        <p:spPr>
          <a:xfrm>
            <a:off x="1187624" y="843558"/>
            <a:ext cx="360040" cy="1251596"/>
          </a:xfrm>
          <a:prstGeom prst="leftBrace">
            <a:avLst>
              <a:gd name="adj1" fmla="val 8333"/>
              <a:gd name="adj2" fmla="val 52338"/>
            </a:avLst>
          </a:prstGeom>
        </p:spPr>
        <p:style>
          <a:lnRef idx="3">
            <a:schemeClr val="accent1"/>
          </a:lnRef>
          <a:fillRef idx="0">
            <a:schemeClr val="accent1"/>
          </a:fillRef>
          <a:effectRef idx="2">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s-AR"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3" name="12 CuadroTexto"/>
          <p:cNvSpPr txBox="1"/>
          <p:nvPr/>
        </p:nvSpPr>
        <p:spPr>
          <a:xfrm rot="16200000">
            <a:off x="158320" y="1296801"/>
            <a:ext cx="1368150" cy="46166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b="1" spc="50" dirty="0">
                <a:ln w="11430"/>
                <a:solidFill>
                  <a:srgbClr val="0070C0"/>
                </a:solidFill>
                <a:effectLst>
                  <a:outerShdw blurRad="76200" dist="50800" dir="5400000" algn="tl" rotWithShape="0">
                    <a:srgbClr val="000000">
                      <a:alpha val="65000"/>
                    </a:srgbClr>
                  </a:outerShdw>
                </a:effectLst>
                <a:latin typeface="+mj-lt"/>
              </a:rPr>
              <a:t>COUNSEL</a:t>
            </a:r>
            <a:endParaRPr lang="es-AR" sz="2400" b="1" spc="50" dirty="0">
              <a:ln w="11430"/>
              <a:solidFill>
                <a:srgbClr val="0070C0"/>
              </a:solidFill>
              <a:effectLst>
                <a:outerShdw blurRad="76200" dist="50800" dir="5400000" algn="tl" rotWithShape="0">
                  <a:srgbClr val="000000">
                    <a:alpha val="65000"/>
                  </a:srgbClr>
                </a:outerShdw>
              </a:effectLst>
              <a:latin typeface="+mj-lt"/>
            </a:endParaRPr>
          </a:p>
        </p:txBody>
      </p:sp>
      <p:pic>
        <p:nvPicPr>
          <p:cNvPr id="10" name="Picture 2" descr="Resultado de imagen para iglesia png"/>
          <p:cNvPicPr>
            <a:picLocks noChangeAspect="1" noChangeArrowheads="1"/>
          </p:cNvPicPr>
          <p:nvPr/>
        </p:nvPicPr>
        <p:blipFill rotWithShape="1">
          <a:blip r:embed="rId5">
            <a:extLst>
              <a:ext uri="{28A0092B-C50C-407E-A947-70E740481C1C}">
                <a14:useLocalDpi xmlns:a14="http://schemas.microsoft.com/office/drawing/2010/main" val="0"/>
              </a:ext>
            </a:extLst>
          </a:blip>
          <a:srcRect t="6281"/>
          <a:stretch/>
        </p:blipFill>
        <p:spPr bwMode="auto">
          <a:xfrm>
            <a:off x="7164288" y="3014944"/>
            <a:ext cx="2376264" cy="2227026"/>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475656" y="843558"/>
            <a:ext cx="7488832" cy="4104456"/>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Repent; or else I will come unto thee quickly, and will fight against them with the sword of my mouth.</a:t>
            </a:r>
          </a:p>
          <a:p>
            <a:pPr marL="0" indent="0">
              <a:buNone/>
            </a:pPr>
            <a:r>
              <a:rPr lang="en-US"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He that hath an ear, let him hear what the Spirit saith unto the churches; To him that </a:t>
            </a:r>
            <a:r>
              <a:rPr lang="en-US"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overcometh</a:t>
            </a:r>
            <a:r>
              <a:rPr lang="en-US"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will I give to eat of the hidden manna, and will give him a white stone, and in the stone a new name written, which no man </a:t>
            </a:r>
            <a:r>
              <a:rPr lang="en-US"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knoweth</a:t>
            </a:r>
            <a:r>
              <a:rPr lang="en-US"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saving he that </a:t>
            </a:r>
            <a:r>
              <a:rPr lang="en-US"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receiveth</a:t>
            </a:r>
            <a:r>
              <a:rPr lang="en-US"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it.</a:t>
            </a:r>
          </a:p>
          <a:p>
            <a:pPr marL="0" indent="0">
              <a:buNone/>
            </a:pPr>
            <a:endParaRPr lang="es-AR" sz="1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15" name="Imagen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7776695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500"/>
                                        <p:tgtEl>
                                          <p:spTgt spid="12"/>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par>
                          <p:cTn id="17" fill="hold">
                            <p:stCondLst>
                              <p:cond delay="1500"/>
                            </p:stCondLst>
                            <p:childTnLst>
                              <p:par>
                                <p:cTn id="18" presetID="42" presetClass="entr" presetSubtype="0"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anim calcmode="lin" valueType="num">
                                      <p:cBhvr>
                                        <p:cTn id="2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1000"/>
                                        <p:tgtEl>
                                          <p:spTgt spid="3">
                                            <p:txEl>
                                              <p:pRg st="1" end="1"/>
                                            </p:txEl>
                                          </p:spTgt>
                                        </p:tgtEl>
                                      </p:cBhvr>
                                    </p:animEffect>
                                    <p:anim calcmode="lin" valueType="num">
                                      <p:cBhvr>
                                        <p:cTn id="2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22" presetClass="entr" presetSubtype="2"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right)">
                                      <p:cBhvr>
                                        <p:cTn id="33" dur="500"/>
                                        <p:tgtEl>
                                          <p:spTgt spid="11"/>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par>
                          <p:cTn id="38" fill="hold">
                            <p:stCondLst>
                              <p:cond delay="2000"/>
                            </p:stCondLst>
                            <p:childTnLst>
                              <p:par>
                                <p:cTn id="39" presetID="22" presetClass="entr" presetSubtype="1"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up)">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11" grpId="0" animBg="1"/>
      <p:bldP spid="12" grpId="0" animBg="1"/>
      <p:bldP spid="13" grpId="0"/>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4"/>
          <a:stretch>
            <a:fillRect/>
          </a:stretch>
        </p:blipFill>
        <p:spPr>
          <a:xfrm flipH="1">
            <a:off x="2080062" y="241643"/>
            <a:ext cx="7820530" cy="5210427"/>
          </a:xfrm>
          <a:prstGeom prst="rect">
            <a:avLst/>
          </a:prstGeom>
          <a:effectLst>
            <a:softEdge rad="635000"/>
          </a:effectLst>
        </p:spPr>
      </p:pic>
      <p:sp>
        <p:nvSpPr>
          <p:cNvPr id="5" name="1 Título"/>
          <p:cNvSpPr>
            <a:spLocks noGrp="1"/>
          </p:cNvSpPr>
          <p:nvPr>
            <p:ph type="title"/>
          </p:nvPr>
        </p:nvSpPr>
        <p:spPr>
          <a:xfrm>
            <a:off x="276672" y="51470"/>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Job 22:21-22</a:t>
            </a: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95537" y="915566"/>
            <a:ext cx="5668083" cy="395242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“Acquaint now thyself with him, and be at peace: thereby good shall come unto thee.</a:t>
            </a:r>
          </a:p>
          <a:p>
            <a:pPr marL="0" indent="0">
              <a:buNone/>
            </a:pPr>
            <a:r>
              <a:rPr lang="en-US"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Receive, I pray thee, the law from his mouth, and lay up his words in thine heart.”</a:t>
            </a:r>
          </a:p>
          <a:p>
            <a:pPr marL="0" indent="0">
              <a:buNone/>
            </a:pPr>
            <a:endParaRPr lang="es-AR" sz="1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4796336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120317" y="-360948"/>
            <a:ext cx="9384635" cy="5865397"/>
          </a:xfrm>
          <a:prstGeom prst="rect">
            <a:avLst/>
          </a:prstGeom>
        </p:spPr>
      </p:pic>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9070119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467544" y="202332"/>
            <a:ext cx="3960440" cy="857250"/>
          </a:xfrm>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s-ES" b="1" cap="all" dirty="0">
                <a:ln/>
                <a:solidFill>
                  <a:srgbClr val="FFC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4. </a:t>
            </a:r>
            <a:r>
              <a:rPr lang="es-ES" b="1" cap="all" dirty="0" err="1">
                <a:ln/>
                <a:solidFill>
                  <a:srgbClr val="FFC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thyatira</a:t>
            </a:r>
            <a:endParaRPr lang="es-AR" b="1" cap="all" dirty="0">
              <a:ln/>
              <a:solidFill>
                <a:srgbClr val="FFC000"/>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18436" name="Picture 4" descr="Resultado de imagen para iglesia de tiatira apocalips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1059582"/>
            <a:ext cx="5904656" cy="388827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1293164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Picture 2" descr="Resultado de imagen para estado islámico quema vivas a 43 person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2427734"/>
            <a:ext cx="7620000" cy="33147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67544" y="202332"/>
            <a:ext cx="3960440" cy="857250"/>
          </a:xfrm>
        </p:spPr>
        <p:txBody>
          <a:bodyPr/>
          <a:lstStyle/>
          <a:p>
            <a:r>
              <a:rPr lang="es-ES" b="1" cap="all" dirty="0" err="1">
                <a:ln/>
                <a:solidFill>
                  <a:srgbClr val="FFC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Thyatira</a:t>
            </a:r>
            <a:endParaRPr lang="es-AR" dirty="0">
              <a:solidFill>
                <a:srgbClr val="FFC000"/>
              </a:solidFill>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95536" y="1203598"/>
            <a:ext cx="8676456" cy="1944216"/>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Signifies</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“Sweet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savor</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of</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work</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p>
          <a:p>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persecuted</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church</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during</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middle</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ages</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p>
          <a:p>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Duration</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form</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year</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a:ln w="11430"/>
                <a:solidFill>
                  <a:srgbClr val="0070C0"/>
                </a:solidFill>
                <a:effectLst>
                  <a:outerShdw blurRad="76200" dist="50800" dir="5400000" algn="tl" rotWithShape="0">
                    <a:srgbClr val="000000">
                      <a:alpha val="65000"/>
                    </a:srgbClr>
                  </a:outerShdw>
                </a:effectLst>
              </a:rPr>
              <a:t>538</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(Papal </a:t>
            </a:r>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supremacy</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b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to</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1517 (</a:t>
            </a:r>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Protestant</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Reformation</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p>
        </p:txBody>
      </p:sp>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961830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9" name="1 Título"/>
          <p:cNvSpPr>
            <a:spLocks noGrp="1"/>
          </p:cNvSpPr>
          <p:nvPr>
            <p:ph type="title"/>
          </p:nvPr>
        </p:nvSpPr>
        <p:spPr>
          <a:xfrm>
            <a:off x="276672" y="51470"/>
            <a:ext cx="3863280" cy="459508"/>
          </a:xfrm>
        </p:spPr>
        <p:txBody>
          <a:bodyPr>
            <a:normAutofit/>
          </a:bodyPr>
          <a:lstStyle/>
          <a:p>
            <a:r>
              <a:rPr lang="es-ES" sz="2400" b="1" dirty="0" err="1">
                <a:effectLst>
                  <a:outerShdw blurRad="38100" dist="38100" dir="2700000" algn="tl">
                    <a:srgbClr val="000000">
                      <a:alpha val="43137"/>
                    </a:srgbClr>
                  </a:outerShdw>
                </a:effectLst>
                <a:latin typeface="Myriad Pro" pitchFamily="34" charset="0"/>
              </a:rPr>
              <a:t>Revelation</a:t>
            </a:r>
            <a:r>
              <a:rPr lang="es-ES" sz="2400" b="1" dirty="0">
                <a:effectLst>
                  <a:outerShdw blurRad="38100" dist="38100" dir="2700000" algn="tl">
                    <a:srgbClr val="000000">
                      <a:alpha val="43137"/>
                    </a:srgbClr>
                  </a:outerShdw>
                </a:effectLst>
                <a:latin typeface="Myriad Pro" pitchFamily="34" charset="0"/>
              </a:rPr>
              <a:t> 2:18-29</a:t>
            </a:r>
          </a:p>
        </p:txBody>
      </p:sp>
      <p:sp>
        <p:nvSpPr>
          <p:cNvPr id="5" name="4 CuadroTexto"/>
          <p:cNvSpPr txBox="1"/>
          <p:nvPr/>
        </p:nvSpPr>
        <p:spPr>
          <a:xfrm rot="16200000">
            <a:off x="-237727" y="1332806"/>
            <a:ext cx="2160240" cy="46166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b="1" spc="50" dirty="0">
                <a:ln w="11430"/>
                <a:solidFill>
                  <a:srgbClr val="0070C0"/>
                </a:solidFill>
                <a:effectLst>
                  <a:outerShdw blurRad="76200" dist="50800" dir="5400000" algn="tl" rotWithShape="0">
                    <a:srgbClr val="000000">
                      <a:alpha val="65000"/>
                    </a:srgbClr>
                  </a:outerShdw>
                </a:effectLst>
                <a:latin typeface="+mj-lt"/>
              </a:rPr>
              <a:t>PRESENTATION</a:t>
            </a:r>
            <a:endParaRPr lang="es-AR" sz="2400" b="1" spc="50" dirty="0">
              <a:ln w="11430"/>
              <a:solidFill>
                <a:srgbClr val="0070C0"/>
              </a:solidFill>
              <a:effectLst>
                <a:outerShdw blurRad="76200" dist="50800" dir="5400000" algn="tl" rotWithShape="0">
                  <a:srgbClr val="000000">
                    <a:alpha val="65000"/>
                  </a:srgbClr>
                </a:outerShdw>
              </a:effectLst>
              <a:latin typeface="+mj-lt"/>
            </a:endParaRPr>
          </a:p>
        </p:txBody>
      </p:sp>
      <p:sp>
        <p:nvSpPr>
          <p:cNvPr id="10" name="9 CuadroTexto"/>
          <p:cNvSpPr txBox="1"/>
          <p:nvPr/>
        </p:nvSpPr>
        <p:spPr>
          <a:xfrm rot="16200000">
            <a:off x="230325" y="3385034"/>
            <a:ext cx="1224136" cy="46166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b="1" spc="50" dirty="0">
                <a:ln w="11430"/>
                <a:solidFill>
                  <a:srgbClr val="0070C0"/>
                </a:solidFill>
                <a:effectLst>
                  <a:outerShdw blurRad="76200" dist="50800" dir="5400000" algn="tl" rotWithShape="0">
                    <a:srgbClr val="000000">
                      <a:alpha val="65000"/>
                    </a:srgbClr>
                  </a:outerShdw>
                </a:effectLst>
                <a:latin typeface="+mj-lt"/>
              </a:rPr>
              <a:t>PRAISE</a:t>
            </a:r>
            <a:endParaRPr lang="es-AR" sz="2400" b="1" spc="50" dirty="0">
              <a:ln w="11430"/>
              <a:solidFill>
                <a:srgbClr val="0070C0"/>
              </a:solidFill>
              <a:effectLst>
                <a:outerShdw blurRad="76200" dist="50800" dir="5400000" algn="tl" rotWithShape="0">
                  <a:srgbClr val="000000">
                    <a:alpha val="65000"/>
                  </a:srgbClr>
                </a:outerShdw>
              </a:effectLst>
              <a:latin typeface="+mj-lt"/>
            </a:endParaRPr>
          </a:p>
        </p:txBody>
      </p:sp>
      <p:sp>
        <p:nvSpPr>
          <p:cNvPr id="8" name="7 Abrir llave"/>
          <p:cNvSpPr/>
          <p:nvPr/>
        </p:nvSpPr>
        <p:spPr>
          <a:xfrm>
            <a:off x="1187624" y="915566"/>
            <a:ext cx="360040" cy="1296144"/>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s-AR"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10 Abrir llave"/>
          <p:cNvSpPr/>
          <p:nvPr/>
        </p:nvSpPr>
        <p:spPr>
          <a:xfrm>
            <a:off x="1187624" y="2931790"/>
            <a:ext cx="360040" cy="1440160"/>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s-AR"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2" name="Picture 2" descr="Resultado de imagen para iglesia png"/>
          <p:cNvPicPr>
            <a:picLocks noChangeAspect="1" noChangeArrowheads="1"/>
          </p:cNvPicPr>
          <p:nvPr/>
        </p:nvPicPr>
        <p:blipFill rotWithShape="1">
          <a:blip r:embed="rId5">
            <a:extLst>
              <a:ext uri="{28A0092B-C50C-407E-A947-70E740481C1C}">
                <a14:useLocalDpi xmlns:a14="http://schemas.microsoft.com/office/drawing/2010/main" val="0"/>
              </a:ext>
            </a:extLst>
          </a:blip>
          <a:srcRect t="6281"/>
          <a:stretch/>
        </p:blipFill>
        <p:spPr bwMode="auto">
          <a:xfrm>
            <a:off x="7164288" y="3014944"/>
            <a:ext cx="2376264" cy="2227026"/>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619672" y="987574"/>
            <a:ext cx="6984776" cy="4104456"/>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And unto the angel of the church in Thyatira write; These things saith the Son of God, who hath his eyes like unto a flame of fire, and his feet are like fine brass:</a:t>
            </a:r>
          </a:p>
          <a:p>
            <a:pPr marL="0" indent="0">
              <a:buNone/>
            </a:pPr>
            <a:endPar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a:p>
            <a:pPr marL="0" indent="0">
              <a:buNone/>
            </a:pPr>
            <a:r>
              <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I know thy works, and charity, and service, and faith, and thy patience, and thy works; and the last to be more than the first.</a:t>
            </a:r>
          </a:p>
          <a:p>
            <a:pPr marL="0" indent="0">
              <a:buNone/>
            </a:pPr>
            <a:endParaRPr lang="es-AR" sz="11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14" name="Imagen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2076458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1500"/>
                            </p:stCondLst>
                            <p:childTnLst>
                              <p:par>
                                <p:cTn id="18" presetID="42" presetClass="entr" presetSubtype="0"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anim calcmode="lin" valueType="num">
                                      <p:cBhvr>
                                        <p:cTn id="2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42" presetClass="entr" presetSubtype="0" fill="hold" grpId="0" nodeType="after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22" presetClass="entr" presetSubtype="2"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right)">
                                      <p:cBhvr>
                                        <p:cTn id="32" dur="500"/>
                                        <p:tgtEl>
                                          <p:spTgt spid="11"/>
                                        </p:tgtEl>
                                      </p:cBhvr>
                                    </p:animEffect>
                                  </p:childTnLst>
                                </p:cTn>
                              </p:par>
                            </p:childTnLst>
                          </p:cTn>
                        </p:par>
                        <p:par>
                          <p:cTn id="33" fill="hold">
                            <p:stCondLst>
                              <p:cond delay="4000"/>
                            </p:stCondLst>
                            <p:childTnLst>
                              <p:par>
                                <p:cTn id="34" presetID="10"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par>
                          <p:cTn id="37" fill="hold">
                            <p:stCondLst>
                              <p:cond delay="4500"/>
                            </p:stCondLst>
                            <p:childTnLst>
                              <p:par>
                                <p:cTn id="38" presetID="22" presetClass="entr" presetSubtype="1"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up)">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10" grpId="0"/>
      <p:bldP spid="8" grpId="0" animBg="1"/>
      <p:bldP spid="11" grpId="0" animBg="1"/>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9" name="1 Título"/>
          <p:cNvSpPr>
            <a:spLocks noGrp="1"/>
          </p:cNvSpPr>
          <p:nvPr>
            <p:ph type="title"/>
          </p:nvPr>
        </p:nvSpPr>
        <p:spPr>
          <a:xfrm>
            <a:off x="276672" y="51470"/>
            <a:ext cx="3863280" cy="459508"/>
          </a:xfrm>
        </p:spPr>
        <p:txBody>
          <a:bodyPr>
            <a:normAutofit/>
          </a:bodyPr>
          <a:lstStyle/>
          <a:p>
            <a:r>
              <a:rPr lang="es-ES" sz="2400" b="1" dirty="0" err="1">
                <a:effectLst>
                  <a:outerShdw blurRad="38100" dist="38100" dir="2700000" algn="tl">
                    <a:srgbClr val="000000">
                      <a:alpha val="43137"/>
                    </a:srgbClr>
                  </a:outerShdw>
                </a:effectLst>
                <a:latin typeface="Myriad Pro" pitchFamily="34" charset="0"/>
              </a:rPr>
              <a:t>Revelation</a:t>
            </a:r>
            <a:r>
              <a:rPr lang="es-ES" sz="2400" b="1" dirty="0">
                <a:effectLst>
                  <a:outerShdw blurRad="38100" dist="38100" dir="2700000" algn="tl">
                    <a:srgbClr val="000000">
                      <a:alpha val="43137"/>
                    </a:srgbClr>
                  </a:outerShdw>
                </a:effectLst>
                <a:latin typeface="Myriad Pro" pitchFamily="34" charset="0"/>
              </a:rPr>
              <a:t> 2:18-29</a:t>
            </a:r>
          </a:p>
        </p:txBody>
      </p:sp>
      <p:sp>
        <p:nvSpPr>
          <p:cNvPr id="5" name="4 CuadroTexto"/>
          <p:cNvSpPr txBox="1"/>
          <p:nvPr/>
        </p:nvSpPr>
        <p:spPr>
          <a:xfrm rot="16200000">
            <a:off x="-237727" y="2628950"/>
            <a:ext cx="2160240" cy="46166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b="1" spc="50" dirty="0">
                <a:ln w="11430"/>
                <a:solidFill>
                  <a:srgbClr val="0070C0"/>
                </a:solidFill>
                <a:effectLst>
                  <a:outerShdw blurRad="76200" dist="50800" dir="5400000" algn="tl" rotWithShape="0">
                    <a:srgbClr val="000000">
                      <a:alpha val="65000"/>
                    </a:srgbClr>
                  </a:outerShdw>
                </a:effectLst>
                <a:latin typeface="+mj-lt"/>
              </a:rPr>
              <a:t>REPROACH</a:t>
            </a:r>
            <a:endParaRPr lang="es-AR" sz="2400" b="1" spc="50" dirty="0">
              <a:ln w="11430"/>
              <a:solidFill>
                <a:srgbClr val="0070C0"/>
              </a:solidFill>
              <a:effectLst>
                <a:outerShdw blurRad="76200" dist="50800" dir="5400000" algn="tl" rotWithShape="0">
                  <a:srgbClr val="000000">
                    <a:alpha val="65000"/>
                  </a:srgbClr>
                </a:outerShdw>
              </a:effectLst>
              <a:latin typeface="+mj-lt"/>
            </a:endParaRPr>
          </a:p>
        </p:txBody>
      </p:sp>
      <p:sp>
        <p:nvSpPr>
          <p:cNvPr id="8" name="7 Abrir llave"/>
          <p:cNvSpPr/>
          <p:nvPr/>
        </p:nvSpPr>
        <p:spPr>
          <a:xfrm>
            <a:off x="1187624" y="771550"/>
            <a:ext cx="360040" cy="4176464"/>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s-AR"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0" name="Picture 2" descr="Resultado de imagen para iglesia png"/>
          <p:cNvPicPr>
            <a:picLocks noChangeAspect="1" noChangeArrowheads="1"/>
          </p:cNvPicPr>
          <p:nvPr/>
        </p:nvPicPr>
        <p:blipFill rotWithShape="1">
          <a:blip r:embed="rId5">
            <a:extLst>
              <a:ext uri="{28A0092B-C50C-407E-A947-70E740481C1C}">
                <a14:useLocalDpi xmlns:a14="http://schemas.microsoft.com/office/drawing/2010/main" val="0"/>
              </a:ext>
            </a:extLst>
          </a:blip>
          <a:srcRect t="6281"/>
          <a:stretch/>
        </p:blipFill>
        <p:spPr bwMode="auto">
          <a:xfrm>
            <a:off x="7164288" y="3014944"/>
            <a:ext cx="2376264" cy="2227026"/>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662062" y="771550"/>
            <a:ext cx="7344816" cy="432048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2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Notwithstanding I have a few things against thee, because thou </a:t>
            </a:r>
            <a:r>
              <a:rPr lang="en-US" sz="22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sufferest</a:t>
            </a:r>
            <a:r>
              <a:rPr lang="en-US" sz="2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that woman Jezebel, which calleth herself a prophetess, to teach and to seduce my servants to commit fornication, and to eat things sacrificed unto idols. And I gave her space to repent of her fornication; and she repented not. Behold, I will cast her into a bed, and them that commit adultery with her into great tribulation, except they repent of their deeds.</a:t>
            </a:r>
          </a:p>
          <a:p>
            <a:pPr marL="0" indent="0">
              <a:buNone/>
            </a:pPr>
            <a:r>
              <a:rPr lang="en-US" sz="2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And I will kill her children with death; and all the churches shall know that I am he which </a:t>
            </a:r>
            <a:r>
              <a:rPr lang="en-US" sz="22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searcheth</a:t>
            </a:r>
            <a:r>
              <a:rPr lang="en-US" sz="2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the reins and hearts: and I will give unto every one of you according to your works.</a:t>
            </a:r>
          </a:p>
          <a:p>
            <a:pPr marL="0" indent="0">
              <a:buNone/>
            </a:pPr>
            <a:endParaRPr lang="es-AR" sz="2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12" name="Imagen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7488641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childTnLst>
                          </p:cTn>
                        </p:par>
                        <p:par>
                          <p:cTn id="26" fill="hold">
                            <p:stCondLst>
                              <p:cond delay="1500"/>
                            </p:stCondLst>
                            <p:childTnLst>
                              <p:par>
                                <p:cTn id="27" presetID="22" presetClass="entr" presetSubtype="2"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right)">
                                      <p:cBhvr>
                                        <p:cTn id="29" dur="500"/>
                                        <p:tgtEl>
                                          <p:spTgt spid="8"/>
                                        </p:tgtEl>
                                      </p:cBhvr>
                                    </p:animEffec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8" grpId="0" animBg="1"/>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9" name="1 Título"/>
          <p:cNvSpPr>
            <a:spLocks noGrp="1"/>
          </p:cNvSpPr>
          <p:nvPr>
            <p:ph type="title"/>
          </p:nvPr>
        </p:nvSpPr>
        <p:spPr>
          <a:xfrm>
            <a:off x="276672" y="51470"/>
            <a:ext cx="3863280" cy="459508"/>
          </a:xfrm>
        </p:spPr>
        <p:txBody>
          <a:bodyPr>
            <a:normAutofit/>
          </a:bodyPr>
          <a:lstStyle/>
          <a:p>
            <a:r>
              <a:rPr lang="es-ES" sz="2400" b="1" dirty="0" err="1">
                <a:effectLst>
                  <a:outerShdw blurRad="38100" dist="38100" dir="2700000" algn="tl">
                    <a:srgbClr val="000000">
                      <a:alpha val="43137"/>
                    </a:srgbClr>
                  </a:outerShdw>
                </a:effectLst>
                <a:latin typeface="Myriad Pro" pitchFamily="34" charset="0"/>
              </a:rPr>
              <a:t>Revelation</a:t>
            </a:r>
            <a:r>
              <a:rPr lang="es-ES" sz="2400" b="1" dirty="0">
                <a:effectLst>
                  <a:outerShdw blurRad="38100" dist="38100" dir="2700000" algn="tl">
                    <a:srgbClr val="000000">
                      <a:alpha val="43137"/>
                    </a:srgbClr>
                  </a:outerShdw>
                </a:effectLst>
                <a:latin typeface="Myriad Pro" pitchFamily="34" charset="0"/>
              </a:rPr>
              <a:t> 2:18-29</a:t>
            </a:r>
          </a:p>
        </p:txBody>
      </p:sp>
      <p:sp>
        <p:nvSpPr>
          <p:cNvPr id="8" name="7 CuadroTexto"/>
          <p:cNvSpPr txBox="1"/>
          <p:nvPr/>
        </p:nvSpPr>
        <p:spPr>
          <a:xfrm rot="16200000">
            <a:off x="-221004" y="3509768"/>
            <a:ext cx="2126795" cy="46166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b="1" spc="50" dirty="0">
                <a:ln w="11430"/>
                <a:solidFill>
                  <a:srgbClr val="0070C0"/>
                </a:solidFill>
                <a:effectLst>
                  <a:outerShdw blurRad="76200" dist="50800" dir="5400000" algn="tl" rotWithShape="0">
                    <a:srgbClr val="000000">
                      <a:alpha val="65000"/>
                    </a:srgbClr>
                  </a:outerShdw>
                </a:effectLst>
                <a:latin typeface="+mj-lt"/>
              </a:rPr>
              <a:t>PROMISE</a:t>
            </a:r>
            <a:endParaRPr lang="es-AR" sz="2400" b="1" spc="50" dirty="0">
              <a:ln w="11430"/>
              <a:solidFill>
                <a:srgbClr val="0070C0"/>
              </a:solidFill>
              <a:effectLst>
                <a:outerShdw blurRad="76200" dist="50800" dir="5400000" algn="tl" rotWithShape="0">
                  <a:srgbClr val="000000">
                    <a:alpha val="65000"/>
                  </a:srgbClr>
                </a:outerShdw>
              </a:effectLst>
              <a:latin typeface="+mj-lt"/>
            </a:endParaRPr>
          </a:p>
        </p:txBody>
      </p:sp>
      <p:sp>
        <p:nvSpPr>
          <p:cNvPr id="11" name="10 Abrir llave"/>
          <p:cNvSpPr/>
          <p:nvPr/>
        </p:nvSpPr>
        <p:spPr>
          <a:xfrm>
            <a:off x="1187624" y="2715766"/>
            <a:ext cx="360040" cy="1988764"/>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s-AR"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2" name="11 Abrir llave"/>
          <p:cNvSpPr/>
          <p:nvPr/>
        </p:nvSpPr>
        <p:spPr>
          <a:xfrm>
            <a:off x="1187624" y="915566"/>
            <a:ext cx="360040" cy="1728192"/>
          </a:xfrm>
          <a:prstGeom prst="leftBrace">
            <a:avLst>
              <a:gd name="adj1" fmla="val 8333"/>
              <a:gd name="adj2" fmla="val 52338"/>
            </a:avLst>
          </a:prstGeom>
        </p:spPr>
        <p:style>
          <a:lnRef idx="3">
            <a:schemeClr val="accent1"/>
          </a:lnRef>
          <a:fillRef idx="0">
            <a:schemeClr val="accent1"/>
          </a:fillRef>
          <a:effectRef idx="2">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s-AR"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3" name="12 CuadroTexto"/>
          <p:cNvSpPr txBox="1"/>
          <p:nvPr/>
        </p:nvSpPr>
        <p:spPr>
          <a:xfrm rot="16200000">
            <a:off x="158320" y="1584834"/>
            <a:ext cx="1368150" cy="46166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b="1" spc="50" dirty="0">
                <a:ln w="11430"/>
                <a:solidFill>
                  <a:srgbClr val="0070C0"/>
                </a:solidFill>
                <a:effectLst>
                  <a:outerShdw blurRad="76200" dist="50800" dir="5400000" algn="tl" rotWithShape="0">
                    <a:srgbClr val="000000">
                      <a:alpha val="65000"/>
                    </a:srgbClr>
                  </a:outerShdw>
                </a:effectLst>
                <a:latin typeface="+mj-lt"/>
              </a:rPr>
              <a:t>COUNSEL</a:t>
            </a:r>
            <a:endParaRPr lang="es-AR" sz="2400" b="1" spc="50" dirty="0">
              <a:ln w="11430"/>
              <a:solidFill>
                <a:srgbClr val="0070C0"/>
              </a:solidFill>
              <a:effectLst>
                <a:outerShdw blurRad="76200" dist="50800" dir="5400000" algn="tl" rotWithShape="0">
                  <a:srgbClr val="000000">
                    <a:alpha val="65000"/>
                  </a:srgbClr>
                </a:outerShdw>
              </a:effectLst>
              <a:latin typeface="+mj-lt"/>
            </a:endParaRPr>
          </a:p>
        </p:txBody>
      </p:sp>
      <p:pic>
        <p:nvPicPr>
          <p:cNvPr id="10" name="Picture 2" descr="Resultado de imagen para iglesia png"/>
          <p:cNvPicPr>
            <a:picLocks noChangeAspect="1" noChangeArrowheads="1"/>
          </p:cNvPicPr>
          <p:nvPr/>
        </p:nvPicPr>
        <p:blipFill rotWithShape="1">
          <a:blip r:embed="rId5">
            <a:extLst>
              <a:ext uri="{28A0092B-C50C-407E-A947-70E740481C1C}">
                <a14:useLocalDpi xmlns:a14="http://schemas.microsoft.com/office/drawing/2010/main" val="0"/>
              </a:ext>
            </a:extLst>
          </a:blip>
          <a:srcRect t="6281"/>
          <a:stretch/>
        </p:blipFill>
        <p:spPr bwMode="auto">
          <a:xfrm>
            <a:off x="7164288" y="3014944"/>
            <a:ext cx="2376264" cy="2227026"/>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599002" y="928872"/>
            <a:ext cx="7488832" cy="4104456"/>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2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But unto you I say, and unto the rest in Thyatira, as many as have not this doctrine, and which have not known the depths of Satan, as they speak; I will put upon you none other </a:t>
            </a:r>
            <a:r>
              <a:rPr lang="en-US" sz="22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burden.But</a:t>
            </a:r>
            <a:r>
              <a:rPr lang="en-US" sz="2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that which ye have already hold fast till I come. And he that </a:t>
            </a:r>
            <a:r>
              <a:rPr lang="en-US" sz="22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overcometh</a:t>
            </a:r>
            <a:r>
              <a:rPr lang="en-US" sz="2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and </a:t>
            </a:r>
            <a:r>
              <a:rPr lang="en-US" sz="22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keepeth</a:t>
            </a:r>
            <a:r>
              <a:rPr lang="en-US" sz="2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my works unto the end, to him will I give power over the nations: And he shall rule them with a rod of iron; as the vessels of a potter shall they be broken to shivers: even as I received of my Father. And I will give him the morning star. He that hath an ear, let him hear what the Spirit saith unto the churches.</a:t>
            </a:r>
          </a:p>
          <a:p>
            <a:pPr marL="0" indent="0">
              <a:buNone/>
            </a:pPr>
            <a:r>
              <a:rPr lang="es-AR" sz="2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t>
            </a:r>
          </a:p>
        </p:txBody>
      </p:sp>
      <p:pic>
        <p:nvPicPr>
          <p:cNvPr id="15" name="Imagen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8100981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2" presetClass="entr" presetSubtype="2"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right)">
                                      <p:cBhvr>
                                        <p:cTn id="24" dur="500"/>
                                        <p:tgtEl>
                                          <p:spTgt spid="12"/>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3500"/>
                            </p:stCondLst>
                            <p:childTnLst>
                              <p:par>
                                <p:cTn id="30" presetID="22" presetClass="entr" presetSubtype="2"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right)">
                                      <p:cBhvr>
                                        <p:cTn id="32" dur="500"/>
                                        <p:tgtEl>
                                          <p:spTgt spid="11"/>
                                        </p:tgtEl>
                                      </p:cBhvr>
                                    </p:animEffect>
                                  </p:childTnLst>
                                </p:cTn>
                              </p:par>
                            </p:childTnLst>
                          </p:cTn>
                        </p:par>
                        <p:par>
                          <p:cTn id="33" fill="hold">
                            <p:stCondLst>
                              <p:cond delay="4000"/>
                            </p:stCondLst>
                            <p:childTnLst>
                              <p:par>
                                <p:cTn id="34" presetID="10" presetClass="entr" presetSubtype="0"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par>
                          <p:cTn id="37" fill="hold">
                            <p:stCondLst>
                              <p:cond delay="4500"/>
                            </p:stCondLst>
                            <p:childTnLst>
                              <p:par>
                                <p:cTn id="38" presetID="22" presetClass="entr" presetSubtype="1"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up)">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11" grpId="0" animBg="1"/>
      <p:bldP spid="12" grpId="0" animBg="1"/>
      <p:bldP spid="13" grpId="0"/>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2" descr="Resultado de imagen para gymnasium of sard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20538"/>
            <a:ext cx="7056784" cy="522133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467544" y="202332"/>
            <a:ext cx="3960440" cy="857250"/>
          </a:xfrm>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s-ES" b="1" cap="all" dirty="0">
                <a:ln/>
                <a:solidFill>
                  <a:srgbClr val="FFC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5. </a:t>
            </a:r>
            <a:r>
              <a:rPr lang="es-ES" b="1" cap="all" dirty="0" err="1">
                <a:ln/>
                <a:solidFill>
                  <a:srgbClr val="FFC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sardis</a:t>
            </a:r>
            <a:endParaRPr lang="es-AR" b="1" cap="all" dirty="0">
              <a:ln/>
              <a:solidFill>
                <a:srgbClr val="FFC000"/>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4823079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2" descr="Resultado de imagen para lute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7828" y="555526"/>
            <a:ext cx="5956740" cy="436245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67544" y="202332"/>
            <a:ext cx="3960440" cy="857250"/>
          </a:xfrm>
        </p:spPr>
        <p:txBody>
          <a:bodyPr/>
          <a:lstStyle/>
          <a:p>
            <a:r>
              <a:rPr lang="es-ES" b="1" cap="all" dirty="0" err="1">
                <a:ln/>
                <a:solidFill>
                  <a:srgbClr val="FFC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sardis</a:t>
            </a:r>
            <a:endParaRPr lang="es-AR" dirty="0">
              <a:solidFill>
                <a:srgbClr val="FFC000"/>
              </a:solidFill>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23528" y="1347614"/>
            <a:ext cx="8820472" cy="3024336"/>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This is the time of the awakening and reform of the 16th century.</a:t>
            </a:r>
          </a:p>
          <a:p>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Duration</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from</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year</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a:ln w="11430"/>
                <a:solidFill>
                  <a:srgbClr val="0070C0"/>
                </a:solidFill>
                <a:effectLst>
                  <a:outerShdw blurRad="76200" dist="50800" dir="5400000" algn="tl" rotWithShape="0">
                    <a:srgbClr val="000000">
                      <a:alpha val="65000"/>
                    </a:srgbClr>
                  </a:outerShdw>
                </a:effectLst>
              </a:rPr>
              <a:t>1517 </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Protestant</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Reformation</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to</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a:ln w="11430"/>
                <a:solidFill>
                  <a:srgbClr val="0070C0"/>
                </a:solidFill>
                <a:effectLst>
                  <a:outerShdw blurRad="76200" dist="50800" dir="5400000" algn="tl" rotWithShape="0">
                    <a:srgbClr val="000000">
                      <a:alpha val="65000"/>
                    </a:srgbClr>
                  </a:outerShdw>
                </a:effectLst>
              </a:rPr>
              <a:t>1798</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End</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of</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Papal </a:t>
            </a:r>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supremacy</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p>
          <a:p>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Bible</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is</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given</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to</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hands</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of</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people</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Signifies</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Song</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of</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Joy</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What</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remains</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p>
          <a:p>
            <a:endPar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114636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22" presetClass="entr" presetSubtype="1"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up)">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9" name="1 Título"/>
          <p:cNvSpPr>
            <a:spLocks noGrp="1"/>
          </p:cNvSpPr>
          <p:nvPr>
            <p:ph type="title"/>
          </p:nvPr>
        </p:nvSpPr>
        <p:spPr>
          <a:xfrm>
            <a:off x="276672" y="51470"/>
            <a:ext cx="3863280" cy="459508"/>
          </a:xfrm>
        </p:spPr>
        <p:txBody>
          <a:bodyPr>
            <a:normAutofit/>
          </a:bodyPr>
          <a:lstStyle/>
          <a:p>
            <a:r>
              <a:rPr lang="es-ES" sz="2400" b="1" dirty="0" err="1">
                <a:effectLst>
                  <a:outerShdw blurRad="38100" dist="38100" dir="2700000" algn="tl">
                    <a:srgbClr val="000000">
                      <a:alpha val="43137"/>
                    </a:srgbClr>
                  </a:outerShdw>
                </a:effectLst>
                <a:latin typeface="Myriad Pro" pitchFamily="34" charset="0"/>
              </a:rPr>
              <a:t>Revelation</a:t>
            </a:r>
            <a:r>
              <a:rPr lang="es-ES" sz="2400" b="1" dirty="0">
                <a:effectLst>
                  <a:outerShdw blurRad="38100" dist="38100" dir="2700000" algn="tl">
                    <a:srgbClr val="000000">
                      <a:alpha val="43137"/>
                    </a:srgbClr>
                  </a:outerShdw>
                </a:effectLst>
                <a:latin typeface="Myriad Pro" pitchFamily="34" charset="0"/>
              </a:rPr>
              <a:t> 3:1-6</a:t>
            </a:r>
          </a:p>
        </p:txBody>
      </p:sp>
      <p:sp>
        <p:nvSpPr>
          <p:cNvPr id="5" name="4 CuadroTexto"/>
          <p:cNvSpPr txBox="1"/>
          <p:nvPr/>
        </p:nvSpPr>
        <p:spPr>
          <a:xfrm rot="16200000">
            <a:off x="-381743" y="1332806"/>
            <a:ext cx="2160240" cy="46166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b="1" spc="50" dirty="0">
                <a:ln w="11430"/>
                <a:solidFill>
                  <a:srgbClr val="0070C0"/>
                </a:solidFill>
                <a:effectLst>
                  <a:outerShdw blurRad="76200" dist="50800" dir="5400000" algn="tl" rotWithShape="0">
                    <a:srgbClr val="000000">
                      <a:alpha val="65000"/>
                    </a:srgbClr>
                  </a:outerShdw>
                </a:effectLst>
                <a:latin typeface="+mj-lt"/>
              </a:rPr>
              <a:t>PRESENTATION</a:t>
            </a:r>
            <a:endParaRPr lang="es-AR" sz="2400" b="1" spc="50" dirty="0">
              <a:ln w="11430"/>
              <a:solidFill>
                <a:srgbClr val="0070C0"/>
              </a:solidFill>
              <a:effectLst>
                <a:outerShdw blurRad="76200" dist="50800" dir="5400000" algn="tl" rotWithShape="0">
                  <a:srgbClr val="000000">
                    <a:alpha val="65000"/>
                  </a:srgbClr>
                </a:outerShdw>
              </a:effectLst>
              <a:latin typeface="+mj-lt"/>
            </a:endParaRPr>
          </a:p>
        </p:txBody>
      </p:sp>
      <p:sp>
        <p:nvSpPr>
          <p:cNvPr id="10" name="9 CuadroTexto"/>
          <p:cNvSpPr txBox="1"/>
          <p:nvPr/>
        </p:nvSpPr>
        <p:spPr>
          <a:xfrm rot="16200000">
            <a:off x="-57707" y="2952986"/>
            <a:ext cx="1512169" cy="46166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b="1" spc="50" dirty="0">
                <a:ln w="11430"/>
                <a:solidFill>
                  <a:srgbClr val="0070C0"/>
                </a:solidFill>
                <a:effectLst>
                  <a:outerShdw blurRad="76200" dist="50800" dir="5400000" algn="tl" rotWithShape="0">
                    <a:srgbClr val="000000">
                      <a:alpha val="65000"/>
                    </a:srgbClr>
                  </a:outerShdw>
                </a:effectLst>
                <a:latin typeface="+mj-lt"/>
              </a:rPr>
              <a:t>REPROACH</a:t>
            </a:r>
            <a:endParaRPr lang="es-AR" sz="2400" b="1" spc="50" dirty="0">
              <a:ln w="11430"/>
              <a:solidFill>
                <a:srgbClr val="0070C0"/>
              </a:solidFill>
              <a:effectLst>
                <a:outerShdw blurRad="76200" dist="50800" dir="5400000" algn="tl" rotWithShape="0">
                  <a:srgbClr val="000000">
                    <a:alpha val="65000"/>
                  </a:srgbClr>
                </a:outerShdw>
              </a:effectLst>
              <a:latin typeface="+mj-lt"/>
            </a:endParaRPr>
          </a:p>
        </p:txBody>
      </p:sp>
      <p:sp>
        <p:nvSpPr>
          <p:cNvPr id="8" name="7 Abrir llave"/>
          <p:cNvSpPr/>
          <p:nvPr/>
        </p:nvSpPr>
        <p:spPr>
          <a:xfrm>
            <a:off x="1043608" y="843558"/>
            <a:ext cx="360040" cy="720080"/>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s-AR"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10 Abrir llave"/>
          <p:cNvSpPr/>
          <p:nvPr/>
        </p:nvSpPr>
        <p:spPr>
          <a:xfrm>
            <a:off x="1043608" y="1635646"/>
            <a:ext cx="360040" cy="3240360"/>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s-AR"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2" name="Picture 2" descr="Resultado de imagen para iglesia png"/>
          <p:cNvPicPr>
            <a:picLocks noChangeAspect="1" noChangeArrowheads="1"/>
          </p:cNvPicPr>
          <p:nvPr/>
        </p:nvPicPr>
        <p:blipFill rotWithShape="1">
          <a:blip r:embed="rId5">
            <a:extLst>
              <a:ext uri="{28A0092B-C50C-407E-A947-70E740481C1C}">
                <a14:useLocalDpi xmlns:a14="http://schemas.microsoft.com/office/drawing/2010/main" val="0"/>
              </a:ext>
            </a:extLst>
          </a:blip>
          <a:srcRect t="6281"/>
          <a:stretch/>
        </p:blipFill>
        <p:spPr bwMode="auto">
          <a:xfrm>
            <a:off x="7164288" y="3014944"/>
            <a:ext cx="2376264" cy="2227026"/>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475655" y="771550"/>
            <a:ext cx="7512981" cy="4104456"/>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23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And unto the angel of the church in Sardis write; These things saith he that hath the seven Spirits of God, and the seven stars; I know thy works, that thou hast a name that thou </a:t>
            </a:r>
            <a:r>
              <a:rPr lang="en-US" sz="23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livest</a:t>
            </a:r>
            <a:r>
              <a:rPr lang="en-US" sz="23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and art dead.</a:t>
            </a:r>
          </a:p>
          <a:p>
            <a:pPr marL="0" indent="0">
              <a:buNone/>
            </a:pPr>
            <a:r>
              <a:rPr lang="en-US" sz="23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Be watchful, and strengthen the things which remain, that are ready to die: for I have not found thy works perfect before God. </a:t>
            </a:r>
          </a:p>
          <a:p>
            <a:pPr marL="0" indent="0">
              <a:buNone/>
            </a:pPr>
            <a:r>
              <a:rPr lang="en-US" sz="23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Remember therefore how thou hast received and heard, and hold fast, and repent. If therefore thou shalt not watch, I will come on thee as a thief, and thou shalt not know what hour I will come upon thee.</a:t>
            </a:r>
          </a:p>
          <a:p>
            <a:pPr marL="0" indent="0">
              <a:buNone/>
            </a:pPr>
            <a:endParaRPr lang="es-AR" sz="23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14" name="Imagen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8661002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22" presetClass="entr" presetSubtype="2"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right)">
                                      <p:cBhvr>
                                        <p:cTn id="30" dur="500"/>
                                        <p:tgtEl>
                                          <p:spTgt spid="8"/>
                                        </p:tgtEl>
                                      </p:cBhvr>
                                    </p:animEffect>
                                  </p:childTnLst>
                                </p:cTn>
                              </p:par>
                            </p:childTnLst>
                          </p:cTn>
                        </p:par>
                        <p:par>
                          <p:cTn id="31" fill="hold">
                            <p:stCondLst>
                              <p:cond delay="4000"/>
                            </p:stCondLst>
                            <p:childTnLst>
                              <p:par>
                                <p:cTn id="32" presetID="10" presetClass="entr" presetSubtype="0"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par>
                          <p:cTn id="35" fill="hold">
                            <p:stCondLst>
                              <p:cond delay="4500"/>
                            </p:stCondLst>
                            <p:childTnLst>
                              <p:par>
                                <p:cTn id="36" presetID="22" presetClass="entr" presetSubtype="2"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right)">
                                      <p:cBhvr>
                                        <p:cTn id="38" dur="500"/>
                                        <p:tgtEl>
                                          <p:spTgt spid="11"/>
                                        </p:tgtEl>
                                      </p:cBhvr>
                                    </p:animEffect>
                                  </p:childTnLst>
                                </p:cTn>
                              </p:par>
                            </p:childTnLst>
                          </p:cTn>
                        </p:par>
                        <p:par>
                          <p:cTn id="39" fill="hold">
                            <p:stCondLst>
                              <p:cond delay="5000"/>
                            </p:stCondLst>
                            <p:childTnLst>
                              <p:par>
                                <p:cTn id="40" presetID="10" presetClass="entr" presetSubtype="0"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par>
                          <p:cTn id="43" fill="hold">
                            <p:stCondLst>
                              <p:cond delay="5500"/>
                            </p:stCondLst>
                            <p:childTnLst>
                              <p:par>
                                <p:cTn id="44" presetID="22" presetClass="entr" presetSubtype="1"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up)">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10" grpId="0"/>
      <p:bldP spid="8" grpId="0" animBg="1"/>
      <p:bldP spid="11" grpId="0" animBg="1"/>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9" name="1 Título"/>
          <p:cNvSpPr>
            <a:spLocks noGrp="1"/>
          </p:cNvSpPr>
          <p:nvPr>
            <p:ph type="title"/>
          </p:nvPr>
        </p:nvSpPr>
        <p:spPr>
          <a:xfrm>
            <a:off x="276672" y="51470"/>
            <a:ext cx="3863280" cy="459508"/>
          </a:xfrm>
        </p:spPr>
        <p:txBody>
          <a:bodyPr>
            <a:normAutofit/>
          </a:bodyPr>
          <a:lstStyle/>
          <a:p>
            <a:r>
              <a:rPr lang="es-ES" sz="2400" b="1" dirty="0" err="1">
                <a:effectLst>
                  <a:outerShdw blurRad="38100" dist="38100" dir="2700000" algn="tl">
                    <a:srgbClr val="000000">
                      <a:alpha val="43137"/>
                    </a:srgbClr>
                  </a:outerShdw>
                </a:effectLst>
                <a:latin typeface="Myriad Pro" pitchFamily="34" charset="0"/>
              </a:rPr>
              <a:t>Revelation</a:t>
            </a:r>
            <a:r>
              <a:rPr lang="es-ES" sz="2400" b="1" dirty="0">
                <a:effectLst>
                  <a:outerShdw blurRad="38100" dist="38100" dir="2700000" algn="tl">
                    <a:srgbClr val="000000">
                      <a:alpha val="43137"/>
                    </a:srgbClr>
                  </a:outerShdw>
                </a:effectLst>
                <a:latin typeface="Myriad Pro" pitchFamily="34" charset="0"/>
              </a:rPr>
              <a:t> 3:1-6</a:t>
            </a:r>
          </a:p>
        </p:txBody>
      </p:sp>
      <p:sp>
        <p:nvSpPr>
          <p:cNvPr id="3" name="2 Marcador de contenido"/>
          <p:cNvSpPr>
            <a:spLocks noGrp="1"/>
          </p:cNvSpPr>
          <p:nvPr>
            <p:ph idx="1"/>
          </p:nvPr>
        </p:nvSpPr>
        <p:spPr>
          <a:xfrm>
            <a:off x="1619672" y="843558"/>
            <a:ext cx="7128792" cy="381642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Thou hast a few names even in Sardis which have not defiled their garments; and they shall walk with me in white: for they are worthy.</a:t>
            </a:r>
          </a:p>
          <a:p>
            <a:pPr marL="0" indent="0">
              <a:buNone/>
            </a:pPr>
            <a:r>
              <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He that </a:t>
            </a:r>
            <a:r>
              <a:rPr lang="en-US" sz="24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overcometh</a:t>
            </a:r>
            <a:r>
              <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the same shall be clothed in white raiment; and I will not blot out his name out of the book of life, but I will confess his name before my Father, and before his angels.</a:t>
            </a:r>
          </a:p>
          <a:p>
            <a:pPr marL="0" indent="0">
              <a:buNone/>
            </a:pPr>
            <a:r>
              <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He that hath an ear, let him hear what the Spirit saith unto the churches.</a:t>
            </a:r>
          </a:p>
          <a:p>
            <a:pPr marL="0" indent="0">
              <a:buNone/>
            </a:pPr>
            <a:endPar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sp>
        <p:nvSpPr>
          <p:cNvPr id="10" name="9 CuadroTexto"/>
          <p:cNvSpPr txBox="1"/>
          <p:nvPr/>
        </p:nvSpPr>
        <p:spPr>
          <a:xfrm rot="16200000">
            <a:off x="-221004" y="3077720"/>
            <a:ext cx="2126795" cy="46166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b="1" spc="50" dirty="0">
                <a:ln w="11430"/>
                <a:solidFill>
                  <a:srgbClr val="0070C0"/>
                </a:solidFill>
                <a:effectLst>
                  <a:outerShdw blurRad="76200" dist="50800" dir="5400000" algn="tl" rotWithShape="0">
                    <a:srgbClr val="000000">
                      <a:alpha val="65000"/>
                    </a:srgbClr>
                  </a:outerShdw>
                </a:effectLst>
                <a:latin typeface="+mj-lt"/>
              </a:rPr>
              <a:t>PROMISE</a:t>
            </a:r>
            <a:endParaRPr lang="es-AR" sz="2400" b="1" spc="50" dirty="0">
              <a:ln w="11430"/>
              <a:solidFill>
                <a:srgbClr val="0070C0"/>
              </a:solidFill>
              <a:effectLst>
                <a:outerShdw blurRad="76200" dist="50800" dir="5400000" algn="tl" rotWithShape="0">
                  <a:srgbClr val="000000">
                    <a:alpha val="65000"/>
                  </a:srgbClr>
                </a:outerShdw>
              </a:effectLst>
              <a:latin typeface="+mj-lt"/>
            </a:endParaRPr>
          </a:p>
        </p:txBody>
      </p:sp>
      <p:sp>
        <p:nvSpPr>
          <p:cNvPr id="11" name="10 Abrir llave"/>
          <p:cNvSpPr/>
          <p:nvPr/>
        </p:nvSpPr>
        <p:spPr>
          <a:xfrm>
            <a:off x="1187624" y="2139702"/>
            <a:ext cx="360040" cy="2232248"/>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s-AR"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2" name="11 Abrir llave"/>
          <p:cNvSpPr/>
          <p:nvPr/>
        </p:nvSpPr>
        <p:spPr>
          <a:xfrm>
            <a:off x="1187624" y="915566"/>
            <a:ext cx="360040" cy="1152128"/>
          </a:xfrm>
          <a:prstGeom prst="leftBrace">
            <a:avLst>
              <a:gd name="adj1" fmla="val 8333"/>
              <a:gd name="adj2" fmla="val 52338"/>
            </a:avLst>
          </a:prstGeom>
        </p:spPr>
        <p:style>
          <a:lnRef idx="3">
            <a:schemeClr val="accent1"/>
          </a:lnRef>
          <a:fillRef idx="0">
            <a:schemeClr val="accent1"/>
          </a:fillRef>
          <a:effectRef idx="2">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s-AR"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3" name="12 CuadroTexto"/>
          <p:cNvSpPr txBox="1"/>
          <p:nvPr/>
        </p:nvSpPr>
        <p:spPr>
          <a:xfrm rot="16200000">
            <a:off x="158320" y="1296801"/>
            <a:ext cx="1368150" cy="46166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b="1" spc="50" dirty="0">
                <a:ln w="11430"/>
                <a:solidFill>
                  <a:srgbClr val="0070C0"/>
                </a:solidFill>
                <a:effectLst>
                  <a:outerShdw blurRad="76200" dist="50800" dir="5400000" algn="tl" rotWithShape="0">
                    <a:srgbClr val="000000">
                      <a:alpha val="65000"/>
                    </a:srgbClr>
                  </a:outerShdw>
                </a:effectLst>
                <a:latin typeface="+mj-lt"/>
              </a:rPr>
              <a:t>PRAISE</a:t>
            </a:r>
            <a:endParaRPr lang="es-AR" sz="2400" b="1" spc="50" dirty="0">
              <a:ln w="11430"/>
              <a:solidFill>
                <a:srgbClr val="0070C0"/>
              </a:solidFill>
              <a:effectLst>
                <a:outerShdw blurRad="76200" dist="50800" dir="5400000" algn="tl" rotWithShape="0">
                  <a:srgbClr val="000000">
                    <a:alpha val="65000"/>
                  </a:srgbClr>
                </a:outerShdw>
              </a:effectLst>
              <a:latin typeface="+mj-lt"/>
            </a:endParaRPr>
          </a:p>
        </p:txBody>
      </p:sp>
      <p:pic>
        <p:nvPicPr>
          <p:cNvPr id="14" name="Picture 2" descr="Resultado de imagen para iglesia png"/>
          <p:cNvPicPr>
            <a:picLocks noChangeAspect="1" noChangeArrowheads="1"/>
          </p:cNvPicPr>
          <p:nvPr/>
        </p:nvPicPr>
        <p:blipFill rotWithShape="1">
          <a:blip r:embed="rId5">
            <a:extLst>
              <a:ext uri="{28A0092B-C50C-407E-A947-70E740481C1C}">
                <a14:useLocalDpi xmlns:a14="http://schemas.microsoft.com/office/drawing/2010/main" val="0"/>
              </a:ext>
            </a:extLst>
          </a:blip>
          <a:srcRect t="6281"/>
          <a:stretch/>
        </p:blipFill>
        <p:spPr bwMode="auto">
          <a:xfrm>
            <a:off x="7164288" y="3014944"/>
            <a:ext cx="2376264" cy="2227026"/>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5217347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22" presetClass="entr" presetSubtype="2"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right)">
                                      <p:cBhvr>
                                        <p:cTn id="30" dur="500"/>
                                        <p:tgtEl>
                                          <p:spTgt spid="12"/>
                                        </p:tgtEl>
                                      </p:cBhvr>
                                    </p:animEffect>
                                  </p:childTnLst>
                                </p:cTn>
                              </p:par>
                            </p:childTnLst>
                          </p:cTn>
                        </p:par>
                        <p:par>
                          <p:cTn id="31" fill="hold">
                            <p:stCondLst>
                              <p:cond delay="4000"/>
                            </p:stCondLst>
                            <p:childTnLst>
                              <p:par>
                                <p:cTn id="32" presetID="10" presetClass="entr" presetSubtype="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par>
                          <p:cTn id="35" fill="hold">
                            <p:stCondLst>
                              <p:cond delay="4500"/>
                            </p:stCondLst>
                            <p:childTnLst>
                              <p:par>
                                <p:cTn id="36" presetID="22" presetClass="entr" presetSubtype="2"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right)">
                                      <p:cBhvr>
                                        <p:cTn id="38" dur="500"/>
                                        <p:tgtEl>
                                          <p:spTgt spid="11"/>
                                        </p:tgtEl>
                                      </p:cBhvr>
                                    </p:animEffect>
                                  </p:childTnLst>
                                </p:cTn>
                              </p:par>
                            </p:childTnLst>
                          </p:cTn>
                        </p:par>
                        <p:par>
                          <p:cTn id="39" fill="hold">
                            <p:stCondLst>
                              <p:cond delay="5000"/>
                            </p:stCondLst>
                            <p:childTnLst>
                              <p:par>
                                <p:cTn id="40" presetID="10" presetClass="entr" presetSubtype="0"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par>
                          <p:cTn id="43" fill="hold">
                            <p:stCondLst>
                              <p:cond delay="5500"/>
                            </p:stCondLst>
                            <p:childTnLst>
                              <p:par>
                                <p:cTn id="44" presetID="22" presetClass="entr" presetSubtype="1"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up)">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uiExpand="1" build="p"/>
      <p:bldP spid="10" grpId="0"/>
      <p:bldP spid="11" grpId="0" animBg="1"/>
      <p:bldP spid="12" grpId="0" animBg="1"/>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2" descr="Resultado de imagen para iglesia de filadelfia del apocalip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987574"/>
            <a:ext cx="6340633" cy="441700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467544" y="202332"/>
            <a:ext cx="3960440" cy="857250"/>
          </a:xfrm>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s-ES" b="1" cap="all" dirty="0">
                <a:ln/>
                <a:solidFill>
                  <a:srgbClr val="FFC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6. </a:t>
            </a:r>
            <a:r>
              <a:rPr lang="es-ES" b="1" cap="all" dirty="0" err="1">
                <a:ln/>
                <a:solidFill>
                  <a:srgbClr val="FFC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Philadelphia</a:t>
            </a:r>
            <a:endParaRPr lang="es-AR" b="1" cap="all" dirty="0">
              <a:ln/>
              <a:solidFill>
                <a:srgbClr val="FFC000"/>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0379196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0" y="3418"/>
            <a:ext cx="9144000" cy="5140082"/>
          </a:xfrm>
          <a:prstGeom prst="rect">
            <a:avLst/>
          </a:prstGeom>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1710351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2" descr="Resultado de imagen para adventist pione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20538"/>
            <a:ext cx="5438775" cy="468052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67544" y="202332"/>
            <a:ext cx="3960440" cy="857250"/>
          </a:xfrm>
        </p:spPr>
        <p:txBody>
          <a:bodyPr/>
          <a:lstStyle/>
          <a:p>
            <a:r>
              <a:rPr lang="es-ES" b="1" cap="all" dirty="0" err="1">
                <a:ln/>
                <a:solidFill>
                  <a:srgbClr val="FFC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philadelphia</a:t>
            </a:r>
            <a:endParaRPr lang="es-AR" dirty="0">
              <a:solidFill>
                <a:srgbClr val="FFC000"/>
              </a:solidFill>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07504" y="1203598"/>
            <a:ext cx="9036496" cy="3024336"/>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Duration</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from</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year</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a:ln w="11430"/>
                <a:solidFill>
                  <a:srgbClr val="0070C0"/>
                </a:solidFill>
                <a:effectLst>
                  <a:outerShdw blurRad="76200" dist="50800" dir="5400000" algn="tl" rotWithShape="0">
                    <a:srgbClr val="000000">
                      <a:alpha val="65000"/>
                    </a:srgbClr>
                  </a:outerShdw>
                </a:effectLst>
              </a:rPr>
              <a:t>1798</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(French </a:t>
            </a:r>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Revolution</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b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to</a:t>
            </a:r>
            <a:r>
              <a:rPr lang="es-ES" sz="2800" b="1" spc="50" dirty="0">
                <a:ln w="11430"/>
                <a:solidFill>
                  <a:srgbClr val="0070C0"/>
                </a:solidFill>
                <a:effectLst>
                  <a:outerShdw blurRad="76200" dist="50800" dir="5400000" algn="tl" rotWithShape="0">
                    <a:srgbClr val="000000">
                      <a:alpha val="65000"/>
                    </a:srgbClr>
                  </a:outerShdw>
                </a:effectLst>
              </a:rPr>
              <a:t>1844</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Adventist</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Movement</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Signifies</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“fraternal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love</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p>
          <a:p>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Biblical societies and missionary movements emerge from both the East and Africa. </a:t>
            </a:r>
          </a:p>
          <a:p>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Powerfully preaching the second coming of Christ.</a:t>
            </a:r>
            <a:endPar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5318669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9" name="1 Título"/>
          <p:cNvSpPr>
            <a:spLocks noGrp="1"/>
          </p:cNvSpPr>
          <p:nvPr>
            <p:ph type="title"/>
          </p:nvPr>
        </p:nvSpPr>
        <p:spPr>
          <a:xfrm>
            <a:off x="276672" y="51470"/>
            <a:ext cx="3863280" cy="459508"/>
          </a:xfrm>
        </p:spPr>
        <p:txBody>
          <a:bodyPr>
            <a:normAutofit/>
          </a:bodyPr>
          <a:lstStyle/>
          <a:p>
            <a:r>
              <a:rPr lang="es-ES" sz="2400" b="1" dirty="0" err="1">
                <a:effectLst>
                  <a:outerShdw blurRad="38100" dist="38100" dir="2700000" algn="tl">
                    <a:srgbClr val="000000">
                      <a:alpha val="43137"/>
                    </a:srgbClr>
                  </a:outerShdw>
                </a:effectLst>
                <a:latin typeface="Myriad Pro" pitchFamily="34" charset="0"/>
              </a:rPr>
              <a:t>Revelation</a:t>
            </a:r>
            <a:r>
              <a:rPr lang="es-ES" sz="2400" b="1" dirty="0">
                <a:effectLst>
                  <a:outerShdw blurRad="38100" dist="38100" dir="2700000" algn="tl">
                    <a:srgbClr val="000000">
                      <a:alpha val="43137"/>
                    </a:srgbClr>
                  </a:outerShdw>
                </a:effectLst>
                <a:latin typeface="Myriad Pro" pitchFamily="34" charset="0"/>
              </a:rPr>
              <a:t> 3:7-12</a:t>
            </a:r>
          </a:p>
        </p:txBody>
      </p:sp>
      <p:sp>
        <p:nvSpPr>
          <p:cNvPr id="5" name="4 CuadroTexto"/>
          <p:cNvSpPr txBox="1"/>
          <p:nvPr/>
        </p:nvSpPr>
        <p:spPr>
          <a:xfrm rot="16200000">
            <a:off x="-381743" y="1404813"/>
            <a:ext cx="2160240" cy="46166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b="1" spc="50" dirty="0">
                <a:ln w="11430"/>
                <a:solidFill>
                  <a:srgbClr val="0070C0"/>
                </a:solidFill>
                <a:effectLst>
                  <a:outerShdw blurRad="76200" dist="50800" dir="5400000" algn="tl" rotWithShape="0">
                    <a:srgbClr val="000000">
                      <a:alpha val="65000"/>
                    </a:srgbClr>
                  </a:outerShdw>
                </a:effectLst>
                <a:latin typeface="+mj-lt"/>
              </a:rPr>
              <a:t>PRESENTATION</a:t>
            </a:r>
            <a:endParaRPr lang="es-AR" sz="2400" b="1" spc="50" dirty="0">
              <a:ln w="11430"/>
              <a:solidFill>
                <a:srgbClr val="0070C0"/>
              </a:solidFill>
              <a:effectLst>
                <a:outerShdw blurRad="76200" dist="50800" dir="5400000" algn="tl" rotWithShape="0">
                  <a:srgbClr val="000000">
                    <a:alpha val="65000"/>
                  </a:srgbClr>
                </a:outerShdw>
              </a:effectLst>
              <a:latin typeface="+mj-lt"/>
            </a:endParaRPr>
          </a:p>
        </p:txBody>
      </p:sp>
      <p:sp>
        <p:nvSpPr>
          <p:cNvPr id="10" name="9 CuadroTexto"/>
          <p:cNvSpPr txBox="1"/>
          <p:nvPr/>
        </p:nvSpPr>
        <p:spPr>
          <a:xfrm rot="16200000">
            <a:off x="-57707" y="3529049"/>
            <a:ext cx="1512169" cy="46166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b="1" spc="50" dirty="0">
                <a:ln w="11430"/>
                <a:solidFill>
                  <a:srgbClr val="0070C0"/>
                </a:solidFill>
                <a:effectLst>
                  <a:outerShdw blurRad="76200" dist="50800" dir="5400000" algn="tl" rotWithShape="0">
                    <a:srgbClr val="000000">
                      <a:alpha val="65000"/>
                    </a:srgbClr>
                  </a:outerShdw>
                </a:effectLst>
                <a:latin typeface="+mj-lt"/>
              </a:rPr>
              <a:t>PRAISE</a:t>
            </a:r>
            <a:endParaRPr lang="es-AR" sz="2400" b="1" spc="50" dirty="0">
              <a:ln w="11430"/>
              <a:solidFill>
                <a:srgbClr val="0070C0"/>
              </a:solidFill>
              <a:effectLst>
                <a:outerShdw blurRad="76200" dist="50800" dir="5400000" algn="tl" rotWithShape="0">
                  <a:srgbClr val="000000">
                    <a:alpha val="65000"/>
                  </a:srgbClr>
                </a:outerShdw>
              </a:effectLst>
              <a:latin typeface="+mj-lt"/>
            </a:endParaRPr>
          </a:p>
        </p:txBody>
      </p:sp>
      <p:sp>
        <p:nvSpPr>
          <p:cNvPr id="8" name="7 Abrir llave"/>
          <p:cNvSpPr/>
          <p:nvPr/>
        </p:nvSpPr>
        <p:spPr>
          <a:xfrm>
            <a:off x="1043608" y="771550"/>
            <a:ext cx="360040" cy="1944215"/>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s-AR"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10 Abrir llave"/>
          <p:cNvSpPr/>
          <p:nvPr/>
        </p:nvSpPr>
        <p:spPr>
          <a:xfrm>
            <a:off x="1043608" y="3082726"/>
            <a:ext cx="360040" cy="1649263"/>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s-AR"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2" name="Picture 2" descr="Resultado de imagen para iglesia png"/>
          <p:cNvPicPr>
            <a:picLocks noChangeAspect="1" noChangeArrowheads="1"/>
          </p:cNvPicPr>
          <p:nvPr/>
        </p:nvPicPr>
        <p:blipFill rotWithShape="1">
          <a:blip r:embed="rId5">
            <a:extLst>
              <a:ext uri="{28A0092B-C50C-407E-A947-70E740481C1C}">
                <a14:useLocalDpi xmlns:a14="http://schemas.microsoft.com/office/drawing/2010/main" val="0"/>
              </a:ext>
            </a:extLst>
          </a:blip>
          <a:srcRect t="6281"/>
          <a:stretch/>
        </p:blipFill>
        <p:spPr bwMode="auto">
          <a:xfrm>
            <a:off x="7164288" y="3014944"/>
            <a:ext cx="2376264" cy="2227026"/>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475655" y="771550"/>
            <a:ext cx="6696745" cy="4104456"/>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And to the angel of the church in Philadelphia write; These things saith he that is holy, he that is true, he that hath the key of David, he that </a:t>
            </a:r>
            <a:r>
              <a:rPr lang="en-US" sz="24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openeth</a:t>
            </a:r>
            <a:r>
              <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and no man </a:t>
            </a:r>
            <a:r>
              <a:rPr lang="en-US" sz="24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shutteth</a:t>
            </a:r>
            <a:r>
              <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and </a:t>
            </a:r>
            <a:r>
              <a:rPr lang="en-US" sz="24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shutteth</a:t>
            </a:r>
            <a:r>
              <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and no man </a:t>
            </a:r>
            <a:r>
              <a:rPr lang="en-US" sz="24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openeth</a:t>
            </a:r>
            <a:r>
              <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p>
          <a:p>
            <a:pPr marL="0" indent="0">
              <a:buNone/>
            </a:pPr>
            <a:endPar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a:p>
            <a:pPr marL="0" indent="0">
              <a:buNone/>
            </a:pPr>
            <a:r>
              <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I know thy works: behold, I have set before thee an open door, and no man can shut it: for thou hast a little strength, and hast kept my word, and hast not denied my name.</a:t>
            </a:r>
          </a:p>
          <a:p>
            <a:pPr marL="0" indent="0">
              <a:buNone/>
            </a:pPr>
            <a:endPar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14" name="Imagen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9288979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2" presetClass="entr" presetSubtype="2"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right)">
                                      <p:cBhvr>
                                        <p:cTn id="24" dur="500"/>
                                        <p:tgtEl>
                                          <p:spTgt spid="8"/>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par>
                          <p:cTn id="29" fill="hold">
                            <p:stCondLst>
                              <p:cond delay="3500"/>
                            </p:stCondLst>
                            <p:childTnLst>
                              <p:par>
                                <p:cTn id="30" presetID="22" presetClass="entr" presetSubtype="2"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right)">
                                      <p:cBhvr>
                                        <p:cTn id="32" dur="500"/>
                                        <p:tgtEl>
                                          <p:spTgt spid="11"/>
                                        </p:tgtEl>
                                      </p:cBhvr>
                                    </p:animEffect>
                                  </p:childTnLst>
                                </p:cTn>
                              </p:par>
                            </p:childTnLst>
                          </p:cTn>
                        </p:par>
                        <p:par>
                          <p:cTn id="33" fill="hold">
                            <p:stCondLst>
                              <p:cond delay="4000"/>
                            </p:stCondLst>
                            <p:childTnLst>
                              <p:par>
                                <p:cTn id="34" presetID="10"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par>
                          <p:cTn id="37" fill="hold">
                            <p:stCondLst>
                              <p:cond delay="4500"/>
                            </p:stCondLst>
                            <p:childTnLst>
                              <p:par>
                                <p:cTn id="38" presetID="22" presetClass="entr" presetSubtype="1"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up)">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10" grpId="0"/>
      <p:bldP spid="8" grpId="0" animBg="1"/>
      <p:bldP spid="11" grpId="0" animBg="1"/>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9" name="1 Título"/>
          <p:cNvSpPr>
            <a:spLocks noGrp="1"/>
          </p:cNvSpPr>
          <p:nvPr>
            <p:ph type="title"/>
          </p:nvPr>
        </p:nvSpPr>
        <p:spPr>
          <a:xfrm>
            <a:off x="276672" y="51470"/>
            <a:ext cx="3863280" cy="459508"/>
          </a:xfrm>
        </p:spPr>
        <p:txBody>
          <a:bodyPr>
            <a:normAutofit/>
          </a:bodyPr>
          <a:lstStyle/>
          <a:p>
            <a:r>
              <a:rPr lang="es-ES" sz="2400" b="1" dirty="0" err="1">
                <a:effectLst>
                  <a:outerShdw blurRad="38100" dist="38100" dir="2700000" algn="tl">
                    <a:srgbClr val="000000">
                      <a:alpha val="43137"/>
                    </a:srgbClr>
                  </a:outerShdw>
                </a:effectLst>
                <a:latin typeface="Myriad Pro" pitchFamily="34" charset="0"/>
              </a:rPr>
              <a:t>Revelation</a:t>
            </a:r>
            <a:r>
              <a:rPr lang="es-ES" sz="2400" b="1" dirty="0">
                <a:effectLst>
                  <a:outerShdw blurRad="38100" dist="38100" dir="2700000" algn="tl">
                    <a:srgbClr val="000000">
                      <a:alpha val="43137"/>
                    </a:srgbClr>
                  </a:outerShdw>
                </a:effectLst>
                <a:latin typeface="Myriad Pro" pitchFamily="34" charset="0"/>
              </a:rPr>
              <a:t> 3:7-12</a:t>
            </a:r>
          </a:p>
        </p:txBody>
      </p:sp>
      <p:pic>
        <p:nvPicPr>
          <p:cNvPr id="8" name="Picture 2" descr="Resultado de imagen para iglesia png"/>
          <p:cNvPicPr>
            <a:picLocks noChangeAspect="1" noChangeArrowheads="1"/>
          </p:cNvPicPr>
          <p:nvPr/>
        </p:nvPicPr>
        <p:blipFill rotWithShape="1">
          <a:blip r:embed="rId5">
            <a:extLst>
              <a:ext uri="{28A0092B-C50C-407E-A947-70E740481C1C}">
                <a14:useLocalDpi xmlns:a14="http://schemas.microsoft.com/office/drawing/2010/main" val="0"/>
              </a:ext>
            </a:extLst>
          </a:blip>
          <a:srcRect t="6281"/>
          <a:stretch/>
        </p:blipFill>
        <p:spPr bwMode="auto">
          <a:xfrm>
            <a:off x="7164288" y="3014944"/>
            <a:ext cx="2376264" cy="2227026"/>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403648" y="1110623"/>
            <a:ext cx="7272809" cy="3888432"/>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Behold, I will make them of the synagogue of Satan, which say they are Jews, and are not, but do lie; behold, I will make them to come and worship before thy feet, and to know that I have loved thee.</a:t>
            </a:r>
          </a:p>
          <a:p>
            <a:pPr marL="0" indent="0">
              <a:buNone/>
            </a:pPr>
            <a:r>
              <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Because thou hast kept the word of my patience, I also will keep thee from the hour of temptation, which shall come upon all the world, to try them that dwell upon the earth.</a:t>
            </a:r>
          </a:p>
          <a:p>
            <a:pPr marL="0" indent="0">
              <a:buNone/>
            </a:pPr>
            <a:endPar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sp>
        <p:nvSpPr>
          <p:cNvPr id="10" name="9 CuadroTexto"/>
          <p:cNvSpPr txBox="1"/>
          <p:nvPr/>
        </p:nvSpPr>
        <p:spPr>
          <a:xfrm rot="16200000">
            <a:off x="-57707" y="2520938"/>
            <a:ext cx="1512169" cy="46166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b="1" spc="50" dirty="0">
                <a:ln w="11430"/>
                <a:solidFill>
                  <a:srgbClr val="0070C0"/>
                </a:solidFill>
                <a:effectLst>
                  <a:outerShdw blurRad="76200" dist="50800" dir="5400000" algn="tl" rotWithShape="0">
                    <a:srgbClr val="000000">
                      <a:alpha val="65000"/>
                    </a:srgbClr>
                  </a:outerShdw>
                </a:effectLst>
                <a:latin typeface="+mj-lt"/>
              </a:rPr>
              <a:t>PROMISE</a:t>
            </a:r>
            <a:endParaRPr lang="es-AR" sz="2400" b="1" spc="50" dirty="0">
              <a:ln w="11430"/>
              <a:solidFill>
                <a:srgbClr val="0070C0"/>
              </a:solidFill>
              <a:effectLst>
                <a:outerShdw blurRad="76200" dist="50800" dir="5400000" algn="tl" rotWithShape="0">
                  <a:srgbClr val="000000">
                    <a:alpha val="65000"/>
                  </a:srgbClr>
                </a:outerShdw>
              </a:effectLst>
              <a:latin typeface="+mj-lt"/>
            </a:endParaRPr>
          </a:p>
        </p:txBody>
      </p:sp>
      <p:sp>
        <p:nvSpPr>
          <p:cNvPr id="11" name="10 Abrir llave"/>
          <p:cNvSpPr/>
          <p:nvPr/>
        </p:nvSpPr>
        <p:spPr>
          <a:xfrm>
            <a:off x="1043608" y="1087041"/>
            <a:ext cx="360040" cy="3140893"/>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s-AR"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6608841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2" presetClass="entr" presetSubtype="2"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right)">
                                      <p:cBhvr>
                                        <p:cTn id="24" dur="500"/>
                                        <p:tgtEl>
                                          <p:spTgt spid="11"/>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22" presetClass="entr" presetSubtype="1"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up)">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build="p"/>
      <p:bldP spid="10" grpId="0"/>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9" name="1 Título"/>
          <p:cNvSpPr>
            <a:spLocks noGrp="1"/>
          </p:cNvSpPr>
          <p:nvPr>
            <p:ph type="title"/>
          </p:nvPr>
        </p:nvSpPr>
        <p:spPr>
          <a:xfrm>
            <a:off x="276672" y="51470"/>
            <a:ext cx="3863280" cy="459508"/>
          </a:xfrm>
        </p:spPr>
        <p:txBody>
          <a:bodyPr>
            <a:normAutofit/>
          </a:bodyPr>
          <a:lstStyle/>
          <a:p>
            <a:r>
              <a:rPr lang="es-ES" sz="2400" b="1" dirty="0" err="1">
                <a:effectLst>
                  <a:outerShdw blurRad="38100" dist="38100" dir="2700000" algn="tl">
                    <a:srgbClr val="000000">
                      <a:alpha val="43137"/>
                    </a:srgbClr>
                  </a:outerShdw>
                </a:effectLst>
                <a:latin typeface="Myriad Pro" pitchFamily="34" charset="0"/>
              </a:rPr>
              <a:t>Revelation</a:t>
            </a:r>
            <a:r>
              <a:rPr lang="es-ES" sz="2400" b="1" dirty="0">
                <a:effectLst>
                  <a:outerShdw blurRad="38100" dist="38100" dir="2700000" algn="tl">
                    <a:srgbClr val="000000">
                      <a:alpha val="43137"/>
                    </a:srgbClr>
                  </a:outerShdw>
                </a:effectLst>
                <a:latin typeface="Myriad Pro" pitchFamily="34" charset="0"/>
              </a:rPr>
              <a:t> 3:7-12</a:t>
            </a:r>
          </a:p>
        </p:txBody>
      </p:sp>
      <p:sp>
        <p:nvSpPr>
          <p:cNvPr id="10" name="9 CuadroTexto"/>
          <p:cNvSpPr txBox="1"/>
          <p:nvPr/>
        </p:nvSpPr>
        <p:spPr>
          <a:xfrm rot="16200000">
            <a:off x="-221004" y="3077720"/>
            <a:ext cx="2126795" cy="46166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b="1" spc="50" dirty="0">
                <a:ln w="11430"/>
                <a:solidFill>
                  <a:srgbClr val="0070C0"/>
                </a:solidFill>
                <a:effectLst>
                  <a:outerShdw blurRad="76200" dist="50800" dir="5400000" algn="tl" rotWithShape="0">
                    <a:srgbClr val="000000">
                      <a:alpha val="65000"/>
                    </a:srgbClr>
                  </a:outerShdw>
                </a:effectLst>
                <a:latin typeface="+mj-lt"/>
              </a:rPr>
              <a:t>PROMISE</a:t>
            </a:r>
            <a:endParaRPr lang="es-AR" sz="2400" b="1" spc="50" dirty="0">
              <a:ln w="11430"/>
              <a:solidFill>
                <a:srgbClr val="0070C0"/>
              </a:solidFill>
              <a:effectLst>
                <a:outerShdw blurRad="76200" dist="50800" dir="5400000" algn="tl" rotWithShape="0">
                  <a:srgbClr val="000000">
                    <a:alpha val="65000"/>
                  </a:srgbClr>
                </a:outerShdw>
              </a:effectLst>
              <a:latin typeface="+mj-lt"/>
            </a:endParaRPr>
          </a:p>
        </p:txBody>
      </p:sp>
      <p:sp>
        <p:nvSpPr>
          <p:cNvPr id="11" name="10 Abrir llave"/>
          <p:cNvSpPr/>
          <p:nvPr/>
        </p:nvSpPr>
        <p:spPr>
          <a:xfrm>
            <a:off x="1187624" y="1995687"/>
            <a:ext cx="360040" cy="2520280"/>
          </a:xfrm>
          <a:prstGeom prst="leftBrace">
            <a:avLst>
              <a:gd name="adj1" fmla="val 4426"/>
              <a:gd name="adj2" fmla="val 50000"/>
            </a:avLst>
          </a:prstGeom>
        </p:spPr>
        <p:style>
          <a:lnRef idx="3">
            <a:schemeClr val="accent1"/>
          </a:lnRef>
          <a:fillRef idx="0">
            <a:schemeClr val="accent1"/>
          </a:fillRef>
          <a:effectRef idx="2">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s-AR"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2" name="11 Abrir llave"/>
          <p:cNvSpPr/>
          <p:nvPr/>
        </p:nvSpPr>
        <p:spPr>
          <a:xfrm>
            <a:off x="1187624" y="843558"/>
            <a:ext cx="360040" cy="786919"/>
          </a:xfrm>
          <a:prstGeom prst="leftBrace">
            <a:avLst>
              <a:gd name="adj1" fmla="val 8333"/>
              <a:gd name="adj2" fmla="val 52338"/>
            </a:avLst>
          </a:prstGeom>
        </p:spPr>
        <p:style>
          <a:lnRef idx="3">
            <a:schemeClr val="accent1"/>
          </a:lnRef>
          <a:fillRef idx="0">
            <a:schemeClr val="accent1"/>
          </a:fillRef>
          <a:effectRef idx="2">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s-AR"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3" name="12 CuadroTexto"/>
          <p:cNvSpPr txBox="1"/>
          <p:nvPr/>
        </p:nvSpPr>
        <p:spPr>
          <a:xfrm rot="16200000">
            <a:off x="158320" y="1080778"/>
            <a:ext cx="1368150" cy="46166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b="1" spc="50" dirty="0">
                <a:ln w="11430"/>
                <a:solidFill>
                  <a:srgbClr val="0070C0"/>
                </a:solidFill>
                <a:effectLst>
                  <a:outerShdw blurRad="76200" dist="50800" dir="5400000" algn="tl" rotWithShape="0">
                    <a:srgbClr val="000000">
                      <a:alpha val="65000"/>
                    </a:srgbClr>
                  </a:outerShdw>
                </a:effectLst>
                <a:latin typeface="+mj-lt"/>
              </a:rPr>
              <a:t>COUNSEL</a:t>
            </a:r>
            <a:endParaRPr lang="es-AR" sz="2400" b="1" spc="50" dirty="0">
              <a:ln w="11430"/>
              <a:solidFill>
                <a:srgbClr val="0070C0"/>
              </a:solidFill>
              <a:effectLst>
                <a:outerShdw blurRad="76200" dist="50800" dir="5400000" algn="tl" rotWithShape="0">
                  <a:srgbClr val="000000">
                    <a:alpha val="65000"/>
                  </a:srgbClr>
                </a:outerShdw>
              </a:effectLst>
              <a:latin typeface="+mj-lt"/>
            </a:endParaRPr>
          </a:p>
        </p:txBody>
      </p:sp>
      <p:pic>
        <p:nvPicPr>
          <p:cNvPr id="14" name="Picture 2" descr="Resultado de imagen para iglesia png"/>
          <p:cNvPicPr>
            <a:picLocks noChangeAspect="1" noChangeArrowheads="1"/>
          </p:cNvPicPr>
          <p:nvPr/>
        </p:nvPicPr>
        <p:blipFill rotWithShape="1">
          <a:blip r:embed="rId5">
            <a:extLst>
              <a:ext uri="{28A0092B-C50C-407E-A947-70E740481C1C}">
                <a14:useLocalDpi xmlns:a14="http://schemas.microsoft.com/office/drawing/2010/main" val="0"/>
              </a:ext>
            </a:extLst>
          </a:blip>
          <a:srcRect t="6281"/>
          <a:stretch/>
        </p:blipFill>
        <p:spPr bwMode="auto">
          <a:xfrm>
            <a:off x="7164288" y="3014944"/>
            <a:ext cx="2376264" cy="2227026"/>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619672" y="843558"/>
            <a:ext cx="7128792" cy="381642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Behold, I come quickly: hold that fast which thou hast, that no man take thy crown.</a:t>
            </a:r>
          </a:p>
          <a:p>
            <a:pPr marL="0" indent="0">
              <a:buNone/>
            </a:pPr>
            <a:endPar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a:p>
            <a:pPr marL="0" indent="0">
              <a:buNone/>
            </a:pPr>
            <a:r>
              <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Him that </a:t>
            </a:r>
            <a:r>
              <a:rPr lang="en-US" sz="24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overcometh</a:t>
            </a:r>
            <a:r>
              <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will I make a pillar in the temple of my God, and he shall go no more out: and I will write upon him the name of my God, and the name of the city of my God, which is new Jerusalem, which cometh down out of heaven from my God: and I will write upon him my new name.</a:t>
            </a:r>
          </a:p>
          <a:p>
            <a:pPr marL="0" indent="0">
              <a:buNone/>
            </a:pPr>
            <a:endPar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16" name="Imagen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9839884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2" presetClass="entr" presetSubtype="2"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right)">
                                      <p:cBhvr>
                                        <p:cTn id="24" dur="500"/>
                                        <p:tgtEl>
                                          <p:spTgt spid="12"/>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3500"/>
                            </p:stCondLst>
                            <p:childTnLst>
                              <p:par>
                                <p:cTn id="30" presetID="22" presetClass="entr" presetSubtype="2"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right)">
                                      <p:cBhvr>
                                        <p:cTn id="32" dur="500"/>
                                        <p:tgtEl>
                                          <p:spTgt spid="11"/>
                                        </p:tgtEl>
                                      </p:cBhvr>
                                    </p:animEffect>
                                  </p:childTnLst>
                                </p:cTn>
                              </p:par>
                            </p:childTnLst>
                          </p:cTn>
                        </p:par>
                        <p:par>
                          <p:cTn id="33" fill="hold">
                            <p:stCondLst>
                              <p:cond delay="4000"/>
                            </p:stCondLst>
                            <p:childTnLst>
                              <p:par>
                                <p:cTn id="34" presetID="10"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par>
                          <p:cTn id="37" fill="hold">
                            <p:stCondLst>
                              <p:cond delay="4500"/>
                            </p:stCondLst>
                            <p:childTnLst>
                              <p:par>
                                <p:cTn id="38" presetID="22" presetClass="entr" presetSubtype="1"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up)">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2" grpId="0" animBg="1"/>
      <p:bldP spid="13" grpId="0"/>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2" descr="Resultado de imagen para iglesia laodic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55075"/>
            <a:ext cx="7275499" cy="545364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467544" y="202332"/>
            <a:ext cx="3960440" cy="857250"/>
          </a:xfrm>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s-ES" b="1" cap="all" dirty="0">
                <a:ln/>
                <a:solidFill>
                  <a:srgbClr val="FFC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7. </a:t>
            </a:r>
            <a:r>
              <a:rPr lang="es-ES" b="1" cap="all" dirty="0" err="1">
                <a:ln/>
                <a:solidFill>
                  <a:srgbClr val="FFC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Laodicea</a:t>
            </a:r>
            <a:endParaRPr lang="es-AR" b="1" cap="all" dirty="0">
              <a:ln/>
              <a:solidFill>
                <a:srgbClr val="FFC000"/>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6917637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6" name="Picture 2" descr="C:\Users\Gerhard\Desktop\Celular mio\20170902_19464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1800" y="1635646"/>
            <a:ext cx="6696744" cy="376691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67544" y="202332"/>
            <a:ext cx="3960440" cy="857250"/>
          </a:xfrm>
        </p:spPr>
        <p:txBody>
          <a:bodyPr/>
          <a:lstStyle/>
          <a:p>
            <a:r>
              <a:rPr lang="es-ES" b="1" cap="all" dirty="0">
                <a:ln/>
                <a:solidFill>
                  <a:srgbClr val="FFC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LAODICEA</a:t>
            </a:r>
            <a:endParaRPr lang="es-AR" dirty="0">
              <a:solidFill>
                <a:srgbClr val="FFC000"/>
              </a:solidFill>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07504" y="1203598"/>
            <a:ext cx="9036496" cy="3024336"/>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Signifies</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“People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of</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judgment</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o “a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judged</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people</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p>
          <a:p>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Corresponds</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to</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our</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time.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To</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time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of</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end</a:t>
            </a:r>
            <a:r>
              <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p>
          <a:p>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Duration</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fromt</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eh </a:t>
            </a:r>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year</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a:ln w="11430"/>
                <a:solidFill>
                  <a:srgbClr val="0070C0"/>
                </a:solidFill>
                <a:effectLst>
                  <a:outerShdw blurRad="76200" dist="50800" dir="5400000" algn="tl" rotWithShape="0">
                    <a:srgbClr val="000000">
                      <a:alpha val="65000"/>
                    </a:srgbClr>
                  </a:outerShdw>
                </a:effectLst>
              </a:rPr>
              <a:t>1844</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b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Adventist</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Movement</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until</a:t>
            </a: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2800" b="1" spc="50" dirty="0" err="1">
                <a:ln w="11430"/>
                <a:solidFill>
                  <a:srgbClr val="0070C0"/>
                </a:solidFill>
                <a:effectLst>
                  <a:outerShdw blurRad="76200" dist="50800" dir="5400000" algn="tl" rotWithShape="0">
                    <a:srgbClr val="000000">
                      <a:alpha val="65000"/>
                    </a:srgbClr>
                  </a:outerShdw>
                </a:effectLst>
              </a:rPr>
              <a:t>the</a:t>
            </a:r>
            <a:r>
              <a:rPr lang="es-ES" sz="2800" b="1" spc="50" dirty="0">
                <a:ln w="11430"/>
                <a:solidFill>
                  <a:srgbClr val="0070C0"/>
                </a:solidFill>
                <a:effectLst>
                  <a:outerShdw blurRad="76200" dist="50800" dir="5400000" algn="tl" rotWithShape="0">
                    <a:srgbClr val="000000">
                      <a:alpha val="65000"/>
                    </a:srgbClr>
                  </a:outerShdw>
                </a:effectLst>
              </a:rPr>
              <a:t> </a:t>
            </a:r>
            <a:r>
              <a:rPr lang="es-ES" sz="2800" b="1" spc="50" dirty="0" err="1">
                <a:ln w="11430"/>
                <a:solidFill>
                  <a:srgbClr val="0070C0"/>
                </a:solidFill>
                <a:effectLst>
                  <a:outerShdw blurRad="76200" dist="50800" dir="5400000" algn="tl" rotWithShape="0">
                    <a:srgbClr val="000000">
                      <a:alpha val="65000"/>
                    </a:srgbClr>
                  </a:outerShdw>
                </a:effectLst>
              </a:rPr>
              <a:t>second</a:t>
            </a:r>
            <a:r>
              <a:rPr lang="es-ES" sz="2800" b="1" spc="50" dirty="0">
                <a:ln w="11430"/>
                <a:solidFill>
                  <a:srgbClr val="0070C0"/>
                </a:solidFill>
                <a:effectLst>
                  <a:outerShdw blurRad="76200" dist="50800" dir="5400000" algn="tl" rotWithShape="0">
                    <a:srgbClr val="000000">
                      <a:alpha val="65000"/>
                    </a:srgbClr>
                  </a:outerShdw>
                </a:effectLst>
              </a:rPr>
              <a:t> </a:t>
            </a:r>
            <a:r>
              <a:rPr lang="es-ES" sz="2800" b="1" spc="50" dirty="0" err="1">
                <a:ln w="11430"/>
                <a:solidFill>
                  <a:srgbClr val="0070C0"/>
                </a:solidFill>
                <a:effectLst>
                  <a:outerShdw blurRad="76200" dist="50800" dir="5400000" algn="tl" rotWithShape="0">
                    <a:srgbClr val="000000">
                      <a:alpha val="65000"/>
                    </a:srgbClr>
                  </a:outerShdw>
                </a:effectLst>
              </a:rPr>
              <a:t>coming</a:t>
            </a:r>
            <a:r>
              <a:rPr lang="es-ES" sz="2800" b="1" spc="50" dirty="0">
                <a:ln w="11430"/>
                <a:solidFill>
                  <a:srgbClr val="0070C0"/>
                </a:solidFill>
                <a:effectLst>
                  <a:outerShdw blurRad="76200" dist="50800" dir="5400000" algn="tl" rotWithShape="0">
                    <a:srgbClr val="000000">
                      <a:alpha val="65000"/>
                    </a:srgbClr>
                  </a:outerShdw>
                </a:effectLst>
              </a:rPr>
              <a:t> </a:t>
            </a:r>
            <a:r>
              <a:rPr lang="es-ES" sz="2800" b="1" spc="50" dirty="0" err="1">
                <a:ln w="11430"/>
                <a:solidFill>
                  <a:srgbClr val="0070C0"/>
                </a:solidFill>
                <a:effectLst>
                  <a:outerShdw blurRad="76200" dist="50800" dir="5400000" algn="tl" rotWithShape="0">
                    <a:srgbClr val="000000">
                      <a:alpha val="65000"/>
                    </a:srgbClr>
                  </a:outerShdw>
                </a:effectLst>
              </a:rPr>
              <a:t>of</a:t>
            </a:r>
            <a:r>
              <a:rPr lang="es-ES" sz="2800" b="1" spc="50" dirty="0">
                <a:ln w="11430"/>
                <a:solidFill>
                  <a:srgbClr val="0070C0"/>
                </a:solidFill>
                <a:effectLst>
                  <a:outerShdw blurRad="76200" dist="50800" dir="5400000" algn="tl" rotWithShape="0">
                    <a:srgbClr val="000000">
                      <a:alpha val="65000"/>
                    </a:srgbClr>
                  </a:outerShdw>
                </a:effectLst>
              </a:rPr>
              <a:t> </a:t>
            </a:r>
            <a:r>
              <a:rPr lang="es-ES" sz="2800" b="1" spc="50" dirty="0" err="1">
                <a:ln w="11430"/>
                <a:solidFill>
                  <a:srgbClr val="0070C0"/>
                </a:solidFill>
                <a:effectLst>
                  <a:outerShdw blurRad="76200" dist="50800" dir="5400000" algn="tl" rotWithShape="0">
                    <a:srgbClr val="000000">
                      <a:alpha val="65000"/>
                    </a:srgbClr>
                  </a:outerShdw>
                </a:effectLst>
              </a:rPr>
              <a:t>Christ</a:t>
            </a:r>
            <a:r>
              <a:rPr lang="es-ES" sz="2800" b="1" spc="50" dirty="0">
                <a:ln w="11430"/>
                <a:solidFill>
                  <a:srgbClr val="0070C0"/>
                </a:solidFill>
                <a:effectLst>
                  <a:outerShdw blurRad="76200" dist="50800" dir="5400000" algn="tl" rotWithShape="0">
                    <a:srgbClr val="000000">
                      <a:alpha val="65000"/>
                    </a:srgbClr>
                  </a:outerShdw>
                </a:effectLst>
              </a:rPr>
              <a:t>.</a:t>
            </a:r>
          </a:p>
        </p:txBody>
      </p:sp>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1935858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22" presetClass="entr" presetSubtype="1"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9" name="1 Título"/>
          <p:cNvSpPr>
            <a:spLocks noGrp="1"/>
          </p:cNvSpPr>
          <p:nvPr>
            <p:ph type="title"/>
          </p:nvPr>
        </p:nvSpPr>
        <p:spPr>
          <a:xfrm>
            <a:off x="276672" y="51470"/>
            <a:ext cx="3863280" cy="459508"/>
          </a:xfrm>
        </p:spPr>
        <p:txBody>
          <a:bodyPr>
            <a:normAutofit/>
          </a:bodyPr>
          <a:lstStyle/>
          <a:p>
            <a:r>
              <a:rPr lang="es-ES" sz="2400" b="1" dirty="0" err="1">
                <a:effectLst>
                  <a:outerShdw blurRad="38100" dist="38100" dir="2700000" algn="tl">
                    <a:srgbClr val="000000">
                      <a:alpha val="43137"/>
                    </a:srgbClr>
                  </a:outerShdw>
                </a:effectLst>
                <a:latin typeface="Myriad Pro" pitchFamily="34" charset="0"/>
              </a:rPr>
              <a:t>Revelation</a:t>
            </a:r>
            <a:r>
              <a:rPr lang="es-ES" sz="2400" b="1" dirty="0">
                <a:effectLst>
                  <a:outerShdw blurRad="38100" dist="38100" dir="2700000" algn="tl">
                    <a:srgbClr val="000000">
                      <a:alpha val="43137"/>
                    </a:srgbClr>
                  </a:outerShdw>
                </a:effectLst>
                <a:latin typeface="Myriad Pro" pitchFamily="34" charset="0"/>
              </a:rPr>
              <a:t> 3:14-22</a:t>
            </a:r>
          </a:p>
        </p:txBody>
      </p:sp>
      <p:sp>
        <p:nvSpPr>
          <p:cNvPr id="5" name="4 CuadroTexto"/>
          <p:cNvSpPr txBox="1"/>
          <p:nvPr/>
        </p:nvSpPr>
        <p:spPr>
          <a:xfrm rot="16200000">
            <a:off x="-327736" y="1458819"/>
            <a:ext cx="2052228" cy="46166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b="1" spc="50" dirty="0">
                <a:ln w="11430"/>
                <a:solidFill>
                  <a:srgbClr val="0070C0"/>
                </a:solidFill>
                <a:effectLst>
                  <a:outerShdw blurRad="76200" dist="50800" dir="5400000" algn="tl" rotWithShape="0">
                    <a:srgbClr val="000000">
                      <a:alpha val="65000"/>
                    </a:srgbClr>
                  </a:outerShdw>
                </a:effectLst>
                <a:latin typeface="+mj-lt"/>
              </a:rPr>
              <a:t>PRESENTATION</a:t>
            </a:r>
            <a:endParaRPr lang="es-AR" sz="2400" b="1" spc="50" dirty="0">
              <a:ln w="11430"/>
              <a:solidFill>
                <a:srgbClr val="0070C0"/>
              </a:solidFill>
              <a:effectLst>
                <a:outerShdw blurRad="76200" dist="50800" dir="5400000" algn="tl" rotWithShape="0">
                  <a:srgbClr val="000000">
                    <a:alpha val="65000"/>
                  </a:srgbClr>
                </a:outerShdw>
              </a:effectLst>
              <a:latin typeface="+mj-lt"/>
            </a:endParaRPr>
          </a:p>
        </p:txBody>
      </p:sp>
      <p:sp>
        <p:nvSpPr>
          <p:cNvPr id="10" name="9 CuadroTexto"/>
          <p:cNvSpPr txBox="1"/>
          <p:nvPr/>
        </p:nvSpPr>
        <p:spPr>
          <a:xfrm rot="16200000">
            <a:off x="-57707" y="3169010"/>
            <a:ext cx="1512169" cy="46166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b="1" spc="50" dirty="0">
                <a:ln w="11430"/>
                <a:solidFill>
                  <a:srgbClr val="0070C0"/>
                </a:solidFill>
                <a:effectLst>
                  <a:outerShdw blurRad="76200" dist="50800" dir="5400000" algn="tl" rotWithShape="0">
                    <a:srgbClr val="000000">
                      <a:alpha val="65000"/>
                    </a:srgbClr>
                  </a:outerShdw>
                </a:effectLst>
                <a:latin typeface="+mj-lt"/>
              </a:rPr>
              <a:t>REPROACH</a:t>
            </a:r>
            <a:endParaRPr lang="es-AR" sz="2400" b="1" spc="50" dirty="0">
              <a:ln w="11430"/>
              <a:solidFill>
                <a:srgbClr val="0070C0"/>
              </a:solidFill>
              <a:effectLst>
                <a:outerShdw blurRad="76200" dist="50800" dir="5400000" algn="tl" rotWithShape="0">
                  <a:srgbClr val="000000">
                    <a:alpha val="65000"/>
                  </a:srgbClr>
                </a:outerShdw>
              </a:effectLst>
              <a:latin typeface="+mj-lt"/>
            </a:endParaRPr>
          </a:p>
        </p:txBody>
      </p:sp>
      <p:sp>
        <p:nvSpPr>
          <p:cNvPr id="8" name="7 Abrir llave"/>
          <p:cNvSpPr/>
          <p:nvPr/>
        </p:nvSpPr>
        <p:spPr>
          <a:xfrm>
            <a:off x="1043608" y="825650"/>
            <a:ext cx="360040" cy="1082014"/>
          </a:xfrm>
          <a:prstGeom prst="leftBrace">
            <a:avLst>
              <a:gd name="adj1" fmla="val 0"/>
              <a:gd name="adj2" fmla="val 50000"/>
            </a:avLst>
          </a:prstGeom>
        </p:spPr>
        <p:style>
          <a:lnRef idx="3">
            <a:schemeClr val="accent1"/>
          </a:lnRef>
          <a:fillRef idx="0">
            <a:schemeClr val="accent1"/>
          </a:fillRef>
          <a:effectRef idx="2">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s-AR"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10 Abrir llave"/>
          <p:cNvSpPr/>
          <p:nvPr/>
        </p:nvSpPr>
        <p:spPr>
          <a:xfrm>
            <a:off x="1043608" y="1957471"/>
            <a:ext cx="360040" cy="2990543"/>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s-AR"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2" name="Picture 2" descr="Resultado de imagen para iglesia png"/>
          <p:cNvPicPr>
            <a:picLocks noChangeAspect="1" noChangeArrowheads="1"/>
          </p:cNvPicPr>
          <p:nvPr/>
        </p:nvPicPr>
        <p:blipFill rotWithShape="1">
          <a:blip r:embed="rId5">
            <a:extLst>
              <a:ext uri="{28A0092B-C50C-407E-A947-70E740481C1C}">
                <a14:useLocalDpi xmlns:a14="http://schemas.microsoft.com/office/drawing/2010/main" val="0"/>
              </a:ext>
            </a:extLst>
          </a:blip>
          <a:srcRect t="6281"/>
          <a:stretch/>
        </p:blipFill>
        <p:spPr bwMode="auto">
          <a:xfrm>
            <a:off x="7164288" y="3014944"/>
            <a:ext cx="2376264" cy="2227026"/>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489910" y="708544"/>
            <a:ext cx="7488833" cy="4104456"/>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b="1" baseline="30000" dirty="0"/>
              <a:t> </a:t>
            </a:r>
            <a:r>
              <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And unto the angel of the church of the Laodiceans write; These things saith the Amen, the faithful and true witness, the beginning of the creation of God;</a:t>
            </a:r>
          </a:p>
          <a:p>
            <a:pPr marL="0" indent="0">
              <a:buNone/>
            </a:pPr>
            <a:r>
              <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I know thy works, that thou art neither cold nor hot: I would thou wert cold or hot.</a:t>
            </a:r>
          </a:p>
          <a:p>
            <a:pPr marL="0" indent="0">
              <a:buNone/>
            </a:pPr>
            <a:r>
              <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So then because thou art lukewarm, and neither cold nor hot, I will </a:t>
            </a:r>
            <a:r>
              <a:rPr lang="en-US" sz="24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spue</a:t>
            </a:r>
            <a:r>
              <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thee out of my mouth.</a:t>
            </a:r>
          </a:p>
          <a:p>
            <a:pPr marL="0" indent="0">
              <a:buNone/>
            </a:pPr>
            <a:r>
              <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Because thou </a:t>
            </a:r>
            <a:r>
              <a:rPr lang="en-US" sz="24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sayest</a:t>
            </a:r>
            <a:r>
              <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I am rich, and increased with goods, and have need of nothing; and </a:t>
            </a:r>
            <a:r>
              <a:rPr lang="en-US" sz="24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knowest</a:t>
            </a:r>
            <a:r>
              <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not that thou art wretched, and miserable, and poor, and blind, and naked.</a:t>
            </a:r>
          </a:p>
          <a:p>
            <a:pPr marL="0" indent="0">
              <a:buNone/>
            </a:pPr>
            <a:endPar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3302127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grpId="0" nodeType="after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1000"/>
                                        <p:tgtEl>
                                          <p:spTgt spid="3">
                                            <p:txEl>
                                              <p:pRg st="3" end="3"/>
                                            </p:txEl>
                                          </p:spTgt>
                                        </p:tgtEl>
                                      </p:cBhvr>
                                    </p:animEffect>
                                    <p:anim calcmode="lin" valueType="num">
                                      <p:cBhvr>
                                        <p:cTn id="3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22" presetClass="entr" presetSubtype="2"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childTnLst>
                          </p:cTn>
                        </p:par>
                        <p:par>
                          <p:cTn id="37" fill="hold">
                            <p:stCondLst>
                              <p:cond delay="5000"/>
                            </p:stCondLst>
                            <p:childTnLst>
                              <p:par>
                                <p:cTn id="38" presetID="10" presetClass="entr" presetSubtype="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par>
                          <p:cTn id="41" fill="hold">
                            <p:stCondLst>
                              <p:cond delay="5500"/>
                            </p:stCondLst>
                            <p:childTnLst>
                              <p:par>
                                <p:cTn id="42" presetID="22" presetClass="entr" presetSubtype="2"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right)">
                                      <p:cBhvr>
                                        <p:cTn id="44" dur="500"/>
                                        <p:tgtEl>
                                          <p:spTgt spid="11"/>
                                        </p:tgtEl>
                                      </p:cBhvr>
                                    </p:animEffect>
                                  </p:childTnLst>
                                </p:cTn>
                              </p:par>
                            </p:childTnLst>
                          </p:cTn>
                        </p:par>
                        <p:par>
                          <p:cTn id="45" fill="hold">
                            <p:stCondLst>
                              <p:cond delay="6000"/>
                            </p:stCondLst>
                            <p:childTnLst>
                              <p:par>
                                <p:cTn id="46" presetID="10"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par>
                          <p:cTn id="49" fill="hold">
                            <p:stCondLst>
                              <p:cond delay="6500"/>
                            </p:stCondLst>
                            <p:childTnLst>
                              <p:par>
                                <p:cTn id="50" presetID="22" presetClass="entr" presetSubtype="1" fill="hold" nodeType="after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up)">
                                      <p:cBhvr>
                                        <p:cTn id="5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10" grpId="0"/>
      <p:bldP spid="8" grpId="0" animBg="1"/>
      <p:bldP spid="11" grpId="0" animBg="1"/>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9" name="1 Título"/>
          <p:cNvSpPr>
            <a:spLocks noGrp="1"/>
          </p:cNvSpPr>
          <p:nvPr>
            <p:ph type="title"/>
          </p:nvPr>
        </p:nvSpPr>
        <p:spPr>
          <a:xfrm>
            <a:off x="276672" y="51470"/>
            <a:ext cx="3863280" cy="459508"/>
          </a:xfrm>
        </p:spPr>
        <p:txBody>
          <a:bodyPr>
            <a:normAutofit/>
          </a:bodyPr>
          <a:lstStyle/>
          <a:p>
            <a:r>
              <a:rPr lang="es-ES" sz="2400" b="1" dirty="0" err="1">
                <a:effectLst>
                  <a:outerShdw blurRad="38100" dist="38100" dir="2700000" algn="tl">
                    <a:srgbClr val="000000">
                      <a:alpha val="43137"/>
                    </a:srgbClr>
                  </a:outerShdw>
                </a:effectLst>
                <a:latin typeface="Myriad Pro" pitchFamily="34" charset="0"/>
              </a:rPr>
              <a:t>Revelation</a:t>
            </a:r>
            <a:r>
              <a:rPr lang="es-ES" sz="2400" b="1" dirty="0">
                <a:effectLst>
                  <a:outerShdw blurRad="38100" dist="38100" dir="2700000" algn="tl">
                    <a:srgbClr val="000000">
                      <a:alpha val="43137"/>
                    </a:srgbClr>
                  </a:outerShdw>
                </a:effectLst>
                <a:latin typeface="Myriad Pro" pitchFamily="34" charset="0"/>
              </a:rPr>
              <a:t>  3:14-22</a:t>
            </a:r>
          </a:p>
        </p:txBody>
      </p:sp>
      <p:sp>
        <p:nvSpPr>
          <p:cNvPr id="3" name="2 Marcador de contenido"/>
          <p:cNvSpPr>
            <a:spLocks noGrp="1"/>
          </p:cNvSpPr>
          <p:nvPr>
            <p:ph idx="1"/>
          </p:nvPr>
        </p:nvSpPr>
        <p:spPr>
          <a:xfrm>
            <a:off x="1475655" y="987574"/>
            <a:ext cx="7272809" cy="3168351"/>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I counsel thee to buy of me gold tried in the fire, that thou mayest be rich; and white raiment, that thou mayest be clothed, and that the shame of thy nakedness do not appear; and anoint thine eyes with </a:t>
            </a:r>
            <a:r>
              <a:rPr lang="en-US" sz="28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eyesalve</a:t>
            </a:r>
            <a:r>
              <a:rPr lang="en-US"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that thou mayest see. </a:t>
            </a:r>
          </a:p>
          <a:p>
            <a:pPr marL="0" indent="0">
              <a:buNone/>
            </a:pPr>
            <a:r>
              <a:rPr lang="en-US"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As many as I love, I rebuke and chasten: be zealous therefore, and repent.</a:t>
            </a:r>
          </a:p>
          <a:p>
            <a:pPr marL="0" indent="0">
              <a:buNone/>
            </a:pPr>
            <a:endPar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sp>
        <p:nvSpPr>
          <p:cNvPr id="10" name="9 CuadroTexto"/>
          <p:cNvSpPr txBox="1"/>
          <p:nvPr/>
        </p:nvSpPr>
        <p:spPr>
          <a:xfrm rot="16200000">
            <a:off x="-62731" y="2544174"/>
            <a:ext cx="1512169" cy="46166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b="1" spc="50" dirty="0">
                <a:ln w="11430"/>
                <a:solidFill>
                  <a:srgbClr val="0070C0"/>
                </a:solidFill>
                <a:effectLst>
                  <a:outerShdw blurRad="76200" dist="50800" dir="5400000" algn="tl" rotWithShape="0">
                    <a:srgbClr val="000000">
                      <a:alpha val="65000"/>
                    </a:srgbClr>
                  </a:outerShdw>
                </a:effectLst>
                <a:latin typeface="+mj-lt"/>
              </a:rPr>
              <a:t>Medicine</a:t>
            </a:r>
            <a:endParaRPr lang="es-AR" sz="2400" b="1" spc="50" dirty="0">
              <a:ln w="11430"/>
              <a:solidFill>
                <a:srgbClr val="0070C0"/>
              </a:solidFill>
              <a:effectLst>
                <a:outerShdw blurRad="76200" dist="50800" dir="5400000" algn="tl" rotWithShape="0">
                  <a:srgbClr val="000000">
                    <a:alpha val="65000"/>
                  </a:srgbClr>
                </a:outerShdw>
              </a:effectLst>
              <a:latin typeface="+mj-lt"/>
            </a:endParaRPr>
          </a:p>
        </p:txBody>
      </p:sp>
      <p:sp>
        <p:nvSpPr>
          <p:cNvPr id="11" name="10 Abrir llave"/>
          <p:cNvSpPr/>
          <p:nvPr/>
        </p:nvSpPr>
        <p:spPr>
          <a:xfrm>
            <a:off x="1043608" y="1034048"/>
            <a:ext cx="360040" cy="3481918"/>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s-AR"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8" name="Picture 2" descr="Resultado de imagen para iglesia png"/>
          <p:cNvPicPr>
            <a:picLocks noChangeAspect="1" noChangeArrowheads="1"/>
          </p:cNvPicPr>
          <p:nvPr/>
        </p:nvPicPr>
        <p:blipFill rotWithShape="1">
          <a:blip r:embed="rId5">
            <a:extLst>
              <a:ext uri="{28A0092B-C50C-407E-A947-70E740481C1C}">
                <a14:useLocalDpi xmlns:a14="http://schemas.microsoft.com/office/drawing/2010/main" val="0"/>
              </a:ext>
            </a:extLst>
          </a:blip>
          <a:srcRect t="6281"/>
          <a:stretch/>
        </p:blipFill>
        <p:spPr bwMode="auto">
          <a:xfrm>
            <a:off x="7164288" y="3014944"/>
            <a:ext cx="2376264" cy="2227026"/>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3998570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2" presetClass="entr" presetSubtype="2"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right)">
                                      <p:cBhvr>
                                        <p:cTn id="24" dur="500"/>
                                        <p:tgtEl>
                                          <p:spTgt spid="11"/>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22" presetClass="entr" presetSubtype="1"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up)">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build="p"/>
      <p:bldP spid="10" grpId="0"/>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51470"/>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Matthew 5:9; 26:52</a:t>
            </a: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95537" y="915566"/>
            <a:ext cx="5668083" cy="395242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r>
              <a:rPr lang="en-US"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Blessed are the peacemakers: for they shall be called the children of God.</a:t>
            </a: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t>
            </a:r>
            <a:r>
              <a:rPr lang="en-US"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Then said Jesus unto him, Put up again thy sword into his place: for all they that take the sword shall perish with the sword.”</a:t>
            </a:r>
            <a:endPar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8578" y="987574"/>
            <a:ext cx="3935950" cy="3935950"/>
          </a:xfrm>
          <a:prstGeom prst="rect">
            <a:avLst/>
          </a:prstGeom>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7373474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36512" y="-766290"/>
            <a:ext cx="9180512" cy="6146352"/>
          </a:xfrm>
          <a:prstGeom prst="rect">
            <a:avLst/>
          </a:prstGeom>
        </p:spPr>
      </p:pic>
      <p:sp>
        <p:nvSpPr>
          <p:cNvPr id="2" name="Título 1"/>
          <p:cNvSpPr>
            <a:spLocks noGrp="1"/>
          </p:cNvSpPr>
          <p:nvPr>
            <p:ph type="title"/>
          </p:nvPr>
        </p:nvSpPr>
        <p:spPr/>
        <p:txBody>
          <a:bodyPr/>
          <a:lstStyle/>
          <a:p>
            <a:pPr algn="r"/>
            <a:r>
              <a:rPr lang="es-ES" dirty="0" err="1"/>
              <a:t>Anton</a:t>
            </a:r>
            <a:r>
              <a:rPr lang="es-ES" dirty="0"/>
              <a:t> </a:t>
            </a:r>
            <a:r>
              <a:rPr lang="es-ES" dirty="0" err="1"/>
              <a:t>Brugger</a:t>
            </a:r>
            <a:endParaRPr lang="es-ES" dirty="0"/>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4"/>
          <a:stretch>
            <a:fillRect/>
          </a:stretch>
        </p:blipFill>
        <p:spPr>
          <a:xfrm>
            <a:off x="520897" y="555526"/>
            <a:ext cx="2754959" cy="379473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5073849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75" y="-92546"/>
            <a:ext cx="9336350" cy="6223635"/>
          </a:xfrm>
          <a:prstGeom prst="rect">
            <a:avLst/>
          </a:prstGeom>
        </p:spPr>
      </p:pic>
      <p:sp>
        <p:nvSpPr>
          <p:cNvPr id="5" name="Rectángulo 4"/>
          <p:cNvSpPr/>
          <p:nvPr/>
        </p:nvSpPr>
        <p:spPr>
          <a:xfrm>
            <a:off x="323528" y="195486"/>
            <a:ext cx="5544616" cy="1200329"/>
          </a:xfrm>
          <a:prstGeom prst="rect">
            <a:avLst/>
          </a:prstGeom>
        </p:spPr>
        <p:txBody>
          <a:bodyPr wrap="square">
            <a:spAutoFit/>
          </a:bodyPr>
          <a:lstStyle/>
          <a:p>
            <a:r>
              <a:rPr lang="en-US" sz="2400" b="1" dirty="0">
                <a:solidFill>
                  <a:schemeClr val="bg1"/>
                </a:solidFill>
              </a:rPr>
              <a:t>"Forty fighters, fight for you, O Christ, to win the victory for you and receive the crown of the victorious from you."</a:t>
            </a:r>
            <a:endParaRPr lang="es-ES" sz="2400" b="1" dirty="0">
              <a:solidFill>
                <a:schemeClr val="bg1"/>
              </a:solidFill>
            </a:endParaRPr>
          </a:p>
        </p:txBody>
      </p:sp>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1354166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anim calcmode="lin" valueType="num">
                                      <p:cBhvr>
                                        <p:cTn id="8" dur="1500" fill="hold"/>
                                        <p:tgtEl>
                                          <p:spTgt spid="5"/>
                                        </p:tgtEl>
                                        <p:attrNameLst>
                                          <p:attrName>ppt_x</p:attrName>
                                        </p:attrNameLst>
                                      </p:cBhvr>
                                      <p:tavLst>
                                        <p:tav tm="0">
                                          <p:val>
                                            <p:strVal val="#ppt_x"/>
                                          </p:val>
                                        </p:tav>
                                        <p:tav tm="100000">
                                          <p:val>
                                            <p:strVal val="#ppt_x"/>
                                          </p:val>
                                        </p:tav>
                                      </p:tavLst>
                                    </p:anim>
                                    <p:anim calcmode="lin" valueType="num">
                                      <p:cBhvr>
                                        <p:cTn id="9" dur="1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3500"/>
                            </p:stCondLst>
                            <p:childTnLst>
                              <p:par>
                                <p:cTn id="11" presetID="22" presetClass="entr" presetSubtype="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Resultado de imagen para iglesia png"/>
          <p:cNvPicPr>
            <a:picLocks noChangeAspect="1" noChangeArrowheads="1"/>
          </p:cNvPicPr>
          <p:nvPr/>
        </p:nvPicPr>
        <p:blipFill rotWithShape="1">
          <a:blip r:embed="rId4">
            <a:extLst>
              <a:ext uri="{28A0092B-C50C-407E-A947-70E740481C1C}">
                <a14:useLocalDpi xmlns:a14="http://schemas.microsoft.com/office/drawing/2010/main" val="0"/>
              </a:ext>
            </a:extLst>
          </a:blip>
          <a:srcRect t="6281"/>
          <a:stretch/>
        </p:blipFill>
        <p:spPr bwMode="auto">
          <a:xfrm>
            <a:off x="7164288" y="3014944"/>
            <a:ext cx="2376264" cy="222702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9" name="1 Título"/>
          <p:cNvSpPr>
            <a:spLocks noGrp="1"/>
          </p:cNvSpPr>
          <p:nvPr>
            <p:ph type="title"/>
          </p:nvPr>
        </p:nvSpPr>
        <p:spPr>
          <a:xfrm>
            <a:off x="276672" y="51470"/>
            <a:ext cx="3863280" cy="459508"/>
          </a:xfrm>
        </p:spPr>
        <p:txBody>
          <a:bodyPr>
            <a:normAutofit/>
          </a:bodyPr>
          <a:lstStyle/>
          <a:p>
            <a:r>
              <a:rPr lang="es-ES" sz="2400" b="1" dirty="0" err="1">
                <a:effectLst>
                  <a:outerShdw blurRad="38100" dist="38100" dir="2700000" algn="tl">
                    <a:srgbClr val="000000">
                      <a:alpha val="43137"/>
                    </a:srgbClr>
                  </a:outerShdw>
                </a:effectLst>
                <a:latin typeface="Myriad Pro" pitchFamily="34" charset="0"/>
              </a:rPr>
              <a:t>Revelation</a:t>
            </a:r>
            <a:r>
              <a:rPr lang="es-ES" sz="2400" b="1" dirty="0">
                <a:effectLst>
                  <a:outerShdw blurRad="38100" dist="38100" dir="2700000" algn="tl">
                    <a:srgbClr val="000000">
                      <a:alpha val="43137"/>
                    </a:srgbClr>
                  </a:outerShdw>
                </a:effectLst>
                <a:latin typeface="Myriad Pro" pitchFamily="34" charset="0"/>
              </a:rPr>
              <a:t> 3:14-22</a:t>
            </a:r>
          </a:p>
        </p:txBody>
      </p:sp>
      <p:sp>
        <p:nvSpPr>
          <p:cNvPr id="10" name="9 CuadroTexto"/>
          <p:cNvSpPr txBox="1"/>
          <p:nvPr/>
        </p:nvSpPr>
        <p:spPr>
          <a:xfrm rot="16200000">
            <a:off x="-221004" y="3293744"/>
            <a:ext cx="2126795" cy="46166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b="1" spc="50" dirty="0">
                <a:ln w="11430"/>
                <a:solidFill>
                  <a:srgbClr val="0070C0"/>
                </a:solidFill>
                <a:effectLst>
                  <a:outerShdw blurRad="76200" dist="50800" dir="5400000" algn="tl" rotWithShape="0">
                    <a:srgbClr val="000000">
                      <a:alpha val="65000"/>
                    </a:srgbClr>
                  </a:outerShdw>
                </a:effectLst>
                <a:latin typeface="+mj-lt"/>
              </a:rPr>
              <a:t>PROMISE</a:t>
            </a:r>
            <a:endParaRPr lang="es-AR" sz="2400" b="1" spc="50" dirty="0">
              <a:ln w="11430"/>
              <a:solidFill>
                <a:srgbClr val="0070C0"/>
              </a:solidFill>
              <a:effectLst>
                <a:outerShdw blurRad="76200" dist="50800" dir="5400000" algn="tl" rotWithShape="0">
                  <a:srgbClr val="000000">
                    <a:alpha val="65000"/>
                  </a:srgbClr>
                </a:outerShdw>
              </a:effectLst>
              <a:latin typeface="+mj-lt"/>
            </a:endParaRPr>
          </a:p>
        </p:txBody>
      </p:sp>
      <p:sp>
        <p:nvSpPr>
          <p:cNvPr id="11" name="10 Abrir llave"/>
          <p:cNvSpPr/>
          <p:nvPr/>
        </p:nvSpPr>
        <p:spPr>
          <a:xfrm>
            <a:off x="1187624" y="2355726"/>
            <a:ext cx="360040" cy="2304256"/>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s-AR"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2" name="11 Abrir llave"/>
          <p:cNvSpPr/>
          <p:nvPr/>
        </p:nvSpPr>
        <p:spPr>
          <a:xfrm>
            <a:off x="1187624" y="871528"/>
            <a:ext cx="360040" cy="1152128"/>
          </a:xfrm>
          <a:prstGeom prst="leftBrace">
            <a:avLst>
              <a:gd name="adj1" fmla="val 8333"/>
              <a:gd name="adj2" fmla="val 52338"/>
            </a:avLst>
          </a:prstGeom>
        </p:spPr>
        <p:style>
          <a:lnRef idx="3">
            <a:schemeClr val="accent1"/>
          </a:lnRef>
          <a:fillRef idx="0">
            <a:schemeClr val="accent1"/>
          </a:fillRef>
          <a:effectRef idx="2">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s-AR"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3" name="12 CuadroTexto"/>
          <p:cNvSpPr txBox="1"/>
          <p:nvPr/>
        </p:nvSpPr>
        <p:spPr>
          <a:xfrm rot="16200000">
            <a:off x="33585" y="1244075"/>
            <a:ext cx="1617621" cy="46166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b="1" spc="50" dirty="0">
                <a:ln w="11430"/>
                <a:solidFill>
                  <a:srgbClr val="0070C0"/>
                </a:solidFill>
                <a:effectLst>
                  <a:outerShdw blurRad="76200" dist="50800" dir="5400000" algn="tl" rotWithShape="0">
                    <a:srgbClr val="000000">
                      <a:alpha val="65000"/>
                    </a:srgbClr>
                  </a:outerShdw>
                </a:effectLst>
                <a:latin typeface="+mj-lt"/>
              </a:rPr>
              <a:t>REMANENT</a:t>
            </a:r>
            <a:endParaRPr lang="es-AR" sz="2400" b="1" spc="50" dirty="0">
              <a:ln w="11430"/>
              <a:solidFill>
                <a:srgbClr val="0070C0"/>
              </a:solidFill>
              <a:effectLst>
                <a:outerShdw blurRad="76200" dist="50800" dir="5400000" algn="tl" rotWithShape="0">
                  <a:srgbClr val="000000">
                    <a:alpha val="65000"/>
                  </a:srgbClr>
                </a:outerShdw>
              </a:effectLst>
              <a:latin typeface="+mj-lt"/>
            </a:endParaRPr>
          </a:p>
        </p:txBody>
      </p:sp>
      <p:sp>
        <p:nvSpPr>
          <p:cNvPr id="3" name="2 Marcador de contenido"/>
          <p:cNvSpPr>
            <a:spLocks noGrp="1"/>
          </p:cNvSpPr>
          <p:nvPr>
            <p:ph idx="1"/>
          </p:nvPr>
        </p:nvSpPr>
        <p:spPr>
          <a:xfrm>
            <a:off x="1619672" y="843558"/>
            <a:ext cx="7128792" cy="381642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He </a:t>
            </a:r>
            <a:r>
              <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Behold, I stand at the door, and knock: if any man hear my voice, and open the door, I will come in to him, and will sup with him, and he with me.</a:t>
            </a:r>
          </a:p>
          <a:p>
            <a:pPr marL="0" indent="0">
              <a:buNone/>
            </a:pPr>
            <a:endPar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a:p>
            <a:pPr marL="0" indent="0">
              <a:buNone/>
            </a:pPr>
            <a:r>
              <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To him that </a:t>
            </a:r>
            <a:r>
              <a:rPr lang="en-US" sz="24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overcometh</a:t>
            </a:r>
            <a:r>
              <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will I grant to sit with me in my throne, even as I also overcame, and am set down with my Father in his throne.</a:t>
            </a:r>
          </a:p>
          <a:p>
            <a:pPr marL="0" indent="0">
              <a:buNone/>
            </a:pPr>
            <a:r>
              <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He that hath an ear, let him hear what the Spirit saith unto the churches.</a:t>
            </a:r>
            <a:endParaRPr lang="en-US" dirty="0"/>
          </a:p>
          <a:p>
            <a:pPr marL="0" indent="0">
              <a:buNone/>
            </a:pPr>
            <a:endPar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17" name="Imagen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40825099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grpId="0"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22" presetClass="entr" presetSubtype="2"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right)">
                                      <p:cBhvr>
                                        <p:cTn id="30" dur="500"/>
                                        <p:tgtEl>
                                          <p:spTgt spid="12"/>
                                        </p:tgtEl>
                                      </p:cBhvr>
                                    </p:animEffect>
                                  </p:childTnLst>
                                </p:cTn>
                              </p:par>
                            </p:childTnLst>
                          </p:cTn>
                        </p:par>
                        <p:par>
                          <p:cTn id="31" fill="hold">
                            <p:stCondLst>
                              <p:cond delay="4000"/>
                            </p:stCondLst>
                            <p:childTnLst>
                              <p:par>
                                <p:cTn id="32" presetID="10" presetClass="entr" presetSubtype="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par>
                          <p:cTn id="35" fill="hold">
                            <p:stCondLst>
                              <p:cond delay="4500"/>
                            </p:stCondLst>
                            <p:childTnLst>
                              <p:par>
                                <p:cTn id="36" presetID="22" presetClass="entr" presetSubtype="2"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right)">
                                      <p:cBhvr>
                                        <p:cTn id="38" dur="500"/>
                                        <p:tgtEl>
                                          <p:spTgt spid="11"/>
                                        </p:tgtEl>
                                      </p:cBhvr>
                                    </p:animEffect>
                                  </p:childTnLst>
                                </p:cTn>
                              </p:par>
                            </p:childTnLst>
                          </p:cTn>
                        </p:par>
                        <p:par>
                          <p:cTn id="39" fill="hold">
                            <p:stCondLst>
                              <p:cond delay="5000"/>
                            </p:stCondLst>
                            <p:childTnLst>
                              <p:par>
                                <p:cTn id="40" presetID="10" presetClass="entr" presetSubtype="0"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par>
                          <p:cTn id="43" fill="hold">
                            <p:stCondLst>
                              <p:cond delay="5500"/>
                            </p:stCondLst>
                            <p:childTnLst>
                              <p:par>
                                <p:cTn id="44" presetID="22" presetClass="entr" presetSubtype="1"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up)">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2" grpId="0" animBg="1"/>
      <p:bldP spid="13" grpId="0"/>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37890" name="Picture 2" descr="Resultado de imagen para jesus cenand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64554"/>
            <a:ext cx="7730463" cy="515364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361991" y="4090764"/>
            <a:ext cx="8229600" cy="857250"/>
          </a:xfrm>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b="1" spc="50" dirty="0">
                <a:ln w="11430"/>
                <a:solidFill>
                  <a:srgbClr val="FF0000"/>
                </a:solidFill>
                <a:effectLst>
                  <a:outerShdw blurRad="76200" dist="50800" dir="5400000" algn="tl" rotWithShape="0">
                    <a:srgbClr val="000000">
                      <a:alpha val="65000"/>
                    </a:srgbClr>
                  </a:outerShdw>
                </a:effectLst>
              </a:rPr>
              <a:t>«</a:t>
            </a:r>
            <a:r>
              <a:rPr lang="es-AR" sz="4400" b="1" spc="50" dirty="0">
                <a:ln w="11430"/>
                <a:solidFill>
                  <a:srgbClr val="FF0000"/>
                </a:solidFill>
                <a:effectLst>
                  <a:outerShdw blurRad="76200" dist="50800" dir="5400000" algn="tl" rotWithShape="0">
                    <a:srgbClr val="000000">
                      <a:alpha val="65000"/>
                    </a:srgbClr>
                  </a:outerShdw>
                </a:effectLst>
              </a:rPr>
              <a:t>I WILL DINE WITH HIM AND HE WITH ME</a:t>
            </a:r>
            <a:r>
              <a:rPr lang="es-AR" b="1" spc="50" dirty="0">
                <a:ln w="11430"/>
                <a:solidFill>
                  <a:srgbClr val="FF0000"/>
                </a:solidFill>
                <a:effectLst>
                  <a:outerShdw blurRad="76200" dist="50800" dir="5400000" algn="tl" rotWithShape="0">
                    <a:srgbClr val="000000">
                      <a:alpha val="65000"/>
                    </a:srgbClr>
                  </a:outerShdw>
                </a:effectLst>
              </a:rPr>
              <a:t>» </a:t>
            </a:r>
          </a:p>
        </p:txBody>
      </p:sp>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3664146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37890"/>
                                        </p:tgtEl>
                                        <p:attrNameLst>
                                          <p:attrName>style.visibility</p:attrName>
                                        </p:attrNameLst>
                                      </p:cBhvr>
                                      <p:to>
                                        <p:strVal val="visible"/>
                                      </p:to>
                                    </p:set>
                                    <p:animEffect transition="in" filter="fade">
                                      <p:cBhvr>
                                        <p:cTn id="12" dur="5500"/>
                                        <p:tgtEl>
                                          <p:spTgt spid="37890"/>
                                        </p:tgtEl>
                                      </p:cBhvr>
                                    </p:animEffect>
                                  </p:childTnLst>
                                </p:cTn>
                              </p:par>
                            </p:childTnLst>
                          </p:cTn>
                        </p:par>
                        <p:par>
                          <p:cTn id="13" fill="hold">
                            <p:stCondLst>
                              <p:cond delay="5500"/>
                            </p:stCondLst>
                            <p:childTnLst>
                              <p:par>
                                <p:cTn id="14" presetID="22" presetClass="entr" presetSubtype="1"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552"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5" name="2 Subtítulo"/>
          <p:cNvSpPr txBox="1">
            <a:spLocks/>
          </p:cNvSpPr>
          <p:nvPr/>
        </p:nvSpPr>
        <p:spPr>
          <a:xfrm>
            <a:off x="467544" y="483518"/>
            <a:ext cx="3096344" cy="668343"/>
          </a:xfrm>
          <a:prstGeom prst="rect">
            <a:avLst/>
          </a:prstGeom>
        </p:spPr>
        <p:txBody>
          <a:bodyPr vert="horz" lIns="0" rIns="18288">
            <a:normAutofit/>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l"/>
            <a:r>
              <a:rPr lang="es-ES" sz="1800" b="1" dirty="0">
                <a:solidFill>
                  <a:schemeClr val="tx1">
                    <a:lumMod val="65000"/>
                  </a:schemeClr>
                </a:solidFill>
              </a:rPr>
              <a:t>Following </a:t>
            </a:r>
            <a:r>
              <a:rPr lang="es-ES" sz="1800" b="1" dirty="0" err="1">
                <a:solidFill>
                  <a:schemeClr val="tx1">
                    <a:lumMod val="65000"/>
                  </a:schemeClr>
                </a:solidFill>
              </a:rPr>
              <a:t>topic</a:t>
            </a:r>
            <a:r>
              <a:rPr lang="es-ES" sz="1800" b="1" dirty="0">
                <a:solidFill>
                  <a:schemeClr val="tx1">
                    <a:lumMod val="65000"/>
                  </a:schemeClr>
                </a:solidFill>
              </a:rPr>
              <a:t>:</a:t>
            </a:r>
            <a:endParaRPr lang="es-AR" sz="1800" b="1" dirty="0">
              <a:solidFill>
                <a:schemeClr val="tx1">
                  <a:lumMod val="65000"/>
                </a:schemeClr>
              </a:solidFill>
            </a:endParaRPr>
          </a:p>
        </p:txBody>
      </p:sp>
      <p:sp>
        <p:nvSpPr>
          <p:cNvPr id="16" name="1 Título"/>
          <p:cNvSpPr txBox="1">
            <a:spLocks/>
          </p:cNvSpPr>
          <p:nvPr/>
        </p:nvSpPr>
        <p:spPr>
          <a:xfrm>
            <a:off x="467544" y="411510"/>
            <a:ext cx="8352928" cy="2563737"/>
          </a:xfrm>
          <a:prstGeom prst="rect">
            <a:avLst/>
          </a:prstGeom>
          <a:ln>
            <a:noFill/>
          </a:ln>
        </p:spPr>
        <p:txBody>
          <a:bodyPr vert="horz" lIns="0" tIns="0" rIns="18288" bIns="0" anchor="b">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r" rtl="0" eaLnBrk="1" latinLnBrk="0" hangingPunct="1">
              <a:spcBef>
                <a:spcPct val="0"/>
              </a:spcBef>
              <a:buNone/>
              <a:defRPr kumimoji="0" sz="5600" b="1" i="0" u="none"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ctr"/>
            <a:r>
              <a:rPr lang="es-AR" spc="50" dirty="0" err="1">
                <a:ln w="11430"/>
                <a:solidFill>
                  <a:srgbClr val="00B0F0"/>
                </a:solidFill>
                <a:effectLst>
                  <a:outerShdw blurRad="76200" dist="50800" dir="5400000" algn="tl" rotWithShape="0">
                    <a:srgbClr val="000000">
                      <a:alpha val="65000"/>
                    </a:srgbClr>
                  </a:outerShdw>
                </a:effectLst>
              </a:rPr>
              <a:t>The</a:t>
            </a:r>
            <a:r>
              <a:rPr lang="es-AR" spc="50" dirty="0">
                <a:ln w="11430"/>
                <a:solidFill>
                  <a:srgbClr val="00B0F0"/>
                </a:solidFill>
                <a:effectLst>
                  <a:outerShdw blurRad="76200" dist="50800" dir="5400000" algn="tl" rotWithShape="0">
                    <a:srgbClr val="000000">
                      <a:alpha val="65000"/>
                    </a:srgbClr>
                  </a:outerShdw>
                </a:effectLst>
              </a:rPr>
              <a:t> Great </a:t>
            </a:r>
            <a:r>
              <a:rPr lang="es-AR" spc="50" dirty="0" err="1">
                <a:ln w="11430"/>
                <a:solidFill>
                  <a:srgbClr val="00B0F0"/>
                </a:solidFill>
                <a:effectLst>
                  <a:outerShdw blurRad="76200" dist="50800" dir="5400000" algn="tl" rotWithShape="0">
                    <a:srgbClr val="000000">
                      <a:alpha val="65000"/>
                    </a:srgbClr>
                  </a:outerShdw>
                </a:effectLst>
              </a:rPr>
              <a:t>Throne</a:t>
            </a:r>
            <a:r>
              <a:rPr lang="es-AR" spc="50" dirty="0">
                <a:ln w="11430"/>
                <a:solidFill>
                  <a:srgbClr val="00B0F0"/>
                </a:solidFill>
                <a:effectLst>
                  <a:outerShdw blurRad="76200" dist="50800" dir="5400000" algn="tl" rotWithShape="0">
                    <a:srgbClr val="000000">
                      <a:alpha val="65000"/>
                    </a:srgbClr>
                  </a:outerShdw>
                </a:effectLst>
              </a:rPr>
              <a:t> </a:t>
            </a:r>
          </a:p>
          <a:p>
            <a:pPr algn="ctr"/>
            <a:r>
              <a:rPr lang="es-AR" spc="50" dirty="0" err="1">
                <a:ln w="11430"/>
                <a:solidFill>
                  <a:srgbClr val="00B0F0"/>
                </a:solidFill>
                <a:effectLst>
                  <a:outerShdw blurRad="76200" dist="50800" dir="5400000" algn="tl" rotWithShape="0">
                    <a:srgbClr val="000000">
                      <a:alpha val="65000"/>
                    </a:srgbClr>
                  </a:outerShdw>
                </a:effectLst>
              </a:rPr>
              <a:t>Surrounded</a:t>
            </a:r>
            <a:r>
              <a:rPr lang="es-AR" spc="50" dirty="0">
                <a:ln w="11430"/>
                <a:solidFill>
                  <a:srgbClr val="00B0F0"/>
                </a:solidFill>
                <a:effectLst>
                  <a:outerShdw blurRad="76200" dist="50800" dir="5400000" algn="tl" rotWithShape="0">
                    <a:srgbClr val="000000">
                      <a:alpha val="65000"/>
                    </a:srgbClr>
                  </a:outerShdw>
                </a:effectLst>
              </a:rPr>
              <a:t> </a:t>
            </a:r>
            <a:r>
              <a:rPr lang="es-AR" spc="50" dirty="0" err="1">
                <a:ln w="11430"/>
                <a:solidFill>
                  <a:srgbClr val="00B0F0"/>
                </a:solidFill>
                <a:effectLst>
                  <a:outerShdw blurRad="76200" dist="50800" dir="5400000" algn="tl" rotWithShape="0">
                    <a:srgbClr val="000000">
                      <a:alpha val="65000"/>
                    </a:srgbClr>
                  </a:outerShdw>
                </a:effectLst>
              </a:rPr>
              <a:t>by</a:t>
            </a:r>
            <a:r>
              <a:rPr lang="es-AR" spc="50" dirty="0">
                <a:ln w="11430"/>
                <a:solidFill>
                  <a:srgbClr val="00B0F0"/>
                </a:solidFill>
                <a:effectLst>
                  <a:outerShdw blurRad="76200" dist="50800" dir="5400000" algn="tl" rotWithShape="0">
                    <a:srgbClr val="000000">
                      <a:alpha val="65000"/>
                    </a:srgbClr>
                  </a:outerShdw>
                </a:effectLst>
              </a:rPr>
              <a:t> </a:t>
            </a:r>
            <a:r>
              <a:rPr lang="es-AR" spc="50" dirty="0" err="1">
                <a:ln w="11430"/>
                <a:solidFill>
                  <a:srgbClr val="00B0F0"/>
                </a:solidFill>
                <a:effectLst>
                  <a:outerShdw blurRad="76200" dist="50800" dir="5400000" algn="tl" rotWithShape="0">
                    <a:srgbClr val="000000">
                      <a:alpha val="65000"/>
                    </a:srgbClr>
                  </a:outerShdw>
                </a:effectLst>
              </a:rPr>
              <a:t>Thrones</a:t>
            </a:r>
            <a:endParaRPr lang="es-AR" spc="50" dirty="0">
              <a:ln w="11430"/>
              <a:solidFill>
                <a:srgbClr val="00B0F0"/>
              </a:solidFill>
              <a:effectLst>
                <a:outerShdw blurRad="76200" dist="50800" dir="5400000" algn="tl" rotWithShape="0">
                  <a:srgbClr val="000000">
                    <a:alpha val="65000"/>
                  </a:srgbClr>
                </a:outerShdw>
              </a:effectLst>
            </a:endParaRPr>
          </a:p>
        </p:txBody>
      </p:sp>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3620923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ángulo 1"/>
          <p:cNvSpPr/>
          <p:nvPr/>
        </p:nvSpPr>
        <p:spPr>
          <a:xfrm>
            <a:off x="323527" y="559456"/>
            <a:ext cx="8673941" cy="2952328"/>
          </a:xfrm>
          <a:prstGeom prst="rect">
            <a:avLst/>
          </a:prstGeom>
          <a:solidFill>
            <a:schemeClr val="tx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p:cNvSpPr txBox="1">
            <a:spLocks noChangeArrowheads="1"/>
          </p:cNvSpPr>
          <p:nvPr>
            <p:custDataLst>
              <p:tags r:id="rId1"/>
            </p:custDataLst>
          </p:nvPr>
        </p:nvSpPr>
        <p:spPr bwMode="auto">
          <a:xfrm>
            <a:off x="1857486" y="826939"/>
            <a:ext cx="6458929"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lvl="0" algn="ctr" eaLnBrk="1" fontAlgn="auto" hangingPunct="1">
              <a:spcBef>
                <a:spcPct val="50000"/>
              </a:spcBef>
              <a:spcAft>
                <a:spcPts val="0"/>
              </a:spcAft>
            </a:pPr>
            <a:r>
              <a:rPr lang="en-US" sz="3600" u="none" dirty="0">
                <a:ln w="1905"/>
                <a:solidFill>
                  <a:srgbClr val="99CCFF"/>
                </a:solidFill>
                <a:effectLst>
                  <a:innerShdw blurRad="69850" dist="43180" dir="5400000">
                    <a:srgbClr val="000000">
                      <a:alpha val="65000"/>
                    </a:srgbClr>
                  </a:innerShdw>
                </a:effectLst>
                <a:latin typeface="Verdana" pitchFamily="34" charset="0"/>
              </a:rPr>
              <a:t>biblewell.org</a:t>
            </a:r>
            <a:endParaRPr lang="en-US" sz="3200" u="none" dirty="0">
              <a:ln w="1905"/>
              <a:solidFill>
                <a:srgbClr val="99CCFF"/>
              </a:soli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1600" u="none"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a:t>
            </a:r>
            <a:r>
              <a:rPr lang="es-ES" sz="16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a:t>
            </a:r>
            <a:r>
              <a:rPr lang="en-US" sz="16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biblewell.org</a:t>
            </a:r>
          </a:p>
          <a:p>
            <a:pPr lvl="0" algn="ctr" eaLnBrk="1" fontAlgn="auto" hangingPunct="1">
              <a:spcBef>
                <a:spcPct val="50000"/>
              </a:spcBef>
              <a:spcAft>
                <a:spcPts val="0"/>
              </a:spcAft>
            </a:pPr>
            <a:endParaRPr lang="es-ES" sz="20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p:txBody>
      </p:sp>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2990" y="1905430"/>
            <a:ext cx="2146882" cy="1431255"/>
          </a:xfrm>
          <a:prstGeom prst="rect">
            <a:avLst/>
          </a:prstGeom>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5704" y="2921629"/>
            <a:ext cx="1666345" cy="1666345"/>
          </a:xfrm>
          <a:prstGeom prst="rect">
            <a:avLst/>
          </a:prstGeom>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0098" y="1995686"/>
            <a:ext cx="2453528" cy="1067239"/>
          </a:xfrm>
          <a:prstGeom prst="rect">
            <a:avLst/>
          </a:prstGeom>
        </p:spPr>
      </p:pic>
      <p:pic>
        <p:nvPicPr>
          <p:cNvPr id="1026" name="Picture 2" descr="https://scontent-atl3-1.xx.fbcdn.net/v/t1.0-1/p200x200/27867131_1975550469430702_1862152407985540365_n.png?_nc_cat=104&amp;_nc_ht=scontent-atl3-1.xx&amp;oh=95534762a19f95bde7474727c69ad8e1&amp;oe=5C7DC15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960" y="483518"/>
            <a:ext cx="1363331" cy="1363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9722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6" y="0"/>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340" y="2372352"/>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10" name="2 Marcador de contenido"/>
          <p:cNvSpPr txBox="1">
            <a:spLocks/>
          </p:cNvSpPr>
          <p:nvPr/>
        </p:nvSpPr>
        <p:spPr>
          <a:xfrm>
            <a:off x="611560" y="843558"/>
            <a:ext cx="8208911" cy="4536504"/>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endParaRPr lang="es-AR" sz="2400" b="1" i="1" dirty="0">
              <a:ln w="3175">
                <a:solidFill>
                  <a:schemeClr val="bg1"/>
                </a:solidFill>
              </a:ln>
              <a:solidFill>
                <a:schemeClr val="accent2"/>
              </a:solidFill>
              <a:effectLst>
                <a:outerShdw blurRad="38100" dist="25400" dir="5400000" algn="ctr" rotWithShape="0">
                  <a:srgbClr val="6E747A">
                    <a:alpha val="43000"/>
                  </a:srgbClr>
                </a:outerShdw>
              </a:effectLst>
              <a:latin typeface="Myriad Pro" pitchFamily="34" charset="0"/>
            </a:endParaRPr>
          </a:p>
        </p:txBody>
      </p:sp>
      <p:sp>
        <p:nvSpPr>
          <p:cNvPr id="11" name="1 Título"/>
          <p:cNvSpPr>
            <a:spLocks noGrp="1"/>
          </p:cNvSpPr>
          <p:nvPr>
            <p:ph type="title"/>
          </p:nvPr>
        </p:nvSpPr>
        <p:spPr>
          <a:xfrm>
            <a:off x="276672" y="51470"/>
            <a:ext cx="3863280" cy="459508"/>
          </a:xfrm>
        </p:spPr>
        <p:txBody>
          <a:bodyPr>
            <a:normAutofit/>
          </a:bodyPr>
          <a:lstStyle/>
          <a:p>
            <a:r>
              <a:rPr lang="es-ES" sz="2400" b="1" dirty="0" err="1">
                <a:effectLst>
                  <a:outerShdw blurRad="38100" dist="38100" dir="2700000" algn="tl">
                    <a:srgbClr val="000000">
                      <a:alpha val="43137"/>
                    </a:srgbClr>
                  </a:outerShdw>
                </a:effectLst>
                <a:latin typeface="Myriad Pro" pitchFamily="34" charset="0"/>
              </a:rPr>
              <a:t>Revelation</a:t>
            </a:r>
            <a:r>
              <a:rPr lang="es-ES" sz="2400" b="1" dirty="0">
                <a:effectLst>
                  <a:outerShdw blurRad="38100" dist="38100" dir="2700000" algn="tl">
                    <a:srgbClr val="000000">
                      <a:alpha val="43137"/>
                    </a:srgbClr>
                  </a:outerShdw>
                </a:effectLst>
                <a:latin typeface="Myriad Pro" pitchFamily="34" charset="0"/>
              </a:rPr>
              <a:t> 6:9-11</a:t>
            </a:r>
          </a:p>
        </p:txBody>
      </p:sp>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
        <p:nvSpPr>
          <p:cNvPr id="3" name="Rectangle 2">
            <a:extLst>
              <a:ext uri="{FF2B5EF4-FFF2-40B4-BE49-F238E27FC236}">
                <a16:creationId xmlns:a16="http://schemas.microsoft.com/office/drawing/2014/main" xmlns="" id="{8C154A40-51A3-47F9-9AA6-0699999A273D}"/>
              </a:ext>
            </a:extLst>
          </p:cNvPr>
          <p:cNvSpPr/>
          <p:nvPr/>
        </p:nvSpPr>
        <p:spPr>
          <a:xfrm>
            <a:off x="223469" y="562448"/>
            <a:ext cx="8985092" cy="4401205"/>
          </a:xfrm>
          <a:prstGeom prst="rect">
            <a:avLst/>
          </a:prstGeom>
          <a:ln>
            <a:noFill/>
          </a:ln>
          <a:effectLst>
            <a:softEdge rad="0"/>
          </a:effectLst>
        </p:spPr>
        <p:txBody>
          <a:bodyPr wrap="square">
            <a:spAutoFit/>
          </a:bodyPr>
          <a:lstStyle/>
          <a:p>
            <a:pPr>
              <a:spcBef>
                <a:spcPct val="20000"/>
              </a:spcBef>
              <a:buClr>
                <a:schemeClr val="accent3"/>
              </a:buClr>
              <a:buSzPct val="95000"/>
            </a:pPr>
            <a:r>
              <a:rPr lang="en-US" sz="2800" b="1" i="1" spc="50" dirty="0">
                <a:ln w="11430">
                  <a:solidFill>
                    <a:schemeClr val="bg1"/>
                  </a:solidFill>
                </a:ln>
                <a:solidFill>
                  <a:schemeClr val="accent1">
                    <a:lumMod val="75000"/>
                  </a:schemeClr>
                </a:solidFill>
                <a:effectLst>
                  <a:outerShdw blurRad="76200" dist="50800" dir="5400000" algn="tl" rotWithShape="0">
                    <a:srgbClr val="000000">
                      <a:alpha val="65000"/>
                    </a:srgbClr>
                  </a:outerShdw>
                </a:effectLst>
                <a:latin typeface="Myriad Pro" pitchFamily="34" charset="0"/>
              </a:rPr>
              <a:t>“And when he had opened the fifth seal, I saw under the altar the souls of them that were slain for the word of God, and for the testimony which they held: And they cried with a loud voice, saying, How long, O Lord, holy and true, dost thou not judge and avenge our blood on them that dwell on the earth? And white robes were given unto every one of them; and it was said unto them, that they should rest yet for a little season, until their </a:t>
            </a:r>
            <a:r>
              <a:rPr lang="en-US" sz="2800" b="1" i="1" spc="50" dirty="0" err="1">
                <a:ln w="11430">
                  <a:solidFill>
                    <a:schemeClr val="bg1"/>
                  </a:solidFill>
                </a:ln>
                <a:solidFill>
                  <a:schemeClr val="accent1">
                    <a:lumMod val="75000"/>
                  </a:schemeClr>
                </a:solidFill>
                <a:effectLst>
                  <a:outerShdw blurRad="76200" dist="50800" dir="5400000" algn="tl" rotWithShape="0">
                    <a:srgbClr val="000000">
                      <a:alpha val="65000"/>
                    </a:srgbClr>
                  </a:outerShdw>
                </a:effectLst>
                <a:latin typeface="Myriad Pro" pitchFamily="34" charset="0"/>
              </a:rPr>
              <a:t>fellowservants</a:t>
            </a:r>
            <a:r>
              <a:rPr lang="en-US" sz="2800" b="1" i="1" spc="50" dirty="0">
                <a:ln w="11430">
                  <a:solidFill>
                    <a:schemeClr val="bg1"/>
                  </a:solidFill>
                </a:ln>
                <a:solidFill>
                  <a:schemeClr val="accent1">
                    <a:lumMod val="75000"/>
                  </a:schemeClr>
                </a:solidFill>
                <a:effectLst>
                  <a:outerShdw blurRad="76200" dist="50800" dir="5400000" algn="tl" rotWithShape="0">
                    <a:srgbClr val="000000">
                      <a:alpha val="65000"/>
                    </a:srgbClr>
                  </a:outerShdw>
                </a:effectLst>
                <a:latin typeface="Myriad Pro" pitchFamily="34" charset="0"/>
              </a:rPr>
              <a:t> also and their brethren, that should be killed as they were, should be fulfilled.”</a:t>
            </a:r>
            <a:endParaRPr lang="es-AR" sz="2800" b="1" i="1" spc="50" dirty="0">
              <a:ln w="11430">
                <a:solidFill>
                  <a:schemeClr val="bg1"/>
                </a:solidFill>
              </a:ln>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19486508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grpId="0" nodeType="afterEffect" nodePh="1">
                                  <p:stCondLst>
                                    <p:cond delay="0"/>
                                  </p:stCondLst>
                                  <p:endCondLst>
                                    <p:cond evt="begin" delay="0">
                                      <p:tn val="10"/>
                                    </p:cond>
                                  </p:end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profeta.jpg"/>
          <p:cNvPicPr>
            <a:picLocks noChangeAspect="1" noChangeArrowheads="1"/>
          </p:cNvPicPr>
          <p:nvPr/>
        </p:nvPicPr>
        <p:blipFill rotWithShape="1">
          <a:blip r:embed="rId3">
            <a:extLst>
              <a:ext uri="{28A0092B-C50C-407E-A947-70E740481C1C}">
                <a14:useLocalDpi xmlns:a14="http://schemas.microsoft.com/office/drawing/2010/main" val="0"/>
              </a:ext>
            </a:extLst>
          </a:blip>
          <a:srcRect t="30666"/>
          <a:stretch/>
        </p:blipFill>
        <p:spPr bwMode="auto">
          <a:xfrm>
            <a:off x="467544" y="339502"/>
            <a:ext cx="5327141" cy="3816117"/>
          </a:xfrm>
          <a:prstGeom prst="rect">
            <a:avLst/>
          </a:prstGeom>
          <a:solidFill>
            <a:schemeClr val="accent2"/>
          </a:solidFill>
          <a:effectLst>
            <a:softEdge rad="635000"/>
          </a:effectLst>
        </p:spPr>
      </p:pic>
      <p:pic>
        <p:nvPicPr>
          <p:cNvPr id="5" name="Imagen 4"/>
          <p:cNvPicPr>
            <a:picLocks noChangeAspect="1"/>
          </p:cNvPicPr>
          <p:nvPr/>
        </p:nvPicPr>
        <p:blipFill>
          <a:blip r:embed="rId4"/>
          <a:stretch>
            <a:fillRect/>
          </a:stretch>
        </p:blipFill>
        <p:spPr>
          <a:xfrm>
            <a:off x="2568116" y="-92546"/>
            <a:ext cx="6612396" cy="4014669"/>
          </a:xfrm>
          <a:prstGeom prst="rect">
            <a:avLst/>
          </a:prstGeom>
          <a:effectLst>
            <a:softEdge rad="635000"/>
          </a:effectLst>
        </p:spPr>
      </p:pic>
      <p:pic>
        <p:nvPicPr>
          <p:cNvPr id="6"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809943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6" y="0"/>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sultado de imagen para 4 seres vivientes del apocalips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855228"/>
            <a:ext cx="3491879" cy="428827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10" name="2 Marcador de contenido"/>
          <p:cNvSpPr txBox="1">
            <a:spLocks/>
          </p:cNvSpPr>
          <p:nvPr/>
        </p:nvSpPr>
        <p:spPr>
          <a:xfrm>
            <a:off x="683569" y="843558"/>
            <a:ext cx="5832647" cy="4536504"/>
          </a:xfrm>
          <a:prstGeom prst="rect">
            <a:avLst/>
          </a:prstGeom>
        </p:spPr>
        <p:txBody>
          <a:bodyPr vert="horz">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r>
              <a:rPr lang="en-US"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And I turned to see the voice that </a:t>
            </a:r>
            <a:r>
              <a:rPr lang="en-US" sz="32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spake</a:t>
            </a:r>
            <a:r>
              <a:rPr lang="en-US"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with me. And being turned, I saw seven golden candlesticks; And in the midst of the seven candlesticks one like unto the Son of man…And he had in his right hand seven stars.”</a:t>
            </a:r>
            <a:endPar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sp>
        <p:nvSpPr>
          <p:cNvPr id="11" name="1 Título"/>
          <p:cNvSpPr>
            <a:spLocks noGrp="1"/>
          </p:cNvSpPr>
          <p:nvPr>
            <p:ph type="title"/>
          </p:nvPr>
        </p:nvSpPr>
        <p:spPr>
          <a:xfrm>
            <a:off x="276672" y="51470"/>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Revelation1:12, 13 ,16</a:t>
            </a:r>
          </a:p>
        </p:txBody>
      </p:sp>
      <p:pic>
        <p:nvPicPr>
          <p:cNvPr id="12" name="Imagen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1176370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Resultado de imagen para 4 seres vivientes del apocalipsis"/>
          <p:cNvPicPr>
            <a:picLocks noChangeAspect="1" noChangeArrowheads="1"/>
          </p:cNvPicPr>
          <p:nvPr/>
        </p:nvPicPr>
        <p:blipFill rotWithShape="1">
          <a:blip r:embed="rId4">
            <a:extLst>
              <a:ext uri="{28A0092B-C50C-407E-A947-70E740481C1C}">
                <a14:useLocalDpi xmlns:a14="http://schemas.microsoft.com/office/drawing/2010/main" val="0"/>
              </a:ext>
            </a:extLst>
          </a:blip>
          <a:srcRect l="12376" t="5481" r="7722" b="16881"/>
          <a:stretch/>
        </p:blipFill>
        <p:spPr bwMode="auto">
          <a:xfrm>
            <a:off x="7020272" y="2292211"/>
            <a:ext cx="2790092" cy="332935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Picture 2" descr="Resultado de imagen para 4 seres vivientes del apocalipsis"/>
          <p:cNvPicPr>
            <a:picLocks noChangeAspect="1" noChangeArrowheads="1"/>
          </p:cNvPicPr>
          <p:nvPr/>
        </p:nvPicPr>
        <p:blipFill rotWithShape="1">
          <a:blip r:embed="rId4">
            <a:extLst>
              <a:ext uri="{28A0092B-C50C-407E-A947-70E740481C1C}">
                <a14:useLocalDpi xmlns:a14="http://schemas.microsoft.com/office/drawing/2010/main" val="0"/>
              </a:ext>
            </a:extLst>
          </a:blip>
          <a:srcRect l="12376" t="5481" r="7722" b="16881"/>
          <a:stretch/>
        </p:blipFill>
        <p:spPr bwMode="auto">
          <a:xfrm>
            <a:off x="4932040" y="-30664"/>
            <a:ext cx="2790092" cy="332935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2" descr="Resultado de imagen para 4 seres vivientes del apocalipsis"/>
          <p:cNvPicPr>
            <a:picLocks noChangeAspect="1" noChangeArrowheads="1"/>
          </p:cNvPicPr>
          <p:nvPr/>
        </p:nvPicPr>
        <p:blipFill rotWithShape="1">
          <a:blip r:embed="rId4">
            <a:extLst>
              <a:ext uri="{28A0092B-C50C-407E-A947-70E740481C1C}">
                <a14:useLocalDpi xmlns:a14="http://schemas.microsoft.com/office/drawing/2010/main" val="0"/>
              </a:ext>
            </a:extLst>
          </a:blip>
          <a:srcRect l="12376" t="5481" r="7722" b="16881"/>
          <a:stretch/>
        </p:blipFill>
        <p:spPr bwMode="auto">
          <a:xfrm>
            <a:off x="3222068" y="-294011"/>
            <a:ext cx="2790092" cy="332935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8" name="Picture 2" descr="Resultado de imagen para 4 seres vivientes del apocalipsis"/>
          <p:cNvPicPr>
            <a:picLocks noChangeAspect="1" noChangeArrowheads="1"/>
          </p:cNvPicPr>
          <p:nvPr/>
        </p:nvPicPr>
        <p:blipFill rotWithShape="1">
          <a:blip r:embed="rId4">
            <a:extLst>
              <a:ext uri="{28A0092B-C50C-407E-A947-70E740481C1C}">
                <a14:useLocalDpi xmlns:a14="http://schemas.microsoft.com/office/drawing/2010/main" val="0"/>
              </a:ext>
            </a:extLst>
          </a:blip>
          <a:srcRect l="12376" t="5481" r="7722" b="16881"/>
          <a:stretch/>
        </p:blipFill>
        <p:spPr bwMode="auto">
          <a:xfrm>
            <a:off x="1277852" y="-30664"/>
            <a:ext cx="2790092" cy="332935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9" name="Picture 2" descr="Resultado de imagen para 4 seres vivientes del apocalipsis"/>
          <p:cNvPicPr>
            <a:picLocks noChangeAspect="1" noChangeArrowheads="1"/>
          </p:cNvPicPr>
          <p:nvPr/>
        </p:nvPicPr>
        <p:blipFill rotWithShape="1">
          <a:blip r:embed="rId4">
            <a:extLst>
              <a:ext uri="{28A0092B-C50C-407E-A947-70E740481C1C}">
                <a14:useLocalDpi xmlns:a14="http://schemas.microsoft.com/office/drawing/2010/main" val="0"/>
              </a:ext>
            </a:extLst>
          </a:blip>
          <a:srcRect l="12376" t="5481" r="7722" b="16881"/>
          <a:stretch/>
        </p:blipFill>
        <p:spPr bwMode="auto">
          <a:xfrm>
            <a:off x="-252536" y="410970"/>
            <a:ext cx="2790092" cy="332935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10" name="Picture 2" descr="Resultado de imagen para 4 seres vivientes del apocalipsis"/>
          <p:cNvPicPr>
            <a:picLocks noChangeAspect="1" noChangeArrowheads="1"/>
          </p:cNvPicPr>
          <p:nvPr/>
        </p:nvPicPr>
        <p:blipFill rotWithShape="1">
          <a:blip r:embed="rId4">
            <a:extLst>
              <a:ext uri="{28A0092B-C50C-407E-A947-70E740481C1C}">
                <a14:useLocalDpi xmlns:a14="http://schemas.microsoft.com/office/drawing/2010/main" val="0"/>
              </a:ext>
            </a:extLst>
          </a:blip>
          <a:srcRect l="12376" t="5481" r="7722" b="16881"/>
          <a:stretch/>
        </p:blipFill>
        <p:spPr bwMode="auto">
          <a:xfrm>
            <a:off x="-612576" y="2067694"/>
            <a:ext cx="2790092" cy="332935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13" name="Picture 2" descr="Resultado de imagen para 4 seres vivientes del apocalipsis"/>
          <p:cNvPicPr>
            <a:picLocks noChangeAspect="1" noChangeArrowheads="1"/>
          </p:cNvPicPr>
          <p:nvPr/>
        </p:nvPicPr>
        <p:blipFill rotWithShape="1">
          <a:blip r:embed="rId4">
            <a:extLst>
              <a:ext uri="{28A0092B-C50C-407E-A947-70E740481C1C}">
                <a14:useLocalDpi xmlns:a14="http://schemas.microsoft.com/office/drawing/2010/main" val="0"/>
              </a:ext>
            </a:extLst>
          </a:blip>
          <a:srcRect l="12376" t="5481" r="7722" b="16881"/>
          <a:stretch/>
        </p:blipFill>
        <p:spPr bwMode="auto">
          <a:xfrm>
            <a:off x="6353908" y="627534"/>
            <a:ext cx="2790092" cy="332935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043608" y="3147814"/>
            <a:ext cx="7704856" cy="1957586"/>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4400" b="1" spc="50" dirty="0" err="1">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What</a:t>
            </a:r>
            <a:r>
              <a:rPr lang="es-AR" sz="4400" b="1" spc="50" dirty="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4400" b="1" spc="50" dirty="0" err="1">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does</a:t>
            </a:r>
            <a:r>
              <a:rPr lang="es-AR" sz="4400" b="1" spc="50" dirty="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4400" b="1" spc="50" dirty="0" err="1">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this</a:t>
            </a:r>
            <a:r>
              <a:rPr lang="es-AR" sz="4400" b="1" spc="50" dirty="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mean? </a:t>
            </a:r>
            <a:br>
              <a:rPr lang="es-AR" sz="4400" b="1" spc="50" dirty="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br>
            <a:r>
              <a:rPr lang="es-AR" sz="4400" b="1" spc="50" dirty="0" err="1">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To</a:t>
            </a:r>
            <a:r>
              <a:rPr lang="es-AR" sz="4400" b="1" spc="50" dirty="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4400" b="1" spc="50" dirty="0" err="1">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what</a:t>
            </a:r>
            <a:r>
              <a:rPr lang="es-AR" sz="4400" b="1" spc="50" dirty="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time </a:t>
            </a:r>
            <a:r>
              <a:rPr lang="es-AR" sz="4400" b="1" spc="50" dirty="0" err="1">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does</a:t>
            </a:r>
            <a:r>
              <a:rPr lang="es-AR" sz="4400" b="1" spc="50" dirty="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4400" b="1" spc="50" dirty="0" err="1">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it</a:t>
            </a:r>
            <a:r>
              <a:rPr lang="es-AR" sz="4400" b="1" spc="50" dirty="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4400" b="1" spc="50" dirty="0" err="1">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refer</a:t>
            </a:r>
            <a:r>
              <a:rPr lang="es-AR" sz="4400" b="1" spc="50" dirty="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4400" b="1" spc="50" dirty="0" err="1">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to</a:t>
            </a:r>
            <a:r>
              <a:rPr lang="es-AR" sz="4400" b="1" spc="50" dirty="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p>
        </p:txBody>
      </p:sp>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5080035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8&quot; unique_id=&quot;21140&quot;&gt;&lt;/object&gt;&lt;object type=&quot;2&quot; unique_id=&quot;21141&quot;&gt;&lt;object type=&quot;3&quot; unique_id=&quot;21145&quot;&gt;&lt;property id=&quot;20148&quot; value=&quot;5&quot;/&gt;&lt;property id=&quot;20300&quot; value=&quot;Diapositiva 2 - &amp;quot;Apocalipsis 1:12, 13 ,16&amp;quot;&quot;/&gt;&lt;property id=&quot;20307&quot; value=&quot;259&quot;/&gt;&lt;/object&gt;&lt;object type=&quot;3&quot; unique_id=&quot;21158&quot;&gt;&lt;property id=&quot;20148&quot; value=&quot;5&quot;/&gt;&lt;property id=&quot;20300&quot; value=&quot;Diapositiva 4 - &amp;quot;Apocalipsis 1:19-20&amp;quot;&quot;/&gt;&lt;property id=&quot;20307&quot; value=&quot;291&quot;/&gt;&lt;/object&gt;&lt;object type=&quot;3&quot; unique_id=&quot;21164&quot;&gt;&lt;property id=&quot;20148&quot; value=&quot;5&quot;/&gt;&lt;property id=&quot;20300&quot; value=&quot;Diapositiva 3&quot;/&gt;&lt;property id=&quot;20307&quot; value=&quot;292&quot;/&gt;&lt;/object&gt;&lt;object type=&quot;3&quot; unique_id=&quot;21167&quot;&gt;&lt;property id=&quot;20148&quot; value=&quot;5&quot;/&gt;&lt;property id=&quot;20300&quot; value=&quot;Diapositiva 9 - &amp;quot;1. EFESO&amp;quot;&quot;/&gt;&lt;property id=&quot;20307&quot; value=&quot;271&quot;/&gt;&lt;/object&gt;&lt;object type=&quot;3&quot; unique_id=&quot;22068&quot;&gt;&lt;property id=&quot;20148&quot; value=&quot;5&quot;/&gt;&lt;property id=&quot;20300&quot; value=&quot;Diapositiva 10 - &amp;quot;Apocalipsis 2:1-7&amp;quot;&quot;/&gt;&lt;property id=&quot;20307&quot; value=&quot;307&quot;/&gt;&lt;/object&gt;&lt;object type=&quot;3&quot; unique_id=&quot;23927&quot;&gt;&lt;property id=&quot;20148&quot; value=&quot;5&quot;/&gt;&lt;property id=&quot;20300&quot; value=&quot;Diapositiva 43&quot;/&gt;&lt;property id=&quot;20307&quot; value=&quot;315&quot;/&gt;&lt;/object&gt;&lt;object type=&quot;3&quot; unique_id=&quot;26565&quot;&gt;&lt;property id=&quot;20148&quot; value=&quot;5&quot;/&gt;&lt;property id=&quot;20300&quot; value=&quot;Diapositiva 1 - &amp;quot;Las siete iglesias del &amp;quot;&quot;/&gt;&lt;property id=&quot;20307&quot; value=&quot;316&quot;/&gt;&lt;/object&gt;&lt;object type=&quot;3&quot; unique_id=&quot;26566&quot;&gt;&lt;property id=&quot;20148&quot; value=&quot;5&quot;/&gt;&lt;property id=&quot;20300&quot; value=&quot;Diapositiva 42&quot;/&gt;&lt;property id=&quot;20307&quot; value=&quot;317&quot;/&gt;&lt;/object&gt;&lt;object type=&quot;3&quot; unique_id=&quot;29855&quot;&gt;&lt;property id=&quot;20148&quot; value=&quot;5&quot;/&gt;&lt;property id=&quot;20300&quot; value=&quot;Diapositiva 5 - &amp;quot;Las siete iglesias en Asia Menor&amp;quot;&quot;/&gt;&lt;property id=&quot;20307&quot; value=&quot;338&quot;/&gt;&lt;/object&gt;&lt;object type=&quot;3&quot; unique_id=&quot;29856&quot;&gt;&lt;property id=&quot;20148&quot; value=&quot;5&quot;/&gt;&lt;property id=&quot;20300&quot; value=&quot;Diapositiva 6 - &amp;quot;La iglesia de Dios en siete periodos&amp;quot;&quot;/&gt;&lt;property id=&quot;20307&quot; value=&quot;339&quot;/&gt;&lt;/object&gt;&lt;object type=&quot;3&quot; unique_id=&quot;29857&quot;&gt;&lt;property id=&quot;20148&quot; value=&quot;5&quot;/&gt;&lt;property id=&quot;20300&quot; value=&quot;Diapositiva 7 - &amp;quot;Ángel (gr. aggelos) = Mensajero&amp;quot;&quot;/&gt;&lt;property id=&quot;20307&quot; value=&quot;340&quot;/&gt;&lt;/object&gt;&lt;object type=&quot;3&quot; unique_id=&quot;29858&quot;&gt;&lt;property id=&quot;20148&quot; value=&quot;5&quot;/&gt;&lt;property id=&quot;20300&quot; value=&quot;Diapositiva 8 - &amp;quot;El mensaje a las siete iglesias&amp;quot;&quot;/&gt;&lt;property id=&quot;20307&quot; value=&quot;341&quot;/&gt;&lt;/object&gt;&lt;object type=&quot;3&quot; unique_id=&quot;29859&quot;&gt;&lt;property id=&quot;20148&quot; value=&quot;5&quot;/&gt;&lt;property id=&quot;20300&quot; value=&quot;Diapositiva 11 - &amp;quot;Apocalipsis 2:1-7&amp;quot;&quot;/&gt;&lt;property id=&quot;20307&quot; value=&quot;342&quot;/&gt;&lt;/object&gt;&lt;object type=&quot;3&quot; unique_id=&quot;29860&quot;&gt;&lt;property id=&quot;20148&quot; value=&quot;5&quot;/&gt;&lt;property id=&quot;20300&quot; value=&quot;Diapositiva 12 - &amp;quot;EFESO&amp;quot;&quot;/&gt;&lt;property id=&quot;20307&quot; value=&quot;343&quot;/&gt;&lt;/object&gt;&lt;object type=&quot;3&quot; unique_id=&quot;30241&quot;&gt;&lt;property id=&quot;20148&quot; value=&quot;5&quot;/&gt;&lt;property id=&quot;20300&quot; value=&quot;Diapositiva 13 - &amp;quot;2. esmirna&amp;quot;&quot;/&gt;&lt;property id=&quot;20307&quot; value=&quot;344&quot;/&gt;&lt;/object&gt;&lt;object type=&quot;3&quot; unique_id=&quot;30242&quot;&gt;&lt;property id=&quot;20148&quot; value=&quot;5&quot;/&gt;&lt;property id=&quot;20300&quot; value=&quot;Diapositiva 14 - &amp;quot;esmirna&amp;quot;&quot;/&gt;&lt;property id=&quot;20307&quot; value=&quot;347&quot;/&gt;&lt;/object&gt;&lt;object type=&quot;3&quot; unique_id=&quot;30243&quot;&gt;&lt;property id=&quot;20148&quot; value=&quot;5&quot;/&gt;&lt;property id=&quot;20300&quot; value=&quot;Diapositiva 15 - &amp;quot;Apocalipsis 2:8-11&amp;quot;&quot;/&gt;&lt;property id=&quot;20307&quot; value=&quot;345&quot;/&gt;&lt;/object&gt;&lt;object type=&quot;3&quot; unique_id=&quot;30244&quot;&gt;&lt;property id=&quot;20148&quot; value=&quot;5&quot;/&gt;&lt;property id=&quot;20300&quot; value=&quot;Diapositiva 16 - &amp;quot;Apocalipsis 2:8-11&amp;quot;&quot;/&gt;&lt;property id=&quot;20307&quot; value=&quot;346&quot;/&gt;&lt;/object&gt;&lt;object type=&quot;3&quot; unique_id=&quot;30538&quot;&gt;&lt;property id=&quot;20148&quot; value=&quot;5&quot;/&gt;&lt;property id=&quot;20300&quot; value=&quot;Diapositiva 17 - &amp;quot;3. PÉRGAMO&amp;quot;&quot;/&gt;&lt;property id=&quot;20307&quot; value=&quot;348&quot;/&gt;&lt;/object&gt;&lt;object type=&quot;3&quot; unique_id=&quot;30539&quot;&gt;&lt;property id=&quot;20148&quot; value=&quot;5&quot;/&gt;&lt;property id=&quot;20300&quot; value=&quot;Diapositiva 18 - &amp;quot;PÉRGAMO&amp;quot;&quot;/&gt;&lt;property id=&quot;20307&quot; value=&quot;349&quot;/&gt;&lt;/object&gt;&lt;object type=&quot;3&quot; unique_id=&quot;30540&quot;&gt;&lt;property id=&quot;20148&quot; value=&quot;5&quot;/&gt;&lt;property id=&quot;20300&quot; value=&quot;Diapositiva 19 - &amp;quot;Apocalipsis 2:12-17&amp;quot;&quot;/&gt;&lt;property id=&quot;20307&quot; value=&quot;350&quot;/&gt;&lt;/object&gt;&lt;object type=&quot;3&quot; unique_id=&quot;30541&quot;&gt;&lt;property id=&quot;20148&quot; value=&quot;5&quot;/&gt;&lt;property id=&quot;20300&quot; value=&quot;Diapositiva 21 - &amp;quot;Apocalipsis 2:12-17&amp;quot;&quot;/&gt;&lt;property id=&quot;20307&quot; value=&quot;351&quot;/&gt;&lt;/object&gt;&lt;object type=&quot;3&quot; unique_id=&quot;30654&quot;&gt;&lt;property id=&quot;20148&quot; value=&quot;5&quot;/&gt;&lt;property id=&quot;20300&quot; value=&quot;Diapositiva 20 - &amp;quot;Apocalipsis 2:12-17&amp;quot;&quot;/&gt;&lt;property id=&quot;20307&quot; value=&quot;352&quot;/&gt;&lt;/object&gt;&lt;object type=&quot;3&quot; unique_id=&quot;31204&quot;&gt;&lt;property id=&quot;20148&quot; value=&quot;5&quot;/&gt;&lt;property id=&quot;20300&quot; value=&quot;Diapositiva 22 - &amp;quot;4. tiatira&amp;quot;&quot;/&gt;&lt;property id=&quot;20307&quot; value=&quot;353&quot;/&gt;&lt;/object&gt;&lt;object type=&quot;3&quot; unique_id=&quot;31205&quot;&gt;&lt;property id=&quot;20148&quot; value=&quot;5&quot;/&gt;&lt;property id=&quot;20300&quot; value=&quot;Diapositiva 23 - &amp;quot;tiatira&amp;quot;&quot;/&gt;&lt;property id=&quot;20307&quot; value=&quot;354&quot;/&gt;&lt;/object&gt;&lt;object type=&quot;3&quot; unique_id=&quot;31206&quot;&gt;&lt;property id=&quot;20148&quot; value=&quot;5&quot;/&gt;&lt;property id=&quot;20300&quot; value=&quot;Diapositiva 24 - &amp;quot;Apocalipsis 2:18-29&amp;quot;&quot;/&gt;&lt;property id=&quot;20307&quot; value=&quot;355&quot;/&gt;&lt;/object&gt;&lt;object type=&quot;3&quot; unique_id=&quot;31207&quot;&gt;&lt;property id=&quot;20148&quot; value=&quot;5&quot;/&gt;&lt;property id=&quot;20300&quot; value=&quot;Diapositiva 25 - &amp;quot;Apocalipsis 2:18-29&amp;quot;&quot;/&gt;&lt;property id=&quot;20307&quot; value=&quot;356&quot;/&gt;&lt;/object&gt;&lt;object type=&quot;3&quot; unique_id=&quot;31208&quot;&gt;&lt;property id=&quot;20148&quot; value=&quot;5&quot;/&gt;&lt;property id=&quot;20300&quot; value=&quot;Diapositiva 26 - &amp;quot;Apocalipsis 2:18-29&amp;quot;&quot;/&gt;&lt;property id=&quot;20307&quot; value=&quot;357&quot;/&gt;&lt;/object&gt;&lt;object type=&quot;3&quot; unique_id=&quot;31753&quot;&gt;&lt;property id=&quot;20148&quot; value=&quot;5&quot;/&gt;&lt;property id=&quot;20300&quot; value=&quot;Diapositiva 27 - &amp;quot;5. sardis&amp;quot;&quot;/&gt;&lt;property id=&quot;20307&quot; value=&quot;358&quot;/&gt;&lt;/object&gt;&lt;object type=&quot;3&quot; unique_id=&quot;31754&quot;&gt;&lt;property id=&quot;20148&quot; value=&quot;5&quot;/&gt;&lt;property id=&quot;20300&quot; value=&quot;Diapositiva 28 - &amp;quot;sardis&amp;quot;&quot;/&gt;&lt;property id=&quot;20307&quot; value=&quot;359&quot;/&gt;&lt;/object&gt;&lt;object type=&quot;3&quot; unique_id=&quot;31755&quot;&gt;&lt;property id=&quot;20148&quot; value=&quot;5&quot;/&gt;&lt;property id=&quot;20300&quot; value=&quot;Diapositiva 29 - &amp;quot;Apocalipsis 3:1-6&amp;quot;&quot;/&gt;&lt;property id=&quot;20307&quot; value=&quot;360&quot;/&gt;&lt;/object&gt;&lt;object type=&quot;3&quot; unique_id=&quot;31756&quot;&gt;&lt;property id=&quot;20148&quot; value=&quot;5&quot;/&gt;&lt;property id=&quot;20300&quot; value=&quot;Diapositiva 30 - &amp;quot;Apocalipsis 3:1-6&amp;quot;&quot;/&gt;&lt;property id=&quot;20307&quot; value=&quot;361&quot;/&gt;&lt;/object&gt;&lt;object type=&quot;3&quot; unique_id=&quot;32222&quot;&gt;&lt;property id=&quot;20148&quot; value=&quot;5&quot;/&gt;&lt;property id=&quot;20300&quot; value=&quot;Diapositiva 31 - &amp;quot;6. FILADELFIA&amp;quot;&quot;/&gt;&lt;property id=&quot;20307&quot; value=&quot;362&quot;/&gt;&lt;/object&gt;&lt;object type=&quot;3&quot; unique_id=&quot;32223&quot;&gt;&lt;property id=&quot;20148&quot; value=&quot;5&quot;/&gt;&lt;property id=&quot;20300&quot; value=&quot;Diapositiva 32 - &amp;quot;FILADELFIA&amp;quot;&quot;/&gt;&lt;property id=&quot;20307&quot; value=&quot;363&quot;/&gt;&lt;/object&gt;&lt;object type=&quot;3&quot; unique_id=&quot;32224&quot;&gt;&lt;property id=&quot;20148&quot; value=&quot;5&quot;/&gt;&lt;property id=&quot;20300&quot; value=&quot;Diapositiva 33 - &amp;quot;Apocalipsis 3:7-12&amp;quot;&quot;/&gt;&lt;property id=&quot;20307&quot; value=&quot;364&quot;/&gt;&lt;/object&gt;&lt;object type=&quot;3&quot; unique_id=&quot;32225&quot;&gt;&lt;property id=&quot;20148&quot; value=&quot;5&quot;/&gt;&lt;property id=&quot;20300&quot; value=&quot;Diapositiva 35 - &amp;quot;Apocalipsis 3:7-12&amp;quot;&quot;/&gt;&lt;property id=&quot;20307&quot; value=&quot;365&quot;/&gt;&lt;/object&gt;&lt;object type=&quot;3&quot; unique_id=&quot;32478&quot;&gt;&lt;property id=&quot;20148&quot; value=&quot;5&quot;/&gt;&lt;property id=&quot;20300&quot; value=&quot;Diapositiva 34 - &amp;quot;Apocalipsis 3:7-12&amp;quot;&quot;/&gt;&lt;property id=&quot;20307&quot; value=&quot;366&quot;/&gt;&lt;/object&gt;&lt;object type=&quot;3&quot; unique_id=&quot;32780&quot;&gt;&lt;property id=&quot;20148&quot; value=&quot;5&quot;/&gt;&lt;property id=&quot;20300&quot; value=&quot;Diapositiva 36 - &amp;quot;7. laodicea&amp;quot;&quot;/&gt;&lt;property id=&quot;20307&quot; value=&quot;367&quot;/&gt;&lt;/object&gt;&lt;object type=&quot;3&quot; unique_id=&quot;32781&quot;&gt;&lt;property id=&quot;20148&quot; value=&quot;5&quot;/&gt;&lt;property id=&quot;20300&quot; value=&quot;Diapositiva 37 - &amp;quot;LAODICEA&amp;quot;&quot;/&gt;&lt;property id=&quot;20307&quot; value=&quot;368&quot;/&gt;&lt;/object&gt;&lt;object type=&quot;3&quot; unique_id=&quot;32782&quot;&gt;&lt;property id=&quot;20148&quot; value=&quot;5&quot;/&gt;&lt;property id=&quot;20300&quot; value=&quot;Diapositiva 38 - &amp;quot;Apocalipsis 3:14-22&amp;quot;&quot;/&gt;&lt;property id=&quot;20307&quot; value=&quot;369&quot;/&gt;&lt;/object&gt;&lt;object type=&quot;3&quot; unique_id=&quot;32783&quot;&gt;&lt;property id=&quot;20148&quot; value=&quot;5&quot;/&gt;&lt;property id=&quot;20300&quot; value=&quot;Diapositiva 39 - &amp;quot;Apocalipsis 3:14-22&amp;quot;&quot;/&gt;&lt;property id=&quot;20307&quot; value=&quot;370&quot;/&gt;&lt;/object&gt;&lt;object type=&quot;3&quot; unique_id=&quot;32784&quot;&gt;&lt;property id=&quot;20148&quot; value=&quot;5&quot;/&gt;&lt;property id=&quot;20300&quot; value=&quot;Diapositiva 40 - &amp;quot;Apocalipsis 3:14-22&amp;quot;&quot;/&gt;&lt;property id=&quot;20307&quot; value=&quot;371&quot;/&gt;&lt;/object&gt;&lt;object type=&quot;3&quot; unique_id=&quot;33209&quot;&gt;&lt;property id=&quot;20148&quot; value=&quot;5&quot;/&gt;&lt;property id=&quot;20300&quot; value=&quot;Diapositiva 41 - &amp;quot;«Cenaré con él y el conmigo» &amp;quot;&quot;/&gt;&lt;property id=&quot;20307&quot; value=&quot;372&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DDEC871F-3909-4CD1-96FB-0ACD24B9F9C6}&quot;/&gt;&lt;isInvalidForFieldText val=&quot;0&quot;/&gt;&lt;Image&gt;&lt;filename val=&quot;C:\Users\Gerhard\Documents\_Estudios Biblicos PPT\_Presentaciones\GIB_01\data\asimages\{DDEC871F-3909-4CD1-96FB-0ACD24B9F9C6}_61.png&quot;/&gt;&lt;left val=&quot;471&quot;/&gt;&lt;top val=&quot;490&quot;/&gt;&lt;width val=&quot;241&quot;/&gt;&lt;height val=&quot;43&quot;/&gt;&lt;hasText val=&quot;1&quot;/&gt;&lt;/Image&gt;&lt;/ThreeDShapeInfo&gt;"/>
  <p:tag name="PRESENTER_SHAPETEXTINFO" val="&lt;ShapeTextInfo&gt;&lt;TableIndex row=&quot;-1&quot; col=&quot;-1&quot;&gt;&lt;linesCount val=&quot;1&quot;/&gt;&lt;lineCharCount val=&quot;15&quot;/&gt;&lt;/TableIndex&gt;&lt;/ShapeTextInfo&g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Apocalipsis">
      <a:dk1>
        <a:sysClr val="windowText" lastClr="000000"/>
      </a:dk1>
      <a:lt1>
        <a:sysClr val="window" lastClr="FFFFFF"/>
      </a:lt1>
      <a:dk2>
        <a:srgbClr val="C00000"/>
      </a:dk2>
      <a:lt2>
        <a:srgbClr val="ECE9C6"/>
      </a:lt2>
      <a:accent1>
        <a:srgbClr val="C00000"/>
      </a:accent1>
      <a:accent2>
        <a:srgbClr val="900000"/>
      </a:accent2>
      <a:accent3>
        <a:srgbClr val="D0BE40"/>
      </a:accent3>
      <a:accent4>
        <a:srgbClr val="877F6C"/>
      </a:accent4>
      <a:accent5>
        <a:srgbClr val="600000"/>
      </a:accent5>
      <a:accent6>
        <a:srgbClr val="AEB795"/>
      </a:accent6>
      <a:hlink>
        <a:srgbClr val="CC9900"/>
      </a:hlink>
      <a:folHlink>
        <a:srgbClr val="B2B2B2"/>
      </a:folHlink>
    </a:clrScheme>
    <a:fontScheme name="Personalizado 1">
      <a:majorFont>
        <a:latin typeface="Myriad Pro Black Cond"/>
        <a:ea typeface=""/>
        <a:cs typeface=""/>
      </a:majorFont>
      <a:minorFont>
        <a:latin typeface="Myriad Pro"/>
        <a:ea typeface=""/>
        <a:cs typeface=""/>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2033</TotalTime>
  <Words>8749</Words>
  <Application>Microsoft Office PowerPoint</Application>
  <PresentationFormat>On-screen Show (16:9)</PresentationFormat>
  <Paragraphs>363</Paragraphs>
  <Slides>53</Slides>
  <Notes>53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Wingdings 2</vt:lpstr>
      <vt:lpstr>Myriad Pro Black Cond</vt:lpstr>
      <vt:lpstr>Arial</vt:lpstr>
      <vt:lpstr>Myriad Pro</vt:lpstr>
      <vt:lpstr>Verdana</vt:lpstr>
      <vt:lpstr>Calibri</vt:lpstr>
      <vt:lpstr>Flujo</vt:lpstr>
      <vt:lpstr>The seven cards with a history of martyrs</vt:lpstr>
      <vt:lpstr>PowerPoint Presentation</vt:lpstr>
      <vt:lpstr>PowerPoint Presentation</vt:lpstr>
      <vt:lpstr>PowerPoint Presentation</vt:lpstr>
      <vt:lpstr>PowerPoint Presentation</vt:lpstr>
      <vt:lpstr>Revelation 6:9-11</vt:lpstr>
      <vt:lpstr>PowerPoint Presentation</vt:lpstr>
      <vt:lpstr>Revelation1:12, 13 ,16</vt:lpstr>
      <vt:lpstr>PowerPoint Presentation</vt:lpstr>
      <vt:lpstr>Revelation 1:20</vt:lpstr>
      <vt:lpstr>The seven churches in Asia Minor</vt:lpstr>
      <vt:lpstr>The church of God in seven periods</vt:lpstr>
      <vt:lpstr>Angel (gr. aggeloi) = Messenger</vt:lpstr>
      <vt:lpstr>The message to the seven churches</vt:lpstr>
      <vt:lpstr>1. Ephesus</vt:lpstr>
      <vt:lpstr>Revelation 2:1-7</vt:lpstr>
      <vt:lpstr>Apocalipsis 2:1-7</vt:lpstr>
      <vt:lpstr>ePHESUS</vt:lpstr>
      <vt:lpstr>2. smyrna</vt:lpstr>
      <vt:lpstr>Smyrna</vt:lpstr>
      <vt:lpstr>Revelation 2:8-11</vt:lpstr>
      <vt:lpstr>Revelation 2:8-11</vt:lpstr>
      <vt:lpstr>3. PERGAMOS</vt:lpstr>
      <vt:lpstr>PERGAMOS</vt:lpstr>
      <vt:lpstr>Revelation 2:12-17</vt:lpstr>
      <vt:lpstr>Revelation 2:12-17</vt:lpstr>
      <vt:lpstr>PowerPoint Presentation</vt:lpstr>
      <vt:lpstr>Revelation 2:12-17</vt:lpstr>
      <vt:lpstr>Job 22:21-22</vt:lpstr>
      <vt:lpstr>4. thyatira</vt:lpstr>
      <vt:lpstr>Thyatira</vt:lpstr>
      <vt:lpstr>Revelation 2:18-29</vt:lpstr>
      <vt:lpstr>Revelation 2:18-29</vt:lpstr>
      <vt:lpstr>Revelation 2:18-29</vt:lpstr>
      <vt:lpstr>5. sardis</vt:lpstr>
      <vt:lpstr>sardis</vt:lpstr>
      <vt:lpstr>Revelation 3:1-6</vt:lpstr>
      <vt:lpstr>Revelation 3:1-6</vt:lpstr>
      <vt:lpstr>6. Philadelphia</vt:lpstr>
      <vt:lpstr>philadelphia</vt:lpstr>
      <vt:lpstr>Revelation 3:7-12</vt:lpstr>
      <vt:lpstr>Revelation 3:7-12</vt:lpstr>
      <vt:lpstr>Revelation 3:7-12</vt:lpstr>
      <vt:lpstr>7. Laodicea</vt:lpstr>
      <vt:lpstr>LAODICEA</vt:lpstr>
      <vt:lpstr>Revelation 3:14-22</vt:lpstr>
      <vt:lpstr>Revelation  3:14-22</vt:lpstr>
      <vt:lpstr>Matthew 5:9; 26:52</vt:lpstr>
      <vt:lpstr>Anton Brugger</vt:lpstr>
      <vt:lpstr>Revelation 3:14-22</vt:lpstr>
      <vt:lpstr>«I WILL DINE WITH HIM AND HE WITH ME» </vt:lpstr>
      <vt:lpstr>PowerPoint Presentation</vt:lpstr>
      <vt:lpstr>PowerPoint Presentation</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Introducción al Apocalipsis</dc:title>
  <dc:creator>Rodolfo Murua</dc:creator>
  <cp:lastModifiedBy>Michael</cp:lastModifiedBy>
  <cp:revision>240</cp:revision>
  <dcterms:created xsi:type="dcterms:W3CDTF">2017-08-31T21:58:51Z</dcterms:created>
  <dcterms:modified xsi:type="dcterms:W3CDTF">2018-11-14T07:09:16Z</dcterms:modified>
</cp:coreProperties>
</file>