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3"/>
  </p:notesMasterIdLst>
  <p:sldIdLst>
    <p:sldId id="453" r:id="rId2"/>
    <p:sldId id="456" r:id="rId3"/>
    <p:sldId id="259" r:id="rId4"/>
    <p:sldId id="374" r:id="rId5"/>
    <p:sldId id="373" r:id="rId6"/>
    <p:sldId id="375" r:id="rId7"/>
    <p:sldId id="377" r:id="rId8"/>
    <p:sldId id="439" r:id="rId9"/>
    <p:sldId id="390" r:id="rId10"/>
    <p:sldId id="416" r:id="rId11"/>
    <p:sldId id="440" r:id="rId12"/>
    <p:sldId id="389" r:id="rId13"/>
    <p:sldId id="382" r:id="rId14"/>
    <p:sldId id="441" r:id="rId15"/>
    <p:sldId id="442" r:id="rId16"/>
    <p:sldId id="388" r:id="rId17"/>
    <p:sldId id="383" r:id="rId18"/>
    <p:sldId id="443" r:id="rId19"/>
    <p:sldId id="380" r:id="rId20"/>
    <p:sldId id="444" r:id="rId21"/>
    <p:sldId id="386" r:id="rId22"/>
    <p:sldId id="418" r:id="rId23"/>
    <p:sldId id="445" r:id="rId24"/>
    <p:sldId id="446" r:id="rId25"/>
    <p:sldId id="406" r:id="rId26"/>
    <p:sldId id="433" r:id="rId27"/>
    <p:sldId id="457" r:id="rId28"/>
    <p:sldId id="458" r:id="rId29"/>
    <p:sldId id="459" r:id="rId30"/>
    <p:sldId id="460" r:id="rId31"/>
    <p:sldId id="447" r:id="rId32"/>
    <p:sldId id="448" r:id="rId33"/>
    <p:sldId id="449" r:id="rId34"/>
    <p:sldId id="450" r:id="rId35"/>
    <p:sldId id="451" r:id="rId36"/>
    <p:sldId id="452" r:id="rId37"/>
    <p:sldId id="461" r:id="rId38"/>
    <p:sldId id="463" r:id="rId39"/>
    <p:sldId id="462" r:id="rId40"/>
    <p:sldId id="454" r:id="rId41"/>
    <p:sldId id="464" r:id="rId42"/>
  </p:sldIdLst>
  <p:sldSz cx="9144000" cy="5143500" type="screen16x9"/>
  <p:notesSz cx="6858000" cy="9144000"/>
  <p:custDataLst>
    <p:tags r:id="rId44"/>
  </p:custData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01C239-73E5-4079-88D7-496071084D7A}" v="753" dt="2018-11-20T15:17:22.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8" autoAdjust="0"/>
    <p:restoredTop sz="70856" autoAdjust="0"/>
  </p:normalViewPr>
  <p:slideViewPr>
    <p:cSldViewPr>
      <p:cViewPr varScale="1">
        <p:scale>
          <a:sx n="109" d="100"/>
          <a:sy n="109" d="100"/>
        </p:scale>
        <p:origin x="167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te Hunger" userId="1ab65d83ee5c4044" providerId="LiveId" clId="{96CF3989-0824-44A6-845C-0821EC6BFAC4}"/>
    <pc:docChg chg="custSel modSld">
      <pc:chgData name="Melite Hunger" userId="1ab65d83ee5c4044" providerId="LiveId" clId="{96CF3989-0824-44A6-845C-0821EC6BFAC4}" dt="2018-11-20T15:17:22.756" v="886" actId="20577"/>
      <pc:docMkLst>
        <pc:docMk/>
      </pc:docMkLst>
      <pc:sldChg chg="modSp">
        <pc:chgData name="Melite Hunger" userId="1ab65d83ee5c4044" providerId="LiveId" clId="{96CF3989-0824-44A6-845C-0821EC6BFAC4}" dt="2018-11-20T14:34:43.284" v="167" actId="20577"/>
        <pc:sldMkLst>
          <pc:docMk/>
          <pc:sldMk cId="883209115" sldId="386"/>
        </pc:sldMkLst>
        <pc:spChg chg="mod">
          <ac:chgData name="Melite Hunger" userId="1ab65d83ee5c4044" providerId="LiveId" clId="{96CF3989-0824-44A6-845C-0821EC6BFAC4}" dt="2018-11-20T14:34:43.284" v="167" actId="20577"/>
          <ac:spMkLst>
            <pc:docMk/>
            <pc:sldMk cId="883209115" sldId="386"/>
            <ac:spMk id="3" creationId="{00000000-0000-0000-0000-000000000000}"/>
          </ac:spMkLst>
        </pc:spChg>
      </pc:sldChg>
      <pc:sldChg chg="modSp">
        <pc:chgData name="Melite Hunger" userId="1ab65d83ee5c4044" providerId="LiveId" clId="{96CF3989-0824-44A6-845C-0821EC6BFAC4}" dt="2018-11-20T14:35:47.142" v="195" actId="207"/>
        <pc:sldMkLst>
          <pc:docMk/>
          <pc:sldMk cId="1837714784" sldId="418"/>
        </pc:sldMkLst>
        <pc:spChg chg="mod">
          <ac:chgData name="Melite Hunger" userId="1ab65d83ee5c4044" providerId="LiveId" clId="{96CF3989-0824-44A6-845C-0821EC6BFAC4}" dt="2018-11-20T14:35:47.142" v="195" actId="207"/>
          <ac:spMkLst>
            <pc:docMk/>
            <pc:sldMk cId="1837714784" sldId="418"/>
            <ac:spMk id="3" creationId="{00000000-0000-0000-0000-000000000000}"/>
          </ac:spMkLst>
        </pc:spChg>
        <pc:spChg chg="mod">
          <ac:chgData name="Melite Hunger" userId="1ab65d83ee5c4044" providerId="LiveId" clId="{96CF3989-0824-44A6-845C-0821EC6BFAC4}" dt="2018-11-20T14:34:55.650" v="177" actId="20577"/>
          <ac:spMkLst>
            <pc:docMk/>
            <pc:sldMk cId="1837714784" sldId="418"/>
            <ac:spMk id="5" creationId="{00000000-0000-0000-0000-000000000000}"/>
          </ac:spMkLst>
        </pc:spChg>
      </pc:sldChg>
      <pc:sldChg chg="modSp modAnim">
        <pc:chgData name="Melite Hunger" userId="1ab65d83ee5c4044" providerId="LiveId" clId="{96CF3989-0824-44A6-845C-0821EC6BFAC4}" dt="2018-11-20T15:02:15.788" v="598" actId="1076"/>
        <pc:sldMkLst>
          <pc:docMk/>
          <pc:sldMk cId="1758384059" sldId="433"/>
        </pc:sldMkLst>
        <pc:spChg chg="mod">
          <ac:chgData name="Melite Hunger" userId="1ab65d83ee5c4044" providerId="LiveId" clId="{96CF3989-0824-44A6-845C-0821EC6BFAC4}" dt="2018-11-20T15:02:15.788" v="598" actId="1076"/>
          <ac:spMkLst>
            <pc:docMk/>
            <pc:sldMk cId="1758384059" sldId="433"/>
            <ac:spMk id="3" creationId="{00000000-0000-0000-0000-000000000000}"/>
          </ac:spMkLst>
        </pc:spChg>
        <pc:spChg chg="mod">
          <ac:chgData name="Melite Hunger" userId="1ab65d83ee5c4044" providerId="LiveId" clId="{96CF3989-0824-44A6-845C-0821EC6BFAC4}" dt="2018-11-20T15:00:28.877" v="575" actId="20577"/>
          <ac:spMkLst>
            <pc:docMk/>
            <pc:sldMk cId="1758384059" sldId="433"/>
            <ac:spMk id="5" creationId="{00000000-0000-0000-0000-000000000000}"/>
          </ac:spMkLst>
        </pc:spChg>
      </pc:sldChg>
      <pc:sldChg chg="modSp modAnim">
        <pc:chgData name="Melite Hunger" userId="1ab65d83ee5c4044" providerId="LiveId" clId="{96CF3989-0824-44A6-845C-0821EC6BFAC4}" dt="2018-11-20T14:32:46.568" v="165" actId="20577"/>
        <pc:sldMkLst>
          <pc:docMk/>
          <pc:sldMk cId="69630617" sldId="444"/>
        </pc:sldMkLst>
        <pc:spChg chg="mod">
          <ac:chgData name="Melite Hunger" userId="1ab65d83ee5c4044" providerId="LiveId" clId="{96CF3989-0824-44A6-845C-0821EC6BFAC4}" dt="2018-11-20T14:32:46.568" v="165" actId="20577"/>
          <ac:spMkLst>
            <pc:docMk/>
            <pc:sldMk cId="69630617" sldId="444"/>
            <ac:spMk id="3" creationId="{00000000-0000-0000-0000-000000000000}"/>
          </ac:spMkLst>
        </pc:spChg>
      </pc:sldChg>
      <pc:sldChg chg="modSp">
        <pc:chgData name="Melite Hunger" userId="1ab65d83ee5c4044" providerId="LiveId" clId="{96CF3989-0824-44A6-845C-0821EC6BFAC4}" dt="2018-11-20T14:50:35.227" v="391" actId="20577"/>
        <pc:sldMkLst>
          <pc:docMk/>
          <pc:sldMk cId="2289060988" sldId="445"/>
        </pc:sldMkLst>
        <pc:spChg chg="mod">
          <ac:chgData name="Melite Hunger" userId="1ab65d83ee5c4044" providerId="LiveId" clId="{96CF3989-0824-44A6-845C-0821EC6BFAC4}" dt="2018-11-20T14:42:50.952" v="226" actId="20577"/>
          <ac:spMkLst>
            <pc:docMk/>
            <pc:sldMk cId="2289060988" sldId="445"/>
            <ac:spMk id="2" creationId="{00000000-0000-0000-0000-000000000000}"/>
          </ac:spMkLst>
        </pc:spChg>
        <pc:spChg chg="mod">
          <ac:chgData name="Melite Hunger" userId="1ab65d83ee5c4044" providerId="LiveId" clId="{96CF3989-0824-44A6-845C-0821EC6BFAC4}" dt="2018-11-20T14:50:35.227" v="391" actId="20577"/>
          <ac:spMkLst>
            <pc:docMk/>
            <pc:sldMk cId="2289060988" sldId="445"/>
            <ac:spMk id="5" creationId="{00000000-0000-0000-0000-000000000000}"/>
          </ac:spMkLst>
        </pc:spChg>
        <pc:spChg chg="mod">
          <ac:chgData name="Melite Hunger" userId="1ab65d83ee5c4044" providerId="LiveId" clId="{96CF3989-0824-44A6-845C-0821EC6BFAC4}" dt="2018-11-20T14:44:18.288" v="260" actId="20577"/>
          <ac:spMkLst>
            <pc:docMk/>
            <pc:sldMk cId="2289060988" sldId="445"/>
            <ac:spMk id="9" creationId="{00000000-0000-0000-0000-000000000000}"/>
          </ac:spMkLst>
        </pc:spChg>
        <pc:spChg chg="mod">
          <ac:chgData name="Melite Hunger" userId="1ab65d83ee5c4044" providerId="LiveId" clId="{96CF3989-0824-44A6-845C-0821EC6BFAC4}" dt="2018-11-20T14:43:58.982" v="234" actId="20577"/>
          <ac:spMkLst>
            <pc:docMk/>
            <pc:sldMk cId="2289060988" sldId="445"/>
            <ac:spMk id="10" creationId="{00000000-0000-0000-0000-000000000000}"/>
          </ac:spMkLst>
        </pc:spChg>
        <pc:spChg chg="mod">
          <ac:chgData name="Melite Hunger" userId="1ab65d83ee5c4044" providerId="LiveId" clId="{96CF3989-0824-44A6-845C-0821EC6BFAC4}" dt="2018-11-20T14:44:05.014" v="240" actId="20577"/>
          <ac:spMkLst>
            <pc:docMk/>
            <pc:sldMk cId="2289060988" sldId="445"/>
            <ac:spMk id="11" creationId="{00000000-0000-0000-0000-000000000000}"/>
          </ac:spMkLst>
        </pc:spChg>
        <pc:spChg chg="mod">
          <ac:chgData name="Melite Hunger" userId="1ab65d83ee5c4044" providerId="LiveId" clId="{96CF3989-0824-44A6-845C-0821EC6BFAC4}" dt="2018-11-20T14:44:15.477" v="255" actId="20577"/>
          <ac:spMkLst>
            <pc:docMk/>
            <pc:sldMk cId="2289060988" sldId="445"/>
            <ac:spMk id="16" creationId="{00000000-0000-0000-0000-000000000000}"/>
          </ac:spMkLst>
        </pc:spChg>
      </pc:sldChg>
      <pc:sldChg chg="modSp modAnim">
        <pc:chgData name="Melite Hunger" userId="1ab65d83ee5c4044" providerId="LiveId" clId="{96CF3989-0824-44A6-845C-0821EC6BFAC4}" dt="2018-11-20T15:00:19.578" v="565" actId="20577"/>
        <pc:sldMkLst>
          <pc:docMk/>
          <pc:sldMk cId="672119573" sldId="446"/>
        </pc:sldMkLst>
        <pc:spChg chg="mod">
          <ac:chgData name="Melite Hunger" userId="1ab65d83ee5c4044" providerId="LiveId" clId="{96CF3989-0824-44A6-845C-0821EC6BFAC4}" dt="2018-11-20T14:55:29.675" v="406" actId="20577"/>
          <ac:spMkLst>
            <pc:docMk/>
            <pc:sldMk cId="672119573" sldId="446"/>
            <ac:spMk id="2" creationId="{00000000-0000-0000-0000-000000000000}"/>
          </ac:spMkLst>
        </pc:spChg>
        <pc:spChg chg="mod">
          <ac:chgData name="Melite Hunger" userId="1ab65d83ee5c4044" providerId="LiveId" clId="{96CF3989-0824-44A6-845C-0821EC6BFAC4}" dt="2018-11-20T15:00:19.578" v="565" actId="20577"/>
          <ac:spMkLst>
            <pc:docMk/>
            <pc:sldMk cId="672119573" sldId="446"/>
            <ac:spMk id="17" creationId="{00000000-0000-0000-0000-000000000000}"/>
          </ac:spMkLst>
        </pc:spChg>
      </pc:sldChg>
      <pc:sldChg chg="modSp">
        <pc:chgData name="Melite Hunger" userId="1ab65d83ee5c4044" providerId="LiveId" clId="{96CF3989-0824-44A6-845C-0821EC6BFAC4}" dt="2018-11-20T15:04:30.664" v="599"/>
        <pc:sldMkLst>
          <pc:docMk/>
          <pc:sldMk cId="224269747" sldId="447"/>
        </pc:sldMkLst>
        <pc:spChg chg="mod">
          <ac:chgData name="Melite Hunger" userId="1ab65d83ee5c4044" providerId="LiveId" clId="{96CF3989-0824-44A6-845C-0821EC6BFAC4}" dt="2018-11-20T15:04:30.664" v="599"/>
          <ac:spMkLst>
            <pc:docMk/>
            <pc:sldMk cId="224269747" sldId="447"/>
            <ac:spMk id="3" creationId="{00000000-0000-0000-0000-000000000000}"/>
          </ac:spMkLst>
        </pc:spChg>
      </pc:sldChg>
      <pc:sldChg chg="modSp modAnim">
        <pc:chgData name="Melite Hunger" userId="1ab65d83ee5c4044" providerId="LiveId" clId="{96CF3989-0824-44A6-845C-0821EC6BFAC4}" dt="2018-11-20T15:05:38.030" v="630" actId="313"/>
        <pc:sldMkLst>
          <pc:docMk/>
          <pc:sldMk cId="569202062" sldId="448"/>
        </pc:sldMkLst>
        <pc:spChg chg="mod">
          <ac:chgData name="Melite Hunger" userId="1ab65d83ee5c4044" providerId="LiveId" clId="{96CF3989-0824-44A6-845C-0821EC6BFAC4}" dt="2018-11-20T15:05:38.030" v="630" actId="313"/>
          <ac:spMkLst>
            <pc:docMk/>
            <pc:sldMk cId="569202062" sldId="448"/>
            <ac:spMk id="3" creationId="{00000000-0000-0000-0000-000000000000}"/>
          </ac:spMkLst>
        </pc:spChg>
        <pc:spChg chg="mod">
          <ac:chgData name="Melite Hunger" userId="1ab65d83ee5c4044" providerId="LiveId" clId="{96CF3989-0824-44A6-845C-0821EC6BFAC4}" dt="2018-11-20T15:04:42.008" v="606" actId="20577"/>
          <ac:spMkLst>
            <pc:docMk/>
            <pc:sldMk cId="569202062" sldId="448"/>
            <ac:spMk id="5" creationId="{00000000-0000-0000-0000-000000000000}"/>
          </ac:spMkLst>
        </pc:spChg>
      </pc:sldChg>
      <pc:sldChg chg="modSp modAnim">
        <pc:chgData name="Melite Hunger" userId="1ab65d83ee5c4044" providerId="LiveId" clId="{96CF3989-0824-44A6-845C-0821EC6BFAC4}" dt="2018-11-20T15:06:25.459" v="653" actId="313"/>
        <pc:sldMkLst>
          <pc:docMk/>
          <pc:sldMk cId="2376999474" sldId="449"/>
        </pc:sldMkLst>
        <pc:spChg chg="mod">
          <ac:chgData name="Melite Hunger" userId="1ab65d83ee5c4044" providerId="LiveId" clId="{96CF3989-0824-44A6-845C-0821EC6BFAC4}" dt="2018-11-20T15:06:25.459" v="653" actId="313"/>
          <ac:spMkLst>
            <pc:docMk/>
            <pc:sldMk cId="2376999474" sldId="449"/>
            <ac:spMk id="3" creationId="{00000000-0000-0000-0000-000000000000}"/>
          </ac:spMkLst>
        </pc:spChg>
        <pc:spChg chg="mod">
          <ac:chgData name="Melite Hunger" userId="1ab65d83ee5c4044" providerId="LiveId" clId="{96CF3989-0824-44A6-845C-0821EC6BFAC4}" dt="2018-11-20T15:05:47.949" v="641" actId="20577"/>
          <ac:spMkLst>
            <pc:docMk/>
            <pc:sldMk cId="2376999474" sldId="449"/>
            <ac:spMk id="5" creationId="{00000000-0000-0000-0000-000000000000}"/>
          </ac:spMkLst>
        </pc:spChg>
        <pc:picChg chg="mod">
          <ac:chgData name="Melite Hunger" userId="1ab65d83ee5c4044" providerId="LiveId" clId="{96CF3989-0824-44A6-845C-0821EC6BFAC4}" dt="2018-11-20T15:06:03.982" v="642" actId="1076"/>
          <ac:picMkLst>
            <pc:docMk/>
            <pc:sldMk cId="2376999474" sldId="449"/>
            <ac:picMk id="6" creationId="{00000000-0000-0000-0000-000000000000}"/>
          </ac:picMkLst>
        </pc:picChg>
      </pc:sldChg>
      <pc:sldChg chg="modSp">
        <pc:chgData name="Melite Hunger" userId="1ab65d83ee5c4044" providerId="LiveId" clId="{96CF3989-0824-44A6-845C-0821EC6BFAC4}" dt="2018-11-20T15:06:47.744" v="695" actId="20577"/>
        <pc:sldMkLst>
          <pc:docMk/>
          <pc:sldMk cId="3227863447" sldId="450"/>
        </pc:sldMkLst>
        <pc:spChg chg="mod">
          <ac:chgData name="Melite Hunger" userId="1ab65d83ee5c4044" providerId="LiveId" clId="{96CF3989-0824-44A6-845C-0821EC6BFAC4}" dt="2018-11-20T15:06:47.744" v="695" actId="20577"/>
          <ac:spMkLst>
            <pc:docMk/>
            <pc:sldMk cId="3227863447" sldId="450"/>
            <ac:spMk id="3" creationId="{00000000-0000-0000-0000-000000000000}"/>
          </ac:spMkLst>
        </pc:spChg>
      </pc:sldChg>
      <pc:sldChg chg="modSp">
        <pc:chgData name="Melite Hunger" userId="1ab65d83ee5c4044" providerId="LiveId" clId="{96CF3989-0824-44A6-845C-0821EC6BFAC4}" dt="2018-11-20T15:12:57.191" v="717" actId="313"/>
        <pc:sldMkLst>
          <pc:docMk/>
          <pc:sldMk cId="2746945301" sldId="451"/>
        </pc:sldMkLst>
        <pc:spChg chg="mod">
          <ac:chgData name="Melite Hunger" userId="1ab65d83ee5c4044" providerId="LiveId" clId="{96CF3989-0824-44A6-845C-0821EC6BFAC4}" dt="2018-11-20T15:12:57.191" v="717" actId="313"/>
          <ac:spMkLst>
            <pc:docMk/>
            <pc:sldMk cId="2746945301" sldId="451"/>
            <ac:spMk id="3" creationId="{00000000-0000-0000-0000-000000000000}"/>
          </ac:spMkLst>
        </pc:spChg>
        <pc:spChg chg="mod">
          <ac:chgData name="Melite Hunger" userId="1ab65d83ee5c4044" providerId="LiveId" clId="{96CF3989-0824-44A6-845C-0821EC6BFAC4}" dt="2018-11-20T15:11:24.207" v="705" actId="20577"/>
          <ac:spMkLst>
            <pc:docMk/>
            <pc:sldMk cId="2746945301" sldId="451"/>
            <ac:spMk id="5" creationId="{00000000-0000-0000-0000-000000000000}"/>
          </ac:spMkLst>
        </pc:spChg>
      </pc:sldChg>
      <pc:sldChg chg="modSp">
        <pc:chgData name="Melite Hunger" userId="1ab65d83ee5c4044" providerId="LiveId" clId="{96CF3989-0824-44A6-845C-0821EC6BFAC4}" dt="2018-11-20T15:16:04.751" v="795" actId="1076"/>
        <pc:sldMkLst>
          <pc:docMk/>
          <pc:sldMk cId="3031013096" sldId="452"/>
        </pc:sldMkLst>
        <pc:spChg chg="mod">
          <ac:chgData name="Melite Hunger" userId="1ab65d83ee5c4044" providerId="LiveId" clId="{96CF3989-0824-44A6-845C-0821EC6BFAC4}" dt="2018-11-20T15:16:04.751" v="795" actId="1076"/>
          <ac:spMkLst>
            <pc:docMk/>
            <pc:sldMk cId="3031013096" sldId="452"/>
            <ac:spMk id="2" creationId="{00000000-0000-0000-0000-000000000000}"/>
          </ac:spMkLst>
        </pc:spChg>
      </pc:sldChg>
      <pc:sldChg chg="modSp">
        <pc:chgData name="Melite Hunger" userId="1ab65d83ee5c4044" providerId="LiveId" clId="{96CF3989-0824-44A6-845C-0821EC6BFAC4}" dt="2018-11-20T15:17:22.756" v="886" actId="20577"/>
        <pc:sldMkLst>
          <pc:docMk/>
          <pc:sldMk cId="1523367436" sldId="454"/>
        </pc:sldMkLst>
        <pc:spChg chg="mod">
          <ac:chgData name="Melite Hunger" userId="1ab65d83ee5c4044" providerId="LiveId" clId="{96CF3989-0824-44A6-845C-0821EC6BFAC4}" dt="2018-11-20T15:17:14.143" v="855" actId="20577"/>
          <ac:spMkLst>
            <pc:docMk/>
            <pc:sldMk cId="1523367436" sldId="454"/>
            <ac:spMk id="5" creationId="{00000000-0000-0000-0000-000000000000}"/>
          </ac:spMkLst>
        </pc:spChg>
        <pc:spChg chg="mod">
          <ac:chgData name="Melite Hunger" userId="1ab65d83ee5c4044" providerId="LiveId" clId="{96CF3989-0824-44A6-845C-0821EC6BFAC4}" dt="2018-11-20T15:17:22.756" v="886" actId="20577"/>
          <ac:spMkLst>
            <pc:docMk/>
            <pc:sldMk cId="1523367436" sldId="454"/>
            <ac:spMk id="16" creationId="{00000000-0000-0000-0000-000000000000}"/>
          </ac:spMkLst>
        </pc:spChg>
      </pc:sldChg>
      <pc:sldChg chg="modSp modAnim">
        <pc:chgData name="Melite Hunger" userId="1ab65d83ee5c4044" providerId="LiveId" clId="{96CF3989-0824-44A6-845C-0821EC6BFAC4}" dt="2018-11-20T15:16:56.671" v="827" actId="313"/>
        <pc:sldMkLst>
          <pc:docMk/>
          <pc:sldMk cId="4290867780" sldId="463"/>
        </pc:sldMkLst>
        <pc:spChg chg="mod">
          <ac:chgData name="Melite Hunger" userId="1ab65d83ee5c4044" providerId="LiveId" clId="{96CF3989-0824-44A6-845C-0821EC6BFAC4}" dt="2018-11-20T15:16:56.671" v="827" actId="313"/>
          <ac:spMkLst>
            <pc:docMk/>
            <pc:sldMk cId="4290867780" sldId="463"/>
            <ac:spMk id="3" creationId="{00000000-0000-0000-0000-000000000000}"/>
          </ac:spMkLst>
        </pc:spChg>
        <pc:spChg chg="mod">
          <ac:chgData name="Melite Hunger" userId="1ab65d83ee5c4044" providerId="LiveId" clId="{96CF3989-0824-44A6-845C-0821EC6BFAC4}" dt="2018-11-20T15:16:16.556" v="808" actId="20577"/>
          <ac:spMkLst>
            <pc:docMk/>
            <pc:sldMk cId="4290867780" sldId="463"/>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0FDA5-3A07-4FDF-98A5-A092EB6FDC43}" type="datetimeFigureOut">
              <a:rPr lang="es-AR" smtClean="0"/>
              <a:t>20/11/2018</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7086D-08C2-421D-B121-DBC876E4B52D}" type="slidenum">
              <a:rPr lang="es-AR" smtClean="0"/>
              <a:t>‹#›</a:t>
            </a:fld>
            <a:endParaRPr lang="es-AR"/>
          </a:p>
        </p:txBody>
      </p:sp>
    </p:spTree>
    <p:extLst>
      <p:ext uri="{BB962C8B-B14F-4D97-AF65-F5344CB8AC3E}">
        <p14:creationId xmlns:p14="http://schemas.microsoft.com/office/powerpoint/2010/main" val="1394859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Hola amigos aquí estamos nuevamente juntos para estudiar acerca del interesante libro del Apocalipsis. Hoy estudiaremos sobre el Anticristo y el 666 en el Apocalipsis. </a:t>
            </a: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a:t>
            </a:fld>
            <a:endParaRPr lang="es-AR"/>
          </a:p>
        </p:txBody>
      </p:sp>
    </p:spTree>
    <p:extLst>
      <p:ext uri="{BB962C8B-B14F-4D97-AF65-F5344CB8AC3E}">
        <p14:creationId xmlns:p14="http://schemas.microsoft.com/office/powerpoint/2010/main" val="36813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1 Juan 2:19 dice,</a:t>
            </a:r>
            <a:r>
              <a:rPr lang="es-AR" sz="1200" b="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Salieron de nosotros, pero no eran de nosotros; porque si hubiesen sido de nosotros, habrían permanecido con nosotros; pero salieron para que se manifestase que no todos son de nosotros”.</a:t>
            </a:r>
            <a:r>
              <a:rPr lang="es-AR"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10</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kern="1200" dirty="0">
                <a:solidFill>
                  <a:schemeClr val="tx1"/>
                </a:solidFill>
                <a:effectLst/>
                <a:latin typeface="+mn-lt"/>
                <a:ea typeface="+mn-ea"/>
                <a:cs typeface="+mn-cs"/>
              </a:rPr>
              <a:t>Y en Hechos 20:29-30 aclara: “</a:t>
            </a:r>
            <a:r>
              <a:rPr lang="es-AR" sz="1200" kern="1200" dirty="0">
                <a:solidFill>
                  <a:schemeClr val="tx1"/>
                </a:solidFill>
                <a:effectLst/>
                <a:latin typeface="+mn-lt"/>
                <a:ea typeface="+mn-ea"/>
                <a:cs typeface="+mn-cs"/>
              </a:rPr>
              <a:t>Porque yo sé esto, que después de mi partida entrarán en medio de vosotros lobos rapaces, que no perdonarán al rebaño. Y de vosotros mismos se levantarán hombres que hablen cosas perversas, para llevar discípulos tras sí”.</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Por lo expresado en estos textos está claramente evidenciado que no estamos hablando de un sistema religioso que sea anticristiano, o ateo. No, el apóstol Juan especificó claramente que será de en medio del cristianismo aquel poder que intentará ocupar el lugar de Dios. </a:t>
            </a:r>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11</a:t>
            </a:fld>
            <a:endParaRPr lang="es-AR"/>
          </a:p>
        </p:txBody>
      </p:sp>
    </p:spTree>
    <p:extLst>
      <p:ext uri="{BB962C8B-B14F-4D97-AF65-F5344CB8AC3E}">
        <p14:creationId xmlns:p14="http://schemas.microsoft.com/office/powerpoint/2010/main" val="59992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El profeta Daniel en el capítulo 7 habla del anticristo presentándolo en la figura de un cuerno pequeño que creció mucho y se atrevería a cambiar la ley de Dios. Y en apocalipsis 13 se nos presentan 2 bestias que simbolizan poderes; una, llamada “la bestia” que lleva el número 666 y tiene características precisas.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segunda, se identifica con una gran nación que apoyaría a la bestia, tema que analizaremos cuando estudiemos acerca de los Estados Unidos en la profecía.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Nos centraremos en analizar a esta famosa “bestia” que es el anticristo, quien, a pesar de llevar el manto de la religión, por medio de tradiciones humanas tergiversó la verdad de Dios.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12</a:t>
            </a:fld>
            <a:endParaRPr lang="es-AR"/>
          </a:p>
        </p:txBody>
      </p:sp>
    </p:spTree>
    <p:extLst>
      <p:ext uri="{BB962C8B-B14F-4D97-AF65-F5344CB8AC3E}">
        <p14:creationId xmlns:p14="http://schemas.microsoft.com/office/powerpoint/2010/main" val="35413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Leamos en A</a:t>
            </a:r>
            <a:r>
              <a:rPr lang="es-AR" sz="1200" b="1" kern="1200" dirty="0">
                <a:solidFill>
                  <a:schemeClr val="tx1"/>
                </a:solidFill>
                <a:effectLst/>
                <a:latin typeface="+mn-lt"/>
                <a:ea typeface="+mn-ea"/>
                <a:cs typeface="+mn-cs"/>
              </a:rPr>
              <a:t>pocalipsis 13:1-7. “</a:t>
            </a:r>
            <a:r>
              <a:rPr lang="es-AR" sz="1200" kern="1200" dirty="0">
                <a:solidFill>
                  <a:schemeClr val="tx1"/>
                </a:solidFill>
                <a:effectLst/>
                <a:latin typeface="+mn-lt"/>
                <a:ea typeface="+mn-ea"/>
                <a:cs typeface="+mn-cs"/>
              </a:rPr>
              <a:t>Y me paré sobre la arena del mar, y vi subir del mar una bestia que tenía siete cabezas y diez cuernos; y sobre sus cuernos diez diademas; y sobre sus cabezas un nombre de blasfemia. Y la bestia que vi, era semejante a un leopardo, y sus pies como de oso, y su boca como boca de león. Y el dragón le dio su poder y su trono, y grande autoridad.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13</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Y vi una de sus cabezas como herida de muerte, y su herida de muerte fue sanada; y se maravilló toda la tierra en pos de la bestia. Y adoraron al dragón que había dado autoridad a la bestia, y adoraron a la bestia, diciendo: ¿Quién es semejante a la bestia, y quién podrá luchar contra ella?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14</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Y le fue dada boca que hablaba grandes cosas y blasfemias; y le fue dada potestad de actuar cuarenta y dos meses. Y abrió su boca en blasfemias contra Dios, para blasfemar su nombre y su tabernáculo, y a los que moran en el cielo. Y le fue dado hacer guerra contra los santos, y vencerlos. También le fue dado poder sobre toda tribu, y lengua y nación.</a:t>
            </a:r>
            <a:r>
              <a:rPr lang="es-AR"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endParaRPr lang="es-AR" sz="1200" b="0" baseline="0" dirty="0">
              <a:effectLst/>
              <a:latin typeface="Myriad Pro" pitchFamily="34" charset="0"/>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15</a:t>
            </a:fld>
            <a:endParaRPr lang="es-AR"/>
          </a:p>
        </p:txBody>
      </p:sp>
    </p:spTree>
    <p:extLst>
      <p:ext uri="{BB962C8B-B14F-4D97-AF65-F5344CB8AC3E}">
        <p14:creationId xmlns:p14="http://schemas.microsoft.com/office/powerpoint/2010/main" val="115463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a:solidFill>
                  <a:schemeClr val="tx1"/>
                </a:solidFill>
                <a:effectLst/>
                <a:latin typeface="+mn-lt"/>
                <a:ea typeface="+mn-ea"/>
                <a:cs typeface="+mn-cs"/>
              </a:rPr>
              <a:t>¿Qué simboliza una bestia en el lenguaje simbólico?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16</a:t>
            </a:fld>
            <a:endParaRPr lang="es-AR"/>
          </a:p>
        </p:txBody>
      </p:sp>
    </p:spTree>
    <p:extLst>
      <p:ext uri="{BB962C8B-B14F-4D97-AF65-F5344CB8AC3E}">
        <p14:creationId xmlns:p14="http://schemas.microsoft.com/office/powerpoint/2010/main" val="2580170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Daniel 7:17</a:t>
            </a:r>
            <a:r>
              <a:rPr lang="es-AR" sz="1200" b="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Estas cuatro grandes bestias, son cuatro reyes que se levantarán en la tierra”.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El primer elemento a tener en cuenta es: qué es una bestia en el lenguaje simbólico bíblico. Actualmente vemos que diferentes países son representados por animales, como, por ejemplo: Gran Bretaña con un león, Rusia con un oso, China con un dragón, Francia con un gallo, etc. Así vemos que una bestia representa una nación o poder político.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17</a:t>
            </a:fld>
            <a:endParaRPr lang="es-AR"/>
          </a:p>
        </p:txBody>
      </p:sp>
    </p:spTree>
    <p:extLst>
      <p:ext uri="{BB962C8B-B14F-4D97-AF65-F5344CB8AC3E}">
        <p14:creationId xmlns:p14="http://schemas.microsoft.com/office/powerpoint/2010/main" val="151947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Apocalipsis dice que esta bestia tiene “siete cabezas”. Apocalipsis 17:9 nos da la interpretación de estas siete cabezas. El texto bíblico dice: “Aquí hay sentido que tiene sabiduría. Las siete cabezas, son siete montes, sobre los cuales se asienta la mujer”.</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a:solidFill>
                  <a:schemeClr val="tx1"/>
                </a:solidFill>
                <a:effectLst/>
                <a:latin typeface="+mn-lt"/>
                <a:ea typeface="+mn-ea"/>
                <a:cs typeface="+mn-cs"/>
              </a:rPr>
              <a:t>Esto nos dice claramente que este poder está asentado en un lugar con siete montes: La ciudad de Roma es conocida como la ciudad que está edificada sobre siete montes. Aquí ya tenemos un punto de partida.</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18</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Apocalipsis dice que esta bestia tiene, aparte de las siete cabezas, diez cuernos y diez diademas: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Como ya hemos identificado a Roma como el lugar de las siete colinas, los diez cuernos o diademas son los 10 reinos en los que se dividió el imperio Romano.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Esto también lo confirma el profeta Daniel que habla de la misma bestia. </a:t>
            </a:r>
            <a:endParaRPr lang="es-ES" sz="1200" kern="1200" dirty="0">
              <a:solidFill>
                <a:schemeClr val="tx1"/>
              </a:solidFill>
              <a:effectLst/>
              <a:latin typeface="+mn-lt"/>
              <a:ea typeface="+mn-ea"/>
              <a:cs typeface="+mn-cs"/>
            </a:endParaRPr>
          </a:p>
          <a:p>
            <a:r>
              <a:rPr lang="es-AR" sz="1200" b="1" kern="1200" dirty="0">
                <a:solidFill>
                  <a:schemeClr val="tx1"/>
                </a:solidFill>
                <a:effectLst/>
                <a:latin typeface="+mn-lt"/>
                <a:ea typeface="+mn-ea"/>
                <a:cs typeface="+mn-cs"/>
              </a:rPr>
              <a:t>Daniel 7:24 p.p. dice: “Y los diez cuernos, que de aquel reino se levantarán, diez reyes”</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19</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Hay muchas supersticiones relacionadas con el número 666. </a:t>
            </a:r>
          </a:p>
          <a:p>
            <a:r>
              <a:rPr lang="es-ES" sz="1200" kern="1200" dirty="0">
                <a:solidFill>
                  <a:schemeClr val="tx1"/>
                </a:solidFill>
                <a:effectLst/>
                <a:latin typeface="+mn-lt"/>
                <a:ea typeface="+mn-ea"/>
                <a:cs typeface="+mn-cs"/>
              </a:rPr>
              <a:t>Un grupo de mujeres que estaban esperando hijos en el año 2006 estaban muy preocupadas cuando la fecha del parto se acercaba al 6 de junio del 2006 por el temor de que nazcan sus hijos en el 6.6.06 y que de alguna forma estén relacionados con la bestia de Apocalipsis 13.</a:t>
            </a:r>
          </a:p>
          <a:p>
            <a:r>
              <a:rPr lang="es-ES" sz="1200" kern="1200" dirty="0">
                <a:solidFill>
                  <a:schemeClr val="tx1"/>
                </a:solidFill>
                <a:effectLst/>
                <a:latin typeface="+mn-lt"/>
                <a:ea typeface="+mn-ea"/>
                <a:cs typeface="+mn-cs"/>
              </a:rPr>
              <a:t>En 1989, Nancy y Ronald Reagan, cuando se trasladaban a su casa en Bel-Air en una sección de Los Ángeles, después de la elección de 1988, tenían la dirección 666 St. Cloud Road, pero la cambiaron a 668 St. Cloud Road para evitar estar relacionados con el número 666.</a:t>
            </a:r>
          </a:p>
          <a:p>
            <a:r>
              <a:rPr lang="es-ES" sz="1200" kern="1200" dirty="0">
                <a:solidFill>
                  <a:schemeClr val="tx1"/>
                </a:solidFill>
                <a:effectLst/>
                <a:latin typeface="+mn-lt"/>
                <a:ea typeface="+mn-ea"/>
                <a:cs typeface="+mn-cs"/>
              </a:rPr>
              <a:t>También en Nuevo México, la ruta 666 fue cambiada a ruta 491. Una de las autoridades declaró después del cambio: “El diablo ha salido de este lugar”.</a:t>
            </a:r>
          </a:p>
          <a:p>
            <a:r>
              <a:rPr lang="es-ES" sz="1200" kern="1200" dirty="0">
                <a:solidFill>
                  <a:schemeClr val="tx1"/>
                </a:solidFill>
                <a:effectLst/>
                <a:latin typeface="+mn-lt"/>
                <a:ea typeface="+mn-ea"/>
                <a:cs typeface="+mn-cs"/>
              </a:rPr>
              <a:t>En Kentucky, un corredor rehusó competir una carrera que le daba la oportunidad para clasificar para las carreras provinciales cuando el entrenador le dio el número 666.</a:t>
            </a:r>
          </a:p>
          <a:p>
            <a:r>
              <a:rPr lang="es-ES" sz="1200" kern="1200" dirty="0">
                <a:solidFill>
                  <a:schemeClr val="tx1"/>
                </a:solidFill>
                <a:effectLst/>
                <a:latin typeface="+mn-lt"/>
                <a:ea typeface="+mn-ea"/>
                <a:cs typeface="+mn-cs"/>
              </a:rPr>
              <a:t>¡Y cuantas historias más existen relacionadas al 666! Pero ¿será que está el diablo detrás del 666? ¿O será otro poder que también lucha contra Dios?</a:t>
            </a: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a:t>
            </a:fld>
            <a:endParaRPr lang="es-AR"/>
          </a:p>
        </p:txBody>
      </p:sp>
    </p:spTree>
    <p:extLst>
      <p:ext uri="{BB962C8B-B14F-4D97-AF65-F5344CB8AC3E}">
        <p14:creationId xmlns:p14="http://schemas.microsoft.com/office/powerpoint/2010/main" val="290126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El imperio Romano siguió a Babilonia, Medo Persia y a Grecia como imperios mundiales. El libro de Daniel en el capítulo 7 ilustra a cada uno de estos imperios con un animal. Los mismos animales son mencionados aquí en Apocalipsis. Roma heredó características que venían de los imperios anteriores. El poder del Imperio Babilónico: boca de león (Daniel 7:4). La fuerza de los Medos y Persas: los pies de oso (Daniel 7:5), y la filosofía o sagacidad de Grecia, el cuerpo de leopardo. (Daniel 7:6).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20</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El capítulo 13 menciona que se le dio autoridad para actuar por 42 meses.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21</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dirty="0">
                <a:effectLst>
                  <a:outerShdw blurRad="38100" dist="38100" dir="2700000" algn="tl">
                    <a:srgbClr val="000000">
                      <a:alpha val="43137"/>
                    </a:srgbClr>
                  </a:outerShdw>
                </a:effectLst>
                <a:latin typeface="Myriad Pro" pitchFamily="34" charset="0"/>
              </a:rPr>
              <a:t>Apocalipsis 13:5</a:t>
            </a:r>
          </a:p>
          <a:p>
            <a:r>
              <a:rPr lang="es-AR" dirty="0"/>
              <a:t>También se le dio boca que hablaba grandes cosas y blasfemias; y se le dio autoridad para actuar cuarenta y dos meses. </a:t>
            </a:r>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22</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Si tomamos en cuenta que cuando fueron escritas estas palabras regía el calendario judío, veremos que cada mes se contaba con 30 días y los años con 360 días. Si aplicamos la regla Bíblica de interpretación de día por año </a:t>
            </a:r>
            <a:r>
              <a:rPr lang="es-AR" sz="1200" b="1" kern="1200" dirty="0">
                <a:solidFill>
                  <a:schemeClr val="tx1"/>
                </a:solidFill>
                <a:effectLst/>
                <a:latin typeface="+mn-lt"/>
                <a:ea typeface="+mn-ea"/>
                <a:cs typeface="+mn-cs"/>
              </a:rPr>
              <a:t>(Números 14:34 y Ezequiel 4:5-6)</a:t>
            </a:r>
            <a:r>
              <a:rPr lang="es-AR" sz="1200" kern="1200" dirty="0">
                <a:solidFill>
                  <a:schemeClr val="tx1"/>
                </a:solidFill>
                <a:effectLst/>
                <a:latin typeface="+mn-lt"/>
                <a:ea typeface="+mn-ea"/>
                <a:cs typeface="+mn-cs"/>
              </a:rPr>
              <a:t>, veremos que llegamos a 1.260 días o años.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Si recordamos veremos que fue mencionado en el capítulo 12 de Apocalipsis cuando leímos acerca de la Mujer perseguida por el Dragón. También se mencionó que este es el mismo periodo de: “tiempo, tiempos y medio tiempo”. Todos hablan del mismo poder que reinó por 1260 años.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¿Qué potencia espiritual tuvo un período de 1.260 años para desarrollar su poder, perseguir a los santos y hablar blasfemias contra Dios? Si tomamos en cuenta que la supremacía papal comenzó en el año 538 d.C. y sumamos 1.260 años, llegamos al año 1798 cuando el Gral. </a:t>
            </a:r>
            <a:r>
              <a:rPr lang="es-AR" sz="1200" kern="1200" dirty="0" err="1">
                <a:solidFill>
                  <a:schemeClr val="tx1"/>
                </a:solidFill>
                <a:effectLst/>
                <a:latin typeface="+mn-lt"/>
                <a:ea typeface="+mn-ea"/>
                <a:cs typeface="+mn-cs"/>
              </a:rPr>
              <a:t>Bertier</a:t>
            </a:r>
            <a:r>
              <a:rPr lang="es-AR" sz="1200" kern="1200" dirty="0">
                <a:solidFill>
                  <a:schemeClr val="tx1"/>
                </a:solidFill>
                <a:effectLst/>
                <a:latin typeface="+mn-lt"/>
                <a:ea typeface="+mn-ea"/>
                <a:cs typeface="+mn-cs"/>
              </a:rPr>
              <a:t> toma preso al Papa, </a:t>
            </a:r>
            <a:r>
              <a:rPr lang="es-AR" sz="1200" kern="1200" dirty="0" err="1">
                <a:solidFill>
                  <a:schemeClr val="tx1"/>
                </a:solidFill>
                <a:effectLst/>
                <a:latin typeface="+mn-lt"/>
                <a:ea typeface="+mn-ea"/>
                <a:cs typeface="+mn-cs"/>
              </a:rPr>
              <a:t>inflingiendo</a:t>
            </a:r>
            <a:r>
              <a:rPr lang="es-AR" sz="1200" kern="1200" dirty="0">
                <a:solidFill>
                  <a:schemeClr val="tx1"/>
                </a:solidFill>
                <a:effectLst/>
                <a:latin typeface="+mn-lt"/>
                <a:ea typeface="+mn-ea"/>
                <a:cs typeface="+mn-cs"/>
              </a:rPr>
              <a:t> en la cabeza (según la profecía) una herida que parecía mortal.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Durante estos 1.260 años el papado ha introducido en las doctrinas cristianas conceptos que no sólo violan las más elementales enseñanzas bíblicas, sino que asume actitudes en concordancia con la profecía. Veamos algunas de ellas:</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23</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b="1" i="1" kern="1200" dirty="0">
                <a:solidFill>
                  <a:schemeClr val="tx1"/>
                </a:solidFill>
                <a:effectLst/>
                <a:latin typeface="+mn-lt"/>
                <a:ea typeface="+mn-ea"/>
                <a:cs typeface="+mn-cs"/>
              </a:rPr>
              <a:t>Apocalipsis 13:5 p.p. dice: “Y le fue dada boca que hablaba grandes cosas, y blasfemias…”</a:t>
            </a:r>
            <a:br>
              <a:rPr lang="es-AR" sz="1200" b="1" i="1" kern="1200" dirty="0">
                <a:solidFill>
                  <a:schemeClr val="tx1"/>
                </a:solidFill>
                <a:effectLst/>
                <a:latin typeface="+mn-lt"/>
                <a:ea typeface="+mn-ea"/>
                <a:cs typeface="+mn-cs"/>
              </a:rPr>
            </a:br>
            <a:r>
              <a:rPr lang="es-AR" sz="1200" kern="1200" dirty="0">
                <a:solidFill>
                  <a:schemeClr val="tx1"/>
                </a:solidFill>
                <a:effectLst/>
                <a:latin typeface="+mn-lt"/>
                <a:ea typeface="+mn-ea"/>
                <a:cs typeface="+mn-cs"/>
              </a:rPr>
              <a:t>Su poder está en su boca, en lo que habla, no en la fuerza de sus armas. Esto hace referencia a un poder eclesiástico, que se hace pasar por Dios, pues eso significa blasfemia.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Esto lo dice claramente Juan 10:33: “</a:t>
            </a:r>
            <a:r>
              <a:rPr lang="es-AR" sz="1200" kern="1200" dirty="0" err="1">
                <a:solidFill>
                  <a:schemeClr val="tx1"/>
                </a:solidFill>
                <a:effectLst/>
                <a:latin typeface="+mn-lt"/>
                <a:ea typeface="+mn-ea"/>
                <a:cs typeface="+mn-cs"/>
              </a:rPr>
              <a:t>Respondiéronle</a:t>
            </a:r>
            <a:r>
              <a:rPr lang="es-AR" sz="1200" kern="1200" dirty="0">
                <a:solidFill>
                  <a:schemeClr val="tx1"/>
                </a:solidFill>
                <a:effectLst/>
                <a:latin typeface="+mn-lt"/>
                <a:ea typeface="+mn-ea"/>
                <a:cs typeface="+mn-cs"/>
              </a:rPr>
              <a:t> los judíos, diciendo: Por la buena obra no te apedreamos, sino por la blasfemia; y porque tú, siendo hombre, te haces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Apocalipsis 13:6 amplía aún más esta blasfemia y dice: “</a:t>
            </a:r>
            <a:r>
              <a:rPr lang="es-ES" sz="1200" kern="1200" dirty="0">
                <a:solidFill>
                  <a:schemeClr val="tx1"/>
                </a:solidFill>
                <a:effectLst/>
                <a:latin typeface="+mn-lt"/>
                <a:ea typeface="+mn-ea"/>
                <a:cs typeface="+mn-cs"/>
              </a:rPr>
              <a:t>Y abrió su boca en blasfemias contra Dios, para blasfemar de su nombre, de su tabernáculo, y de los que moran en el cielo”.</a:t>
            </a:r>
          </a:p>
          <a:p>
            <a:r>
              <a:rPr lang="es-ES" sz="1200" kern="1200" dirty="0">
                <a:solidFill>
                  <a:schemeClr val="tx1"/>
                </a:solidFill>
                <a:effectLst/>
                <a:latin typeface="+mn-lt"/>
                <a:ea typeface="+mn-ea"/>
                <a:cs typeface="+mn-cs"/>
              </a:rPr>
              <a:t>Analicemos esto:</a:t>
            </a:r>
          </a:p>
          <a:p>
            <a:pPr lvl="0"/>
            <a:r>
              <a:rPr lang="es-AR" sz="1200" b="1" i="1" kern="1200" dirty="0">
                <a:solidFill>
                  <a:schemeClr val="tx1"/>
                </a:solidFill>
                <a:effectLst/>
                <a:latin typeface="+mn-lt"/>
                <a:ea typeface="+mn-ea"/>
                <a:cs typeface="+mn-cs"/>
              </a:rPr>
              <a:t>Blasfemaría su nombre:</a:t>
            </a:r>
            <a:r>
              <a:rPr lang="es-AR" sz="1200" kern="1200" dirty="0">
                <a:solidFill>
                  <a:schemeClr val="tx1"/>
                </a:solidFill>
                <a:effectLst/>
                <a:latin typeface="+mn-lt"/>
                <a:ea typeface="+mn-ea"/>
                <a:cs typeface="+mn-cs"/>
              </a:rPr>
              <a:t> Utiliza el nombre de Dios, o sus atributos: Divinidad, Padre, Santidad e infalibilidad. Creo que podemos ver claramente que hay un poder que utiliza los nombres y atributos de Dios para identificar a un hombre. Esto no es correcto ante Dios. </a:t>
            </a:r>
            <a:endParaRPr lang="es-ES" sz="1200" kern="1200" dirty="0">
              <a:solidFill>
                <a:schemeClr val="tx1"/>
              </a:solidFill>
              <a:effectLst/>
              <a:latin typeface="+mn-lt"/>
              <a:ea typeface="+mn-ea"/>
              <a:cs typeface="+mn-cs"/>
            </a:endParaRPr>
          </a:p>
          <a:p>
            <a:pPr lvl="0"/>
            <a:r>
              <a:rPr lang="es-AR" sz="1200" b="1" i="1" kern="1200" dirty="0">
                <a:solidFill>
                  <a:schemeClr val="tx1"/>
                </a:solidFill>
                <a:effectLst/>
                <a:latin typeface="+mn-lt"/>
                <a:ea typeface="+mn-ea"/>
                <a:cs typeface="+mn-cs"/>
              </a:rPr>
              <a:t>Blasfemia contra su tabernáculo: </a:t>
            </a:r>
            <a:r>
              <a:rPr lang="es-AR" sz="1200" kern="1200" dirty="0">
                <a:solidFill>
                  <a:schemeClr val="tx1"/>
                </a:solidFill>
                <a:effectLst/>
                <a:latin typeface="+mn-lt"/>
                <a:ea typeface="+mn-ea"/>
                <a:cs typeface="+mn-cs"/>
              </a:rPr>
              <a:t>El</a:t>
            </a:r>
            <a:r>
              <a:rPr lang="es-AR" sz="1200" b="1" i="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tabernáculo en el desierto fue dado por Dios y era el camino para obtener el perdón. Todo esto terminó cuando Cristo fue crucificado y ascendió al verdadero tabernáculo, el celestial, tal como leemos en Hebreos 8 y en donde hoy se presenta como nuestro Intercesor ante el Padre. Este poder tergiversaría la intercesión de Cristo incluyendo la mediación humana, cuando en realidad a quien se deben confesar los pecados, pedir el perdón y peticionar, es únicamente a Dios. Pero ¿es correcto confesar nuestros pecados como lo enseña la iglesia de Roma? ¿Tiene poder un sacerdote para perdonar los pecados?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Hechos 4:12 dice: </a:t>
            </a:r>
            <a:r>
              <a:rPr lang="es-AR" sz="1200" b="1" i="1" kern="1200" dirty="0">
                <a:solidFill>
                  <a:schemeClr val="tx1"/>
                </a:solidFill>
                <a:effectLst/>
                <a:latin typeface="+mn-lt"/>
                <a:ea typeface="+mn-ea"/>
                <a:cs typeface="+mn-cs"/>
              </a:rPr>
              <a:t>“(RVA89) Y en ningún otro hay salvación, porque no hay otro nombre debajo del cielo, dado a los hombres, en que podamos ser salvos”. </a:t>
            </a:r>
            <a:endParaRPr lang="es-ES" sz="1200" kern="1200" dirty="0">
              <a:solidFill>
                <a:schemeClr val="tx1"/>
              </a:solidFill>
              <a:effectLst/>
              <a:latin typeface="+mn-lt"/>
              <a:ea typeface="+mn-ea"/>
              <a:cs typeface="+mn-cs"/>
            </a:endParaRPr>
          </a:p>
          <a:p>
            <a:pPr lvl="0"/>
            <a:r>
              <a:rPr lang="es-AR" sz="1200" b="1" i="1" kern="1200" dirty="0">
                <a:solidFill>
                  <a:schemeClr val="tx1"/>
                </a:solidFill>
                <a:effectLst/>
                <a:latin typeface="+mn-lt"/>
                <a:ea typeface="+mn-ea"/>
                <a:cs typeface="+mn-cs"/>
              </a:rPr>
              <a:t>Blasfemaría a los que moran en el cielo: </a:t>
            </a:r>
            <a:r>
              <a:rPr lang="es-AR" sz="1200" kern="1200" dirty="0">
                <a:solidFill>
                  <a:schemeClr val="tx1"/>
                </a:solidFill>
                <a:effectLst/>
                <a:latin typeface="+mn-lt"/>
                <a:ea typeface="+mn-ea"/>
                <a:cs typeface="+mn-cs"/>
              </a:rPr>
              <a:t>Atribuirse</a:t>
            </a:r>
            <a:r>
              <a:rPr lang="es-AR" sz="1200" b="1" i="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facultades como: beatificar, solicitar la intercesión de los santos, y tener las llaves del cielo y del infierno. Estas decisiones les corresponden solo a Dios. La Biblia dice claramente en </a:t>
            </a:r>
            <a:r>
              <a:rPr lang="es-US" sz="1200" kern="1200" dirty="0">
                <a:solidFill>
                  <a:schemeClr val="tx1"/>
                </a:solidFill>
                <a:effectLst/>
                <a:latin typeface="+mn-lt"/>
                <a:ea typeface="+mn-ea"/>
                <a:cs typeface="+mn-cs"/>
              </a:rPr>
              <a:t>1 Timoteo 2:5 “Porque hay un Dios, y asimismo un </a:t>
            </a:r>
            <a:r>
              <a:rPr lang="es-US" sz="1200" b="1" u="sng" kern="1200" dirty="0">
                <a:solidFill>
                  <a:schemeClr val="tx1"/>
                </a:solidFill>
                <a:effectLst/>
                <a:latin typeface="+mn-lt"/>
                <a:ea typeface="+mn-ea"/>
                <a:cs typeface="+mn-cs"/>
              </a:rPr>
              <a:t>solo</a:t>
            </a:r>
            <a:r>
              <a:rPr lang="es-US" sz="1200" kern="1200" dirty="0">
                <a:solidFill>
                  <a:schemeClr val="tx1"/>
                </a:solidFill>
                <a:effectLst/>
                <a:latin typeface="+mn-lt"/>
                <a:ea typeface="+mn-ea"/>
                <a:cs typeface="+mn-cs"/>
              </a:rPr>
              <a:t> </a:t>
            </a:r>
            <a:r>
              <a:rPr lang="es-US" sz="1200" b="1" u="sng" kern="1200" dirty="0">
                <a:solidFill>
                  <a:schemeClr val="tx1"/>
                </a:solidFill>
                <a:effectLst/>
                <a:latin typeface="+mn-lt"/>
                <a:ea typeface="+mn-ea"/>
                <a:cs typeface="+mn-cs"/>
              </a:rPr>
              <a:t>mediador</a:t>
            </a:r>
            <a:r>
              <a:rPr lang="es-US" sz="1200" kern="1200" dirty="0">
                <a:solidFill>
                  <a:schemeClr val="tx1"/>
                </a:solidFill>
                <a:effectLst/>
                <a:latin typeface="+mn-lt"/>
                <a:ea typeface="+mn-ea"/>
                <a:cs typeface="+mn-cs"/>
              </a:rPr>
              <a:t> entre Dios y los hombres, el hombre Cristo Jesús”.</a:t>
            </a:r>
            <a:endParaRPr lang="es-ES" sz="1200" kern="1200" dirty="0">
              <a:solidFill>
                <a:schemeClr val="tx1"/>
              </a:solidFill>
              <a:effectLst/>
              <a:latin typeface="+mn-lt"/>
              <a:ea typeface="+mn-ea"/>
              <a:cs typeface="+mn-cs"/>
            </a:endParaRPr>
          </a:p>
          <a:p>
            <a:pPr lvl="0"/>
            <a:r>
              <a:rPr lang="es-AR" sz="1200" kern="1200" dirty="0">
                <a:solidFill>
                  <a:schemeClr val="tx1"/>
                </a:solidFill>
                <a:effectLst/>
                <a:latin typeface="+mn-lt"/>
                <a:ea typeface="+mn-ea"/>
                <a:cs typeface="+mn-cs"/>
              </a:rPr>
              <a:t>Iba a </a:t>
            </a:r>
            <a:r>
              <a:rPr lang="es-AR" sz="1200" b="1" i="1" kern="1200" dirty="0">
                <a:solidFill>
                  <a:schemeClr val="tx1"/>
                </a:solidFill>
                <a:effectLst/>
                <a:latin typeface="+mn-lt"/>
                <a:ea typeface="+mn-ea"/>
                <a:cs typeface="+mn-cs"/>
              </a:rPr>
              <a:t>“hacer guerra contra los santos y vencerlos:</a:t>
            </a:r>
            <a:r>
              <a:rPr lang="es-AR" sz="1200" kern="1200" dirty="0">
                <a:solidFill>
                  <a:schemeClr val="tx1"/>
                </a:solidFill>
                <a:effectLst/>
                <a:latin typeface="+mn-lt"/>
                <a:ea typeface="+mn-ea"/>
                <a:cs typeface="+mn-cs"/>
              </a:rPr>
              <a:t> La inquisición fue el instrumento más acabado de la opresión y destrucción por parte del papado, en contra de todos aquellos que pensaban diferente a la iglesia establecida. Fruto de esa furia no sólo sufrieron los fieles hijos de Dios, sino también científicos, literatos, pintores, y todos aquellos que osaban tener una opinión diferente.</a:t>
            </a:r>
            <a:r>
              <a:rPr lang="es-AR" sz="1200" b="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24</a:t>
            </a:fld>
            <a:endParaRPr lang="es-AR"/>
          </a:p>
        </p:txBody>
      </p:sp>
    </p:spTree>
    <p:extLst>
      <p:ext uri="{BB962C8B-B14F-4D97-AF65-F5344CB8AC3E}">
        <p14:creationId xmlns:p14="http://schemas.microsoft.com/office/powerpoint/2010/main" val="4280478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Aunque hemos hablado que esta bestia tendría un poder especial por 1260 años, hay otro detalle más sobre esta bestia.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25</a:t>
            </a:fld>
            <a:endParaRPr lang="es-AR"/>
          </a:p>
        </p:txBody>
      </p:sp>
    </p:spTree>
    <p:extLst>
      <p:ext uri="{BB962C8B-B14F-4D97-AF65-F5344CB8AC3E}">
        <p14:creationId xmlns:p14="http://schemas.microsoft.com/office/powerpoint/2010/main" val="3572009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Apocalipsis 13:3-4</a:t>
            </a:r>
            <a:r>
              <a:rPr lang="es-AR" sz="1200" b="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dice:</a:t>
            </a:r>
            <a:r>
              <a:rPr lang="es-AR" sz="1200" b="1"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Y vi una de sus cabezas como herida de muerte, y su herida de muerte fue sanada; y se maravilló toda la tierra en pos de la bestia. Y adoraron al dragón que había dado autoridad a la bestia, y adoraron a la bestia, diciendo: ¿Quién es semejante a la bestia, y quién podrá luchar contra ella?”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Un hecho de características notables es el resurgimiento del poder papal. La caída del comunismo, el nuevo orden mundial, el ecumenismo, y su intervención en la política de las naciones y el mundo, han hecho del papa uno de los referentes mundiales, como no se ha visto desde la Edad Media. Esa búsqueda de consejo y solución a los problemas mundiales por parte del papado, es un claro indicio del cumplimiento de la profecía.</a:t>
            </a:r>
            <a:endParaRPr lang="es-ES" sz="1200" kern="1200" dirty="0">
              <a:solidFill>
                <a:schemeClr val="tx1"/>
              </a:solidFill>
              <a:effectLst/>
              <a:latin typeface="+mn-lt"/>
              <a:ea typeface="+mn-ea"/>
              <a:cs typeface="+mn-cs"/>
            </a:endParaRPr>
          </a:p>
          <a:p>
            <a:endParaRPr lang="es-AR"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26</a:t>
            </a:fld>
            <a:endParaRPr lang="es-AR"/>
          </a:p>
        </p:txBody>
      </p:sp>
    </p:spTree>
    <p:extLst>
      <p:ext uri="{BB962C8B-B14F-4D97-AF65-F5344CB8AC3E}">
        <p14:creationId xmlns:p14="http://schemas.microsoft.com/office/powerpoint/2010/main" val="1012256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El papado pasó de ser rechazado con la Revolución Francesa a ser hoy un poder religioso y político con gran influencia mundial. Tal como lo decía la profecía, esta herida de muerte se sanaría y la tierra iría en pos de la bestia.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Gradualmente el papado recobró su influencia. En 1929 Benito Mussolini, firmó un concordato con el papado dándole 44 hectáreas de tierra que constituyen el estado del Vaticano. Su popularidad aumenta mediante los muchos viajes que incluyen países protestantes, orientales, comunistas y las Naciones Unidas.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27</a:t>
            </a:fld>
            <a:endParaRPr lang="es-AR"/>
          </a:p>
        </p:txBody>
      </p:sp>
    </p:spTree>
    <p:extLst>
      <p:ext uri="{BB962C8B-B14F-4D97-AF65-F5344CB8AC3E}">
        <p14:creationId xmlns:p14="http://schemas.microsoft.com/office/powerpoint/2010/main" val="587929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Cuando el papado visita cualquier país las masas acuden a escuchar su mensaje. Influyentes políticos extienden su mano al papado. Aun los Estados Unidos que, como lo hemos mencionado en días anteriores, surgió como un país que refugiaba a los que huían de las persecuciones de Europa de la Edad Media, hoy extiende también su mano al Papado. Por primera vez en la historia un papa dio un discurso ante el Congreso de los Estados Unidos y lo hizo el papa Francisco.</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28</a:t>
            </a:fld>
            <a:endParaRPr lang="es-AR"/>
          </a:p>
        </p:txBody>
      </p:sp>
    </p:spTree>
    <p:extLst>
      <p:ext uri="{BB962C8B-B14F-4D97-AF65-F5344CB8AC3E}">
        <p14:creationId xmlns:p14="http://schemas.microsoft.com/office/powerpoint/2010/main" val="1326060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La página web “Vox Media” escribió:</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En 1960, los prejuicios contra los católicos en Estados Unidos eran lo suficientemente fuertes como para que el candidato presidencial demócrata John F. Kennedy se sintiera obligado a prometer que no aceptaría las órdenes del Vaticano. En aquel entonces, hubiera sido inimaginable que un Papa dirigiera una sesión conjunta del Congreso.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Así que la misma presencia del Papa Francisco en la tribuna de la Cámara de Representantes el jueves es un testimonio de una importante transición cultural en las actitudes de los Estados Unidos hacia la religión en la arena pública. Ahora es de rigor, y casi necesario, para que los candidatos y los funcionarios electos discutan su fe. El presidente de la Cámara John </a:t>
            </a:r>
            <a:r>
              <a:rPr lang="es-AR" sz="1200" kern="1200" dirty="0" err="1">
                <a:solidFill>
                  <a:schemeClr val="tx1"/>
                </a:solidFill>
                <a:effectLst/>
                <a:latin typeface="+mn-lt"/>
                <a:ea typeface="+mn-ea"/>
                <a:cs typeface="+mn-cs"/>
              </a:rPr>
              <a:t>Boehner</a:t>
            </a:r>
            <a:r>
              <a:rPr lang="es-AR" sz="1200" kern="1200" dirty="0">
                <a:solidFill>
                  <a:schemeClr val="tx1"/>
                </a:solidFill>
                <a:effectLst/>
                <a:latin typeface="+mn-lt"/>
                <a:ea typeface="+mn-ea"/>
                <a:cs typeface="+mn-cs"/>
              </a:rPr>
              <a:t> y la líder demócrata Nancy </a:t>
            </a:r>
            <a:r>
              <a:rPr lang="es-AR" sz="1200" kern="1200" dirty="0" err="1">
                <a:solidFill>
                  <a:schemeClr val="tx1"/>
                </a:solidFill>
                <a:effectLst/>
                <a:latin typeface="+mn-lt"/>
                <a:ea typeface="+mn-ea"/>
                <a:cs typeface="+mn-cs"/>
              </a:rPr>
              <a:t>Pelosi</a:t>
            </a:r>
            <a:r>
              <a:rPr lang="es-AR" sz="1200" kern="1200" dirty="0">
                <a:solidFill>
                  <a:schemeClr val="tx1"/>
                </a:solidFill>
                <a:effectLst/>
                <a:latin typeface="+mn-lt"/>
                <a:ea typeface="+mn-ea"/>
                <a:cs typeface="+mn-cs"/>
              </a:rPr>
              <a:t> hablan abiertamente de cómo su fe católica influye su trabajo.</a:t>
            </a:r>
            <a:endParaRPr lang="es-ES" sz="1200" kern="1200" dirty="0">
              <a:solidFill>
                <a:schemeClr val="tx1"/>
              </a:solidFill>
              <a:effectLst/>
              <a:latin typeface="+mn-lt"/>
              <a:ea typeface="+mn-ea"/>
              <a:cs typeface="+mn-cs"/>
            </a:endParaRPr>
          </a:p>
          <a:p>
            <a:endParaRPr lang="es-ES" dirty="0"/>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29</a:t>
            </a:fld>
            <a:endParaRPr lang="es-AR"/>
          </a:p>
        </p:txBody>
      </p:sp>
    </p:spTree>
    <p:extLst>
      <p:ext uri="{BB962C8B-B14F-4D97-AF65-F5344CB8AC3E}">
        <p14:creationId xmlns:p14="http://schemas.microsoft.com/office/powerpoint/2010/main" val="2342095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a:solidFill>
                  <a:schemeClr val="tx1"/>
                </a:solidFill>
                <a:effectLst/>
                <a:latin typeface="+mn-lt"/>
                <a:ea typeface="+mn-ea"/>
                <a:cs typeface="+mn-cs"/>
              </a:rPr>
              <a:t>El libro del Apocalipsis nos da detalles claros sobre el 666 y el Anticristo.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Precisamente en este punto debemos detenernos a analizar bien, ya que la fantasía popular, alimentada por los libretos cinematográficos y la imaginación de los novelistas, le ha dado una connotación esotérica, o sea oculta, y que, en realidad, está lejos del concepto bíblico.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Veamos la palabra propiamente dicha: ANTICRISTO. ANTI significa “contra”; o sea, contra CRISTO, que se opone a Cristo, o forma parte de la estructura que sostiene al anticristo. </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a:t>
            </a:fld>
            <a:endParaRPr lang="es-AR"/>
          </a:p>
        </p:txBody>
      </p:sp>
    </p:spTree>
    <p:extLst>
      <p:ext uri="{BB962C8B-B14F-4D97-AF65-F5344CB8AC3E}">
        <p14:creationId xmlns:p14="http://schemas.microsoft.com/office/powerpoint/2010/main" val="2216286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Al mismo tiempo, la Iglesia Católica se ha mostrado más dispuesta a participar plenamente en el debate político estadounidense, desde abogar por una reforma migratoria integral, comprobantes escolares y soluciones de cambio climático para oponerse al aborto y al matrimonio entre personas del mismo sexo.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entender qué es lo que diferencia al Papa Francisco de sus predecesores, debes saber que él es el primer pontífice jesuita. Los jesuitas se enorgullecen de sus votos de pobreza, su disposición a difundir su fe en lugares peligrosos y olvidados, y su compromiso de afligir a los que se sienten cómodos en nombre de los incómodos.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Papa Francisco ha demostrado su compromiso con los ideales jesuitas a través de actos públicos de servicio, que incluyó lavarle los pies a delincuentes juveniles (hombres y mujeres, católicos y musulmanes) en un centro de detención en Roma poco después de su elección en 2013. En definitiva, es una forma de servicio para Francisco para llevar la difícil situación de las masas al cuerpo legislativo más poderoso del mundo”.</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carisma que presenta el papado atrae a la sociedad. Lamentablemente no se percibe que este aparente poder cristiano, según la revelación del Apocalipsis no está a favor de Dios sino lucha en contra de la verdad de Dios pues se ha apartado de los principios bíblicos de su Palabra.</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30</a:t>
            </a:fld>
            <a:endParaRPr lang="es-AR"/>
          </a:p>
        </p:txBody>
      </p:sp>
    </p:spTree>
    <p:extLst>
      <p:ext uri="{BB962C8B-B14F-4D97-AF65-F5344CB8AC3E}">
        <p14:creationId xmlns:p14="http://schemas.microsoft.com/office/powerpoint/2010/main" val="3682507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a:solidFill>
                  <a:schemeClr val="tx1"/>
                </a:solidFill>
                <a:effectLst/>
                <a:latin typeface="+mn-lt"/>
                <a:ea typeface="+mn-ea"/>
                <a:cs typeface="+mn-cs"/>
              </a:rPr>
              <a:t>El tiempo ha pasado y ha sanado la herida mortal de esta bestia, también llamada Anticristo.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31</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Mateo 24:24 dice: “Porque se levantarán falsos cristos, y falsos profetas; y darán señales grandes y prodigios, de tal manera que engañarán, si es posible, aun a los escogidos”.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Su presentación de forma humilde, y sus mensajes pacíficos han conseguido revertir el rechazo que existió en la revolución francesa al papado. Hoy, el mundo no percibe el peligro de este poder al que la Biblia llama Anticristo. </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32</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2 Corintios 11:14 el apóstol Pablo dice: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“Y no es maravilla; porque el mismo Satanás se transfigura en ángel de luz”.</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acto capital que coronará el gran drama del engaño será que el mismo Satanás se hará pasar por Cristo.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Hace mucho que la iglesia profesa esperar el advenimiento del Salvador como consumación de sus esperanzas. Pues bien, el gran engañador simulará que Cristo habrá venido. En varias partes de la tierra, Satanás se manifestará a los hombres como ser majestuoso, de un brillo deslumbrador, parecido a la descripción que del Hijo de Dios da San Juan en el Apocalipsis”</a:t>
            </a:r>
            <a:r>
              <a:rPr lang="es-AR" sz="1200" b="1" kern="1200" dirty="0">
                <a:solidFill>
                  <a:schemeClr val="tx1"/>
                </a:solidFill>
                <a:effectLst/>
                <a:latin typeface="+mn-lt"/>
                <a:ea typeface="+mn-ea"/>
                <a:cs typeface="+mn-cs"/>
              </a:rPr>
              <a:t> C. S., p. 683.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33</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Pero aún nos falta hablar sobre el 666.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34</a:t>
            </a:fld>
            <a:endParaRPr lang="es-AR"/>
          </a:p>
        </p:txBody>
      </p:sp>
    </p:spTree>
    <p:extLst>
      <p:ext uri="{BB962C8B-B14F-4D97-AF65-F5344CB8AC3E}">
        <p14:creationId xmlns:p14="http://schemas.microsoft.com/office/powerpoint/2010/main" val="2977197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Apocalipsis 13:18 hablando del mismo poder se nos dice: </a:t>
            </a:r>
            <a:r>
              <a:rPr lang="es-AR" sz="1200" b="1" kern="1200" dirty="0">
                <a:solidFill>
                  <a:schemeClr val="tx1"/>
                </a:solidFill>
                <a:effectLst/>
                <a:latin typeface="+mn-lt"/>
                <a:ea typeface="+mn-ea"/>
                <a:cs typeface="+mn-cs"/>
              </a:rPr>
              <a:t>“</a:t>
            </a:r>
            <a:r>
              <a:rPr lang="es-AR" sz="1200" kern="1200" dirty="0">
                <a:solidFill>
                  <a:schemeClr val="tx1"/>
                </a:solidFill>
                <a:effectLst/>
                <a:latin typeface="+mn-lt"/>
                <a:ea typeface="+mn-ea"/>
                <a:cs typeface="+mn-cs"/>
              </a:rPr>
              <a:t>Aquí hay sabiduría. El que tiene entendimiento, cuente el número de la bestia; porque es el número del hombre; y su número es seiscientos sesenta y seis”.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Palabra de Dios dice que es número de hombre. Por lo tanto, debemos identificar al 666 con una persona.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Hasta aquí hemos identificado al papado como el poder al que llama la Biblia: “anticristo”.</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35</a:t>
            </a:fld>
            <a:endParaRPr lang="es-AR"/>
          </a:p>
        </p:txBody>
      </p:sp>
    </p:spTree>
    <p:extLst>
      <p:ext uri="{BB962C8B-B14F-4D97-AF65-F5344CB8AC3E}">
        <p14:creationId xmlns:p14="http://schemas.microsoft.com/office/powerpoint/2010/main" val="153947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Uno de los títulos del papa en latín, y que estuvo escrito en su tiara, es: “VICARIVS FILII DEI” que significa “Vicario del Hijo de Dios”. Si a las letras que forman estas palabras, les asignamos el valor que tienen los números romanos en latín, el idioma de Roma y de la Iglesia durante siglos ¿qué resultado obtenemos?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Recordamos que la I: equivale a 1, la V equivale a 5, la C equivale a 100, la L equivale a 50 y la D equivale a 500. Ahora sumemos estos números y veremos que dará 666.</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Mis queridos amigos, hemos visto que el 666 es el mismo poder que está mencionado en los diferentes textos del capítulo 13 de Apocalipsis: es el poder papal. </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36</a:t>
            </a:fld>
            <a:endParaRPr lang="es-AR"/>
          </a:p>
        </p:txBody>
      </p:sp>
    </p:spTree>
    <p:extLst>
      <p:ext uri="{BB962C8B-B14F-4D97-AF65-F5344CB8AC3E}">
        <p14:creationId xmlns:p14="http://schemas.microsoft.com/office/powerpoint/2010/main" val="3681167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El papado es admirado en la actualidad por sus mensajes pacíficos y reconciliadores, sin embargo, no ha cambiado sus principios opuestos a la Palabra de Dios.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papado presenta un sistema religioso que tergiversó y continúa tergiversando la verdad. Hay revelaciones duras en el Apocalipsis, pero Dios ha dado luz para mostrar el camino de vida.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Dios te invita, mi estimado amigo, a asumir una posición a favor de sus mandamientos, de su verdad y cuidarte de no caer bajo la influencia de un poder, que no solo persiguió a los fieles en el pasado, sino que también en el futuro asumirá un rol importante en contra de los fieles hijos de Dios.</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37</a:t>
            </a:fld>
            <a:endParaRPr lang="es-AR"/>
          </a:p>
        </p:txBody>
      </p:sp>
    </p:spTree>
    <p:extLst>
      <p:ext uri="{BB962C8B-B14F-4D97-AF65-F5344CB8AC3E}">
        <p14:creationId xmlns:p14="http://schemas.microsoft.com/office/powerpoint/2010/main" val="893240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Apocalipsis 13:8-9 nos da un claro llamado. La Palabra de Dios dice:</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“Y todos los que moran en la tierra la adorarán, cuyos nombres no están escritos en el libro de la vida del Cordero, el cual fue inmolado desde el principio del mundo. Si alguno tiene oído, oiga”.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El mundo reconocerá cada día más este poder papal al que la Biblia llama “la bestia” o Anticristo. Pero los resultados para Dios son claros, sus nombres no están escritos en el libro de la vida.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Tenemos una decisión que tomar. No podemos adorar a Dios y al mismo tiempo reconocer un poder que se opone a la voluntad de Dios. Si queremos seguir su voluntad debemos tomar la decisión de apartarnos de lo que está errado, de brindar apoyo a un poder que se opone a Dios y seguir la voluntad de su Palabra.</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38</a:t>
            </a:fld>
            <a:endParaRPr lang="es-AR"/>
          </a:p>
        </p:txBody>
      </p:sp>
    </p:spTree>
    <p:extLst>
      <p:ext uri="{BB962C8B-B14F-4D97-AF65-F5344CB8AC3E}">
        <p14:creationId xmlns:p14="http://schemas.microsoft.com/office/powerpoint/2010/main" val="162879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La Biblia nos dice que el que tiene oído para oír, que oiga. Acepta la invitación de Dios y toma tu decisión de buscar a aquellos creyentes fieles que siguen los pasos de la verdad. Ten cuidado de no rendir homenaje al papado, un poder que se levanta contra Dios, aunque habla sobre Dios y utiliza aun la Biblia.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Aunque en el pasado el papado estaba muy distanciado del protestantismo, hoy se han tendido muchos lazos de comunión y se realizan encuentros ecuménicos de intercambio entre el catolicismo y el protestantismo. Este intercambio no agrada a Dios pues el papado no ha cambiado ni cambiará sus principios según la profecía. No caigas en la trampa de estas alianzas cristianas que toleran cualquier doctrina, inclusive aquellas que no tienen base bíblica.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No pierdas tu nombre del Libro de la Vida del Cordero, el libro en el que estará definido el destino de cada persona y su salvación. Sé fiel a Dios y sigue el camino de la verdad que está revelado en su Palabra.</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Te espera un hogar maravilloso en el cielo. ¡Una paz que no se puede describir! ¡No habrá persecución, no habrá falsas enseñanzas! ¡Allí estaremos en un lugar seguro y de alegría por la eternidad!</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Dios te bendiga ricamente.</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Les invito a ponerse de pie al dirigirnos a Dios a través de una oración antes de despedirnos.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39</a:t>
            </a:fld>
            <a:endParaRPr lang="es-AR"/>
          </a:p>
        </p:txBody>
      </p:sp>
    </p:spTree>
    <p:extLst>
      <p:ext uri="{BB962C8B-B14F-4D97-AF65-F5344CB8AC3E}">
        <p14:creationId xmlns:p14="http://schemas.microsoft.com/office/powerpoint/2010/main" val="194264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kern="1200" dirty="0">
                <a:solidFill>
                  <a:schemeClr val="tx1"/>
                </a:solidFill>
                <a:effectLst/>
                <a:latin typeface="+mn-lt"/>
                <a:ea typeface="+mn-ea"/>
                <a:cs typeface="+mn-cs"/>
              </a:rPr>
              <a:t>Los apóstoles hablaron del surgimiento del Anticristo.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a:t>
            </a:fld>
            <a:endParaRPr lang="es-AR"/>
          </a:p>
        </p:txBody>
      </p:sp>
    </p:spTree>
    <p:extLst>
      <p:ext uri="{BB962C8B-B14F-4D97-AF65-F5344CB8AC3E}">
        <p14:creationId xmlns:p14="http://schemas.microsoft.com/office/powerpoint/2010/main" val="187187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Hoy hemos identificado al Anticristo y al 666. Dios nos ayude a poder avanzar en el camino de la verdad y no caer bajo la influencia del poder que se opone a Dios.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 la salida pueden solicitar la hoja de repaso del tema estudiado esta noche de la serie de Apocalipsis.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Les invitamos nuevamente para el día de mañana a escuchar otro tema más.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Mañana a la misma hora de hoy disfrutaremos de otro documental de la serie: “Jerusalén, tras las huellas de Jesús”. Visitaremos “</a:t>
            </a:r>
            <a:r>
              <a:rPr lang="es-ES" sz="1200" kern="1200" dirty="0">
                <a:solidFill>
                  <a:schemeClr val="tx1"/>
                </a:solidFill>
                <a:effectLst/>
                <a:latin typeface="+mn-lt"/>
                <a:ea typeface="+mn-ea"/>
                <a:cs typeface="+mn-cs"/>
              </a:rPr>
              <a:t>La Vía Dolorosa y Gábata o </a:t>
            </a:r>
            <a:r>
              <a:rPr lang="es-ES" sz="1200" kern="1200" dirty="0" err="1">
                <a:solidFill>
                  <a:schemeClr val="tx1"/>
                </a:solidFill>
                <a:effectLst/>
                <a:latin typeface="+mn-lt"/>
                <a:ea typeface="+mn-ea"/>
                <a:cs typeface="+mn-cs"/>
              </a:rPr>
              <a:t>Lithostrotos</a:t>
            </a:r>
            <a:r>
              <a:rPr lang="es-AR"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También escucharemos la conferencia sobre una profecía del fascinante libro del Apocalipsis titulada “</a:t>
            </a:r>
            <a:r>
              <a:rPr lang="es-ES" sz="1200" kern="1200" dirty="0">
                <a:solidFill>
                  <a:schemeClr val="tx1"/>
                </a:solidFill>
                <a:effectLst/>
                <a:latin typeface="+mn-lt"/>
                <a:ea typeface="+mn-ea"/>
                <a:cs typeface="+mn-cs"/>
              </a:rPr>
              <a:t>Estados Unidos en el Apocalipsis</a:t>
            </a:r>
            <a:r>
              <a:rPr lang="es-AR"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Te esperamos el día de mañana a la misma hora de hoy. No te pierdas el programa y ven junto con tu familia y tus amistades.</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¡Que Dios te bendiga ricamente y hasta mañana!</a:t>
            </a:r>
            <a:endParaRPr lang="es-ES"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40</a:t>
            </a:fld>
            <a:endParaRPr lang="es-AR"/>
          </a:p>
        </p:txBody>
      </p:sp>
    </p:spTree>
    <p:extLst>
      <p:ext uri="{BB962C8B-B14F-4D97-AF65-F5344CB8AC3E}">
        <p14:creationId xmlns:p14="http://schemas.microsoft.com/office/powerpoint/2010/main" val="422666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ctr" eaLnBrk="1" fontAlgn="auto" hangingPunct="1">
              <a:spcBef>
                <a:spcPct val="50000"/>
              </a:spcBef>
              <a:spcAft>
                <a:spcPts val="0"/>
              </a:spcAft>
            </a:pPr>
            <a:r>
              <a:rPr lang="en-US" sz="18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endPar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2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2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labibliatienerazón.org</a:t>
            </a:r>
          </a:p>
          <a:p>
            <a:pPr lvl="0" algn="ctr" eaLnBrk="1" fontAlgn="auto" hangingPunct="1">
              <a:spcBef>
                <a:spcPct val="50000"/>
              </a:spcBef>
              <a:spcAft>
                <a:spcPts val="0"/>
              </a:spcAft>
            </a:pPr>
            <a:endPar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endParaRPr lang="es-AR" dirty="0"/>
          </a:p>
        </p:txBody>
      </p:sp>
      <p:sp>
        <p:nvSpPr>
          <p:cNvPr id="4" name="3 Marcador de número de diapositiva"/>
          <p:cNvSpPr>
            <a:spLocks noGrp="1"/>
          </p:cNvSpPr>
          <p:nvPr>
            <p:ph type="sldNum" sz="quarter" idx="10"/>
          </p:nvPr>
        </p:nvSpPr>
        <p:spPr/>
        <p:txBody>
          <a:bodyPr/>
          <a:lstStyle/>
          <a:p>
            <a:fld id="{B217086D-08C2-421D-B121-DBC876E4B52D}" type="slidenum">
              <a:rPr lang="es-AR" smtClean="0"/>
              <a:t>41</a:t>
            </a:fld>
            <a:endParaRPr lang="es-AR"/>
          </a:p>
        </p:txBody>
      </p:sp>
    </p:spTree>
    <p:extLst>
      <p:ext uri="{BB962C8B-B14F-4D97-AF65-F5344CB8AC3E}">
        <p14:creationId xmlns:p14="http://schemas.microsoft.com/office/powerpoint/2010/main" val="304140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1 Juan 2:18 nos dice: “Hijitos, ya es el último tiempo; y como vosotros habéis oído que el anticristo ha de venir, así también al presente hay muchos anticristos; por lo cual sabemos que es el último tiempo”.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5</a:t>
            </a:fld>
            <a:endParaRPr lang="es-AR"/>
          </a:p>
        </p:txBody>
      </p:sp>
    </p:spTree>
    <p:extLst>
      <p:ext uri="{BB962C8B-B14F-4D97-AF65-F5344CB8AC3E}">
        <p14:creationId xmlns:p14="http://schemas.microsoft.com/office/powerpoint/2010/main" val="353996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i="1" kern="1200" dirty="0">
                <a:solidFill>
                  <a:schemeClr val="tx1"/>
                </a:solidFill>
                <a:effectLst/>
                <a:latin typeface="+mn-lt"/>
                <a:ea typeface="+mn-ea"/>
                <a:cs typeface="+mn-cs"/>
              </a:rPr>
              <a:t>¿Y qué características relevantes posee?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6</a:t>
            </a:fld>
            <a:endParaRPr lang="es-AR"/>
          </a:p>
        </p:txBody>
      </p:sp>
    </p:spTree>
    <p:extLst>
      <p:ext uri="{BB962C8B-B14F-4D97-AF65-F5344CB8AC3E}">
        <p14:creationId xmlns:p14="http://schemas.microsoft.com/office/powerpoint/2010/main" val="17041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En 2 Tesalonicenses 2:3-7 declara: “Nadie os engañe en ninguna manera; porque no vendrá sin que antes venga la apostasía, y sea revelado el hombre de pecado, el hijo de perdición, el cual se opone y se exalta contra todo lo que se llama Dios o es adorado; tanto que como Dios se sienta en el templo de Dios, haciéndose pasar por Dios. </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7</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a:solidFill>
                  <a:schemeClr val="tx1"/>
                </a:solidFill>
                <a:effectLst/>
                <a:latin typeface="+mn-lt"/>
                <a:ea typeface="+mn-ea"/>
                <a:cs typeface="+mn-cs"/>
              </a:rPr>
              <a:t>¿No os acordáis que cuando estaba todavía con vosotros, os decía esto? Y ahora vosotros sabéis lo que lo detiene, para que sea revelado en su tiempo. Porque el misterio de iniquidad ya opera; sólo espera hasta que sea quitado de en medio el que ahora lo detiene”.</a:t>
            </a:r>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Podemos ver aquí que el Anticristo es precisamente lo que el nombre indica: alguien o una organización que se levanta contra Dios, intenta ocupar su lugar y pide la adoración de los hombres como si él fuera un dios. </a:t>
            </a:r>
            <a:endParaRPr lang="es-E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B217086D-08C2-421D-B121-DBC876E4B52D}" type="slidenum">
              <a:rPr lang="es-AR" smtClean="0"/>
              <a:t>8</a:t>
            </a:fld>
            <a:endParaRPr lang="es-AR"/>
          </a:p>
        </p:txBody>
      </p:sp>
    </p:spTree>
    <p:extLst>
      <p:ext uri="{BB962C8B-B14F-4D97-AF65-F5344CB8AC3E}">
        <p14:creationId xmlns:p14="http://schemas.microsoft.com/office/powerpoint/2010/main" val="196263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Algunos piensan que el anticristo tiene que ver con una religión diferente al cristianismo que se levanta en contra, pero no es así.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B217086D-08C2-421D-B121-DBC876E4B52D}" type="slidenum">
              <a:rPr lang="es-AR" smtClean="0"/>
              <a:t>9</a:t>
            </a:fld>
            <a:endParaRPr lang="es-AR"/>
          </a:p>
        </p:txBody>
      </p:sp>
    </p:spTree>
    <p:extLst>
      <p:ext uri="{BB962C8B-B14F-4D97-AF65-F5344CB8AC3E}">
        <p14:creationId xmlns:p14="http://schemas.microsoft.com/office/powerpoint/2010/main" val="3305644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Subtitle 16"/>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CF8798E4-990A-4154-ADC0-CE1BF4EC48A5}" type="datetimeFigureOut">
              <a:rPr lang="es-AR" smtClean="0"/>
              <a:t>20/11/2018</a:t>
            </a:fld>
            <a:endParaRPr lang="es-AR"/>
          </a:p>
        </p:txBody>
      </p:sp>
      <p:sp>
        <p:nvSpPr>
          <p:cNvPr id="19" name="Footer Placeholder 18"/>
          <p:cNvSpPr>
            <a:spLocks noGrp="1"/>
          </p:cNvSpPr>
          <p:nvPr>
            <p:ph type="ftr" sz="quarter" idx="11"/>
          </p:nvPr>
        </p:nvSpPr>
        <p:spPr/>
        <p:txBody>
          <a:bodyPr/>
          <a:lstStyle/>
          <a:p>
            <a:endParaRPr lang="es-AR"/>
          </a:p>
        </p:txBody>
      </p:sp>
      <p:sp>
        <p:nvSpPr>
          <p:cNvPr id="27" name="Slide Number Placeholder 26"/>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20/11/2018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kumimoji="0" lang="es-ES"/>
              <a:t>Haga clic para modificar el estilo de título del patrón</a:t>
            </a:r>
            <a:endParaRPr kumimoji="0" lang="en-US"/>
          </a:p>
        </p:txBody>
      </p:sp>
      <p:sp>
        <p:nvSpPr>
          <p:cNvPr id="3" name="Vertical Text Placeholder 2"/>
          <p:cNvSpPr>
            <a:spLocks noGrp="1"/>
          </p:cNvSpPr>
          <p:nvPr>
            <p:ph type="body" orient="vert" idx="1"/>
          </p:nvPr>
        </p:nvSpPr>
        <p:spPr>
          <a:xfrm>
            <a:off x="457200" y="685801"/>
            <a:ext cx="6019800" cy="390882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20/11/2018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Date Placeholder 3"/>
          <p:cNvSpPr>
            <a:spLocks noGrp="1"/>
          </p:cNvSpPr>
          <p:nvPr>
            <p:ph type="dt" sz="half" idx="10"/>
          </p:nvPr>
        </p:nvSpPr>
        <p:spPr/>
        <p:txBody>
          <a:bodyPr/>
          <a:lstStyle/>
          <a:p>
            <a:fld id="{CF8798E4-990A-4154-ADC0-CE1BF4EC48A5}" type="datetimeFigureOut">
              <a:rPr lang="es-AR" smtClean="0"/>
              <a:t>20/11/2018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Date Placeholder 3"/>
          <p:cNvSpPr>
            <a:spLocks noGrp="1"/>
          </p:cNvSpPr>
          <p:nvPr>
            <p:ph type="dt" sz="half" idx="10"/>
          </p:nvPr>
        </p:nvSpPr>
        <p:spPr/>
        <p:txBody>
          <a:bodyPr/>
          <a:lstStyle/>
          <a:p>
            <a:fld id="{CF8798E4-990A-4154-ADC0-CE1BF4EC48A5}" type="datetimeFigureOut">
              <a:rPr lang="es-AR" smtClean="0"/>
              <a:t>20/11/2018</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ACBF6EB9-93B8-409D-911D-C5ACBA5E6AB5}" type="slidenum">
              <a:rPr lang="es-AR" smtClean="0"/>
              <a:t>‹#›</a:t>
            </a:fld>
            <a:endParaRPr lang="es-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kumimoji="0" lang="es-ES"/>
              <a:t>Haga clic para modificar el estilo de título del patrón</a:t>
            </a:r>
            <a:endParaRPr kumimoji="0" lang="en-US"/>
          </a:p>
        </p:txBody>
      </p:sp>
      <p:sp>
        <p:nvSpPr>
          <p:cNvPr id="3" name="Content Placeholder 2"/>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Content Placeholder 3"/>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20/11/2018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tIns="45720" anchor="b"/>
          <a:lstStyle>
            <a:lvl1pPr>
              <a:defRPr/>
            </a:lvl1pPr>
          </a:lstStyle>
          <a:p>
            <a:r>
              <a:rPr kumimoji="0" lang="es-ES"/>
              <a:t>Haga clic para modificar el estilo de título del patrón</a:t>
            </a:r>
            <a:endParaRPr kumimoji="0" lang="en-US"/>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Content Placeholder 4"/>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Content Placeholder 5"/>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Date Placeholder 6"/>
          <p:cNvSpPr>
            <a:spLocks noGrp="1"/>
          </p:cNvSpPr>
          <p:nvPr>
            <p:ph type="dt" sz="half" idx="10"/>
          </p:nvPr>
        </p:nvSpPr>
        <p:spPr/>
        <p:txBody>
          <a:bodyPr/>
          <a:lstStyle/>
          <a:p>
            <a:fld id="{CF8798E4-990A-4154-ADC0-CE1BF4EC48A5}" type="datetimeFigureOut">
              <a:rPr lang="es-AR" smtClean="0"/>
              <a:t>20/11/2018</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Date Placeholder 2"/>
          <p:cNvSpPr>
            <a:spLocks noGrp="1"/>
          </p:cNvSpPr>
          <p:nvPr>
            <p:ph type="dt" sz="half" idx="10"/>
          </p:nvPr>
        </p:nvSpPr>
        <p:spPr/>
        <p:txBody>
          <a:bodyPr/>
          <a:lstStyle/>
          <a:p>
            <a:fld id="{CF8798E4-990A-4154-ADC0-CE1BF4EC48A5}" type="datetimeFigureOut">
              <a:rPr lang="es-AR" smtClean="0"/>
              <a:t>20/11/2018</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798E4-990A-4154-ADC0-CE1BF4EC48A5}" type="datetimeFigureOut">
              <a:rPr lang="es-AR" smtClean="0"/>
              <a:t>20/11/2018</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Content Placeholder 3"/>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Date Placeholder 4"/>
          <p:cNvSpPr>
            <a:spLocks noGrp="1"/>
          </p:cNvSpPr>
          <p:nvPr>
            <p:ph type="dt" sz="half" idx="10"/>
          </p:nvPr>
        </p:nvSpPr>
        <p:spPr/>
        <p:txBody>
          <a:bodyPr/>
          <a:lstStyle/>
          <a:p>
            <a:fld id="{CF8798E4-990A-4154-ADC0-CE1BF4EC48A5}" type="datetimeFigureOut">
              <a:rPr lang="es-AR" smtClean="0"/>
              <a:t>20/11/2018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ACBF6EB9-93B8-409D-911D-C5ACBA5E6AB5}" type="slidenum">
              <a:rPr lang="es-AR" smtClean="0"/>
              <a:t>‹#›</a:t>
            </a:fld>
            <a:endParaRPr lang="es-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Text Placeholder 3"/>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Date Placeholder 4"/>
          <p:cNvSpPr>
            <a:spLocks noGrp="1"/>
          </p:cNvSpPr>
          <p:nvPr>
            <p:ph type="dt" sz="half" idx="10"/>
          </p:nvPr>
        </p:nvSpPr>
        <p:spPr/>
        <p:txBody>
          <a:bodyPr/>
          <a:lstStyle/>
          <a:p>
            <a:fld id="{CF8798E4-990A-4154-ADC0-CE1BF4EC48A5}" type="datetimeFigureOut">
              <a:rPr lang="es-AR" smtClean="0"/>
              <a:t>20/11/2018</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a:xfrm>
            <a:off x="8077200" y="4767263"/>
            <a:ext cx="609600" cy="273844"/>
          </a:xfrm>
        </p:spPr>
        <p:txBody>
          <a:bodyPr/>
          <a:lstStyle/>
          <a:p>
            <a:fld id="{ACBF6EB9-93B8-409D-911D-C5ACBA5E6AB5}" type="slidenum">
              <a:rPr lang="es-AR" smtClean="0"/>
              <a:t>‹#›</a:t>
            </a:fld>
            <a:endParaRPr lang="es-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a:t>Haga clic en el icono para agregar una imagen</a:t>
            </a:r>
            <a:endParaRPr kumimoji="0" lang="en-US" dirty="0"/>
          </a:p>
        </p:txBody>
      </p:sp>
      <p:sp>
        <p:nvSpPr>
          <p:cNvPr id="10" name="Freeform 9"/>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Text Placeholder 29"/>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8798E4-990A-4154-ADC0-CE1BF4EC48A5}" type="datetimeFigureOut">
              <a:rPr lang="es-AR" smtClean="0"/>
              <a:t>20/11/2018</a:t>
            </a:fld>
            <a:endParaRPr lang="es-AR"/>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CBF6EB9-93B8-409D-911D-C5ACBA5E6AB5}" type="slidenum">
              <a:rPr lang="es-AR" smtClean="0"/>
              <a:t>‹#›</a:t>
            </a:fld>
            <a:endParaRPr lang="es-AR"/>
          </a:p>
        </p:txBody>
      </p:sp>
      <p:grpSp>
        <p:nvGrpSpPr>
          <p:cNvPr id="2" name="Group 1"/>
          <p:cNvGrpSpPr/>
          <p:nvPr/>
        </p:nvGrpSpPr>
        <p:grpSpPr>
          <a:xfrm>
            <a:off x="-19017" y="151806"/>
            <a:ext cx="9180548" cy="48691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5.jpe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7.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4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IMS\_0 PROYECTO 2016\Apocalipsis\Español\IMG\Apocalipsis in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encuentro con la bi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878234"/>
            <a:ext cx="8640960" cy="4861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b="15502"/>
          <a:stretch/>
        </p:blipFill>
        <p:spPr>
          <a:xfrm>
            <a:off x="954019" y="-644748"/>
            <a:ext cx="6984776" cy="3932217"/>
          </a:xfrm>
          <a:prstGeom prst="rect">
            <a:avLst/>
          </a:prstGeom>
          <a:effectLst>
            <a:softEdge rad="635000"/>
          </a:effectLst>
        </p:spPr>
      </p:pic>
      <p:pic>
        <p:nvPicPr>
          <p:cNvPr id="15"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06" y="225593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IMS\_0 PROYECTO 2016\Web labibliatienerazon\biblia\images\jesu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31927"/>
            <a:ext cx="2997775" cy="427182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4" descr="C:\Users\Gerhard\Documents\IMS\_0 PROYECTO 2016\Apocalipsis\Español\IMG\06 caballo blanc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440" y="1645687"/>
            <a:ext cx="1854636" cy="3108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5560" y="1059582"/>
            <a:ext cx="2272880" cy="37685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857481" y="3363838"/>
            <a:ext cx="6189935" cy="1535852"/>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spc="50" dirty="0">
                <a:ln w="11430"/>
                <a:solidFill>
                  <a:srgbClr val="FF0000"/>
                </a:solidFill>
                <a:effectLst>
                  <a:outerShdw blurRad="76200" dist="50800" dir="5400000" algn="tl" rotWithShape="0">
                    <a:srgbClr val="000000">
                      <a:alpha val="65000"/>
                    </a:srgbClr>
                  </a:outerShdw>
                </a:effectLst>
              </a:rPr>
              <a:t>“</a:t>
            </a:r>
            <a:r>
              <a:rPr lang="es-AR" sz="4800" spc="50" dirty="0" err="1">
                <a:ln w="11430"/>
                <a:solidFill>
                  <a:srgbClr val="FF0000"/>
                </a:solidFill>
                <a:effectLst>
                  <a:outerShdw blurRad="76200" dist="50800" dir="5400000" algn="tl" rotWithShape="0">
                    <a:srgbClr val="000000">
                      <a:alpha val="65000"/>
                    </a:srgbClr>
                  </a:outerShdw>
                </a:effectLst>
              </a:rPr>
              <a:t>The</a:t>
            </a:r>
            <a:r>
              <a:rPr lang="es-AR" sz="4800" spc="50" dirty="0">
                <a:ln w="11430"/>
                <a:solidFill>
                  <a:srgbClr val="FF0000"/>
                </a:solidFill>
                <a:effectLst>
                  <a:outerShdw blurRad="76200" dist="50800" dir="5400000" algn="tl" rotWithShape="0">
                    <a:srgbClr val="000000">
                      <a:alpha val="65000"/>
                    </a:srgbClr>
                  </a:outerShdw>
                </a:effectLst>
              </a:rPr>
              <a:t> </a:t>
            </a:r>
            <a:r>
              <a:rPr lang="es-AR" sz="4800" spc="50" dirty="0" err="1">
                <a:ln w="11430"/>
                <a:solidFill>
                  <a:srgbClr val="FF0000"/>
                </a:solidFill>
                <a:effectLst>
                  <a:outerShdw blurRad="76200" dist="50800" dir="5400000" algn="tl" rotWithShape="0">
                    <a:srgbClr val="000000">
                      <a:alpha val="65000"/>
                    </a:srgbClr>
                  </a:outerShdw>
                </a:effectLst>
              </a:rPr>
              <a:t>Antichrist</a:t>
            </a:r>
            <a:r>
              <a:rPr lang="es-AR" sz="4800" spc="50" dirty="0">
                <a:ln w="11430"/>
                <a:solidFill>
                  <a:srgbClr val="FF0000"/>
                </a:solidFill>
                <a:effectLst>
                  <a:outerShdw blurRad="76200" dist="50800" dir="5400000" algn="tl" rotWithShape="0">
                    <a:srgbClr val="000000">
                      <a:alpha val="65000"/>
                    </a:srgbClr>
                  </a:outerShdw>
                </a:effectLst>
              </a:rPr>
              <a:t> and 666 </a:t>
            </a:r>
            <a:br>
              <a:rPr lang="es-AR" sz="4800" spc="50" dirty="0">
                <a:ln w="11430"/>
                <a:solidFill>
                  <a:srgbClr val="FF0000"/>
                </a:solidFill>
                <a:effectLst>
                  <a:outerShdw blurRad="76200" dist="50800" dir="5400000" algn="tl" rotWithShape="0">
                    <a:srgbClr val="000000">
                      <a:alpha val="65000"/>
                    </a:srgbClr>
                  </a:outerShdw>
                </a:effectLst>
              </a:rPr>
            </a:br>
            <a:r>
              <a:rPr lang="es-AR" sz="4800" spc="50" dirty="0">
                <a:ln w="11430"/>
                <a:solidFill>
                  <a:srgbClr val="FF0000"/>
                </a:solidFill>
                <a:effectLst>
                  <a:outerShdw blurRad="76200" dist="50800" dir="5400000" algn="tl" rotWithShape="0">
                    <a:srgbClr val="000000">
                      <a:alpha val="65000"/>
                    </a:srgbClr>
                  </a:outerShdw>
                </a:effectLst>
              </a:rPr>
              <a:t>in </a:t>
            </a:r>
            <a:r>
              <a:rPr lang="es-AR" sz="4800" spc="50" dirty="0" err="1">
                <a:ln w="11430"/>
                <a:solidFill>
                  <a:srgbClr val="FF0000"/>
                </a:solidFill>
                <a:effectLst>
                  <a:outerShdw blurRad="76200" dist="50800" dir="5400000" algn="tl" rotWithShape="0">
                    <a:srgbClr val="000000">
                      <a:alpha val="65000"/>
                    </a:srgbClr>
                  </a:outerShdw>
                </a:effectLst>
              </a:rPr>
              <a:t>Revelation</a:t>
            </a:r>
            <a:r>
              <a:rPr lang="es-AR" sz="4800" spc="50" dirty="0">
                <a:ln w="11430"/>
                <a:solidFill>
                  <a:srgbClr val="FF0000"/>
                </a:solidFill>
                <a:effectLst>
                  <a:outerShdw blurRad="76200" dist="50800" dir="5400000" algn="tl" rotWithShape="0">
                    <a:srgbClr val="000000">
                      <a:alpha val="65000"/>
                    </a:srgbClr>
                  </a:outerShdw>
                </a:effectLst>
              </a:rPr>
              <a:t>”</a:t>
            </a:r>
          </a:p>
        </p:txBody>
      </p:sp>
      <p:pic>
        <p:nvPicPr>
          <p:cNvPr id="21" name="Picture 2" descr="C:\Users\Gerhard\Documents\Asociacion Argentina\Lecciones\LES 02 2017\cordero y leon.jpeg"/>
          <p:cNvPicPr>
            <a:picLocks noChangeAspect="1" noChangeArrowheads="1"/>
          </p:cNvPicPr>
          <p:nvPr/>
        </p:nvPicPr>
        <p:blipFill rotWithShape="1">
          <a:blip r:embed="rId10">
            <a:extLst>
              <a:ext uri="{28A0092B-C50C-407E-A947-70E740481C1C}">
                <a14:useLocalDpi xmlns:a14="http://schemas.microsoft.com/office/drawing/2010/main" val="0"/>
              </a:ext>
            </a:extLst>
          </a:blip>
          <a:srcRect t="19588" b="11087"/>
          <a:stretch/>
        </p:blipFill>
        <p:spPr bwMode="auto">
          <a:xfrm>
            <a:off x="-1078619" y="0"/>
            <a:ext cx="5067139" cy="350111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3995936" y="411509"/>
            <a:ext cx="2666523" cy="864097"/>
          </a:xfrm>
          <a:prstGeom prst="rect">
            <a:avLst/>
          </a:prstGeom>
        </p:spPr>
        <p:txBody>
          <a:bodyPr vert="horz" lIns="0" rIns="18288">
            <a:normAutofit fontScale="70000" lnSpcReduction="2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r>
              <a:rPr lang="es-AR" sz="3200" b="1" dirty="0" err="1">
                <a:ln w="9525">
                  <a:solidFill>
                    <a:schemeClr val="bg1"/>
                  </a:solidFill>
                  <a:prstDash val="solid"/>
                </a:ln>
                <a:effectLst>
                  <a:outerShdw blurRad="12700" dist="38100" dir="2700000" algn="tl" rotWithShape="0">
                    <a:schemeClr val="bg1">
                      <a:lumMod val="50000"/>
                    </a:schemeClr>
                  </a:outerShdw>
                </a:effectLst>
              </a:rPr>
              <a:t>The</a:t>
            </a:r>
            <a:r>
              <a:rPr lang="es-AR" sz="3200" b="1" dirty="0">
                <a:ln w="9525">
                  <a:solidFill>
                    <a:schemeClr val="bg1"/>
                  </a:solidFill>
                  <a:prstDash val="solid"/>
                </a:ln>
                <a:effectLst>
                  <a:outerShdw blurRad="12700" dist="38100" dir="2700000" algn="tl" rotWithShape="0">
                    <a:schemeClr val="bg1">
                      <a:lumMod val="50000"/>
                    </a:schemeClr>
                  </a:outerShdw>
                </a:effectLst>
              </a:rPr>
              <a:t> </a:t>
            </a:r>
            <a:r>
              <a:rPr lang="es-AR" sz="3200" b="1" dirty="0" err="1">
                <a:ln w="9525">
                  <a:solidFill>
                    <a:schemeClr val="bg1"/>
                  </a:solidFill>
                  <a:prstDash val="solid"/>
                </a:ln>
                <a:effectLst>
                  <a:outerShdw blurRad="12700" dist="38100" dir="2700000" algn="tl" rotWithShape="0">
                    <a:schemeClr val="bg1">
                      <a:lumMod val="50000"/>
                    </a:schemeClr>
                  </a:outerShdw>
                </a:effectLst>
              </a:rPr>
              <a:t>future</a:t>
            </a:r>
            <a:r>
              <a:rPr lang="es-AR" sz="3200" b="1" dirty="0">
                <a:ln w="9525">
                  <a:solidFill>
                    <a:schemeClr val="bg1"/>
                  </a:solidFill>
                  <a:prstDash val="solid"/>
                </a:ln>
                <a:effectLst>
                  <a:outerShdw blurRad="12700" dist="38100" dir="2700000" algn="tl" rotWithShape="0">
                    <a:schemeClr val="bg1">
                      <a:lumMod val="50000"/>
                    </a:schemeClr>
                  </a:outerShdw>
                </a:effectLst>
              </a:rPr>
              <a:t> </a:t>
            </a:r>
            <a:r>
              <a:rPr lang="es-AR" sz="3200" b="1" dirty="0" err="1">
                <a:ln w="9525">
                  <a:solidFill>
                    <a:schemeClr val="bg1"/>
                  </a:solidFill>
                  <a:prstDash val="solid"/>
                </a:ln>
                <a:effectLst>
                  <a:outerShdw blurRad="12700" dist="38100" dir="2700000" algn="tl" rotWithShape="0">
                    <a:schemeClr val="bg1">
                      <a:lumMod val="50000"/>
                    </a:schemeClr>
                  </a:outerShdw>
                </a:effectLst>
              </a:rPr>
              <a:t>revealed</a:t>
            </a:r>
            <a:r>
              <a:rPr lang="es-AR" sz="3200" b="1" dirty="0">
                <a:ln w="9525">
                  <a:solidFill>
                    <a:schemeClr val="bg1"/>
                  </a:solidFill>
                  <a:prstDash val="solid"/>
                </a:ln>
                <a:effectLst>
                  <a:outerShdw blurRad="12700" dist="38100" dir="2700000" algn="tl" rotWithShape="0">
                    <a:schemeClr val="bg1">
                      <a:lumMod val="50000"/>
                    </a:schemeClr>
                  </a:outerShdw>
                </a:effectLst>
              </a:rPr>
              <a:t> in </a:t>
            </a:r>
            <a:r>
              <a:rPr lang="es-AR" sz="3200" b="1" dirty="0" err="1">
                <a:ln w="9525">
                  <a:solidFill>
                    <a:schemeClr val="bg1"/>
                  </a:solidFill>
                  <a:prstDash val="solid"/>
                </a:ln>
                <a:effectLst>
                  <a:outerShdw blurRad="12700" dist="38100" dir="2700000" algn="tl" rotWithShape="0">
                    <a:schemeClr val="bg1">
                      <a:lumMod val="50000"/>
                    </a:schemeClr>
                  </a:outerShdw>
                </a:effectLst>
              </a:rPr>
              <a:t>Revelation</a:t>
            </a:r>
            <a:endParaRPr lang="es-AR" sz="3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2 Subtítulo"/>
          <p:cNvSpPr>
            <a:spLocks noGrp="1"/>
          </p:cNvSpPr>
          <p:nvPr>
            <p:ph type="subTitle" idx="1"/>
          </p:nvPr>
        </p:nvSpPr>
        <p:spPr>
          <a:xfrm>
            <a:off x="209634" y="3435846"/>
            <a:ext cx="833973" cy="638704"/>
          </a:xfrm>
        </p:spPr>
        <p:txBody>
          <a:bodyPr>
            <a:normAutofit fontScale="40000" lnSpcReduction="20000"/>
          </a:bodyPr>
          <a:lstStyle/>
          <a:p>
            <a:pPr algn="ctr"/>
            <a:r>
              <a:rPr lang="es-ES" sz="10600" b="1" dirty="0">
                <a:solidFill>
                  <a:srgbClr val="99CCFF"/>
                </a:solidFill>
              </a:rPr>
              <a:t>11</a:t>
            </a:r>
            <a:endParaRPr lang="es-AR" sz="1800" b="1" dirty="0">
              <a:solidFill>
                <a:srgbClr val="99CCFF"/>
              </a:solidFill>
            </a:endParaRPr>
          </a:p>
        </p:txBody>
      </p:sp>
      <p:pic>
        <p:nvPicPr>
          <p:cNvPr id="16" name="Imagen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48264" y="4240256"/>
            <a:ext cx="2123728" cy="923782"/>
          </a:xfrm>
          <a:prstGeom prst="rect">
            <a:avLst/>
          </a:prstGeom>
        </p:spPr>
      </p:pic>
    </p:spTree>
    <p:extLst>
      <p:ext uri="{BB962C8B-B14F-4D97-AF65-F5344CB8AC3E}">
        <p14:creationId xmlns:p14="http://schemas.microsoft.com/office/powerpoint/2010/main" val="3327985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750"/>
                            </p:stCondLst>
                            <p:childTnLst>
                              <p:par>
                                <p:cTn id="13" presetID="47"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childTnLst>
                          </p:cTn>
                        </p:par>
                        <p:par>
                          <p:cTn id="22" fill="hold">
                            <p:stCondLst>
                              <p:cond delay="475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57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childTnLst>
                                </p:cTn>
                              </p:par>
                            </p:childTnLst>
                          </p:cTn>
                        </p:par>
                        <p:par>
                          <p:cTn id="30" fill="hold">
                            <p:stCondLst>
                              <p:cond delay="6750"/>
                            </p:stCondLst>
                            <p:childTnLst>
                              <p:par>
                                <p:cTn id="31" presetID="26" presetClass="emph" presetSubtype="0" fill="hold" nodeType="after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par>
                          <p:cTn id="34" fill="hold">
                            <p:stCondLst>
                              <p:cond delay="725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250" fill="hold"/>
                                        <p:tgtEl>
                                          <p:spTgt spid="2"/>
                                        </p:tgtEl>
                                        <p:attrNameLst>
                                          <p:attrName>ppt_x</p:attrName>
                                        </p:attrNameLst>
                                      </p:cBhvr>
                                      <p:tavLst>
                                        <p:tav tm="0">
                                          <p:val>
                                            <p:strVal val="#ppt_x"/>
                                          </p:val>
                                        </p:tav>
                                        <p:tav tm="100000">
                                          <p:val>
                                            <p:strVal val="#ppt_x"/>
                                          </p:val>
                                        </p:tav>
                                      </p:tavLst>
                                    </p:anim>
                                    <p:anim calcmode="lin" valueType="num">
                                      <p:cBhvr additive="base">
                                        <p:cTn id="38" dur="1250" fill="hold"/>
                                        <p:tgtEl>
                                          <p:spTgt spid="2"/>
                                        </p:tgtEl>
                                        <p:attrNameLst>
                                          <p:attrName>ppt_y</p:attrName>
                                        </p:attrNameLst>
                                      </p:cBhvr>
                                      <p:tavLst>
                                        <p:tav tm="0">
                                          <p:val>
                                            <p:strVal val="1+#ppt_h/2"/>
                                          </p:val>
                                        </p:tav>
                                        <p:tav tm="100000">
                                          <p:val>
                                            <p:strVal val="#ppt_y"/>
                                          </p:val>
                                        </p:tav>
                                      </p:tavLst>
                                    </p:anim>
                                  </p:childTnLst>
                                </p:cTn>
                              </p:par>
                            </p:childTnLst>
                          </p:cTn>
                        </p:par>
                        <p:par>
                          <p:cTn id="39" fill="hold">
                            <p:stCondLst>
                              <p:cond delay="8500"/>
                            </p:stCondLst>
                            <p:childTnLst>
                              <p:par>
                                <p:cTn id="40" presetID="42" presetClass="entr" presetSubtype="0" fill="hold" grpId="0" nodeType="after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9500"/>
                            </p:stCondLst>
                            <p:childTnLst>
                              <p:par>
                                <p:cTn id="46" presetID="22" presetClass="entr" presetSubtype="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par>
                          <p:cTn id="49" fill="hold">
                            <p:stCondLst>
                              <p:cond delay="10000"/>
                            </p:stCondLst>
                            <p:childTnLst>
                              <p:par>
                                <p:cTn id="50" presetID="26" presetClass="emph" presetSubtype="0" fill="hold" grpId="1" nodeType="afterEffect">
                                  <p:stCondLst>
                                    <p:cond delay="0"/>
                                  </p:stCondLst>
                                  <p:childTnLst>
                                    <p:animEffect transition="out" filter="fade">
                                      <p:cBhvr>
                                        <p:cTn id="51" dur="750" tmFilter="0, 0; .2, .5; .8, .5; 1, 0"/>
                                        <p:tgtEl>
                                          <p:spTgt spid="3">
                                            <p:txEl>
                                              <p:pRg st="0" end="0"/>
                                            </p:txEl>
                                          </p:spTgt>
                                        </p:tgtEl>
                                      </p:cBhvr>
                                    </p:animEffect>
                                    <p:animScale>
                                      <p:cBhvr>
                                        <p:cTn id="52" dur="375"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saint peter's basil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097" y="288256"/>
            <a:ext cx="6205487" cy="46597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 1 Juan 2:19</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82"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699542"/>
            <a:ext cx="4896544" cy="37444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rPr>
              <a:t>Salieron de nosotros, </a:t>
            </a: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r>
            <a:b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pero no eran de nosotros; porque si hubiesen sido </a:t>
            </a:r>
            <a:b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b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de nosotros, habrían permanecido con nosotros; pero salieron para que se manifestase que no todos son de nosotros. </a:t>
            </a: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56980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n para lobo cord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283" y="1099617"/>
            <a:ext cx="5880237" cy="368103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Acts</a:t>
            </a:r>
            <a:r>
              <a:rPr lang="es-ES" sz="2400" b="1" dirty="0">
                <a:effectLst>
                  <a:outerShdw blurRad="38100" dist="38100" dir="2700000" algn="tl">
                    <a:srgbClr val="000000">
                      <a:alpha val="43137"/>
                    </a:srgbClr>
                  </a:outerShdw>
                </a:effectLst>
                <a:latin typeface="Myriad Pro" pitchFamily="34" charset="0"/>
              </a:rPr>
              <a:t> 20:29-30</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699542"/>
            <a:ext cx="5040560" cy="3477283"/>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“For I know this, that after my departing shall grievous wolves enter in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among you</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not sparing the flock.</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None/>
            </a:pP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Also of your own selves shall men arise</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speaking perverse things, to draw away disciples after them.”</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486273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C:\Users\Gerhard\Documents\IMS\_0 PROYECTO 2016\Apocalipsis\Español\IMG\Bestia 7 cabezas Apocalipsis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89346" y="51470"/>
            <a:ext cx="3888432" cy="4690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942315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13:1-7</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771550"/>
            <a:ext cx="5663480" cy="4112647"/>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stood upon the sand of the sea, and saw a beast rise up out of the sea, having seven heads and ten horns, and upon his horns ten crowns, and upon his heads the name of blasphemy. </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the beast which I saw was like unto a leopard, and his feet were as the feet of a bear, and his mouth as the mouth of a lion: and the dragon gave him his power, and his seat, and great authority.”</a:t>
            </a:r>
          </a:p>
          <a:p>
            <a:pPr marL="0" indent="0">
              <a:buNone/>
            </a:pPr>
            <a:endPar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6" name="Picture 3" descr="C:\Users\Gerhard\Documents\IMS\_0 PROYECTO 2016\Apocalipsis\Español\IMG\Bestia 7 cabezas Apocalipsis 1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73053" y="778301"/>
            <a:ext cx="3635451" cy="438573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009980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500"/>
                                        <p:tgtEl>
                                          <p:spTgt spid="6"/>
                                        </p:tgtEl>
                                      </p:cBhvr>
                                    </p:animEffect>
                                  </p:childTnLst>
                                </p:cTn>
                              </p:par>
                            </p:childTnLst>
                          </p:cTn>
                        </p:par>
                        <p:par>
                          <p:cTn id="25" fill="hold">
                            <p:stCondLst>
                              <p:cond delay="4000"/>
                            </p:stCondLst>
                            <p:childTnLst>
                              <p:par>
                                <p:cTn id="26" presetID="2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erhard\Pictures\_Graphics USA\p_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840" y="483518"/>
            <a:ext cx="3455696" cy="48878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13:1-7</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771550"/>
            <a:ext cx="6023520" cy="4176464"/>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 saw one of his heads as it were wounded to death; and his deadly wound was healed: and all the world wondered after the beast. And they worshipped the dragon which gave power unto the beast: and they worshipped the beast, saying, Who is like unto the beast? who is able to make war with him?”</a:t>
            </a:r>
          </a:p>
          <a:p>
            <a:pPr marL="0" indent="0">
              <a:buNone/>
            </a:pP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3851985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IMS\_0 PROYECTO 2016\Apocalipsis\Español\IMG\Bestia 7 cabezas Apocalipsis 1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084170" y="915566"/>
            <a:ext cx="3024334" cy="3648497"/>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13:1-7</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699542"/>
            <a:ext cx="6239544" cy="4358670"/>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a:t>
            </a:r>
            <a:r>
              <a:rPr lang="en-US" sz="24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nd</a:t>
            </a: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there was given unto him a mouth speaking great things and blasphemies; and power was given unto him to continue forty and two months.</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he opened his mouth in blasphemy against God, to blaspheme his name, and his tabernacle, and them that dwell in heaven.</a:t>
            </a:r>
          </a:p>
          <a:p>
            <a:pPr marL="0" indent="0">
              <a:buNone/>
            </a:pPr>
            <a:r>
              <a:rPr lang="en-US" sz="24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it was given unto him to make war with the saints, and to overcome them: and power was given him over all kindreds, and tongues, and nations.”</a:t>
            </a: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554296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500"/>
                                        <p:tgtEl>
                                          <p:spTgt spid="6"/>
                                        </p:tgtEl>
                                      </p:cBhvr>
                                    </p:animEffect>
                                  </p:childTnLst>
                                </p:cTn>
                              </p:par>
                            </p:childTnLst>
                          </p:cTn>
                        </p:par>
                        <p:par>
                          <p:cTn id="31" fill="hold">
                            <p:stCondLst>
                              <p:cond delay="50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loguit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Mis Docs\_Multimedia SDA\20x Anticristo\bestias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739773"/>
            <a:ext cx="6156684" cy="35601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076056" y="411510"/>
            <a:ext cx="3672408" cy="412076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 does a beast symbolize in symbolic language?</a:t>
            </a:r>
            <a:endParaRPr lang="es-ES"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264213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Daniel 7:17</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Mis Docs\_Multimedia SDA\20x Anticristo\bestias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1059582"/>
            <a:ext cx="6156684" cy="3560169"/>
          </a:xfrm>
          <a:prstGeom prst="rect">
            <a:avLst/>
          </a:prstGeom>
          <a:ln>
            <a:noFill/>
          </a:ln>
          <a:effectLst>
            <a:reflection blurRad="12700" stA="30000" endPos="30000" dist="5000" dir="5400000" sy="-100000" algn="bl" rotWithShape="0"/>
          </a:effectLst>
          <a:scene3d>
            <a:camera prst="perspectiveContrastingLeftFacing">
              <a:rot lat="0" lon="2106452"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915566"/>
            <a:ext cx="2808312" cy="4032448"/>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These great beasts, which are four, are four kings, which shall arise out of the earth.”</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4052674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3" descr="C:\Users\Gerhard\Documents\IMS\_0 PROYECTO 2016\Apocalipsis\Español\IMG\Bestia 7 cabezas Apocalipsis 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05" b="48027"/>
          <a:stretch/>
        </p:blipFill>
        <p:spPr bwMode="auto">
          <a:xfrm flipH="1">
            <a:off x="4564929" y="1328114"/>
            <a:ext cx="4765012" cy="380615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esultado de imagen para 7 colinas de ro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969" y="1251173"/>
            <a:ext cx="6124575" cy="35528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131590"/>
            <a:ext cx="8327776" cy="396692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000" b="1" spc="50" dirty="0">
                <a:ln w="11430"/>
                <a:solidFill>
                  <a:srgbClr val="002060"/>
                </a:solidFill>
                <a:effectLst>
                  <a:outerShdw blurRad="76200" dist="50800" dir="5400000" algn="tl" rotWithShape="0">
                    <a:srgbClr val="000000">
                      <a:alpha val="65000"/>
                    </a:srgbClr>
                  </a:outerShdw>
                </a:effectLst>
                <a:latin typeface="Myriad Pro" pitchFamily="34" charset="0"/>
              </a:rPr>
              <a:t>A </a:t>
            </a:r>
            <a:r>
              <a:rPr lang="es-AR" sz="2000" b="1" spc="50" dirty="0" err="1">
                <a:ln w="11430"/>
                <a:solidFill>
                  <a:srgbClr val="002060"/>
                </a:solidFill>
                <a:effectLst>
                  <a:outerShdw blurRad="76200" dist="50800" dir="5400000" algn="tl" rotWithShape="0">
                    <a:srgbClr val="000000">
                      <a:alpha val="65000"/>
                    </a:srgbClr>
                  </a:outerShdw>
                </a:effectLst>
                <a:latin typeface="Myriad Pro" pitchFamily="34" charset="0"/>
              </a:rPr>
              <a:t>beast</a:t>
            </a:r>
            <a:r>
              <a:rPr lang="es-AR" sz="20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0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Represents</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 </a:t>
            </a:r>
            <a:r>
              <a:rPr lang="es-AR" sz="20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kingdom</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a:p>
            <a:pPr>
              <a:buClr>
                <a:srgbClr val="FF0000"/>
              </a:buClr>
              <a:buFont typeface="Wingdings" panose="05000000000000000000" pitchFamily="2" charset="2"/>
              <a:buChar char="§"/>
            </a:pPr>
            <a:r>
              <a:rPr lang="es-AR" sz="2000" b="1" spc="50" dirty="0" err="1">
                <a:ln w="11430"/>
                <a:solidFill>
                  <a:srgbClr val="002060"/>
                </a:solidFill>
                <a:effectLst>
                  <a:outerShdw blurRad="76200" dist="50800" dir="5400000" algn="tl" rotWithShape="0">
                    <a:srgbClr val="000000">
                      <a:alpha val="65000"/>
                    </a:srgbClr>
                  </a:outerShdw>
                </a:effectLst>
                <a:latin typeface="Myriad Pro" pitchFamily="34" charset="0"/>
              </a:rPr>
              <a:t>Seven</a:t>
            </a:r>
            <a:r>
              <a:rPr lang="es-AR" sz="20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000" b="1" spc="50" dirty="0" err="1">
                <a:ln w="11430"/>
                <a:solidFill>
                  <a:srgbClr val="002060"/>
                </a:solidFill>
                <a:effectLst>
                  <a:outerShdw blurRad="76200" dist="50800" dir="5400000" algn="tl" rotWithShape="0">
                    <a:srgbClr val="000000">
                      <a:alpha val="65000"/>
                    </a:srgbClr>
                  </a:outerShdw>
                </a:effectLst>
                <a:latin typeface="Myriad Pro" pitchFamily="34" charset="0"/>
              </a:rPr>
              <a:t>heads</a:t>
            </a:r>
            <a:r>
              <a:rPr lang="es-AR" sz="20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Has </a:t>
            </a:r>
            <a:r>
              <a:rPr lang="es-AR" sz="20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its</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0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origin</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endParaRPr lang="es-AR" sz="20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Clr>
                <a:srgbClr val="FF0000"/>
              </a:buClr>
              <a:buNone/>
            </a:pPr>
            <a:r>
              <a:rPr lang="es-AR" sz="20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in </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 places </a:t>
            </a:r>
            <a:r>
              <a:rPr lang="es-AR" sz="20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with</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0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seven</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endParaRPr lang="es-AR" sz="20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Clr>
                <a:srgbClr val="FF0000"/>
              </a:buClr>
              <a:buNone/>
            </a:pPr>
            <a:r>
              <a:rPr lang="es-AR" sz="2000" b="1" spc="50" dirty="0" err="1"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mountains</a:t>
            </a:r>
            <a:r>
              <a:rPr lang="es-AR" sz="20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Rome. </a:t>
            </a:r>
          </a:p>
        </p:txBody>
      </p:sp>
      <p:sp>
        <p:nvSpPr>
          <p:cNvPr id="2" name="1 Título"/>
          <p:cNvSpPr>
            <a:spLocks noGrp="1"/>
          </p:cNvSpPr>
          <p:nvPr>
            <p:ph type="title"/>
          </p:nvPr>
        </p:nvSpPr>
        <p:spPr>
          <a:xfrm>
            <a:off x="457200" y="202332"/>
            <a:ext cx="8229600" cy="857250"/>
          </a:xfrm>
        </p:spPr>
        <p:txBody>
          <a:bodyPr>
            <a:normAutofit/>
          </a:bodyPr>
          <a:lstStyle/>
          <a:p>
            <a:r>
              <a:rPr lang="es-ES" dirty="0" err="1">
                <a:solidFill>
                  <a:srgbClr val="FFC000"/>
                </a:solidFill>
              </a:rPr>
              <a:t>Characteristics</a:t>
            </a:r>
            <a:r>
              <a:rPr lang="es-ES" dirty="0">
                <a:solidFill>
                  <a:srgbClr val="FFC000"/>
                </a:solidFill>
              </a:rPr>
              <a:t> </a:t>
            </a:r>
            <a:r>
              <a:rPr lang="es-ES" dirty="0" err="1">
                <a:solidFill>
                  <a:srgbClr val="FFC000"/>
                </a:solidFill>
              </a:rPr>
              <a:t>of</a:t>
            </a:r>
            <a:r>
              <a:rPr lang="es-ES" dirty="0">
                <a:solidFill>
                  <a:srgbClr val="FFC000"/>
                </a:solidFill>
              </a:rPr>
              <a:t> </a:t>
            </a:r>
            <a:r>
              <a:rPr lang="es-ES" dirty="0" err="1">
                <a:solidFill>
                  <a:srgbClr val="FFC000"/>
                </a:solidFill>
              </a:rPr>
              <a:t>the</a:t>
            </a:r>
            <a:r>
              <a:rPr lang="es-ES" dirty="0">
                <a:solidFill>
                  <a:srgbClr val="FFC000"/>
                </a:solidFill>
              </a:rPr>
              <a:t> </a:t>
            </a:r>
            <a:r>
              <a:rPr lang="es-ES" dirty="0" err="1">
                <a:solidFill>
                  <a:srgbClr val="FFC000"/>
                </a:solidFill>
              </a:rPr>
              <a:t>Beast</a:t>
            </a:r>
            <a:endParaRPr lang="es-AR" dirty="0">
              <a:solidFill>
                <a:srgbClr val="FFC000"/>
              </a:solidFill>
            </a:endParaRPr>
          </a:p>
        </p:txBody>
      </p:sp>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028766"/>
            <a:ext cx="3841282" cy="163121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000" b="1" i="1" spc="50" dirty="0">
                <a:ln w="11430"/>
                <a:solidFill>
                  <a:srgbClr val="002060"/>
                </a:solidFill>
                <a:effectLst>
                  <a:outerShdw blurRad="76200" dist="50800" dir="5400000" algn="tl" rotWithShape="0">
                    <a:srgbClr val="000000">
                      <a:alpha val="65000"/>
                    </a:srgbClr>
                  </a:outerShdw>
                </a:effectLst>
              </a:rPr>
              <a:t>And here is the mind which hath wisdom. The seven heads are </a:t>
            </a:r>
            <a:r>
              <a:rPr lang="en-US" sz="2000" b="1" i="1" spc="50" dirty="0">
                <a:ln w="11430"/>
                <a:solidFill>
                  <a:srgbClr val="FF0000"/>
                </a:solidFill>
                <a:effectLst>
                  <a:outerShdw blurRad="76200" dist="50800" dir="5400000" algn="tl" rotWithShape="0">
                    <a:srgbClr val="000000">
                      <a:alpha val="65000"/>
                    </a:srgbClr>
                  </a:outerShdw>
                </a:effectLst>
              </a:rPr>
              <a:t>seven mountains</a:t>
            </a:r>
            <a:r>
              <a:rPr lang="en-US" sz="2000" b="1" i="1" spc="50" dirty="0">
                <a:ln w="11430"/>
                <a:solidFill>
                  <a:srgbClr val="002060"/>
                </a:solidFill>
                <a:effectLst>
                  <a:outerShdw blurRad="76200" dist="50800" dir="5400000" algn="tl" rotWithShape="0">
                    <a:srgbClr val="000000">
                      <a:alpha val="65000"/>
                    </a:srgbClr>
                  </a:outerShdw>
                </a:effectLst>
              </a:rPr>
              <a:t>, on which the woman </a:t>
            </a:r>
            <a:r>
              <a:rPr lang="en-US" sz="2000" b="1" i="1" spc="50" dirty="0" err="1">
                <a:ln w="11430"/>
                <a:solidFill>
                  <a:srgbClr val="002060"/>
                </a:solidFill>
                <a:effectLst>
                  <a:outerShdw blurRad="76200" dist="50800" dir="5400000" algn="tl" rotWithShape="0">
                    <a:srgbClr val="000000">
                      <a:alpha val="65000"/>
                    </a:srgbClr>
                  </a:outerShdw>
                </a:effectLst>
              </a:rPr>
              <a:t>sitteth</a:t>
            </a:r>
            <a:r>
              <a:rPr lang="en-US" sz="2000" b="1" i="1" spc="50" dirty="0">
                <a:ln w="11430"/>
                <a:solidFill>
                  <a:srgbClr val="002060"/>
                </a:solidFill>
                <a:effectLst>
                  <a:outerShdw blurRad="76200" dist="50800" dir="5400000" algn="tl" rotWithShape="0">
                    <a:srgbClr val="000000">
                      <a:alpha val="65000"/>
                    </a:srgbClr>
                  </a:outerShdw>
                </a:effectLst>
              </a:rPr>
              <a:t>.</a:t>
            </a:r>
            <a:endParaRPr lang="es-AR" sz="2000" b="1" i="1" spc="50" dirty="0">
              <a:ln w="11430"/>
              <a:solidFill>
                <a:srgbClr val="002060"/>
              </a:solidFill>
              <a:effectLst>
                <a:outerShdw blurRad="76200" dist="50800" dir="5400000" algn="tl" rotWithShape="0">
                  <a:srgbClr val="000000">
                    <a:alpha val="65000"/>
                  </a:srgbClr>
                </a:outerShdw>
              </a:effectLst>
            </a:endParaRPr>
          </a:p>
          <a:p>
            <a:pPr algn="r"/>
            <a:r>
              <a:rPr lang="es-AR" sz="20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Revelation</a:t>
            </a:r>
            <a:r>
              <a:rPr lang="es-AR" sz="2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17:9</a:t>
            </a: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905542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1266"/>
                                        </p:tgtEl>
                                        <p:attrNameLst>
                                          <p:attrName>style.visibility</p:attrName>
                                        </p:attrNameLst>
                                      </p:cBhvr>
                                      <p:to>
                                        <p:strVal val="visible"/>
                                      </p:to>
                                    </p:set>
                                    <p:anim calcmode="lin" valueType="num">
                                      <p:cBhvr additive="base">
                                        <p:cTn id="45" dur="1500" fill="hold"/>
                                        <p:tgtEl>
                                          <p:spTgt spid="11266"/>
                                        </p:tgtEl>
                                        <p:attrNameLst>
                                          <p:attrName>ppt_x</p:attrName>
                                        </p:attrNameLst>
                                      </p:cBhvr>
                                      <p:tavLst>
                                        <p:tav tm="0">
                                          <p:val>
                                            <p:strVal val="1+#ppt_w/2"/>
                                          </p:val>
                                        </p:tav>
                                        <p:tav tm="100000">
                                          <p:val>
                                            <p:strVal val="#ppt_x"/>
                                          </p:val>
                                        </p:tav>
                                      </p:tavLst>
                                    </p:anim>
                                    <p:anim calcmode="lin" valueType="num">
                                      <p:cBhvr additive="base">
                                        <p:cTn id="46" dur="1500" fill="hold"/>
                                        <p:tgtEl>
                                          <p:spTgt spid="11266"/>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2" presetClass="entr" presetSubtype="1"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up)">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C:\Users\Gerhard\Documents\IMS\_0 PROYECTO 2016\Apocalipsis\Español\IMG\Bestia 7 cabezas Apocalipsis 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05" b="48027"/>
          <a:stretch/>
        </p:blipFill>
        <p:spPr bwMode="auto">
          <a:xfrm flipH="1">
            <a:off x="4564929" y="1328114"/>
            <a:ext cx="4765012" cy="380615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esultado de imagen para 10 reinos de roma"/>
          <p:cNvPicPr>
            <a:picLocks noChangeAspect="1" noChangeArrowheads="1"/>
          </p:cNvPicPr>
          <p:nvPr/>
        </p:nvPicPr>
        <p:blipFill rotWithShape="1">
          <a:blip r:embed="rId4">
            <a:extLst>
              <a:ext uri="{28A0092B-C50C-407E-A947-70E740481C1C}">
                <a14:useLocalDpi xmlns:a14="http://schemas.microsoft.com/office/drawing/2010/main" val="0"/>
              </a:ext>
            </a:extLst>
          </a:blip>
          <a:srcRect t="6890" b="3387"/>
          <a:stretch/>
        </p:blipFill>
        <p:spPr bwMode="auto">
          <a:xfrm>
            <a:off x="3923927" y="1393976"/>
            <a:ext cx="5819775" cy="39140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131590"/>
            <a:ext cx="4367336" cy="1732621"/>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Ten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horns</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and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diadems</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endParaRPr lang="es-AR"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Clr>
                <a:srgbClr val="FF0000"/>
              </a:buClr>
              <a:buNone/>
            </a:pPr>
            <a:r>
              <a:rPr lang="en-US"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are </a:t>
            </a:r>
            <a:r>
              <a:rPr lang="en-US"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 ten kingdoms which </a:t>
            </a:r>
            <a:endParaRPr lang="en-US"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Clr>
                <a:srgbClr val="FF0000"/>
              </a:buClr>
              <a:buNone/>
            </a:pPr>
            <a:r>
              <a:rPr lang="en-US"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 </a:t>
            </a:r>
            <a:r>
              <a:rPr lang="en-US"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Roman empire was </a:t>
            </a:r>
            <a:endParaRPr lang="en-US"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a:p>
            <a:pPr marL="0" indent="0">
              <a:buClr>
                <a:srgbClr val="FF0000"/>
              </a:buClr>
              <a:buNone/>
            </a:pPr>
            <a:r>
              <a:rPr lang="en-US" sz="2400" b="1" spc="50" dirty="0" smtClean="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divided </a:t>
            </a:r>
            <a:r>
              <a:rPr lang="en-US"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into.</a:t>
            </a:r>
            <a:endPar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2" name="1 Título"/>
          <p:cNvSpPr>
            <a:spLocks noGrp="1"/>
          </p:cNvSpPr>
          <p:nvPr>
            <p:ph type="title"/>
          </p:nvPr>
        </p:nvSpPr>
        <p:spPr>
          <a:xfrm>
            <a:off x="457200" y="202332"/>
            <a:ext cx="8229600" cy="857250"/>
          </a:xfrm>
        </p:spPr>
        <p:txBody>
          <a:bodyPr/>
          <a:lstStyle/>
          <a:p>
            <a:r>
              <a:rPr lang="es-ES" dirty="0" err="1">
                <a:solidFill>
                  <a:srgbClr val="FFC000"/>
                </a:solidFill>
              </a:rPr>
              <a:t>Characteristics</a:t>
            </a:r>
            <a:r>
              <a:rPr lang="es-ES" dirty="0">
                <a:solidFill>
                  <a:srgbClr val="FFC000"/>
                </a:solidFill>
              </a:rPr>
              <a:t> </a:t>
            </a:r>
            <a:r>
              <a:rPr lang="es-ES" dirty="0" err="1">
                <a:solidFill>
                  <a:srgbClr val="FFC000"/>
                </a:solidFill>
              </a:rPr>
              <a:t>of</a:t>
            </a:r>
            <a:r>
              <a:rPr lang="es-ES" dirty="0">
                <a:solidFill>
                  <a:srgbClr val="FFC000"/>
                </a:solidFill>
              </a:rPr>
              <a:t> </a:t>
            </a:r>
            <a:r>
              <a:rPr lang="es-ES" dirty="0" err="1">
                <a:solidFill>
                  <a:srgbClr val="FFC000"/>
                </a:solidFill>
              </a:rPr>
              <a:t>the</a:t>
            </a:r>
            <a:r>
              <a:rPr lang="es-ES" dirty="0">
                <a:solidFill>
                  <a:srgbClr val="FFC000"/>
                </a:solidFill>
              </a:rPr>
              <a:t> </a:t>
            </a:r>
            <a:r>
              <a:rPr lang="es-ES" dirty="0" err="1">
                <a:solidFill>
                  <a:srgbClr val="FFC000"/>
                </a:solidFill>
              </a:rPr>
              <a:t>Beast</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51520" y="3028766"/>
            <a:ext cx="4320480" cy="163121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000" b="1" i="1" spc="50" dirty="0">
                <a:ln w="11430"/>
                <a:solidFill>
                  <a:srgbClr val="002060"/>
                </a:solidFill>
                <a:effectLst>
                  <a:outerShdw blurRad="76200" dist="50800" dir="5400000" algn="tl" rotWithShape="0">
                    <a:srgbClr val="000000">
                      <a:alpha val="65000"/>
                    </a:srgbClr>
                  </a:outerShdw>
                </a:effectLst>
              </a:rPr>
              <a:t>And the ten horns out of this kingdom are </a:t>
            </a:r>
            <a:r>
              <a:rPr lang="en-US" sz="2000" b="1" i="1" spc="50" dirty="0">
                <a:ln w="11430"/>
                <a:solidFill>
                  <a:srgbClr val="FF0000"/>
                </a:solidFill>
                <a:effectLst>
                  <a:outerShdw blurRad="76200" dist="50800" dir="5400000" algn="tl" rotWithShape="0">
                    <a:srgbClr val="000000">
                      <a:alpha val="65000"/>
                    </a:srgbClr>
                  </a:outerShdw>
                </a:effectLst>
              </a:rPr>
              <a:t>ten kings that shall arise</a:t>
            </a:r>
            <a:r>
              <a:rPr lang="en-US" sz="2000" b="1" i="1" spc="50" dirty="0">
                <a:ln w="11430"/>
                <a:solidFill>
                  <a:srgbClr val="002060"/>
                </a:solidFill>
                <a:effectLst>
                  <a:outerShdw blurRad="76200" dist="50800" dir="5400000" algn="tl" rotWithShape="0">
                    <a:srgbClr val="000000">
                      <a:alpha val="65000"/>
                    </a:srgbClr>
                  </a:outerShdw>
                </a:effectLst>
              </a:rPr>
              <a:t>: and another shall rise after them</a:t>
            </a:r>
            <a:r>
              <a:rPr lang="es-AR" sz="2000" b="1" i="1" spc="50" dirty="0">
                <a:ln w="11430"/>
                <a:solidFill>
                  <a:srgbClr val="002060"/>
                </a:solidFill>
                <a:effectLst>
                  <a:outerShdw blurRad="76200" dist="50800" dir="5400000" algn="tl" rotWithShape="0">
                    <a:srgbClr val="000000">
                      <a:alpha val="65000"/>
                    </a:srgbClr>
                  </a:outerShdw>
                </a:effectLst>
              </a:rPr>
              <a:t>…</a:t>
            </a:r>
          </a:p>
          <a:p>
            <a:pPr algn="r"/>
            <a:r>
              <a:rPr lang="es-AR" sz="20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Daniel 7:24</a:t>
            </a:r>
          </a:p>
        </p:txBody>
      </p:sp>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5552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2290"/>
                                        </p:tgtEl>
                                        <p:attrNameLst>
                                          <p:attrName>style.visibility</p:attrName>
                                        </p:attrNameLst>
                                      </p:cBhvr>
                                      <p:to>
                                        <p:strVal val="visible"/>
                                      </p:to>
                                    </p:set>
                                    <p:anim calcmode="lin" valueType="num">
                                      <p:cBhvr additive="base">
                                        <p:cTn id="42" dur="2000" fill="hold"/>
                                        <p:tgtEl>
                                          <p:spTgt spid="12290"/>
                                        </p:tgtEl>
                                        <p:attrNameLst>
                                          <p:attrName>ppt_x</p:attrName>
                                        </p:attrNameLst>
                                      </p:cBhvr>
                                      <p:tavLst>
                                        <p:tav tm="0">
                                          <p:val>
                                            <p:strVal val="1+#ppt_w/2"/>
                                          </p:val>
                                        </p:tav>
                                        <p:tav tm="100000">
                                          <p:val>
                                            <p:strVal val="#ppt_x"/>
                                          </p:val>
                                        </p:tav>
                                      </p:tavLst>
                                    </p:anim>
                                    <p:anim calcmode="lin" valueType="num">
                                      <p:cBhvr additive="base">
                                        <p:cTn id="43" dur="2000" fill="hold"/>
                                        <p:tgtEl>
                                          <p:spTgt spid="1229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2" presetClass="entr" presetSubtype="1"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8015" y="-31892"/>
            <a:ext cx="9160030" cy="5152516"/>
          </a:xfrm>
          <a:prstGeom prst="rect">
            <a:avLst/>
          </a:prstGeom>
        </p:spPr>
      </p:pic>
      <p:pic>
        <p:nvPicPr>
          <p:cNvPr id="4" name="Imagen 3"/>
          <p:cNvPicPr>
            <a:picLocks noChangeAspect="1"/>
          </p:cNvPicPr>
          <p:nvPr/>
        </p:nvPicPr>
        <p:blipFill>
          <a:blip r:embed="rId4"/>
          <a:stretch>
            <a:fillRect/>
          </a:stretch>
        </p:blipFill>
        <p:spPr>
          <a:xfrm>
            <a:off x="190019" y="51470"/>
            <a:ext cx="2221741" cy="2221741"/>
          </a:xfrm>
          <a:prstGeom prst="rect">
            <a:avLst/>
          </a:prstGeom>
          <a:effectLst>
            <a:softEdge rad="317500"/>
          </a:effec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753870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C:\Users\Gerhard\Documents\IMS\_0 PROYECTO 2016\Apocalipsis\Español\IMG\Bestia 7 cabezas Apocalipsis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92080" y="915566"/>
            <a:ext cx="3888432" cy="4690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48680" y="1131590"/>
            <a:ext cx="5303440" cy="3966921"/>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Lion’s</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Mouth</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n-US"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It inherits the power from the Babylonian Empire (Daniel 7:4).</a:t>
            </a:r>
          </a:p>
          <a:p>
            <a:pPr>
              <a:buClr>
                <a:srgbClr val="FF0000"/>
              </a:buClr>
              <a:buFont typeface="Wingdings" panose="05000000000000000000" pitchFamily="2" charset="2"/>
              <a:buChar char="§"/>
            </a:pPr>
            <a:r>
              <a:rPr lang="en-US"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The</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bear’s</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feet</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strenght</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of</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Medes and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Perisans</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(Daniel 7:5). </a:t>
            </a:r>
          </a:p>
          <a:p>
            <a:pPr>
              <a:buClr>
                <a:srgbClr val="FF0000"/>
              </a:buClr>
              <a:buFont typeface="Wingdings" panose="05000000000000000000" pitchFamily="2" charset="2"/>
              <a:buChar char="§"/>
            </a:pP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Leopard’s</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body</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n-US"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 philosophy or knowledge of Greece, (Daniel 7:6).</a:t>
            </a:r>
            <a:endPar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sp>
        <p:nvSpPr>
          <p:cNvPr id="2" name="1 Título"/>
          <p:cNvSpPr>
            <a:spLocks noGrp="1"/>
          </p:cNvSpPr>
          <p:nvPr>
            <p:ph type="title"/>
          </p:nvPr>
        </p:nvSpPr>
        <p:spPr>
          <a:xfrm>
            <a:off x="457200" y="202332"/>
            <a:ext cx="8229600" cy="857250"/>
          </a:xfrm>
        </p:spPr>
        <p:txBody>
          <a:bodyPr/>
          <a:lstStyle/>
          <a:p>
            <a:r>
              <a:rPr lang="es-ES" dirty="0" err="1">
                <a:solidFill>
                  <a:srgbClr val="FFC000"/>
                </a:solidFill>
              </a:rPr>
              <a:t>Characteristics</a:t>
            </a:r>
            <a:r>
              <a:rPr lang="es-ES" dirty="0">
                <a:solidFill>
                  <a:srgbClr val="FFC000"/>
                </a:solidFill>
              </a:rPr>
              <a:t> </a:t>
            </a:r>
            <a:r>
              <a:rPr lang="es-ES" dirty="0" err="1">
                <a:solidFill>
                  <a:srgbClr val="FFC000"/>
                </a:solidFill>
              </a:rPr>
              <a:t>of</a:t>
            </a:r>
            <a:r>
              <a:rPr lang="es-ES" dirty="0">
                <a:solidFill>
                  <a:srgbClr val="FFC000"/>
                </a:solidFill>
              </a:rPr>
              <a:t> </a:t>
            </a:r>
            <a:r>
              <a:rPr lang="es-ES" dirty="0" err="1">
                <a:solidFill>
                  <a:srgbClr val="FFC000"/>
                </a:solidFill>
              </a:rPr>
              <a:t>the</a:t>
            </a:r>
            <a:r>
              <a:rPr lang="es-ES" dirty="0">
                <a:solidFill>
                  <a:srgbClr val="FFC000"/>
                </a:solidFill>
              </a:rPr>
              <a:t> </a:t>
            </a:r>
            <a:r>
              <a:rPr lang="es-ES" dirty="0" err="1">
                <a:solidFill>
                  <a:srgbClr val="FFC000"/>
                </a:solidFill>
              </a:rPr>
              <a:t>Beast</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69630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Resultado de imagen para tiem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390524"/>
            <a:ext cx="5819775"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23528" y="267494"/>
            <a:ext cx="2880320" cy="42803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28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Chapter 13 mentions that he was given authority to act for 42 months.</a:t>
            </a:r>
            <a:endParaRPr lang="es-AR" sz="28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883209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desierto de estados unido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0" r="45482" b="9975"/>
          <a:stretch/>
        </p:blipFill>
        <p:spPr bwMode="auto">
          <a:xfrm flipH="1">
            <a:off x="4494073" y="398349"/>
            <a:ext cx="497405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13:5</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76672" y="771550"/>
            <a:ext cx="4079304" cy="435867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a:t>
            </a:r>
            <a:r>
              <a:rPr lang="en-US" sz="2800" b="1" i="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nd</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there was given unto him a mouth speaking great things and blasphemies; and power was given unto him to continue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forty and two months</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37714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02332"/>
            <a:ext cx="8229600" cy="857250"/>
          </a:xfrm>
        </p:spPr>
        <p:txBody>
          <a:bodyPr>
            <a:normAutofit/>
          </a:bodyPr>
          <a:lstStyle/>
          <a:p>
            <a:r>
              <a:rPr lang="es-ES" sz="4400" b="1" dirty="0" err="1">
                <a:solidFill>
                  <a:srgbClr val="FFC000"/>
                </a:solidFill>
                <a:effectLst>
                  <a:outerShdw blurRad="38100" dist="38100" dir="2700000" algn="tl">
                    <a:srgbClr val="000000">
                      <a:alpha val="43137"/>
                    </a:srgbClr>
                  </a:outerShdw>
                </a:effectLst>
              </a:rPr>
              <a:t>Duration</a:t>
            </a:r>
            <a:r>
              <a:rPr lang="es-ES" sz="4400" b="1" dirty="0">
                <a:solidFill>
                  <a:srgbClr val="FFC000"/>
                </a:solidFill>
                <a:effectLst>
                  <a:outerShdw blurRad="38100" dist="38100" dir="2700000" algn="tl">
                    <a:srgbClr val="000000">
                      <a:alpha val="43137"/>
                    </a:srgbClr>
                  </a:outerShdw>
                </a:effectLst>
              </a:rPr>
              <a:t> </a:t>
            </a:r>
            <a:r>
              <a:rPr lang="es-ES" sz="4400" b="1" dirty="0" err="1">
                <a:solidFill>
                  <a:srgbClr val="FFC000"/>
                </a:solidFill>
                <a:effectLst>
                  <a:outerShdw blurRad="38100" dist="38100" dir="2700000" algn="tl">
                    <a:srgbClr val="000000">
                      <a:alpha val="43137"/>
                    </a:srgbClr>
                  </a:outerShdw>
                </a:effectLst>
              </a:rPr>
              <a:t>of</a:t>
            </a:r>
            <a:r>
              <a:rPr lang="es-ES" sz="4400" b="1" dirty="0">
                <a:solidFill>
                  <a:srgbClr val="FFC000"/>
                </a:solidFill>
                <a:effectLst>
                  <a:outerShdw blurRad="38100" dist="38100" dir="2700000" algn="tl">
                    <a:srgbClr val="000000">
                      <a:alpha val="43137"/>
                    </a:srgbClr>
                  </a:outerShdw>
                </a:effectLst>
              </a:rPr>
              <a:t> </a:t>
            </a:r>
            <a:r>
              <a:rPr lang="es-ES" sz="4400" b="1" dirty="0" err="1">
                <a:solidFill>
                  <a:srgbClr val="FFC000"/>
                </a:solidFill>
                <a:effectLst>
                  <a:outerShdw blurRad="38100" dist="38100" dir="2700000" algn="tl">
                    <a:srgbClr val="000000">
                      <a:alpha val="43137"/>
                    </a:srgbClr>
                  </a:outerShdw>
                </a:effectLst>
              </a:rPr>
              <a:t>its</a:t>
            </a:r>
            <a:r>
              <a:rPr lang="es-ES" sz="4400" b="1" dirty="0">
                <a:solidFill>
                  <a:srgbClr val="FFC000"/>
                </a:solidFill>
                <a:effectLst>
                  <a:outerShdw blurRad="38100" dist="38100" dir="2700000" algn="tl">
                    <a:srgbClr val="000000">
                      <a:alpha val="43137"/>
                    </a:srgbClr>
                  </a:outerShdw>
                </a:effectLst>
              </a:rPr>
              <a:t> </a:t>
            </a:r>
            <a:r>
              <a:rPr lang="es-ES" sz="4400" b="1" dirty="0" err="1">
                <a:solidFill>
                  <a:srgbClr val="FFC000"/>
                </a:solidFill>
                <a:effectLst>
                  <a:outerShdw blurRad="38100" dist="38100" dir="2700000" algn="tl">
                    <a:srgbClr val="000000">
                      <a:alpha val="43137"/>
                    </a:srgbClr>
                  </a:outerShdw>
                </a:effectLst>
              </a:rPr>
              <a:t>supremacy</a:t>
            </a:r>
            <a:endParaRPr lang="es-AR" sz="4400" b="1" dirty="0">
              <a:solidFill>
                <a:srgbClr val="FFC000"/>
              </a:solidFill>
              <a:effectLst>
                <a:outerShdw blurRad="38100" dist="38100" dir="2700000" algn="tl">
                  <a:srgbClr val="000000">
                    <a:alpha val="43137"/>
                  </a:srgbClr>
                </a:outerShdw>
              </a:effectLst>
            </a:endParaRPr>
          </a:p>
        </p:txBody>
      </p:sp>
      <p:pic>
        <p:nvPicPr>
          <p:cNvPr id="8"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251520" y="2931790"/>
            <a:ext cx="8589884" cy="576064"/>
          </a:xfrm>
          <a:prstGeom prst="rect">
            <a:avLst/>
          </a:prstGeom>
          <a:gradFill flip="none" rotWithShape="1">
            <a:gsLst>
              <a:gs pos="0">
                <a:schemeClr val="accent5">
                  <a:shade val="51000"/>
                  <a:satMod val="130000"/>
                  <a:alpha val="37000"/>
                  <a:lumMod val="37000"/>
                  <a:lumOff val="63000"/>
                </a:schemeClr>
              </a:gs>
              <a:gs pos="80000">
                <a:schemeClr val="accent5">
                  <a:shade val="93000"/>
                  <a:satMod val="130000"/>
                </a:schemeClr>
              </a:gs>
              <a:gs pos="100000">
                <a:schemeClr val="accent5">
                  <a:shade val="94000"/>
                  <a:satMod val="13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1260 </a:t>
            </a:r>
            <a:r>
              <a:rPr lang="es-ES" sz="3200" b="1" spc="50" dirty="0" err="1">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rPr>
              <a:t>Years</a:t>
            </a:r>
            <a:endParaRPr lang="es-ES" sz="3200" b="1" spc="50" dirty="0">
              <a:ln w="11430"/>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effectLst>
                <a:outerShdw blurRad="76200" dist="50800" dir="5400000" algn="tl" rotWithShape="0">
                  <a:srgbClr val="000000">
                    <a:alpha val="65000"/>
                  </a:srgbClr>
                </a:outerShdw>
              </a:effectLst>
              <a:latin typeface="Swis721 BlkEx BT" pitchFamily="34" charset="0"/>
            </a:endParaRPr>
          </a:p>
        </p:txBody>
      </p:sp>
      <p:sp>
        <p:nvSpPr>
          <p:cNvPr id="10" name="9 Rectángulo"/>
          <p:cNvSpPr/>
          <p:nvPr/>
        </p:nvSpPr>
        <p:spPr>
          <a:xfrm>
            <a:off x="251520" y="3903897"/>
            <a:ext cx="4294942"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0" scaled="1"/>
            <a:tileRect/>
          </a:gradFill>
        </p:spPr>
        <p:style>
          <a:lnRef idx="0">
            <a:schemeClr val="accent2"/>
          </a:lnRef>
          <a:fillRef idx="3">
            <a:schemeClr val="accent2"/>
          </a:fillRef>
          <a:effectRef idx="3">
            <a:schemeClr val="accent2"/>
          </a:effectRef>
          <a:fontRef idx="minor">
            <a:schemeClr val="lt1"/>
          </a:fontRef>
        </p:style>
        <p:txBody>
          <a:bodyPr rtlCol="0" anchor="ctr"/>
          <a:lstStyle/>
          <a:p>
            <a:r>
              <a:rPr lang="es-ES" sz="2800" b="1" dirty="0">
                <a:latin typeface="+mj-lt"/>
              </a:rPr>
              <a:t> 538 </a:t>
            </a:r>
            <a:r>
              <a:rPr lang="es-ES" sz="2800" b="1" dirty="0" err="1">
                <a:latin typeface="+mj-lt"/>
              </a:rPr>
              <a:t>A.d.</a:t>
            </a:r>
            <a:endParaRPr lang="es-ES" sz="2800" b="1" dirty="0">
              <a:latin typeface="+mj-lt"/>
            </a:endParaRPr>
          </a:p>
        </p:txBody>
      </p:sp>
      <p:sp>
        <p:nvSpPr>
          <p:cNvPr id="11" name="10 Rectángulo"/>
          <p:cNvSpPr/>
          <p:nvPr/>
        </p:nvSpPr>
        <p:spPr>
          <a:xfrm>
            <a:off x="4546462" y="3903897"/>
            <a:ext cx="4294941" cy="612069"/>
          </a:xfrm>
          <a:prstGeom prst="rect">
            <a:avLst/>
          </a:prstGeom>
          <a:gradFill flip="none" rotWithShape="1">
            <a:gsLst>
              <a:gs pos="0">
                <a:srgbClr val="FF0000"/>
              </a:gs>
              <a:gs pos="51000">
                <a:schemeClr val="accent2">
                  <a:shade val="93000"/>
                  <a:satMod val="130000"/>
                </a:schemeClr>
              </a:gs>
              <a:gs pos="100000">
                <a:schemeClr val="accent2">
                  <a:shade val="94000"/>
                  <a:satMod val="135000"/>
                  <a:alpha val="0"/>
                  <a:lumMod val="0"/>
                  <a:lumOff val="100000"/>
                </a:schemeClr>
              </a:gs>
            </a:gsLst>
            <a:lin ang="108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r"/>
            <a:r>
              <a:rPr lang="es-ES" sz="2800" b="1" dirty="0"/>
              <a:t> 1798 </a:t>
            </a:r>
            <a:r>
              <a:rPr lang="es-ES" sz="2800" b="1" dirty="0" err="1"/>
              <a:t>A.d.</a:t>
            </a:r>
            <a:endParaRPr lang="es-ES" sz="2800" b="1" dirty="0"/>
          </a:p>
        </p:txBody>
      </p:sp>
      <p:cxnSp>
        <p:nvCxnSpPr>
          <p:cNvPr id="12" name="11 Conector recto"/>
          <p:cNvCxnSpPr/>
          <p:nvPr/>
        </p:nvCxnSpPr>
        <p:spPr>
          <a:xfrm>
            <a:off x="251520" y="2859782"/>
            <a:ext cx="8589884" cy="0"/>
          </a:xfrm>
          <a:prstGeom prst="line">
            <a:avLst/>
          </a:prstGeom>
        </p:spPr>
        <p:style>
          <a:lnRef idx="3">
            <a:schemeClr val="dk1"/>
          </a:lnRef>
          <a:fillRef idx="0">
            <a:schemeClr val="dk1"/>
          </a:fillRef>
          <a:effectRef idx="2">
            <a:schemeClr val="dk1"/>
          </a:effectRef>
          <a:fontRef idx="minor">
            <a:schemeClr val="tx1"/>
          </a:fontRef>
        </p:style>
      </p:cxnSp>
      <p:cxnSp>
        <p:nvCxnSpPr>
          <p:cNvPr id="13" name="12 Conector recto"/>
          <p:cNvCxnSpPr/>
          <p:nvPr/>
        </p:nvCxnSpPr>
        <p:spPr>
          <a:xfrm>
            <a:off x="251520" y="3615866"/>
            <a:ext cx="8589884" cy="0"/>
          </a:xfrm>
          <a:prstGeom prst="line">
            <a:avLst/>
          </a:prstGeom>
        </p:spPr>
        <p:style>
          <a:lnRef idx="3">
            <a:schemeClr val="dk1"/>
          </a:lnRef>
          <a:fillRef idx="0">
            <a:schemeClr val="dk1"/>
          </a:fillRef>
          <a:effectRef idx="2">
            <a:schemeClr val="dk1"/>
          </a:effectRef>
          <a:fontRef idx="minor">
            <a:schemeClr val="tx1"/>
          </a:fontRef>
        </p:style>
      </p:cxnSp>
      <p:sp>
        <p:nvSpPr>
          <p:cNvPr id="14" name="13 Flecha abajo"/>
          <p:cNvSpPr/>
          <p:nvPr/>
        </p:nvSpPr>
        <p:spPr>
          <a:xfrm>
            <a:off x="511332" y="3219823"/>
            <a:ext cx="578746" cy="778978"/>
          </a:xfrm>
          <a:prstGeom prst="downArrow">
            <a:avLst/>
          </a:prstGeom>
          <a:gradFill flip="none" rotWithShape="1">
            <a:gsLst>
              <a:gs pos="0">
                <a:srgbClr val="002060"/>
              </a:gs>
              <a:gs pos="80000">
                <a:schemeClr val="accent1">
                  <a:shade val="93000"/>
                  <a:satMod val="130000"/>
                </a:schemeClr>
              </a:gs>
              <a:gs pos="100000">
                <a:schemeClr val="accent1">
                  <a:shade val="94000"/>
                  <a:satMod val="135000"/>
                </a:schemeClr>
              </a:gs>
            </a:gsLst>
            <a:lin ang="162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5" name="14 Flecha abajo"/>
          <p:cNvSpPr/>
          <p:nvPr/>
        </p:nvSpPr>
        <p:spPr>
          <a:xfrm>
            <a:off x="7974219" y="3242718"/>
            <a:ext cx="578746" cy="778978"/>
          </a:xfrm>
          <a:prstGeom prst="downArrow">
            <a:avLst/>
          </a:prstGeom>
          <a:gradFill>
            <a:gsLst>
              <a:gs pos="0">
                <a:srgbClr val="002060"/>
              </a:gs>
              <a:gs pos="80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S"/>
          </a:p>
        </p:txBody>
      </p:sp>
      <p:sp>
        <p:nvSpPr>
          <p:cNvPr id="16" name="15 CuadroTexto"/>
          <p:cNvSpPr txBox="1"/>
          <p:nvPr/>
        </p:nvSpPr>
        <p:spPr>
          <a:xfrm>
            <a:off x="1810158" y="3987519"/>
            <a:ext cx="5328592" cy="492443"/>
          </a:xfrm>
          <a:prstGeom prst="rect">
            <a:avLst/>
          </a:prstGeom>
          <a:noFill/>
        </p:spPr>
        <p:txBody>
          <a:bodyPr wrap="square" rtlCol="0">
            <a:spAutoFit/>
          </a:bodyPr>
          <a:lstStyle/>
          <a:p>
            <a:pPr algn="ctr"/>
            <a:r>
              <a:rPr lang="es-ES" sz="2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wis721 BlkEx BT" pitchFamily="34" charset="0"/>
              </a:rPr>
              <a:t>PAPAL SUPREMACY</a:t>
            </a:r>
          </a:p>
        </p:txBody>
      </p:sp>
      <p:sp>
        <p:nvSpPr>
          <p:cNvPr id="5" name="4 Rectángulo"/>
          <p:cNvSpPr/>
          <p:nvPr/>
        </p:nvSpPr>
        <p:spPr>
          <a:xfrm>
            <a:off x="463550" y="1131590"/>
            <a:ext cx="7276802" cy="1631216"/>
          </a:xfrm>
          <a:prstGeom prst="rect">
            <a:avLst/>
          </a:prstGeom>
        </p:spPr>
        <p:txBody>
          <a:bodyPr wrap="square">
            <a:spAutoFit/>
          </a:bodyPr>
          <a:lstStyle/>
          <a:p>
            <a:r>
              <a:rPr lang="es-ES" sz="2000" b="1" dirty="0">
                <a:solidFill>
                  <a:srgbClr val="FFC000"/>
                </a:solidFill>
              </a:rPr>
              <a:t>Time</a:t>
            </a:r>
            <a:r>
              <a:rPr lang="es-ES" sz="2000" b="1" dirty="0">
                <a:solidFill>
                  <a:schemeClr val="bg1"/>
                </a:solidFill>
              </a:rPr>
              <a:t>= </a:t>
            </a:r>
            <a:r>
              <a:rPr lang="es-ES" sz="2000" b="1" dirty="0" err="1">
                <a:solidFill>
                  <a:schemeClr val="bg1"/>
                </a:solidFill>
              </a:rPr>
              <a:t>one</a:t>
            </a:r>
            <a:r>
              <a:rPr lang="es-ES" sz="2000" b="1" dirty="0">
                <a:solidFill>
                  <a:schemeClr val="bg1"/>
                </a:solidFill>
              </a:rPr>
              <a:t> </a:t>
            </a:r>
            <a:r>
              <a:rPr lang="es-ES" sz="2000" b="1" dirty="0" err="1">
                <a:solidFill>
                  <a:schemeClr val="bg1"/>
                </a:solidFill>
              </a:rPr>
              <a:t>year</a:t>
            </a:r>
            <a:r>
              <a:rPr lang="es-ES" sz="2000" b="1" dirty="0">
                <a:solidFill>
                  <a:schemeClr val="bg1"/>
                </a:solidFill>
              </a:rPr>
              <a:t>=                    </a:t>
            </a:r>
            <a:r>
              <a:rPr lang="es-ES" sz="2000" b="1" dirty="0">
                <a:solidFill>
                  <a:srgbClr val="FF0000"/>
                </a:solidFill>
              </a:rPr>
              <a:t>360 </a:t>
            </a:r>
            <a:r>
              <a:rPr lang="es-ES" sz="2000" b="1" dirty="0" err="1"/>
              <a:t>days</a:t>
            </a:r>
            <a:endParaRPr lang="es-AR" sz="2000" dirty="0"/>
          </a:p>
          <a:p>
            <a:r>
              <a:rPr lang="es-ES" sz="2000" b="1" dirty="0">
                <a:solidFill>
                  <a:srgbClr val="FFC000"/>
                </a:solidFill>
              </a:rPr>
              <a:t>Times </a:t>
            </a:r>
            <a:r>
              <a:rPr lang="es-ES" sz="2000" b="1" dirty="0">
                <a:solidFill>
                  <a:schemeClr val="bg1"/>
                </a:solidFill>
              </a:rPr>
              <a:t>= </a:t>
            </a:r>
            <a:r>
              <a:rPr lang="es-ES" sz="2000" b="1" dirty="0" err="1">
                <a:solidFill>
                  <a:schemeClr val="bg1"/>
                </a:solidFill>
              </a:rPr>
              <a:t>two</a:t>
            </a:r>
            <a:r>
              <a:rPr lang="es-ES" sz="2000" b="1" dirty="0">
                <a:solidFill>
                  <a:schemeClr val="bg1"/>
                </a:solidFill>
              </a:rPr>
              <a:t> </a:t>
            </a:r>
            <a:r>
              <a:rPr lang="es-ES" sz="2000" b="1" dirty="0" err="1">
                <a:solidFill>
                  <a:schemeClr val="bg1"/>
                </a:solidFill>
              </a:rPr>
              <a:t>years</a:t>
            </a:r>
            <a:r>
              <a:rPr lang="es-ES" sz="2000" b="1" dirty="0">
                <a:solidFill>
                  <a:schemeClr val="bg1"/>
                </a:solidFill>
              </a:rPr>
              <a:t>=                </a:t>
            </a:r>
            <a:r>
              <a:rPr lang="es-ES" sz="2000" b="1" dirty="0">
                <a:solidFill>
                  <a:srgbClr val="FF0000"/>
                </a:solidFill>
              </a:rPr>
              <a:t>720</a:t>
            </a:r>
            <a:r>
              <a:rPr lang="es-ES" sz="2000" b="1" dirty="0"/>
              <a:t> </a:t>
            </a:r>
            <a:r>
              <a:rPr lang="es-ES" sz="2000" b="1" dirty="0" err="1"/>
              <a:t>days</a:t>
            </a:r>
            <a:endParaRPr lang="es-AR" sz="2000" dirty="0"/>
          </a:p>
          <a:p>
            <a:r>
              <a:rPr lang="es-ES" sz="2000" b="1" dirty="0" err="1">
                <a:solidFill>
                  <a:srgbClr val="FFC000"/>
                </a:solidFill>
              </a:rPr>
              <a:t>Half</a:t>
            </a:r>
            <a:r>
              <a:rPr lang="es-ES" sz="2000" b="1" dirty="0">
                <a:solidFill>
                  <a:srgbClr val="FFC000"/>
                </a:solidFill>
              </a:rPr>
              <a:t> a Time</a:t>
            </a:r>
            <a:r>
              <a:rPr lang="es-ES" sz="2000" b="1" dirty="0">
                <a:solidFill>
                  <a:schemeClr val="bg1"/>
                </a:solidFill>
              </a:rPr>
              <a:t>= </a:t>
            </a:r>
            <a:r>
              <a:rPr lang="es-ES" sz="2000" b="1" dirty="0" err="1">
                <a:solidFill>
                  <a:schemeClr val="bg1"/>
                </a:solidFill>
              </a:rPr>
              <a:t>half</a:t>
            </a:r>
            <a:r>
              <a:rPr lang="es-ES" sz="2000" b="1" dirty="0">
                <a:solidFill>
                  <a:schemeClr val="bg1"/>
                </a:solidFill>
              </a:rPr>
              <a:t> a </a:t>
            </a:r>
            <a:r>
              <a:rPr lang="es-ES" sz="2000" b="1" dirty="0" err="1">
                <a:solidFill>
                  <a:schemeClr val="bg1"/>
                </a:solidFill>
              </a:rPr>
              <a:t>year</a:t>
            </a:r>
            <a:r>
              <a:rPr lang="es-ES" sz="2000" b="1" u="sng" dirty="0">
                <a:solidFill>
                  <a:schemeClr val="bg1"/>
                </a:solidFill>
              </a:rPr>
              <a:t>=      </a:t>
            </a:r>
            <a:r>
              <a:rPr lang="es-ES" sz="2000" b="1" u="sng" dirty="0">
                <a:solidFill>
                  <a:srgbClr val="FF0000"/>
                </a:solidFill>
              </a:rPr>
              <a:t>180</a:t>
            </a:r>
            <a:r>
              <a:rPr lang="es-ES" sz="2000" b="1" u="sng" dirty="0"/>
              <a:t> </a:t>
            </a:r>
            <a:r>
              <a:rPr lang="es-ES" sz="2000" b="1" u="sng" dirty="0" err="1"/>
              <a:t>days</a:t>
            </a:r>
            <a:endParaRPr lang="es-AR" sz="2000" dirty="0"/>
          </a:p>
          <a:p>
            <a:r>
              <a:rPr lang="es-ES" sz="2000" b="1" dirty="0">
                <a:solidFill>
                  <a:schemeClr val="bg1"/>
                </a:solidFill>
              </a:rPr>
              <a:t>                                     Total = </a:t>
            </a:r>
            <a:r>
              <a:rPr lang="es-ES" sz="2000" b="1" dirty="0">
                <a:solidFill>
                  <a:srgbClr val="FF0000"/>
                </a:solidFill>
              </a:rPr>
              <a:t>1,260 </a:t>
            </a:r>
            <a:r>
              <a:rPr lang="es-ES" sz="2000" b="1" dirty="0" err="1"/>
              <a:t>days</a:t>
            </a:r>
            <a:r>
              <a:rPr lang="es-ES" sz="2000" b="1" dirty="0"/>
              <a:t>.</a:t>
            </a:r>
            <a:endParaRPr lang="es-AR" sz="2000" dirty="0"/>
          </a:p>
          <a:p>
            <a:r>
              <a:rPr lang="es-ES" sz="2000" b="1" dirty="0">
                <a:solidFill>
                  <a:srgbClr val="FFC000"/>
                </a:solidFill>
              </a:rPr>
              <a:t>42 </a:t>
            </a:r>
            <a:r>
              <a:rPr lang="es-ES" sz="2000" b="1" dirty="0" err="1">
                <a:solidFill>
                  <a:srgbClr val="FFC000"/>
                </a:solidFill>
              </a:rPr>
              <a:t>months</a:t>
            </a:r>
            <a:r>
              <a:rPr lang="es-ES" sz="2000" b="1" dirty="0">
                <a:solidFill>
                  <a:srgbClr val="FFC000"/>
                </a:solidFill>
              </a:rPr>
              <a:t> </a:t>
            </a:r>
            <a:r>
              <a:rPr lang="es-ES" sz="2000" b="1" dirty="0">
                <a:solidFill>
                  <a:schemeClr val="bg1"/>
                </a:solidFill>
              </a:rPr>
              <a:t>= 42 x 30 =</a:t>
            </a:r>
            <a:r>
              <a:rPr lang="es-ES" sz="2000" b="1" dirty="0">
                <a:solidFill>
                  <a:srgbClr val="FF0000"/>
                </a:solidFill>
              </a:rPr>
              <a:t> 1,260 </a:t>
            </a:r>
            <a:r>
              <a:rPr lang="es-ES" sz="2000" b="1" dirty="0" err="1">
                <a:solidFill>
                  <a:schemeClr val="bg1"/>
                </a:solidFill>
              </a:rPr>
              <a:t>days</a:t>
            </a:r>
            <a:r>
              <a:rPr lang="es-ES" sz="2000" b="1" dirty="0">
                <a:solidFill>
                  <a:schemeClr val="bg1"/>
                </a:solidFill>
              </a:rPr>
              <a:t>.</a:t>
            </a:r>
            <a:endParaRPr lang="es-AR" sz="2000" dirty="0">
              <a:solidFill>
                <a:schemeClr val="bg1"/>
              </a:solidFill>
            </a:endParaRPr>
          </a:p>
        </p:txBody>
      </p:sp>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289060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5500"/>
                            </p:stCondLst>
                            <p:childTnLst>
                              <p:par>
                                <p:cTn id="39" presetID="16" presetClass="entr" presetSubtype="37"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outVertical)">
                                      <p:cBhvr>
                                        <p:cTn id="41" dur="1500"/>
                                        <p:tgtEl>
                                          <p:spTgt spid="9"/>
                                        </p:tgtEl>
                                      </p:cBhvr>
                                    </p:animEffect>
                                  </p:childTnLst>
                                </p:cTn>
                              </p:par>
                            </p:childTnLst>
                          </p:cTn>
                        </p:par>
                        <p:par>
                          <p:cTn id="42" fill="hold">
                            <p:stCondLst>
                              <p:cond delay="7000"/>
                            </p:stCondLst>
                            <p:childTnLst>
                              <p:par>
                                <p:cTn id="43" presetID="16" presetClass="entr" presetSubtype="21"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par>
                          <p:cTn id="49" fill="hold">
                            <p:stCondLst>
                              <p:cond delay="7500"/>
                            </p:stCondLst>
                            <p:childTnLst>
                              <p:par>
                                <p:cTn id="50" presetID="47"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par>
                          <p:cTn id="55" fill="hold">
                            <p:stCondLst>
                              <p:cond delay="8500"/>
                            </p:stCondLst>
                            <p:childTnLst>
                              <p:par>
                                <p:cTn id="56" presetID="22" presetClass="entr" presetSubtype="8"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1500"/>
                                        <p:tgtEl>
                                          <p:spTgt spid="10"/>
                                        </p:tgtEl>
                                      </p:cBhvr>
                                    </p:animEffect>
                                  </p:childTnLst>
                                </p:cTn>
                              </p:par>
                            </p:childTnLst>
                          </p:cTn>
                        </p:par>
                        <p:par>
                          <p:cTn id="59" fill="hold">
                            <p:stCondLst>
                              <p:cond delay="10000"/>
                            </p:stCondLst>
                            <p:childTnLst>
                              <p:par>
                                <p:cTn id="60" presetID="16" presetClass="entr" presetSubtype="37"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outVertical)">
                                      <p:cBhvr>
                                        <p:cTn id="62" dur="1000"/>
                                        <p:tgtEl>
                                          <p:spTgt spid="16"/>
                                        </p:tgtEl>
                                      </p:cBhvr>
                                    </p:animEffect>
                                  </p:childTnLst>
                                </p:cTn>
                              </p:par>
                            </p:childTnLst>
                          </p:cTn>
                        </p:par>
                        <p:par>
                          <p:cTn id="63" fill="hold">
                            <p:stCondLst>
                              <p:cond delay="11000"/>
                            </p:stCondLst>
                            <p:childTnLst>
                              <p:par>
                                <p:cTn id="64" presetID="47"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par>
                          <p:cTn id="69" fill="hold">
                            <p:stCondLst>
                              <p:cond delay="12000"/>
                            </p:stCondLst>
                            <p:childTnLst>
                              <p:par>
                                <p:cTn id="70" presetID="22" presetClass="entr" presetSubtype="2"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right)">
                                      <p:cBhvr>
                                        <p:cTn id="7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3" descr="C:\Users\Gerhard\Documents\IMS\_0 PROYECTO 2016\Apocalipsis\Español\IMG\Bestia 7 cabezas Apocalipsis 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5608" y="443458"/>
            <a:ext cx="3528392" cy="42565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02332"/>
            <a:ext cx="8229600" cy="857250"/>
          </a:xfrm>
        </p:spPr>
        <p:txBody>
          <a:bodyPr/>
          <a:lstStyle/>
          <a:p>
            <a:r>
              <a:rPr lang="es-ES" dirty="0" err="1">
                <a:solidFill>
                  <a:srgbClr val="FFC000"/>
                </a:solidFill>
              </a:rPr>
              <a:t>Characteristics</a:t>
            </a:r>
            <a:endParaRPr lang="es-AR" dirty="0">
              <a:solidFill>
                <a:srgbClr val="FFC000"/>
              </a:solidFill>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17" name="2 Marcador de contenido"/>
          <p:cNvSpPr>
            <a:spLocks noGrp="1"/>
          </p:cNvSpPr>
          <p:nvPr>
            <p:ph idx="1"/>
          </p:nvPr>
        </p:nvSpPr>
        <p:spPr>
          <a:xfrm>
            <a:off x="348680" y="1275608"/>
            <a:ext cx="8039744" cy="374441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Clr>
                <a:srgbClr val="FF0000"/>
              </a:buClr>
              <a:buFont typeface="Wingdings" panose="05000000000000000000" pitchFamily="2" charset="2"/>
              <a:buChar char="§"/>
            </a:pP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a:t>
            </a:r>
            <a:r>
              <a:rPr lang="en-US" sz="2400" b="1" spc="50" dirty="0">
                <a:ln w="11430"/>
                <a:solidFill>
                  <a:srgbClr val="002060"/>
                </a:solidFill>
                <a:effectLst>
                  <a:outerShdw blurRad="76200" dist="50800" dir="5400000" algn="tl" rotWithShape="0">
                    <a:srgbClr val="000000">
                      <a:alpha val="65000"/>
                    </a:srgbClr>
                  </a:outerShdw>
                </a:effectLst>
                <a:latin typeface="Myriad Pro" pitchFamily="34" charset="0"/>
              </a:rPr>
              <a:t>And there was given unto him a mouth speaking great things and blasphemies</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(v. 5). </a:t>
            </a:r>
          </a:p>
          <a:p>
            <a:pPr>
              <a:buClr>
                <a:srgbClr val="FF0000"/>
              </a:buClr>
              <a:buFont typeface="Wingdings" panose="05000000000000000000" pitchFamily="2" charset="2"/>
              <a:buChar char="§"/>
            </a:pP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Would</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blaspheme</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His</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name</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a:p>
            <a:pPr>
              <a:buClr>
                <a:srgbClr val="FF0000"/>
              </a:buClr>
              <a:buFont typeface="Wingdings" panose="05000000000000000000" pitchFamily="2" charset="2"/>
              <a:buChar char="§"/>
            </a:pP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Would</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blaspheme</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against</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His</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tabernacle</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a:t>
            </a:r>
          </a:p>
          <a:p>
            <a:pPr>
              <a:buClr>
                <a:srgbClr val="FF0000"/>
              </a:buClr>
              <a:buFont typeface="Wingdings" panose="05000000000000000000" pitchFamily="2" charset="2"/>
              <a:buChar char="§"/>
            </a:pP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Would</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blaspheme</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against</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those</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p>
          <a:p>
            <a:pPr marL="0" indent="0">
              <a:buClr>
                <a:srgbClr val="FF0000"/>
              </a:buClr>
              <a:buNone/>
            </a:pP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who</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dwell</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in </a:t>
            </a:r>
            <a:r>
              <a:rPr lang="es-AR" sz="2400" b="1" spc="50" dirty="0" err="1">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heaven</a:t>
            </a:r>
            <a:r>
              <a:rPr lang="es-AR" sz="2400" b="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p>
          <a:p>
            <a:pPr>
              <a:buClr>
                <a:srgbClr val="FF0000"/>
              </a:buClr>
              <a:buFont typeface="Wingdings" panose="05000000000000000000" pitchFamily="2" charset="2"/>
              <a:buChar char="§"/>
            </a:pPr>
            <a:r>
              <a:rPr lang="es-AR" sz="2400" b="1" spc="50" dirty="0" err="1">
                <a:ln w="11430"/>
                <a:solidFill>
                  <a:srgbClr val="002060"/>
                </a:solidFill>
                <a:effectLst>
                  <a:outerShdw blurRad="76200" dist="50800" dir="5400000" algn="tl" rotWithShape="0">
                    <a:srgbClr val="000000">
                      <a:alpha val="65000"/>
                    </a:srgbClr>
                  </a:outerShdw>
                </a:effectLst>
                <a:latin typeface="Myriad Pro" pitchFamily="34" charset="0"/>
              </a:rPr>
              <a:t>Would</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n-US" sz="2400" b="1" spc="50" dirty="0">
                <a:ln w="11430"/>
                <a:solidFill>
                  <a:srgbClr val="002060"/>
                </a:solidFill>
                <a:effectLst>
                  <a:outerShdw blurRad="76200" dist="50800" dir="5400000" algn="tl" rotWithShape="0">
                    <a:srgbClr val="000000">
                      <a:alpha val="65000"/>
                    </a:srgbClr>
                  </a:outerShdw>
                </a:effectLst>
                <a:latin typeface="Myriad Pro" pitchFamily="34" charset="0"/>
              </a:rPr>
              <a:t> Make war against the Holy and defeat them</a:t>
            </a:r>
            <a:r>
              <a:rPr lang="es-AR" sz="2400" b="1" spc="50" dirty="0">
                <a:ln w="11430"/>
                <a:solidFill>
                  <a:srgbClr val="002060"/>
                </a:solidFill>
                <a:effectLst>
                  <a:outerShdw blurRad="76200" dist="50800" dir="5400000" algn="tl" rotWithShape="0">
                    <a:srgbClr val="000000">
                      <a:alpha val="65000"/>
                    </a:srgbClr>
                  </a:outerShdw>
                </a:effectLst>
                <a:latin typeface="Myriad Pro" pitchFamily="34" charset="0"/>
              </a:rPr>
              <a:t>”.</a:t>
            </a: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6721195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fade">
                                      <p:cBhvr>
                                        <p:cTn id="11" dur="1000"/>
                                        <p:tgtEl>
                                          <p:spTgt spid="17">
                                            <p:txEl>
                                              <p:pRg st="0" end="0"/>
                                            </p:txEl>
                                          </p:spTgt>
                                        </p:tgtEl>
                                      </p:cBhvr>
                                    </p:animEffect>
                                    <p:anim calcmode="lin" valueType="num">
                                      <p:cBhvr>
                                        <p:cTn id="1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fade">
                                      <p:cBhvr>
                                        <p:cTn id="18" dur="1000"/>
                                        <p:tgtEl>
                                          <p:spTgt spid="17">
                                            <p:txEl>
                                              <p:pRg st="1" end="1"/>
                                            </p:txEl>
                                          </p:spTgt>
                                        </p:tgtEl>
                                      </p:cBhvr>
                                    </p:animEffect>
                                    <p:anim calcmode="lin" valueType="num">
                                      <p:cBhvr>
                                        <p:cTn id="19"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1000"/>
                                        <p:tgtEl>
                                          <p:spTgt spid="17">
                                            <p:txEl>
                                              <p:pRg st="2" end="2"/>
                                            </p:txEl>
                                          </p:spTgt>
                                        </p:tgtEl>
                                      </p:cBhvr>
                                    </p:animEffect>
                                    <p:anim calcmode="lin" valueType="num">
                                      <p:cBhvr>
                                        <p:cTn id="26"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xEl>
                                              <p:pRg st="3" end="3"/>
                                            </p:txEl>
                                          </p:spTgt>
                                        </p:tgtEl>
                                        <p:attrNameLst>
                                          <p:attrName>style.visibility</p:attrName>
                                        </p:attrNameLst>
                                      </p:cBhvr>
                                      <p:to>
                                        <p:strVal val="visible"/>
                                      </p:to>
                                    </p:set>
                                    <p:animEffect transition="in" filter="fade">
                                      <p:cBhvr>
                                        <p:cTn id="32" dur="1000"/>
                                        <p:tgtEl>
                                          <p:spTgt spid="17">
                                            <p:txEl>
                                              <p:pRg st="3" end="3"/>
                                            </p:txEl>
                                          </p:spTgt>
                                        </p:tgtEl>
                                      </p:cBhvr>
                                    </p:animEffect>
                                    <p:anim calcmode="lin" valueType="num">
                                      <p:cBhvr>
                                        <p:cTn id="33"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xEl>
                                              <p:pRg st="4" end="4"/>
                                            </p:txEl>
                                          </p:spTgt>
                                        </p:tgtEl>
                                        <p:attrNameLst>
                                          <p:attrName>style.visibility</p:attrName>
                                        </p:attrNameLst>
                                      </p:cBhvr>
                                      <p:to>
                                        <p:strVal val="visible"/>
                                      </p:to>
                                    </p:set>
                                    <p:animEffect transition="in" filter="fade">
                                      <p:cBhvr>
                                        <p:cTn id="39" dur="1000"/>
                                        <p:tgtEl>
                                          <p:spTgt spid="17">
                                            <p:txEl>
                                              <p:pRg st="4" end="4"/>
                                            </p:txEl>
                                          </p:spTgt>
                                        </p:tgtEl>
                                      </p:cBhvr>
                                    </p:animEffect>
                                    <p:anim calcmode="lin" valueType="num">
                                      <p:cBhvr>
                                        <p:cTn id="40"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xEl>
                                              <p:pRg st="5" end="5"/>
                                            </p:txEl>
                                          </p:spTgt>
                                        </p:tgtEl>
                                        <p:attrNameLst>
                                          <p:attrName>style.visibility</p:attrName>
                                        </p:attrNameLst>
                                      </p:cBhvr>
                                      <p:to>
                                        <p:strVal val="visible"/>
                                      </p:to>
                                    </p:set>
                                    <p:animEffect transition="in" filter="fade">
                                      <p:cBhvr>
                                        <p:cTn id="46" dur="1000"/>
                                        <p:tgtEl>
                                          <p:spTgt spid="17">
                                            <p:txEl>
                                              <p:pRg st="5" end="5"/>
                                            </p:txEl>
                                          </p:spTgt>
                                        </p:tgtEl>
                                      </p:cBhvr>
                                    </p:animEffect>
                                    <p:anim calcmode="lin" valueType="num">
                                      <p:cBhvr>
                                        <p:cTn id="47"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Pictures\_Graphics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71027"/>
            <a:ext cx="3671720" cy="519338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153836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51470"/>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13:3-4</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07246" y="572355"/>
            <a:ext cx="6497002"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I saw one of his heads as it were wounded to death; and his deadly wound was healed: and all the world wondered after the beast. And they worshipped the dragon which gave power unto the beast: and they worshipped the beast, saying, Who is like unto the beast? who is able to make war with him?”</a:t>
            </a:r>
          </a:p>
          <a:p>
            <a:pPr marL="0" indent="0">
              <a:buNone/>
            </a:pPr>
            <a:endParaRPr lang="es-AR"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Picture 2" descr="C:\Users\Gerhard\Pictures\_Graphics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840" y="483518"/>
            <a:ext cx="3455696" cy="488783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7583840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a:blip r:embed="rId3"/>
          <a:stretch>
            <a:fillRect/>
          </a:stretch>
        </p:blipFill>
        <p:spPr>
          <a:xfrm>
            <a:off x="0" y="-340853"/>
            <a:ext cx="9143999" cy="582520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3003798"/>
            <a:ext cx="5338936" cy="1615027"/>
          </a:xfrm>
          <a:prstGeom prst="rect">
            <a:avLst/>
          </a:prstGeom>
        </p:spPr>
      </p:pic>
      <p:pic>
        <p:nvPicPr>
          <p:cNvPr id="9" name="Imagen 8"/>
          <p:cNvPicPr>
            <a:picLocks noChangeAspect="1"/>
          </p:cNvPicPr>
          <p:nvPr/>
        </p:nvPicPr>
        <p:blipFill>
          <a:blip r:embed="rId5"/>
          <a:stretch>
            <a:fillRect/>
          </a:stretch>
        </p:blipFill>
        <p:spPr>
          <a:xfrm>
            <a:off x="6263677" y="508189"/>
            <a:ext cx="2036457" cy="2834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363580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017214" y="-118894"/>
            <a:ext cx="7109573" cy="5332179"/>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3402230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315663" y="-348708"/>
            <a:ext cx="9775325" cy="5840915"/>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654497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anticri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698" y="-35137"/>
            <a:ext cx="5753100" cy="43624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5" descr="Resultado de imagen para pulse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3" name="AutoShape 7" descr="Resultado de imagen para pulse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4" name="3 Título"/>
          <p:cNvSpPr>
            <a:spLocks noGrp="1"/>
          </p:cNvSpPr>
          <p:nvPr>
            <p:ph type="title"/>
          </p:nvPr>
        </p:nvSpPr>
        <p:spPr>
          <a:xfrm>
            <a:off x="510249" y="267494"/>
            <a:ext cx="3557695" cy="1642782"/>
          </a:xfrm>
        </p:spPr>
        <p:txBody>
          <a:bodyPr>
            <a:normAutofit/>
          </a:bodyPr>
          <a:lstStyle/>
          <a:p>
            <a:r>
              <a:rPr lang="es-ES" dirty="0" err="1">
                <a:solidFill>
                  <a:srgbClr val="FFC000"/>
                </a:solidFill>
              </a:rPr>
              <a:t>What</a:t>
            </a:r>
            <a:r>
              <a:rPr lang="es-ES" dirty="0">
                <a:solidFill>
                  <a:srgbClr val="FFC000"/>
                </a:solidFill>
              </a:rPr>
              <a:t> </a:t>
            </a:r>
            <a:r>
              <a:rPr lang="es-ES" dirty="0" err="1">
                <a:solidFill>
                  <a:srgbClr val="FFC000"/>
                </a:solidFill>
              </a:rPr>
              <a:t>is</a:t>
            </a:r>
            <a:r>
              <a:rPr lang="es-ES" dirty="0">
                <a:solidFill>
                  <a:srgbClr val="FFC000"/>
                </a:solidFill>
              </a:rPr>
              <a:t> </a:t>
            </a:r>
            <a:r>
              <a:rPr lang="es-ES" dirty="0" err="1">
                <a:solidFill>
                  <a:srgbClr val="FFC000"/>
                </a:solidFill>
              </a:rPr>
              <a:t>the</a:t>
            </a:r>
            <a:r>
              <a:rPr lang="es-ES" dirty="0">
                <a:solidFill>
                  <a:srgbClr val="FFC000"/>
                </a:solidFill>
              </a:rPr>
              <a:t> </a:t>
            </a:r>
            <a:r>
              <a:rPr lang="es-ES" dirty="0" err="1">
                <a:solidFill>
                  <a:srgbClr val="FFC000"/>
                </a:solidFill>
              </a:rPr>
              <a:t>Antichrist</a:t>
            </a:r>
            <a:r>
              <a:rPr lang="es-ES" dirty="0">
                <a:solidFill>
                  <a:srgbClr val="FFC000"/>
                </a:solidFill>
              </a:rPr>
              <a:t>? </a:t>
            </a:r>
            <a:endParaRPr lang="es-AR" dirty="0">
              <a:solidFill>
                <a:srgbClr val="FFC000"/>
              </a:solidFill>
            </a:endParaRPr>
          </a:p>
        </p:txBody>
      </p:sp>
      <p:sp>
        <p:nvSpPr>
          <p:cNvPr id="8" name="3 Título"/>
          <p:cNvSpPr txBox="1">
            <a:spLocks/>
          </p:cNvSpPr>
          <p:nvPr/>
        </p:nvSpPr>
        <p:spPr>
          <a:xfrm>
            <a:off x="467544" y="1923678"/>
            <a:ext cx="6468271" cy="1584176"/>
          </a:xfrm>
          <a:prstGeom prst="rect">
            <a:avLst/>
          </a:prstGeom>
        </p:spPr>
        <p:txBody>
          <a:bodyPr vert="horz" lIns="0" rIns="0" bIns="0" anchor="b">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r>
              <a:rPr lang="es-ES" sz="4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ANTICHRIST: </a:t>
            </a:r>
            <a:r>
              <a:rPr lang="es-ES" sz="47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Against</a:t>
            </a:r>
            <a:r>
              <a:rPr lang="es-ES" sz="4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s-ES" sz="47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Christ</a:t>
            </a:r>
            <a:r>
              <a:rPr lang="es-ES" sz="47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r>
              <a:rPr lang="en-US" sz="3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 which opposes Christ, and is part of the structure that sustains the Antichrist.</a:t>
            </a:r>
            <a:endParaRPr lang="es-ES" sz="3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117637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3000"/>
                            </p:stCondLst>
                            <p:childTnLst>
                              <p:par>
                                <p:cTn id="9" presetID="22" presetClass="entr" presetSubtype="8" fill="hold" grpId="0" nodeType="afterEffect">
                                  <p:stCondLst>
                                    <p:cond delay="3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3000"/>
                                        <p:tgtEl>
                                          <p:spTgt spid="8"/>
                                        </p:tgtEl>
                                      </p:cBhvr>
                                    </p:animEffect>
                                  </p:childTnLst>
                                </p:cTn>
                              </p:par>
                            </p:childTnLst>
                          </p:cTn>
                        </p:par>
                        <p:par>
                          <p:cTn id="12" fill="hold">
                            <p:stCondLst>
                              <p:cond delay="9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572866" y="-94339"/>
            <a:ext cx="7998268" cy="5332179"/>
          </a:xfrm>
          <a:prstGeom prst="rect">
            <a:avLst/>
          </a:prstGeom>
          <a:effectLst>
            <a:softEdge rad="635000"/>
          </a:effec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4827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9752550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307649"/>
            <a:ext cx="4032448" cy="42803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Time has passed and healed the deadly wound of this beast, also called Antichrist</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t>
            </a:r>
          </a:p>
        </p:txBody>
      </p:sp>
      <p:pic>
        <p:nvPicPr>
          <p:cNvPr id="6" name="Picture 2" descr="C:\Users\Gerhard\Pictures\_Graphics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0"/>
            <a:ext cx="3034479" cy="42920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24269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jesucristo ilumina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172" y="339502"/>
            <a:ext cx="5220072" cy="52200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Matthew 24:23-24</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5616624" cy="417646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Then if any man shall say unto you, Lo, here is Christ, or there; believe it not.</a:t>
            </a:r>
          </a:p>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For there shall arise false Christs, and false prophets, and shall shew great signs and wonders; insomuch that, if it were possible, they shall deceive the very elect.”</a:t>
            </a: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569202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a:t>
            </a:r>
            <a:r>
              <a:rPr lang="es-ES" sz="2400" b="1" dirty="0" err="1">
                <a:effectLst>
                  <a:outerShdw blurRad="38100" dist="38100" dir="2700000" algn="tl">
                    <a:srgbClr val="000000">
                      <a:alpha val="43137"/>
                    </a:srgbClr>
                  </a:outerShdw>
                </a:effectLst>
                <a:latin typeface="Myriad Pro" pitchFamily="34" charset="0"/>
              </a:rPr>
              <a:t>Corinthians</a:t>
            </a:r>
            <a:r>
              <a:rPr lang="es-ES" sz="2400" b="1" dirty="0">
                <a:effectLst>
                  <a:outerShdw blurRad="38100" dist="38100" dir="2700000" algn="tl">
                    <a:srgbClr val="000000">
                      <a:alpha val="43137"/>
                    </a:srgbClr>
                  </a:outerShdw>
                </a:effectLst>
                <a:latin typeface="Myriad Pro" pitchFamily="34" charset="0"/>
              </a:rPr>
              <a:t> 11:14</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539552" y="1275606"/>
            <a:ext cx="4608512" cy="3600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And no marvel; for Satan himself is transformed into an angel of light.”</a:t>
            </a:r>
          </a:p>
          <a:p>
            <a:pPr marL="0" indent="0">
              <a:buNone/>
            </a:pPr>
            <a:endParaRPr lang="es-AR" sz="36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6" name="Picture 2" descr="Resultado de imagen para jesucristo iluminad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178" y="131439"/>
            <a:ext cx="5220072" cy="522007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376999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http://dic.academic.ru/pictures/wiki/files/80/Papal_Tiara_with_silver_gems_pearl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5876" y="0"/>
            <a:ext cx="4392488" cy="54888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83568" y="627534"/>
            <a:ext cx="2952328" cy="392028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But</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we</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still</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need</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to</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talk</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about</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r>
              <a:rPr lang="es-AR" sz="3200" b="1" spc="50" dirty="0" err="1">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a:t>
            </a:r>
            <a:r>
              <a:rPr lang="es-AR" sz="32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666.</a:t>
            </a: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2278634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dic.academic.ru/pictures/wiki/files/80/Papal_Tiara_with_silver_gems_pear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6792"/>
            <a:ext cx="4392488" cy="548886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err="1">
                <a:effectLst>
                  <a:outerShdw blurRad="38100" dist="38100" dir="2700000" algn="tl">
                    <a:srgbClr val="000000">
                      <a:alpha val="43137"/>
                    </a:srgbClr>
                  </a:outerShdw>
                </a:effectLst>
                <a:latin typeface="Myriad Pro" pitchFamily="34" charset="0"/>
              </a:rPr>
              <a:t>Revelation</a:t>
            </a:r>
            <a:r>
              <a:rPr lang="es-ES" sz="2400" b="1" dirty="0">
                <a:effectLst>
                  <a:outerShdw blurRad="38100" dist="38100" dir="2700000" algn="tl">
                    <a:srgbClr val="000000">
                      <a:alpha val="43137"/>
                    </a:srgbClr>
                  </a:outerShdw>
                </a:effectLst>
                <a:latin typeface="Myriad Pro" pitchFamily="34" charset="0"/>
              </a:rPr>
              <a:t> 13:18</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771550"/>
            <a:ext cx="4176464"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Here is wisdom. Let him that hath understanding count the number of the beast: for it is the number of a man; and his number is Six hundred threescore and six.”</a:t>
            </a:r>
            <a:endParaRPr lang="es-AR"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46945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812360"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36154" y="483518"/>
            <a:ext cx="3139933" cy="2844316"/>
          </a:xfrm>
        </p:spPr>
        <p:txBody>
          <a:bodyPr>
            <a:noAutofit/>
          </a:bodyPr>
          <a:lstStyle/>
          <a:p>
            <a:r>
              <a:rPr lang="es-ES" sz="4000" b="1" dirty="0" err="1">
                <a:solidFill>
                  <a:srgbClr val="C00000"/>
                </a:solidFill>
              </a:rPr>
              <a:t>The</a:t>
            </a:r>
            <a:r>
              <a:rPr lang="es-ES" sz="4000" b="1" dirty="0">
                <a:solidFill>
                  <a:srgbClr val="C00000"/>
                </a:solidFill>
              </a:rPr>
              <a:t> </a:t>
            </a:r>
            <a:r>
              <a:rPr lang="es-ES" sz="4000" b="1" dirty="0" err="1">
                <a:solidFill>
                  <a:srgbClr val="C00000"/>
                </a:solidFill>
              </a:rPr>
              <a:t>number</a:t>
            </a:r>
            <a:r>
              <a:rPr lang="es-ES" sz="4000" b="1" dirty="0">
                <a:solidFill>
                  <a:srgbClr val="C00000"/>
                </a:solidFill>
              </a:rPr>
              <a:t> </a:t>
            </a:r>
            <a:r>
              <a:rPr lang="es-ES" sz="4000" b="1" dirty="0" err="1">
                <a:solidFill>
                  <a:srgbClr val="C00000"/>
                </a:solidFill>
              </a:rPr>
              <a:t>representing</a:t>
            </a:r>
            <a:r>
              <a:rPr lang="es-ES" sz="4000" b="1" dirty="0">
                <a:solidFill>
                  <a:srgbClr val="C00000"/>
                </a:solidFill>
              </a:rPr>
              <a:t> </a:t>
            </a:r>
            <a:r>
              <a:rPr lang="es-ES" sz="4000" b="1" dirty="0" err="1">
                <a:solidFill>
                  <a:srgbClr val="C00000"/>
                </a:solidFill>
              </a:rPr>
              <a:t>his</a:t>
            </a:r>
            <a:r>
              <a:rPr lang="es-ES" sz="4000" b="1" dirty="0">
                <a:solidFill>
                  <a:srgbClr val="C00000"/>
                </a:solidFill>
              </a:rPr>
              <a:t> </a:t>
            </a:r>
            <a:r>
              <a:rPr lang="es-ES" sz="4000" b="1" dirty="0" err="1">
                <a:solidFill>
                  <a:srgbClr val="C00000"/>
                </a:solidFill>
              </a:rPr>
              <a:t>name</a:t>
            </a:r>
            <a:r>
              <a:rPr lang="es-ES" sz="4000" b="1" dirty="0">
                <a:solidFill>
                  <a:srgbClr val="C00000"/>
                </a:solidFill>
              </a:rPr>
              <a:t>.</a:t>
            </a:r>
            <a:br>
              <a:rPr lang="es-ES" sz="4000" b="1" dirty="0">
                <a:solidFill>
                  <a:srgbClr val="C00000"/>
                </a:solidFill>
              </a:rPr>
            </a:br>
            <a:r>
              <a:rPr lang="es-ES" sz="2800" dirty="0" err="1">
                <a:solidFill>
                  <a:srgbClr val="002060"/>
                </a:solidFill>
              </a:rPr>
              <a:t>Revelation</a:t>
            </a:r>
            <a:r>
              <a:rPr lang="es-ES" sz="2800" dirty="0">
                <a:solidFill>
                  <a:srgbClr val="002060"/>
                </a:solidFill>
              </a:rPr>
              <a:t> 13:17 </a:t>
            </a:r>
            <a:endParaRPr lang="es-AR" sz="2400" dirty="0">
              <a:solidFill>
                <a:srgbClr val="002060"/>
              </a:solidFill>
            </a:endParaRPr>
          </a:p>
        </p:txBody>
      </p:sp>
      <p:pic>
        <p:nvPicPr>
          <p:cNvPr id="5" name="Picture 2" descr="C:\Users\Gerhard\Documents\_Graphics USA\p_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9" t="-1579" r="37962" b="38346"/>
          <a:stretch/>
        </p:blipFill>
        <p:spPr bwMode="auto">
          <a:xfrm>
            <a:off x="3745865" y="123478"/>
            <a:ext cx="2770351" cy="388843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Graphics USA\p_18.jpg"/>
          <p:cNvPicPr>
            <a:picLocks noChangeAspect="1" noChangeArrowheads="1"/>
          </p:cNvPicPr>
          <p:nvPr/>
        </p:nvPicPr>
        <p:blipFill rotWithShape="1">
          <a:blip r:embed="rId4">
            <a:extLst>
              <a:ext uri="{28A0092B-C50C-407E-A947-70E740481C1C}">
                <a14:useLocalDpi xmlns:a14="http://schemas.microsoft.com/office/drawing/2010/main" val="0"/>
              </a:ext>
            </a:extLst>
          </a:blip>
          <a:srcRect l="61499" t="6549"/>
          <a:stretch/>
        </p:blipFill>
        <p:spPr bwMode="auto">
          <a:xfrm>
            <a:off x="7724499" y="13618"/>
            <a:ext cx="1456013" cy="5129882"/>
          </a:xfrm>
          <a:prstGeom prst="rect">
            <a:avLst/>
          </a:prstGeom>
          <a:noFill/>
          <a:effectLst>
            <a:outerShdw blurRad="177800" dist="1016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8184" y="4515966"/>
            <a:ext cx="1365734" cy="594069"/>
          </a:xfrm>
          <a:prstGeom prst="rect">
            <a:avLst/>
          </a:prstGeom>
        </p:spPr>
      </p:pic>
    </p:spTree>
    <p:extLst>
      <p:ext uri="{BB962C8B-B14F-4D97-AF65-F5344CB8AC3E}">
        <p14:creationId xmlns:p14="http://schemas.microsoft.com/office/powerpoint/2010/main" val="3031013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79766" y="-624593"/>
            <a:ext cx="9503533" cy="9389031"/>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82662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59420" y="-92632"/>
            <a:ext cx="9462841" cy="5328763"/>
          </a:xfrm>
          <a:prstGeom prst="rect">
            <a:avLst/>
          </a:prstGeom>
        </p:spPr>
      </p:pic>
      <p:sp>
        <p:nvSpPr>
          <p:cNvPr id="5" name="1 Título"/>
          <p:cNvSpPr>
            <a:spLocks noGrp="1"/>
          </p:cNvSpPr>
          <p:nvPr>
            <p:ph type="title"/>
          </p:nvPr>
        </p:nvSpPr>
        <p:spPr>
          <a:xfrm>
            <a:off x="276672" y="96018"/>
            <a:ext cx="3863280" cy="459508"/>
          </a:xfrm>
        </p:spPr>
        <p:txBody>
          <a:bodyPr>
            <a:normAutofit/>
          </a:bodyPr>
          <a:lstStyle/>
          <a:p>
            <a:r>
              <a:rPr lang="es-ES" sz="2400" b="1" dirty="0" err="1">
                <a:solidFill>
                  <a:srgbClr val="FFC000"/>
                </a:solidFill>
                <a:effectLst>
                  <a:outerShdw blurRad="38100" dist="38100" dir="2700000" algn="tl">
                    <a:srgbClr val="000000">
                      <a:alpha val="43137"/>
                    </a:srgbClr>
                  </a:outerShdw>
                </a:effectLst>
                <a:latin typeface="Myriad Pro" pitchFamily="34" charset="0"/>
              </a:rPr>
              <a:t>Revelation</a:t>
            </a:r>
            <a:r>
              <a:rPr lang="es-ES" sz="2400" b="1" dirty="0">
                <a:solidFill>
                  <a:srgbClr val="FFC000"/>
                </a:solidFill>
                <a:effectLst>
                  <a:outerShdw blurRad="38100" dist="38100" dir="2700000" algn="tl">
                    <a:srgbClr val="000000">
                      <a:alpha val="43137"/>
                    </a:srgbClr>
                  </a:outerShdw>
                </a:effectLst>
                <a:latin typeface="Myriad Pro" pitchFamily="34" charset="0"/>
              </a:rPr>
              <a:t> 13:8-9</a:t>
            </a:r>
          </a:p>
        </p:txBody>
      </p:sp>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427984" y="195486"/>
            <a:ext cx="4557612" cy="417646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None/>
            </a:pP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“And all that dwell upon the earth shall worship him, whose names are not written in the book of life of the Lamb slain from the foundation of the world. If any man have an ear, let him hear.”</a:t>
            </a: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42908677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endParaRPr lang="es-ES"/>
          </a:p>
        </p:txBody>
      </p:sp>
      <p:pic>
        <p:nvPicPr>
          <p:cNvPr id="4" name="Imagen 3"/>
          <p:cNvPicPr>
            <a:picLocks noChangeAspect="1"/>
          </p:cNvPicPr>
          <p:nvPr/>
        </p:nvPicPr>
        <p:blipFill>
          <a:blip r:embed="rId3"/>
          <a:stretch>
            <a:fillRect/>
          </a:stretch>
        </p:blipFill>
        <p:spPr>
          <a:xfrm>
            <a:off x="-1153019" y="0"/>
            <a:ext cx="11450038" cy="5143500"/>
          </a:xfrm>
          <a:prstGeom prst="rect">
            <a:avLst/>
          </a:prstGeom>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0585848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practicas desleales del comercio internac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81536" y="373732"/>
            <a:ext cx="5715000" cy="42862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350303"/>
            <a:ext cx="4203341" cy="451490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The apostles spoke about the rise of the Antichrist.</a:t>
            </a:r>
            <a:endParaRPr lang="es-AR"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76590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499742"/>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467544" y="483518"/>
            <a:ext cx="3096344" cy="668343"/>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s-ES" sz="1800" b="1" dirty="0">
                <a:solidFill>
                  <a:schemeClr val="tx1">
                    <a:lumMod val="65000"/>
                  </a:schemeClr>
                </a:solidFill>
              </a:rPr>
              <a:t>Following </a:t>
            </a:r>
            <a:r>
              <a:rPr lang="es-ES" sz="1800" b="1" dirty="0" err="1">
                <a:solidFill>
                  <a:schemeClr val="tx1">
                    <a:lumMod val="65000"/>
                  </a:schemeClr>
                </a:solidFill>
              </a:rPr>
              <a:t>topic</a:t>
            </a:r>
            <a:r>
              <a:rPr lang="es-ES" sz="1800" b="1" dirty="0">
                <a:solidFill>
                  <a:schemeClr val="tx1">
                    <a:lumMod val="65000"/>
                  </a:schemeClr>
                </a:solidFill>
              </a:rPr>
              <a:t>:</a:t>
            </a:r>
            <a:endParaRPr lang="es-AR" sz="1800" b="1" dirty="0">
              <a:solidFill>
                <a:schemeClr val="tx1">
                  <a:lumMod val="65000"/>
                </a:schemeClr>
              </a:solidFill>
            </a:endParaRPr>
          </a:p>
        </p:txBody>
      </p:sp>
      <p:sp>
        <p:nvSpPr>
          <p:cNvPr id="16" name="1 Título"/>
          <p:cNvSpPr txBox="1">
            <a:spLocks/>
          </p:cNvSpPr>
          <p:nvPr/>
        </p:nvSpPr>
        <p:spPr>
          <a:xfrm>
            <a:off x="395536" y="1275606"/>
            <a:ext cx="8352928" cy="2330670"/>
          </a:xfrm>
          <a:prstGeom prst="rect">
            <a:avLst/>
          </a:prstGeom>
          <a:ln>
            <a:noFill/>
          </a:ln>
        </p:spPr>
        <p:txBody>
          <a:bodyPr vert="horz" lIns="0" tIns="0" rIns="18288" bIns="0" anchor="b">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r" rtl="0" eaLnBrk="1" latinLnBrk="0" hangingPunct="1">
              <a:spcBef>
                <a:spcPct val="0"/>
              </a:spcBef>
              <a:buNone/>
              <a:defRPr kumimoji="0" sz="5600" b="1" i="0" u="none"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s-AR" sz="4800" spc="50" dirty="0">
                <a:ln w="11430"/>
                <a:solidFill>
                  <a:srgbClr val="00B0F0"/>
                </a:solidFill>
                <a:effectLst>
                  <a:outerShdw blurRad="76200" dist="50800" dir="5400000" algn="tl" rotWithShape="0">
                    <a:srgbClr val="000000">
                      <a:alpha val="65000"/>
                    </a:srgbClr>
                  </a:outerShdw>
                </a:effectLst>
              </a:rPr>
              <a:t>“</a:t>
            </a:r>
            <a:r>
              <a:rPr lang="es-AR" sz="4800" spc="50" dirty="0" err="1">
                <a:ln w="11430"/>
                <a:solidFill>
                  <a:srgbClr val="00B0F0"/>
                </a:solidFill>
                <a:effectLst>
                  <a:outerShdw blurRad="76200" dist="50800" dir="5400000" algn="tl" rotWithShape="0">
                    <a:srgbClr val="000000">
                      <a:alpha val="65000"/>
                    </a:srgbClr>
                  </a:outerShdw>
                </a:effectLst>
              </a:rPr>
              <a:t>The</a:t>
            </a:r>
            <a:r>
              <a:rPr lang="es-AR" sz="4800" spc="50" dirty="0">
                <a:ln w="11430"/>
                <a:solidFill>
                  <a:srgbClr val="00B0F0"/>
                </a:solidFill>
                <a:effectLst>
                  <a:outerShdw blurRad="76200" dist="50800" dir="5400000" algn="tl" rotWithShape="0">
                    <a:srgbClr val="000000">
                      <a:alpha val="65000"/>
                    </a:srgbClr>
                  </a:outerShdw>
                </a:effectLst>
              </a:rPr>
              <a:t> </a:t>
            </a:r>
            <a:r>
              <a:rPr lang="es-AR" sz="4800" spc="50" dirty="0" err="1">
                <a:ln w="11430"/>
                <a:solidFill>
                  <a:srgbClr val="00B0F0"/>
                </a:solidFill>
                <a:effectLst>
                  <a:outerShdw blurRad="76200" dist="50800" dir="5400000" algn="tl" rotWithShape="0">
                    <a:srgbClr val="000000">
                      <a:alpha val="65000"/>
                    </a:srgbClr>
                  </a:outerShdw>
                </a:effectLst>
              </a:rPr>
              <a:t>United</a:t>
            </a:r>
            <a:r>
              <a:rPr lang="es-AR" sz="4800" spc="50" dirty="0">
                <a:ln w="11430"/>
                <a:solidFill>
                  <a:srgbClr val="00B0F0"/>
                </a:solidFill>
                <a:effectLst>
                  <a:outerShdw blurRad="76200" dist="50800" dir="5400000" algn="tl" rotWithShape="0">
                    <a:srgbClr val="000000">
                      <a:alpha val="65000"/>
                    </a:srgbClr>
                  </a:outerShdw>
                </a:effectLst>
              </a:rPr>
              <a:t> </a:t>
            </a:r>
            <a:r>
              <a:rPr lang="es-AR" sz="4800" spc="50" dirty="0" err="1">
                <a:ln w="11430"/>
                <a:solidFill>
                  <a:srgbClr val="00B0F0"/>
                </a:solidFill>
                <a:effectLst>
                  <a:outerShdw blurRad="76200" dist="50800" dir="5400000" algn="tl" rotWithShape="0">
                    <a:srgbClr val="000000">
                      <a:alpha val="65000"/>
                    </a:srgbClr>
                  </a:outerShdw>
                </a:effectLst>
              </a:rPr>
              <a:t>States</a:t>
            </a:r>
            <a:r>
              <a:rPr lang="es-AR" sz="4800" spc="50" dirty="0">
                <a:ln w="11430"/>
                <a:solidFill>
                  <a:srgbClr val="00B0F0"/>
                </a:solidFill>
                <a:effectLst>
                  <a:outerShdw blurRad="76200" dist="50800" dir="5400000" algn="tl" rotWithShape="0">
                    <a:srgbClr val="000000">
                      <a:alpha val="65000"/>
                    </a:srgbClr>
                  </a:outerShdw>
                </a:effectLst>
              </a:rPr>
              <a:t> in </a:t>
            </a:r>
            <a:r>
              <a:rPr lang="es-AR" sz="4800" spc="50" dirty="0" err="1">
                <a:ln w="11430"/>
                <a:solidFill>
                  <a:srgbClr val="00B0F0"/>
                </a:solidFill>
                <a:effectLst>
                  <a:outerShdw blurRad="76200" dist="50800" dir="5400000" algn="tl" rotWithShape="0">
                    <a:srgbClr val="000000">
                      <a:alpha val="65000"/>
                    </a:srgbClr>
                  </a:outerShdw>
                </a:effectLst>
              </a:rPr>
              <a:t>Revelation</a:t>
            </a:r>
            <a:r>
              <a:rPr lang="es-AR" sz="4800" spc="50" dirty="0">
                <a:ln w="11430"/>
                <a:solidFill>
                  <a:srgbClr val="00B0F0"/>
                </a:solidFill>
                <a:effectLst>
                  <a:outerShdw blurRad="76200" dist="50800" dir="5400000" algn="tl" rotWithShape="0">
                    <a:srgbClr val="000000">
                      <a:alpha val="65000"/>
                    </a:srgbClr>
                  </a:outerShdw>
                </a:effectLst>
              </a:rPr>
              <a:t>”</a:t>
            </a: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523367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3527" y="559456"/>
            <a:ext cx="8673941" cy="2952328"/>
          </a:xfrm>
          <a:prstGeom prst="rect">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990" y="1905430"/>
            <a:ext cx="2146882" cy="143125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704" y="2921629"/>
            <a:ext cx="1666345" cy="1666345"/>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098" y="1995686"/>
            <a:ext cx="2453528" cy="1067239"/>
          </a:xfrm>
          <a:prstGeom prst="rect">
            <a:avLst/>
          </a:prstGeom>
        </p:spPr>
      </p:pic>
      <p:sp>
        <p:nvSpPr>
          <p:cNvPr id="11" name="Text Box 8"/>
          <p:cNvSpPr txBox="1">
            <a:spLocks noChangeArrowheads="1"/>
          </p:cNvSpPr>
          <p:nvPr>
            <p:custDataLst>
              <p:tags r:id="rId1"/>
            </p:custDataLst>
          </p:nvPr>
        </p:nvSpPr>
        <p:spPr bwMode="auto">
          <a:xfrm>
            <a:off x="1857486" y="826939"/>
            <a:ext cx="645892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3600" u="none" dirty="0" smtClean="0">
                <a:ln w="1905"/>
                <a:solidFill>
                  <a:srgbClr val="99CCFF"/>
                </a:solidFill>
                <a:effectLst>
                  <a:innerShdw blurRad="69850" dist="43180" dir="5400000">
                    <a:srgbClr val="000000">
                      <a:alpha val="65000"/>
                    </a:srgbClr>
                  </a:innerShdw>
                </a:effectLst>
                <a:latin typeface="Verdana" pitchFamily="34" charset="0"/>
              </a:rPr>
              <a:t>biblewell.org</a:t>
            </a:r>
            <a:endParaRPr lang="en-US" sz="3200" u="none" dirty="0" smtClean="0">
              <a:ln w="1905"/>
              <a:solidFill>
                <a:srgbClr val="99CCFF"/>
              </a:soli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16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16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16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12" name="Picture 2" descr="https://scontent-atl3-1.xx.fbcdn.net/v/t1.0-1/p200x200/27867131_1975550469430702_1862152407985540365_n.png?_nc_cat=104&amp;_nc_ht=scontent-atl3-1.xx&amp;oh=95534762a19f95bde7474727c69ad8e1&amp;oe=5C7DC15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960" y="483518"/>
            <a:ext cx="1363331" cy="136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56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79"/>
            <a:ext cx="9146345" cy="5177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practicas desleales del comercio internacio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681536" y="373732"/>
            <a:ext cx="5715000" cy="42862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1 John 2:18</a:t>
            </a:r>
          </a:p>
        </p:txBody>
      </p:sp>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880847"/>
            <a:ext cx="4347357" cy="428319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“Little children, it is the last</a:t>
            </a:r>
            <a:r>
              <a:rPr lang="en-US" sz="2800" dirty="0"/>
              <a:t> </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time: and as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ye have heard that antichrist shall come</a:t>
            </a:r>
            <a:r>
              <a:rPr lang="en-U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rPr>
              <a:t>, even now are there many antichrists; whereby we know that it is the last time.”</a:t>
            </a:r>
            <a:endParaRPr lang="es-ES" sz="2800" b="1" i="1" spc="50" dirty="0">
              <a:ln w="11430"/>
              <a:solidFill>
                <a:schemeClr val="accent1">
                  <a:lumMod val="75000"/>
                </a:schemeClr>
              </a:solidFill>
              <a:effectLst>
                <a:outerShdw blurRad="76200" dist="50800" dir="5400000" algn="tl" rotWithShape="0">
                  <a:srgbClr val="000000">
                    <a:alpha val="65000"/>
                  </a:srgbClr>
                </a:outerShdw>
              </a:effectLst>
              <a:latin typeface="Myriad Pro" pitchFamily="34" charset="0"/>
            </a:endParaRP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1464003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Resultado de imagen para cara de papa pa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505446"/>
            <a:ext cx="6349598" cy="451457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92657" y="195486"/>
            <a:ext cx="4135327" cy="3325172"/>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What revealing characteristics does it possess</a:t>
            </a:r>
            <a:r>
              <a:rPr lang="es-AR"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rPr>
              <a:t>? </a:t>
            </a:r>
            <a:endParaRPr lang="es-ES" sz="3600" b="1" spc="50" dirty="0">
              <a:ln w="11430"/>
              <a:solidFill>
                <a:srgbClr val="FFC000"/>
              </a:solidFill>
              <a:effectLst>
                <a:outerShdw blurRad="76200" dist="50800" dir="5400000" algn="tl" rotWithShape="0">
                  <a:srgbClr val="000000">
                    <a:alpha val="65000"/>
                  </a:srgbClr>
                </a:outerShdw>
              </a:effectLst>
              <a:latin typeface="Myriad Pro" pitchFamily="34" charset="0"/>
              <a:ea typeface="Verdana" panose="020B0604030504040204" pitchFamily="34" charset="0"/>
              <a:cs typeface="Verdana" panose="020B0604030504040204" pitchFamily="34" charset="0"/>
            </a:endParaRPr>
          </a:p>
        </p:txBody>
      </p:sp>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7220360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 y="-13279"/>
            <a:ext cx="9146345" cy="51567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san pietro trono pap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44208" y="699541"/>
            <a:ext cx="2514600" cy="436245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51520" y="709811"/>
            <a:ext cx="6887616" cy="301406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“Let no man deceive you by any means: for that day shall not come, except there come a falling away first, and that man of sin be revealed, the son of perdition; Who </a:t>
            </a:r>
            <a:r>
              <a:rPr lang="en-US" sz="2800" b="1" i="1" spc="50" dirty="0" err="1">
                <a:ln w="11430"/>
                <a:solidFill>
                  <a:srgbClr val="C00000"/>
                </a:solidFill>
                <a:effectLst>
                  <a:outerShdw blurRad="76200" dist="50800" dir="5400000" algn="tl" rotWithShape="0">
                    <a:srgbClr val="000000">
                      <a:alpha val="65000"/>
                    </a:srgbClr>
                  </a:outerShdw>
                </a:effectLst>
                <a:latin typeface="Myriad Pro" pitchFamily="34" charset="0"/>
              </a:rPr>
              <a:t>opposeth</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 and </a:t>
            </a:r>
            <a:r>
              <a:rPr lang="en-US" sz="2800" b="1" i="1" spc="50" dirty="0" err="1">
                <a:ln w="11430"/>
                <a:solidFill>
                  <a:srgbClr val="C00000"/>
                </a:solidFill>
                <a:effectLst>
                  <a:outerShdw blurRad="76200" dist="50800" dir="5400000" algn="tl" rotWithShape="0">
                    <a:srgbClr val="000000">
                      <a:alpha val="65000"/>
                    </a:srgbClr>
                  </a:outerShdw>
                </a:effectLst>
                <a:latin typeface="Myriad Pro" pitchFamily="34" charset="0"/>
              </a:rPr>
              <a:t>exalteth</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 himself above all that is called God, or that is worshipped;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so that he as God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sitteth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in the temple of God, shewing himself that he is God</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a:t>
            </a:r>
          </a:p>
          <a:p>
            <a:pPr marL="0" indent="0">
              <a:buNone/>
            </a:pPr>
            <a:endPar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a:t>
            </a:r>
            <a:r>
              <a:rPr lang="es-ES" sz="2400" b="1" dirty="0" err="1">
                <a:effectLst>
                  <a:outerShdw blurRad="38100" dist="38100" dir="2700000" algn="tl">
                    <a:srgbClr val="000000">
                      <a:alpha val="43137"/>
                    </a:srgbClr>
                  </a:outerShdw>
                </a:effectLst>
                <a:latin typeface="Myriad Pro" pitchFamily="34" charset="0"/>
              </a:rPr>
              <a:t>Thessalonians</a:t>
            </a:r>
            <a:r>
              <a:rPr lang="es-ES" sz="2400" b="1" dirty="0">
                <a:effectLst>
                  <a:outerShdw blurRad="38100" dist="38100" dir="2700000" algn="tl">
                    <a:srgbClr val="000000">
                      <a:alpha val="43137"/>
                    </a:srgbClr>
                  </a:outerShdw>
                </a:effectLst>
                <a:latin typeface="Myriad Pro" pitchFamily="34" charset="0"/>
              </a:rPr>
              <a:t> 2:3-7</a:t>
            </a: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19575588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Gerhard\Documents\_Estudios Biblicos PPT\26 Como identificar profet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6345" cy="514349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n para besar anillo del pa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347614"/>
            <a:ext cx="5905500" cy="26860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699542"/>
            <a:ext cx="6389239" cy="345638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None/>
            </a:pP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“Remember ye not, that, when I was yet with you, I told you these things? </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And now ye know what </a:t>
            </a:r>
            <a:r>
              <a:rPr lang="en-U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withholdeth</a:t>
            </a:r>
            <a:r>
              <a:rPr lang="en-U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that he might be revealed in his time. </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For the mystery of iniquity doth already work: only he who now </a:t>
            </a:r>
            <a:r>
              <a:rPr lang="en-US" sz="2800" b="1" i="1" spc="50" dirty="0" err="1">
                <a:ln w="11430"/>
                <a:solidFill>
                  <a:srgbClr val="C00000"/>
                </a:solidFill>
                <a:effectLst>
                  <a:outerShdw blurRad="76200" dist="50800" dir="5400000" algn="tl" rotWithShape="0">
                    <a:srgbClr val="000000">
                      <a:alpha val="65000"/>
                    </a:srgbClr>
                  </a:outerShdw>
                </a:effectLst>
                <a:latin typeface="Myriad Pro" pitchFamily="34" charset="0"/>
              </a:rPr>
              <a:t>letteth</a:t>
            </a:r>
            <a:r>
              <a:rPr lang="en-US" sz="2800" b="1" i="1" spc="50" dirty="0">
                <a:ln w="11430"/>
                <a:solidFill>
                  <a:srgbClr val="C00000"/>
                </a:solidFill>
                <a:effectLst>
                  <a:outerShdw blurRad="76200" dist="50800" dir="5400000" algn="tl" rotWithShape="0">
                    <a:srgbClr val="000000">
                      <a:alpha val="65000"/>
                    </a:srgbClr>
                  </a:outerShdw>
                </a:effectLst>
                <a:latin typeface="Myriad Pro" pitchFamily="34" charset="0"/>
              </a:rPr>
              <a:t> will let, until he be taken out of the way.”</a:t>
            </a:r>
          </a:p>
          <a:p>
            <a:pPr marL="0" indent="0">
              <a:buNone/>
            </a:pPr>
            <a:endParaRPr lang="es-AR" sz="2800" b="1" i="1" spc="50" dirty="0">
              <a:ln w="11430"/>
              <a:solidFill>
                <a:srgbClr val="C00000"/>
              </a:solidFill>
              <a:effectLst>
                <a:outerShdw blurRad="76200" dist="50800" dir="5400000" algn="tl" rotWithShape="0">
                  <a:srgbClr val="000000">
                    <a:alpha val="65000"/>
                  </a:srgbClr>
                </a:outerShdw>
              </a:effectLst>
              <a:latin typeface="Myriad Pro" pitchFamily="34" charset="0"/>
            </a:endParaRPr>
          </a:p>
        </p:txBody>
      </p:sp>
      <p:sp>
        <p:nvSpPr>
          <p:cNvPr id="5" name="1 Título"/>
          <p:cNvSpPr>
            <a:spLocks noGrp="1"/>
          </p:cNvSpPr>
          <p:nvPr>
            <p:ph type="title"/>
          </p:nvPr>
        </p:nvSpPr>
        <p:spPr>
          <a:xfrm>
            <a:off x="276672" y="96018"/>
            <a:ext cx="3863280" cy="459508"/>
          </a:xfrm>
        </p:spPr>
        <p:txBody>
          <a:bodyPr>
            <a:normAutofit/>
          </a:bodyPr>
          <a:lstStyle/>
          <a:p>
            <a:r>
              <a:rPr lang="es-ES" sz="2400" b="1" dirty="0">
                <a:effectLst>
                  <a:outerShdw blurRad="38100" dist="38100" dir="2700000" algn="tl">
                    <a:srgbClr val="000000">
                      <a:alpha val="43137"/>
                    </a:srgbClr>
                  </a:outerShdw>
                </a:effectLst>
                <a:latin typeface="Myriad Pro" pitchFamily="34" charset="0"/>
              </a:rPr>
              <a:t>2 </a:t>
            </a:r>
            <a:r>
              <a:rPr lang="es-ES" sz="2400" b="1" dirty="0" err="1">
                <a:effectLst>
                  <a:outerShdw blurRad="38100" dist="38100" dir="2700000" algn="tl">
                    <a:srgbClr val="000000">
                      <a:alpha val="43137"/>
                    </a:srgbClr>
                  </a:outerShdw>
                </a:effectLst>
                <a:latin typeface="Myriad Pro" pitchFamily="34" charset="0"/>
              </a:rPr>
              <a:t>Thessalonians</a:t>
            </a:r>
            <a:r>
              <a:rPr lang="es-ES" sz="2400" b="1" dirty="0">
                <a:effectLst>
                  <a:outerShdw blurRad="38100" dist="38100" dir="2700000" algn="tl">
                    <a:srgbClr val="000000">
                      <a:alpha val="43137"/>
                    </a:srgbClr>
                  </a:outerShdw>
                </a:effectLst>
                <a:latin typeface="Myriad Pro" pitchFamily="34" charset="0"/>
              </a:rPr>
              <a:t> 2:3-7</a:t>
            </a:r>
          </a:p>
        </p:txBody>
      </p:sp>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24988778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Resultado de imagen para saint peter's basi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98" y="-663754"/>
            <a:ext cx="8259504" cy="62021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2571750"/>
            <a:ext cx="9702826"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3885"/>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contenido 1"/>
          <p:cNvSpPr>
            <a:spLocks noGrp="1"/>
          </p:cNvSpPr>
          <p:nvPr>
            <p:ph idx="1"/>
          </p:nvPr>
        </p:nvSpPr>
        <p:spPr/>
        <p:txBody>
          <a:bodyPr/>
          <a:lstStyle/>
          <a:p>
            <a:endParaRPr lang="es-ES"/>
          </a:p>
        </p:txBody>
      </p:sp>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0352" y="4515966"/>
            <a:ext cx="1365734" cy="594069"/>
          </a:xfrm>
          <a:prstGeom prst="rect">
            <a:avLst/>
          </a:prstGeom>
        </p:spPr>
      </p:pic>
    </p:spTree>
    <p:extLst>
      <p:ext uri="{BB962C8B-B14F-4D97-AF65-F5344CB8AC3E}">
        <p14:creationId xmlns:p14="http://schemas.microsoft.com/office/powerpoint/2010/main" val="37186842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21140&quot;&gt;&lt;/object&gt;&lt;object type=&quot;2&quot; unique_id=&quot;21141&quot;&gt;&lt;object type=&quot;3&quot; unique_id=&quot;21145&quot;&gt;&lt;property id=&quot;20148&quot; value=&quot;5&quot;/&gt;&lt;property id=&quot;20300&quot; value=&quot;Diapositiva 2 - &amp;quot;¿Qué es el Anticristo? &amp;quot;&quot;/&gt;&lt;property id=&quot;20307&quot; value=&quot;259&quot;/&gt;&lt;/object&gt;&lt;object type=&quot;3&quot; unique_id=&quot;23927&quot;&gt;&lt;property id=&quot;20148&quot; value=&quot;5&quot;/&gt;&lt;property id=&quot;20300&quot; value=&quot;Diapositiva 37&quot;/&gt;&lt;property id=&quot;20307&quot; value=&quot;315&quot;/&gt;&lt;/object&gt;&lt;object type=&quot;3&quot; unique_id=&quot;26565&quot;&gt;&lt;property id=&quot;20148&quot; value=&quot;5&quot;/&gt;&lt;property id=&quot;20300&quot; value=&quot;Diapositiva 1 - &amp;quot;El anticristo y el 666 en el&amp;quot;&quot;/&gt;&lt;property id=&quot;20307&quot; value=&quot;316&quot;/&gt;&lt;/object&gt;&lt;object type=&quot;3&quot; unique_id=&quot;26566&quot;&gt;&lt;property id=&quot;20148&quot; value=&quot;5&quot;/&gt;&lt;property id=&quot;20300&quot; value=&quot;Diapositiva 36&quot;/&gt;&lt;property id=&quot;20307&quot; value=&quot;317&quot;/&gt;&lt;/object&gt;&lt;object type=&quot;3&quot; unique_id=&quot;33210&quot;&gt;&lt;property id=&quot;20148&quot; value=&quot;5&quot;/&gt;&lt;property id=&quot;20300&quot; value=&quot;Diapositiva 3&quot;/&gt;&lt;property id=&quot;20307&quot; value=&quot;374&quot;/&gt;&lt;/object&gt;&lt;object type=&quot;3&quot; unique_id=&quot;33211&quot;&gt;&lt;property id=&quot;20148&quot; value=&quot;5&quot;/&gt;&lt;property id=&quot;20300&quot; value=&quot;Diapositiva 4 - &amp;quot;1 Juan 2:18&amp;quot;&quot;/&gt;&lt;property id=&quot;20307&quot; value=&quot;373&quot;/&gt;&lt;/object&gt;&lt;object type=&quot;3&quot; unique_id=&quot;33212&quot;&gt;&lt;property id=&quot;20148&quot; value=&quot;5&quot;/&gt;&lt;property id=&quot;20300&quot; value=&quot;Diapositiva 5&quot;/&gt;&lt;property id=&quot;20307&quot; value=&quot;375&quot;/&gt;&lt;/object&gt;&lt;object type=&quot;3&quot; unique_id=&quot;33213&quot;&gt;&lt;property id=&quot;20148&quot; value=&quot;5&quot;/&gt;&lt;property id=&quot;20300&quot; value=&quot;Diapositiva 6 - &amp;quot;2 Tesalonicenses 2:3-7&amp;quot;&quot;/&gt;&lt;property id=&quot;20307&quot; value=&quot;377&quot;/&gt;&lt;/object&gt;&lt;object type=&quot;3&quot; unique_id=&quot;33216&quot;&gt;&lt;property id=&quot;20148&quot; value=&quot;5&quot;/&gt;&lt;property id=&quot;20300&quot; value=&quot;Diapositiva 8&quot;/&gt;&lt;property id=&quot;20307&quot; value=&quot;390&quot;/&gt;&lt;/object&gt;&lt;object type=&quot;3&quot; unique_id=&quot;33218&quot;&gt;&lt;property id=&quot;20148&quot; value=&quot;5&quot;/&gt;&lt;property id=&quot;20300&quot; value=&quot;Diapositiva 11&quot;/&gt;&lt;property id=&quot;20307&quot; value=&quot;389&quot;/&gt;&lt;/object&gt;&lt;object type=&quot;3&quot; unique_id=&quot;33219&quot;&gt;&lt;property id=&quot;20148&quot; value=&quot;5&quot;/&gt;&lt;property id=&quot;20300&quot; value=&quot;Diapositiva 12 - &amp;quot;Apocalipsis 13:1-7&amp;quot;&quot;/&gt;&lt;property id=&quot;20307&quot; value=&quot;382&quot;/&gt;&lt;/object&gt;&lt;object type=&quot;3&quot; unique_id=&quot;33220&quot;&gt;&lt;property id=&quot;20148&quot; value=&quot;5&quot;/&gt;&lt;property id=&quot;20300&quot; value=&quot;Diapositiva 15&quot;/&gt;&lt;property id=&quot;20307&quot; value=&quot;388&quot;/&gt;&lt;/object&gt;&lt;object type=&quot;3&quot; unique_id=&quot;33221&quot;&gt;&lt;property id=&quot;20148&quot; value=&quot;5&quot;/&gt;&lt;property id=&quot;20300&quot; value=&quot;Diapositiva 16 - &amp;quot;Daniel 7:17&amp;quot;&quot;/&gt;&lt;property id=&quot;20307&quot; value=&quot;383&quot;/&gt;&lt;/object&gt;&lt;object type=&quot;3&quot; unique_id=&quot;33222&quot;&gt;&lt;property id=&quot;20148&quot; value=&quot;5&quot;/&gt;&lt;property id=&quot;20300&quot; value=&quot;Diapositiva 17&quot;/&gt;&lt;property id=&quot;20307&quot; value=&quot;387&quot;/&gt;&lt;/object&gt;&lt;object type=&quot;3&quot; unique_id=&quot;33223&quot;&gt;&lt;property id=&quot;20148&quot; value=&quot;5&quot;/&gt;&lt;property id=&quot;20300&quot; value=&quot;Diapositiva 19 - &amp;quot;Características de la bestia&amp;quot;&quot;/&gt;&lt;property id=&quot;20307&quot; value=&quot;380&quot;/&gt;&lt;/object&gt;&lt;object type=&quot;3&quot; unique_id=&quot;33228&quot;&gt;&lt;property id=&quot;20148&quot; value=&quot;5&quot;/&gt;&lt;property id=&quot;20300&quot; value=&quot;Diapositiva 21&quot;/&gt;&lt;property id=&quot;20307&quot; value=&quot;386&quot;/&gt;&lt;/object&gt;&lt;object type=&quot;3&quot; unique_id=&quot;35545&quot;&gt;&lt;property id=&quot;20148&quot; value=&quot;5&quot;/&gt;&lt;property id=&quot;20300&quot; value=&quot;Diapositiva 27&quot;/&gt;&lt;property id=&quot;20307&quot; value=&quot;406&quot;/&gt;&lt;/object&gt;&lt;object type=&quot;3&quot; unique_id=&quot;35549&quot;&gt;&lt;property id=&quot;20148&quot; value=&quot;5&quot;/&gt;&lt;property id=&quot;20300&quot; value=&quot;Diapositiva 35&quot;/&gt;&lt;property id=&quot;20307&quot; value=&quot;410&quot;/&gt;&lt;/object&gt;&lt;object type=&quot;3&quot; unique_id=&quot;36301&quot;&gt;&lt;property id=&quot;20148&quot; value=&quot;5&quot;/&gt;&lt;property id=&quot;20300&quot; value=&quot;Diapositiva 9 - &amp;quot; 1 Juan 2:19&amp;quot;&quot;/&gt;&lt;property id=&quot;20307&quot; value=&quot;416&quot;/&gt;&lt;/object&gt;&lt;object type=&quot;3&quot; unique_id=&quot;36430&quot;&gt;&lt;property id=&quot;20148&quot; value=&quot;5&quot;/&gt;&lt;property id=&quot;20300&quot; value=&quot;Diapositiva 24 - &amp;quot;Apocalipsis 13:5&amp;quot;&quot;/&gt;&lt;property id=&quot;20307&quot; value=&quot;418&quot;/&gt;&lt;/object&gt;&lt;object type=&quot;3&quot; unique_id=&quot;37032&quot;&gt;&lt;property id=&quot;20148&quot; value=&quot;5&quot;/&gt;&lt;property id=&quot;20300&quot; value=&quot;Diapositiva 22 - &amp;quot;Apocalipsis 12:6&amp;quot;&quot;/&gt;&lt;property id=&quot;20307&quot; value=&quot;422&quot;/&gt;&lt;/object&gt;&lt;object type=&quot;3&quot; unique_id=&quot;37703&quot;&gt;&lt;property id=&quot;20148&quot; value=&quot;5&quot;/&gt;&lt;property id=&quot;20300&quot; value=&quot;Diapositiva 23 - &amp;quot;Apocalipsis 12:14&amp;quot;&quot;/&gt;&lt;property id=&quot;20307&quot; value=&quot;428&quot;/&gt;&lt;/object&gt;&lt;object type=&quot;3&quot; unique_id=&quot;39144&quot;&gt;&lt;property id=&quot;20148&quot; value=&quot;5&quot;/&gt;&lt;property id=&quot;20300&quot; value=&quot;Diapositiva 28 - &amp;quot;Apocalipsis 13:3-4&amp;quot;&quot;/&gt;&lt;property id=&quot;20307&quot; value=&quot;433&quot;/&gt;&lt;/object&gt;&lt;object type=&quot;3&quot; unique_id=&quot;40079&quot;&gt;&lt;property id=&quot;20148&quot; value=&quot;5&quot;/&gt;&lt;property id=&quot;20300&quot; value=&quot;Diapositiva 7 - &amp;quot;2 Tesalonicenses 2:3-7&amp;quot;&quot;/&gt;&lt;property id=&quot;20307&quot; value=&quot;439&quot;/&gt;&lt;/object&gt;&lt;object type=&quot;3&quot; unique_id=&quot;40358&quot;&gt;&lt;property id=&quot;20148&quot; value=&quot;5&quot;/&gt;&lt;property id=&quot;20300&quot; value=&quot;Diapositiva 10 - &amp;quot;Hechos 20:29-30&amp;quot;&quot;/&gt;&lt;property id=&quot;20307&quot; value=&quot;440&quot;/&gt;&lt;/object&gt;&lt;object type=&quot;3&quot; unique_id=&quot;40359&quot;&gt;&lt;property id=&quot;20148&quot; value=&quot;5&quot;/&gt;&lt;property id=&quot;20300&quot; value=&quot;Diapositiva 13 - &amp;quot;Apocalipsis 13:1-7&amp;quot;&quot;/&gt;&lt;property id=&quot;20307&quot; value=&quot;441&quot;/&gt;&lt;/object&gt;&lt;object type=&quot;3&quot; unique_id=&quot;40360&quot;&gt;&lt;property id=&quot;20148&quot; value=&quot;5&quot;/&gt;&lt;property id=&quot;20300&quot; value=&quot;Diapositiva 14 - &amp;quot;Apocalipsis 13:1-7&amp;quot;&quot;/&gt;&lt;property id=&quot;20307&quot; value=&quot;442&quot;/&gt;&lt;/object&gt;&lt;object type=&quot;3&quot; unique_id=&quot;40361&quot;&gt;&lt;property id=&quot;20148&quot; value=&quot;5&quot;/&gt;&lt;property id=&quot;20300&quot; value=&quot;Diapositiva 18 - &amp;quot;Características de la bestia&amp;quot;&quot;/&gt;&lt;property id=&quot;20307&quot; value=&quot;443&quot;/&gt;&lt;/object&gt;&lt;object type=&quot;3&quot; unique_id=&quot;40362&quot;&gt;&lt;property id=&quot;20148&quot; value=&quot;5&quot;/&gt;&lt;property id=&quot;20300&quot; value=&quot;Diapositiva 20 - &amp;quot;Características de la bestia&amp;quot;&quot;/&gt;&lt;property id=&quot;20307&quot; value=&quot;444&quot;/&gt;&lt;/object&gt;&lt;object type=&quot;3&quot; unique_id=&quot;40895&quot;&gt;&lt;property id=&quot;20148&quot; value=&quot;5&quot;/&gt;&lt;property id=&quot;20300&quot; value=&quot;Diapositiva 25 - &amp;quot;Duración de su supremacía&amp;quot;&quot;/&gt;&lt;property id=&quot;20307&quot; value=&quot;445&quot;/&gt;&lt;/object&gt;&lt;object type=&quot;3&quot; unique_id=&quot;40896&quot;&gt;&lt;property id=&quot;20148&quot; value=&quot;5&quot;/&gt;&lt;property id=&quot;20300&quot; value=&quot;Diapositiva 26 - &amp;quot;Características&amp;quot;&quot;/&gt;&lt;property id=&quot;20307&quot; value=&quot;446&quot;/&gt;&lt;/object&gt;&lt;object type=&quot;3&quot; unique_id=&quot;40897&quot;&gt;&lt;property id=&quot;20148&quot; value=&quot;5&quot;/&gt;&lt;property id=&quot;20300&quot; value=&quot;Diapositiva 29&quot;/&gt;&lt;property id=&quot;20307&quot; value=&quot;447&quot;/&gt;&lt;/object&gt;&lt;object type=&quot;3&quot; unique_id=&quot;40898&quot;&gt;&lt;property id=&quot;20148&quot; value=&quot;5&quot;/&gt;&lt;property id=&quot;20300&quot; value=&quot;Diapositiva 30 - &amp;quot;Mateo 24:23-24&amp;quot;&quot;/&gt;&lt;property id=&quot;20307&quot; value=&quot;448&quot;/&gt;&lt;/object&gt;&lt;object type=&quot;3&quot; unique_id=&quot;41115&quot;&gt;&lt;property id=&quot;20148&quot; value=&quot;5&quot;/&gt;&lt;property id=&quot;20300&quot; value=&quot;Diapositiva 31 - &amp;quot;2 Corintios 11:14&amp;quot;&quot;/&gt;&lt;property id=&quot;20307&quot; value=&quot;449&quot;/&gt;&lt;/object&gt;&lt;object type=&quot;3&quot; unique_id=&quot;41116&quot;&gt;&lt;property id=&quot;20148&quot; value=&quot;5&quot;/&gt;&lt;property id=&quot;20300&quot; value=&quot;Diapositiva 32&quot;/&gt;&lt;property id=&quot;20307&quot; value=&quot;450&quot;/&gt;&lt;/object&gt;&lt;object type=&quot;3&quot; unique_id=&quot;41117&quot;&gt;&lt;property id=&quot;20148&quot; value=&quot;5&quot;/&gt;&lt;property id=&quot;20300&quot; value=&quot;Diapositiva 33 - &amp;quot;Apocalipsis 13:18&amp;quot;&quot;/&gt;&lt;property id=&quot;20307&quot; value=&quot;451&quot;/&gt;&lt;/object&gt;&lt;object type=&quot;3&quot; unique_id=&quot;41118&quot;&gt;&lt;property id=&quot;20148&quot; value=&quot;5&quot;/&gt;&lt;property id=&quot;20300&quot; value=&quot;Diapositiva 34 - &amp;quot;El número de su nombre revelado (Apocalipsis 13:17 ú.p). &amp;quot;&quot;/&gt;&lt;property id=&quot;20307&quot; value=&quot;452&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Apocalipsis">
      <a:dk1>
        <a:sysClr val="windowText" lastClr="000000"/>
      </a:dk1>
      <a:lt1>
        <a:sysClr val="window" lastClr="FFFFFF"/>
      </a:lt1>
      <a:dk2>
        <a:srgbClr val="C00000"/>
      </a:dk2>
      <a:lt2>
        <a:srgbClr val="ECE9C6"/>
      </a:lt2>
      <a:accent1>
        <a:srgbClr val="C00000"/>
      </a:accent1>
      <a:accent2>
        <a:srgbClr val="900000"/>
      </a:accent2>
      <a:accent3>
        <a:srgbClr val="D0BE40"/>
      </a:accent3>
      <a:accent4>
        <a:srgbClr val="877F6C"/>
      </a:accent4>
      <a:accent5>
        <a:srgbClr val="600000"/>
      </a:accent5>
      <a:accent6>
        <a:srgbClr val="AEB795"/>
      </a:accent6>
      <a:hlink>
        <a:srgbClr val="CC9900"/>
      </a:hlink>
      <a:folHlink>
        <a:srgbClr val="B2B2B2"/>
      </a:folHlink>
    </a:clrScheme>
    <a:fontScheme name="Personalizado 1">
      <a:majorFont>
        <a:latin typeface="Myriad Pro Black Cond"/>
        <a:ea typeface=""/>
        <a:cs typeface=""/>
      </a:majorFont>
      <a:minorFont>
        <a:latin typeface="Myriad Pro"/>
        <a:ea typeface=""/>
        <a:cs typeface=""/>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6899</TotalTime>
  <Words>4815</Words>
  <Application>Microsoft Office PowerPoint</Application>
  <PresentationFormat>On-screen Show (16:9)</PresentationFormat>
  <Paragraphs>229</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Calibri</vt:lpstr>
      <vt:lpstr>Myriad Pro</vt:lpstr>
      <vt:lpstr>Myriad Pro Black Cond</vt:lpstr>
      <vt:lpstr>Swis721 BlkEx BT</vt:lpstr>
      <vt:lpstr>Verdana</vt:lpstr>
      <vt:lpstr>Wingdings</vt:lpstr>
      <vt:lpstr>Wingdings 2</vt:lpstr>
      <vt:lpstr>Flujo</vt:lpstr>
      <vt:lpstr>“The Antichrist and 666  in Revelation”</vt:lpstr>
      <vt:lpstr>PowerPoint Presentation</vt:lpstr>
      <vt:lpstr>What is the Antichrist? </vt:lpstr>
      <vt:lpstr>PowerPoint Presentation</vt:lpstr>
      <vt:lpstr>1 John 2:18</vt:lpstr>
      <vt:lpstr>PowerPoint Presentation</vt:lpstr>
      <vt:lpstr>2 Thessalonians 2:3-7</vt:lpstr>
      <vt:lpstr>2 Thessalonians 2:3-7</vt:lpstr>
      <vt:lpstr>PowerPoint Presentation</vt:lpstr>
      <vt:lpstr> 1 Juan 2:19</vt:lpstr>
      <vt:lpstr>Acts 20:29-30</vt:lpstr>
      <vt:lpstr>PowerPoint Presentation</vt:lpstr>
      <vt:lpstr>Revelation 13:1-7</vt:lpstr>
      <vt:lpstr>Revelation 13:1-7</vt:lpstr>
      <vt:lpstr>Revelation  13:1-7</vt:lpstr>
      <vt:lpstr>PowerPoint Presentation</vt:lpstr>
      <vt:lpstr>Daniel 7:17</vt:lpstr>
      <vt:lpstr>Characteristics of the Beast</vt:lpstr>
      <vt:lpstr>Characteristics of the Beast</vt:lpstr>
      <vt:lpstr>Characteristics of the Beast</vt:lpstr>
      <vt:lpstr>PowerPoint Presentation</vt:lpstr>
      <vt:lpstr>Revelation 13:5</vt:lpstr>
      <vt:lpstr>Duration of its supremacy</vt:lpstr>
      <vt:lpstr>Characteristics</vt:lpstr>
      <vt:lpstr>PowerPoint Presentation</vt:lpstr>
      <vt:lpstr>Revelation 13:3-4</vt:lpstr>
      <vt:lpstr>PowerPoint Presentation</vt:lpstr>
      <vt:lpstr>PowerPoint Presentation</vt:lpstr>
      <vt:lpstr>PowerPoint Presentation</vt:lpstr>
      <vt:lpstr>PowerPoint Presentation</vt:lpstr>
      <vt:lpstr>PowerPoint Presentation</vt:lpstr>
      <vt:lpstr>Matthew 24:23-24</vt:lpstr>
      <vt:lpstr>2 Corinthians 11:14</vt:lpstr>
      <vt:lpstr>PowerPoint Presentation</vt:lpstr>
      <vt:lpstr>Revelation 13:18</vt:lpstr>
      <vt:lpstr>The number representing his name. Revelation 13:17 </vt:lpstr>
      <vt:lpstr>PowerPoint Presentation</vt:lpstr>
      <vt:lpstr>Revelation 13:8-9</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al Apocalipsis</dc:title>
  <dc:creator>Rodolfo Murua</dc:creator>
  <cp:lastModifiedBy>Michael</cp:lastModifiedBy>
  <cp:revision>420</cp:revision>
  <dcterms:created xsi:type="dcterms:W3CDTF">2017-08-31T21:58:51Z</dcterms:created>
  <dcterms:modified xsi:type="dcterms:W3CDTF">2018-11-21T05:38:35Z</dcterms:modified>
</cp:coreProperties>
</file>