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7" r:id="rId1"/>
  </p:sldMasterIdLst>
  <p:notesMasterIdLst>
    <p:notesMasterId r:id="rId20"/>
  </p:notesMasterIdLst>
  <p:sldIdLst>
    <p:sldId id="350" r:id="rId2"/>
    <p:sldId id="352" r:id="rId3"/>
    <p:sldId id="366" r:id="rId4"/>
    <p:sldId id="367" r:id="rId5"/>
    <p:sldId id="368" r:id="rId6"/>
    <p:sldId id="369" r:id="rId7"/>
    <p:sldId id="365" r:id="rId8"/>
    <p:sldId id="354" r:id="rId9"/>
    <p:sldId id="359" r:id="rId10"/>
    <p:sldId id="355" r:id="rId11"/>
    <p:sldId id="356" r:id="rId12"/>
    <p:sldId id="357" r:id="rId13"/>
    <p:sldId id="358" r:id="rId14"/>
    <p:sldId id="362" r:id="rId15"/>
    <p:sldId id="363" r:id="rId16"/>
    <p:sldId id="351" r:id="rId17"/>
    <p:sldId id="348" r:id="rId18"/>
    <p:sldId id="267"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333" autoAdjust="0"/>
    <p:restoredTop sz="71220" autoAdjust="0"/>
  </p:normalViewPr>
  <p:slideViewPr>
    <p:cSldViewPr snapToGrid="0">
      <p:cViewPr varScale="1">
        <p:scale>
          <a:sx n="61" d="100"/>
          <a:sy n="61" d="100"/>
        </p:scale>
        <p:origin x="1493" y="5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EC9F1A-1DCA-4165-A8C2-7CBAC10593DD}" type="datetimeFigureOut">
              <a:rPr lang="en-US" smtClean="0"/>
              <a:pPr/>
              <a:t>9/8/2017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A5043D-2AC0-4964-BE27-9FA6CB3BE2F5}" type="slidenum">
              <a:rPr lang="en-US" smtClean="0"/>
              <a:pPr/>
              <a:t>‹#›</a:t>
            </a:fld>
            <a:endParaRPr lang="en-US"/>
          </a:p>
        </p:txBody>
      </p:sp>
    </p:spTree>
    <p:extLst>
      <p:ext uri="{BB962C8B-B14F-4D97-AF65-F5344CB8AC3E}">
        <p14:creationId xmlns:p14="http://schemas.microsoft.com/office/powerpoint/2010/main" val="2675378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A5043D-2AC0-4964-BE27-9FA6CB3BE2F5}" type="slidenum">
              <a:rPr lang="en-US" smtClean="0"/>
              <a:pPr/>
              <a:t>1</a:t>
            </a:fld>
            <a:endParaRPr lang="en-US" dirty="0"/>
          </a:p>
        </p:txBody>
      </p:sp>
      <p:sp>
        <p:nvSpPr>
          <p:cNvPr id="5" name="Header Placeholder 4"/>
          <p:cNvSpPr>
            <a:spLocks noGrp="1"/>
          </p:cNvSpPr>
          <p:nvPr>
            <p:ph type="hdr" sz="quarter" idx="11"/>
          </p:nvPr>
        </p:nvSpPr>
        <p:spPr/>
        <p:txBody>
          <a:bodyPr/>
          <a:lstStyle/>
          <a:p>
            <a:r>
              <a:rPr lang="en-US" dirty="0"/>
              <a:t>Learning Seminar C</a:t>
            </a:r>
          </a:p>
        </p:txBody>
      </p:sp>
    </p:spTree>
    <p:extLst>
      <p:ext uri="{BB962C8B-B14F-4D97-AF65-F5344CB8AC3E}">
        <p14:creationId xmlns:p14="http://schemas.microsoft.com/office/powerpoint/2010/main" val="1293163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impact of a natural disaster varies from person to person in a group, family or congregation. There are many variables that can paralyze leaders and keep them from facilitating a shared conversation about communal pain – just when the community needs it most. Courageous leaders will stop regular programing or practices to pay attention to current events in order to deepen the faith, trust, and overall health of the community..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resource is a guide to building resiliency following Hurricane Harvey that could easily be modified for other natural disasters. Please feel free to use this and share this to create a safe space for people to talk about their feelings. There are five parts to this one-hour session.</a:t>
            </a:r>
          </a:p>
          <a:p>
            <a:r>
              <a:rPr lang="en-US" sz="1200" b="1" kern="1200" dirty="0">
                <a:solidFill>
                  <a:schemeClr val="tx1"/>
                </a:solidFill>
                <a:effectLst/>
                <a:latin typeface="+mn-lt"/>
                <a:ea typeface="+mn-ea"/>
                <a:cs typeface="+mn-cs"/>
              </a:rPr>
              <a:t>Part I. Share your feelings:</a:t>
            </a:r>
            <a:r>
              <a:rPr lang="en-US" sz="1200" kern="1200" dirty="0">
                <a:solidFill>
                  <a:schemeClr val="tx1"/>
                </a:solidFill>
                <a:effectLst/>
                <a:latin typeface="+mn-lt"/>
                <a:ea typeface="+mn-ea"/>
                <a:cs typeface="+mn-cs"/>
              </a:rPr>
              <a:t> Begin by creating a brave space, inviting people to share their feelings as they are ready. Remind people that they can reveal as much or as little about their feelings as they choose. Invite people to opt out if that is their brave response to the invitation. Feelings will be shared first by inviting people to walk to the part of the room that most reflects their perspective. </a:t>
            </a:r>
          </a:p>
          <a:p>
            <a:r>
              <a:rPr lang="en-US" sz="1200" b="1" kern="1200" dirty="0">
                <a:solidFill>
                  <a:schemeClr val="tx1"/>
                </a:solidFill>
                <a:effectLst/>
                <a:latin typeface="+mn-lt"/>
                <a:ea typeface="+mn-ea"/>
                <a:cs typeface="+mn-cs"/>
              </a:rPr>
              <a:t>Set Up:</a:t>
            </a:r>
            <a:r>
              <a:rPr lang="en-US" sz="1200" kern="1200" dirty="0">
                <a:solidFill>
                  <a:schemeClr val="tx1"/>
                </a:solidFill>
                <a:effectLst/>
                <a:latin typeface="+mn-lt"/>
                <a:ea typeface="+mn-ea"/>
                <a:cs typeface="+mn-cs"/>
              </a:rPr>
              <a:t> Designate the four corners of the room as A, B, C, and D. People will gather in the corner that corresponds to their answer to each question below. After the question is read, people can move to the place that most reflects how they are feeling. As noted above, people may opt out of moving and stay in the middle.</a:t>
            </a:r>
          </a:p>
          <a:p>
            <a:endParaRPr lang="en-US" i="1" dirty="0"/>
          </a:p>
        </p:txBody>
      </p:sp>
      <p:sp>
        <p:nvSpPr>
          <p:cNvPr id="4" name="Slide Number Placeholder 3"/>
          <p:cNvSpPr>
            <a:spLocks noGrp="1"/>
          </p:cNvSpPr>
          <p:nvPr>
            <p:ph type="sldNum" sz="quarter" idx="10"/>
          </p:nvPr>
        </p:nvSpPr>
        <p:spPr/>
        <p:txBody>
          <a:bodyPr/>
          <a:lstStyle/>
          <a:p>
            <a:fld id="{D9A5043D-2AC0-4964-BE27-9FA6CB3BE2F5}" type="slidenum">
              <a:rPr lang="en-US" smtClean="0"/>
              <a:pPr/>
              <a:t>2</a:t>
            </a:fld>
            <a:endParaRPr lang="en-US" dirty="0"/>
          </a:p>
        </p:txBody>
      </p:sp>
    </p:spTree>
    <p:extLst>
      <p:ext uri="{BB962C8B-B14F-4D97-AF65-F5344CB8AC3E}">
        <p14:creationId xmlns:p14="http://schemas.microsoft.com/office/powerpoint/2010/main" val="3503797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Invite</a:t>
            </a:r>
            <a:r>
              <a:rPr lang="en-US" baseline="0" dirty="0"/>
              <a:t> those who feel ready to move to the corners of the room designated A, B, C, or D.</a:t>
            </a:r>
          </a:p>
          <a:p>
            <a:r>
              <a:rPr lang="en-US" baseline="0" dirty="0"/>
              <a:t>Do this without conversation.</a:t>
            </a:r>
          </a:p>
          <a:p>
            <a:endParaRPr lang="en-US" baseline="0" dirty="0"/>
          </a:p>
          <a:p>
            <a:r>
              <a:rPr lang="en-US" baseline="0" dirty="0"/>
              <a:t>If a space is left empty it is okay to note that. You may want to pray together for the people not in the room who represent a certain perspective.</a:t>
            </a:r>
          </a:p>
          <a:p>
            <a:endParaRPr lang="en-US" baseline="0" dirty="0"/>
          </a:p>
          <a:p>
            <a:r>
              <a:rPr lang="en-US" baseline="0" dirty="0"/>
              <a:t>Go to the next slide.</a:t>
            </a:r>
            <a:endParaRPr lang="en-US" dirty="0"/>
          </a:p>
        </p:txBody>
      </p:sp>
      <p:sp>
        <p:nvSpPr>
          <p:cNvPr id="4" name="Slide Number Placeholder 3"/>
          <p:cNvSpPr>
            <a:spLocks noGrp="1"/>
          </p:cNvSpPr>
          <p:nvPr>
            <p:ph type="sldNum" sz="quarter" idx="10"/>
          </p:nvPr>
        </p:nvSpPr>
        <p:spPr/>
        <p:txBody>
          <a:bodyPr/>
          <a:lstStyle/>
          <a:p>
            <a:fld id="{D9A5043D-2AC0-4964-BE27-9FA6CB3BE2F5}" type="slidenum">
              <a:rPr lang="en-US" smtClean="0"/>
              <a:pPr/>
              <a:t>3</a:t>
            </a:fld>
            <a:endParaRPr lang="en-US"/>
          </a:p>
        </p:txBody>
      </p:sp>
    </p:spTree>
    <p:extLst>
      <p:ext uri="{BB962C8B-B14F-4D97-AF65-F5344CB8AC3E}">
        <p14:creationId xmlns:p14="http://schemas.microsoft.com/office/powerpoint/2010/main" val="3619399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Invite people to move to the appropriate place in the room. Do not insist</a:t>
            </a:r>
            <a:r>
              <a:rPr lang="en-US" baseline="0" dirty="0"/>
              <a:t> people move if they prefer to watch others. Some may not be ready to share. </a:t>
            </a:r>
          </a:p>
          <a:p>
            <a:endParaRPr lang="en-US" baseline="0" dirty="0"/>
          </a:p>
          <a:p>
            <a:r>
              <a:rPr lang="en-US" baseline="0" dirty="0"/>
              <a:t>Do this without talking.</a:t>
            </a:r>
          </a:p>
          <a:p>
            <a:endParaRPr lang="en-US" baseline="0" dirty="0"/>
          </a:p>
          <a:p>
            <a:r>
              <a:rPr lang="en-US" baseline="0" dirty="0"/>
              <a:t>Go to the next slide.</a:t>
            </a:r>
            <a:endParaRPr lang="en-US" dirty="0"/>
          </a:p>
        </p:txBody>
      </p:sp>
      <p:sp>
        <p:nvSpPr>
          <p:cNvPr id="4" name="Slide Number Placeholder 3"/>
          <p:cNvSpPr>
            <a:spLocks noGrp="1"/>
          </p:cNvSpPr>
          <p:nvPr>
            <p:ph type="sldNum" sz="quarter" idx="10"/>
          </p:nvPr>
        </p:nvSpPr>
        <p:spPr/>
        <p:txBody>
          <a:bodyPr/>
          <a:lstStyle/>
          <a:p>
            <a:fld id="{D9A5043D-2AC0-4964-BE27-9FA6CB3BE2F5}" type="slidenum">
              <a:rPr lang="en-US" smtClean="0"/>
              <a:pPr/>
              <a:t>4</a:t>
            </a:fld>
            <a:endParaRPr lang="en-US"/>
          </a:p>
        </p:txBody>
      </p:sp>
    </p:spTree>
    <p:extLst>
      <p:ext uri="{BB962C8B-B14F-4D97-AF65-F5344CB8AC3E}">
        <p14:creationId xmlns:p14="http://schemas.microsoft.com/office/powerpoint/2010/main" val="19966212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last time, read the slide, inviting people to move to the appropriate places in the room,</a:t>
            </a:r>
            <a:r>
              <a:rPr lang="en-US" baseline="0" dirty="0"/>
              <a:t> if they wish.</a:t>
            </a:r>
          </a:p>
          <a:p>
            <a:endParaRPr lang="en-US" baseline="0" dirty="0"/>
          </a:p>
          <a:p>
            <a:r>
              <a:rPr lang="en-US" baseline="0" dirty="0"/>
              <a:t>This is the most personal question so remind people they can opt out at any time by standing in the middle of the room or sitting down.</a:t>
            </a:r>
            <a:endParaRPr lang="en-US" dirty="0"/>
          </a:p>
        </p:txBody>
      </p:sp>
      <p:sp>
        <p:nvSpPr>
          <p:cNvPr id="4" name="Slide Number Placeholder 3"/>
          <p:cNvSpPr>
            <a:spLocks noGrp="1"/>
          </p:cNvSpPr>
          <p:nvPr>
            <p:ph type="sldNum" sz="quarter" idx="10"/>
          </p:nvPr>
        </p:nvSpPr>
        <p:spPr/>
        <p:txBody>
          <a:bodyPr/>
          <a:lstStyle/>
          <a:p>
            <a:fld id="{D9A5043D-2AC0-4964-BE27-9FA6CB3BE2F5}" type="slidenum">
              <a:rPr lang="en-US" smtClean="0"/>
              <a:pPr/>
              <a:t>5</a:t>
            </a:fld>
            <a:endParaRPr lang="en-US"/>
          </a:p>
        </p:txBody>
      </p:sp>
    </p:spTree>
    <p:extLst>
      <p:ext uri="{BB962C8B-B14F-4D97-AF65-F5344CB8AC3E}">
        <p14:creationId xmlns:p14="http://schemas.microsoft.com/office/powerpoint/2010/main" val="38918105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Pass out paper. Let</a:t>
            </a:r>
            <a:r>
              <a:rPr lang="en-US" baseline="0" dirty="0"/>
              <a:t> people know you will give them 2 minutes to write their thoughts based on the three questions they just processed. No one will collect their writing or expect them to share what they write.</a:t>
            </a:r>
          </a:p>
          <a:p>
            <a:endParaRPr lang="en-US" dirty="0"/>
          </a:p>
          <a:p>
            <a:r>
              <a:rPr lang="en-US" dirty="0"/>
              <a:t>Let people</a:t>
            </a:r>
            <a:r>
              <a:rPr lang="en-US" baseline="0" dirty="0"/>
              <a:t> know that one practice for healthy leaders following a trauma is to write for 15 minutes a day – about anything that comes to mind – for four days. If it is helpful, they can keep writing but the real key is to do this for 4 consecutive days.</a:t>
            </a:r>
            <a:endParaRPr lang="en-US" dirty="0"/>
          </a:p>
        </p:txBody>
      </p:sp>
      <p:sp>
        <p:nvSpPr>
          <p:cNvPr id="4" name="Slide Number Placeholder 3"/>
          <p:cNvSpPr>
            <a:spLocks noGrp="1"/>
          </p:cNvSpPr>
          <p:nvPr>
            <p:ph type="sldNum" sz="quarter" idx="10"/>
          </p:nvPr>
        </p:nvSpPr>
        <p:spPr/>
        <p:txBody>
          <a:bodyPr/>
          <a:lstStyle/>
          <a:p>
            <a:fld id="{D9A5043D-2AC0-4964-BE27-9FA6CB3BE2F5}" type="slidenum">
              <a:rPr lang="en-US" smtClean="0"/>
              <a:pPr/>
              <a:t>6</a:t>
            </a:fld>
            <a:endParaRPr lang="en-US"/>
          </a:p>
        </p:txBody>
      </p:sp>
    </p:spTree>
    <p:extLst>
      <p:ext uri="{BB962C8B-B14F-4D97-AF65-F5344CB8AC3E}">
        <p14:creationId xmlns:p14="http://schemas.microsoft.com/office/powerpoint/2010/main" val="20595567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a:t>Invite</a:t>
            </a:r>
            <a:r>
              <a:rPr lang="en-US" i="0" baseline="0" dirty="0"/>
              <a:t> people to put their written paper away and to move into small groups of 2 or 3 at the most. </a:t>
            </a:r>
          </a:p>
          <a:p>
            <a:r>
              <a:rPr lang="en-US" i="0" baseline="0" dirty="0"/>
              <a:t>Ask them to respond to the questions on the screen for the next 5-10 minutes. No one person should do all the talking so you may want to encourage sharing at the halfway point in the time.</a:t>
            </a:r>
            <a:endParaRPr lang="en-US" i="0" dirty="0"/>
          </a:p>
        </p:txBody>
      </p:sp>
      <p:sp>
        <p:nvSpPr>
          <p:cNvPr id="4" name="Slide Number Placeholder 3"/>
          <p:cNvSpPr>
            <a:spLocks noGrp="1"/>
          </p:cNvSpPr>
          <p:nvPr>
            <p:ph type="sldNum" sz="quarter" idx="10"/>
          </p:nvPr>
        </p:nvSpPr>
        <p:spPr/>
        <p:txBody>
          <a:bodyPr/>
          <a:lstStyle/>
          <a:p>
            <a:fld id="{D9A5043D-2AC0-4964-BE27-9FA6CB3BE2F5}" type="slidenum">
              <a:rPr lang="en-US" smtClean="0"/>
              <a:pPr/>
              <a:t>7</a:t>
            </a:fld>
            <a:endParaRPr lang="en-US" dirty="0"/>
          </a:p>
        </p:txBody>
      </p:sp>
    </p:spTree>
    <p:extLst>
      <p:ext uri="{BB962C8B-B14F-4D97-AF65-F5344CB8AC3E}">
        <p14:creationId xmlns:p14="http://schemas.microsoft.com/office/powerpoint/2010/main" val="2826581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people that</a:t>
            </a:r>
            <a:r>
              <a:rPr lang="en-US" baseline="0" dirty="0"/>
              <a:t> recovery is a practice of adaptive leadership that starts in the valley but moves to the balcony. </a:t>
            </a:r>
          </a:p>
          <a:p>
            <a:endParaRPr lang="en-US" baseline="0" dirty="0"/>
          </a:p>
          <a:p>
            <a:r>
              <a:rPr lang="en-US" baseline="0" dirty="0"/>
              <a:t>The Practice of Adaptive Leadership by Heifetz, </a:t>
            </a:r>
            <a:r>
              <a:rPr lang="en-US" baseline="0" dirty="0" err="1"/>
              <a:t>Grashow</a:t>
            </a:r>
            <a:r>
              <a:rPr lang="en-US" baseline="0" dirty="0"/>
              <a:t> and </a:t>
            </a:r>
            <a:r>
              <a:rPr lang="en-US" baseline="0" dirty="0" err="1"/>
              <a:t>Linsky</a:t>
            </a:r>
            <a:r>
              <a:rPr lang="en-US" baseline="0" dirty="0"/>
              <a:t> is a great leadership resource for referral.</a:t>
            </a:r>
            <a:endParaRPr lang="en-US" dirty="0"/>
          </a:p>
        </p:txBody>
      </p:sp>
      <p:sp>
        <p:nvSpPr>
          <p:cNvPr id="4" name="Slide Number Placeholder 3"/>
          <p:cNvSpPr>
            <a:spLocks noGrp="1"/>
          </p:cNvSpPr>
          <p:nvPr>
            <p:ph type="sldNum" sz="quarter" idx="10"/>
          </p:nvPr>
        </p:nvSpPr>
        <p:spPr/>
        <p:txBody>
          <a:bodyPr/>
          <a:lstStyle/>
          <a:p>
            <a:fld id="{D9A5043D-2AC0-4964-BE27-9FA6CB3BE2F5}" type="slidenum">
              <a:rPr lang="en-US" smtClean="0"/>
              <a:pPr/>
              <a:t>8</a:t>
            </a:fld>
            <a:endParaRPr lang="en-US"/>
          </a:p>
        </p:txBody>
      </p:sp>
    </p:spTree>
    <p:extLst>
      <p:ext uri="{BB962C8B-B14F-4D97-AF65-F5344CB8AC3E}">
        <p14:creationId xmlns:p14="http://schemas.microsoft.com/office/powerpoint/2010/main" val="26642940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balcony and the dance floor are t</a:t>
            </a:r>
            <a:r>
              <a:rPr lang="en-US" dirty="0"/>
              <a:t>he two perspectives an adaptive leader must have. The “balcony” (looking down on the “dance”) is where you get a larger perspective of what you’re facing and how you are doing with your response. From here you do your observing of patterns, reflecting, option thinking, analyzing, and monitoring of the change.</a:t>
            </a:r>
          </a:p>
          <a:p>
            <a:endParaRPr lang="en-US" dirty="0"/>
          </a:p>
          <a:p>
            <a:r>
              <a:rPr lang="en-US" dirty="0"/>
              <a:t>When you take action and make an intervention, you have stepped onto the “dance floor” and are participating in the “dance.” </a:t>
            </a:r>
          </a:p>
          <a:p>
            <a:endParaRPr lang="en-US" dirty="0"/>
          </a:p>
          <a:p>
            <a:r>
              <a:rPr lang="en-US" dirty="0"/>
              <a:t>When we are on the dance</a:t>
            </a:r>
            <a:r>
              <a:rPr lang="en-US" baseline="0" dirty="0"/>
              <a:t> floor we are part of the dance and lose perspective. We miss the big picture.</a:t>
            </a:r>
          </a:p>
          <a:p>
            <a:endParaRPr lang="en-US" baseline="0" dirty="0"/>
          </a:p>
          <a:p>
            <a:r>
              <a:rPr lang="en-US" baseline="0" dirty="0"/>
              <a:t>The listening we have been doing in the </a:t>
            </a:r>
            <a:r>
              <a:rPr lang="en-US" baseline="0" dirty="0">
                <a:solidFill>
                  <a:srgbClr val="FF0000"/>
                </a:solidFill>
              </a:rPr>
              <a:t>Tune In process </a:t>
            </a:r>
            <a:r>
              <a:rPr lang="en-US" baseline="0" dirty="0"/>
              <a:t>has helped us gain some perspective and brought us to the balcony.</a:t>
            </a:r>
          </a:p>
          <a:p>
            <a:endParaRPr lang="en-US" baseline="0" dirty="0"/>
          </a:p>
          <a:p>
            <a:r>
              <a:rPr lang="en-US" baseline="0" dirty="0"/>
              <a:t>How many of you felt like you were moving outside of your comfort zone in this work? We have to stretch, to get outside of our comfort zone in order to gain perspective. In fact we must move between the dance floor and the balcony over and over and over – it is not a one-time experience.</a:t>
            </a:r>
          </a:p>
        </p:txBody>
      </p:sp>
      <p:sp>
        <p:nvSpPr>
          <p:cNvPr id="4" name="Slide Number Placeholder 3"/>
          <p:cNvSpPr>
            <a:spLocks noGrp="1"/>
          </p:cNvSpPr>
          <p:nvPr>
            <p:ph type="sldNum" sz="quarter" idx="10"/>
          </p:nvPr>
        </p:nvSpPr>
        <p:spPr/>
        <p:txBody>
          <a:bodyPr/>
          <a:lstStyle/>
          <a:p>
            <a:fld id="{D9A5043D-2AC0-4964-BE27-9FA6CB3BE2F5}" type="slidenum">
              <a:rPr lang="en-US" smtClean="0"/>
              <a:pPr/>
              <a:t>9</a:t>
            </a:fld>
            <a:endParaRPr lang="en-US" dirty="0"/>
          </a:p>
        </p:txBody>
      </p:sp>
      <p:sp>
        <p:nvSpPr>
          <p:cNvPr id="5" name="Header Placeholder 4"/>
          <p:cNvSpPr>
            <a:spLocks noGrp="1"/>
          </p:cNvSpPr>
          <p:nvPr>
            <p:ph type="hdr" sz="quarter" idx="11"/>
          </p:nvPr>
        </p:nvSpPr>
        <p:spPr/>
        <p:txBody>
          <a:bodyPr/>
          <a:lstStyle/>
          <a:p>
            <a:r>
              <a:rPr lang="en-US" dirty="0"/>
              <a:t>Learning Seminar C</a:t>
            </a:r>
          </a:p>
        </p:txBody>
      </p:sp>
    </p:spTree>
    <p:extLst>
      <p:ext uri="{BB962C8B-B14F-4D97-AF65-F5344CB8AC3E}">
        <p14:creationId xmlns:p14="http://schemas.microsoft.com/office/powerpoint/2010/main" val="36576744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you know the difference between a technical</a:t>
            </a:r>
            <a:r>
              <a:rPr lang="en-US" baseline="0" dirty="0"/>
              <a:t> and an adaptive challenge? Have you heard  the phrase “adaptive change?”</a:t>
            </a:r>
          </a:p>
          <a:p>
            <a:endParaRPr lang="en-US" baseline="0" dirty="0"/>
          </a:p>
          <a:p>
            <a:endParaRPr lang="en-US" baseline="0" dirty="0"/>
          </a:p>
          <a:p>
            <a:r>
              <a:rPr lang="en-US" baseline="0" dirty="0"/>
              <a:t>The slide you are looking at is a great example of an adaptive change. It is a painting of an Ancient Incan Calendar. </a:t>
            </a:r>
            <a:endParaRPr lang="en-US" dirty="0"/>
          </a:p>
        </p:txBody>
      </p:sp>
      <p:sp>
        <p:nvSpPr>
          <p:cNvPr id="4" name="Slide Number Placeholder 3"/>
          <p:cNvSpPr>
            <a:spLocks noGrp="1"/>
          </p:cNvSpPr>
          <p:nvPr>
            <p:ph type="sldNum" sz="quarter" idx="10"/>
          </p:nvPr>
        </p:nvSpPr>
        <p:spPr/>
        <p:txBody>
          <a:bodyPr/>
          <a:lstStyle/>
          <a:p>
            <a:fld id="{D9A5043D-2AC0-4964-BE27-9FA6CB3BE2F5}" type="slidenum">
              <a:rPr lang="en-US" smtClean="0"/>
              <a:pPr/>
              <a:t>10</a:t>
            </a:fld>
            <a:endParaRPr lang="en-US" dirty="0"/>
          </a:p>
        </p:txBody>
      </p:sp>
    </p:spTree>
    <p:extLst>
      <p:ext uri="{BB962C8B-B14F-4D97-AF65-F5344CB8AC3E}">
        <p14:creationId xmlns:p14="http://schemas.microsoft.com/office/powerpoint/2010/main" val="27359525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real</a:t>
            </a:r>
            <a:r>
              <a:rPr lang="en-US" baseline="0" dirty="0"/>
              <a:t> calendar. Very little is known today about how to use this “device” yet for the Incans, this gave meaning to their life, outlining the 12 lunar months, and helping them know when to plant. Obviously, things have changed.</a:t>
            </a:r>
          </a:p>
          <a:p>
            <a:endParaRPr lang="en-US" baseline="0" dirty="0"/>
          </a:p>
          <a:p>
            <a:r>
              <a:rPr lang="en-US" baseline="0" dirty="0"/>
              <a:t>Think about the way your calendar has adapted in just the last 20 years. The calendar is a great image for both technical and adaptive change – here’s why.</a:t>
            </a:r>
            <a:endParaRPr lang="en-US" dirty="0"/>
          </a:p>
        </p:txBody>
      </p:sp>
      <p:sp>
        <p:nvSpPr>
          <p:cNvPr id="4" name="Slide Number Placeholder 3"/>
          <p:cNvSpPr>
            <a:spLocks noGrp="1"/>
          </p:cNvSpPr>
          <p:nvPr>
            <p:ph type="sldNum" sz="quarter" idx="10"/>
          </p:nvPr>
        </p:nvSpPr>
        <p:spPr/>
        <p:txBody>
          <a:bodyPr/>
          <a:lstStyle/>
          <a:p>
            <a:fld id="{D9A5043D-2AC0-4964-BE27-9FA6CB3BE2F5}" type="slidenum">
              <a:rPr lang="en-US" smtClean="0"/>
              <a:pPr/>
              <a:t>11</a:t>
            </a:fld>
            <a:endParaRPr lang="en-US" dirty="0"/>
          </a:p>
        </p:txBody>
      </p:sp>
    </p:spTree>
    <p:extLst>
      <p:ext uri="{BB962C8B-B14F-4D97-AF65-F5344CB8AC3E}">
        <p14:creationId xmlns:p14="http://schemas.microsoft.com/office/powerpoint/2010/main" val="3765494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21507" name="Notes Placeholder 2"/>
          <p:cNvSpPr>
            <a:spLocks noGrp="1"/>
          </p:cNvSpPr>
          <p:nvPr>
            <p:ph type="body" idx="1"/>
          </p:nvPr>
        </p:nvSpPr>
        <p:spPr>
          <a:noFill/>
        </p:spPr>
        <p:txBody>
          <a:bodyPr/>
          <a:lstStyle/>
          <a:p>
            <a:r>
              <a:rPr lang="en-US" altLang="en-US" dirty="0"/>
              <a:t>This slide gives us a</a:t>
            </a:r>
            <a:r>
              <a:rPr lang="en-US" altLang="en-US" baseline="0" dirty="0"/>
              <a:t> few definitions of  a technical challenge. Can you think of some technical changes we can make in our ministries that are pretty easy to identify?</a:t>
            </a:r>
          </a:p>
          <a:p>
            <a:endParaRPr lang="en-US" altLang="en-US" b="1" baseline="0" dirty="0"/>
          </a:p>
          <a:p>
            <a:r>
              <a:rPr lang="en-US" altLang="en-US" b="1" baseline="0" dirty="0"/>
              <a:t>Some ideas include:</a:t>
            </a:r>
          </a:p>
          <a:p>
            <a:pPr marL="171450" indent="-171450">
              <a:buFont typeface="Arial" panose="020B0604020202020204" pitchFamily="34" charset="0"/>
              <a:buChar char="•"/>
            </a:pPr>
            <a:r>
              <a:rPr lang="en-US" altLang="en-US" baseline="0" dirty="0"/>
              <a:t>Becoming more welcoming to visitors by using one form of worship communication. (Not the screen, bulletin, hymn book, hymn board and announcements in some random order.)</a:t>
            </a:r>
          </a:p>
          <a:p>
            <a:pPr marL="171450" indent="-171450">
              <a:buFont typeface="Arial" panose="020B0604020202020204" pitchFamily="34" charset="0"/>
              <a:buChar char="•"/>
            </a:pPr>
            <a:r>
              <a:rPr lang="en-US" altLang="en-US" baseline="0" dirty="0"/>
              <a:t>Communicating in more than one language.</a:t>
            </a:r>
          </a:p>
          <a:p>
            <a:pPr marL="171450" indent="-171450">
              <a:buFont typeface="Arial" panose="020B0604020202020204" pitchFamily="34" charset="0"/>
              <a:buChar char="•"/>
            </a:pPr>
            <a:r>
              <a:rPr lang="en-US" altLang="en-US" baseline="0" dirty="0"/>
              <a:t>Training our members to engage in conversation with people they don’t know.</a:t>
            </a:r>
          </a:p>
          <a:p>
            <a:pPr marL="171450" indent="-171450">
              <a:buFont typeface="Arial" panose="020B0604020202020204" pitchFamily="34" charset="0"/>
              <a:buChar char="•"/>
            </a:pPr>
            <a:r>
              <a:rPr lang="en-US" altLang="en-US" baseline="0" dirty="0"/>
              <a:t>Using best practices to count the offering, rather than letting one person count the money alone.</a:t>
            </a:r>
          </a:p>
          <a:p>
            <a:pPr marL="171450" indent="-171450">
              <a:buFont typeface="Arial" panose="020B0604020202020204" pitchFamily="34" charset="0"/>
              <a:buChar char="•"/>
            </a:pPr>
            <a:r>
              <a:rPr lang="en-US" altLang="en-US" baseline="0" dirty="0"/>
              <a:t>Getting background checks on adults who work with children and youth.</a:t>
            </a:r>
          </a:p>
          <a:p>
            <a:pPr marL="171450" indent="-171450">
              <a:buFont typeface="Arial" panose="020B0604020202020204" pitchFamily="34" charset="0"/>
              <a:buChar char="•"/>
            </a:pPr>
            <a:r>
              <a:rPr lang="en-US" altLang="en-US" baseline="0" dirty="0"/>
              <a:t>Actually training adults and youth who work with children.</a:t>
            </a:r>
          </a:p>
          <a:p>
            <a:pPr marL="171450" indent="-171450">
              <a:buFont typeface="Arial" panose="020B0604020202020204" pitchFamily="34" charset="0"/>
              <a:buChar char="•"/>
            </a:pPr>
            <a:r>
              <a:rPr lang="en-US" altLang="en-US" baseline="0" dirty="0"/>
              <a:t>Cleaning up the property, tending the garden, getting rid of old donated items, old banners, etc.</a:t>
            </a:r>
          </a:p>
          <a:p>
            <a:pPr marL="171450" indent="-171450">
              <a:buFont typeface="Arial" panose="020B0604020202020204" pitchFamily="34" charset="0"/>
              <a:buChar char="•"/>
            </a:pPr>
            <a:r>
              <a:rPr lang="en-US" altLang="en-US" baseline="0" dirty="0"/>
              <a:t>Doing a website makeover so there is no empty building on the front page or out of date info as this is your congregation’s front door…</a:t>
            </a:r>
          </a:p>
          <a:p>
            <a:pPr marL="0" indent="0">
              <a:buFont typeface="Arial" panose="020B0604020202020204" pitchFamily="34" charset="0"/>
              <a:buNone/>
            </a:pPr>
            <a:endParaRPr lang="en-US" altLang="en-US" baseline="0" dirty="0"/>
          </a:p>
          <a:p>
            <a:pPr marL="0" indent="0">
              <a:buFont typeface="Arial" panose="020B0604020202020204" pitchFamily="34" charset="0"/>
              <a:buNone/>
            </a:pPr>
            <a:r>
              <a:rPr lang="en-US" altLang="en-US" baseline="0" dirty="0"/>
              <a:t>You get the idea. EVERY faith community could make this list and go to work on it. The thing is, we know how to do this stuff or we know someone who does. This is within the recourse we currently possess.</a:t>
            </a:r>
          </a:p>
          <a:p>
            <a:pPr marL="0" indent="0">
              <a:buFont typeface="Arial" panose="020B0604020202020204" pitchFamily="34" charset="0"/>
              <a:buNone/>
            </a:pPr>
            <a:endParaRPr lang="en-US" altLang="en-US" baseline="0" dirty="0"/>
          </a:p>
          <a:p>
            <a:pPr marL="171450" indent="-171450">
              <a:buFont typeface="Arial" panose="020B0604020202020204" pitchFamily="34" charset="0"/>
              <a:buChar char="•"/>
            </a:pPr>
            <a:endParaRPr lang="en-US" altLang="en-US" baseline="0" dirty="0"/>
          </a:p>
          <a:p>
            <a:pPr marL="171450" indent="-171450">
              <a:buFont typeface="Arial" panose="020B0604020202020204" pitchFamily="34" charset="0"/>
              <a:buChar char="•"/>
            </a:pPr>
            <a:endParaRPr lang="en-US" altLang="en-US" baseline="0" dirty="0"/>
          </a:p>
          <a:p>
            <a:endParaRPr lang="en-US" altLang="en-US" baseline="0" dirty="0"/>
          </a:p>
          <a:p>
            <a:endParaRPr lang="en-US" altLang="en-US" baseline="0" dirty="0"/>
          </a:p>
          <a:p>
            <a:endParaRPr lang="en-US" altLang="en-US" dirty="0"/>
          </a:p>
        </p:txBody>
      </p:sp>
    </p:spTree>
    <p:extLst>
      <p:ext uri="{BB962C8B-B14F-4D97-AF65-F5344CB8AC3E}">
        <p14:creationId xmlns:p14="http://schemas.microsoft.com/office/powerpoint/2010/main" val="15874853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Adaptive challenges</a:t>
            </a:r>
            <a:r>
              <a:rPr lang="en-US" altLang="en-US" baseline="0" dirty="0"/>
              <a:t> are very different. They are more experimental – more. </a:t>
            </a:r>
          </a:p>
          <a:p>
            <a:endParaRPr lang="en-US" altLang="en-US" dirty="0"/>
          </a:p>
          <a:p>
            <a:r>
              <a:rPr lang="en-US" altLang="en-US" dirty="0"/>
              <a:t>Because the nature of these challenges is different, the work required to address them and who does that work is different.,</a:t>
            </a:r>
            <a:endParaRPr lang="en-US" altLang="en-US" dirty="0">
              <a:latin typeface="Calisto MT" pitchFamily="18" charset="0"/>
            </a:endParaRPr>
          </a:p>
          <a:p>
            <a:endParaRPr lang="en-US" altLang="en-US" dirty="0">
              <a:latin typeface="Calisto MT" pitchFamily="18" charset="0"/>
            </a:endParaRPr>
          </a:p>
          <a:p>
            <a:r>
              <a:rPr lang="en-US" altLang="en-US" dirty="0">
                <a:latin typeface="Calisto MT" pitchFamily="18" charset="0"/>
              </a:rPr>
              <a:t>Transition - Experience teaches us nothing. The only experiences that are helpful are those we “reflect upon.”  </a:t>
            </a:r>
          </a:p>
          <a:p>
            <a:endParaRPr lang="en-US" altLang="en-US" dirty="0"/>
          </a:p>
          <a:p>
            <a:endParaRPr lang="en-US" dirty="0"/>
          </a:p>
        </p:txBody>
      </p:sp>
      <p:sp>
        <p:nvSpPr>
          <p:cNvPr id="4" name="Slide Number Placeholder 3"/>
          <p:cNvSpPr>
            <a:spLocks noGrp="1"/>
          </p:cNvSpPr>
          <p:nvPr>
            <p:ph type="sldNum" sz="quarter" idx="10"/>
          </p:nvPr>
        </p:nvSpPr>
        <p:spPr/>
        <p:txBody>
          <a:bodyPr/>
          <a:lstStyle/>
          <a:p>
            <a:fld id="{D9A5043D-2AC0-4964-BE27-9FA6CB3BE2F5}" type="slidenum">
              <a:rPr lang="en-US" smtClean="0"/>
              <a:pPr/>
              <a:t>13</a:t>
            </a:fld>
            <a:endParaRPr lang="en-US" dirty="0"/>
          </a:p>
        </p:txBody>
      </p:sp>
    </p:spTree>
    <p:extLst>
      <p:ext uri="{BB962C8B-B14F-4D97-AF65-F5344CB8AC3E}">
        <p14:creationId xmlns:p14="http://schemas.microsoft.com/office/powerpoint/2010/main" val="35652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Effective</a:t>
            </a:r>
            <a:r>
              <a:rPr lang="en-US" baseline="0" dirty="0"/>
              <a:t> adaptive leadership manages the heat with the ability to turn the heat up or down as they observe the system.</a:t>
            </a:r>
          </a:p>
          <a:p>
            <a:endParaRPr lang="en-US" baseline="0" dirty="0"/>
          </a:p>
          <a:p>
            <a:r>
              <a:rPr lang="en-US" baseline="0" dirty="0"/>
              <a:t>Basically there is a sweet spot for change. You want just enough heat to keep creative energy and experiments happening as a learning community, but not so much that the community catches fire! Do you see that sweet spot in the gray zone? Notice that this is not a comfortable space, but neither does it leave casualties. </a:t>
            </a:r>
          </a:p>
          <a:p>
            <a:endParaRPr lang="en-US" baseline="0" dirty="0"/>
          </a:p>
          <a:p>
            <a:r>
              <a:rPr lang="en-US" baseline="0" dirty="0"/>
              <a:t>People will always be trying to pull you back into their comfort zone - they act like a rubber band, always wanting to return to their original shape.</a:t>
            </a:r>
          </a:p>
          <a:p>
            <a:endParaRPr lang="en-US" baseline="0" dirty="0"/>
          </a:p>
          <a:p>
            <a:pPr defTabSz="933237">
              <a:defRPr/>
            </a:pPr>
            <a:r>
              <a:rPr lang="en-US" b="1" baseline="0" dirty="0"/>
              <a:t>There is a space in which productive change can happen – but there is a threshold of change that can exceed the limit of tolerance. </a:t>
            </a:r>
          </a:p>
          <a:p>
            <a:endParaRPr lang="en-US" b="1" baseline="0" dirty="0"/>
          </a:p>
          <a:p>
            <a:r>
              <a:rPr lang="en-US" baseline="0" dirty="0"/>
              <a:t>Notice that this is a long-term reality for leaders, not a one and done situation. </a:t>
            </a:r>
          </a:p>
          <a:p>
            <a:endParaRPr lang="en-US" baseline="0" dirty="0"/>
          </a:p>
          <a:p>
            <a:r>
              <a:rPr lang="en-US" baseline="0" dirty="0"/>
              <a:t>If there is one thing you take away from this session today, I hope it is this: </a:t>
            </a:r>
            <a:r>
              <a:rPr lang="en-US" sz="1600" b="1" dirty="0"/>
              <a:t>It is your job as leaders to manage the heat.</a:t>
            </a:r>
          </a:p>
          <a:p>
            <a:endParaRPr lang="en-US" sz="1600" b="1" dirty="0"/>
          </a:p>
          <a:p>
            <a:r>
              <a:rPr lang="en-US" sz="1600" b="1" dirty="0"/>
              <a:t>Process the slide together. </a:t>
            </a:r>
            <a:endParaRPr lang="en-US" b="1" dirty="0"/>
          </a:p>
        </p:txBody>
      </p:sp>
      <p:sp>
        <p:nvSpPr>
          <p:cNvPr id="4" name="Slide Number Placeholder 3"/>
          <p:cNvSpPr>
            <a:spLocks noGrp="1"/>
          </p:cNvSpPr>
          <p:nvPr>
            <p:ph type="sldNum" sz="quarter" idx="10"/>
          </p:nvPr>
        </p:nvSpPr>
        <p:spPr/>
        <p:txBody>
          <a:bodyPr/>
          <a:lstStyle/>
          <a:p>
            <a:fld id="{D9A5043D-2AC0-4964-BE27-9FA6CB3BE2F5}" type="slidenum">
              <a:rPr lang="en-US" smtClean="0"/>
              <a:pPr/>
              <a:t>14</a:t>
            </a:fld>
            <a:endParaRPr lang="en-US" dirty="0"/>
          </a:p>
        </p:txBody>
      </p:sp>
      <p:sp>
        <p:nvSpPr>
          <p:cNvPr id="5" name="Header Placeholder 4"/>
          <p:cNvSpPr>
            <a:spLocks noGrp="1"/>
          </p:cNvSpPr>
          <p:nvPr>
            <p:ph type="hdr" sz="quarter" idx="11"/>
          </p:nvPr>
        </p:nvSpPr>
        <p:spPr/>
        <p:txBody>
          <a:bodyPr/>
          <a:lstStyle/>
          <a:p>
            <a:r>
              <a:rPr lang="en-US" dirty="0"/>
              <a:t>Learning Seminar C</a:t>
            </a:r>
          </a:p>
        </p:txBody>
      </p:sp>
    </p:spTree>
    <p:extLst>
      <p:ext uri="{BB962C8B-B14F-4D97-AF65-F5344CB8AC3E}">
        <p14:creationId xmlns:p14="http://schemas.microsoft.com/office/powerpoint/2010/main" val="5692066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here’s the rhythm. There is a move from</a:t>
            </a:r>
            <a:r>
              <a:rPr lang="en-US" baseline="0" dirty="0"/>
              <a:t> observing – to interpreting – to intervening. It is a way of life for adaptive leaders.</a:t>
            </a:r>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D9A5043D-2AC0-4964-BE27-9FA6CB3BE2F5}" type="slidenum">
              <a:rPr lang="en-US" smtClean="0"/>
              <a:pPr/>
              <a:t>15</a:t>
            </a:fld>
            <a:endParaRPr lang="en-US" dirty="0"/>
          </a:p>
        </p:txBody>
      </p:sp>
      <p:sp>
        <p:nvSpPr>
          <p:cNvPr id="5" name="Header Placeholder 4"/>
          <p:cNvSpPr>
            <a:spLocks noGrp="1"/>
          </p:cNvSpPr>
          <p:nvPr>
            <p:ph type="hdr" sz="quarter" idx="11"/>
          </p:nvPr>
        </p:nvSpPr>
        <p:spPr/>
        <p:txBody>
          <a:bodyPr/>
          <a:lstStyle/>
          <a:p>
            <a:r>
              <a:rPr lang="en-US" dirty="0"/>
              <a:t>Learning Seminar C</a:t>
            </a:r>
          </a:p>
        </p:txBody>
      </p:sp>
    </p:spTree>
    <p:extLst>
      <p:ext uri="{BB962C8B-B14F-4D97-AF65-F5344CB8AC3E}">
        <p14:creationId xmlns:p14="http://schemas.microsoft.com/office/powerpoint/2010/main" val="20891354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5D0A26A-374A-4EC7-8457-03B00383A271}" type="datetimeFigureOut">
              <a:rPr lang="en-US" smtClean="0"/>
              <a:pPr/>
              <a:t>9/8/2017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9D215C-EF40-41FC-8BA1-51FBC81BE2EA}" type="slidenum">
              <a:rPr lang="en-US" smtClean="0"/>
              <a:pPr/>
              <a:t>‹#›</a:t>
            </a:fld>
            <a:endParaRPr lang="en-US"/>
          </a:p>
        </p:txBody>
      </p:sp>
    </p:spTree>
    <p:extLst>
      <p:ext uri="{BB962C8B-B14F-4D97-AF65-F5344CB8AC3E}">
        <p14:creationId xmlns:p14="http://schemas.microsoft.com/office/powerpoint/2010/main" val="1424196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D0A26A-374A-4EC7-8457-03B00383A271}" type="datetimeFigureOut">
              <a:rPr lang="en-US" smtClean="0"/>
              <a:pPr/>
              <a:t>9/8/2017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9D215C-EF40-41FC-8BA1-51FBC81BE2EA}" type="slidenum">
              <a:rPr lang="en-US" smtClean="0"/>
              <a:pPr/>
              <a:t>‹#›</a:t>
            </a:fld>
            <a:endParaRPr lang="en-US"/>
          </a:p>
        </p:txBody>
      </p:sp>
    </p:spTree>
    <p:extLst>
      <p:ext uri="{BB962C8B-B14F-4D97-AF65-F5344CB8AC3E}">
        <p14:creationId xmlns:p14="http://schemas.microsoft.com/office/powerpoint/2010/main" val="2184623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D0A26A-374A-4EC7-8457-03B00383A271}" type="datetimeFigureOut">
              <a:rPr lang="en-US" smtClean="0"/>
              <a:pPr/>
              <a:t>9/8/2017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9D215C-EF40-41FC-8BA1-51FBC81BE2EA}" type="slidenum">
              <a:rPr lang="en-US" smtClean="0"/>
              <a:pPr/>
              <a:t>‹#›</a:t>
            </a:fld>
            <a:endParaRPr lang="en-US"/>
          </a:p>
        </p:txBody>
      </p:sp>
    </p:spTree>
    <p:extLst>
      <p:ext uri="{BB962C8B-B14F-4D97-AF65-F5344CB8AC3E}">
        <p14:creationId xmlns:p14="http://schemas.microsoft.com/office/powerpoint/2010/main" val="1889436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5D0A26A-374A-4EC7-8457-03B00383A271}" type="datetimeFigureOut">
              <a:rPr lang="en-US" smtClean="0"/>
              <a:pPr/>
              <a:t>9/8/2017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9D215C-EF40-41FC-8BA1-51FBC81BE2EA}" type="slidenum">
              <a:rPr lang="en-US" smtClean="0"/>
              <a:pPr/>
              <a:t>‹#›</a:t>
            </a:fld>
            <a:endParaRPr lang="en-US"/>
          </a:p>
        </p:txBody>
      </p:sp>
    </p:spTree>
    <p:extLst>
      <p:ext uri="{BB962C8B-B14F-4D97-AF65-F5344CB8AC3E}">
        <p14:creationId xmlns:p14="http://schemas.microsoft.com/office/powerpoint/2010/main" val="26316697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D0A26A-374A-4EC7-8457-03B00383A271}" type="datetimeFigureOut">
              <a:rPr lang="en-US" smtClean="0"/>
              <a:pPr/>
              <a:t>9/8/2017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9D215C-EF40-41FC-8BA1-51FBC81BE2EA}" type="slidenum">
              <a:rPr lang="en-US" smtClean="0"/>
              <a:pPr/>
              <a:t>‹#›</a:t>
            </a:fld>
            <a:endParaRPr lang="en-US"/>
          </a:p>
        </p:txBody>
      </p:sp>
    </p:spTree>
    <p:extLst>
      <p:ext uri="{BB962C8B-B14F-4D97-AF65-F5344CB8AC3E}">
        <p14:creationId xmlns:p14="http://schemas.microsoft.com/office/powerpoint/2010/main" val="3455231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5D0A26A-374A-4EC7-8457-03B00383A271}" type="datetimeFigureOut">
              <a:rPr lang="en-US" smtClean="0"/>
              <a:pPr/>
              <a:t>9/8/2017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9D215C-EF40-41FC-8BA1-51FBC81BE2EA}" type="slidenum">
              <a:rPr lang="en-US" smtClean="0"/>
              <a:pPr/>
              <a:t>‹#›</a:t>
            </a:fld>
            <a:endParaRPr lang="en-US"/>
          </a:p>
        </p:txBody>
      </p:sp>
    </p:spTree>
    <p:extLst>
      <p:ext uri="{BB962C8B-B14F-4D97-AF65-F5344CB8AC3E}">
        <p14:creationId xmlns:p14="http://schemas.microsoft.com/office/powerpoint/2010/main" val="31479301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D0A26A-374A-4EC7-8457-03B00383A271}" type="datetimeFigureOut">
              <a:rPr lang="en-US" smtClean="0"/>
              <a:pPr/>
              <a:t>9/8/2017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9D215C-EF40-41FC-8BA1-51FBC81BE2EA}" type="slidenum">
              <a:rPr lang="en-US" smtClean="0"/>
              <a:pPr/>
              <a:t>‹#›</a:t>
            </a:fld>
            <a:endParaRPr lang="en-US"/>
          </a:p>
        </p:txBody>
      </p:sp>
    </p:spTree>
    <p:extLst>
      <p:ext uri="{BB962C8B-B14F-4D97-AF65-F5344CB8AC3E}">
        <p14:creationId xmlns:p14="http://schemas.microsoft.com/office/powerpoint/2010/main" val="1829054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5D0A26A-374A-4EC7-8457-03B00383A271}" type="datetimeFigureOut">
              <a:rPr lang="en-US" smtClean="0"/>
              <a:pPr/>
              <a:t>9/8/2017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9D215C-EF40-41FC-8BA1-51FBC81BE2EA}" type="slidenum">
              <a:rPr lang="en-US" smtClean="0"/>
              <a:pPr/>
              <a:t>‹#›</a:t>
            </a:fld>
            <a:endParaRPr lang="en-US"/>
          </a:p>
        </p:txBody>
      </p:sp>
    </p:spTree>
    <p:extLst>
      <p:ext uri="{BB962C8B-B14F-4D97-AF65-F5344CB8AC3E}">
        <p14:creationId xmlns:p14="http://schemas.microsoft.com/office/powerpoint/2010/main" val="23466961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5D0A26A-374A-4EC7-8457-03B00383A271}" type="datetimeFigureOut">
              <a:rPr lang="en-US" smtClean="0"/>
              <a:pPr/>
              <a:t>9/8/2017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9D215C-EF40-41FC-8BA1-51FBC81BE2EA}" type="slidenum">
              <a:rPr lang="en-US" smtClean="0"/>
              <a:pPr/>
              <a:t>‹#›</a:t>
            </a:fld>
            <a:endParaRPr lang="en-US"/>
          </a:p>
        </p:txBody>
      </p:sp>
    </p:spTree>
    <p:extLst>
      <p:ext uri="{BB962C8B-B14F-4D97-AF65-F5344CB8AC3E}">
        <p14:creationId xmlns:p14="http://schemas.microsoft.com/office/powerpoint/2010/main" val="2223448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D0A26A-374A-4EC7-8457-03B00383A271}" type="datetimeFigureOut">
              <a:rPr lang="en-US" smtClean="0"/>
              <a:pPr/>
              <a:t>9/8/2017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9D215C-EF40-41FC-8BA1-51FBC81BE2EA}" type="slidenum">
              <a:rPr lang="en-US" smtClean="0"/>
              <a:pPr/>
              <a:t>‹#›</a:t>
            </a:fld>
            <a:endParaRPr lang="en-US"/>
          </a:p>
        </p:txBody>
      </p:sp>
    </p:spTree>
    <p:extLst>
      <p:ext uri="{BB962C8B-B14F-4D97-AF65-F5344CB8AC3E}">
        <p14:creationId xmlns:p14="http://schemas.microsoft.com/office/powerpoint/2010/main" val="3688725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D0A26A-374A-4EC7-8457-03B00383A271}" type="datetimeFigureOut">
              <a:rPr lang="en-US" smtClean="0"/>
              <a:pPr/>
              <a:t>9/8/2017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9D215C-EF40-41FC-8BA1-51FBC81BE2EA}" type="slidenum">
              <a:rPr lang="en-US" smtClean="0"/>
              <a:pPr/>
              <a:t>‹#›</a:t>
            </a:fld>
            <a:endParaRPr lang="en-US"/>
          </a:p>
        </p:txBody>
      </p:sp>
    </p:spTree>
    <p:extLst>
      <p:ext uri="{BB962C8B-B14F-4D97-AF65-F5344CB8AC3E}">
        <p14:creationId xmlns:p14="http://schemas.microsoft.com/office/powerpoint/2010/main" val="2630527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D0A26A-374A-4EC7-8457-03B00383A271}" type="datetimeFigureOut">
              <a:rPr lang="en-US" smtClean="0"/>
              <a:pPr/>
              <a:t>9/8/2017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9D215C-EF40-41FC-8BA1-51FBC81BE2EA}" type="slidenum">
              <a:rPr lang="en-US" smtClean="0"/>
              <a:pPr/>
              <a:t>‹#›</a:t>
            </a:fld>
            <a:endParaRPr lang="en-US"/>
          </a:p>
        </p:txBody>
      </p:sp>
    </p:spTree>
    <p:extLst>
      <p:ext uri="{BB962C8B-B14F-4D97-AF65-F5344CB8AC3E}">
        <p14:creationId xmlns:p14="http://schemas.microsoft.com/office/powerpoint/2010/main" val="844943635"/>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t="5611" r="8285" b="3480"/>
          <a:stretch/>
        </p:blipFill>
        <p:spPr>
          <a:xfrm>
            <a:off x="-8947" y="0"/>
            <a:ext cx="9152947" cy="6868273"/>
          </a:xfrm>
          <a:prstGeom prst="rect">
            <a:avLst/>
          </a:prstGeom>
        </p:spPr>
      </p:pic>
      <p:sp>
        <p:nvSpPr>
          <p:cNvPr id="6" name="Rectangle 5"/>
          <p:cNvSpPr>
            <a:spLocks noGrp="1" noRot="1" noChangeAspect="1" noMove="1" noResize="1" noEditPoints="1" noAdjustHandles="1" noChangeArrowheads="1" noChangeShapeType="1" noTextEdit="1"/>
          </p:cNvSpPr>
          <p:nvPr>
            <p:extLst/>
          </p:nvPr>
        </p:nvSpPr>
        <p:spPr bwMode="white">
          <a:xfrm>
            <a:off x="1" y="0"/>
            <a:ext cx="5664200" cy="6858000"/>
          </a:xfrm>
          <a:prstGeom prst="rect">
            <a:avLst/>
          </a:prstGeom>
          <a:solidFill>
            <a:schemeClr val="tx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919116" y="4303435"/>
            <a:ext cx="5298801" cy="2178423"/>
          </a:xfrm>
          <a:prstGeom prst="rect">
            <a:avLst/>
          </a:prstGeom>
        </p:spPr>
        <p:txBody>
          <a:bodyPr vert="horz" lIns="91440" tIns="45720" rIns="91440" bIns="45720" rtlCol="0">
            <a:normAutofit/>
          </a:bodyPr>
          <a:lstStyle/>
          <a:p>
            <a:r>
              <a:rPr lang="en-US" sz="4000" b="1" dirty="0">
                <a:solidFill>
                  <a:schemeClr val="accent4"/>
                </a:solidFill>
                <a:latin typeface="Gill Sans MT" panose="020B0502020104020203" pitchFamily="34" charset="0"/>
              </a:rPr>
              <a:t>Waytolead.org</a:t>
            </a:r>
            <a:endParaRPr lang="en-US" dirty="0">
              <a:solidFill>
                <a:schemeClr val="bg1"/>
              </a:solidFill>
            </a:endParaRPr>
          </a:p>
        </p:txBody>
      </p:sp>
    </p:spTree>
    <p:extLst>
      <p:ext uri="{BB962C8B-B14F-4D97-AF65-F5344CB8AC3E}">
        <p14:creationId xmlns:p14="http://schemas.microsoft.com/office/powerpoint/2010/main" val="1046130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16200000">
            <a:off x="-685279" y="2192578"/>
            <a:ext cx="4667965" cy="1107996"/>
          </a:xfrm>
          <a:prstGeom prst="rect">
            <a:avLst/>
          </a:prstGeom>
          <a:noFill/>
        </p:spPr>
        <p:txBody>
          <a:bodyPr wrap="square" rtlCol="0">
            <a:spAutoFit/>
          </a:bodyPr>
          <a:lstStyle/>
          <a:p>
            <a:r>
              <a:rPr lang="en-US" sz="6600" b="1" dirty="0">
                <a:solidFill>
                  <a:schemeClr val="accent4"/>
                </a:solidFill>
                <a:latin typeface="Gill Sans MT" panose="020B0502020104020203" pitchFamily="34" charset="0"/>
              </a:rPr>
              <a:t>CHECK IN</a:t>
            </a:r>
          </a:p>
        </p:txBody>
      </p:sp>
      <p:pic>
        <p:nvPicPr>
          <p:cNvPr id="1026" name="Picture 2" descr="http://arunimashah.com/wp-content/uploads/2013/03/conversat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8409" y="725127"/>
            <a:ext cx="5627572" cy="422067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58418" y="4957413"/>
            <a:ext cx="8766313" cy="584775"/>
          </a:xfrm>
          <a:prstGeom prst="rect">
            <a:avLst/>
          </a:prstGeom>
          <a:noFill/>
        </p:spPr>
        <p:txBody>
          <a:bodyPr wrap="square" rtlCol="0">
            <a:spAutoFit/>
          </a:bodyPr>
          <a:lstStyle/>
          <a:p>
            <a:r>
              <a:rPr lang="en-US" sz="3200" b="1" dirty="0">
                <a:solidFill>
                  <a:schemeClr val="accent4"/>
                </a:solidFill>
                <a:latin typeface="Gill Sans MT" panose="020B0502020104020203" pitchFamily="34" charset="0"/>
              </a:rPr>
              <a:t>How are you feeling after Hurricane Harvey?</a:t>
            </a:r>
          </a:p>
        </p:txBody>
      </p:sp>
    </p:spTree>
    <p:extLst>
      <p:ext uri="{BB962C8B-B14F-4D97-AF65-F5344CB8AC3E}">
        <p14:creationId xmlns:p14="http://schemas.microsoft.com/office/powerpoint/2010/main" val="11815657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98172" y="86916"/>
            <a:ext cx="8676861" cy="6463308"/>
          </a:xfrm>
          <a:prstGeom prst="rect">
            <a:avLst/>
          </a:prstGeom>
          <a:noFill/>
        </p:spPr>
        <p:txBody>
          <a:bodyPr wrap="square" rtlCol="0">
            <a:spAutoFit/>
          </a:bodyPr>
          <a:lstStyle/>
          <a:p>
            <a:r>
              <a:rPr lang="en-US" sz="3200" b="1" dirty="0">
                <a:solidFill>
                  <a:schemeClr val="bg1"/>
                </a:solidFill>
                <a:latin typeface="Gill Sans MT" panose="020B0502020104020203" pitchFamily="34" charset="0"/>
              </a:rPr>
              <a:t>My </a:t>
            </a:r>
            <a:r>
              <a:rPr lang="en-US" sz="3200" b="1" u="sng" dirty="0">
                <a:solidFill>
                  <a:schemeClr val="bg1"/>
                </a:solidFill>
                <a:latin typeface="Gill Sans MT" panose="020B0502020104020203" pitchFamily="34" charset="0"/>
              </a:rPr>
              <a:t>personal loss</a:t>
            </a:r>
            <a:r>
              <a:rPr lang="en-US" sz="3200" b="1" dirty="0">
                <a:solidFill>
                  <a:schemeClr val="bg1"/>
                </a:solidFill>
                <a:latin typeface="Gill Sans MT" panose="020B0502020104020203" pitchFamily="34" charset="0"/>
              </a:rPr>
              <a:t> due to Hurricane Harvey is:</a:t>
            </a:r>
          </a:p>
          <a:p>
            <a:endParaRPr lang="en-US" sz="3200" b="1" dirty="0">
              <a:solidFill>
                <a:schemeClr val="bg1"/>
              </a:solidFill>
              <a:latin typeface="Gill Sans MT" panose="020B0502020104020203" pitchFamily="34" charset="0"/>
            </a:endParaRPr>
          </a:p>
          <a:p>
            <a:r>
              <a:rPr lang="en-US" sz="3200" b="1" dirty="0">
                <a:solidFill>
                  <a:schemeClr val="bg1"/>
                </a:solidFill>
                <a:latin typeface="Gill Sans MT" panose="020B0502020104020203" pitchFamily="34" charset="0"/>
              </a:rPr>
              <a:t>a. Friends or family had flooding or other impact from the storm.</a:t>
            </a:r>
          </a:p>
          <a:p>
            <a:endParaRPr lang="en-US" sz="2400" b="1" dirty="0">
              <a:solidFill>
                <a:schemeClr val="bg1"/>
              </a:solidFill>
              <a:latin typeface="Gill Sans MT" panose="020B0502020104020203" pitchFamily="34" charset="0"/>
            </a:endParaRPr>
          </a:p>
          <a:p>
            <a:r>
              <a:rPr lang="en-US" sz="3200" b="1" dirty="0">
                <a:solidFill>
                  <a:schemeClr val="bg1"/>
                </a:solidFill>
                <a:latin typeface="Gill Sans MT" panose="020B0502020104020203" pitchFamily="34" charset="0"/>
              </a:rPr>
              <a:t>b. I had some flooding or other impact from the storm at my home.</a:t>
            </a:r>
          </a:p>
          <a:p>
            <a:endParaRPr lang="en-US" sz="2400" b="1" dirty="0">
              <a:solidFill>
                <a:schemeClr val="bg1"/>
              </a:solidFill>
              <a:latin typeface="Gill Sans MT" panose="020B0502020104020203" pitchFamily="34" charset="0"/>
            </a:endParaRPr>
          </a:p>
          <a:p>
            <a:r>
              <a:rPr lang="en-US" sz="3200" b="1" dirty="0">
                <a:solidFill>
                  <a:schemeClr val="bg1"/>
                </a:solidFill>
                <a:latin typeface="Gill Sans MT" panose="020B0502020104020203" pitchFamily="34" charset="0"/>
              </a:rPr>
              <a:t>c. I lost my home or am still waiting to hear about my home.</a:t>
            </a:r>
          </a:p>
          <a:p>
            <a:endParaRPr lang="en-US" sz="2400" b="1" dirty="0">
              <a:solidFill>
                <a:schemeClr val="bg1"/>
              </a:solidFill>
              <a:latin typeface="Gill Sans MT" panose="020B0502020104020203" pitchFamily="34" charset="0"/>
            </a:endParaRPr>
          </a:p>
          <a:p>
            <a:r>
              <a:rPr lang="en-US" sz="3200" b="1" dirty="0">
                <a:solidFill>
                  <a:schemeClr val="bg1"/>
                </a:solidFill>
                <a:latin typeface="Gill Sans MT" panose="020B0502020104020203" pitchFamily="34" charset="0"/>
              </a:rPr>
              <a:t>d. People I care about or know have had a death related to this storm.</a:t>
            </a:r>
          </a:p>
          <a:p>
            <a:endParaRPr lang="en-US" dirty="0"/>
          </a:p>
        </p:txBody>
      </p:sp>
    </p:spTree>
    <p:extLst>
      <p:ext uri="{BB962C8B-B14F-4D97-AF65-F5344CB8AC3E}">
        <p14:creationId xmlns:p14="http://schemas.microsoft.com/office/powerpoint/2010/main" val="3357950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8905" y="9942"/>
            <a:ext cx="9024730" cy="7448193"/>
          </a:xfrm>
          <a:prstGeom prst="rect">
            <a:avLst/>
          </a:prstGeom>
          <a:noFill/>
        </p:spPr>
        <p:txBody>
          <a:bodyPr wrap="square" rtlCol="0">
            <a:spAutoFit/>
          </a:bodyPr>
          <a:lstStyle/>
          <a:p>
            <a:r>
              <a:rPr lang="en-US" dirty="0"/>
              <a:t>.</a:t>
            </a:r>
            <a:r>
              <a:rPr lang="en-US" sz="3200" b="1" dirty="0">
                <a:solidFill>
                  <a:schemeClr val="bg1"/>
                </a:solidFill>
                <a:latin typeface="Gill Sans MT" panose="020B0502020104020203" pitchFamily="34" charset="0"/>
              </a:rPr>
              <a:t>My personal experience with other natural disasters:</a:t>
            </a:r>
          </a:p>
          <a:p>
            <a:endParaRPr lang="en-US" sz="2400" b="1" dirty="0">
              <a:solidFill>
                <a:schemeClr val="bg1"/>
              </a:solidFill>
              <a:latin typeface="Gill Sans MT" panose="020B0502020104020203" pitchFamily="34" charset="0"/>
            </a:endParaRPr>
          </a:p>
          <a:p>
            <a:r>
              <a:rPr lang="en-US" sz="3200" b="1" dirty="0">
                <a:solidFill>
                  <a:schemeClr val="bg1"/>
                </a:solidFill>
                <a:latin typeface="Gill Sans MT" panose="020B0502020104020203" pitchFamily="34" charset="0"/>
              </a:rPr>
              <a:t>a. This is my first experience.</a:t>
            </a:r>
          </a:p>
          <a:p>
            <a:endParaRPr lang="en-US" sz="2400" b="1" dirty="0">
              <a:solidFill>
                <a:schemeClr val="bg1"/>
              </a:solidFill>
              <a:latin typeface="Gill Sans MT" panose="020B0502020104020203" pitchFamily="34" charset="0"/>
            </a:endParaRPr>
          </a:p>
          <a:p>
            <a:r>
              <a:rPr lang="en-US" sz="3200" b="1" dirty="0">
                <a:solidFill>
                  <a:schemeClr val="bg1"/>
                </a:solidFill>
                <a:latin typeface="Gill Sans MT" panose="020B0502020104020203" pitchFamily="34" charset="0"/>
              </a:rPr>
              <a:t>b. I have been through several hurricanes or other natural disasters.</a:t>
            </a:r>
          </a:p>
          <a:p>
            <a:endParaRPr lang="en-US" sz="2400" b="1" dirty="0">
              <a:solidFill>
                <a:schemeClr val="bg1"/>
              </a:solidFill>
              <a:latin typeface="Gill Sans MT" panose="020B0502020104020203" pitchFamily="34" charset="0"/>
            </a:endParaRPr>
          </a:p>
          <a:p>
            <a:r>
              <a:rPr lang="en-US" sz="3200" b="1" dirty="0">
                <a:solidFill>
                  <a:schemeClr val="bg1"/>
                </a:solidFill>
                <a:latin typeface="Gill Sans MT" panose="020B0502020104020203" pitchFamily="34" charset="0"/>
              </a:rPr>
              <a:t>c. I have worked on recovery teams, heard stories, and felt the impact of disaster many times.</a:t>
            </a:r>
          </a:p>
          <a:p>
            <a:endParaRPr lang="en-US" sz="2400" b="1" dirty="0">
              <a:solidFill>
                <a:schemeClr val="bg1"/>
              </a:solidFill>
              <a:latin typeface="Gill Sans MT" panose="020B0502020104020203" pitchFamily="34" charset="0"/>
            </a:endParaRPr>
          </a:p>
          <a:p>
            <a:r>
              <a:rPr lang="en-US" sz="3200" b="1" dirty="0">
                <a:solidFill>
                  <a:schemeClr val="bg1"/>
                </a:solidFill>
                <a:latin typeface="Gill Sans MT" panose="020B0502020104020203" pitchFamily="34" charset="0"/>
              </a:rPr>
              <a:t>d. I have been flooded, lost my home or had a death in my family in the past due to a natural disaster.</a:t>
            </a:r>
          </a:p>
          <a:p>
            <a:endParaRPr lang="en-US" dirty="0"/>
          </a:p>
        </p:txBody>
      </p:sp>
    </p:spTree>
    <p:extLst>
      <p:ext uri="{BB962C8B-B14F-4D97-AF65-F5344CB8AC3E}">
        <p14:creationId xmlns:p14="http://schemas.microsoft.com/office/powerpoint/2010/main" val="2834743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47870" y="347870"/>
            <a:ext cx="8209721" cy="6463308"/>
          </a:xfrm>
          <a:prstGeom prst="rect">
            <a:avLst/>
          </a:prstGeom>
          <a:noFill/>
        </p:spPr>
        <p:txBody>
          <a:bodyPr wrap="square" rtlCol="0">
            <a:spAutoFit/>
          </a:bodyPr>
          <a:lstStyle/>
          <a:p>
            <a:r>
              <a:rPr lang="en-US" sz="3200" b="1" dirty="0">
                <a:solidFill>
                  <a:schemeClr val="bg1"/>
                </a:solidFill>
                <a:latin typeface="Gill Sans MT" panose="020B0502020104020203" pitchFamily="34" charset="0"/>
              </a:rPr>
              <a:t>In the past week I have:</a:t>
            </a:r>
          </a:p>
          <a:p>
            <a:endParaRPr lang="en-US" sz="3200" b="1" dirty="0">
              <a:solidFill>
                <a:schemeClr val="bg1"/>
              </a:solidFill>
              <a:latin typeface="Gill Sans MT" panose="020B0502020104020203" pitchFamily="34" charset="0"/>
            </a:endParaRPr>
          </a:p>
          <a:p>
            <a:r>
              <a:rPr lang="en-US" sz="3200" b="1" dirty="0">
                <a:solidFill>
                  <a:schemeClr val="bg1"/>
                </a:solidFill>
                <a:latin typeface="Gill Sans MT" panose="020B0502020104020203" pitchFamily="34" charset="0"/>
              </a:rPr>
              <a:t>a. been able to move into a normal routine.</a:t>
            </a:r>
          </a:p>
          <a:p>
            <a:endParaRPr lang="en-US" sz="2400" b="1" dirty="0">
              <a:solidFill>
                <a:schemeClr val="bg1"/>
              </a:solidFill>
              <a:latin typeface="Gill Sans MT" panose="020B0502020104020203" pitchFamily="34" charset="0"/>
            </a:endParaRPr>
          </a:p>
          <a:p>
            <a:r>
              <a:rPr lang="en-US" sz="3200" b="1" dirty="0">
                <a:solidFill>
                  <a:schemeClr val="bg1"/>
                </a:solidFill>
                <a:latin typeface="Gill Sans MT" panose="020B0502020104020203" pitchFamily="34" charset="0"/>
              </a:rPr>
              <a:t>b. felt unable to concentrate, felt moved to tears or generally been overwhelmed.</a:t>
            </a:r>
          </a:p>
          <a:p>
            <a:endParaRPr lang="en-US" sz="2400" b="1" dirty="0">
              <a:solidFill>
                <a:schemeClr val="bg1"/>
              </a:solidFill>
              <a:latin typeface="Gill Sans MT" panose="020B0502020104020203" pitchFamily="34" charset="0"/>
            </a:endParaRPr>
          </a:p>
          <a:p>
            <a:r>
              <a:rPr lang="en-US" sz="3200" b="1" dirty="0">
                <a:solidFill>
                  <a:schemeClr val="bg1"/>
                </a:solidFill>
                <a:latin typeface="Gill Sans MT" panose="020B0502020104020203" pitchFamily="34" charset="0"/>
              </a:rPr>
              <a:t>c. been in a deep fog, unable to make decisions or carry out daily activities much at all.</a:t>
            </a:r>
          </a:p>
          <a:p>
            <a:endParaRPr lang="en-US" sz="2400" b="1" dirty="0">
              <a:solidFill>
                <a:schemeClr val="bg1"/>
              </a:solidFill>
              <a:latin typeface="Gill Sans MT" panose="020B0502020104020203" pitchFamily="34" charset="0"/>
            </a:endParaRPr>
          </a:p>
          <a:p>
            <a:r>
              <a:rPr lang="en-US" sz="3200" b="1" dirty="0">
                <a:solidFill>
                  <a:schemeClr val="bg1"/>
                </a:solidFill>
                <a:latin typeface="Gill Sans MT" panose="020B0502020104020203" pitchFamily="34" charset="0"/>
              </a:rPr>
              <a:t>d. been paralyzed by my feelings.</a:t>
            </a:r>
          </a:p>
          <a:p>
            <a:endParaRPr lang="en-US" dirty="0"/>
          </a:p>
        </p:txBody>
      </p:sp>
    </p:spTree>
    <p:extLst>
      <p:ext uri="{BB962C8B-B14F-4D97-AF65-F5344CB8AC3E}">
        <p14:creationId xmlns:p14="http://schemas.microsoft.com/office/powerpoint/2010/main" val="2789933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write"/>
          <p:cNvPicPr>
            <a:picLocks noChangeAspect="1" noChangeArrowheads="1"/>
          </p:cNvPicPr>
          <p:nvPr/>
        </p:nvPicPr>
        <p:blipFill rotWithShape="1">
          <a:blip r:embed="rId3">
            <a:extLst>
              <a:ext uri="{28A0092B-C50C-407E-A947-70E740481C1C}">
                <a14:useLocalDpi xmlns:a14="http://schemas.microsoft.com/office/drawing/2010/main" val="0"/>
              </a:ext>
            </a:extLst>
          </a:blip>
          <a:srcRect l="19198" r="35780" b="-1"/>
          <a:stretch/>
        </p:blipFill>
        <p:spPr bwMode="auto">
          <a:xfrm>
            <a:off x="5666993" y="1690688"/>
            <a:ext cx="3477007" cy="5167312"/>
          </a:xfrm>
          <a:custGeom>
            <a:avLst/>
            <a:gdLst>
              <a:gd name="connsiteX0" fmla="*/ 0 w 4636009"/>
              <a:gd name="connsiteY0" fmla="*/ 0 h 5167312"/>
              <a:gd name="connsiteX1" fmla="*/ 4636009 w 4636009"/>
              <a:gd name="connsiteY1" fmla="*/ 0 h 5167312"/>
              <a:gd name="connsiteX2" fmla="*/ 4636009 w 4636009"/>
              <a:gd name="connsiteY2" fmla="*/ 5167312 h 5167312"/>
              <a:gd name="connsiteX3" fmla="*/ 276091 w 4636009"/>
              <a:gd name="connsiteY3" fmla="*/ 5167312 h 5167312"/>
              <a:gd name="connsiteX4" fmla="*/ 2669970 w 4636009"/>
              <a:gd name="connsiteY4" fmla="*/ 952 h 5167312"/>
              <a:gd name="connsiteX5" fmla="*/ 0 w 4636009"/>
              <a:gd name="connsiteY5" fmla="*/ 952 h 516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36009" h="5167312">
                <a:moveTo>
                  <a:pt x="0" y="0"/>
                </a:moveTo>
                <a:lnTo>
                  <a:pt x="4636009" y="0"/>
                </a:lnTo>
                <a:lnTo>
                  <a:pt x="4636009" y="5167312"/>
                </a:lnTo>
                <a:lnTo>
                  <a:pt x="276091" y="5167312"/>
                </a:lnTo>
                <a:lnTo>
                  <a:pt x="2669970" y="952"/>
                </a:lnTo>
                <a:lnTo>
                  <a:pt x="0" y="952"/>
                </a:lnTo>
                <a:close/>
              </a:path>
            </a:pathLst>
          </a:custGeom>
          <a:noFill/>
          <a:extLst>
            <a:ext uri="{909E8E84-426E-40DD-AFC4-6F175D3DCCD1}">
              <a14:hiddenFill xmlns:a14="http://schemas.microsoft.com/office/drawing/2010/main">
                <a:solidFill>
                  <a:srgbClr val="FFFFFF"/>
                </a:solidFill>
              </a14:hiddenFill>
            </a:ext>
          </a:extLst>
        </p:spPr>
      </p:pic>
      <p:sp>
        <p:nvSpPr>
          <p:cNvPr id="71" name="Freeform 7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691640"/>
            <a:ext cx="7539075" cy="5166360"/>
          </a:xfrm>
          <a:custGeom>
            <a:avLst/>
            <a:gdLst>
              <a:gd name="connsiteX0" fmla="*/ 0 w 9786594"/>
              <a:gd name="connsiteY0" fmla="*/ 0 h 5032376"/>
              <a:gd name="connsiteX1" fmla="*/ 2130696 w 9786594"/>
              <a:gd name="connsiteY1" fmla="*/ 0 h 5032376"/>
              <a:gd name="connsiteX2" fmla="*/ 4685057 w 9786594"/>
              <a:gd name="connsiteY2" fmla="*/ 0 h 5032376"/>
              <a:gd name="connsiteX3" fmla="*/ 6291520 w 9786594"/>
              <a:gd name="connsiteY3" fmla="*/ 0 h 5032376"/>
              <a:gd name="connsiteX4" fmla="*/ 7449885 w 9786594"/>
              <a:gd name="connsiteY4" fmla="*/ 0 h 5032376"/>
              <a:gd name="connsiteX5" fmla="*/ 7455943 w 9786594"/>
              <a:gd name="connsiteY5" fmla="*/ 0 h 5032376"/>
              <a:gd name="connsiteX6" fmla="*/ 9786594 w 9786594"/>
              <a:gd name="connsiteY6" fmla="*/ 5032376 h 5032376"/>
              <a:gd name="connsiteX7" fmla="*/ 0 w 9786594"/>
              <a:gd name="connsiteY7" fmla="*/ 5032376 h 5032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86594" h="5032376">
                <a:moveTo>
                  <a:pt x="0" y="0"/>
                </a:moveTo>
                <a:lnTo>
                  <a:pt x="2130696" y="0"/>
                </a:lnTo>
                <a:lnTo>
                  <a:pt x="4685057" y="0"/>
                </a:lnTo>
                <a:lnTo>
                  <a:pt x="6291520" y="0"/>
                </a:lnTo>
                <a:lnTo>
                  <a:pt x="7449885" y="0"/>
                </a:lnTo>
                <a:lnTo>
                  <a:pt x="7455943" y="0"/>
                </a:lnTo>
                <a:lnTo>
                  <a:pt x="9786594" y="5032376"/>
                </a:lnTo>
                <a:lnTo>
                  <a:pt x="0" y="5032376"/>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extBox 3"/>
          <p:cNvSpPr txBox="1"/>
          <p:nvPr/>
        </p:nvSpPr>
        <p:spPr>
          <a:xfrm>
            <a:off x="628649" y="2015406"/>
            <a:ext cx="6308863" cy="4065986"/>
          </a:xfrm>
          <a:prstGeom prst="rect">
            <a:avLst/>
          </a:prstGeom>
        </p:spPr>
        <p:txBody>
          <a:bodyPr vert="horz" lIns="91440" tIns="45720" rIns="91440" bIns="45720" rtlCol="0" anchor="ctr">
            <a:normAutofit/>
          </a:bodyPr>
          <a:lstStyle/>
          <a:p>
            <a:pPr>
              <a:lnSpc>
                <a:spcPct val="90000"/>
              </a:lnSpc>
              <a:spcAft>
                <a:spcPts val="600"/>
              </a:spcAft>
            </a:pPr>
            <a:r>
              <a:rPr lang="en-US" sz="4000" b="1" dirty="0">
                <a:solidFill>
                  <a:schemeClr val="bg1"/>
                </a:solidFill>
                <a:latin typeface="Gill Sans MT" panose="020B0502020104020203" pitchFamily="34" charset="0"/>
              </a:rPr>
              <a:t>Start now, write anything you are thinking</a:t>
            </a:r>
          </a:p>
          <a:p>
            <a:pPr indent="-228600">
              <a:lnSpc>
                <a:spcPct val="90000"/>
              </a:lnSpc>
              <a:spcAft>
                <a:spcPts val="600"/>
              </a:spcAft>
              <a:buFont typeface="Arial" panose="020B0604020202020204" pitchFamily="34" charset="0"/>
              <a:buChar char="•"/>
            </a:pPr>
            <a:endParaRPr lang="en-US" sz="4000" b="1" dirty="0">
              <a:solidFill>
                <a:schemeClr val="bg1"/>
              </a:solidFill>
              <a:latin typeface="Gill Sans MT" panose="020B0502020104020203" pitchFamily="34" charset="0"/>
            </a:endParaRPr>
          </a:p>
          <a:p>
            <a:pPr>
              <a:lnSpc>
                <a:spcPct val="90000"/>
              </a:lnSpc>
              <a:spcAft>
                <a:spcPts val="600"/>
              </a:spcAft>
            </a:pPr>
            <a:r>
              <a:rPr lang="en-US" sz="4000" b="1" dirty="0">
                <a:solidFill>
                  <a:schemeClr val="bg1"/>
                </a:solidFill>
                <a:latin typeface="Gill Sans MT" panose="020B0502020104020203" pitchFamily="34" charset="0"/>
              </a:rPr>
              <a:t>Keep going – </a:t>
            </a:r>
          </a:p>
          <a:p>
            <a:pPr>
              <a:lnSpc>
                <a:spcPct val="90000"/>
              </a:lnSpc>
              <a:spcAft>
                <a:spcPts val="600"/>
              </a:spcAft>
            </a:pPr>
            <a:r>
              <a:rPr lang="en-US" sz="4000" b="1" dirty="0">
                <a:solidFill>
                  <a:schemeClr val="bg1"/>
                </a:solidFill>
                <a:latin typeface="Gill Sans MT" panose="020B0502020104020203" pitchFamily="34" charset="0"/>
              </a:rPr>
              <a:t>15 minutes for 4 days</a:t>
            </a:r>
          </a:p>
          <a:p>
            <a:pPr indent="-228600">
              <a:lnSpc>
                <a:spcPct val="90000"/>
              </a:lnSpc>
              <a:spcAft>
                <a:spcPts val="600"/>
              </a:spcAft>
              <a:buFont typeface="Arial" panose="020B0604020202020204" pitchFamily="34" charset="0"/>
              <a:buChar char="•"/>
            </a:pPr>
            <a:endParaRPr lang="en-US" sz="1700" dirty="0">
              <a:solidFill>
                <a:schemeClr val="bg1"/>
              </a:solidFill>
            </a:endParaRPr>
          </a:p>
        </p:txBody>
      </p:sp>
      <p:sp>
        <p:nvSpPr>
          <p:cNvPr id="5" name="TextBox 4"/>
          <p:cNvSpPr txBox="1"/>
          <p:nvPr/>
        </p:nvSpPr>
        <p:spPr>
          <a:xfrm>
            <a:off x="628650" y="308113"/>
            <a:ext cx="7441924" cy="1323439"/>
          </a:xfrm>
          <a:prstGeom prst="rect">
            <a:avLst/>
          </a:prstGeom>
          <a:noFill/>
        </p:spPr>
        <p:txBody>
          <a:bodyPr wrap="square" rtlCol="0">
            <a:spAutoFit/>
          </a:bodyPr>
          <a:lstStyle/>
          <a:p>
            <a:r>
              <a:rPr lang="en-US" sz="8000" b="1" dirty="0">
                <a:solidFill>
                  <a:schemeClr val="bg1"/>
                </a:solidFill>
                <a:latin typeface="Gill Sans MT" panose="020B0502020104020203" pitchFamily="34" charset="0"/>
              </a:rPr>
              <a:t>Write it down</a:t>
            </a:r>
            <a:endParaRPr lang="en-US" sz="8000" dirty="0"/>
          </a:p>
        </p:txBody>
      </p:sp>
    </p:spTree>
    <p:extLst>
      <p:ext uri="{BB962C8B-B14F-4D97-AF65-F5344CB8AC3E}">
        <p14:creationId xmlns:p14="http://schemas.microsoft.com/office/powerpoint/2010/main" val="2280511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16200000">
            <a:off x="-685279" y="2192578"/>
            <a:ext cx="4667965" cy="1107996"/>
          </a:xfrm>
          <a:prstGeom prst="rect">
            <a:avLst/>
          </a:prstGeom>
          <a:noFill/>
        </p:spPr>
        <p:txBody>
          <a:bodyPr wrap="square" rtlCol="0">
            <a:spAutoFit/>
          </a:bodyPr>
          <a:lstStyle/>
          <a:p>
            <a:r>
              <a:rPr lang="en-US" sz="6600" b="1" dirty="0">
                <a:solidFill>
                  <a:schemeClr val="accent4"/>
                </a:solidFill>
                <a:latin typeface="Gill Sans MT" panose="020B0502020104020203" pitchFamily="34" charset="0"/>
              </a:rPr>
              <a:t>CHECK IN</a:t>
            </a:r>
          </a:p>
        </p:txBody>
      </p:sp>
      <p:pic>
        <p:nvPicPr>
          <p:cNvPr id="1026" name="Picture 2" descr="http://arunimashah.com/wp-content/uploads/2013/03/conversat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8409" y="725127"/>
            <a:ext cx="5627572" cy="422067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58418" y="4957413"/>
            <a:ext cx="8766313" cy="1077218"/>
          </a:xfrm>
          <a:prstGeom prst="rect">
            <a:avLst/>
          </a:prstGeom>
          <a:noFill/>
        </p:spPr>
        <p:txBody>
          <a:bodyPr wrap="square" rtlCol="0">
            <a:spAutoFit/>
          </a:bodyPr>
          <a:lstStyle/>
          <a:p>
            <a:pPr algn="ctr"/>
            <a:r>
              <a:rPr lang="en-US" sz="3200" b="1" dirty="0">
                <a:solidFill>
                  <a:schemeClr val="accent4"/>
                </a:solidFill>
                <a:latin typeface="Gill Sans MT" panose="020B0502020104020203" pitchFamily="34" charset="0"/>
              </a:rPr>
              <a:t>What surfaced? What bothers you?                        What do you value? What do you need?</a:t>
            </a:r>
          </a:p>
        </p:txBody>
      </p:sp>
    </p:spTree>
    <p:extLst>
      <p:ext uri="{BB962C8B-B14F-4D97-AF65-F5344CB8AC3E}">
        <p14:creationId xmlns:p14="http://schemas.microsoft.com/office/powerpoint/2010/main" val="1690670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images.unsplash.com/photo-1415696036885-d2902d10ed4e?ixlib=rb-0.3.5&amp;q=80&amp;fm=jpg&amp;crop=entropy&amp;s=9d92dcc7e3d1876a8136036a7d6e6a1b"/>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5344"/>
          <a:stretch/>
        </p:blipFill>
        <p:spPr bwMode="auto">
          <a:xfrm>
            <a:off x="-27432" y="-15498"/>
            <a:ext cx="9171432" cy="704088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extBox 4"/>
          <p:cNvSpPr txBox="1"/>
          <p:nvPr/>
        </p:nvSpPr>
        <p:spPr>
          <a:xfrm>
            <a:off x="0" y="2781667"/>
            <a:ext cx="8787865" cy="2554545"/>
          </a:xfrm>
          <a:prstGeom prst="rect">
            <a:avLst/>
          </a:prstGeom>
          <a:noFill/>
        </p:spPr>
        <p:txBody>
          <a:bodyPr wrap="square" rtlCol="0">
            <a:spAutoFit/>
          </a:bodyPr>
          <a:lstStyle/>
          <a:p>
            <a:pPr algn="ctr"/>
            <a:r>
              <a:rPr lang="en-US" sz="4400" b="1" dirty="0">
                <a:solidFill>
                  <a:schemeClr val="bg1"/>
                </a:solidFill>
                <a:latin typeface="Gill Sans MT" panose="020B0502020104020203" pitchFamily="34" charset="0"/>
              </a:rPr>
              <a:t>You are practicing </a:t>
            </a:r>
          </a:p>
          <a:p>
            <a:pPr algn="ctr"/>
            <a:r>
              <a:rPr lang="en-US" sz="4400" b="1" dirty="0">
                <a:solidFill>
                  <a:schemeClr val="bg1"/>
                </a:solidFill>
                <a:latin typeface="Gill Sans MT" panose="020B0502020104020203" pitchFamily="34" charset="0"/>
              </a:rPr>
              <a:t>adaptive leadership</a:t>
            </a:r>
            <a:r>
              <a:rPr lang="en-US" sz="3600" b="1" dirty="0">
                <a:solidFill>
                  <a:schemeClr val="bg1"/>
                </a:solidFill>
                <a:latin typeface="Gill Sans MT" panose="020B0502020104020203" pitchFamily="34" charset="0"/>
              </a:rPr>
              <a:t>.</a:t>
            </a:r>
          </a:p>
          <a:p>
            <a:pPr algn="ctr"/>
            <a:endParaRPr lang="en-US" sz="3600" b="1" dirty="0">
              <a:solidFill>
                <a:schemeClr val="bg1"/>
              </a:solidFill>
              <a:latin typeface="Gill Sans MT" panose="020B0502020104020203" pitchFamily="34" charset="0"/>
            </a:endParaRPr>
          </a:p>
          <a:p>
            <a:pPr algn="ctr"/>
            <a:r>
              <a:rPr lang="en-US" sz="3600" b="1" dirty="0">
                <a:solidFill>
                  <a:schemeClr val="bg1"/>
                </a:solidFill>
                <a:latin typeface="Gill Sans MT" panose="020B0502020104020203" pitchFamily="34" charset="0"/>
              </a:rPr>
              <a:t>It starts in the valley…</a:t>
            </a:r>
          </a:p>
        </p:txBody>
      </p:sp>
    </p:spTree>
    <p:extLst>
      <p:ext uri="{BB962C8B-B14F-4D97-AF65-F5344CB8AC3E}">
        <p14:creationId xmlns:p14="http://schemas.microsoft.com/office/powerpoint/2010/main" val="18189610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solidFill>
            <a:schemeClr val="bg1"/>
          </a:solidFill>
          <a:ln>
            <a:noFill/>
          </a:ln>
          <a:effectLst/>
        </p:spPr>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0" y="10"/>
            <a:ext cx="9143980" cy="6857990"/>
          </a:xfrm>
          <a:prstGeom prst="rect">
            <a:avLst/>
          </a:prstGeom>
        </p:spPr>
      </p:pic>
      <p:sp>
        <p:nvSpPr>
          <p:cNvPr id="13" name="Down Arrow 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0075" y="-4763"/>
            <a:ext cx="2500311" cy="3338514"/>
          </a:xfrm>
          <a:prstGeom prst="downArrow">
            <a:avLst>
              <a:gd name="adj1" fmla="val 100000"/>
              <a:gd name="adj2" fmla="val 26890"/>
            </a:avLst>
          </a:prstGeom>
          <a:solidFill>
            <a:schemeClr val="tx1">
              <a:lumMod val="85000"/>
              <a:lumOff val="1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740153" y="421482"/>
            <a:ext cx="2220153" cy="2486024"/>
          </a:xfrm>
          <a:prstGeom prst="rect">
            <a:avLst/>
          </a:prstGeom>
          <a:noFill/>
        </p:spPr>
        <p:txBody>
          <a:bodyPr vert="horz" lIns="91440" tIns="45720" rIns="91440" bIns="45720" rtlCol="0" anchor="ctr">
            <a:noAutofit/>
          </a:bodyPr>
          <a:lstStyle/>
          <a:p>
            <a:pPr algn="ctr">
              <a:lnSpc>
                <a:spcPct val="90000"/>
              </a:lnSpc>
              <a:spcBef>
                <a:spcPct val="0"/>
              </a:spcBef>
              <a:spcAft>
                <a:spcPts val="600"/>
              </a:spcAft>
            </a:pPr>
            <a:r>
              <a:rPr lang="en-US" sz="4400" b="1" dirty="0">
                <a:solidFill>
                  <a:schemeClr val="bg1"/>
                </a:solidFill>
                <a:latin typeface="Gill Sans MT" panose="020B0502020104020203" pitchFamily="34" charset="0"/>
                <a:ea typeface="+mj-ea"/>
                <a:cs typeface="+mj-cs"/>
              </a:rPr>
              <a:t>Moves to the balcony.</a:t>
            </a:r>
          </a:p>
        </p:txBody>
      </p:sp>
    </p:spTree>
    <p:extLst>
      <p:ext uri="{BB962C8B-B14F-4D97-AF65-F5344CB8AC3E}">
        <p14:creationId xmlns:p14="http://schemas.microsoft.com/office/powerpoint/2010/main" val="22506439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334" y="0"/>
            <a:ext cx="10244666" cy="6857999"/>
          </a:xfrm>
          <a:prstGeom prst="rect">
            <a:avLst/>
          </a:prstGeom>
          <a:noFill/>
        </p:spPr>
      </p:pic>
      <p:sp>
        <p:nvSpPr>
          <p:cNvPr id="4" name="TextBox 3"/>
          <p:cNvSpPr txBox="1"/>
          <p:nvPr/>
        </p:nvSpPr>
        <p:spPr>
          <a:xfrm>
            <a:off x="718458" y="701511"/>
            <a:ext cx="7788728" cy="5509200"/>
          </a:xfrm>
          <a:prstGeom prst="rect">
            <a:avLst/>
          </a:prstGeom>
          <a:noFill/>
        </p:spPr>
        <p:txBody>
          <a:bodyPr wrap="square" rtlCol="0">
            <a:spAutoFit/>
          </a:bodyPr>
          <a:lstStyle/>
          <a:p>
            <a:pPr algn="ctr"/>
            <a:r>
              <a:rPr lang="en-US" sz="8800" b="1" dirty="0">
                <a:effectLst>
                  <a:outerShdw blurRad="38100" dist="38100" dir="2700000" algn="tl">
                    <a:srgbClr val="000000">
                      <a:alpha val="43137"/>
                    </a:srgbClr>
                  </a:outerShdw>
                </a:effectLst>
                <a:latin typeface="Gill Sans MT" panose="020B0502020104020203" pitchFamily="34" charset="0"/>
              </a:rPr>
              <a:t>Technical </a:t>
            </a:r>
          </a:p>
          <a:p>
            <a:pPr algn="ctr"/>
            <a:r>
              <a:rPr lang="en-US" sz="8800" b="1" dirty="0">
                <a:effectLst>
                  <a:outerShdw blurRad="38100" dist="38100" dir="2700000" algn="tl">
                    <a:srgbClr val="000000">
                      <a:alpha val="43137"/>
                    </a:srgbClr>
                  </a:outerShdw>
                </a:effectLst>
                <a:latin typeface="Gill Sans MT" panose="020B0502020104020203" pitchFamily="34" charset="0"/>
              </a:rPr>
              <a:t>vs </a:t>
            </a:r>
          </a:p>
          <a:p>
            <a:pPr algn="ctr"/>
            <a:r>
              <a:rPr lang="en-US" sz="8800" b="1" dirty="0">
                <a:effectLst>
                  <a:outerShdw blurRad="38100" dist="38100" dir="2700000" algn="tl">
                    <a:srgbClr val="000000">
                      <a:alpha val="43137"/>
                    </a:srgbClr>
                  </a:outerShdw>
                </a:effectLst>
                <a:latin typeface="Gill Sans MT" panose="020B0502020104020203" pitchFamily="34" charset="0"/>
              </a:rPr>
              <a:t>Adaptive Challenges </a:t>
            </a:r>
          </a:p>
        </p:txBody>
      </p:sp>
    </p:spTree>
    <p:extLst>
      <p:ext uri="{BB962C8B-B14F-4D97-AF65-F5344CB8AC3E}">
        <p14:creationId xmlns:p14="http://schemas.microsoft.com/office/powerpoint/2010/main" val="33868253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crystalinks.com/inca_calendar2.jpg"/>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90030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216"/>
            <a:ext cx="9116704" cy="6861215"/>
          </a:xfrm>
          <a:prstGeom prst="rect">
            <a:avLst/>
          </a:prstGeom>
        </p:spPr>
      </p:pic>
      <p:sp>
        <p:nvSpPr>
          <p:cNvPr id="17410" name="Slide Number Placeholder 3"/>
          <p:cNvSpPr>
            <a:spLocks noGrp="1"/>
          </p:cNvSpPr>
          <p:nvPr>
            <p:ph type="sldNum" sz="quarter" idx="12"/>
          </p:nvPr>
        </p:nvSpPr>
        <p:spPr bwMode="auto">
          <a:xfrm>
            <a:off x="457647" y="6356821"/>
            <a:ext cx="2133079" cy="36500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000">
                <a:solidFill>
                  <a:srgbClr val="000000"/>
                </a:solidFill>
                <a:latin typeface="Gill Sans" charset="0"/>
                <a:ea typeface="ヒラギノ角ゴ ProN W3" charset="-128"/>
                <a:sym typeface="Gill Sans" charset="0"/>
              </a:defRPr>
            </a:lvl1pPr>
            <a:lvl2pPr marL="522368" indent="-200911">
              <a:defRPr sz="3000">
                <a:solidFill>
                  <a:srgbClr val="000000"/>
                </a:solidFill>
                <a:latin typeface="Gill Sans" charset="0"/>
                <a:ea typeface="ヒラギノ角ゴ ProN W3" charset="-128"/>
                <a:sym typeface="Gill Sans" charset="0"/>
              </a:defRPr>
            </a:lvl2pPr>
            <a:lvl3pPr marL="803643" indent="-160729">
              <a:defRPr sz="3000">
                <a:solidFill>
                  <a:srgbClr val="000000"/>
                </a:solidFill>
                <a:latin typeface="Gill Sans" charset="0"/>
                <a:ea typeface="ヒラギノ角ゴ ProN W3" charset="-128"/>
                <a:sym typeface="Gill Sans" charset="0"/>
              </a:defRPr>
            </a:lvl3pPr>
            <a:lvl4pPr marL="1125101" indent="-160729">
              <a:defRPr sz="3000">
                <a:solidFill>
                  <a:srgbClr val="000000"/>
                </a:solidFill>
                <a:latin typeface="Gill Sans" charset="0"/>
                <a:ea typeface="ヒラギノ角ゴ ProN W3" charset="-128"/>
                <a:sym typeface="Gill Sans" charset="0"/>
              </a:defRPr>
            </a:lvl4pPr>
            <a:lvl5pPr marL="1446558" indent="-160729">
              <a:defRPr sz="3000">
                <a:solidFill>
                  <a:srgbClr val="000000"/>
                </a:solidFill>
                <a:latin typeface="Gill Sans" charset="0"/>
                <a:ea typeface="ヒラギノ角ゴ ProN W3" charset="-128"/>
                <a:sym typeface="Gill Sans" charset="0"/>
              </a:defRPr>
            </a:lvl5pPr>
            <a:lvl6pPr marL="1768015" indent="-160729" eaLnBrk="0" fontAlgn="base" hangingPunct="0">
              <a:spcBef>
                <a:spcPct val="0"/>
              </a:spcBef>
              <a:spcAft>
                <a:spcPct val="0"/>
              </a:spcAft>
              <a:defRPr sz="3000">
                <a:solidFill>
                  <a:srgbClr val="000000"/>
                </a:solidFill>
                <a:latin typeface="Gill Sans" charset="0"/>
                <a:ea typeface="ヒラギノ角ゴ ProN W3" charset="-128"/>
                <a:sym typeface="Gill Sans" charset="0"/>
              </a:defRPr>
            </a:lvl6pPr>
            <a:lvl7pPr marL="2089473" indent="-160729" eaLnBrk="0" fontAlgn="base" hangingPunct="0">
              <a:spcBef>
                <a:spcPct val="0"/>
              </a:spcBef>
              <a:spcAft>
                <a:spcPct val="0"/>
              </a:spcAft>
              <a:defRPr sz="3000">
                <a:solidFill>
                  <a:srgbClr val="000000"/>
                </a:solidFill>
                <a:latin typeface="Gill Sans" charset="0"/>
                <a:ea typeface="ヒラギノ角ゴ ProN W3" charset="-128"/>
                <a:sym typeface="Gill Sans" charset="0"/>
              </a:defRPr>
            </a:lvl7pPr>
            <a:lvl8pPr marL="2410930" indent="-160729" eaLnBrk="0" fontAlgn="base" hangingPunct="0">
              <a:spcBef>
                <a:spcPct val="0"/>
              </a:spcBef>
              <a:spcAft>
                <a:spcPct val="0"/>
              </a:spcAft>
              <a:defRPr sz="3000">
                <a:solidFill>
                  <a:srgbClr val="000000"/>
                </a:solidFill>
                <a:latin typeface="Gill Sans" charset="0"/>
                <a:ea typeface="ヒラギノ角ゴ ProN W3" charset="-128"/>
                <a:sym typeface="Gill Sans" charset="0"/>
              </a:defRPr>
            </a:lvl8pPr>
            <a:lvl9pPr marL="2732387" indent="-160729" eaLnBrk="0" fontAlgn="base" hangingPunct="0">
              <a:spcBef>
                <a:spcPct val="0"/>
              </a:spcBef>
              <a:spcAft>
                <a:spcPct val="0"/>
              </a:spcAft>
              <a:defRPr sz="3000">
                <a:solidFill>
                  <a:srgbClr val="000000"/>
                </a:solidFill>
                <a:latin typeface="Gill Sans" charset="0"/>
                <a:ea typeface="ヒラギノ角ゴ ProN W3" charset="-128"/>
                <a:sym typeface="Gill Sans" charset="0"/>
              </a:defRPr>
            </a:lvl9pPr>
          </a:lstStyle>
          <a:p>
            <a:pPr algn="l"/>
            <a:fld id="{A19FF668-1FFC-46C9-B5D9-A6CF64B11219}" type="slidenum">
              <a:rPr lang="en-US" altLang="en-US" sz="1200">
                <a:solidFill>
                  <a:srgbClr val="FFFFFF"/>
                </a:solidFill>
              </a:rPr>
              <a:pPr algn="l"/>
              <a:t>12</a:t>
            </a:fld>
            <a:endParaRPr lang="en-US" altLang="en-US" sz="1200" dirty="0">
              <a:solidFill>
                <a:srgbClr val="FFFFFF"/>
              </a:solidFill>
            </a:endParaRPr>
          </a:p>
        </p:txBody>
      </p:sp>
      <p:sp>
        <p:nvSpPr>
          <p:cNvPr id="2" name="TextBox 1"/>
          <p:cNvSpPr txBox="1"/>
          <p:nvPr/>
        </p:nvSpPr>
        <p:spPr>
          <a:xfrm>
            <a:off x="655093" y="1418469"/>
            <a:ext cx="7820167" cy="4770537"/>
          </a:xfrm>
          <a:prstGeom prst="rect">
            <a:avLst/>
          </a:prstGeom>
          <a:solidFill>
            <a:schemeClr val="bg1"/>
          </a:solidFill>
        </p:spPr>
        <p:txBody>
          <a:bodyPr wrap="square" rtlCol="0">
            <a:spAutoFit/>
          </a:bodyPr>
          <a:lstStyle/>
          <a:p>
            <a:pPr marL="12700" lvl="0" defTabSz="914400" fontAlgn="base">
              <a:spcBef>
                <a:spcPct val="0"/>
              </a:spcBef>
              <a:spcAft>
                <a:spcPct val="0"/>
              </a:spcAft>
              <a:buSzPct val="125000"/>
              <a:tabLst>
                <a:tab pos="800100" algn="l"/>
                <a:tab pos="800100" algn="l"/>
                <a:tab pos="800100" algn="l"/>
                <a:tab pos="800100" algn="l"/>
              </a:tabLst>
            </a:pPr>
            <a:r>
              <a:rPr lang="en-US" sz="4400" b="1" dirty="0">
                <a:latin typeface="Gill Sans MT" panose="020B0502020104020203" pitchFamily="34" charset="0"/>
                <a:ea typeface="ヒラギノ角ゴ ProN W3" charset="0"/>
                <a:cs typeface="ヒラギノ角ゴ ProN W3" charset="0"/>
                <a:sym typeface="Arial" charset="0"/>
              </a:rPr>
              <a:t>Use current knowhow, expertise, and management</a:t>
            </a:r>
          </a:p>
          <a:p>
            <a:pPr marL="12700" lvl="0" defTabSz="914400" fontAlgn="base">
              <a:spcBef>
                <a:spcPct val="0"/>
              </a:spcBef>
              <a:spcAft>
                <a:spcPct val="0"/>
              </a:spcAft>
              <a:buSzPct val="125000"/>
              <a:tabLst>
                <a:tab pos="800100" algn="l"/>
                <a:tab pos="800100" algn="l"/>
                <a:tab pos="800100" algn="l"/>
                <a:tab pos="800100" algn="l"/>
              </a:tabLst>
            </a:pPr>
            <a:endParaRPr lang="en-US" sz="2000" b="1" dirty="0">
              <a:latin typeface="Gill Sans MT" panose="020B0502020104020203" pitchFamily="34" charset="0"/>
              <a:ea typeface="ヒラギノ角ゴ ProN W3" charset="0"/>
              <a:cs typeface="ヒラギノ角ゴ ProN W3" charset="0"/>
              <a:sym typeface="Arial" charset="0"/>
            </a:endParaRPr>
          </a:p>
          <a:p>
            <a:pPr marL="12700" lvl="0" defTabSz="914400" fontAlgn="base">
              <a:spcBef>
                <a:spcPct val="0"/>
              </a:spcBef>
              <a:spcAft>
                <a:spcPct val="0"/>
              </a:spcAft>
              <a:buSzPct val="125000"/>
              <a:tabLst>
                <a:tab pos="800100" algn="l"/>
                <a:tab pos="800100" algn="l"/>
                <a:tab pos="800100" algn="l"/>
                <a:tab pos="800100" algn="l"/>
              </a:tabLst>
            </a:pPr>
            <a:r>
              <a:rPr lang="en-US" sz="4400" b="1" dirty="0">
                <a:latin typeface="Gill Sans MT" panose="020B0502020104020203" pitchFamily="34" charset="0"/>
                <a:ea typeface="ヒラギノ角ゴ ProN W3" charset="0"/>
                <a:cs typeface="ヒラギノ角ゴ ProN W3" charset="0"/>
                <a:sym typeface="Arial" charset="0"/>
              </a:rPr>
              <a:t>Draw on rules or techniques that have worked in the past</a:t>
            </a:r>
          </a:p>
          <a:p>
            <a:pPr marL="12700" lvl="0" defTabSz="914400" fontAlgn="base">
              <a:spcBef>
                <a:spcPct val="0"/>
              </a:spcBef>
              <a:spcAft>
                <a:spcPct val="0"/>
              </a:spcAft>
              <a:buSzPct val="125000"/>
              <a:tabLst>
                <a:tab pos="800100" algn="l"/>
                <a:tab pos="800100" algn="l"/>
                <a:tab pos="800100" algn="l"/>
                <a:tab pos="800100" algn="l"/>
              </a:tabLst>
            </a:pPr>
            <a:endParaRPr lang="en-US" sz="2000" b="1" dirty="0">
              <a:latin typeface="Gill Sans MT" panose="020B0502020104020203" pitchFamily="34" charset="0"/>
              <a:ea typeface="ヒラギノ角ゴ ProN W3" charset="0"/>
              <a:cs typeface="ヒラギノ角ゴ ProN W3" charset="0"/>
              <a:sym typeface="Arial" charset="0"/>
            </a:endParaRPr>
          </a:p>
          <a:p>
            <a:pPr marL="12700" lvl="0" defTabSz="914400" fontAlgn="base">
              <a:spcBef>
                <a:spcPct val="0"/>
              </a:spcBef>
              <a:spcAft>
                <a:spcPct val="0"/>
              </a:spcAft>
              <a:buSzPct val="125000"/>
              <a:tabLst>
                <a:tab pos="800100" algn="l"/>
                <a:tab pos="800100" algn="l"/>
                <a:tab pos="800100" algn="l"/>
                <a:tab pos="800100" algn="l"/>
              </a:tabLst>
            </a:pPr>
            <a:r>
              <a:rPr lang="en-US" sz="4400" b="1" dirty="0">
                <a:latin typeface="Gill Sans MT" panose="020B0502020104020203" pitchFamily="34" charset="0"/>
                <a:ea typeface="ヒラギノ角ゴ ProN W3" charset="0"/>
                <a:cs typeface="ヒラギノ角ゴ ProN W3" charset="0"/>
                <a:sym typeface="Arial" charset="0"/>
              </a:rPr>
              <a:t>Mean doing a better job at what we have done before</a:t>
            </a:r>
            <a:endParaRPr lang="en-US" dirty="0"/>
          </a:p>
        </p:txBody>
      </p:sp>
      <p:sp>
        <p:nvSpPr>
          <p:cNvPr id="5" name="TextBox 4"/>
          <p:cNvSpPr txBox="1"/>
          <p:nvPr/>
        </p:nvSpPr>
        <p:spPr>
          <a:xfrm>
            <a:off x="0" y="489537"/>
            <a:ext cx="9144000" cy="923330"/>
          </a:xfrm>
          <a:prstGeom prst="rect">
            <a:avLst/>
          </a:prstGeom>
          <a:noFill/>
        </p:spPr>
        <p:txBody>
          <a:bodyPr wrap="square" rtlCol="0">
            <a:spAutoFit/>
          </a:bodyPr>
          <a:lstStyle/>
          <a:p>
            <a:pPr algn="ctr"/>
            <a:r>
              <a:rPr lang="en-US" sz="5400" b="1" dirty="0">
                <a:effectLst>
                  <a:outerShdw blurRad="38100" dist="38100" dir="2700000" algn="tl">
                    <a:srgbClr val="000000">
                      <a:alpha val="43137"/>
                    </a:srgbClr>
                  </a:outerShdw>
                </a:effectLst>
                <a:latin typeface="Gill Sans MT" panose="020B0502020104020203" pitchFamily="34" charset="0"/>
              </a:rPr>
              <a:t>Technical Challenges</a:t>
            </a:r>
          </a:p>
        </p:txBody>
      </p:sp>
    </p:spTree>
    <p:extLst>
      <p:ext uri="{BB962C8B-B14F-4D97-AF65-F5344CB8AC3E}">
        <p14:creationId xmlns:p14="http://schemas.microsoft.com/office/powerpoint/2010/main" val="3798821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081" y="-19452"/>
            <a:ext cx="9131920" cy="6861215"/>
          </a:xfrm>
          <a:prstGeom prst="rect">
            <a:avLst/>
          </a:prstGeom>
        </p:spPr>
      </p:pic>
      <p:sp>
        <p:nvSpPr>
          <p:cNvPr id="5" name="TextBox 4"/>
          <p:cNvSpPr txBox="1"/>
          <p:nvPr/>
        </p:nvSpPr>
        <p:spPr>
          <a:xfrm>
            <a:off x="258524" y="374376"/>
            <a:ext cx="8604064" cy="923330"/>
          </a:xfrm>
          <a:prstGeom prst="rect">
            <a:avLst/>
          </a:prstGeom>
          <a:noFill/>
        </p:spPr>
        <p:txBody>
          <a:bodyPr wrap="square" rtlCol="0">
            <a:spAutoFit/>
          </a:bodyPr>
          <a:lstStyle/>
          <a:p>
            <a:pPr algn="ctr"/>
            <a:r>
              <a:rPr lang="en-US" sz="5400" b="1" dirty="0">
                <a:effectLst>
                  <a:outerShdw blurRad="38100" dist="38100" dir="2700000" algn="tl">
                    <a:srgbClr val="000000">
                      <a:alpha val="43137"/>
                    </a:srgbClr>
                  </a:outerShdw>
                </a:effectLst>
                <a:latin typeface="Gill Sans MT" panose="020B0502020104020203" pitchFamily="34" charset="0"/>
              </a:rPr>
              <a:t>Adaptive Challenges</a:t>
            </a:r>
          </a:p>
        </p:txBody>
      </p:sp>
      <p:sp>
        <p:nvSpPr>
          <p:cNvPr id="7" name="TextBox 6"/>
          <p:cNvSpPr txBox="1"/>
          <p:nvPr/>
        </p:nvSpPr>
        <p:spPr>
          <a:xfrm>
            <a:off x="464024" y="1322059"/>
            <a:ext cx="8193065" cy="4708981"/>
          </a:xfrm>
          <a:prstGeom prst="rect">
            <a:avLst/>
          </a:prstGeom>
          <a:solidFill>
            <a:schemeClr val="bg1"/>
          </a:solidFill>
        </p:spPr>
        <p:txBody>
          <a:bodyPr wrap="square" rtlCol="0">
            <a:spAutoFit/>
          </a:bodyPr>
          <a:lstStyle/>
          <a:p>
            <a:pPr marL="12700" lvl="0" defTabSz="914400" fontAlgn="base">
              <a:spcBef>
                <a:spcPct val="0"/>
              </a:spcBef>
              <a:spcAft>
                <a:spcPct val="0"/>
              </a:spcAft>
              <a:buSzPct val="125000"/>
              <a:tabLst>
                <a:tab pos="800100" algn="l"/>
                <a:tab pos="800100" algn="l"/>
                <a:tab pos="800100" algn="l"/>
                <a:tab pos="800100" algn="l"/>
                <a:tab pos="800100" algn="l"/>
              </a:tabLst>
            </a:pPr>
            <a:r>
              <a:rPr lang="en-US" sz="4400" b="1" dirty="0">
                <a:latin typeface="Gill Sans MT" panose="020B0502020104020203" pitchFamily="34" charset="0"/>
                <a:ea typeface="ヒラギノ角ゴ ProN W3" charset="0"/>
                <a:cs typeface="ヒラギノ角ゴ ProN W3" charset="0"/>
                <a:sym typeface="Arial" charset="0"/>
              </a:rPr>
              <a:t>Challenges outside scope of expertise</a:t>
            </a:r>
          </a:p>
          <a:p>
            <a:pPr marL="12700" lvl="0" defTabSz="914400" fontAlgn="base">
              <a:spcBef>
                <a:spcPct val="0"/>
              </a:spcBef>
              <a:spcAft>
                <a:spcPct val="0"/>
              </a:spcAft>
              <a:buSzPct val="125000"/>
              <a:tabLst>
                <a:tab pos="800100" algn="l"/>
                <a:tab pos="800100" algn="l"/>
                <a:tab pos="800100" algn="l"/>
                <a:tab pos="800100" algn="l"/>
                <a:tab pos="800100" algn="l"/>
              </a:tabLst>
            </a:pPr>
            <a:endParaRPr lang="en-US" b="1" dirty="0">
              <a:latin typeface="Gill Sans MT" panose="020B0502020104020203" pitchFamily="34" charset="0"/>
              <a:ea typeface="ヒラギノ角ゴ ProN W3" charset="0"/>
              <a:cs typeface="ヒラギノ角ゴ ProN W3" charset="0"/>
              <a:sym typeface="Arial" charset="0"/>
            </a:endParaRPr>
          </a:p>
          <a:p>
            <a:pPr marL="12700" lvl="0" defTabSz="914400" fontAlgn="base">
              <a:spcBef>
                <a:spcPct val="0"/>
              </a:spcBef>
              <a:spcAft>
                <a:spcPct val="0"/>
              </a:spcAft>
              <a:buSzPct val="125000"/>
              <a:tabLst>
                <a:tab pos="800100" algn="l"/>
                <a:tab pos="800100" algn="l"/>
                <a:tab pos="800100" algn="l"/>
                <a:tab pos="800100" algn="l"/>
                <a:tab pos="800100" algn="l"/>
              </a:tabLst>
            </a:pPr>
            <a:r>
              <a:rPr lang="en-US" sz="4400" b="1" dirty="0">
                <a:latin typeface="Gill Sans MT" panose="020B0502020104020203" pitchFamily="34" charset="0"/>
                <a:ea typeface="ヒラギノ角ゴ ProN W3" charset="0"/>
                <a:cs typeface="ヒラギノ角ゴ ProN W3" charset="0"/>
                <a:sym typeface="Arial" charset="0"/>
              </a:rPr>
              <a:t>Learning new skills, habits, attitudes </a:t>
            </a:r>
          </a:p>
          <a:p>
            <a:pPr marL="12700" lvl="0" defTabSz="914400" fontAlgn="base">
              <a:spcBef>
                <a:spcPct val="0"/>
              </a:spcBef>
              <a:spcAft>
                <a:spcPct val="0"/>
              </a:spcAft>
              <a:buSzPct val="125000"/>
              <a:tabLst>
                <a:tab pos="800100" algn="l"/>
                <a:tab pos="800100" algn="l"/>
                <a:tab pos="800100" algn="l"/>
                <a:tab pos="800100" algn="l"/>
                <a:tab pos="800100" algn="l"/>
              </a:tabLst>
            </a:pPr>
            <a:endParaRPr lang="en-US" b="1" dirty="0">
              <a:latin typeface="Gill Sans MT" panose="020B0502020104020203" pitchFamily="34" charset="0"/>
              <a:ea typeface="ヒラギノ角ゴ ProN W3" charset="0"/>
              <a:cs typeface="ヒラギノ角ゴ ProN W3" charset="0"/>
              <a:sym typeface="Arial" charset="0"/>
            </a:endParaRPr>
          </a:p>
          <a:p>
            <a:pPr marL="12700" lvl="0" defTabSz="914400" fontAlgn="base">
              <a:spcBef>
                <a:spcPct val="0"/>
              </a:spcBef>
              <a:spcAft>
                <a:spcPct val="0"/>
              </a:spcAft>
              <a:buSzPct val="125000"/>
              <a:tabLst>
                <a:tab pos="800100" algn="l"/>
                <a:tab pos="800100" algn="l"/>
                <a:tab pos="800100" algn="l"/>
                <a:tab pos="800100" algn="l"/>
                <a:tab pos="800100" algn="l"/>
              </a:tabLst>
            </a:pPr>
            <a:r>
              <a:rPr lang="en-US" sz="4400" b="1" dirty="0">
                <a:latin typeface="Gill Sans MT" panose="020B0502020104020203" pitchFamily="34" charset="0"/>
                <a:ea typeface="ヒラギノ角ゴ ProN W3" charset="0"/>
                <a:cs typeface="ヒラギノ角ゴ ProN W3" charset="0"/>
                <a:sym typeface="Arial" charset="0"/>
              </a:rPr>
              <a:t>Experiments &amp; risks across system</a:t>
            </a:r>
            <a:endParaRPr lang="en-US" sz="4400" dirty="0"/>
          </a:p>
        </p:txBody>
      </p:sp>
    </p:spTree>
    <p:extLst>
      <p:ext uri="{BB962C8B-B14F-4D97-AF65-F5344CB8AC3E}">
        <p14:creationId xmlns:p14="http://schemas.microsoft.com/office/powerpoint/2010/main" val="9159370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the productive zone of disequilibr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7383" y="585527"/>
            <a:ext cx="7836478" cy="5857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2471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2531446" y="1973185"/>
            <a:ext cx="3878981" cy="3647975"/>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404261" y="213648"/>
            <a:ext cx="8210349" cy="769441"/>
          </a:xfrm>
          <a:prstGeom prst="rect">
            <a:avLst/>
          </a:prstGeom>
          <a:noFill/>
        </p:spPr>
        <p:txBody>
          <a:bodyPr wrap="square" rtlCol="0">
            <a:spAutoFit/>
          </a:bodyPr>
          <a:lstStyle/>
          <a:p>
            <a:pPr algn="ctr"/>
            <a:r>
              <a:rPr lang="en-US" sz="4400" dirty="0">
                <a:solidFill>
                  <a:schemeClr val="bg1"/>
                </a:solidFill>
                <a:latin typeface="Gill Sans MT" panose="020B0502020104020203" pitchFamily="34" charset="0"/>
              </a:rPr>
              <a:t>The adaptive leadership process</a:t>
            </a:r>
          </a:p>
        </p:txBody>
      </p:sp>
      <p:sp>
        <p:nvSpPr>
          <p:cNvPr id="9" name="TextBox 8"/>
          <p:cNvSpPr txBox="1"/>
          <p:nvPr/>
        </p:nvSpPr>
        <p:spPr>
          <a:xfrm>
            <a:off x="575914" y="2425862"/>
            <a:ext cx="2253915" cy="769441"/>
          </a:xfrm>
          <a:prstGeom prst="rect">
            <a:avLst/>
          </a:prstGeom>
          <a:noFill/>
        </p:spPr>
        <p:txBody>
          <a:bodyPr wrap="square" rtlCol="0">
            <a:spAutoFit/>
          </a:bodyPr>
          <a:lstStyle/>
          <a:p>
            <a:r>
              <a:rPr lang="en-US" sz="4400" dirty="0">
                <a:solidFill>
                  <a:schemeClr val="bg1"/>
                </a:solidFill>
                <a:highlight>
                  <a:srgbClr val="0000FF"/>
                </a:highlight>
                <a:latin typeface="Gill Sans MT" panose="020B0502020104020203" pitchFamily="34" charset="0"/>
              </a:rPr>
              <a:t>Observe</a:t>
            </a:r>
          </a:p>
        </p:txBody>
      </p:sp>
      <p:sp>
        <p:nvSpPr>
          <p:cNvPr id="10" name="TextBox 9"/>
          <p:cNvSpPr txBox="1"/>
          <p:nvPr/>
        </p:nvSpPr>
        <p:spPr>
          <a:xfrm>
            <a:off x="3343978" y="5533509"/>
            <a:ext cx="2604436" cy="769441"/>
          </a:xfrm>
          <a:prstGeom prst="rect">
            <a:avLst/>
          </a:prstGeom>
          <a:noFill/>
        </p:spPr>
        <p:txBody>
          <a:bodyPr wrap="square" rtlCol="0">
            <a:spAutoFit/>
          </a:bodyPr>
          <a:lstStyle/>
          <a:p>
            <a:pPr algn="ctr"/>
            <a:r>
              <a:rPr lang="en-US" sz="4400" dirty="0">
                <a:solidFill>
                  <a:schemeClr val="bg1"/>
                </a:solidFill>
                <a:latin typeface="Gill Sans MT" panose="020B0502020104020203" pitchFamily="34" charset="0"/>
              </a:rPr>
              <a:t>Intervene</a:t>
            </a:r>
          </a:p>
        </p:txBody>
      </p:sp>
      <p:sp>
        <p:nvSpPr>
          <p:cNvPr id="11" name="TextBox 10"/>
          <p:cNvSpPr txBox="1"/>
          <p:nvPr/>
        </p:nvSpPr>
        <p:spPr>
          <a:xfrm>
            <a:off x="6124074" y="2425862"/>
            <a:ext cx="2604436" cy="769441"/>
          </a:xfrm>
          <a:prstGeom prst="rect">
            <a:avLst/>
          </a:prstGeom>
          <a:noFill/>
        </p:spPr>
        <p:txBody>
          <a:bodyPr wrap="square" rtlCol="0">
            <a:spAutoFit/>
          </a:bodyPr>
          <a:lstStyle/>
          <a:p>
            <a:pPr algn="ctr"/>
            <a:r>
              <a:rPr lang="en-US" sz="4400" dirty="0">
                <a:solidFill>
                  <a:schemeClr val="bg1"/>
                </a:solidFill>
                <a:latin typeface="Gill Sans MT" panose="020B0502020104020203" pitchFamily="34" charset="0"/>
              </a:rPr>
              <a:t>Interpret</a:t>
            </a:r>
          </a:p>
        </p:txBody>
      </p:sp>
      <p:sp>
        <p:nvSpPr>
          <p:cNvPr id="13" name="Arrow: Circular 12"/>
          <p:cNvSpPr/>
          <p:nvPr/>
        </p:nvSpPr>
        <p:spPr>
          <a:xfrm rot="6148385">
            <a:off x="4756007" y="3405564"/>
            <a:ext cx="2951714" cy="2007576"/>
          </a:xfrm>
          <a:prstGeom prst="circularArrow">
            <a:avLst>
              <a:gd name="adj1" fmla="val 7347"/>
              <a:gd name="adj2" fmla="val 1142319"/>
              <a:gd name="adj3" fmla="val 20873344"/>
              <a:gd name="adj4" fmla="val 10800000"/>
              <a:gd name="adj5" fmla="val 13019"/>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Arrow: Circular 13"/>
          <p:cNvSpPr/>
          <p:nvPr/>
        </p:nvSpPr>
        <p:spPr>
          <a:xfrm rot="14756065">
            <a:off x="1272589" y="3565207"/>
            <a:ext cx="2951714" cy="1999379"/>
          </a:xfrm>
          <a:prstGeom prst="circularArrow">
            <a:avLst>
              <a:gd name="adj1" fmla="val 7347"/>
              <a:gd name="adj2" fmla="val 1142319"/>
              <a:gd name="adj3" fmla="val 20873344"/>
              <a:gd name="adj4" fmla="val 10800000"/>
              <a:gd name="adj5" fmla="val 13019"/>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5" name="Arrow: Circular 14"/>
          <p:cNvSpPr/>
          <p:nvPr/>
        </p:nvSpPr>
        <p:spPr>
          <a:xfrm>
            <a:off x="2731584" y="1124619"/>
            <a:ext cx="3649968" cy="2088531"/>
          </a:xfrm>
          <a:prstGeom prst="circularArrow">
            <a:avLst>
              <a:gd name="adj1" fmla="val 7347"/>
              <a:gd name="adj2" fmla="val 1142319"/>
              <a:gd name="adj3" fmla="val 20873344"/>
              <a:gd name="adj4" fmla="val 10800000"/>
              <a:gd name="adj5" fmla="val 13019"/>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TextBox 15"/>
          <p:cNvSpPr txBox="1"/>
          <p:nvPr/>
        </p:nvSpPr>
        <p:spPr>
          <a:xfrm>
            <a:off x="3314342" y="3081330"/>
            <a:ext cx="2537817" cy="1200329"/>
          </a:xfrm>
          <a:prstGeom prst="rect">
            <a:avLst/>
          </a:prstGeom>
          <a:noFill/>
        </p:spPr>
        <p:txBody>
          <a:bodyPr wrap="square" rtlCol="0">
            <a:spAutoFit/>
          </a:bodyPr>
          <a:lstStyle/>
          <a:p>
            <a:pPr algn="ctr"/>
            <a:r>
              <a:rPr lang="en-US" sz="3600" b="1" dirty="0">
                <a:latin typeface="Gill Sans MT" panose="020B0502020104020203" pitchFamily="34" charset="0"/>
              </a:rPr>
              <a:t>Process of diagnosing </a:t>
            </a:r>
          </a:p>
        </p:txBody>
      </p:sp>
    </p:spTree>
    <p:extLst>
      <p:ext uri="{BB962C8B-B14F-4D97-AF65-F5344CB8AC3E}">
        <p14:creationId xmlns:p14="http://schemas.microsoft.com/office/powerpoint/2010/main" val="3175376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images.unsplash.com/photo-1415696036885-d2902d10ed4e?ixlib=rb-0.3.5&amp;q=80&amp;fm=jpg&amp;crop=entropy&amp;s=9d92dcc7e3d1876a8136036a7d6e6a1b"/>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7060" r="24418" b="1"/>
          <a:stretch/>
        </p:blipFill>
        <p:spPr bwMode="auto">
          <a:xfrm>
            <a:off x="5666993" y="1690688"/>
            <a:ext cx="3477007" cy="5167312"/>
          </a:xfrm>
          <a:custGeom>
            <a:avLst/>
            <a:gdLst>
              <a:gd name="connsiteX0" fmla="*/ 0 w 4636009"/>
              <a:gd name="connsiteY0" fmla="*/ 0 h 5167312"/>
              <a:gd name="connsiteX1" fmla="*/ 4636009 w 4636009"/>
              <a:gd name="connsiteY1" fmla="*/ 0 h 5167312"/>
              <a:gd name="connsiteX2" fmla="*/ 4636009 w 4636009"/>
              <a:gd name="connsiteY2" fmla="*/ 5167312 h 5167312"/>
              <a:gd name="connsiteX3" fmla="*/ 276091 w 4636009"/>
              <a:gd name="connsiteY3" fmla="*/ 5167312 h 5167312"/>
              <a:gd name="connsiteX4" fmla="*/ 2669970 w 4636009"/>
              <a:gd name="connsiteY4" fmla="*/ 952 h 5167312"/>
              <a:gd name="connsiteX5" fmla="*/ 0 w 4636009"/>
              <a:gd name="connsiteY5" fmla="*/ 952 h 516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36009" h="5167312">
                <a:moveTo>
                  <a:pt x="0" y="0"/>
                </a:moveTo>
                <a:lnTo>
                  <a:pt x="4636009" y="0"/>
                </a:lnTo>
                <a:lnTo>
                  <a:pt x="4636009" y="5167312"/>
                </a:lnTo>
                <a:lnTo>
                  <a:pt x="276091" y="5167312"/>
                </a:lnTo>
                <a:lnTo>
                  <a:pt x="2669970" y="952"/>
                </a:lnTo>
                <a:lnTo>
                  <a:pt x="0" y="952"/>
                </a:lnTo>
                <a:close/>
              </a:path>
            </a:pathLst>
          </a:custGeom>
          <a:noFill/>
          <a:extLst>
            <a:ext uri="{909E8E84-426E-40dd-AFC4-6F175D3DCCD1}">
              <a14:hiddenFill xmlns="" xmlns:a14="http://schemas.microsoft.com/office/drawing/2010/main">
                <a:solidFill>
                  <a:srgbClr val="FFFFFF"/>
                </a:solidFill>
              </a14:hiddenFill>
            </a:ext>
          </a:extLst>
        </p:spPr>
      </p:pic>
      <p:sp>
        <p:nvSpPr>
          <p:cNvPr id="4" name="TextBox 3"/>
          <p:cNvSpPr txBox="1"/>
          <p:nvPr/>
        </p:nvSpPr>
        <p:spPr>
          <a:xfrm>
            <a:off x="386279" y="2027103"/>
            <a:ext cx="6157740" cy="4087339"/>
          </a:xfrm>
          <a:prstGeom prst="rect">
            <a:avLst/>
          </a:prstGeom>
        </p:spPr>
        <p:txBody>
          <a:bodyPr vert="horz" lIns="91440" tIns="45720" rIns="91440" bIns="45720" rtlCol="0" anchor="ctr">
            <a:noAutofit/>
          </a:bodyPr>
          <a:lstStyle/>
          <a:p>
            <a:pPr>
              <a:lnSpc>
                <a:spcPct val="90000"/>
              </a:lnSpc>
              <a:spcAft>
                <a:spcPts val="600"/>
              </a:spcAft>
            </a:pPr>
            <a:r>
              <a:rPr lang="en-US" sz="3600" b="1" dirty="0">
                <a:solidFill>
                  <a:schemeClr val="bg1"/>
                </a:solidFill>
                <a:latin typeface="Gill Sans MT" panose="020B0502020104020203" pitchFamily="34" charset="0"/>
              </a:rPr>
              <a:t>To equip every child, youth, and adult to live out their faith every day.</a:t>
            </a:r>
          </a:p>
          <a:p>
            <a:pPr indent="-228600">
              <a:lnSpc>
                <a:spcPct val="90000"/>
              </a:lnSpc>
              <a:spcAft>
                <a:spcPts val="600"/>
              </a:spcAft>
              <a:buFont typeface="Arial" panose="020B0604020202020204" pitchFamily="34" charset="0"/>
              <a:buChar char="•"/>
            </a:pPr>
            <a:endParaRPr lang="en-US" sz="3600" b="1" dirty="0">
              <a:solidFill>
                <a:schemeClr val="bg1"/>
              </a:solidFill>
              <a:latin typeface="Gill Sans MT" panose="020B0502020104020203" pitchFamily="34" charset="0"/>
            </a:endParaRPr>
          </a:p>
          <a:p>
            <a:pPr indent="-228600">
              <a:lnSpc>
                <a:spcPct val="90000"/>
              </a:lnSpc>
              <a:spcAft>
                <a:spcPts val="600"/>
              </a:spcAft>
              <a:buFont typeface="Arial" panose="020B0604020202020204" pitchFamily="34" charset="0"/>
              <a:buChar char="•"/>
            </a:pPr>
            <a:r>
              <a:rPr lang="en-US" sz="3600" b="1" dirty="0">
                <a:solidFill>
                  <a:schemeClr val="bg1"/>
                </a:solidFill>
                <a:latin typeface="Gill Sans MT" panose="020B0502020104020203" pitchFamily="34" charset="0"/>
              </a:rPr>
              <a:t>Discipleship Ministry is…</a:t>
            </a:r>
          </a:p>
          <a:p>
            <a:pPr marL="457200" indent="-228600">
              <a:lnSpc>
                <a:spcPct val="90000"/>
              </a:lnSpc>
              <a:spcAft>
                <a:spcPts val="600"/>
              </a:spcAft>
              <a:buFont typeface="Arial" panose="020B0604020202020204" pitchFamily="34" charset="0"/>
              <a:buChar char="•"/>
            </a:pPr>
            <a:r>
              <a:rPr lang="en-US" sz="3600" b="1" dirty="0">
                <a:solidFill>
                  <a:schemeClr val="bg1"/>
                </a:solidFill>
                <a:latin typeface="Gill Sans MT" panose="020B0502020104020203" pitchFamily="34" charset="0"/>
              </a:rPr>
              <a:t>to follow Jesus</a:t>
            </a:r>
          </a:p>
          <a:p>
            <a:pPr marL="457200" indent="-228600">
              <a:lnSpc>
                <a:spcPct val="90000"/>
              </a:lnSpc>
              <a:spcAft>
                <a:spcPts val="600"/>
              </a:spcAft>
              <a:buFont typeface="Arial" panose="020B0604020202020204" pitchFamily="34" charset="0"/>
              <a:buChar char="•"/>
            </a:pPr>
            <a:r>
              <a:rPr lang="en-US" sz="3600" b="1" dirty="0">
                <a:solidFill>
                  <a:schemeClr val="bg1"/>
                </a:solidFill>
                <a:latin typeface="Gill Sans MT" panose="020B0502020104020203" pitchFamily="34" charset="0"/>
              </a:rPr>
              <a:t>to take heart</a:t>
            </a:r>
          </a:p>
          <a:p>
            <a:pPr marL="457200" indent="-228600">
              <a:lnSpc>
                <a:spcPct val="90000"/>
              </a:lnSpc>
              <a:spcAft>
                <a:spcPts val="600"/>
              </a:spcAft>
              <a:buFont typeface="Arial" panose="020B0604020202020204" pitchFamily="34" charset="0"/>
              <a:buChar char="•"/>
            </a:pPr>
            <a:r>
              <a:rPr lang="en-US" sz="3600" b="1" dirty="0">
                <a:solidFill>
                  <a:schemeClr val="bg1"/>
                </a:solidFill>
                <a:latin typeface="Gill Sans MT" panose="020B0502020104020203" pitchFamily="34" charset="0"/>
              </a:rPr>
              <a:t>to share and teach </a:t>
            </a:r>
          </a:p>
        </p:txBody>
      </p:sp>
      <p:sp>
        <p:nvSpPr>
          <p:cNvPr id="6" name="TextBox 5"/>
          <p:cNvSpPr txBox="1"/>
          <p:nvPr/>
        </p:nvSpPr>
        <p:spPr>
          <a:xfrm>
            <a:off x="0" y="352482"/>
            <a:ext cx="9144000" cy="1107996"/>
          </a:xfrm>
          <a:prstGeom prst="rect">
            <a:avLst/>
          </a:prstGeom>
          <a:noFill/>
        </p:spPr>
        <p:txBody>
          <a:bodyPr wrap="square" rtlCol="0">
            <a:spAutoFit/>
          </a:bodyPr>
          <a:lstStyle/>
          <a:p>
            <a:pPr algn="ctr"/>
            <a:r>
              <a:rPr lang="en-US" sz="6600" b="1" dirty="0">
                <a:solidFill>
                  <a:schemeClr val="accent4"/>
                </a:solidFill>
                <a:latin typeface="Gill Sans MT" panose="020B0502020104020203" pitchFamily="34" charset="0"/>
              </a:rPr>
              <a:t>Discipleship Ministry</a:t>
            </a:r>
          </a:p>
        </p:txBody>
      </p:sp>
    </p:spTree>
    <p:extLst>
      <p:ext uri="{BB962C8B-B14F-4D97-AF65-F5344CB8AC3E}">
        <p14:creationId xmlns:p14="http://schemas.microsoft.com/office/powerpoint/2010/main" val="42490505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olorful_circle_vector_art_148764"/>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17340" y="0"/>
            <a:ext cx="9261340" cy="6894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4" name="TextBox 3"/>
          <p:cNvSpPr txBox="1"/>
          <p:nvPr/>
        </p:nvSpPr>
        <p:spPr>
          <a:xfrm>
            <a:off x="-117340" y="-300948"/>
            <a:ext cx="9261340" cy="8009156"/>
          </a:xfrm>
          <a:prstGeom prst="wave">
            <a:avLst/>
          </a:prstGeom>
        </p:spPr>
        <p:style>
          <a:lnRef idx="1">
            <a:schemeClr val="dk1"/>
          </a:lnRef>
          <a:fillRef idx="3">
            <a:schemeClr val="dk1"/>
          </a:fillRef>
          <a:effectRef idx="2">
            <a:schemeClr val="dk1"/>
          </a:effectRef>
          <a:fontRef idx="minor">
            <a:schemeClr val="lt1"/>
          </a:fontRef>
        </p:style>
        <p:txBody>
          <a:bodyPr wrap="square" rtlCol="0">
            <a:spAutoFit/>
          </a:bodyPr>
          <a:lstStyle/>
          <a:p>
            <a:pPr lvl="1"/>
            <a:r>
              <a:rPr lang="en-US" sz="3200" dirty="0">
                <a:latin typeface="Gill Sans MT" panose="020B0502020104020203" pitchFamily="34" charset="0"/>
              </a:rPr>
              <a:t>Do not fear, for I have redeemed you; I have called you by name, you are mine. When you pass through the waters, I will be with you; and through the rivers, they shall not overwhelm you; when you walk through fire you shall not be burned, and the flame shall not consume you. For I am the Lord your God, the Holy One of Israel, your Savior.                               -Isaiah 43:1-2 </a:t>
            </a:r>
            <a:endParaRPr lang="en-US" sz="6000" b="1" dirty="0">
              <a:solidFill>
                <a:schemeClr val="bg1"/>
              </a:solidFill>
              <a:latin typeface="Josefin Sans" pitchFamily="2" charset="0"/>
            </a:endParaRPr>
          </a:p>
        </p:txBody>
      </p:sp>
    </p:spTree>
    <p:extLst>
      <p:ext uri="{BB962C8B-B14F-4D97-AF65-F5344CB8AC3E}">
        <p14:creationId xmlns:p14="http://schemas.microsoft.com/office/powerpoint/2010/main" val="8502612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3886200"/>
            <a:ext cx="8991600" cy="707886"/>
          </a:xfrm>
          <a:prstGeom prst="rect">
            <a:avLst/>
          </a:prstGeom>
          <a:noFill/>
        </p:spPr>
        <p:txBody>
          <a:bodyPr wrap="square" rtlCol="0">
            <a:spAutoFit/>
          </a:bodyPr>
          <a:lstStyle/>
          <a:p>
            <a:pPr algn="ctr"/>
            <a:r>
              <a:rPr lang="en-US" sz="4000" dirty="0">
                <a:solidFill>
                  <a:schemeClr val="bg1"/>
                </a:solidFill>
                <a:latin typeface="Gill Sans MT" panose="020B0502020104020203" pitchFamily="34" charset="0"/>
              </a:rPr>
              <a:t>Waytolead.org</a:t>
            </a:r>
          </a:p>
        </p:txBody>
      </p:sp>
      <p:grpSp>
        <p:nvGrpSpPr>
          <p:cNvPr id="7" name="Group 6"/>
          <p:cNvGrpSpPr/>
          <p:nvPr/>
        </p:nvGrpSpPr>
        <p:grpSpPr>
          <a:xfrm>
            <a:off x="2220373" y="2346186"/>
            <a:ext cx="4855653" cy="1708160"/>
            <a:chOff x="1905000" y="465258"/>
            <a:chExt cx="4855653" cy="170816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32335" y="743090"/>
              <a:ext cx="1228318" cy="1152496"/>
            </a:xfrm>
            <a:prstGeom prst="rect">
              <a:avLst/>
            </a:prstGeom>
          </p:spPr>
        </p:pic>
        <p:sp>
          <p:nvSpPr>
            <p:cNvPr id="5" name="TextBox 4"/>
            <p:cNvSpPr txBox="1"/>
            <p:nvPr/>
          </p:nvSpPr>
          <p:spPr>
            <a:xfrm>
              <a:off x="1905000" y="465258"/>
              <a:ext cx="4241494" cy="1708160"/>
            </a:xfrm>
            <a:prstGeom prst="rect">
              <a:avLst/>
            </a:prstGeom>
            <a:noFill/>
          </p:spPr>
          <p:txBody>
            <a:bodyPr wrap="square" rtlCol="0">
              <a:spAutoFit/>
            </a:bodyPr>
            <a:lstStyle/>
            <a:p>
              <a:r>
                <a:rPr lang="en-US" sz="10300" b="1" dirty="0">
                  <a:solidFill>
                    <a:schemeClr val="bg1"/>
                  </a:solidFill>
                  <a:latin typeface="Gill Sans MT" panose="020B0502020104020203" pitchFamily="34" charset="0"/>
                </a:rPr>
                <a:t>LEAD</a:t>
              </a:r>
            </a:p>
          </p:txBody>
        </p:sp>
      </p:grpSp>
    </p:spTree>
    <p:extLst>
      <p:ext uri="{BB962C8B-B14F-4D97-AF65-F5344CB8AC3E}">
        <p14:creationId xmlns:p14="http://schemas.microsoft.com/office/powerpoint/2010/main" val="892131278"/>
      </p:ext>
    </p:extLst>
  </p:cSld>
  <p:clrMapOvr>
    <a:masterClrMapping/>
  </p:clrMapOvr>
</p:sld>
</file>

<file path=ppt/theme/theme1.xml><?xml version="1.0" encoding="utf-8"?>
<a:theme xmlns:a="http://schemas.openxmlformats.org/drawingml/2006/main" name="Office Theme">
  <a:themeElements>
    <a:clrScheme name="LEAD">
      <a:dk1>
        <a:sysClr val="windowText" lastClr="000000"/>
      </a:dk1>
      <a:lt1>
        <a:sysClr val="window" lastClr="FFFFFF"/>
      </a:lt1>
      <a:dk2>
        <a:srgbClr val="44546A"/>
      </a:dk2>
      <a:lt2>
        <a:srgbClr val="E7E6E6"/>
      </a:lt2>
      <a:accent1>
        <a:srgbClr val="19A1B9"/>
      </a:accent1>
      <a:accent2>
        <a:srgbClr val="EE8131"/>
      </a:accent2>
      <a:accent3>
        <a:srgbClr val="6B1140"/>
      </a:accent3>
      <a:accent4>
        <a:srgbClr val="ACCB5A"/>
      </a:accent4>
      <a:accent5>
        <a:srgbClr val="C0C0C0"/>
      </a:accent5>
      <a:accent6>
        <a:srgbClr val="A5A5A5"/>
      </a:accent6>
      <a:hlink>
        <a:srgbClr val="7F7F7F"/>
      </a:hlink>
      <a:folHlink>
        <a:srgbClr val="FFFFFF"/>
      </a:folHlink>
    </a:clrScheme>
    <a:fontScheme name="Custom 1">
      <a:majorFont>
        <a:latin typeface="Josefin Sans"/>
        <a:ea typeface=""/>
        <a:cs typeface=""/>
      </a:majorFont>
      <a:minorFont>
        <a:latin typeface="Josefi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21532</TotalTime>
  <Words>1963</Words>
  <Application>Microsoft Office PowerPoint</Application>
  <PresentationFormat>On-screen Show (4:3)</PresentationFormat>
  <Paragraphs>171</Paragraphs>
  <Slides>18</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Calibri</vt:lpstr>
      <vt:lpstr>Calisto MT</vt:lpstr>
      <vt:lpstr>Gill Sans</vt:lpstr>
      <vt:lpstr>Gill Sans MT</vt:lpstr>
      <vt:lpstr>Josefin Sans</vt:lpstr>
      <vt:lpstr>ヒラギノ角ゴ ProN W3</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Peggy Hahn</dc:creator>
  <cp:lastModifiedBy>Chris Hicks</cp:lastModifiedBy>
  <cp:revision>137</cp:revision>
  <dcterms:created xsi:type="dcterms:W3CDTF">2016-02-29T14:16:50Z</dcterms:created>
  <dcterms:modified xsi:type="dcterms:W3CDTF">2017-09-08T21:08:29Z</dcterms:modified>
</cp:coreProperties>
</file>