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4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2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60" r:id="rId1"/>
    <p:sldMasterId id="2147483674" r:id="rId2"/>
    <p:sldMasterId id="2147483689" r:id="rId3"/>
    <p:sldMasterId id="2147483697" r:id="rId4"/>
    <p:sldMasterId id="2147483704" r:id="rId5"/>
  </p:sldMasterIdLst>
  <p:notesMasterIdLst>
    <p:notesMasterId r:id="rId16"/>
  </p:notesMasterIdLst>
  <p:sldIdLst>
    <p:sldId id="256" r:id="rId6"/>
    <p:sldId id="322" r:id="rId7"/>
    <p:sldId id="412" r:id="rId8"/>
    <p:sldId id="414" r:id="rId9"/>
    <p:sldId id="416" r:id="rId10"/>
    <p:sldId id="417" r:id="rId11"/>
    <p:sldId id="415" r:id="rId12"/>
    <p:sldId id="418" r:id="rId13"/>
    <p:sldId id="413" r:id="rId14"/>
    <p:sldId id="26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E3E6"/>
    <a:srgbClr val="EBEDF0"/>
    <a:srgbClr val="FF6383"/>
    <a:srgbClr val="FFEFBB"/>
    <a:srgbClr val="FFDBE3"/>
    <a:srgbClr val="EEACB6"/>
    <a:srgbClr val="F2A6B2"/>
    <a:srgbClr val="FFE899"/>
    <a:srgbClr val="2F2E3E"/>
    <a:srgbClr val="B0B5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48" autoAdjust="0"/>
    <p:restoredTop sz="47891"/>
  </p:normalViewPr>
  <p:slideViewPr>
    <p:cSldViewPr snapToGrid="0" snapToObjects="1">
      <p:cViewPr varScale="1">
        <p:scale>
          <a:sx n="57" d="100"/>
          <a:sy n="57" d="100"/>
        </p:scale>
        <p:origin x="2192" y="17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2200C8-7BD9-E243-9CF2-D3291C738CAB}" type="datetimeFigureOut">
              <a:rPr lang="en-US" smtClean="0"/>
              <a:t>8/24/22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B2FC55-080B-7C40-9220-2CA0D016AC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03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B2FC55-080B-7C40-9220-2CA0D016ACEA}" type="slidenum">
              <a:rPr lang="en-US" smtClean="0"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7140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B2FC55-080B-7C40-9220-2CA0D016ACE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6510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E9E64-0845-4082-BCC8-EB94D4296CFE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4939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E9E64-0845-4082-BCC8-EB94D4296CF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442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E9E64-0845-4082-BCC8-EB94D4296CFE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8568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E9E64-0845-4082-BCC8-EB94D4296CFE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6669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E9E64-0845-4082-BCC8-EB94D4296CFE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2301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E9E64-0845-4082-BCC8-EB94D4296CFE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19412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E9E64-0845-4082-BCC8-EB94D4296CFE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2301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E9E64-0845-4082-BCC8-EB94D4296CFE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9714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svg"/><Relationship Id="rId2" Type="http://schemas.openxmlformats.org/officeDocument/2006/relationships/image" Target="../media/image42.png"/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svg"/><Relationship Id="rId2" Type="http://schemas.openxmlformats.org/officeDocument/2006/relationships/image" Target="../media/image44.png"/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svg"/><Relationship Id="rId2" Type="http://schemas.openxmlformats.org/officeDocument/2006/relationships/image" Target="../media/image46.png"/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499263"/>
            <a:ext cx="10363200" cy="7543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397337"/>
            <a:ext cx="8534400" cy="63963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 i="0">
                <a:solidFill>
                  <a:srgbClr val="128FAE"/>
                </a:solidFill>
                <a:latin typeface="Lato"/>
                <a:cs typeface="Lato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492876"/>
            <a:ext cx="1828800" cy="27432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2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MobLab™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77688" y="6492876"/>
            <a:ext cx="5036625" cy="274320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tx2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Confidential-Do Not Distribute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0201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mpleted 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815523"/>
            <a:ext cx="10363200" cy="7543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Lato"/>
                <a:cs typeface="Lato"/>
              </a:defRPr>
            </a:lvl1pPr>
          </a:lstStyle>
          <a:p>
            <a:r>
              <a:rPr lang="en-US" dirty="0"/>
              <a:t>Completed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713596"/>
            <a:ext cx="8534400" cy="63963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 i="0">
                <a:solidFill>
                  <a:srgbClr val="128FAE"/>
                </a:solidFill>
                <a:latin typeface="Lato"/>
                <a:cs typeface="Lato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6C8DBBFD-D78B-0D47-9D22-386CEDF869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30240" y="1996082"/>
            <a:ext cx="731520" cy="733806"/>
          </a:xfrm>
          <a:prstGeom prst="rect">
            <a:avLst/>
          </a:prstGeom>
        </p:spPr>
      </p:pic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653CCFAB-552E-C045-B039-D742DE7B9B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492876"/>
            <a:ext cx="1828800" cy="27432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2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MobLab™</a:t>
            </a:r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E0E03AB7-6D65-8345-B3AE-B7D965055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77688" y="6492876"/>
            <a:ext cx="5036625" cy="274320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tx2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Confidential-Do Not Distribute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D46265B5-95D3-3942-A9D8-B1364B4A8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63289" y="6492876"/>
            <a:ext cx="1919111" cy="274320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2"/>
                </a:solidFill>
                <a:latin typeface="Lato"/>
                <a:cs typeface="Lato"/>
              </a:defRPr>
            </a:lvl1pPr>
          </a:lstStyle>
          <a:p>
            <a:fld id="{1720E044-9CF0-5842-A75F-169A468171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018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: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606040"/>
            <a:ext cx="10363200" cy="749808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Lato"/>
                <a:cs typeface="Lato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828800" y="3502152"/>
            <a:ext cx="8534400" cy="63963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 i="0">
                <a:solidFill>
                  <a:schemeClr val="accent4"/>
                </a:solidFill>
                <a:latin typeface="Lato"/>
                <a:cs typeface="Lato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29A614B-A502-5A4B-9715-B4245E74A8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38339" y="6492876"/>
            <a:ext cx="164406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  <a:latin typeface="Lato"/>
              </a:defRPr>
            </a:lvl1pPr>
          </a:lstStyle>
          <a:p>
            <a:fld id="{BA8AEBC9-9617-D04E-880D-9D5D1B05C62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CA0CC4BF-1DCB-9841-8857-E45700EB1C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492876"/>
            <a:ext cx="1828800" cy="27432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MobLab™</a:t>
            </a:r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6378B3B6-E088-264A-ABFC-526C4B2A74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77688" y="6492876"/>
            <a:ext cx="5036625" cy="274320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bg2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Confidential-Do Not Distribute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059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609600" y="6492876"/>
            <a:ext cx="1828800" cy="274320"/>
          </a:xfrm>
        </p:spPr>
        <p:txBody>
          <a:bodyPr anchor="t" anchorCtr="0"/>
          <a:lstStyle/>
          <a:p>
            <a:r>
              <a:rPr lang="en-US"/>
              <a:t>MobLab™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3577687" y="6492876"/>
            <a:ext cx="5036625" cy="274320"/>
          </a:xfrm>
        </p:spPr>
        <p:txBody>
          <a:bodyPr/>
          <a:lstStyle/>
          <a:p>
            <a:r>
              <a:rPr lang="en-US"/>
              <a:t>Confidential-Do Not Distribute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9938339" y="6492876"/>
            <a:ext cx="1644060" cy="274320"/>
          </a:xfrm>
        </p:spPr>
        <p:txBody>
          <a:bodyPr/>
          <a:lstStyle/>
          <a:p>
            <a:fld id="{BA8AEBC9-9617-D04E-880D-9D5D1B05C62F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9CF17B9-8370-0D44-A1AD-2A505082D0E8}"/>
              </a:ext>
            </a:extLst>
          </p:cNvPr>
          <p:cNvCxnSpPr>
            <a:cxnSpLocks/>
          </p:cNvCxnSpPr>
          <p:nvPr userDrawn="1"/>
        </p:nvCxnSpPr>
        <p:spPr>
          <a:xfrm>
            <a:off x="1208117" y="800454"/>
            <a:ext cx="10493441" cy="0"/>
          </a:xfrm>
          <a:prstGeom prst="line">
            <a:avLst/>
          </a:prstGeom>
          <a:ln w="12700" cmpd="sng">
            <a:solidFill>
              <a:srgbClr val="E1E3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Placeholder 12">
            <a:extLst>
              <a:ext uri="{FF2B5EF4-FFF2-40B4-BE49-F238E27FC236}">
                <a16:creationId xmlns:a16="http://schemas.microsoft.com/office/drawing/2014/main" id="{7049F142-EE30-2A43-BBD6-4C2FF8423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9517" y="174285"/>
            <a:ext cx="10179743" cy="5322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10026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MobLab™</a:t>
            </a:r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Confidential-Do Not Distribute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AEBC9-9617-D04E-880D-9D5D1B05C62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2">
            <a:extLst>
              <a:ext uri="{FF2B5EF4-FFF2-40B4-BE49-F238E27FC236}">
                <a16:creationId xmlns:a16="http://schemas.microsoft.com/office/drawing/2014/main" id="{0E664722-B25B-1041-A1B4-56E17F0B6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9517" y="174285"/>
            <a:ext cx="10179743" cy="5322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853216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MobLab™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Confidential-Do Not Distribute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AEBC9-9617-D04E-880D-9D5D1B05C62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8D2369D-5535-F240-89D6-B36742D671E8}"/>
              </a:ext>
            </a:extLst>
          </p:cNvPr>
          <p:cNvCxnSpPr>
            <a:cxnSpLocks/>
          </p:cNvCxnSpPr>
          <p:nvPr userDrawn="1"/>
        </p:nvCxnSpPr>
        <p:spPr>
          <a:xfrm>
            <a:off x="1208117" y="800454"/>
            <a:ext cx="10493441" cy="0"/>
          </a:xfrm>
          <a:prstGeom prst="line">
            <a:avLst/>
          </a:prstGeom>
          <a:ln w="12700" cmpd="sng">
            <a:solidFill>
              <a:srgbClr val="E1E3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Placeholder 12">
            <a:extLst>
              <a:ext uri="{FF2B5EF4-FFF2-40B4-BE49-F238E27FC236}">
                <a16:creationId xmlns:a16="http://schemas.microsoft.com/office/drawing/2014/main" id="{AFD8CF49-F327-614E-A4F1-A16A5EDF63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9517" y="174285"/>
            <a:ext cx="10179743" cy="5322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454532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me Image w/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MobLab™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Confidential-Do Not Distribute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AEBC9-9617-D04E-880D-9D5D1B05C62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14">
            <a:extLst>
              <a:ext uri="{FF2B5EF4-FFF2-40B4-BE49-F238E27FC236}">
                <a16:creationId xmlns:a16="http://schemas.microsoft.com/office/drawing/2014/main" id="{A161B242-4A32-9C4F-A2F9-683B3AD6F2A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069089" y="685800"/>
            <a:ext cx="6053822" cy="3683188"/>
          </a:xfrm>
          <a:prstGeom prst="roundRect">
            <a:avLst>
              <a:gd name="adj" fmla="val 4630"/>
            </a:avLst>
          </a:prstGeom>
          <a:effectLst>
            <a:outerShdw blurRad="152400" dist="76200" dir="5400000" algn="t" rotWithShape="0">
              <a:schemeClr val="tx1">
                <a:alpha val="10000"/>
              </a:schemeClr>
            </a:outerShdw>
          </a:effectLst>
        </p:spPr>
        <p:txBody>
          <a:bodyPr anchor="ctr"/>
          <a:lstStyle>
            <a:lvl1pPr algn="ctr">
              <a:buNone/>
              <a:defRPr sz="18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GAME SCREEN</a:t>
            </a:r>
          </a:p>
        </p:txBody>
      </p:sp>
    </p:spTree>
    <p:extLst>
      <p:ext uri="{BB962C8B-B14F-4D97-AF65-F5344CB8AC3E}">
        <p14:creationId xmlns:p14="http://schemas.microsoft.com/office/powerpoint/2010/main" val="33315397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75954"/>
            <a:ext cx="5384800" cy="4750209"/>
          </a:xfr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375954"/>
            <a:ext cx="5384800" cy="4750209"/>
          </a:xfr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MobLab™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Confidential-Do Not Distribute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AEBC9-9617-D04E-880D-9D5D1B05C62F}" type="slidenum">
              <a:rPr lang="en-US" smtClean="0"/>
              <a:t>‹#›</a:t>
            </a:fld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DBC83E5-B1C9-3A45-BA6A-5EA3AB902837}"/>
              </a:ext>
            </a:extLst>
          </p:cNvPr>
          <p:cNvCxnSpPr>
            <a:cxnSpLocks/>
          </p:cNvCxnSpPr>
          <p:nvPr userDrawn="1"/>
        </p:nvCxnSpPr>
        <p:spPr>
          <a:xfrm>
            <a:off x="1208117" y="800454"/>
            <a:ext cx="10493441" cy="0"/>
          </a:xfrm>
          <a:prstGeom prst="line">
            <a:avLst/>
          </a:prstGeom>
          <a:ln w="12700" cmpd="sng">
            <a:solidFill>
              <a:srgbClr val="E1E3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2">
            <a:extLst>
              <a:ext uri="{FF2B5EF4-FFF2-40B4-BE49-F238E27FC236}">
                <a16:creationId xmlns:a16="http://schemas.microsoft.com/office/drawing/2014/main" id="{54A5731F-6B19-C441-8EAC-2C1A30A22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9517" y="174285"/>
            <a:ext cx="10179743" cy="5322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324438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Car Auction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www.moblab.com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BF39A-4904-420A-9FAF-0370FAB717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5134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604115"/>
            <a:ext cx="10363200" cy="754355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>
              <a:defRPr>
                <a:solidFill>
                  <a:schemeClr val="tx1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02152"/>
            <a:ext cx="8534400" cy="63963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400" b="0" i="0">
                <a:solidFill>
                  <a:srgbClr val="128FAE"/>
                </a:solidFill>
                <a:latin typeface="Lato"/>
                <a:cs typeface="Lato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492876"/>
            <a:ext cx="1828800" cy="27432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rgbClr val="596570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MobLab™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77688" y="6492876"/>
            <a:ext cx="5036625" cy="274320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rgbClr val="596570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Confidential-Do Not Distribute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17FC163-63FE-7C45-95F3-41098DF72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63289" y="6492876"/>
            <a:ext cx="1919111" cy="274320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47525D"/>
                </a:solidFill>
                <a:latin typeface="Lato"/>
                <a:cs typeface="Lato"/>
              </a:defRPr>
            </a:lvl1pPr>
          </a:lstStyle>
          <a:p>
            <a:fld id="{1720E044-9CF0-5842-A75F-169A468171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8718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>
          <a:xfrm>
            <a:off x="609600" y="6492876"/>
            <a:ext cx="1828800" cy="274320"/>
          </a:xfrm>
          <a:prstGeom prst="rect">
            <a:avLst/>
          </a:prstGeom>
        </p:spPr>
        <p:txBody>
          <a:bodyPr/>
          <a:lstStyle/>
          <a:p>
            <a:r>
              <a:rPr lang="en-US"/>
              <a:t>MobLab™</a:t>
            </a:r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3577688" y="6492876"/>
            <a:ext cx="5036625" cy="27432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Confidential-Do Not Distribute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9938339" y="6492876"/>
            <a:ext cx="1644060" cy="274320"/>
          </a:xfrm>
          <a:prstGeom prst="rect">
            <a:avLst/>
          </a:prstGeom>
        </p:spPr>
        <p:txBody>
          <a:bodyPr/>
          <a:lstStyle/>
          <a:p>
            <a:fld id="{BA8AEBC9-9617-D04E-880D-9D5D1B05C62F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Placeholder 12">
            <a:extLst>
              <a:ext uri="{FF2B5EF4-FFF2-40B4-BE49-F238E27FC236}">
                <a16:creationId xmlns:a16="http://schemas.microsoft.com/office/drawing/2014/main" id="{0A7DD203-EF71-BF4B-8739-531745D1B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182597"/>
            <a:ext cx="10904377" cy="5322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29889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689226"/>
            <a:ext cx="10363200" cy="926042"/>
          </a:xfrm>
          <a:prstGeom prst="rect">
            <a:avLst/>
          </a:prstGeom>
        </p:spPr>
        <p:txBody>
          <a:bodyPr/>
          <a:lstStyle>
            <a:lvl1pPr>
              <a:defRPr>
                <a:latin typeface="Lato"/>
                <a:cs typeface="Lato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492876"/>
            <a:ext cx="1828800" cy="274320"/>
          </a:xfrm>
          <a:prstGeom prst="rect">
            <a:avLst/>
          </a:prstGeom>
        </p:spPr>
        <p:txBody>
          <a:bodyPr/>
          <a:lstStyle>
            <a:lvl1pPr>
              <a:defRPr sz="1400">
                <a:ln>
                  <a:noFill/>
                </a:ln>
                <a:solidFill>
                  <a:schemeClr val="tx2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MobLab™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78352" y="6492876"/>
            <a:ext cx="5035296" cy="274320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tx2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Confidential-Do Not Distribute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63289" y="6492876"/>
            <a:ext cx="1919111" cy="274320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2"/>
                </a:solidFill>
                <a:latin typeface="Lato"/>
                <a:cs typeface="Lato"/>
              </a:defRPr>
            </a:lvl1pPr>
          </a:lstStyle>
          <a:p>
            <a:fld id="{1720E044-9CF0-5842-A75F-169A468171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828800" y="3732487"/>
            <a:ext cx="8534400" cy="63963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Lato"/>
                <a:cs typeface="Lato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771079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ul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>
          <a:xfrm>
            <a:off x="609600" y="6492876"/>
            <a:ext cx="1828800" cy="274320"/>
          </a:xfrm>
          <a:prstGeom prst="rect">
            <a:avLst/>
          </a:prstGeom>
        </p:spPr>
        <p:txBody>
          <a:bodyPr/>
          <a:lstStyle/>
          <a:p>
            <a:r>
              <a:rPr lang="en-US"/>
              <a:t>MobLab™</a:t>
            </a:r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3577688" y="6492876"/>
            <a:ext cx="5036625" cy="27432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Confidential-Do Not Distribute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9938339" y="6492876"/>
            <a:ext cx="1644060" cy="274320"/>
          </a:xfrm>
          <a:prstGeom prst="rect">
            <a:avLst/>
          </a:prstGeom>
        </p:spPr>
        <p:txBody>
          <a:bodyPr/>
          <a:lstStyle/>
          <a:p>
            <a:fld id="{BA8AEBC9-9617-D04E-880D-9D5D1B05C62F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Placeholder 12">
            <a:extLst>
              <a:ext uri="{FF2B5EF4-FFF2-40B4-BE49-F238E27FC236}">
                <a16:creationId xmlns:a16="http://schemas.microsoft.com/office/drawing/2014/main" id="{0A7DD203-EF71-BF4B-8739-531745D1B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356" y="182597"/>
            <a:ext cx="10671621" cy="5322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254F2E18-D5B4-6743-854D-02DA0D314E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2880" y="182880"/>
            <a:ext cx="365760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0644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rv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>
          <a:xfrm>
            <a:off x="609600" y="6492876"/>
            <a:ext cx="1828800" cy="274320"/>
          </a:xfrm>
          <a:prstGeom prst="rect">
            <a:avLst/>
          </a:prstGeom>
        </p:spPr>
        <p:txBody>
          <a:bodyPr/>
          <a:lstStyle/>
          <a:p>
            <a:r>
              <a:rPr lang="en-US"/>
              <a:t>MobLab™</a:t>
            </a:r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3577688" y="6492876"/>
            <a:ext cx="5036625" cy="27432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Confidential-Do Not Distribute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9938339" y="6492876"/>
            <a:ext cx="1644060" cy="274320"/>
          </a:xfrm>
          <a:prstGeom prst="rect">
            <a:avLst/>
          </a:prstGeom>
        </p:spPr>
        <p:txBody>
          <a:bodyPr/>
          <a:lstStyle/>
          <a:p>
            <a:fld id="{BA8AEBC9-9617-D04E-880D-9D5D1B05C62F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Placeholder 12">
            <a:extLst>
              <a:ext uri="{FF2B5EF4-FFF2-40B4-BE49-F238E27FC236}">
                <a16:creationId xmlns:a16="http://schemas.microsoft.com/office/drawing/2014/main" id="{0A7DD203-EF71-BF4B-8739-531745D1B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356" y="182597"/>
            <a:ext cx="10671621" cy="5322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2DB824CF-BA43-6E46-B1B4-D46130AB15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2880" y="182880"/>
            <a:ext cx="365760" cy="363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995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>
          <a:xfrm>
            <a:off x="609600" y="6492876"/>
            <a:ext cx="1828800" cy="274320"/>
          </a:xfrm>
          <a:prstGeom prst="rect">
            <a:avLst/>
          </a:prstGeom>
        </p:spPr>
        <p:txBody>
          <a:bodyPr/>
          <a:lstStyle/>
          <a:p>
            <a:r>
              <a:rPr lang="en-US"/>
              <a:t>MobLab™</a:t>
            </a:r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3577688" y="6492876"/>
            <a:ext cx="5036625" cy="27432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Confidential-Do Not Distribute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9938339" y="6492876"/>
            <a:ext cx="1644060" cy="274320"/>
          </a:xfrm>
          <a:prstGeom prst="rect">
            <a:avLst/>
          </a:prstGeom>
        </p:spPr>
        <p:txBody>
          <a:bodyPr/>
          <a:lstStyle/>
          <a:p>
            <a:fld id="{BA8AEBC9-9617-D04E-880D-9D5D1B05C62F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Placeholder 12">
            <a:extLst>
              <a:ext uri="{FF2B5EF4-FFF2-40B4-BE49-F238E27FC236}">
                <a16:creationId xmlns:a16="http://schemas.microsoft.com/office/drawing/2014/main" id="{0A7DD203-EF71-BF4B-8739-531745D1B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356" y="182597"/>
            <a:ext cx="10671621" cy="5322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5F1EB0A4-6DF1-B84D-B386-7283796CF8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2880" y="182880"/>
            <a:ext cx="365760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1208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ept Re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>
          <a:xfrm>
            <a:off x="609600" y="6492876"/>
            <a:ext cx="1828800" cy="274320"/>
          </a:xfrm>
          <a:prstGeom prst="rect">
            <a:avLst/>
          </a:prstGeom>
        </p:spPr>
        <p:txBody>
          <a:bodyPr/>
          <a:lstStyle/>
          <a:p>
            <a:r>
              <a:rPr lang="en-US"/>
              <a:t>MobLab™</a:t>
            </a:r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3577688" y="6492876"/>
            <a:ext cx="5036625" cy="27432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Confidential-Do Not Distribute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9938339" y="6492876"/>
            <a:ext cx="1644060" cy="274320"/>
          </a:xfrm>
          <a:prstGeom prst="rect">
            <a:avLst/>
          </a:prstGeom>
        </p:spPr>
        <p:txBody>
          <a:bodyPr/>
          <a:lstStyle/>
          <a:p>
            <a:fld id="{BA8AEBC9-9617-D04E-880D-9D5D1B05C62F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Placeholder 12">
            <a:extLst>
              <a:ext uri="{FF2B5EF4-FFF2-40B4-BE49-F238E27FC236}">
                <a16:creationId xmlns:a16="http://schemas.microsoft.com/office/drawing/2014/main" id="{0A7DD203-EF71-BF4B-8739-531745D1B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356" y="182597"/>
            <a:ext cx="10671621" cy="5322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9C30F887-D1A3-CD4B-B725-DB2952207A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2880" y="182880"/>
            <a:ext cx="365760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3571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m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9938339" y="6492876"/>
            <a:ext cx="1644060" cy="274320"/>
          </a:xfrm>
          <a:prstGeom prst="rect">
            <a:avLst/>
          </a:prstGeom>
        </p:spPr>
        <p:txBody>
          <a:bodyPr/>
          <a:lstStyle/>
          <a:p>
            <a:fld id="{BA8AEBC9-9617-D04E-880D-9D5D1B05C62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>
          <a:xfrm>
            <a:off x="609600" y="6492876"/>
            <a:ext cx="1828800" cy="274320"/>
          </a:xfrm>
          <a:prstGeom prst="rect">
            <a:avLst/>
          </a:prstGeom>
        </p:spPr>
        <p:txBody>
          <a:bodyPr/>
          <a:lstStyle/>
          <a:p>
            <a:r>
              <a:rPr lang="en-US"/>
              <a:t>MobLab™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577688" y="6492876"/>
            <a:ext cx="5036625" cy="27432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Confidential-Do Not Distribute</a:t>
            </a:r>
            <a:endParaRPr lang="en-US" dirty="0"/>
          </a:p>
        </p:txBody>
      </p:sp>
      <p:sp>
        <p:nvSpPr>
          <p:cNvPr id="9" name="Title Placeholder 12">
            <a:extLst>
              <a:ext uri="{FF2B5EF4-FFF2-40B4-BE49-F238E27FC236}">
                <a16:creationId xmlns:a16="http://schemas.microsoft.com/office/drawing/2014/main" id="{3D3A5D84-BB1D-3A4C-A77A-10BB6B72D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182597"/>
            <a:ext cx="10904377" cy="5322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5774CE2C-26F3-A241-AEFF-FC005B7ADB0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304435" y="1109472"/>
            <a:ext cx="7514706" cy="4572000"/>
          </a:xfrm>
          <a:prstGeom prst="roundRect">
            <a:avLst>
              <a:gd name="adj" fmla="val 4630"/>
            </a:avLst>
          </a:prstGeom>
          <a:effectLst>
            <a:outerShdw blurRad="152400" dist="76200" dir="5400000" algn="t" rotWithShape="0">
              <a:schemeClr val="tx1">
                <a:alpha val="10000"/>
              </a:schemeClr>
            </a:outerShdw>
          </a:effectLst>
        </p:spPr>
        <p:txBody>
          <a:bodyPr anchor="ctr"/>
          <a:lstStyle>
            <a:lvl1pPr algn="ctr">
              <a:buNone/>
              <a:defRPr sz="18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GAME SCREEN</a:t>
            </a:r>
          </a:p>
        </p:txBody>
      </p:sp>
    </p:spTree>
    <p:extLst>
      <p:ext uri="{BB962C8B-B14F-4D97-AF65-F5344CB8AC3E}">
        <p14:creationId xmlns:p14="http://schemas.microsoft.com/office/powerpoint/2010/main" val="26094110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49532"/>
            <a:ext cx="10972800" cy="4976632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609600" y="6492876"/>
            <a:ext cx="1828800" cy="274320"/>
          </a:xfrm>
          <a:prstGeom prst="rect">
            <a:avLst/>
          </a:prstGeom>
        </p:spPr>
        <p:txBody>
          <a:bodyPr/>
          <a:lstStyle/>
          <a:p>
            <a:r>
              <a:rPr lang="en-US"/>
              <a:t>MobLab™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3577688" y="6492876"/>
            <a:ext cx="5036625" cy="27432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Confidential-Do Not Distribute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9938339" y="6492876"/>
            <a:ext cx="1644060" cy="274320"/>
          </a:xfrm>
          <a:prstGeom prst="rect">
            <a:avLst/>
          </a:prstGeom>
        </p:spPr>
        <p:txBody>
          <a:bodyPr/>
          <a:lstStyle/>
          <a:p>
            <a:fld id="{BA8AEBC9-9617-D04E-880D-9D5D1B05C62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2">
            <a:extLst>
              <a:ext uri="{FF2B5EF4-FFF2-40B4-BE49-F238E27FC236}">
                <a16:creationId xmlns:a16="http://schemas.microsoft.com/office/drawing/2014/main" id="{52F08F93-C46D-CE4C-9BD2-AAD3B50C4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182597"/>
            <a:ext cx="10904377" cy="5322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861307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492876"/>
            <a:ext cx="1828800" cy="274320"/>
          </a:xfrm>
          <a:prstGeom prst="rect">
            <a:avLst/>
          </a:prstGeom>
        </p:spPr>
        <p:txBody>
          <a:bodyPr/>
          <a:lstStyle/>
          <a:p>
            <a:r>
              <a:rPr lang="en-US"/>
              <a:t>MobLab™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77688" y="6492876"/>
            <a:ext cx="5036625" cy="27432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Confidential-Do Not Distribute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938339" y="6492876"/>
            <a:ext cx="1644060" cy="274320"/>
          </a:xfrm>
          <a:prstGeom prst="rect">
            <a:avLst/>
          </a:prstGeom>
        </p:spPr>
        <p:txBody>
          <a:bodyPr/>
          <a:lstStyle/>
          <a:p>
            <a:fld id="{BA8AEBC9-9617-D04E-880D-9D5D1B05C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04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492876"/>
            <a:ext cx="1828800" cy="274320"/>
          </a:xfrm>
          <a:prstGeom prst="rect">
            <a:avLst/>
          </a:prstGeom>
        </p:spPr>
        <p:txBody>
          <a:bodyPr/>
          <a:lstStyle>
            <a:lvl1pPr>
              <a:defRPr sz="1400">
                <a:ln>
                  <a:noFill/>
                </a:ln>
                <a:solidFill>
                  <a:srgbClr val="47525D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MobLab™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63289" y="6492876"/>
            <a:ext cx="1919111" cy="274320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47525D"/>
                </a:solidFill>
                <a:latin typeface="Lato"/>
                <a:cs typeface="Lato"/>
              </a:defRPr>
            </a:lvl1pPr>
          </a:lstStyle>
          <a:p>
            <a:fld id="{1720E044-9CF0-5842-A75F-169A4681719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BAD7042A-2211-EE4C-AB27-34B956ED627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46946" y="2567658"/>
            <a:ext cx="5698108" cy="1722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586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815523"/>
            <a:ext cx="10363200" cy="7543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713596"/>
            <a:ext cx="8534400" cy="63963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 i="0">
                <a:solidFill>
                  <a:srgbClr val="128FAE"/>
                </a:solidFill>
                <a:latin typeface="Lato"/>
                <a:cs typeface="Lato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492876"/>
            <a:ext cx="1828800" cy="27432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2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MobLab™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77688" y="6492876"/>
            <a:ext cx="5036625" cy="274320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tx2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Confidential-Do Not Distribute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89BE5E5-8327-6A4C-86EF-2EE445872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63289" y="6492876"/>
            <a:ext cx="1919111" cy="274320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2"/>
                </a:solidFill>
                <a:latin typeface="Lato"/>
                <a:cs typeface="Lato"/>
              </a:defRPr>
            </a:lvl1pPr>
          </a:lstStyle>
          <a:p>
            <a:fld id="{1720E044-9CF0-5842-A75F-169A468171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513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Instru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815523"/>
            <a:ext cx="10363200" cy="7543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Lato"/>
                <a:cs typeface="Lato"/>
              </a:defRPr>
            </a:lvl1pPr>
          </a:lstStyle>
          <a:p>
            <a:r>
              <a:rPr lang="en-US" dirty="0"/>
              <a:t>Instructions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713596"/>
            <a:ext cx="8534400" cy="63963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 i="0">
                <a:solidFill>
                  <a:srgbClr val="128FAE"/>
                </a:solidFill>
                <a:latin typeface="Lato"/>
                <a:cs typeface="Lato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492876"/>
            <a:ext cx="1828800" cy="27432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2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MobLab™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77687" y="6492876"/>
            <a:ext cx="5038344" cy="274320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tx2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Confidential-Do Not Distribute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89BE5E5-8327-6A4C-86EF-2EE445872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63289" y="6492876"/>
            <a:ext cx="1919111" cy="274320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2"/>
                </a:solidFill>
                <a:latin typeface="Lato"/>
                <a:cs typeface="Lato"/>
              </a:defRPr>
            </a:lvl1pPr>
          </a:lstStyle>
          <a:p>
            <a:fld id="{1720E044-9CF0-5842-A75F-169A4681719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C8ECA76E-DDC7-7641-9233-6AE056B340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33288" y="1996082"/>
            <a:ext cx="7315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235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urv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815523"/>
            <a:ext cx="10363200" cy="7543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Lato"/>
                <a:cs typeface="Lato"/>
              </a:defRPr>
            </a:lvl1pPr>
          </a:lstStyle>
          <a:p>
            <a:r>
              <a:rPr lang="en-US" dirty="0"/>
              <a:t>Survey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713596"/>
            <a:ext cx="8534400" cy="63963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 i="0">
                <a:solidFill>
                  <a:srgbClr val="128FAE"/>
                </a:solidFill>
                <a:latin typeface="Lato"/>
                <a:cs typeface="Lato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492876"/>
            <a:ext cx="1828800" cy="27432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2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MobLab™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77688" y="6492876"/>
            <a:ext cx="5036625" cy="274320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tx2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Confidential-Do Not Distribute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89BE5E5-8327-6A4C-86EF-2EE445872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63289" y="6492876"/>
            <a:ext cx="1919111" cy="274320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2"/>
                </a:solidFill>
                <a:latin typeface="Lato"/>
                <a:cs typeface="Lato"/>
              </a:defRPr>
            </a:lvl1pPr>
          </a:lstStyle>
          <a:p>
            <a:fld id="{1720E044-9CF0-5842-A75F-169A4681719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CD285927-0559-0C45-AFD3-18DDCFB4DA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33288" y="1996082"/>
            <a:ext cx="731520" cy="733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699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G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815523"/>
            <a:ext cx="10363200" cy="7543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Lato"/>
                <a:cs typeface="Lato"/>
              </a:defRPr>
            </a:lvl1pPr>
          </a:lstStyle>
          <a:p>
            <a:r>
              <a:rPr lang="en-US" dirty="0"/>
              <a:t>Game Time!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713596"/>
            <a:ext cx="8534400" cy="63963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 i="0">
                <a:solidFill>
                  <a:srgbClr val="128FAE"/>
                </a:solidFill>
                <a:latin typeface="Lato"/>
                <a:cs typeface="Lato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86C3FDC9-EAFA-5B47-8F67-227B7C9F53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33288" y="1996082"/>
            <a:ext cx="731520" cy="731520"/>
          </a:xfrm>
          <a:prstGeom prst="rect">
            <a:avLst/>
          </a:prstGeom>
        </p:spPr>
      </p:pic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300724FF-9D10-0246-9D07-EA1A502DD5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492876"/>
            <a:ext cx="1828800" cy="27432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2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MobLab™</a:t>
            </a:r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FB3AE887-E717-8845-B459-44105A9BE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77688" y="6492876"/>
            <a:ext cx="5036625" cy="274320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tx2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Confidential-Do Not Distribute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C56DA7C2-ABC9-B144-AD4F-1CC1202AD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63289" y="6492876"/>
            <a:ext cx="1919111" cy="274320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2"/>
                </a:solidFill>
                <a:latin typeface="Lato"/>
                <a:cs typeface="Lato"/>
              </a:defRPr>
            </a:lvl1pPr>
          </a:lstStyle>
          <a:p>
            <a:fld id="{1720E044-9CF0-5842-A75F-169A468171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411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esul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815523"/>
            <a:ext cx="10363200" cy="7543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Lato"/>
                <a:cs typeface="Lato"/>
              </a:defRPr>
            </a:lvl1pPr>
          </a:lstStyle>
          <a:p>
            <a:r>
              <a:rPr lang="en-US" dirty="0"/>
              <a:t>Results Discussion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713596"/>
            <a:ext cx="8534400" cy="63963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 i="0">
                <a:solidFill>
                  <a:srgbClr val="128FAE"/>
                </a:solidFill>
                <a:latin typeface="Lato"/>
                <a:cs typeface="Lato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F7718C8E-D377-2B45-86AB-71FE0EAF6392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33288" y="1996082"/>
            <a:ext cx="731520" cy="731520"/>
          </a:xfrm>
          <a:prstGeom prst="rect">
            <a:avLst/>
          </a:prstGeom>
        </p:spPr>
      </p:pic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89F1288A-9CFF-864A-953B-86B5A6E485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492876"/>
            <a:ext cx="1828800" cy="27432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2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MobLab™</a:t>
            </a:r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1085D7EA-67C0-274A-9222-6D7126280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77688" y="6492876"/>
            <a:ext cx="5036625" cy="274320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tx2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Confidential-Do Not Distribute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EDE4919-14C4-E94E-B3F6-61A991D69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63289" y="6492876"/>
            <a:ext cx="1919111" cy="274320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2"/>
                </a:solidFill>
                <a:latin typeface="Lato"/>
                <a:cs typeface="Lato"/>
              </a:defRPr>
            </a:lvl1pPr>
          </a:lstStyle>
          <a:p>
            <a:fld id="{1720E044-9CF0-5842-A75F-169A468171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826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ncept Re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815523"/>
            <a:ext cx="10363200" cy="7543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Lato"/>
                <a:cs typeface="Lato"/>
              </a:defRPr>
            </a:lvl1pPr>
          </a:lstStyle>
          <a:p>
            <a:r>
              <a:rPr lang="en-US" dirty="0"/>
              <a:t>Concept Review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713596"/>
            <a:ext cx="8534400" cy="63963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 i="0">
                <a:solidFill>
                  <a:srgbClr val="128FAE"/>
                </a:solidFill>
                <a:latin typeface="Lato"/>
                <a:cs typeface="Lato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1CB5578D-BED4-A148-BF49-E3909FE656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33288" y="1996082"/>
            <a:ext cx="731520" cy="731520"/>
          </a:xfrm>
          <a:prstGeom prst="rect">
            <a:avLst/>
          </a:prstGeom>
        </p:spPr>
      </p:pic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95A3FDC1-6669-B24E-BD39-5FCE0FA8DA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492876"/>
            <a:ext cx="1828800" cy="27432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2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MobLab™</a:t>
            </a:r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B6E6FB4D-A19E-9745-8A03-DD9518E5A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77688" y="6492876"/>
            <a:ext cx="5036625" cy="274320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tx2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Confidential-Do Not Distribute</a:t>
            </a:r>
            <a:endParaRPr lang="en-US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4919AFD7-790D-7146-AF57-2462A9142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63289" y="6492876"/>
            <a:ext cx="1919111" cy="274320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2"/>
                </a:solidFill>
                <a:latin typeface="Lato"/>
                <a:cs typeface="Lato"/>
              </a:defRPr>
            </a:lvl1pPr>
          </a:lstStyle>
          <a:p>
            <a:fld id="{1720E044-9CF0-5842-A75F-169A468171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805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sv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svg"/><Relationship Id="rId4" Type="http://schemas.openxmlformats.org/officeDocument/2006/relationships/image" Target="../media/image2.svg"/><Relationship Id="rId9" Type="http://schemas.openxmlformats.org/officeDocument/2006/relationships/image" Target="../media/image7.png"/><Relationship Id="rId14" Type="http://schemas.openxmlformats.org/officeDocument/2006/relationships/image" Target="../media/image12.sv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theme" Target="../theme/theme2.xml"/><Relationship Id="rId7" Type="http://schemas.openxmlformats.org/officeDocument/2006/relationships/image" Target="../media/image17.sv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Relationship Id="rId9" Type="http://schemas.openxmlformats.org/officeDocument/2006/relationships/image" Target="../media/image19.sv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13" Type="http://schemas.openxmlformats.org/officeDocument/2006/relationships/image" Target="../media/image22.pn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image" Target="../media/image21.svg"/><Relationship Id="rId2" Type="http://schemas.openxmlformats.org/officeDocument/2006/relationships/slideLayout" Target="../slideLayouts/slideLayout5.xml"/><Relationship Id="rId16" Type="http://schemas.openxmlformats.org/officeDocument/2006/relationships/image" Target="../media/image25.svg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image" Target="../media/image20.png"/><Relationship Id="rId5" Type="http://schemas.openxmlformats.org/officeDocument/2006/relationships/slideLayout" Target="../slideLayouts/slideLayout8.xml"/><Relationship Id="rId15" Type="http://schemas.openxmlformats.org/officeDocument/2006/relationships/image" Target="../media/image24.png"/><Relationship Id="rId10" Type="http://schemas.openxmlformats.org/officeDocument/2006/relationships/image" Target="../media/image4.sv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3.png"/><Relationship Id="rId14" Type="http://schemas.openxmlformats.org/officeDocument/2006/relationships/image" Target="../media/image23.sv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39.sv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image" Target="../media/image38.png"/><Relationship Id="rId5" Type="http://schemas.openxmlformats.org/officeDocument/2006/relationships/slideLayout" Target="../slideLayouts/slideLayout15.xml"/><Relationship Id="rId10" Type="http://schemas.openxmlformats.org/officeDocument/2006/relationships/image" Target="../media/image4.svg"/><Relationship Id="rId4" Type="http://schemas.openxmlformats.org/officeDocument/2006/relationships/slideLayout" Target="../slideLayouts/slideLayout14.xml"/><Relationship Id="rId9" Type="http://schemas.openxmlformats.org/officeDocument/2006/relationships/image" Target="../media/image3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image" Target="../media/image4.svg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22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Manual Input 15"/>
          <p:cNvSpPr/>
          <p:nvPr userDrawn="1"/>
        </p:nvSpPr>
        <p:spPr>
          <a:xfrm rot="10800000">
            <a:off x="1" y="0"/>
            <a:ext cx="12191999" cy="2114549"/>
          </a:xfrm>
          <a:prstGeom prst="flowChartManualInpu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0" name="Manual Input 17"/>
          <p:cNvSpPr/>
          <p:nvPr/>
        </p:nvSpPr>
        <p:spPr>
          <a:xfrm>
            <a:off x="1" y="5976354"/>
            <a:ext cx="12191999" cy="881646"/>
          </a:xfrm>
          <a:custGeom>
            <a:avLst/>
            <a:gdLst/>
            <a:ahLst/>
            <a:cxnLst/>
            <a:rect l="l" t="t" r="r" b="b"/>
            <a:pathLst>
              <a:path w="9143999" h="881646">
                <a:moveTo>
                  <a:pt x="9143999" y="0"/>
                </a:moveTo>
                <a:lnTo>
                  <a:pt x="9143999" y="881646"/>
                </a:lnTo>
                <a:lnTo>
                  <a:pt x="0" y="881646"/>
                </a:lnTo>
                <a:lnTo>
                  <a:pt x="0" y="422910"/>
                </a:lnTo>
                <a:close/>
              </a:path>
            </a:pathLst>
          </a:custGeom>
          <a:solidFill>
            <a:srgbClr val="EBED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28" name="Graphic 27">
            <a:extLst>
              <a:ext uri="{FF2B5EF4-FFF2-40B4-BE49-F238E27FC236}">
                <a16:creationId xmlns:a16="http://schemas.microsoft.com/office/drawing/2014/main" id="{4B998AFE-16FF-F544-929B-B9F320D0BC1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36848" y="261442"/>
            <a:ext cx="4713790" cy="1425099"/>
          </a:xfrm>
          <a:prstGeom prst="rect">
            <a:avLst/>
          </a:prstGeom>
        </p:spPr>
      </p:pic>
      <p:pic>
        <p:nvPicPr>
          <p:cNvPr id="29" name="Graphic 28">
            <a:extLst>
              <a:ext uri="{FF2B5EF4-FFF2-40B4-BE49-F238E27FC236}">
                <a16:creationId xmlns:a16="http://schemas.microsoft.com/office/drawing/2014/main" id="{DCD3A72B-6BDB-8A41-A24A-C81B81B09BA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49806" y="6510100"/>
            <a:ext cx="256032" cy="256032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DEF9FBF8-3C0F-FE44-8EE5-6808BA531F0E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77822" y="2476500"/>
            <a:ext cx="685800" cy="71120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4E277D0F-7E7C-024B-A6FF-E78E693B1ACE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289340" y="1072818"/>
            <a:ext cx="937459" cy="849228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071929ED-637F-9249-9C28-DA74C84EBA93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rot="4500000">
            <a:off x="11166073" y="2597150"/>
            <a:ext cx="469900" cy="469900"/>
          </a:xfrm>
          <a:prstGeom prst="rect">
            <a:avLst/>
          </a:prstGeom>
        </p:spPr>
      </p:pic>
      <p:pic>
        <p:nvPicPr>
          <p:cNvPr id="30" name="Graphic 29">
            <a:extLst>
              <a:ext uri="{FF2B5EF4-FFF2-40B4-BE49-F238E27FC236}">
                <a16:creationId xmlns:a16="http://schemas.microsoft.com/office/drawing/2014/main" id="{60446073-E62E-E74C-A49F-F66BBF915308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974850" y="5488408"/>
            <a:ext cx="571500" cy="5715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A622F891-A744-9D44-9C5D-03D81AD6F8C7}"/>
              </a:ext>
            </a:extLst>
          </p:cNvPr>
          <p:cNvGrpSpPr/>
          <p:nvPr userDrawn="1"/>
        </p:nvGrpSpPr>
        <p:grpSpPr>
          <a:xfrm>
            <a:off x="0" y="0"/>
            <a:ext cx="3187700" cy="4737100"/>
            <a:chOff x="0" y="0"/>
            <a:chExt cx="3187700" cy="4737100"/>
          </a:xfrm>
        </p:grpSpPr>
        <p:pic>
          <p:nvPicPr>
            <p:cNvPr id="10" name="Picture 9" descr="Shape&#10;&#10;Description automatically generated">
              <a:extLst>
                <a:ext uri="{FF2B5EF4-FFF2-40B4-BE49-F238E27FC236}">
                  <a16:creationId xmlns:a16="http://schemas.microsoft.com/office/drawing/2014/main" id="{7B2093AD-B03D-7944-81D8-BB24E0EB40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3187700" cy="4737100"/>
            </a:xfrm>
            <a:prstGeom prst="rect">
              <a:avLst/>
            </a:prstGeom>
          </p:spPr>
        </p:pic>
        <p:sp>
          <p:nvSpPr>
            <p:cNvPr id="2" name="Triangle 1">
              <a:extLst>
                <a:ext uri="{FF2B5EF4-FFF2-40B4-BE49-F238E27FC236}">
                  <a16:creationId xmlns:a16="http://schemas.microsoft.com/office/drawing/2014/main" id="{81D8AEAA-FC2D-424F-9FFF-A04E77C260D5}"/>
                </a:ext>
              </a:extLst>
            </p:cNvPr>
            <p:cNvSpPr/>
            <p:nvPr userDrawn="1"/>
          </p:nvSpPr>
          <p:spPr>
            <a:xfrm rot="16200000">
              <a:off x="440848" y="1790710"/>
              <a:ext cx="768891" cy="659296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40799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sldNum="0"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1FABCBAF-0FD3-4C48-AAD5-B35C70C6559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88600" y="3860800"/>
            <a:ext cx="1803400" cy="2336800"/>
          </a:xfrm>
          <a:prstGeom prst="rect">
            <a:avLst/>
          </a:prstGeom>
        </p:spPr>
      </p:pic>
      <p:sp>
        <p:nvSpPr>
          <p:cNvPr id="18" name="Manual Input 17"/>
          <p:cNvSpPr/>
          <p:nvPr userDrawn="1"/>
        </p:nvSpPr>
        <p:spPr>
          <a:xfrm>
            <a:off x="1" y="5976354"/>
            <a:ext cx="12191999" cy="881646"/>
          </a:xfrm>
          <a:custGeom>
            <a:avLst/>
            <a:gdLst/>
            <a:ahLst/>
            <a:cxnLst/>
            <a:rect l="l" t="t" r="r" b="b"/>
            <a:pathLst>
              <a:path w="9143999" h="881646">
                <a:moveTo>
                  <a:pt x="9143999" y="0"/>
                </a:moveTo>
                <a:lnTo>
                  <a:pt x="9143999" y="881646"/>
                </a:lnTo>
                <a:lnTo>
                  <a:pt x="0" y="881646"/>
                </a:lnTo>
                <a:lnTo>
                  <a:pt x="0" y="422910"/>
                </a:lnTo>
                <a:close/>
              </a:path>
            </a:pathLst>
          </a:custGeom>
          <a:solidFill>
            <a:srgbClr val="F2A6B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A42E5304-3324-7944-B1DB-30F4E84A918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49806" y="6510100"/>
            <a:ext cx="256032" cy="256032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F5E8680A-BA0A-0E4E-9155-695AB18ED36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0" y="292099"/>
            <a:ext cx="3149600" cy="4433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615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88" r:id="rId2"/>
  </p:sldLayoutIdLst>
  <p:hf sldNum="0"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Lato Regular"/>
          <a:ea typeface="+mj-ea"/>
          <a:cs typeface="Lato Regular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Manual Input 17"/>
          <p:cNvSpPr/>
          <p:nvPr/>
        </p:nvSpPr>
        <p:spPr>
          <a:xfrm>
            <a:off x="1" y="5976354"/>
            <a:ext cx="12191999" cy="881646"/>
          </a:xfrm>
          <a:custGeom>
            <a:avLst/>
            <a:gdLst/>
            <a:ahLst/>
            <a:cxnLst/>
            <a:rect l="l" t="t" r="r" b="b"/>
            <a:pathLst>
              <a:path w="9143999" h="881646">
                <a:moveTo>
                  <a:pt x="9143999" y="0"/>
                </a:moveTo>
                <a:lnTo>
                  <a:pt x="9143999" y="881646"/>
                </a:lnTo>
                <a:lnTo>
                  <a:pt x="0" y="881646"/>
                </a:lnTo>
                <a:lnTo>
                  <a:pt x="0" y="422910"/>
                </a:lnTo>
                <a:close/>
              </a:path>
            </a:pathLst>
          </a:custGeom>
          <a:solidFill>
            <a:srgbClr val="EBED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DAF65485-9D94-D347-B7AE-3A1D95C87A48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49806" y="6510100"/>
            <a:ext cx="256032" cy="256032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FA1AED69-40B4-5446-80FC-09F6077DC6F4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0" y="971550"/>
            <a:ext cx="3543300" cy="1257300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346BC2BA-8968-034C-BE1A-75B7D63A1B76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rot="4500000">
            <a:off x="11178772" y="448847"/>
            <a:ext cx="469900" cy="469900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FA67560D-6226-1247-A727-FD23DB61C87D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 rot="9900000">
            <a:off x="663466" y="1990723"/>
            <a:ext cx="234950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71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</p:sldLayoutIdLst>
  <p:hf sldNum="0"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04411"/>
            <a:ext cx="10972800" cy="48217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38339" y="6492876"/>
            <a:ext cx="164406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  <a:latin typeface="Lato"/>
              </a:defRPr>
            </a:lvl1pPr>
          </a:lstStyle>
          <a:p>
            <a:fld id="{BA8AEBC9-9617-D04E-880D-9D5D1B05C62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492876"/>
            <a:ext cx="1828800" cy="27432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MobLab™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77688" y="6492876"/>
            <a:ext cx="5036625" cy="274320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bg2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Confidential-Do Not Distribute</a:t>
            </a:r>
            <a:endParaRPr lang="en-US" dirty="0"/>
          </a:p>
        </p:txBody>
      </p:sp>
      <p:sp>
        <p:nvSpPr>
          <p:cNvPr id="4" name="Title Placeholder 3">
            <a:extLst>
              <a:ext uri="{FF2B5EF4-FFF2-40B4-BE49-F238E27FC236}">
                <a16:creationId xmlns:a16="http://schemas.microsoft.com/office/drawing/2014/main" id="{67060A18-4EF3-7B48-AD7F-01BED4ED8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9515" y="174286"/>
            <a:ext cx="10054284" cy="6674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2FB4E8AD-5869-3647-8B39-F1792BC58D84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49806" y="6510100"/>
            <a:ext cx="256032" cy="256032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D9B1DA98-06D4-8548-8745-4CD131AAAD18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0" y="0"/>
            <a:ext cx="889000" cy="88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662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14" r:id="rId7"/>
  </p:sldLayoutIdLst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tx2"/>
          </a:solidFill>
          <a:latin typeface="Lato"/>
          <a:ea typeface="+mj-ea"/>
          <a:cs typeface="Lato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b="0" i="0" kern="1200">
          <a:solidFill>
            <a:schemeClr val="tx1"/>
          </a:solidFill>
          <a:latin typeface="Lato"/>
          <a:ea typeface="+mn-ea"/>
          <a:cs typeface="Lato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tx1"/>
          </a:solidFill>
          <a:latin typeface="Lato"/>
          <a:ea typeface="+mn-ea"/>
          <a:cs typeface="Lato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800" b="0" i="0" kern="1200">
          <a:solidFill>
            <a:schemeClr val="tx1"/>
          </a:solidFill>
          <a:latin typeface="Lato"/>
          <a:ea typeface="+mn-ea"/>
          <a:cs typeface="Lato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tx1"/>
          </a:solidFill>
          <a:latin typeface="Lato"/>
          <a:ea typeface="+mn-ea"/>
          <a:cs typeface="Lato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800" b="0" i="0" kern="1200">
          <a:solidFill>
            <a:schemeClr val="tx1"/>
          </a:solidFill>
          <a:latin typeface="Lato"/>
          <a:ea typeface="+mn-ea"/>
          <a:cs typeface="Lato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41120"/>
            <a:ext cx="10972800" cy="47850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609601" y="105520"/>
            <a:ext cx="10904377" cy="7259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2A353B3E-322E-8142-82BD-86CD8C12BB5B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49806" y="6510100"/>
            <a:ext cx="256032" cy="256032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5C5D600-3198-3145-9D5A-9937521DA4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38339" y="6492876"/>
            <a:ext cx="164406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  <a:latin typeface="Lato"/>
              </a:defRPr>
            </a:lvl1pPr>
          </a:lstStyle>
          <a:p>
            <a:fld id="{BA8AEBC9-9617-D04E-880D-9D5D1B05C62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1799B291-B383-3749-A33D-3F0FEB0357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492876"/>
            <a:ext cx="1828800" cy="27432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MobLab™</a:t>
            </a:r>
            <a:endParaRPr lang="en-US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C9BBEA04-DBF2-5A45-B8D4-6A7572C55A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77688" y="6492876"/>
            <a:ext cx="5036625" cy="274320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bg2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Confidential-Do Not Distribute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116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</p:sldLayoutIdLst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rgbClr val="47525D"/>
          </a:solidFill>
          <a:latin typeface="Lato"/>
          <a:ea typeface="+mj-ea"/>
          <a:cs typeface="Lato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b="0" i="0" kern="1200">
          <a:solidFill>
            <a:schemeClr val="tx1"/>
          </a:solidFill>
          <a:latin typeface="Lato"/>
          <a:ea typeface="+mn-ea"/>
          <a:cs typeface="Lato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tx1"/>
          </a:solidFill>
          <a:latin typeface="Lato"/>
          <a:ea typeface="+mn-ea"/>
          <a:cs typeface="Lato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800" b="0" i="0" kern="1200">
          <a:solidFill>
            <a:schemeClr val="tx1"/>
          </a:solidFill>
          <a:latin typeface="Lato"/>
          <a:ea typeface="+mn-ea"/>
          <a:cs typeface="Lato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tx1"/>
          </a:solidFill>
          <a:latin typeface="Lato"/>
          <a:ea typeface="+mn-ea"/>
          <a:cs typeface="Lato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800" b="0" i="0" kern="1200">
          <a:solidFill>
            <a:schemeClr val="tx1"/>
          </a:solidFill>
          <a:latin typeface="Lato"/>
          <a:ea typeface="+mn-ea"/>
          <a:cs typeface="Lato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9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Car Auction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MobLab™</a:t>
            </a:r>
            <a:endParaRPr lang="en-US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0E6F5D33-7522-AA46-AFD2-EE6E15DE29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69957" y="2486934"/>
            <a:ext cx="1012329" cy="1012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7322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492876"/>
            <a:ext cx="1828800" cy="274320"/>
          </a:xfrm>
        </p:spPr>
        <p:txBody>
          <a:bodyPr/>
          <a:lstStyle/>
          <a:p>
            <a:r>
              <a:rPr lang="en-US"/>
              <a:t>MobLab™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174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1">
            <a:extLst>
              <a:ext uri="{FF2B5EF4-FFF2-40B4-BE49-F238E27FC236}">
                <a16:creationId xmlns:a16="http://schemas.microsoft.com/office/drawing/2014/main" id="{3CF40C5F-B181-7718-41DA-113D9C162F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MobLab™</a:t>
            </a:r>
            <a:endParaRPr lang="en-US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9517" y="174285"/>
            <a:ext cx="10179743" cy="646331"/>
          </a:xfrm>
          <a:ln>
            <a:noFill/>
            <a:prstDash val="lgDash"/>
          </a:ln>
          <a:effectLst/>
        </p:spPr>
        <p:txBody>
          <a:bodyPr vert="horz" wrap="square" lIns="91440" tIns="0" rIns="91440" bIns="91440" rtlCol="0" anchor="t">
            <a:spAutoFit/>
          </a:bodyPr>
          <a:lstStyle/>
          <a:p>
            <a:pPr algn="l"/>
            <a:r>
              <a:rPr lang="en-US" sz="3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Car Auction</a:t>
            </a: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1904999" y="1014544"/>
            <a:ext cx="8382000" cy="525477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>
                <a:solidFill>
                  <a:srgbClr val="EE2A4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Overview</a:t>
            </a:r>
          </a:p>
          <a:p>
            <a:pPr marL="914400" lvl="1" indent="-457200" algn="l"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You and other bidders are in a car auction</a:t>
            </a:r>
          </a:p>
          <a:p>
            <a:pPr marL="914400" lvl="1" indent="-457200" algn="l"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The current price of a car increases every few seconds</a:t>
            </a:r>
          </a:p>
          <a:p>
            <a:pPr marL="914400" lvl="1" indent="-457200" algn="l"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You can choose to leave the auction permanently at any point</a:t>
            </a:r>
          </a:p>
          <a:p>
            <a:pPr marL="914400" lvl="1" indent="-457200" algn="l"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Auction ends when Remaining Bidders = Cars for Sale</a:t>
            </a:r>
          </a:p>
          <a:p>
            <a:pPr marL="914400" lvl="1" indent="-457200" algn="l"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Winners receive a car and pay the final price</a:t>
            </a:r>
          </a:p>
          <a:p>
            <a:pPr lvl="1" algn="l"/>
            <a:endParaRPr lang="en-US" sz="2600" dirty="0">
              <a:solidFill>
                <a:srgbClr val="00000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47853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992D313-74BC-6EF7-CADD-B361EFF6BA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1240" y="1501589"/>
            <a:ext cx="7704512" cy="473659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134600" y="6429345"/>
            <a:ext cx="333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9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9517" y="174285"/>
            <a:ext cx="10179743" cy="646331"/>
          </a:xfrm>
          <a:ln>
            <a:noFill/>
            <a:prstDash val="lgDash"/>
          </a:ln>
          <a:effectLst/>
        </p:spPr>
        <p:txBody>
          <a:bodyPr vert="horz" wrap="square" lIns="91440" tIns="0" rIns="91440" bIns="91440" rtlCol="0" anchor="t">
            <a:spAutoFit/>
          </a:bodyPr>
          <a:lstStyle/>
          <a:p>
            <a:pPr algn="l"/>
            <a:r>
              <a:rPr lang="en-US" sz="3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Game Screen</a:t>
            </a:r>
          </a:p>
        </p:txBody>
      </p:sp>
      <p:sp>
        <p:nvSpPr>
          <p:cNvPr id="22" name="Subtitle 2"/>
          <p:cNvSpPr txBox="1">
            <a:spLocks/>
          </p:cNvSpPr>
          <p:nvPr/>
        </p:nvSpPr>
        <p:spPr>
          <a:xfrm>
            <a:off x="2101240" y="1015170"/>
            <a:ext cx="8185760" cy="76200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>
                <a:solidFill>
                  <a:srgbClr val="EE2A4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Your value of the car</a:t>
            </a:r>
          </a:p>
        </p:txBody>
      </p:sp>
      <p:sp>
        <p:nvSpPr>
          <p:cNvPr id="23" name="Oval 22"/>
          <p:cNvSpPr/>
          <p:nvPr/>
        </p:nvSpPr>
        <p:spPr>
          <a:xfrm>
            <a:off x="7580077" y="2263590"/>
            <a:ext cx="1340716" cy="976854"/>
          </a:xfrm>
          <a:prstGeom prst="ellipse">
            <a:avLst/>
          </a:prstGeom>
          <a:noFill/>
          <a:ln w="25400" cmpd="sng">
            <a:solidFill>
              <a:srgbClr val="EE2A4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cxnSp>
        <p:nvCxnSpPr>
          <p:cNvPr id="24" name="Straight Arrow Connector 23"/>
          <p:cNvCxnSpPr>
            <a:cxnSpLocks/>
          </p:cNvCxnSpPr>
          <p:nvPr/>
        </p:nvCxnSpPr>
        <p:spPr>
          <a:xfrm>
            <a:off x="3384177" y="1501589"/>
            <a:ext cx="4121770" cy="1088314"/>
          </a:xfrm>
          <a:prstGeom prst="straightConnector1">
            <a:avLst/>
          </a:prstGeom>
          <a:ln w="25400">
            <a:solidFill>
              <a:srgbClr val="EE2A49"/>
            </a:solidFill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1">
            <a:extLst>
              <a:ext uri="{FF2B5EF4-FFF2-40B4-BE49-F238E27FC236}">
                <a16:creationId xmlns:a16="http://schemas.microsoft.com/office/drawing/2014/main" id="{7E96AE4C-F79F-F14E-B72B-0FF773F33C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492876"/>
            <a:ext cx="1828800" cy="274320"/>
          </a:xfrm>
        </p:spPr>
        <p:txBody>
          <a:bodyPr/>
          <a:lstStyle/>
          <a:p>
            <a:r>
              <a:rPr lang="en-US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MobLab™</a:t>
            </a:r>
            <a:endParaRPr lang="en-US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4133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0799265-B040-D7FB-E930-47B2B85C91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1240" y="1501589"/>
            <a:ext cx="7704512" cy="47365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9517" y="174285"/>
            <a:ext cx="10179743" cy="646331"/>
          </a:xfrm>
          <a:ln>
            <a:noFill/>
            <a:prstDash val="lgDash"/>
          </a:ln>
          <a:effectLst/>
        </p:spPr>
        <p:txBody>
          <a:bodyPr vert="horz" wrap="square" lIns="91440" tIns="0" rIns="91440" bIns="91440" rtlCol="0" anchor="t">
            <a:spAutoFit/>
          </a:bodyPr>
          <a:lstStyle/>
          <a:p>
            <a:pPr algn="l"/>
            <a:r>
              <a:rPr lang="en-US" sz="3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Game Screen</a:t>
            </a:r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2101240" y="1015170"/>
            <a:ext cx="8185760" cy="76200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>
                <a:solidFill>
                  <a:srgbClr val="EE2A4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Range of other bidder values</a:t>
            </a:r>
          </a:p>
        </p:txBody>
      </p:sp>
      <p:sp>
        <p:nvSpPr>
          <p:cNvPr id="21" name="Oval 20"/>
          <p:cNvSpPr/>
          <p:nvPr/>
        </p:nvSpPr>
        <p:spPr>
          <a:xfrm>
            <a:off x="1619992" y="2984914"/>
            <a:ext cx="4141695" cy="363069"/>
          </a:xfrm>
          <a:prstGeom prst="ellipse">
            <a:avLst/>
          </a:prstGeom>
          <a:noFill/>
          <a:ln w="25400" cmpd="sng">
            <a:solidFill>
              <a:srgbClr val="EE2A4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cxnSp>
        <p:nvCxnSpPr>
          <p:cNvPr id="23" name="Straight Arrow Connector 22"/>
          <p:cNvCxnSpPr>
            <a:cxnSpLocks/>
          </p:cNvCxnSpPr>
          <p:nvPr/>
        </p:nvCxnSpPr>
        <p:spPr>
          <a:xfrm>
            <a:off x="3384177" y="1449833"/>
            <a:ext cx="121023" cy="1384521"/>
          </a:xfrm>
          <a:prstGeom prst="straightConnector1">
            <a:avLst/>
          </a:prstGeom>
          <a:ln w="25400">
            <a:solidFill>
              <a:srgbClr val="EE2A49"/>
            </a:solidFill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1">
            <a:extLst>
              <a:ext uri="{FF2B5EF4-FFF2-40B4-BE49-F238E27FC236}">
                <a16:creationId xmlns:a16="http://schemas.microsoft.com/office/drawing/2014/main" id="{07C015F7-97A1-8422-FD49-3967631EFB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492876"/>
            <a:ext cx="1828800" cy="274320"/>
          </a:xfrm>
        </p:spPr>
        <p:txBody>
          <a:bodyPr/>
          <a:lstStyle/>
          <a:p>
            <a:r>
              <a:rPr lang="en-US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MobLab™</a:t>
            </a:r>
            <a:endParaRPr lang="en-US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1916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B4E1D6E-5A7A-6132-59BD-06EC72464A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1240" y="1501589"/>
            <a:ext cx="7704512" cy="47365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9517" y="174285"/>
            <a:ext cx="10179743" cy="646331"/>
          </a:xfrm>
          <a:ln>
            <a:noFill/>
            <a:prstDash val="lgDash"/>
          </a:ln>
          <a:effectLst/>
        </p:spPr>
        <p:txBody>
          <a:bodyPr vert="horz" wrap="square" lIns="91440" tIns="0" rIns="91440" bIns="91440" rtlCol="0" anchor="t">
            <a:spAutoFit/>
          </a:bodyPr>
          <a:lstStyle/>
          <a:p>
            <a:pPr algn="l"/>
            <a:r>
              <a:rPr lang="en-US" sz="3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Game Screen</a:t>
            </a: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2101240" y="1015170"/>
            <a:ext cx="8185760" cy="76200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>
                <a:solidFill>
                  <a:srgbClr val="EE2A4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Current price increases every few seconds</a:t>
            </a:r>
          </a:p>
        </p:txBody>
      </p:sp>
      <p:sp>
        <p:nvSpPr>
          <p:cNvPr id="19" name="Oval 18"/>
          <p:cNvSpPr/>
          <p:nvPr/>
        </p:nvSpPr>
        <p:spPr>
          <a:xfrm>
            <a:off x="6509799" y="3547865"/>
            <a:ext cx="3536577" cy="1532965"/>
          </a:xfrm>
          <a:prstGeom prst="ellipse">
            <a:avLst/>
          </a:prstGeom>
          <a:noFill/>
          <a:ln w="25400" cmpd="sng">
            <a:solidFill>
              <a:srgbClr val="EE2A4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cxnSp>
        <p:nvCxnSpPr>
          <p:cNvPr id="21" name="Straight Arrow Connector 20"/>
          <p:cNvCxnSpPr>
            <a:cxnSpLocks/>
          </p:cNvCxnSpPr>
          <p:nvPr/>
        </p:nvCxnSpPr>
        <p:spPr>
          <a:xfrm>
            <a:off x="3384177" y="1501589"/>
            <a:ext cx="3391761" cy="2273242"/>
          </a:xfrm>
          <a:prstGeom prst="straightConnector1">
            <a:avLst/>
          </a:prstGeom>
          <a:ln w="25400">
            <a:solidFill>
              <a:srgbClr val="EE2A49"/>
            </a:solidFill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1">
            <a:extLst>
              <a:ext uri="{FF2B5EF4-FFF2-40B4-BE49-F238E27FC236}">
                <a16:creationId xmlns:a16="http://schemas.microsoft.com/office/drawing/2014/main" id="{9B721F72-41E8-5032-E875-E4B80B64C2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492876"/>
            <a:ext cx="1828800" cy="274320"/>
          </a:xfrm>
        </p:spPr>
        <p:txBody>
          <a:bodyPr/>
          <a:lstStyle/>
          <a:p>
            <a:r>
              <a:rPr lang="en-US"/>
              <a:t>MobLab™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2118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42FBD11-1AA9-3AEA-775C-0B567BB615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1240" y="1501589"/>
            <a:ext cx="7704512" cy="47365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9517" y="174285"/>
            <a:ext cx="10179743" cy="646331"/>
          </a:xfrm>
          <a:ln>
            <a:noFill/>
            <a:prstDash val="lgDash"/>
          </a:ln>
          <a:effectLst/>
        </p:spPr>
        <p:txBody>
          <a:bodyPr vert="horz" wrap="square" lIns="91440" tIns="0" rIns="91440" bIns="91440" rtlCol="0" anchor="t">
            <a:spAutoFit/>
          </a:bodyPr>
          <a:lstStyle/>
          <a:p>
            <a:pPr algn="l"/>
            <a:r>
              <a:rPr lang="en-US" sz="3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Game Screen</a:t>
            </a: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2101240" y="1015170"/>
            <a:ext cx="8185760" cy="76200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>
                <a:solidFill>
                  <a:srgbClr val="EE2A4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Click Leave to permanently leave the auction</a:t>
            </a:r>
          </a:p>
        </p:txBody>
      </p:sp>
      <p:sp>
        <p:nvSpPr>
          <p:cNvPr id="19" name="Oval 18"/>
          <p:cNvSpPr/>
          <p:nvPr/>
        </p:nvSpPr>
        <p:spPr>
          <a:xfrm>
            <a:off x="7383852" y="4522687"/>
            <a:ext cx="1775016" cy="833724"/>
          </a:xfrm>
          <a:prstGeom prst="ellipse">
            <a:avLst/>
          </a:prstGeom>
          <a:noFill/>
          <a:ln w="25400" cmpd="sng">
            <a:solidFill>
              <a:srgbClr val="EE2A4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cxnSp>
        <p:nvCxnSpPr>
          <p:cNvPr id="21" name="Straight Arrow Connector 20"/>
          <p:cNvCxnSpPr>
            <a:cxnSpLocks/>
          </p:cNvCxnSpPr>
          <p:nvPr/>
        </p:nvCxnSpPr>
        <p:spPr>
          <a:xfrm>
            <a:off x="3384176" y="1501589"/>
            <a:ext cx="3999676" cy="3295116"/>
          </a:xfrm>
          <a:prstGeom prst="straightConnector1">
            <a:avLst/>
          </a:prstGeom>
          <a:ln w="25400">
            <a:solidFill>
              <a:srgbClr val="EE2A49"/>
            </a:solidFill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1">
            <a:extLst>
              <a:ext uri="{FF2B5EF4-FFF2-40B4-BE49-F238E27FC236}">
                <a16:creationId xmlns:a16="http://schemas.microsoft.com/office/drawing/2014/main" id="{D4198FDE-3E29-4F87-BDA1-D9F4E7FC7B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492876"/>
            <a:ext cx="1828800" cy="274320"/>
          </a:xfrm>
        </p:spPr>
        <p:txBody>
          <a:bodyPr/>
          <a:lstStyle/>
          <a:p>
            <a:r>
              <a:rPr lang="en-US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MobLab™</a:t>
            </a:r>
            <a:endParaRPr lang="en-US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1018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DB4418E-7456-BA04-3011-9749A117D7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1240" y="1501589"/>
            <a:ext cx="7704512" cy="47365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9517" y="174285"/>
            <a:ext cx="10179743" cy="646331"/>
          </a:xfrm>
          <a:ln>
            <a:noFill/>
            <a:prstDash val="lgDash"/>
          </a:ln>
          <a:effectLst/>
        </p:spPr>
        <p:txBody>
          <a:bodyPr vert="horz" wrap="square" lIns="91440" tIns="0" rIns="91440" bIns="91440" rtlCol="0" anchor="t">
            <a:spAutoFit/>
          </a:bodyPr>
          <a:lstStyle/>
          <a:p>
            <a:pPr algn="l"/>
            <a:r>
              <a:rPr lang="en-US" sz="3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Game Screen</a:t>
            </a: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2101240" y="1015170"/>
            <a:ext cx="8185760" cy="76200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>
                <a:solidFill>
                  <a:srgbClr val="EE2A4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Number of units for sale</a:t>
            </a:r>
          </a:p>
        </p:txBody>
      </p:sp>
      <p:sp>
        <p:nvSpPr>
          <p:cNvPr id="19" name="Oval 18"/>
          <p:cNvSpPr/>
          <p:nvPr/>
        </p:nvSpPr>
        <p:spPr>
          <a:xfrm>
            <a:off x="7405882" y="5257801"/>
            <a:ext cx="1820060" cy="205153"/>
          </a:xfrm>
          <a:prstGeom prst="ellipse">
            <a:avLst/>
          </a:prstGeom>
          <a:noFill/>
          <a:ln w="25400" cmpd="sng">
            <a:solidFill>
              <a:srgbClr val="EE2A4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cxnSp>
        <p:nvCxnSpPr>
          <p:cNvPr id="21" name="Straight Arrow Connector 20"/>
          <p:cNvCxnSpPr>
            <a:cxnSpLocks/>
            <a:endCxn id="19" idx="1"/>
          </p:cNvCxnSpPr>
          <p:nvPr/>
        </p:nvCxnSpPr>
        <p:spPr>
          <a:xfrm>
            <a:off x="3712422" y="1501589"/>
            <a:ext cx="3960002" cy="3786256"/>
          </a:xfrm>
          <a:prstGeom prst="straightConnector1">
            <a:avLst/>
          </a:prstGeom>
          <a:ln w="25400">
            <a:solidFill>
              <a:srgbClr val="EE2A49"/>
            </a:solidFill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1">
            <a:extLst>
              <a:ext uri="{FF2B5EF4-FFF2-40B4-BE49-F238E27FC236}">
                <a16:creationId xmlns:a16="http://schemas.microsoft.com/office/drawing/2014/main" id="{DD758444-3EDF-8140-2338-6E241B6E96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492876"/>
            <a:ext cx="1828800" cy="274320"/>
          </a:xfrm>
        </p:spPr>
        <p:txBody>
          <a:bodyPr/>
          <a:lstStyle/>
          <a:p>
            <a:r>
              <a:rPr lang="en-US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MobLab™</a:t>
            </a:r>
            <a:endParaRPr lang="en-US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6333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CFC5D96-DCA1-0713-3A68-543E6876EF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1240" y="1501589"/>
            <a:ext cx="7704512" cy="47365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9517" y="174285"/>
            <a:ext cx="10179743" cy="646331"/>
          </a:xfrm>
          <a:ln>
            <a:noFill/>
            <a:prstDash val="lgDash"/>
          </a:ln>
          <a:effectLst/>
        </p:spPr>
        <p:txBody>
          <a:bodyPr vert="horz" wrap="square" lIns="91440" tIns="0" rIns="91440" bIns="91440" rtlCol="0" anchor="t">
            <a:spAutoFit/>
          </a:bodyPr>
          <a:lstStyle/>
          <a:p>
            <a:pPr algn="l"/>
            <a:r>
              <a:rPr lang="en-US" sz="3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Game Screen</a:t>
            </a: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2101240" y="1015170"/>
            <a:ext cx="8185760" cy="76200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>
                <a:solidFill>
                  <a:srgbClr val="EE2A4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Number of bidders remaining</a:t>
            </a:r>
          </a:p>
        </p:txBody>
      </p:sp>
      <p:sp>
        <p:nvSpPr>
          <p:cNvPr id="15" name="Oval 14"/>
          <p:cNvSpPr/>
          <p:nvPr/>
        </p:nvSpPr>
        <p:spPr>
          <a:xfrm>
            <a:off x="7383858" y="5056094"/>
            <a:ext cx="1775012" cy="300317"/>
          </a:xfrm>
          <a:prstGeom prst="ellipse">
            <a:avLst/>
          </a:prstGeom>
          <a:noFill/>
          <a:ln w="25400" cmpd="sng">
            <a:solidFill>
              <a:srgbClr val="EE2A4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cxnSp>
        <p:nvCxnSpPr>
          <p:cNvPr id="20" name="Straight Arrow Connector 19"/>
          <p:cNvCxnSpPr>
            <a:cxnSpLocks/>
          </p:cNvCxnSpPr>
          <p:nvPr/>
        </p:nvCxnSpPr>
        <p:spPr>
          <a:xfrm>
            <a:off x="3715872" y="1492624"/>
            <a:ext cx="3667986" cy="3588206"/>
          </a:xfrm>
          <a:prstGeom prst="straightConnector1">
            <a:avLst/>
          </a:prstGeom>
          <a:ln w="25400">
            <a:solidFill>
              <a:srgbClr val="EE2A49"/>
            </a:solidFill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1">
            <a:extLst>
              <a:ext uri="{FF2B5EF4-FFF2-40B4-BE49-F238E27FC236}">
                <a16:creationId xmlns:a16="http://schemas.microsoft.com/office/drawing/2014/main" id="{87F6C114-42E0-ED2B-CE01-E4324DBC42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492876"/>
            <a:ext cx="1828800" cy="274320"/>
          </a:xfrm>
        </p:spPr>
        <p:txBody>
          <a:bodyPr/>
          <a:lstStyle/>
          <a:p>
            <a:r>
              <a:rPr lang="en-US"/>
              <a:t>MobLab™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234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9517" y="174285"/>
            <a:ext cx="10179743" cy="646331"/>
          </a:xfrm>
          <a:ln>
            <a:noFill/>
            <a:prstDash val="lgDash"/>
          </a:ln>
          <a:effectLst/>
        </p:spPr>
        <p:txBody>
          <a:bodyPr vert="horz" wrap="square" lIns="91440" tIns="0" rIns="91440" bIns="91440" rtlCol="0" anchor="t">
            <a:spAutoFit/>
          </a:bodyPr>
          <a:lstStyle/>
          <a:p>
            <a:pPr algn="l"/>
            <a:r>
              <a:rPr lang="en-US" sz="3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Payoffs</a:t>
            </a: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1904999" y="1014544"/>
            <a:ext cx="8382000" cy="525477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>
                <a:solidFill>
                  <a:srgbClr val="EE2A4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End of Game</a:t>
            </a:r>
          </a:p>
          <a:p>
            <a:pPr marL="914400" lvl="1" indent="-457200" algn="l">
              <a:buFont typeface="Arial"/>
              <a:buChar char="•"/>
            </a:pPr>
            <a:r>
              <a:rPr lang="en-US" sz="2350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When Number of Bidders Remaining = Number of Units</a:t>
            </a:r>
          </a:p>
          <a:p>
            <a:pPr marL="914400" lvl="1" indent="-457200" algn="l">
              <a:buFont typeface="Arial"/>
              <a:buChar char="•"/>
            </a:pPr>
            <a:r>
              <a:rPr lang="en-US" sz="2350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Final Price = “Current Price” when auction ends</a:t>
            </a:r>
          </a:p>
          <a:p>
            <a:pPr lvl="1" algn="l"/>
            <a:endParaRPr lang="en-US" sz="2400" dirty="0">
              <a:solidFill>
                <a:srgbClr val="00000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l"/>
            <a:r>
              <a:rPr lang="en-US" sz="2800" dirty="0">
                <a:solidFill>
                  <a:srgbClr val="EE2A4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Payoff for a Winner</a:t>
            </a:r>
          </a:p>
          <a:p>
            <a:pPr marL="914400" lvl="1" indent="-457200" algn="l"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Payoff for a Winner = Winner’s Value – Final Price</a:t>
            </a:r>
          </a:p>
          <a:p>
            <a:pPr lvl="1" algn="l"/>
            <a:endParaRPr lang="en-US" sz="2400" dirty="0">
              <a:solidFill>
                <a:srgbClr val="00000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l"/>
            <a:r>
              <a:rPr lang="en-US" sz="2800" dirty="0">
                <a:solidFill>
                  <a:srgbClr val="EE2A4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Payoff for Non-Winners</a:t>
            </a:r>
            <a:endParaRPr lang="en-US" sz="2400" dirty="0">
              <a:solidFill>
                <a:srgbClr val="00000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914400" lvl="1" indent="-457200" algn="l"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Payoff for a Non-Winner = $0</a:t>
            </a:r>
          </a:p>
          <a:p>
            <a:pPr marL="914400" lvl="1" indent="-457200" algn="l">
              <a:buFont typeface="Arial"/>
              <a:buChar char="•"/>
            </a:pPr>
            <a:endParaRPr lang="en-US" sz="2400" dirty="0">
              <a:solidFill>
                <a:srgbClr val="00000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lvl="1" algn="l"/>
            <a:endParaRPr lang="en-US" sz="2600" dirty="0">
              <a:solidFill>
                <a:srgbClr val="00000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7034390" y="332751"/>
            <a:ext cx="3252611" cy="646331"/>
          </a:xfrm>
          <a:prstGeom prst="rect">
            <a:avLst/>
          </a:prstGeom>
          <a:ln>
            <a:noFill/>
            <a:prstDash val="lgDash"/>
          </a:ln>
          <a:effectLst/>
        </p:spPr>
        <p:txBody>
          <a:bodyPr vert="horz" wrap="square" lIns="91440" tIns="0" rIns="91440" bIns="9144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600" i="1" dirty="0">
                <a:solidFill>
                  <a:srgbClr val="EE2A4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Happy Playing!</a:t>
            </a:r>
          </a:p>
        </p:txBody>
      </p:sp>
      <p:sp>
        <p:nvSpPr>
          <p:cNvPr id="4" name="Date Placeholder 1">
            <a:extLst>
              <a:ext uri="{FF2B5EF4-FFF2-40B4-BE49-F238E27FC236}">
                <a16:creationId xmlns:a16="http://schemas.microsoft.com/office/drawing/2014/main" id="{184D72D7-95F6-777F-5980-4497CE16B0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492876"/>
            <a:ext cx="1828800" cy="274320"/>
          </a:xfrm>
        </p:spPr>
        <p:txBody>
          <a:bodyPr/>
          <a:lstStyle/>
          <a:p>
            <a:r>
              <a:rPr lang="en-US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MobLab™</a:t>
            </a:r>
            <a:endParaRPr lang="en-US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50791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3.8|3.9|4.6|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5.2|4.7|4.5|3.8"/>
</p:tagLst>
</file>

<file path=ppt/theme/theme1.xml><?xml version="1.0" encoding="utf-8"?>
<a:theme xmlns:a="http://schemas.openxmlformats.org/drawingml/2006/main" name="MobLab">
  <a:themeElements>
    <a:clrScheme name="MobLab 1">
      <a:dk1>
        <a:srgbClr val="1B2224"/>
      </a:dk1>
      <a:lt1>
        <a:srgbClr val="FFFFFF"/>
      </a:lt1>
      <a:dk2>
        <a:srgbClr val="47515D"/>
      </a:dk2>
      <a:lt2>
        <a:srgbClr val="B0B5BA"/>
      </a:lt2>
      <a:accent1>
        <a:srgbClr val="30B9F8"/>
      </a:accent1>
      <a:accent2>
        <a:srgbClr val="EE2A49"/>
      </a:accent2>
      <a:accent3>
        <a:srgbClr val="4FCC9C"/>
      </a:accent3>
      <a:accent4>
        <a:srgbClr val="00A0BC"/>
      </a:accent4>
      <a:accent5>
        <a:srgbClr val="6D64AD"/>
      </a:accent5>
      <a:accent6>
        <a:srgbClr val="FEBD55"/>
      </a:accent6>
      <a:hlink>
        <a:srgbClr val="EE2A49"/>
      </a:hlink>
      <a:folHlink>
        <a:srgbClr val="BD2A49"/>
      </a:folHlink>
    </a:clrScheme>
    <a:fontScheme name="MobLab">
      <a:majorFont>
        <a:latin typeface="Lato Regular"/>
        <a:ea typeface=""/>
        <a:cs typeface=""/>
      </a:majorFont>
      <a:minorFont>
        <a:latin typeface="Lato 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odule wide" id="{05723DFE-76A3-934A-9283-78B35D67C4CC}" vid="{3DE2995F-B7CB-5140-A16B-4F7D20FB2106}"/>
    </a:ext>
  </a:extLst>
</a:theme>
</file>

<file path=ppt/theme/theme2.xml><?xml version="1.0" encoding="utf-8"?>
<a:theme xmlns:a="http://schemas.openxmlformats.org/drawingml/2006/main" name="Moblab Pink">
  <a:themeElements>
    <a:clrScheme name="MobLab 1">
      <a:dk1>
        <a:srgbClr val="1B2224"/>
      </a:dk1>
      <a:lt1>
        <a:srgbClr val="FFFFFF"/>
      </a:lt1>
      <a:dk2>
        <a:srgbClr val="47515D"/>
      </a:dk2>
      <a:lt2>
        <a:srgbClr val="B0B5BA"/>
      </a:lt2>
      <a:accent1>
        <a:srgbClr val="30B9F8"/>
      </a:accent1>
      <a:accent2>
        <a:srgbClr val="EE2A49"/>
      </a:accent2>
      <a:accent3>
        <a:srgbClr val="4FCC9C"/>
      </a:accent3>
      <a:accent4>
        <a:srgbClr val="00A0BC"/>
      </a:accent4>
      <a:accent5>
        <a:srgbClr val="6D64AD"/>
      </a:accent5>
      <a:accent6>
        <a:srgbClr val="FEBD55"/>
      </a:accent6>
      <a:hlink>
        <a:srgbClr val="EE2A49"/>
      </a:hlink>
      <a:folHlink>
        <a:srgbClr val="BD2A49"/>
      </a:folHlink>
    </a:clrScheme>
    <a:fontScheme name="MobLab">
      <a:majorFont>
        <a:latin typeface="Lato Regular"/>
        <a:ea typeface=""/>
        <a:cs typeface=""/>
      </a:majorFont>
      <a:minorFont>
        <a:latin typeface="Lato 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odule wide" id="{05723DFE-76A3-934A-9283-78B35D67C4CC}" vid="{0CC19ED5-A1D9-7244-A107-57F6E5323DF1}"/>
    </a:ext>
  </a:extLst>
</a:theme>
</file>

<file path=ppt/theme/theme3.xml><?xml version="1.0" encoding="utf-8"?>
<a:theme xmlns:a="http://schemas.openxmlformats.org/drawingml/2006/main" name="MobLab Section">
  <a:themeElements>
    <a:clrScheme name="MobLab 1">
      <a:dk1>
        <a:srgbClr val="1B2224"/>
      </a:dk1>
      <a:lt1>
        <a:srgbClr val="FFFFFF"/>
      </a:lt1>
      <a:dk2>
        <a:srgbClr val="47515D"/>
      </a:dk2>
      <a:lt2>
        <a:srgbClr val="B0B5BA"/>
      </a:lt2>
      <a:accent1>
        <a:srgbClr val="30B9F8"/>
      </a:accent1>
      <a:accent2>
        <a:srgbClr val="EE2A49"/>
      </a:accent2>
      <a:accent3>
        <a:srgbClr val="4FCC9C"/>
      </a:accent3>
      <a:accent4>
        <a:srgbClr val="00A0BC"/>
      </a:accent4>
      <a:accent5>
        <a:srgbClr val="6D64AD"/>
      </a:accent5>
      <a:accent6>
        <a:srgbClr val="FEBD55"/>
      </a:accent6>
      <a:hlink>
        <a:srgbClr val="EE2A49"/>
      </a:hlink>
      <a:folHlink>
        <a:srgbClr val="BD2A49"/>
      </a:folHlink>
    </a:clrScheme>
    <a:fontScheme name="MobLab">
      <a:majorFont>
        <a:latin typeface="Lato Regular"/>
        <a:ea typeface=""/>
        <a:cs typeface=""/>
      </a:majorFont>
      <a:minorFont>
        <a:latin typeface="Lato 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odule wide" id="{05723DFE-76A3-934A-9283-78B35D67C4CC}" vid="{D94D539D-714D-DD43-BF5F-992EA37439A0}"/>
    </a:ext>
  </a:extLst>
</a:theme>
</file>

<file path=ppt/theme/theme4.xml><?xml version="1.0" encoding="utf-8"?>
<a:theme xmlns:a="http://schemas.openxmlformats.org/drawingml/2006/main" name="MobLab Body">
  <a:themeElements>
    <a:clrScheme name="MobLab 1">
      <a:dk1>
        <a:srgbClr val="1B2224"/>
      </a:dk1>
      <a:lt1>
        <a:srgbClr val="FFFFFF"/>
      </a:lt1>
      <a:dk2>
        <a:srgbClr val="47515D"/>
      </a:dk2>
      <a:lt2>
        <a:srgbClr val="B0B5BA"/>
      </a:lt2>
      <a:accent1>
        <a:srgbClr val="30B9F8"/>
      </a:accent1>
      <a:accent2>
        <a:srgbClr val="EE2A49"/>
      </a:accent2>
      <a:accent3>
        <a:srgbClr val="4FCC9C"/>
      </a:accent3>
      <a:accent4>
        <a:srgbClr val="00A0BC"/>
      </a:accent4>
      <a:accent5>
        <a:srgbClr val="6D64AD"/>
      </a:accent5>
      <a:accent6>
        <a:srgbClr val="FEBD55"/>
      </a:accent6>
      <a:hlink>
        <a:srgbClr val="EE2A49"/>
      </a:hlink>
      <a:folHlink>
        <a:srgbClr val="BD2A49"/>
      </a:folHlink>
    </a:clrScheme>
    <a:fontScheme name="MobLab">
      <a:majorFont>
        <a:latin typeface="Lato Regular"/>
        <a:ea typeface=""/>
        <a:cs typeface=""/>
      </a:majorFont>
      <a:minorFont>
        <a:latin typeface="Lato 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odule wide" id="{05723DFE-76A3-934A-9283-78B35D67C4CC}" vid="{F44928AA-5D12-E344-B3F8-60117F24F6EA}"/>
    </a:ext>
  </a:extLst>
</a:theme>
</file>

<file path=ppt/theme/theme5.xml><?xml version="1.0" encoding="utf-8"?>
<a:theme xmlns:a="http://schemas.openxmlformats.org/drawingml/2006/main" name="MobLab Blank">
  <a:themeElements>
    <a:clrScheme name="MobLab 1">
      <a:dk1>
        <a:srgbClr val="1B2224"/>
      </a:dk1>
      <a:lt1>
        <a:srgbClr val="FFFFFF"/>
      </a:lt1>
      <a:dk2>
        <a:srgbClr val="47515D"/>
      </a:dk2>
      <a:lt2>
        <a:srgbClr val="B0B5BA"/>
      </a:lt2>
      <a:accent1>
        <a:srgbClr val="30B9F8"/>
      </a:accent1>
      <a:accent2>
        <a:srgbClr val="EE2A49"/>
      </a:accent2>
      <a:accent3>
        <a:srgbClr val="4FCC9C"/>
      </a:accent3>
      <a:accent4>
        <a:srgbClr val="00A0BC"/>
      </a:accent4>
      <a:accent5>
        <a:srgbClr val="6D64AD"/>
      </a:accent5>
      <a:accent6>
        <a:srgbClr val="FEBD55"/>
      </a:accent6>
      <a:hlink>
        <a:srgbClr val="EE2A49"/>
      </a:hlink>
      <a:folHlink>
        <a:srgbClr val="BD2A49"/>
      </a:folHlink>
    </a:clrScheme>
    <a:fontScheme name="MobLab">
      <a:majorFont>
        <a:latin typeface="Lato Regular"/>
        <a:ea typeface=""/>
        <a:cs typeface=""/>
      </a:majorFont>
      <a:minorFont>
        <a:latin typeface="Lato 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>
          <a:outerShdw blurRad="152400" dist="76200" dir="5400000" rotWithShape="0">
            <a:schemeClr val="tx1">
              <a:alpha val="10000"/>
            </a:schemeClr>
          </a:outerShdw>
        </a:effectLst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odule wide" id="{05723DFE-76A3-934A-9283-78B35D67C4CC}" vid="{D01C1120-18FC-FA42-AF31-647BA872D2F9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MobLab</Template>
  <TotalTime>25</TotalTime>
  <Words>178</Words>
  <Application>Microsoft Macintosh PowerPoint</Application>
  <PresentationFormat>Widescreen</PresentationFormat>
  <Paragraphs>52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Lato Regular</vt:lpstr>
      <vt:lpstr>Arial</vt:lpstr>
      <vt:lpstr>Calibri</vt:lpstr>
      <vt:lpstr>Lato</vt:lpstr>
      <vt:lpstr>MobLab</vt:lpstr>
      <vt:lpstr>Moblab Pink</vt:lpstr>
      <vt:lpstr>MobLab Section</vt:lpstr>
      <vt:lpstr>MobLab Body</vt:lpstr>
      <vt:lpstr>MobLab Blank</vt:lpstr>
      <vt:lpstr>Car Auction</vt:lpstr>
      <vt:lpstr>Car Auction</vt:lpstr>
      <vt:lpstr>Game Screen</vt:lpstr>
      <vt:lpstr>Game Screen</vt:lpstr>
      <vt:lpstr>Game Screen</vt:lpstr>
      <vt:lpstr>Game Screen</vt:lpstr>
      <vt:lpstr>Game Screen</vt:lpstr>
      <vt:lpstr>Game Screen</vt:lpstr>
      <vt:lpstr>Payoffs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Ascending Clock Auction</dc:title>
  <dc:creator>Imhof, Nicole K</dc:creator>
  <cp:lastModifiedBy>Limberg, Philipp (Student)</cp:lastModifiedBy>
  <cp:revision>15</cp:revision>
  <dcterms:created xsi:type="dcterms:W3CDTF">2022-08-17T19:53:56Z</dcterms:created>
  <dcterms:modified xsi:type="dcterms:W3CDTF">2022-08-24T15:57:20Z</dcterms:modified>
</cp:coreProperties>
</file>