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2" r:id="rId2"/>
    <p:sldId id="419" r:id="rId3"/>
    <p:sldId id="427" r:id="rId4"/>
    <p:sldId id="426" r:id="rId5"/>
    <p:sldId id="412" r:id="rId6"/>
    <p:sldId id="422" r:id="rId7"/>
    <p:sldId id="423" r:id="rId8"/>
    <p:sldId id="424" r:id="rId9"/>
    <p:sldId id="425" r:id="rId10"/>
    <p:sldId id="41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2A49"/>
    <a:srgbClr val="ED2D49"/>
    <a:srgbClr val="FF0000"/>
    <a:srgbClr val="000000"/>
    <a:srgbClr val="062394"/>
    <a:srgbClr val="2EC9B4"/>
    <a:srgbClr val="051F82"/>
    <a:srgbClr val="4F17FF"/>
    <a:srgbClr val="9F0B28"/>
    <a:srgbClr val="E50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2" autoAdjust="0"/>
    <p:restoredTop sz="90365" autoAdjust="0"/>
  </p:normalViewPr>
  <p:slideViewPr>
    <p:cSldViewPr snapToGrid="0">
      <p:cViewPr>
        <p:scale>
          <a:sx n="70" d="100"/>
          <a:sy n="70" d="100"/>
        </p:scale>
        <p:origin x="-2712" y="-1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Oil Rights Auction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64817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64817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0366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380999" y="1014543"/>
            <a:ext cx="8382000" cy="5254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O</a:t>
            </a:r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You and other bidders are in an auction for the oil rights of a field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Field has a true value; each bidder </a:t>
            </a:r>
            <a:r>
              <a:rPr lang="en-US" sz="2400" smtClean="0">
                <a:solidFill>
                  <a:srgbClr val="000000"/>
                </a:solidFill>
                <a:latin typeface="Roboto Light"/>
                <a:cs typeface="Roboto Medium"/>
              </a:rPr>
              <a:t>has own estimate</a:t>
            </a:r>
            <a:endParaRPr lang="en-US" sz="24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Bids can be made until the end of the auction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You can bid as many times as you want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A new bid must be higher than the current highest bid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Highest bid when time expires wins the oil rights</a:t>
            </a:r>
            <a:endParaRPr lang="en-US" sz="2400" dirty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lvl="1" algn="l"/>
            <a:endParaRPr lang="en-US" sz="2600" dirty="0" smtClean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60" y="1539688"/>
            <a:ext cx="7144491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true value will be in this range</a:t>
            </a:r>
          </a:p>
        </p:txBody>
      </p:sp>
      <p:sp>
        <p:nvSpPr>
          <p:cNvPr id="23" name="Oval 22"/>
          <p:cNvSpPr/>
          <p:nvPr/>
        </p:nvSpPr>
        <p:spPr>
          <a:xfrm>
            <a:off x="4526461" y="2781298"/>
            <a:ext cx="1242309" cy="342901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968500" y="1498600"/>
            <a:ext cx="2548909" cy="1367430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8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60" y="1539688"/>
            <a:ext cx="7144491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amount estimate may differ from true value</a:t>
            </a:r>
          </a:p>
        </p:txBody>
      </p:sp>
      <p:sp>
        <p:nvSpPr>
          <p:cNvPr id="23" name="Oval 22"/>
          <p:cNvSpPr/>
          <p:nvPr/>
        </p:nvSpPr>
        <p:spPr>
          <a:xfrm>
            <a:off x="5029200" y="3276599"/>
            <a:ext cx="711200" cy="342901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968500" y="1498600"/>
            <a:ext cx="3155950" cy="1777999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8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60" y="1539688"/>
            <a:ext cx="7144491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click Test Drill to get your estimate</a:t>
            </a:r>
          </a:p>
        </p:txBody>
      </p:sp>
      <p:sp>
        <p:nvSpPr>
          <p:cNvPr id="23" name="Oval 22"/>
          <p:cNvSpPr/>
          <p:nvPr/>
        </p:nvSpPr>
        <p:spPr>
          <a:xfrm>
            <a:off x="6504691" y="3026240"/>
            <a:ext cx="1553459" cy="762001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760856" y="1444437"/>
            <a:ext cx="4811394" cy="1717863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1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14" y="1539688"/>
            <a:ext cx="7104887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your estimate of the oil field’s value</a:t>
            </a:r>
          </a:p>
        </p:txBody>
      </p:sp>
      <p:sp>
        <p:nvSpPr>
          <p:cNvPr id="23" name="Oval 22"/>
          <p:cNvSpPr/>
          <p:nvPr/>
        </p:nvSpPr>
        <p:spPr>
          <a:xfrm>
            <a:off x="4991100" y="2971799"/>
            <a:ext cx="666750" cy="447675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endCxn id="23" idx="1"/>
          </p:cNvCxnSpPr>
          <p:nvPr/>
        </p:nvCxnSpPr>
        <p:spPr>
          <a:xfrm>
            <a:off x="1860176" y="1501588"/>
            <a:ext cx="3228567" cy="1535771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13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14" y="1539688"/>
            <a:ext cx="7104887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move slider to desired bid</a:t>
            </a:r>
          </a:p>
        </p:txBody>
      </p:sp>
      <p:sp>
        <p:nvSpPr>
          <p:cNvPr id="18" name="Oval 17"/>
          <p:cNvSpPr/>
          <p:nvPr/>
        </p:nvSpPr>
        <p:spPr>
          <a:xfrm>
            <a:off x="3491192" y="3419557"/>
            <a:ext cx="4437529" cy="976854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60176" y="1396169"/>
            <a:ext cx="2283199" cy="2137606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04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14" y="1539688"/>
            <a:ext cx="7104887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indicates number the slider is currently resting on</a:t>
            </a:r>
          </a:p>
        </p:txBody>
      </p:sp>
      <p:sp>
        <p:nvSpPr>
          <p:cNvPr id="20" name="Oval 19"/>
          <p:cNvSpPr/>
          <p:nvPr/>
        </p:nvSpPr>
        <p:spPr>
          <a:xfrm>
            <a:off x="6574491" y="2194109"/>
            <a:ext cx="1340716" cy="976854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860176" y="1501588"/>
            <a:ext cx="4714315" cy="917762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37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14" y="1539688"/>
            <a:ext cx="7104887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click Bid to place a bid!</a:t>
            </a:r>
          </a:p>
        </p:txBody>
      </p:sp>
      <p:sp>
        <p:nvSpPr>
          <p:cNvPr id="18" name="Oval 17"/>
          <p:cNvSpPr/>
          <p:nvPr/>
        </p:nvSpPr>
        <p:spPr>
          <a:xfrm>
            <a:off x="6561044" y="2744315"/>
            <a:ext cx="1340716" cy="976854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60176" y="1501588"/>
            <a:ext cx="4788274" cy="1445367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65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14" y="1539688"/>
            <a:ext cx="7104887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sorted list of all bids</a:t>
            </a:r>
          </a:p>
        </p:txBody>
      </p:sp>
      <p:sp>
        <p:nvSpPr>
          <p:cNvPr id="21" name="Oval 20"/>
          <p:cNvSpPr/>
          <p:nvPr/>
        </p:nvSpPr>
        <p:spPr>
          <a:xfrm>
            <a:off x="5886450" y="4048125"/>
            <a:ext cx="2234151" cy="1885950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191871" y="1492624"/>
            <a:ext cx="3932704" cy="2841251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48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Payoffs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380999" y="1014543"/>
            <a:ext cx="8382000" cy="5254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End of Game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Highest bidder when time runs out is the winner</a:t>
            </a:r>
          </a:p>
          <a:p>
            <a:pPr lvl="1" algn="l"/>
            <a:endParaRPr lang="en-US" sz="24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Payoff for Winner</a:t>
            </a:r>
            <a:endParaRPr lang="en-US" sz="2800" dirty="0">
              <a:solidFill>
                <a:srgbClr val="EE2A49"/>
              </a:solidFill>
              <a:latin typeface="Roboto Regular"/>
              <a:cs typeface="Roboto Regular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Payoff = True Value of Field – </a:t>
            </a:r>
            <a:r>
              <a:rPr lang="en-US" sz="2400" dirty="0">
                <a:solidFill>
                  <a:srgbClr val="000000"/>
                </a:solidFill>
                <a:latin typeface="Roboto Light"/>
                <a:cs typeface="Roboto Medium"/>
              </a:rPr>
              <a:t>Winner’s </a:t>
            </a: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Bid</a:t>
            </a:r>
          </a:p>
          <a:p>
            <a:pPr lvl="1" algn="l"/>
            <a:endParaRPr lang="en-US" sz="24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Payoff for All Other Players</a:t>
            </a:r>
            <a:endParaRPr lang="en-US" sz="2400" dirty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Roboto Light"/>
                <a:cs typeface="Roboto Medium"/>
              </a:rPr>
              <a:t>Payoff for all other players = $0</a:t>
            </a:r>
          </a:p>
          <a:p>
            <a:pPr marL="914400" lvl="1" indent="-457200" algn="l">
              <a:buFont typeface="Arial"/>
              <a:buChar char="•"/>
            </a:pPr>
            <a:endParaRPr lang="en-US" sz="24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lvl="1" algn="l"/>
            <a:endParaRPr lang="en-US" sz="2600" dirty="0" smtClean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510389" y="332750"/>
            <a:ext cx="3252611" cy="646331"/>
          </a:xfrm>
          <a:prstGeom prst="rect">
            <a:avLst/>
          </a:prstGeom>
          <a:ln>
            <a:noFill/>
            <a:prstDash val="lgDash"/>
          </a:ln>
          <a:effectLst/>
        </p:spPr>
        <p:txBody>
          <a:bodyPr vert="horz" wrap="square" lIns="91440" tIns="0" rIns="91440" bIns="9144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>
                <a:solidFill>
                  <a:srgbClr val="EE2A49"/>
                </a:solidFill>
                <a:latin typeface="Roboto Regular"/>
                <a:cs typeface="Roboto Regular"/>
              </a:rPr>
              <a:t>Happy playing!</a:t>
            </a:r>
            <a:endParaRPr lang="en-US" sz="3600" dirty="0">
              <a:solidFill>
                <a:srgbClr val="EE2A49"/>
              </a:solidFill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1507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ivateEnglishStudentInstru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PrivateEnglishStudentInstructions</Template>
  <TotalTime>549</TotalTime>
  <Words>289</Words>
  <Application>Microsoft Macintosh PowerPoint</Application>
  <PresentationFormat>On-screen Show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PrivateEnglishStudentInstructions</vt:lpstr>
      <vt:lpstr>Oil Rights Auction</vt:lpstr>
      <vt:lpstr>Game Screen</vt:lpstr>
      <vt:lpstr>Game Screen</vt:lpstr>
      <vt:lpstr>Game Screen</vt:lpstr>
      <vt:lpstr>Game Screen</vt:lpstr>
      <vt:lpstr>Game Screen</vt:lpstr>
      <vt:lpstr>Game Screen</vt:lpstr>
      <vt:lpstr>Game Screen</vt:lpstr>
      <vt:lpstr>Game Screen</vt:lpstr>
      <vt:lpstr>Payoffs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Oil Rights Auction</dc:title>
  <dc:creator>Kelvin</dc:creator>
  <cp:lastModifiedBy>Robert Gazzale</cp:lastModifiedBy>
  <cp:revision>11</cp:revision>
  <dcterms:created xsi:type="dcterms:W3CDTF">2016-04-08T13:36:36Z</dcterms:created>
  <dcterms:modified xsi:type="dcterms:W3CDTF">2016-07-18T19:16:40Z</dcterms:modified>
</cp:coreProperties>
</file>