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  <p:sldMasterId id="2147483674" r:id="rId2"/>
    <p:sldMasterId id="2147483689" r:id="rId3"/>
    <p:sldMasterId id="2147483697" r:id="rId4"/>
    <p:sldMasterId id="2147483704" r:id="rId5"/>
  </p:sldMasterIdLst>
  <p:notesMasterIdLst>
    <p:notesMasterId r:id="rId22"/>
  </p:notesMasterIdLst>
  <p:sldIdLst>
    <p:sldId id="256" r:id="rId6"/>
    <p:sldId id="431" r:id="rId7"/>
    <p:sldId id="326" r:id="rId8"/>
    <p:sldId id="327" r:id="rId9"/>
    <p:sldId id="334" r:id="rId10"/>
    <p:sldId id="328" r:id="rId11"/>
    <p:sldId id="331" r:id="rId12"/>
    <p:sldId id="332" r:id="rId13"/>
    <p:sldId id="329" r:id="rId14"/>
    <p:sldId id="333" r:id="rId15"/>
    <p:sldId id="335" r:id="rId16"/>
    <p:sldId id="336" r:id="rId17"/>
    <p:sldId id="337" r:id="rId18"/>
    <p:sldId id="338" r:id="rId19"/>
    <p:sldId id="339" r:id="rId20"/>
    <p:sldId id="26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E3E6"/>
    <a:srgbClr val="EBEDF0"/>
    <a:srgbClr val="FF6383"/>
    <a:srgbClr val="FFEFBB"/>
    <a:srgbClr val="FFDBE3"/>
    <a:srgbClr val="EEACB6"/>
    <a:srgbClr val="F2A6B2"/>
    <a:srgbClr val="FFE899"/>
    <a:srgbClr val="2F2E3E"/>
    <a:srgbClr val="B0B5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254" autoAdjust="0"/>
    <p:restoredTop sz="94756"/>
  </p:normalViewPr>
  <p:slideViewPr>
    <p:cSldViewPr snapToGrid="0" snapToObjects="1">
      <p:cViewPr varScale="1">
        <p:scale>
          <a:sx n="110" d="100"/>
          <a:sy n="110" d="100"/>
        </p:scale>
        <p:origin x="312" y="1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200C8-7BD9-E243-9CF2-D3291C738CAB}" type="datetimeFigureOut">
              <a:rPr lang="en-US" smtClean="0"/>
              <a:t>6/9/22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2FC55-080B-7C40-9220-2CA0D016A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03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E9E64-0845-4082-BCC8-EB94D4296CF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312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E9E64-0845-4082-BCC8-EB94D4296CF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312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E9E64-0845-4082-BCC8-EB94D4296CF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312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E9E64-0845-4082-BCC8-EB94D4296CF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312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E9E64-0845-4082-BCC8-EB94D4296CF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312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499263"/>
            <a:ext cx="103632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97337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201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mpleted 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15523"/>
            <a:ext cx="103632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 dirty="0"/>
              <a:t>Completed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13596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C8DBBFD-D78B-0D47-9D22-386CEDF869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0240" y="1996082"/>
            <a:ext cx="731520" cy="733806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53CCFAB-552E-C045-B039-D742DE7B9B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0E03AB7-6D65-8345-B3AE-B7D965055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46265B5-95D3-3942-A9D8-B1364B4A8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018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06040"/>
            <a:ext cx="10363200" cy="74980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828800" y="3502152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chemeClr val="accent4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29A614B-A502-5A4B-9715-B4245E74A8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latin typeface="Lato"/>
              </a:defRPr>
            </a:lvl1pPr>
          </a:lstStyle>
          <a:p>
            <a:fld id="{BA8AEBC9-9617-D04E-880D-9D5D1B05C6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A0CC4BF-1DCB-9841-8857-E45700EB1C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378B3B6-E088-264A-ABFC-526C4B2A74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059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 anchor="t" anchorCtr="0"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577687" y="6492876"/>
            <a:ext cx="5036625" cy="274320"/>
          </a:xfr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9938339" y="6492876"/>
            <a:ext cx="1644060" cy="274320"/>
          </a:xfrm>
        </p:spPr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9CF17B9-8370-0D44-A1AD-2A505082D0E8}"/>
              </a:ext>
            </a:extLst>
          </p:cNvPr>
          <p:cNvCxnSpPr>
            <a:cxnSpLocks/>
          </p:cNvCxnSpPr>
          <p:nvPr userDrawn="1"/>
        </p:nvCxnSpPr>
        <p:spPr>
          <a:xfrm>
            <a:off x="1208117" y="800454"/>
            <a:ext cx="10493441" cy="0"/>
          </a:xfrm>
          <a:prstGeom prst="line">
            <a:avLst/>
          </a:prstGeom>
          <a:ln w="12700" cmpd="sng">
            <a:solidFill>
              <a:srgbClr val="E1E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2">
            <a:extLst>
              <a:ext uri="{FF2B5EF4-FFF2-40B4-BE49-F238E27FC236}">
                <a16:creationId xmlns:a16="http://schemas.microsoft.com/office/drawing/2014/main" id="{7049F142-EE30-2A43-BBD6-4C2FF8423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517" y="174285"/>
            <a:ext cx="10179743" cy="5322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002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2">
            <a:extLst>
              <a:ext uri="{FF2B5EF4-FFF2-40B4-BE49-F238E27FC236}">
                <a16:creationId xmlns:a16="http://schemas.microsoft.com/office/drawing/2014/main" id="{0E664722-B25B-1041-A1B4-56E17F0B6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517" y="174285"/>
            <a:ext cx="10179743" cy="5322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5321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8D2369D-5535-F240-89D6-B36742D671E8}"/>
              </a:ext>
            </a:extLst>
          </p:cNvPr>
          <p:cNvCxnSpPr>
            <a:cxnSpLocks/>
          </p:cNvCxnSpPr>
          <p:nvPr userDrawn="1"/>
        </p:nvCxnSpPr>
        <p:spPr>
          <a:xfrm>
            <a:off x="1208117" y="800454"/>
            <a:ext cx="10493441" cy="0"/>
          </a:xfrm>
          <a:prstGeom prst="line">
            <a:avLst/>
          </a:prstGeom>
          <a:ln w="12700" cmpd="sng">
            <a:solidFill>
              <a:srgbClr val="E1E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AFD8CF49-F327-614E-A4F1-A16A5EDF6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517" y="174285"/>
            <a:ext cx="10179743" cy="5322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5453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me Image w/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id="{A161B242-4A32-9C4F-A2F9-683B3AD6F2A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69089" y="685800"/>
            <a:ext cx="6053822" cy="3683188"/>
          </a:xfrm>
          <a:prstGeom prst="roundRect">
            <a:avLst>
              <a:gd name="adj" fmla="val 4630"/>
            </a:avLst>
          </a:prstGeom>
          <a:effectLst>
            <a:outerShdw blurRad="152400" dist="76200" dir="5400000" algn="t" rotWithShape="0">
              <a:schemeClr val="tx1">
                <a:alpha val="10000"/>
              </a:schemeClr>
            </a:outerShdw>
          </a:effectLst>
        </p:spPr>
        <p:txBody>
          <a:bodyPr anchor="ctr"/>
          <a:lstStyle>
            <a:lvl1pPr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GAME SCREEN</a:t>
            </a:r>
          </a:p>
        </p:txBody>
      </p:sp>
    </p:spTree>
    <p:extLst>
      <p:ext uri="{BB962C8B-B14F-4D97-AF65-F5344CB8AC3E}">
        <p14:creationId xmlns:p14="http://schemas.microsoft.com/office/powerpoint/2010/main" val="3331539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5954"/>
            <a:ext cx="5384800" cy="4750209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75954"/>
            <a:ext cx="5384800" cy="4750209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DBC83E5-B1C9-3A45-BA6A-5EA3AB902837}"/>
              </a:ext>
            </a:extLst>
          </p:cNvPr>
          <p:cNvCxnSpPr>
            <a:cxnSpLocks/>
          </p:cNvCxnSpPr>
          <p:nvPr userDrawn="1"/>
        </p:nvCxnSpPr>
        <p:spPr>
          <a:xfrm>
            <a:off x="1208117" y="800454"/>
            <a:ext cx="10493441" cy="0"/>
          </a:xfrm>
          <a:prstGeom prst="line">
            <a:avLst/>
          </a:prstGeom>
          <a:ln w="12700" cmpd="sng">
            <a:solidFill>
              <a:srgbClr val="E1E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2">
            <a:extLst>
              <a:ext uri="{FF2B5EF4-FFF2-40B4-BE49-F238E27FC236}">
                <a16:creationId xmlns:a16="http://schemas.microsoft.com/office/drawing/2014/main" id="{54A5731F-6B19-C441-8EAC-2C1A30A22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517" y="174285"/>
            <a:ext cx="10179743" cy="5322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2443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04115"/>
            <a:ext cx="10363200" cy="754355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02152"/>
            <a:ext cx="8534400" cy="6396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596570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596570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17FC163-63FE-7C45-95F3-41098DF72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47525D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8718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2">
            <a:extLst>
              <a:ext uri="{FF2B5EF4-FFF2-40B4-BE49-F238E27FC236}">
                <a16:creationId xmlns:a16="http://schemas.microsoft.com/office/drawing/2014/main" id="{0A7DD203-EF71-BF4B-8739-531745D1B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82597"/>
            <a:ext cx="10904377" cy="532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98894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l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2">
            <a:extLst>
              <a:ext uri="{FF2B5EF4-FFF2-40B4-BE49-F238E27FC236}">
                <a16:creationId xmlns:a16="http://schemas.microsoft.com/office/drawing/2014/main" id="{0A7DD203-EF71-BF4B-8739-531745D1B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356" y="182597"/>
            <a:ext cx="10671621" cy="532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54F2E18-D5B4-6743-854D-02DA0D314E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880" y="182880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064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89226"/>
            <a:ext cx="10363200" cy="926042"/>
          </a:xfrm>
          <a:prstGeom prst="rect">
            <a:avLst/>
          </a:prstGeom>
        </p:spPr>
        <p:txBody>
          <a:bodyPr/>
          <a:lstStyle>
            <a:lvl1pPr>
              <a:defRPr>
                <a:latin typeface="Lato"/>
                <a:cs typeface="Lato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ln>
                  <a:noFill/>
                </a:ln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8352" y="6492876"/>
            <a:ext cx="5035296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828800" y="3732487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771079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rv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2">
            <a:extLst>
              <a:ext uri="{FF2B5EF4-FFF2-40B4-BE49-F238E27FC236}">
                <a16:creationId xmlns:a16="http://schemas.microsoft.com/office/drawing/2014/main" id="{0A7DD203-EF71-BF4B-8739-531745D1B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356" y="182597"/>
            <a:ext cx="10671621" cy="532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DB824CF-BA43-6E46-B1B4-D46130AB15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880" y="182880"/>
            <a:ext cx="365760" cy="36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995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2">
            <a:extLst>
              <a:ext uri="{FF2B5EF4-FFF2-40B4-BE49-F238E27FC236}">
                <a16:creationId xmlns:a16="http://schemas.microsoft.com/office/drawing/2014/main" id="{0A7DD203-EF71-BF4B-8739-531745D1B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356" y="182597"/>
            <a:ext cx="10671621" cy="532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F1EB0A4-6DF1-B84D-B386-7283796CF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880" y="182880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120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2">
            <a:extLst>
              <a:ext uri="{FF2B5EF4-FFF2-40B4-BE49-F238E27FC236}">
                <a16:creationId xmlns:a16="http://schemas.microsoft.com/office/drawing/2014/main" id="{0A7DD203-EF71-BF4B-8739-531745D1B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356" y="182597"/>
            <a:ext cx="10671621" cy="532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C30F887-D1A3-CD4B-B725-DB2952207A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880" y="182880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3571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m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/>
          <a:lstStyle/>
          <a:p>
            <a:fld id="{BA8AEBC9-9617-D04E-880D-9D5D1B05C6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9" name="Title Placeholder 12">
            <a:extLst>
              <a:ext uri="{FF2B5EF4-FFF2-40B4-BE49-F238E27FC236}">
                <a16:creationId xmlns:a16="http://schemas.microsoft.com/office/drawing/2014/main" id="{3D3A5D84-BB1D-3A4C-A77A-10BB6B72D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82597"/>
            <a:ext cx="10904377" cy="532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5774CE2C-26F3-A241-AEFF-FC005B7ADB0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304435" y="1109472"/>
            <a:ext cx="7514706" cy="4572000"/>
          </a:xfrm>
          <a:prstGeom prst="roundRect">
            <a:avLst>
              <a:gd name="adj" fmla="val 4630"/>
            </a:avLst>
          </a:prstGeom>
          <a:effectLst>
            <a:outerShdw blurRad="152400" dist="76200" dir="5400000" algn="t" rotWithShape="0">
              <a:schemeClr val="tx1">
                <a:alpha val="10000"/>
              </a:schemeClr>
            </a:outerShdw>
          </a:effectLst>
        </p:spPr>
        <p:txBody>
          <a:bodyPr anchor="ctr"/>
          <a:lstStyle>
            <a:lvl1pPr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GAME SCREEN</a:t>
            </a:r>
          </a:p>
        </p:txBody>
      </p:sp>
    </p:spTree>
    <p:extLst>
      <p:ext uri="{BB962C8B-B14F-4D97-AF65-F5344CB8AC3E}">
        <p14:creationId xmlns:p14="http://schemas.microsoft.com/office/powerpoint/2010/main" val="26094110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9532"/>
            <a:ext cx="10972800" cy="4976632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2">
            <a:extLst>
              <a:ext uri="{FF2B5EF4-FFF2-40B4-BE49-F238E27FC236}">
                <a16:creationId xmlns:a16="http://schemas.microsoft.com/office/drawing/2014/main" id="{52F08F93-C46D-CE4C-9BD2-AAD3B50C4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82597"/>
            <a:ext cx="10904377" cy="532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61307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4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ln>
                  <a:noFill/>
                </a:ln>
                <a:solidFill>
                  <a:srgbClr val="47525D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47525D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AD7042A-2211-EE4C-AB27-34B956ED62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46946" y="2567658"/>
            <a:ext cx="5698108" cy="172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586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815523"/>
            <a:ext cx="103632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13596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9BE5E5-8327-6A4C-86EF-2EE445872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513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15523"/>
            <a:ext cx="103632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 dirty="0"/>
              <a:t>Instructions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13596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7687" y="6492876"/>
            <a:ext cx="5038344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9BE5E5-8327-6A4C-86EF-2EE445872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8ECA76E-DDC7-7641-9233-6AE056B340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3288" y="1996082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35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rv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15523"/>
            <a:ext cx="103632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 dirty="0"/>
              <a:t>Survey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13596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9BE5E5-8327-6A4C-86EF-2EE445872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D285927-0559-0C45-AFD3-18DDCFB4DA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3288" y="1996082"/>
            <a:ext cx="731520" cy="73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99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G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15523"/>
            <a:ext cx="103632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 dirty="0"/>
              <a:t>Game Time!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13596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6C3FDC9-EAFA-5B47-8F67-227B7C9F53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3288" y="1996082"/>
            <a:ext cx="731520" cy="731520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00724FF-9D10-0246-9D07-EA1A502DD5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B3AE887-E717-8845-B459-44105A9BE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56DA7C2-ABC9-B144-AD4F-1CC1202AD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411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esul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15523"/>
            <a:ext cx="103632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 dirty="0"/>
              <a:t>Results Discussion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13596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7718C8E-D377-2B45-86AB-71FE0EAF6392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3288" y="1996082"/>
            <a:ext cx="731520" cy="731520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9F1288A-9CFF-864A-953B-86B5A6E485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085D7EA-67C0-274A-9222-6D7126280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EDE4919-14C4-E94E-B3F6-61A991D69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826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cept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15523"/>
            <a:ext cx="103632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 dirty="0"/>
              <a:t>Concept Review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13596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CB5578D-BED4-A148-BF49-E3909FE656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3288" y="1996082"/>
            <a:ext cx="731520" cy="731520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5A3FDC1-6669-B24E-BD39-5FCE0FA8DA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6E6FB4D-A19E-9745-8A03-DD9518E5A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919AFD7-790D-7146-AF57-2462A9142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805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heme" Target="../theme/theme2.xml"/><Relationship Id="rId7" Type="http://schemas.openxmlformats.org/officeDocument/2006/relationships/image" Target="../media/image17.sv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image" Target="../media/image21.sv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25.sv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20.png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24.png"/><Relationship Id="rId10" Type="http://schemas.openxmlformats.org/officeDocument/2006/relationships/image" Target="../media/image4.sv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.png"/><Relationship Id="rId14" Type="http://schemas.openxmlformats.org/officeDocument/2006/relationships/image" Target="../media/image23.sv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39.svg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38.pn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4.sv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4.sv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anual Input 15"/>
          <p:cNvSpPr/>
          <p:nvPr userDrawn="1"/>
        </p:nvSpPr>
        <p:spPr>
          <a:xfrm rot="10800000">
            <a:off x="1" y="0"/>
            <a:ext cx="12191999" cy="2114549"/>
          </a:xfrm>
          <a:prstGeom prst="flowChartManualInpu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0" name="Manual Input 17"/>
          <p:cNvSpPr/>
          <p:nvPr/>
        </p:nvSpPr>
        <p:spPr>
          <a:xfrm>
            <a:off x="1" y="5976354"/>
            <a:ext cx="12191999" cy="881646"/>
          </a:xfrm>
          <a:custGeom>
            <a:avLst/>
            <a:gdLst/>
            <a:ahLst/>
            <a:cxnLst/>
            <a:rect l="l" t="t" r="r" b="b"/>
            <a:pathLst>
              <a:path w="9143999" h="881646">
                <a:moveTo>
                  <a:pt x="9143999" y="0"/>
                </a:moveTo>
                <a:lnTo>
                  <a:pt x="9143999" y="881646"/>
                </a:lnTo>
                <a:lnTo>
                  <a:pt x="0" y="881646"/>
                </a:lnTo>
                <a:lnTo>
                  <a:pt x="0" y="422910"/>
                </a:lnTo>
                <a:close/>
              </a:path>
            </a:pathLst>
          </a:custGeom>
          <a:solidFill>
            <a:srgbClr val="EBED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4B998AFE-16FF-F544-929B-B9F320D0BC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36848" y="261442"/>
            <a:ext cx="4713790" cy="1425099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DCD3A72B-6BDB-8A41-A24A-C81B81B09BA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9806" y="6510100"/>
            <a:ext cx="256032" cy="25603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EF9FBF8-3C0F-FE44-8EE5-6808BA531F0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7822" y="2476500"/>
            <a:ext cx="685800" cy="7112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E277D0F-7E7C-024B-A6FF-E78E693B1AC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289340" y="1072818"/>
            <a:ext cx="937459" cy="849228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071929ED-637F-9249-9C28-DA74C84EBA93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4500000">
            <a:off x="11166073" y="2597150"/>
            <a:ext cx="469900" cy="46990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60446073-E62E-E74C-A49F-F66BBF91530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974850" y="5488408"/>
            <a:ext cx="571500" cy="5715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622F891-A744-9D44-9C5D-03D81AD6F8C7}"/>
              </a:ext>
            </a:extLst>
          </p:cNvPr>
          <p:cNvGrpSpPr/>
          <p:nvPr userDrawn="1"/>
        </p:nvGrpSpPr>
        <p:grpSpPr>
          <a:xfrm>
            <a:off x="0" y="0"/>
            <a:ext cx="3187700" cy="4737100"/>
            <a:chOff x="0" y="0"/>
            <a:chExt cx="3187700" cy="4737100"/>
          </a:xfrm>
        </p:grpSpPr>
        <p:pic>
          <p:nvPicPr>
            <p:cNvPr id="10" name="Picture 9" descr="Shape&#10;&#10;Description automatically generated">
              <a:extLst>
                <a:ext uri="{FF2B5EF4-FFF2-40B4-BE49-F238E27FC236}">
                  <a16:creationId xmlns:a16="http://schemas.microsoft.com/office/drawing/2014/main" id="{7B2093AD-B03D-7944-81D8-BB24E0EB40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187700" cy="4737100"/>
            </a:xfrm>
            <a:prstGeom prst="rect">
              <a:avLst/>
            </a:prstGeom>
          </p:spPr>
        </p:pic>
        <p:sp>
          <p:nvSpPr>
            <p:cNvPr id="2" name="Triangle 1">
              <a:extLst>
                <a:ext uri="{FF2B5EF4-FFF2-40B4-BE49-F238E27FC236}">
                  <a16:creationId xmlns:a16="http://schemas.microsoft.com/office/drawing/2014/main" id="{81D8AEAA-FC2D-424F-9FFF-A04E77C260D5}"/>
                </a:ext>
              </a:extLst>
            </p:cNvPr>
            <p:cNvSpPr/>
            <p:nvPr userDrawn="1"/>
          </p:nvSpPr>
          <p:spPr>
            <a:xfrm rot="16200000">
              <a:off x="440848" y="1790710"/>
              <a:ext cx="768891" cy="65929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0799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1FABCBAF-0FD3-4C48-AAD5-B35C70C655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88600" y="3860800"/>
            <a:ext cx="1803400" cy="2336800"/>
          </a:xfrm>
          <a:prstGeom prst="rect">
            <a:avLst/>
          </a:prstGeom>
        </p:spPr>
      </p:pic>
      <p:sp>
        <p:nvSpPr>
          <p:cNvPr id="18" name="Manual Input 17"/>
          <p:cNvSpPr/>
          <p:nvPr userDrawn="1"/>
        </p:nvSpPr>
        <p:spPr>
          <a:xfrm>
            <a:off x="1" y="5976354"/>
            <a:ext cx="12191999" cy="881646"/>
          </a:xfrm>
          <a:custGeom>
            <a:avLst/>
            <a:gdLst/>
            <a:ahLst/>
            <a:cxnLst/>
            <a:rect l="l" t="t" r="r" b="b"/>
            <a:pathLst>
              <a:path w="9143999" h="881646">
                <a:moveTo>
                  <a:pt x="9143999" y="0"/>
                </a:moveTo>
                <a:lnTo>
                  <a:pt x="9143999" y="881646"/>
                </a:lnTo>
                <a:lnTo>
                  <a:pt x="0" y="881646"/>
                </a:lnTo>
                <a:lnTo>
                  <a:pt x="0" y="422910"/>
                </a:lnTo>
                <a:close/>
              </a:path>
            </a:pathLst>
          </a:custGeom>
          <a:solidFill>
            <a:srgbClr val="F2A6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42E5304-3324-7944-B1DB-30F4E84A918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9806" y="6510100"/>
            <a:ext cx="256032" cy="256032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5E8680A-BA0A-0E4E-9155-695AB18ED36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292099"/>
            <a:ext cx="3149600" cy="443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615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8" r:id="rId2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Lato Regular"/>
          <a:ea typeface="+mj-ea"/>
          <a:cs typeface="Lato Regular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anual Input 17"/>
          <p:cNvSpPr/>
          <p:nvPr/>
        </p:nvSpPr>
        <p:spPr>
          <a:xfrm>
            <a:off x="1" y="5976354"/>
            <a:ext cx="12191999" cy="881646"/>
          </a:xfrm>
          <a:custGeom>
            <a:avLst/>
            <a:gdLst/>
            <a:ahLst/>
            <a:cxnLst/>
            <a:rect l="l" t="t" r="r" b="b"/>
            <a:pathLst>
              <a:path w="9143999" h="881646">
                <a:moveTo>
                  <a:pt x="9143999" y="0"/>
                </a:moveTo>
                <a:lnTo>
                  <a:pt x="9143999" y="881646"/>
                </a:lnTo>
                <a:lnTo>
                  <a:pt x="0" y="881646"/>
                </a:lnTo>
                <a:lnTo>
                  <a:pt x="0" y="422910"/>
                </a:lnTo>
                <a:close/>
              </a:path>
            </a:pathLst>
          </a:custGeom>
          <a:solidFill>
            <a:srgbClr val="EBED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AF65485-9D94-D347-B7AE-3A1D95C87A4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9806" y="6510100"/>
            <a:ext cx="256032" cy="256032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FA1AED69-40B4-5446-80FC-09F6077DC6F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971550"/>
            <a:ext cx="3543300" cy="12573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46BC2BA-8968-034C-BE1A-75B7D63A1B7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4500000">
            <a:off x="11178772" y="448847"/>
            <a:ext cx="469900" cy="4699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A67560D-6226-1247-A727-FD23DB61C87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9900000">
            <a:off x="663466" y="1990723"/>
            <a:ext cx="2349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71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04411"/>
            <a:ext cx="10972800" cy="48217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latin typeface="Lato"/>
              </a:defRPr>
            </a:lvl1pPr>
          </a:lstStyle>
          <a:p>
            <a:fld id="{BA8AEBC9-9617-D04E-880D-9D5D1B05C6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67060A18-4EF3-7B48-AD7F-01BED4ED8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515" y="174286"/>
            <a:ext cx="10054284" cy="6674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2FB4E8AD-5869-3647-8B39-F1792BC58D8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9806" y="6510100"/>
            <a:ext cx="256032" cy="25603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9B1DA98-06D4-8548-8745-4CD131AAAD1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0" y="0"/>
            <a:ext cx="8890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62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2"/>
          </a:solidFill>
          <a:latin typeface="Lato"/>
          <a:ea typeface="+mj-ea"/>
          <a:cs typeface="Lato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41120"/>
            <a:ext cx="10972800" cy="4785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09601" y="105520"/>
            <a:ext cx="10904377" cy="7259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A353B3E-322E-8142-82BD-86CD8C12BB5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49806" y="6510100"/>
            <a:ext cx="256032" cy="256032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5C5D600-3198-3145-9D5A-9937521DA4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latin typeface="Lato"/>
              </a:defRPr>
            </a:lvl1pPr>
          </a:lstStyle>
          <a:p>
            <a:fld id="{BA8AEBC9-9617-D04E-880D-9D5D1B05C6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799B291-B383-3749-A33D-3F0FEB0357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C9BBEA04-DBF2-5A45-B8D4-6A7572C55A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116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rgbClr val="47525D"/>
          </a:solidFill>
          <a:latin typeface="Lato"/>
          <a:ea typeface="+mj-ea"/>
          <a:cs typeface="Lato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Market for Oranges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E6F5D33-7522-AA46-AFD2-EE6E15DE2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9957" y="2486934"/>
            <a:ext cx="1012329" cy="1012329"/>
          </a:xfrm>
          <a:prstGeom prst="rect">
            <a:avLst/>
          </a:prstGeom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835F8245-954A-4646-9EE0-0F846A88D2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732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AD4DF76-E632-4C14-9965-7B4925323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236" y="1551550"/>
            <a:ext cx="7081853" cy="4687326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6878013" y="3955215"/>
            <a:ext cx="1436360" cy="1093997"/>
          </a:xfrm>
          <a:prstGeom prst="roundRect">
            <a:avLst>
              <a:gd name="adj" fmla="val 50000"/>
            </a:avLst>
          </a:prstGeom>
          <a:noFill/>
          <a:ln w="76200" cmpd="sng">
            <a:solidFill>
              <a:srgbClr val="EE2A49"/>
            </a:solidFill>
          </a:ln>
          <a:effectLst>
            <a:outerShdw blurRad="127000" dist="50800" dir="5400000" algn="t" rotWithShape="0">
              <a:srgbClr val="102037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14767" y="1492628"/>
            <a:ext cx="2003295" cy="677108"/>
          </a:xfrm>
          <a:prstGeom prst="rect">
            <a:avLst/>
          </a:prstGeom>
          <a:solidFill>
            <a:schemeClr val="bg1">
              <a:alpha val="90000"/>
            </a:schemeClr>
          </a:solidFill>
          <a:ln w="38100" cmpd="sng">
            <a:solidFill>
              <a:srgbClr val="EE2A49"/>
            </a:solidFill>
          </a:ln>
          <a:effectLst>
            <a:outerShdw blurRad="152400" dist="50800" dir="5400000" algn="tl" rotWithShape="0">
              <a:srgbClr val="102037">
                <a:alpha val="30000"/>
              </a:srgbClr>
            </a:outerShdw>
          </a:effectLst>
        </p:spPr>
        <p:txBody>
          <a:bodyPr wrap="square" tIns="91440" bIns="91440" rtlCol="0" anchor="ctr" anchorCtr="0">
            <a:spAutoFit/>
          </a:bodyPr>
          <a:lstStyle/>
          <a:p>
            <a:r>
              <a:rPr lang="en-US" sz="1600" i="1" dirty="0">
                <a:solidFill>
                  <a:srgbClr val="EE2A49"/>
                </a:solidFill>
                <a:latin typeface="Lato"/>
                <a:cs typeface="Lato"/>
              </a:rPr>
              <a:t>Most appealing offers to buy</a:t>
            </a:r>
          </a:p>
        </p:txBody>
      </p:sp>
      <p:cxnSp>
        <p:nvCxnSpPr>
          <p:cNvPr id="14" name="Straight Connector 13"/>
          <p:cNvCxnSpPr>
            <a:cxnSpLocks/>
            <a:stCxn id="12" idx="2"/>
            <a:endCxn id="11" idx="0"/>
          </p:cNvCxnSpPr>
          <p:nvPr/>
        </p:nvCxnSpPr>
        <p:spPr>
          <a:xfrm>
            <a:off x="3416415" y="2169736"/>
            <a:ext cx="4179779" cy="1785478"/>
          </a:xfrm>
          <a:prstGeom prst="line">
            <a:avLst/>
          </a:prstGeom>
          <a:ln w="38100" cap="rnd" cmpd="sng">
            <a:solidFill>
              <a:srgbClr val="EE2A49"/>
            </a:solidFill>
            <a:tailEnd type="oval" w="sm" len="sm"/>
          </a:ln>
          <a:effectLst>
            <a:outerShdw blurRad="40000" dist="20000" dir="5400000" rotWithShape="0">
              <a:srgbClr val="102037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6978074" y="5048185"/>
            <a:ext cx="2481502" cy="674512"/>
          </a:xfrm>
          <a:prstGeom prst="roundRect">
            <a:avLst>
              <a:gd name="adj" fmla="val 50000"/>
            </a:avLst>
          </a:prstGeom>
          <a:noFill/>
          <a:ln w="76200" cmpd="sng">
            <a:solidFill>
              <a:srgbClr val="128FAE"/>
            </a:solidFill>
          </a:ln>
          <a:effectLst>
            <a:outerShdw blurRad="127000" dist="50800" dir="5400000" algn="t" rotWithShape="0">
              <a:srgbClr val="102037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28FAE"/>
              </a:solidFill>
              <a:latin typeface="Lato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23312" y="5102467"/>
            <a:ext cx="1179719" cy="430887"/>
          </a:xfrm>
          <a:prstGeom prst="rect">
            <a:avLst/>
          </a:prstGeom>
          <a:solidFill>
            <a:schemeClr val="bg1">
              <a:alpha val="90000"/>
            </a:schemeClr>
          </a:solidFill>
          <a:ln w="38100" cmpd="sng">
            <a:solidFill>
              <a:srgbClr val="128FAE"/>
            </a:solidFill>
          </a:ln>
          <a:effectLst>
            <a:outerShdw blurRad="152400" dist="50800" dir="5400000" algn="tl" rotWithShape="0">
              <a:srgbClr val="102037">
                <a:alpha val="30000"/>
              </a:srgbClr>
            </a:outerShdw>
          </a:effectLst>
        </p:spPr>
        <p:txBody>
          <a:bodyPr wrap="square" tIns="91440" bIns="91440" rtlCol="0" anchor="ctr" anchorCtr="0">
            <a:spAutoFit/>
          </a:bodyPr>
          <a:lstStyle/>
          <a:p>
            <a:r>
              <a:rPr lang="en-US" sz="1600" i="1" dirty="0">
                <a:solidFill>
                  <a:srgbClr val="128FAE"/>
                </a:solidFill>
                <a:latin typeface="Lato"/>
                <a:cs typeface="Lato"/>
              </a:rPr>
              <a:t>Sell button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46633BB-681F-9746-95F3-3A9256A2B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12029"/>
            <a:ext cx="10179743" cy="646331"/>
          </a:xfrm>
          <a:ln>
            <a:noFill/>
            <a:prstDash val="lgDash"/>
          </a:ln>
          <a:effectLst/>
        </p:spPr>
        <p:txBody>
          <a:bodyPr vert="horz" wrap="square" lIns="91440" tIns="0" rIns="91440" bIns="91440" rtlCol="0" anchor="t">
            <a:spAutoFit/>
          </a:bodyPr>
          <a:lstStyle/>
          <a:p>
            <a:pPr algn="l"/>
            <a:r>
              <a:rPr lang="en-US" sz="3600" dirty="0"/>
              <a:t>Seller’s Screen</a:t>
            </a:r>
          </a:p>
        </p:txBody>
      </p:sp>
      <p:sp>
        <p:nvSpPr>
          <p:cNvPr id="16" name="Date Placeholder 1">
            <a:extLst>
              <a:ext uri="{FF2B5EF4-FFF2-40B4-BE49-F238E27FC236}">
                <a16:creationId xmlns:a16="http://schemas.microsoft.com/office/drawing/2014/main" id="{DA1CFC09-0A79-6041-97EE-823CB90EBB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 dirty="0"/>
              <a:t>MobLab™</a:t>
            </a:r>
          </a:p>
        </p:txBody>
      </p:sp>
    </p:spTree>
    <p:extLst>
      <p:ext uri="{BB962C8B-B14F-4D97-AF65-F5344CB8AC3E}">
        <p14:creationId xmlns:p14="http://schemas.microsoft.com/office/powerpoint/2010/main" val="269137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16782"/>
            <a:ext cx="10179743" cy="646331"/>
          </a:xfrm>
          <a:ln>
            <a:noFill/>
            <a:prstDash val="lgDash"/>
          </a:ln>
          <a:effectLst/>
        </p:spPr>
        <p:txBody>
          <a:bodyPr vert="horz" wrap="square" lIns="91440" tIns="0" rIns="91440" bIns="91440" rtlCol="0" anchor="t">
            <a:spAutoFit/>
          </a:bodyPr>
          <a:lstStyle/>
          <a:p>
            <a:pPr algn="l"/>
            <a:r>
              <a:rPr lang="en-US" sz="3600" dirty="0"/>
              <a:t>Summary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1524001" y="1086763"/>
            <a:ext cx="10058398" cy="50233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ED2D49"/>
                </a:solidFill>
                <a:latin typeface="Lato"/>
                <a:cs typeface="Lato"/>
              </a:rPr>
              <a:t>You buy an orange if: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latin typeface="Lato"/>
                <a:cs typeface="Lato"/>
              </a:rPr>
              <a:t>You click Buy at Lowest Ask, </a:t>
            </a:r>
            <a:r>
              <a:rPr lang="en-US" sz="2600" b="1" dirty="0">
                <a:solidFill>
                  <a:srgbClr val="000000"/>
                </a:solidFill>
                <a:latin typeface="Lato"/>
                <a:cs typeface="Lato"/>
              </a:rPr>
              <a:t>OR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latin typeface="Lato"/>
                <a:cs typeface="Lato"/>
              </a:rPr>
              <a:t>You have the highest Bid and a seller accepts highest bid</a:t>
            </a:r>
          </a:p>
          <a:p>
            <a:pPr algn="l"/>
            <a:r>
              <a:rPr lang="en-US" dirty="0">
                <a:solidFill>
                  <a:srgbClr val="ED2D49"/>
                </a:solidFill>
                <a:latin typeface="Lato"/>
                <a:cs typeface="Lato"/>
              </a:rPr>
              <a:t>You sell an orange if:</a:t>
            </a:r>
            <a:endParaRPr lang="en-US" sz="3000" dirty="0">
              <a:solidFill>
                <a:srgbClr val="ED2D49"/>
              </a:solidFill>
              <a:latin typeface="Lato"/>
              <a:cs typeface="Lato"/>
            </a:endParaRPr>
          </a:p>
          <a:p>
            <a:pPr marL="914400" lvl="1" indent="-457200" algn="l"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latin typeface="Lato"/>
                <a:cs typeface="Lato"/>
              </a:rPr>
              <a:t>You click Sell at the Highest Bid, </a:t>
            </a:r>
            <a:r>
              <a:rPr lang="en-US" sz="2600" b="1" dirty="0">
                <a:solidFill>
                  <a:srgbClr val="000000"/>
                </a:solidFill>
                <a:latin typeface="Lato"/>
                <a:cs typeface="Lato"/>
              </a:rPr>
              <a:t>OR</a:t>
            </a:r>
            <a:endParaRPr lang="en-US" sz="2600" dirty="0">
              <a:solidFill>
                <a:srgbClr val="000000"/>
              </a:solidFill>
              <a:latin typeface="Lato"/>
              <a:cs typeface="Lato"/>
            </a:endParaRPr>
          </a:p>
          <a:p>
            <a:pPr marL="914400" lvl="1" indent="-457200" algn="l"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latin typeface="Lato"/>
                <a:cs typeface="Lato"/>
              </a:rPr>
              <a:t>You have the lowest Ask and a buyer accepts lowest ask</a:t>
            </a:r>
          </a:p>
          <a:p>
            <a:pPr marL="1428750" lvl="2" indent="-514350" algn="l">
              <a:buFont typeface="+mj-lt"/>
              <a:buAutoNum type="romanLcPeriod"/>
            </a:pPr>
            <a:endParaRPr lang="en-US" dirty="0">
              <a:solidFill>
                <a:srgbClr val="E5013C"/>
              </a:solidFill>
              <a:latin typeface="Lato"/>
              <a:cs typeface="Lato"/>
            </a:endParaRPr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215E859B-3A75-7D4C-B210-52BCFBE029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 dirty="0"/>
              <a:t>MobLab™</a:t>
            </a:r>
          </a:p>
        </p:txBody>
      </p:sp>
    </p:spTree>
    <p:extLst>
      <p:ext uri="{BB962C8B-B14F-4D97-AF65-F5344CB8AC3E}">
        <p14:creationId xmlns:p14="http://schemas.microsoft.com/office/powerpoint/2010/main" val="18219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22959"/>
            <a:ext cx="10179743" cy="646331"/>
          </a:xfrm>
          <a:ln>
            <a:noFill/>
            <a:prstDash val="lgDash"/>
          </a:ln>
          <a:effectLst/>
        </p:spPr>
        <p:txBody>
          <a:bodyPr vert="horz" wrap="square" lIns="91440" tIns="0" rIns="91440" bIns="91440" rtlCol="0" anchor="t">
            <a:spAutoFit/>
          </a:bodyPr>
          <a:lstStyle/>
          <a:p>
            <a:pPr algn="l"/>
            <a:r>
              <a:rPr lang="en-US" sz="3600" dirty="0"/>
              <a:t>Earnings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1524001" y="1086763"/>
            <a:ext cx="10058398" cy="50233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ED2D49"/>
                </a:solidFill>
                <a:latin typeface="Lato"/>
                <a:cs typeface="Lato"/>
              </a:rPr>
              <a:t>Buyer: each orange bought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latin typeface="Lato"/>
                <a:cs typeface="Lato"/>
              </a:rPr>
              <a:t>Earnings = Orange value – Price paid</a:t>
            </a:r>
            <a:endParaRPr lang="en-US" sz="2600" b="1" dirty="0">
              <a:solidFill>
                <a:srgbClr val="000000"/>
              </a:solidFill>
              <a:latin typeface="Lato"/>
              <a:cs typeface="Lato"/>
            </a:endParaRPr>
          </a:p>
          <a:p>
            <a:pPr algn="l"/>
            <a:r>
              <a:rPr lang="en-US" dirty="0">
                <a:solidFill>
                  <a:srgbClr val="ED2D49"/>
                </a:solidFill>
                <a:latin typeface="Lato"/>
                <a:cs typeface="Lato"/>
              </a:rPr>
              <a:t>Seller: each orange sold</a:t>
            </a:r>
            <a:endParaRPr lang="en-US" sz="3000" dirty="0">
              <a:solidFill>
                <a:srgbClr val="ED2D49"/>
              </a:solidFill>
              <a:latin typeface="Lato"/>
              <a:cs typeface="Lato"/>
            </a:endParaRPr>
          </a:p>
          <a:p>
            <a:pPr marL="914400" lvl="1" indent="-457200" algn="l"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latin typeface="Lato"/>
                <a:cs typeface="Lato"/>
              </a:rPr>
              <a:t>Earnings = Price received – Orange cost</a:t>
            </a:r>
            <a:endParaRPr lang="en-US" sz="2600" b="1" dirty="0">
              <a:solidFill>
                <a:srgbClr val="000000"/>
              </a:solidFill>
              <a:latin typeface="Lato"/>
              <a:cs typeface="Lato"/>
            </a:endParaRPr>
          </a:p>
          <a:p>
            <a:pPr algn="l"/>
            <a:r>
              <a:rPr lang="en-US" dirty="0">
                <a:solidFill>
                  <a:srgbClr val="ED2D49"/>
                </a:solidFill>
                <a:latin typeface="Lato"/>
                <a:cs typeface="Lato"/>
              </a:rPr>
              <a:t>Remember</a:t>
            </a:r>
            <a:endParaRPr lang="en-US" sz="3000" dirty="0">
              <a:solidFill>
                <a:srgbClr val="ED2D49"/>
              </a:solidFill>
              <a:latin typeface="Lato"/>
              <a:cs typeface="Lato"/>
            </a:endParaRPr>
          </a:p>
          <a:p>
            <a:pPr marL="914400" lvl="1" indent="-457200" algn="l"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latin typeface="Lato"/>
                <a:cs typeface="Lato"/>
              </a:rPr>
              <a:t>Total earnings equals the sum of all transactions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latin typeface="Lato"/>
                <a:cs typeface="Lato"/>
              </a:rPr>
              <a:t>The value (or cost) of each orange is indicated on your screen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600" b="1" dirty="0">
                <a:solidFill>
                  <a:srgbClr val="000000"/>
                </a:solidFill>
                <a:latin typeface="Lato"/>
                <a:cs typeface="Lato"/>
              </a:rPr>
              <a:t>A negative number is smaller than zero!</a:t>
            </a:r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3E4EE06F-9846-A04D-99E9-17D33C6489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 dirty="0"/>
              <a:t>MobLab™</a:t>
            </a:r>
          </a:p>
        </p:txBody>
      </p:sp>
    </p:spTree>
    <p:extLst>
      <p:ext uri="{BB962C8B-B14F-4D97-AF65-F5344CB8AC3E}">
        <p14:creationId xmlns:p14="http://schemas.microsoft.com/office/powerpoint/2010/main" val="128658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4442"/>
            <a:ext cx="10179743" cy="646331"/>
          </a:xfrm>
          <a:ln>
            <a:noFill/>
            <a:prstDash val="lgDash"/>
          </a:ln>
          <a:effectLst/>
        </p:spPr>
        <p:txBody>
          <a:bodyPr vert="horz" wrap="square" lIns="91440" tIns="0" rIns="91440" bIns="91440" rtlCol="0" anchor="t">
            <a:spAutoFit/>
          </a:bodyPr>
          <a:lstStyle/>
          <a:p>
            <a:pPr algn="l"/>
            <a:r>
              <a:rPr lang="en-US" sz="3600" dirty="0"/>
              <a:t>Earnings: </a:t>
            </a:r>
            <a:r>
              <a:rPr lang="en-US" sz="3600" dirty="0">
                <a:solidFill>
                  <a:schemeClr val="accent3"/>
                </a:solidFill>
              </a:rPr>
              <a:t>An Example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2101241" y="1086763"/>
            <a:ext cx="7964715" cy="50233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ED2D49"/>
                </a:solidFill>
                <a:latin typeface="Lato"/>
                <a:cs typeface="Lato"/>
              </a:rPr>
              <a:t>Example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600" dirty="0">
                <a:solidFill>
                  <a:schemeClr val="tx1"/>
                </a:solidFill>
                <a:latin typeface="Lato"/>
                <a:cs typeface="Lato"/>
              </a:rPr>
              <a:t>Transaction price = $1.08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600" dirty="0">
                <a:solidFill>
                  <a:schemeClr val="tx1"/>
                </a:solidFill>
                <a:latin typeface="Lato"/>
                <a:cs typeface="Lato"/>
              </a:rPr>
              <a:t>Value to buyer = $1.32; cost to seller = $0.74</a:t>
            </a:r>
          </a:p>
          <a:p>
            <a:pPr lvl="1" algn="l"/>
            <a:endParaRPr lang="en-US" sz="2600" dirty="0">
              <a:solidFill>
                <a:srgbClr val="000000"/>
              </a:solidFill>
              <a:latin typeface="Lato"/>
              <a:cs typeface="Lato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370667" y="3076223"/>
          <a:ext cx="7422445" cy="23164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00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4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36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53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48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037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chemeClr val="bg1"/>
                          </a:solidFill>
                          <a:latin typeface="Lato"/>
                        </a:rPr>
                        <a:t>buyer</a:t>
                      </a:r>
                    </a:p>
                  </a:txBody>
                  <a:tcPr>
                    <a:lnL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chemeClr val="bg1"/>
                          </a:solidFill>
                          <a:latin typeface="Lato"/>
                        </a:rPr>
                        <a:t>value</a:t>
                      </a:r>
                    </a:p>
                  </a:txBody>
                  <a:tcPr>
                    <a:lnL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bg1"/>
                          </a:solidFill>
                          <a:latin typeface="Lato"/>
                          <a:cs typeface="Lato"/>
                        </a:rPr>
                        <a:t>–</a:t>
                      </a:r>
                      <a:endParaRPr lang="en-US" sz="2600" b="1" dirty="0">
                        <a:solidFill>
                          <a:schemeClr val="bg1"/>
                        </a:solidFill>
                        <a:latin typeface="Lato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chemeClr val="bg1"/>
                          </a:solidFill>
                          <a:latin typeface="Lato"/>
                        </a:rPr>
                        <a:t>price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Lato"/>
                        </a:rPr>
                        <a:t>=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chemeClr val="bg1"/>
                          </a:solidFill>
                          <a:latin typeface="Lato"/>
                        </a:rPr>
                        <a:t>earnings</a:t>
                      </a:r>
                    </a:p>
                  </a:txBody>
                  <a:tcPr>
                    <a:lnL>
                      <a:noFill/>
                    </a:lnL>
                    <a:lnR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bg1"/>
                        </a:solidFill>
                        <a:latin typeface="Lato"/>
                      </a:endParaRPr>
                    </a:p>
                  </a:txBody>
                  <a:tcPr>
                    <a:lnL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bg1"/>
                          </a:solidFill>
                          <a:latin typeface="Lato"/>
                        </a:rPr>
                        <a:t>$1.32</a:t>
                      </a:r>
                    </a:p>
                  </a:txBody>
                  <a:tcPr>
                    <a:lnL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bg1"/>
                          </a:solidFill>
                          <a:latin typeface="Lato"/>
                          <a:cs typeface="Lato"/>
                        </a:rPr>
                        <a:t>–</a:t>
                      </a:r>
                      <a:endParaRPr lang="en-US" sz="2600" dirty="0">
                        <a:solidFill>
                          <a:schemeClr val="bg1"/>
                        </a:solidFill>
                        <a:latin typeface="Lato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bg1"/>
                          </a:solidFill>
                          <a:latin typeface="Lato"/>
                        </a:rPr>
                        <a:t>$1.08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Lato"/>
                        </a:rPr>
                        <a:t>=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bg1"/>
                          </a:solidFill>
                          <a:latin typeface="Lato"/>
                        </a:rPr>
                        <a:t>$0.24</a:t>
                      </a:r>
                    </a:p>
                  </a:txBody>
                  <a:tcPr>
                    <a:lnL>
                      <a:noFill/>
                    </a:lnL>
                    <a:lnR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chemeClr val="bg1"/>
                          </a:solidFill>
                          <a:latin typeface="Lato"/>
                        </a:rPr>
                        <a:t>seller</a:t>
                      </a:r>
                    </a:p>
                  </a:txBody>
                  <a:tcPr>
                    <a:lnL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chemeClr val="bg1"/>
                          </a:solidFill>
                          <a:latin typeface="Lato"/>
                        </a:rPr>
                        <a:t>price</a:t>
                      </a:r>
                    </a:p>
                  </a:txBody>
                  <a:tcPr>
                    <a:lnL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bg1"/>
                          </a:solidFill>
                          <a:latin typeface="Lato"/>
                          <a:cs typeface="Lato"/>
                        </a:rPr>
                        <a:t>–</a:t>
                      </a:r>
                      <a:endParaRPr lang="en-US" sz="2600" b="1" dirty="0">
                        <a:solidFill>
                          <a:schemeClr val="bg1"/>
                        </a:solidFill>
                        <a:latin typeface="Lato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chemeClr val="bg1"/>
                          </a:solidFill>
                          <a:latin typeface="Lato"/>
                        </a:rPr>
                        <a:t>cost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Lato"/>
                        </a:rPr>
                        <a:t>=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chemeClr val="bg1"/>
                          </a:solidFill>
                          <a:latin typeface="Lato"/>
                        </a:rPr>
                        <a:t>earnings</a:t>
                      </a:r>
                    </a:p>
                  </a:txBody>
                  <a:tcPr>
                    <a:lnL>
                      <a:noFill/>
                    </a:lnL>
                    <a:lnR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bg1"/>
                        </a:solidFill>
                        <a:latin typeface="Lato"/>
                      </a:endParaRPr>
                    </a:p>
                  </a:txBody>
                  <a:tcPr>
                    <a:lnL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bg1"/>
                          </a:solidFill>
                          <a:latin typeface="Lato"/>
                        </a:rPr>
                        <a:t>$1.08</a:t>
                      </a:r>
                    </a:p>
                  </a:txBody>
                  <a:tcPr>
                    <a:lnL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bg1"/>
                          </a:solidFill>
                          <a:latin typeface="Lato"/>
                          <a:cs typeface="Lato"/>
                        </a:rPr>
                        <a:t>–</a:t>
                      </a:r>
                      <a:endParaRPr lang="en-US" sz="2600" dirty="0">
                        <a:solidFill>
                          <a:schemeClr val="bg1"/>
                        </a:solidFill>
                        <a:latin typeface="Lato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bg1"/>
                          </a:solidFill>
                          <a:latin typeface="Lato"/>
                        </a:rPr>
                        <a:t>$0.74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Lato"/>
                        </a:rPr>
                        <a:t>=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bg1"/>
                          </a:solidFill>
                          <a:latin typeface="Lato"/>
                        </a:rPr>
                        <a:t>$0.34</a:t>
                      </a:r>
                    </a:p>
                  </a:txBody>
                  <a:tcPr>
                    <a:lnL>
                      <a:noFill/>
                    </a:lnL>
                    <a:lnR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73D1B137-0852-A447-B734-737D73CE3E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 dirty="0"/>
              <a:t>MobLab™</a:t>
            </a:r>
          </a:p>
        </p:txBody>
      </p:sp>
    </p:spTree>
    <p:extLst>
      <p:ext uri="{BB962C8B-B14F-4D97-AF65-F5344CB8AC3E}">
        <p14:creationId xmlns:p14="http://schemas.microsoft.com/office/powerpoint/2010/main" val="173580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2101241" y="1086763"/>
            <a:ext cx="7964715" cy="50233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ED2D49"/>
                </a:solidFill>
                <a:latin typeface="Lato"/>
                <a:cs typeface="Lato"/>
              </a:rPr>
              <a:t>Example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latin typeface="Lato"/>
                <a:cs typeface="Lato"/>
              </a:rPr>
              <a:t>Transaction price = $1.08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latin typeface="Lato"/>
                <a:cs typeface="Lato"/>
              </a:rPr>
              <a:t>Value to buyer = $1.32; cost to seller = $0.74</a:t>
            </a:r>
          </a:p>
          <a:p>
            <a:pPr lvl="1" algn="l"/>
            <a:endParaRPr lang="en-US" sz="2600" dirty="0">
              <a:solidFill>
                <a:srgbClr val="000000"/>
              </a:solidFill>
              <a:latin typeface="Lato"/>
              <a:cs typeface="Lato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09005"/>
              </p:ext>
            </p:extLst>
          </p:nvPr>
        </p:nvGraphicFramePr>
        <p:xfrm>
          <a:off x="2370667" y="3076223"/>
          <a:ext cx="7422445" cy="23164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00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4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36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53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48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037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chemeClr val="tx1"/>
                          </a:solidFill>
                          <a:latin typeface="Lato"/>
                        </a:rPr>
                        <a:t>Buyer</a:t>
                      </a:r>
                    </a:p>
                  </a:txBody>
                  <a:tcPr>
                    <a:lnL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chemeClr val="tx1"/>
                          </a:solidFill>
                          <a:latin typeface="Lato"/>
                        </a:rPr>
                        <a:t>Value</a:t>
                      </a:r>
                    </a:p>
                  </a:txBody>
                  <a:tcPr>
                    <a:lnL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tx1"/>
                          </a:solidFill>
                          <a:latin typeface="Lato"/>
                          <a:cs typeface="Lato"/>
                        </a:rPr>
                        <a:t>–</a:t>
                      </a:r>
                      <a:endParaRPr lang="en-US" sz="2600" b="1" dirty="0">
                        <a:solidFill>
                          <a:schemeClr val="tx1"/>
                        </a:solidFill>
                        <a:latin typeface="Lato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chemeClr val="tx1"/>
                          </a:solidFill>
                          <a:latin typeface="Lato"/>
                        </a:rPr>
                        <a:t>Price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Lato"/>
                        </a:rPr>
                        <a:t>=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chemeClr val="tx1"/>
                          </a:solidFill>
                          <a:latin typeface="Lato"/>
                        </a:rPr>
                        <a:t>Earnings</a:t>
                      </a:r>
                    </a:p>
                  </a:txBody>
                  <a:tcPr>
                    <a:lnL>
                      <a:noFill/>
                    </a:lnL>
                    <a:lnR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tx1"/>
                        </a:solidFill>
                        <a:latin typeface="Lato"/>
                      </a:endParaRPr>
                    </a:p>
                  </a:txBody>
                  <a:tcPr>
                    <a:lnL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tx1"/>
                          </a:solidFill>
                          <a:latin typeface="Lato"/>
                        </a:rPr>
                        <a:t>$1.32</a:t>
                      </a:r>
                    </a:p>
                  </a:txBody>
                  <a:tcPr>
                    <a:lnL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tx1"/>
                          </a:solidFill>
                          <a:latin typeface="Lato"/>
                          <a:cs typeface="Lato"/>
                        </a:rPr>
                        <a:t>–</a:t>
                      </a:r>
                      <a:endParaRPr lang="en-US" sz="2600" dirty="0">
                        <a:solidFill>
                          <a:schemeClr val="tx1"/>
                        </a:solidFill>
                        <a:latin typeface="Lato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tx1"/>
                          </a:solidFill>
                          <a:latin typeface="Lato"/>
                        </a:rPr>
                        <a:t>$1.08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Lato"/>
                        </a:rPr>
                        <a:t>=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tx1"/>
                          </a:solidFill>
                          <a:latin typeface="Lato"/>
                        </a:rPr>
                        <a:t>$0.24</a:t>
                      </a:r>
                    </a:p>
                  </a:txBody>
                  <a:tcPr>
                    <a:lnL>
                      <a:noFill/>
                    </a:lnL>
                    <a:lnR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chemeClr val="bg1"/>
                          </a:solidFill>
                          <a:latin typeface="Lato"/>
                        </a:rPr>
                        <a:t>seller</a:t>
                      </a:r>
                    </a:p>
                  </a:txBody>
                  <a:tcPr>
                    <a:lnL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chemeClr val="bg1"/>
                          </a:solidFill>
                          <a:latin typeface="Lato"/>
                        </a:rPr>
                        <a:t>price</a:t>
                      </a:r>
                    </a:p>
                  </a:txBody>
                  <a:tcPr>
                    <a:lnL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bg1"/>
                          </a:solidFill>
                          <a:latin typeface="Lato"/>
                          <a:cs typeface="Lato"/>
                        </a:rPr>
                        <a:t>–</a:t>
                      </a:r>
                      <a:endParaRPr lang="en-US" sz="2600" b="1" dirty="0">
                        <a:solidFill>
                          <a:schemeClr val="bg1"/>
                        </a:solidFill>
                        <a:latin typeface="Lato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chemeClr val="bg1"/>
                          </a:solidFill>
                          <a:latin typeface="Lato"/>
                        </a:rPr>
                        <a:t>cost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Lato"/>
                        </a:rPr>
                        <a:t>=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chemeClr val="bg1"/>
                          </a:solidFill>
                          <a:latin typeface="Lato"/>
                        </a:rPr>
                        <a:t>earnings</a:t>
                      </a:r>
                    </a:p>
                  </a:txBody>
                  <a:tcPr>
                    <a:lnL>
                      <a:noFill/>
                    </a:lnL>
                    <a:lnR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bg1"/>
                        </a:solidFill>
                        <a:latin typeface="Lato"/>
                      </a:endParaRPr>
                    </a:p>
                  </a:txBody>
                  <a:tcPr>
                    <a:lnL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bg1"/>
                          </a:solidFill>
                          <a:latin typeface="Lato"/>
                        </a:rPr>
                        <a:t>$1.08</a:t>
                      </a:r>
                    </a:p>
                  </a:txBody>
                  <a:tcPr>
                    <a:lnL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bg1"/>
                          </a:solidFill>
                          <a:latin typeface="Lato"/>
                          <a:cs typeface="Lato"/>
                        </a:rPr>
                        <a:t>–</a:t>
                      </a:r>
                      <a:endParaRPr lang="en-US" sz="2600" dirty="0">
                        <a:solidFill>
                          <a:schemeClr val="bg1"/>
                        </a:solidFill>
                        <a:latin typeface="Lato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bg1"/>
                          </a:solidFill>
                          <a:latin typeface="Lato"/>
                        </a:rPr>
                        <a:t>$0.74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Lato"/>
                        </a:rPr>
                        <a:t>=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bg1"/>
                          </a:solidFill>
                          <a:latin typeface="Lato"/>
                        </a:rPr>
                        <a:t>$0.34</a:t>
                      </a:r>
                    </a:p>
                  </a:txBody>
                  <a:tcPr>
                    <a:lnL>
                      <a:noFill/>
                    </a:lnL>
                    <a:lnR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298787F4-4C00-3047-AB88-469F22A89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04442"/>
            <a:ext cx="10179743" cy="646331"/>
          </a:xfrm>
          <a:ln>
            <a:noFill/>
            <a:prstDash val="lgDash"/>
          </a:ln>
          <a:effectLst/>
        </p:spPr>
        <p:txBody>
          <a:bodyPr vert="horz" wrap="square" lIns="91440" tIns="0" rIns="91440" bIns="91440" rtlCol="0" anchor="t">
            <a:spAutoFit/>
          </a:bodyPr>
          <a:lstStyle/>
          <a:p>
            <a:pPr algn="l"/>
            <a:r>
              <a:rPr lang="en-US" sz="3600" dirty="0"/>
              <a:t>Earnings: </a:t>
            </a:r>
            <a:r>
              <a:rPr lang="en-US" sz="3600" dirty="0">
                <a:solidFill>
                  <a:schemeClr val="accent3"/>
                </a:solidFill>
              </a:rPr>
              <a:t>An Example</a:t>
            </a:r>
          </a:p>
        </p:txBody>
      </p:sp>
      <p:sp>
        <p:nvSpPr>
          <p:cNvPr id="11" name="Date Placeholder 1">
            <a:extLst>
              <a:ext uri="{FF2B5EF4-FFF2-40B4-BE49-F238E27FC236}">
                <a16:creationId xmlns:a16="http://schemas.microsoft.com/office/drawing/2014/main" id="{FF5D4746-BCB1-8848-9629-408091C1C3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 dirty="0"/>
              <a:t>MobLab™</a:t>
            </a:r>
          </a:p>
        </p:txBody>
      </p:sp>
    </p:spTree>
    <p:extLst>
      <p:ext uri="{BB962C8B-B14F-4D97-AF65-F5344CB8AC3E}">
        <p14:creationId xmlns:p14="http://schemas.microsoft.com/office/powerpoint/2010/main" val="315255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2101241" y="1086763"/>
            <a:ext cx="7964715" cy="50233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ED2D49"/>
                </a:solidFill>
                <a:latin typeface="Lato"/>
                <a:cs typeface="Lato"/>
              </a:rPr>
              <a:t>Example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600" dirty="0">
                <a:solidFill>
                  <a:schemeClr val="tx1"/>
                </a:solidFill>
                <a:latin typeface="Lato"/>
                <a:cs typeface="Lato"/>
              </a:rPr>
              <a:t>Transaction price = $1.08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600" dirty="0">
                <a:solidFill>
                  <a:schemeClr val="tx1"/>
                </a:solidFill>
                <a:latin typeface="Lato"/>
                <a:cs typeface="Lato"/>
              </a:rPr>
              <a:t>Value to buyer = $1.32; cost to seller = $0.74</a:t>
            </a:r>
          </a:p>
          <a:p>
            <a:pPr lvl="1" algn="l"/>
            <a:endParaRPr lang="en-US" sz="2600" dirty="0">
              <a:solidFill>
                <a:srgbClr val="000000"/>
              </a:solidFill>
              <a:latin typeface="Lato"/>
              <a:cs typeface="Lato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57331"/>
              </p:ext>
            </p:extLst>
          </p:nvPr>
        </p:nvGraphicFramePr>
        <p:xfrm>
          <a:off x="2370667" y="3076223"/>
          <a:ext cx="7422445" cy="23164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00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4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36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53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48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037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chemeClr val="tx1"/>
                          </a:solidFill>
                          <a:latin typeface="Lato"/>
                        </a:rPr>
                        <a:t>Buyer</a:t>
                      </a:r>
                    </a:p>
                  </a:txBody>
                  <a:tcPr>
                    <a:lnL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chemeClr val="tx1"/>
                          </a:solidFill>
                          <a:latin typeface="Lato"/>
                        </a:rPr>
                        <a:t>Value</a:t>
                      </a:r>
                    </a:p>
                  </a:txBody>
                  <a:tcPr>
                    <a:lnL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tx1"/>
                          </a:solidFill>
                          <a:latin typeface="Lato"/>
                          <a:cs typeface="Lato"/>
                        </a:rPr>
                        <a:t>–</a:t>
                      </a:r>
                      <a:endParaRPr lang="en-US" sz="2600" b="1" dirty="0">
                        <a:solidFill>
                          <a:schemeClr val="tx1"/>
                        </a:solidFill>
                        <a:latin typeface="Lato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chemeClr val="tx1"/>
                          </a:solidFill>
                          <a:latin typeface="Lato"/>
                        </a:rPr>
                        <a:t>Price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Lato"/>
                        </a:rPr>
                        <a:t>=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chemeClr val="tx1"/>
                          </a:solidFill>
                          <a:latin typeface="Lato"/>
                        </a:rPr>
                        <a:t>Earnings</a:t>
                      </a:r>
                    </a:p>
                  </a:txBody>
                  <a:tcPr>
                    <a:lnL>
                      <a:noFill/>
                    </a:lnL>
                    <a:lnR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tx1"/>
                        </a:solidFill>
                        <a:latin typeface="Lato"/>
                      </a:endParaRPr>
                    </a:p>
                  </a:txBody>
                  <a:tcPr>
                    <a:lnL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tx1"/>
                          </a:solidFill>
                          <a:latin typeface="Lato"/>
                        </a:rPr>
                        <a:t>$1.32</a:t>
                      </a:r>
                    </a:p>
                  </a:txBody>
                  <a:tcPr>
                    <a:lnL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tx1"/>
                          </a:solidFill>
                          <a:latin typeface="Lato"/>
                          <a:cs typeface="Lato"/>
                        </a:rPr>
                        <a:t>–</a:t>
                      </a:r>
                      <a:endParaRPr lang="en-US" sz="2600" dirty="0">
                        <a:solidFill>
                          <a:schemeClr val="tx1"/>
                        </a:solidFill>
                        <a:latin typeface="Lato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tx1"/>
                          </a:solidFill>
                          <a:latin typeface="Lato"/>
                        </a:rPr>
                        <a:t>$1.08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Lato"/>
                        </a:rPr>
                        <a:t>=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tx1"/>
                          </a:solidFill>
                          <a:latin typeface="Lato"/>
                        </a:rPr>
                        <a:t>$0.24</a:t>
                      </a:r>
                    </a:p>
                  </a:txBody>
                  <a:tcPr>
                    <a:lnL>
                      <a:noFill/>
                    </a:lnL>
                    <a:lnR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chemeClr val="tx1"/>
                          </a:solidFill>
                          <a:latin typeface="Lato"/>
                        </a:rPr>
                        <a:t>Seller</a:t>
                      </a:r>
                    </a:p>
                  </a:txBody>
                  <a:tcPr>
                    <a:lnL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chemeClr val="tx1"/>
                          </a:solidFill>
                          <a:latin typeface="Lato"/>
                        </a:rPr>
                        <a:t>Price</a:t>
                      </a:r>
                    </a:p>
                  </a:txBody>
                  <a:tcPr>
                    <a:lnL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tx1"/>
                          </a:solidFill>
                          <a:latin typeface="Lato"/>
                          <a:cs typeface="Lato"/>
                        </a:rPr>
                        <a:t>–</a:t>
                      </a:r>
                      <a:endParaRPr lang="en-US" sz="2600" b="1" dirty="0">
                        <a:solidFill>
                          <a:schemeClr val="tx1"/>
                        </a:solidFill>
                        <a:latin typeface="Lato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chemeClr val="tx1"/>
                          </a:solidFill>
                          <a:latin typeface="Lato"/>
                        </a:rPr>
                        <a:t>Cost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Lato"/>
                        </a:rPr>
                        <a:t>=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>
                          <a:solidFill>
                            <a:schemeClr val="tx1"/>
                          </a:solidFill>
                          <a:latin typeface="Lato"/>
                        </a:rPr>
                        <a:t>Earnings</a:t>
                      </a:r>
                      <a:endParaRPr lang="en-US" sz="2600" b="1" dirty="0">
                        <a:solidFill>
                          <a:schemeClr val="tx1"/>
                        </a:solidFill>
                        <a:latin typeface="Lato"/>
                      </a:endParaRPr>
                    </a:p>
                  </a:txBody>
                  <a:tcPr>
                    <a:lnL>
                      <a:noFill/>
                    </a:lnL>
                    <a:lnR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tx1"/>
                        </a:solidFill>
                        <a:latin typeface="Lato"/>
                      </a:endParaRPr>
                    </a:p>
                  </a:txBody>
                  <a:tcPr>
                    <a:lnL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tx1"/>
                          </a:solidFill>
                          <a:latin typeface="Lato"/>
                        </a:rPr>
                        <a:t>$1.08</a:t>
                      </a:r>
                    </a:p>
                  </a:txBody>
                  <a:tcPr>
                    <a:lnL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tx1"/>
                          </a:solidFill>
                          <a:latin typeface="Lato"/>
                          <a:cs typeface="Lato"/>
                        </a:rPr>
                        <a:t>–</a:t>
                      </a:r>
                      <a:endParaRPr lang="en-US" sz="2600" dirty="0">
                        <a:solidFill>
                          <a:schemeClr val="tx1"/>
                        </a:solidFill>
                        <a:latin typeface="Lato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tx1"/>
                          </a:solidFill>
                          <a:latin typeface="Lato"/>
                        </a:rPr>
                        <a:t>$0.74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Lato"/>
                        </a:rPr>
                        <a:t>=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tx1"/>
                          </a:solidFill>
                          <a:latin typeface="Lato"/>
                        </a:rPr>
                        <a:t>$0.34</a:t>
                      </a:r>
                    </a:p>
                  </a:txBody>
                  <a:tcPr>
                    <a:lnL>
                      <a:noFill/>
                    </a:lnL>
                    <a:lnR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Box 17">
            <a:extLst>
              <a:ext uri="{FF2B5EF4-FFF2-40B4-BE49-F238E27FC236}">
                <a16:creationId xmlns:a16="http://schemas.microsoft.com/office/drawing/2014/main" id="{1EEF7F65-BDDB-4044-A408-29E1018D631F}"/>
              </a:ext>
            </a:extLst>
          </p:cNvPr>
          <p:cNvSpPr txBox="1"/>
          <p:nvPr/>
        </p:nvSpPr>
        <p:spPr>
          <a:xfrm>
            <a:off x="8761912" y="384515"/>
            <a:ext cx="29418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i="1" dirty="0">
                <a:solidFill>
                  <a:srgbClr val="ED2D49"/>
                </a:solidFill>
                <a:latin typeface=""/>
              </a:rPr>
              <a:t>Happy Playing!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C3819F5-32F9-F945-9219-4221711D2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22959"/>
            <a:ext cx="10179743" cy="646331"/>
          </a:xfrm>
          <a:ln>
            <a:noFill/>
            <a:prstDash val="lgDash"/>
          </a:ln>
          <a:effectLst/>
        </p:spPr>
        <p:txBody>
          <a:bodyPr vert="horz" wrap="square" lIns="91440" tIns="0" rIns="91440" bIns="91440" rtlCol="0" anchor="t">
            <a:spAutoFit/>
          </a:bodyPr>
          <a:lstStyle/>
          <a:p>
            <a:pPr algn="l"/>
            <a:r>
              <a:rPr lang="en-US" sz="3600" dirty="0"/>
              <a:t>Earnings</a:t>
            </a:r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0546686C-D053-6341-B461-E4308CA758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 dirty="0"/>
              <a:t>MobLab™</a:t>
            </a:r>
          </a:p>
        </p:txBody>
      </p:sp>
    </p:spTree>
    <p:extLst>
      <p:ext uri="{BB962C8B-B14F-4D97-AF65-F5344CB8AC3E}">
        <p14:creationId xmlns:p14="http://schemas.microsoft.com/office/powerpoint/2010/main" val="257711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17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DCBF98-3A17-CA41-9F32-78D2E248C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MobLab™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5E9A21B-B942-944B-9A0D-47ED703DC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 Market for Oranges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D2294FA-40DC-7A4B-A32F-8BE97F295B3D}"/>
              </a:ext>
            </a:extLst>
          </p:cNvPr>
          <p:cNvSpPr txBox="1">
            <a:spLocks/>
          </p:cNvSpPr>
          <p:nvPr/>
        </p:nvSpPr>
        <p:spPr>
          <a:xfrm>
            <a:off x="1299517" y="1088055"/>
            <a:ext cx="10179743" cy="50233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ED2D49"/>
                </a:solidFill>
                <a:latin typeface="Lato"/>
                <a:cs typeface="Lato"/>
              </a:rPr>
              <a:t>Overview: Each Round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latin typeface="Lato"/>
                <a:cs typeface="Lato"/>
              </a:rPr>
              <a:t>Participants are divided into different markets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latin typeface="Lato"/>
                <a:cs typeface="Lato"/>
              </a:rPr>
              <a:t>Half in each market are buyers and half are sellers</a:t>
            </a:r>
          </a:p>
          <a:p>
            <a:pPr algn="l"/>
            <a:r>
              <a:rPr lang="en-US" dirty="0">
                <a:solidFill>
                  <a:srgbClr val="ED2D49"/>
                </a:solidFill>
                <a:latin typeface="Lato"/>
                <a:cs typeface="Lato"/>
              </a:rPr>
              <a:t>Overview: Transacting</a:t>
            </a:r>
            <a:endParaRPr lang="en-US" sz="3000" dirty="0">
              <a:solidFill>
                <a:srgbClr val="ED2D49"/>
              </a:solidFill>
              <a:latin typeface="Lato"/>
              <a:cs typeface="Lato"/>
            </a:endParaRPr>
          </a:p>
          <a:p>
            <a:pPr marL="914400" lvl="1" indent="-457200" algn="l"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latin typeface="Lato"/>
                <a:cs typeface="Lato"/>
              </a:rPr>
              <a:t>Students can buy or sell one orange at a time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latin typeface="Lato"/>
                <a:cs typeface="Lato"/>
              </a:rPr>
              <a:t>Buyers submit bids, or an offer to buy an orange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latin typeface="Lato"/>
                <a:cs typeface="Lato"/>
              </a:rPr>
              <a:t>Sellers submit asks, or an offer to sell an orange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latin typeface="Lato"/>
                <a:cs typeface="Lato"/>
              </a:rPr>
              <a:t>When a bid &gt; ask, we have a sale!</a:t>
            </a:r>
          </a:p>
          <a:p>
            <a:pPr marL="1428750" lvl="2" indent="-514350" algn="l">
              <a:buFont typeface="+mj-lt"/>
              <a:buAutoNum type="romanLcPeriod"/>
            </a:pPr>
            <a:endParaRPr lang="en-US" dirty="0">
              <a:solidFill>
                <a:srgbClr val="E5013C"/>
              </a:solidFill>
              <a:latin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44756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02F95B5-016B-4B83-937D-84E7F0A097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313" y="1551551"/>
            <a:ext cx="7095699" cy="469130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134601" y="6429345"/>
            <a:ext cx="3334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Lato"/>
              </a:rPr>
              <a:t>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42597"/>
            <a:ext cx="10179743" cy="646331"/>
          </a:xfrm>
          <a:ln>
            <a:noFill/>
            <a:prstDash val="lgDash"/>
          </a:ln>
          <a:effectLst/>
        </p:spPr>
        <p:txBody>
          <a:bodyPr vert="horz" wrap="square" lIns="91440" tIns="0" rIns="91440" bIns="91440" rtlCol="0" anchor="t">
            <a:spAutoFit/>
          </a:bodyPr>
          <a:lstStyle/>
          <a:p>
            <a:pPr algn="l"/>
            <a:r>
              <a:rPr lang="en-US" sz="3600" dirty="0"/>
              <a:t>Buyer’s Screen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475347" y="2161822"/>
            <a:ext cx="1993900" cy="940057"/>
          </a:xfrm>
          <a:prstGeom prst="roundRect">
            <a:avLst>
              <a:gd name="adj" fmla="val 50000"/>
            </a:avLst>
          </a:prstGeom>
          <a:noFill/>
          <a:ln w="76200" cmpd="sng">
            <a:solidFill>
              <a:srgbClr val="EE2A49"/>
            </a:solidFill>
          </a:ln>
          <a:effectLst>
            <a:outerShdw blurRad="127000" dist="50800" dir="5400000" algn="t" rotWithShape="0">
              <a:srgbClr val="102037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76039" y="1269376"/>
            <a:ext cx="2281238" cy="430887"/>
          </a:xfrm>
          <a:prstGeom prst="rect">
            <a:avLst/>
          </a:prstGeom>
          <a:solidFill>
            <a:schemeClr val="bg1">
              <a:alpha val="90000"/>
            </a:schemeClr>
          </a:solidFill>
          <a:ln w="38100" cmpd="sng">
            <a:solidFill>
              <a:srgbClr val="EE2A49"/>
            </a:solidFill>
          </a:ln>
          <a:effectLst>
            <a:outerShdw blurRad="152400" dist="50800" dir="5400000" algn="tl" rotWithShape="0">
              <a:srgbClr val="102037">
                <a:alpha val="30000"/>
              </a:srgbClr>
            </a:outerShdw>
          </a:effectLst>
        </p:spPr>
        <p:txBody>
          <a:bodyPr wrap="square" tIns="91440" bIns="91440" rtlCol="0" anchor="ctr" anchorCtr="0">
            <a:spAutoFit/>
          </a:bodyPr>
          <a:lstStyle/>
          <a:p>
            <a:r>
              <a:rPr lang="en-US" sz="1600" i="1" dirty="0">
                <a:solidFill>
                  <a:srgbClr val="EE2A49"/>
                </a:solidFill>
                <a:latin typeface="Lato"/>
                <a:cs typeface="Lato"/>
              </a:rPr>
              <a:t>Buyer’s current situation</a:t>
            </a:r>
          </a:p>
        </p:txBody>
      </p:sp>
      <p:cxnSp>
        <p:nvCxnSpPr>
          <p:cNvPr id="16" name="Straight Connector 15"/>
          <p:cNvCxnSpPr>
            <a:cxnSpLocks/>
            <a:stCxn id="15" idx="2"/>
            <a:endCxn id="14" idx="0"/>
          </p:cNvCxnSpPr>
          <p:nvPr/>
        </p:nvCxnSpPr>
        <p:spPr>
          <a:xfrm>
            <a:off x="3116659" y="1700263"/>
            <a:ext cx="355639" cy="461559"/>
          </a:xfrm>
          <a:prstGeom prst="line">
            <a:avLst/>
          </a:prstGeom>
          <a:ln w="38100" cap="rnd" cmpd="sng">
            <a:solidFill>
              <a:srgbClr val="EE2A49"/>
            </a:solidFill>
            <a:tailEnd type="oval" w="sm" len="sm"/>
          </a:ln>
          <a:effectLst>
            <a:outerShdw blurRad="40000" dist="20000" dir="5400000" rotWithShape="0">
              <a:srgbClr val="102037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0813F9B9-AB58-A44F-8916-58762A80C4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 dirty="0"/>
              <a:t>MobLab™</a:t>
            </a:r>
          </a:p>
        </p:txBody>
      </p:sp>
    </p:spTree>
    <p:extLst>
      <p:ext uri="{BB962C8B-B14F-4D97-AF65-F5344CB8AC3E}">
        <p14:creationId xmlns:p14="http://schemas.microsoft.com/office/powerpoint/2010/main" val="424935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3F39452-1779-4077-A485-5B4FA45B58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313" y="1551551"/>
            <a:ext cx="7095699" cy="4691307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6146801" y="2138731"/>
            <a:ext cx="3281987" cy="1440360"/>
          </a:xfrm>
          <a:prstGeom prst="roundRect">
            <a:avLst>
              <a:gd name="adj" fmla="val 34503"/>
            </a:avLst>
          </a:prstGeom>
          <a:noFill/>
          <a:ln w="76200" cmpd="sng">
            <a:solidFill>
              <a:srgbClr val="EE2A49"/>
            </a:solidFill>
          </a:ln>
          <a:effectLst>
            <a:outerShdw blurRad="127000" dist="50800" dir="5400000" algn="t" rotWithShape="0">
              <a:srgbClr val="102037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76282" y="1392568"/>
            <a:ext cx="2041779" cy="677108"/>
          </a:xfrm>
          <a:prstGeom prst="rect">
            <a:avLst/>
          </a:prstGeom>
          <a:solidFill>
            <a:schemeClr val="bg1">
              <a:alpha val="90000"/>
            </a:schemeClr>
          </a:solidFill>
          <a:ln w="38100" cmpd="sng">
            <a:solidFill>
              <a:srgbClr val="EE2A49"/>
            </a:solidFill>
          </a:ln>
          <a:effectLst>
            <a:outerShdw blurRad="152400" dist="50800" dir="5400000" algn="tl" rotWithShape="0">
              <a:srgbClr val="102037">
                <a:alpha val="30000"/>
              </a:srgbClr>
            </a:outerShdw>
          </a:effectLst>
        </p:spPr>
        <p:txBody>
          <a:bodyPr wrap="square" tIns="91440" bIns="91440" rtlCol="0" anchor="ctr" anchorCtr="0">
            <a:spAutoFit/>
          </a:bodyPr>
          <a:lstStyle/>
          <a:p>
            <a:r>
              <a:rPr lang="en-US" sz="1600" i="1" dirty="0">
                <a:solidFill>
                  <a:srgbClr val="EE2A49"/>
                </a:solidFill>
                <a:latin typeface="Lato"/>
                <a:cs typeface="Lato"/>
              </a:rPr>
              <a:t>Group’s previous transaction prices</a:t>
            </a:r>
          </a:p>
        </p:txBody>
      </p:sp>
      <p:cxnSp>
        <p:nvCxnSpPr>
          <p:cNvPr id="16" name="Straight Connector 15"/>
          <p:cNvCxnSpPr>
            <a:stCxn id="14" idx="2"/>
            <a:endCxn id="11" idx="1"/>
          </p:cNvCxnSpPr>
          <p:nvPr/>
        </p:nvCxnSpPr>
        <p:spPr>
          <a:xfrm>
            <a:off x="3397172" y="2069677"/>
            <a:ext cx="2749629" cy="789235"/>
          </a:xfrm>
          <a:prstGeom prst="line">
            <a:avLst/>
          </a:prstGeom>
          <a:ln w="38100" cap="rnd" cmpd="sng">
            <a:solidFill>
              <a:srgbClr val="EE2A49"/>
            </a:solidFill>
            <a:tailEnd type="oval" w="sm" len="sm"/>
          </a:ln>
          <a:effectLst>
            <a:outerShdw blurRad="40000" dist="20000" dir="5400000" rotWithShape="0">
              <a:srgbClr val="102037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10384570-4B4B-B14A-B7C6-02D5EA68B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39264"/>
            <a:ext cx="10179743" cy="646331"/>
          </a:xfrm>
          <a:ln>
            <a:noFill/>
            <a:prstDash val="lgDash"/>
          </a:ln>
          <a:effectLst/>
        </p:spPr>
        <p:txBody>
          <a:bodyPr vert="horz" wrap="square" lIns="91440" tIns="0" rIns="91440" bIns="91440" rtlCol="0" anchor="t">
            <a:spAutoFit/>
          </a:bodyPr>
          <a:lstStyle/>
          <a:p>
            <a:pPr algn="l"/>
            <a:r>
              <a:rPr lang="en-US" sz="3600" dirty="0"/>
              <a:t>Buyer’s Screen</a:t>
            </a:r>
          </a:p>
        </p:txBody>
      </p:sp>
      <p:sp>
        <p:nvSpPr>
          <p:cNvPr id="17" name="Date Placeholder 1">
            <a:extLst>
              <a:ext uri="{FF2B5EF4-FFF2-40B4-BE49-F238E27FC236}">
                <a16:creationId xmlns:a16="http://schemas.microsoft.com/office/drawing/2014/main" id="{D1EB3D51-50DD-DC43-8F8A-983AD76FB6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 dirty="0"/>
              <a:t>MobLab™</a:t>
            </a:r>
          </a:p>
        </p:txBody>
      </p:sp>
    </p:spTree>
    <p:extLst>
      <p:ext uri="{BB962C8B-B14F-4D97-AF65-F5344CB8AC3E}">
        <p14:creationId xmlns:p14="http://schemas.microsoft.com/office/powerpoint/2010/main" val="331191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EC0DC783-8293-487C-9B34-806A91E78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313" y="1551551"/>
            <a:ext cx="7095699" cy="4691307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3209636" y="4540186"/>
            <a:ext cx="2347576" cy="555209"/>
          </a:xfrm>
          <a:prstGeom prst="roundRect">
            <a:avLst>
              <a:gd name="adj" fmla="val 50000"/>
            </a:avLst>
          </a:prstGeom>
          <a:noFill/>
          <a:ln w="76200" cmpd="sng">
            <a:solidFill>
              <a:srgbClr val="EE2A49"/>
            </a:solidFill>
          </a:ln>
          <a:effectLst>
            <a:outerShdw blurRad="127000" dist="50800" dir="5400000" algn="t" rotWithShape="0">
              <a:srgbClr val="102037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76100" y="2716446"/>
            <a:ext cx="1465789" cy="677108"/>
          </a:xfrm>
          <a:prstGeom prst="rect">
            <a:avLst/>
          </a:prstGeom>
          <a:solidFill>
            <a:schemeClr val="bg1">
              <a:alpha val="90000"/>
            </a:schemeClr>
          </a:solidFill>
          <a:ln w="38100" cmpd="sng">
            <a:solidFill>
              <a:srgbClr val="EE2A49"/>
            </a:solidFill>
          </a:ln>
          <a:effectLst>
            <a:outerShdw blurRad="152400" dist="50800" dir="5400000" algn="tl" rotWithShape="0">
              <a:srgbClr val="102037">
                <a:alpha val="30000"/>
              </a:srgbClr>
            </a:outerShdw>
          </a:effectLst>
        </p:spPr>
        <p:txBody>
          <a:bodyPr wrap="square" tIns="91440" bIns="91440" rtlCol="0" anchor="ctr" anchorCtr="0">
            <a:spAutoFit/>
          </a:bodyPr>
          <a:lstStyle/>
          <a:p>
            <a:r>
              <a:rPr lang="en-US" sz="1600" i="1" dirty="0">
                <a:solidFill>
                  <a:srgbClr val="EE2A49"/>
                </a:solidFill>
                <a:latin typeface="Lato"/>
                <a:cs typeface="Lato"/>
              </a:rPr>
              <a:t>Slide to desired bid value</a:t>
            </a:r>
            <a:endParaRPr lang="en-US" sz="1600" b="1" i="1" dirty="0">
              <a:solidFill>
                <a:srgbClr val="EE2A49"/>
              </a:solidFill>
              <a:latin typeface="Lato"/>
              <a:cs typeface="Lato"/>
            </a:endParaRPr>
          </a:p>
        </p:txBody>
      </p:sp>
      <p:cxnSp>
        <p:nvCxnSpPr>
          <p:cNvPr id="17" name="Straight Connector 16"/>
          <p:cNvCxnSpPr>
            <a:stCxn id="16" idx="2"/>
            <a:endCxn id="14" idx="1"/>
          </p:cNvCxnSpPr>
          <p:nvPr/>
        </p:nvCxnSpPr>
        <p:spPr>
          <a:xfrm>
            <a:off x="2808994" y="3393554"/>
            <a:ext cx="400642" cy="1424236"/>
          </a:xfrm>
          <a:prstGeom prst="line">
            <a:avLst/>
          </a:prstGeom>
          <a:ln w="38100" cap="rnd" cmpd="sng">
            <a:solidFill>
              <a:srgbClr val="EE2A49"/>
            </a:solidFill>
            <a:tailEnd type="oval" w="sm" len="sm"/>
          </a:ln>
          <a:effectLst>
            <a:outerShdw blurRad="40000" dist="20000" dir="5400000" rotWithShape="0">
              <a:srgbClr val="102037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3494423" y="5186732"/>
            <a:ext cx="1924244" cy="493633"/>
          </a:xfrm>
          <a:prstGeom prst="roundRect">
            <a:avLst>
              <a:gd name="adj" fmla="val 50000"/>
            </a:avLst>
          </a:prstGeom>
          <a:noFill/>
          <a:ln w="76200" cmpd="sng">
            <a:solidFill>
              <a:srgbClr val="EE2A49"/>
            </a:solidFill>
          </a:ln>
          <a:effectLst>
            <a:outerShdw blurRad="127000" dist="50800" dir="5400000" algn="t" rotWithShape="0">
              <a:srgbClr val="102037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72221" y="4725355"/>
            <a:ext cx="1795476" cy="677108"/>
          </a:xfrm>
          <a:prstGeom prst="rect">
            <a:avLst/>
          </a:prstGeom>
          <a:solidFill>
            <a:schemeClr val="bg1">
              <a:alpha val="90000"/>
            </a:schemeClr>
          </a:solidFill>
          <a:ln w="38100" cmpd="sng">
            <a:solidFill>
              <a:srgbClr val="EE2A49"/>
            </a:solidFill>
          </a:ln>
          <a:effectLst>
            <a:outerShdw blurRad="152400" dist="50800" dir="5400000" algn="tl" rotWithShape="0">
              <a:srgbClr val="102037">
                <a:alpha val="30000"/>
              </a:srgbClr>
            </a:outerShdw>
          </a:effectLst>
        </p:spPr>
        <p:txBody>
          <a:bodyPr wrap="square" tIns="91440" bIns="91440" rtlCol="0" anchor="ctr" anchorCtr="0">
            <a:spAutoFit/>
          </a:bodyPr>
          <a:lstStyle/>
          <a:p>
            <a:r>
              <a:rPr lang="en-US" sz="1600" i="1" dirty="0">
                <a:solidFill>
                  <a:srgbClr val="EE2A49"/>
                </a:solidFill>
                <a:latin typeface="Lato"/>
                <a:cs typeface="Lato"/>
              </a:rPr>
              <a:t>Press </a:t>
            </a:r>
            <a:r>
              <a:rPr lang="en-US" sz="1600" b="1" i="1" dirty="0">
                <a:solidFill>
                  <a:srgbClr val="EE2A49"/>
                </a:solidFill>
                <a:latin typeface="Lato"/>
                <a:cs typeface="Lato"/>
              </a:rPr>
              <a:t>Bid </a:t>
            </a:r>
            <a:r>
              <a:rPr lang="en-US" sz="1600" i="1" dirty="0">
                <a:solidFill>
                  <a:srgbClr val="EE2A49"/>
                </a:solidFill>
                <a:latin typeface="Lato"/>
                <a:cs typeface="Lato"/>
              </a:rPr>
              <a:t>to submit</a:t>
            </a:r>
            <a:endParaRPr lang="en-US" sz="1600" b="1" i="1" dirty="0">
              <a:solidFill>
                <a:srgbClr val="EE2A49"/>
              </a:solidFill>
              <a:latin typeface="Lato"/>
              <a:cs typeface="Lato"/>
            </a:endParaRPr>
          </a:p>
        </p:txBody>
      </p:sp>
      <p:cxnSp>
        <p:nvCxnSpPr>
          <p:cNvPr id="22" name="Straight Connector 21"/>
          <p:cNvCxnSpPr>
            <a:stCxn id="20" idx="1"/>
            <a:endCxn id="19" idx="3"/>
          </p:cNvCxnSpPr>
          <p:nvPr/>
        </p:nvCxnSpPr>
        <p:spPr>
          <a:xfrm flipH="1">
            <a:off x="5418667" y="5063910"/>
            <a:ext cx="2953554" cy="369639"/>
          </a:xfrm>
          <a:prstGeom prst="line">
            <a:avLst/>
          </a:prstGeom>
          <a:ln w="38100" cap="rnd" cmpd="sng">
            <a:solidFill>
              <a:srgbClr val="EE2A49"/>
            </a:solidFill>
            <a:tailEnd type="oval" w="sm" len="sm"/>
          </a:ln>
          <a:effectLst>
            <a:outerShdw blurRad="40000" dist="20000" dir="5400000" rotWithShape="0">
              <a:srgbClr val="102037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F49B620A-C038-4A46-B943-3A547A2EC12D}"/>
              </a:ext>
            </a:extLst>
          </p:cNvPr>
          <p:cNvSpPr txBox="1">
            <a:spLocks/>
          </p:cNvSpPr>
          <p:nvPr/>
        </p:nvSpPr>
        <p:spPr>
          <a:xfrm>
            <a:off x="1524000" y="342727"/>
            <a:ext cx="10179743" cy="646331"/>
          </a:xfrm>
          <a:prstGeom prst="rect">
            <a:avLst/>
          </a:prstGeom>
          <a:ln>
            <a:noFill/>
            <a:prstDash val="lgDash"/>
          </a:ln>
          <a:effectLst/>
        </p:spPr>
        <p:txBody>
          <a:bodyPr vert="horz" wrap="square" lIns="91440" tIns="0" rIns="91440" bIns="9144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tx2"/>
                </a:solidFill>
                <a:latin typeface="Lato"/>
                <a:ea typeface="+mj-ea"/>
                <a:cs typeface="Lato"/>
              </a:defRPr>
            </a:lvl1pPr>
          </a:lstStyle>
          <a:p>
            <a:r>
              <a:rPr lang="en-US" sz="3600" dirty="0"/>
              <a:t>Buyer’s Screen</a:t>
            </a:r>
          </a:p>
        </p:txBody>
      </p:sp>
      <p:sp>
        <p:nvSpPr>
          <p:cNvPr id="23" name="Date Placeholder 1">
            <a:extLst>
              <a:ext uri="{FF2B5EF4-FFF2-40B4-BE49-F238E27FC236}">
                <a16:creationId xmlns:a16="http://schemas.microsoft.com/office/drawing/2014/main" id="{1B96C3E2-0C18-FC42-9E5A-63BD63702F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 dirty="0"/>
              <a:t>MobLab™</a:t>
            </a:r>
          </a:p>
        </p:txBody>
      </p:sp>
    </p:spTree>
    <p:extLst>
      <p:ext uri="{BB962C8B-B14F-4D97-AF65-F5344CB8AC3E}">
        <p14:creationId xmlns:p14="http://schemas.microsoft.com/office/powerpoint/2010/main" val="322771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63D56540-7B69-426A-B568-B6B1574B2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313" y="1551551"/>
            <a:ext cx="7095699" cy="4691307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8174182" y="3793579"/>
            <a:ext cx="1408544" cy="1371088"/>
          </a:xfrm>
          <a:prstGeom prst="roundRect">
            <a:avLst>
              <a:gd name="adj" fmla="val 50000"/>
            </a:avLst>
          </a:prstGeom>
          <a:noFill/>
          <a:ln w="76200" cmpd="sng">
            <a:solidFill>
              <a:srgbClr val="EE2A49"/>
            </a:solidFill>
          </a:ln>
          <a:effectLst>
            <a:outerShdw blurRad="127000" dist="50800" dir="5400000" algn="t" rotWithShape="0">
              <a:srgbClr val="102037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68404" y="2647174"/>
            <a:ext cx="2041779" cy="677108"/>
          </a:xfrm>
          <a:prstGeom prst="rect">
            <a:avLst/>
          </a:prstGeom>
          <a:solidFill>
            <a:schemeClr val="bg1">
              <a:alpha val="90000"/>
            </a:schemeClr>
          </a:solidFill>
          <a:ln w="38100" cmpd="sng">
            <a:solidFill>
              <a:srgbClr val="EE2A49"/>
            </a:solidFill>
          </a:ln>
          <a:effectLst>
            <a:outerShdw blurRad="152400" dist="50800" dir="5400000" algn="tl" rotWithShape="0">
              <a:srgbClr val="102037">
                <a:alpha val="30000"/>
              </a:srgbClr>
            </a:outerShdw>
          </a:effectLst>
        </p:spPr>
        <p:txBody>
          <a:bodyPr wrap="square" tIns="91440" bIns="91440" rtlCol="0" anchor="ctr" anchorCtr="0">
            <a:spAutoFit/>
          </a:bodyPr>
          <a:lstStyle/>
          <a:p>
            <a:r>
              <a:rPr lang="en-US" sz="1600" i="1" dirty="0">
                <a:solidFill>
                  <a:srgbClr val="EE2A49"/>
                </a:solidFill>
                <a:latin typeface="Lato"/>
                <a:cs typeface="Lato"/>
              </a:rPr>
              <a:t>Most appealing offers to sell</a:t>
            </a:r>
          </a:p>
        </p:txBody>
      </p:sp>
      <p:cxnSp>
        <p:nvCxnSpPr>
          <p:cNvPr id="14" name="Straight Connector 13"/>
          <p:cNvCxnSpPr>
            <a:cxnSpLocks/>
            <a:stCxn id="12" idx="2"/>
            <a:endCxn id="11" idx="1"/>
          </p:cNvCxnSpPr>
          <p:nvPr/>
        </p:nvCxnSpPr>
        <p:spPr>
          <a:xfrm>
            <a:off x="3089294" y="3324283"/>
            <a:ext cx="5084889" cy="1154841"/>
          </a:xfrm>
          <a:prstGeom prst="line">
            <a:avLst/>
          </a:prstGeom>
          <a:ln w="38100" cap="rnd" cmpd="sng">
            <a:solidFill>
              <a:srgbClr val="EE2A49"/>
            </a:solidFill>
            <a:tailEnd type="oval" w="sm" len="sm"/>
          </a:ln>
          <a:effectLst>
            <a:outerShdw blurRad="40000" dist="20000" dir="5400000" rotWithShape="0">
              <a:srgbClr val="102037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7008862" y="5164667"/>
            <a:ext cx="2389138" cy="523395"/>
          </a:xfrm>
          <a:prstGeom prst="roundRect">
            <a:avLst>
              <a:gd name="adj" fmla="val 50000"/>
            </a:avLst>
          </a:prstGeom>
          <a:noFill/>
          <a:ln w="76200" cmpd="sng">
            <a:solidFill>
              <a:schemeClr val="accent3"/>
            </a:solidFill>
          </a:ln>
          <a:effectLst>
            <a:outerShdw blurRad="127000" dist="50800" dir="5400000" algn="t" rotWithShape="0">
              <a:srgbClr val="102037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Lato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4160" y="5225618"/>
            <a:ext cx="1148931" cy="430887"/>
          </a:xfrm>
          <a:prstGeom prst="rect">
            <a:avLst/>
          </a:prstGeom>
          <a:solidFill>
            <a:schemeClr val="bg1">
              <a:alpha val="90000"/>
            </a:schemeClr>
          </a:solidFill>
          <a:ln w="38100" cmpd="sng">
            <a:solidFill>
              <a:schemeClr val="accent3"/>
            </a:solidFill>
          </a:ln>
          <a:effectLst>
            <a:outerShdw blurRad="152400" dist="50800" dir="5400000" algn="tl" rotWithShape="0">
              <a:srgbClr val="102037">
                <a:alpha val="30000"/>
              </a:srgbClr>
            </a:outerShdw>
          </a:effectLst>
        </p:spPr>
        <p:txBody>
          <a:bodyPr wrap="square" tIns="91440" bIns="91440" rtlCol="0" anchor="ctr" anchorCtr="0">
            <a:spAutoFit/>
          </a:bodyPr>
          <a:lstStyle/>
          <a:p>
            <a:r>
              <a:rPr lang="en-US" sz="1600" i="1" dirty="0">
                <a:solidFill>
                  <a:schemeClr val="accent3"/>
                </a:solidFill>
                <a:latin typeface="Lato"/>
                <a:cs typeface="Lato"/>
              </a:rPr>
              <a:t>Buy button</a:t>
            </a:r>
          </a:p>
        </p:txBody>
      </p:sp>
      <p:cxnSp>
        <p:nvCxnSpPr>
          <p:cNvPr id="20" name="Straight Connector 19"/>
          <p:cNvCxnSpPr>
            <a:stCxn id="19" idx="3"/>
            <a:endCxn id="17" idx="1"/>
          </p:cNvCxnSpPr>
          <p:nvPr/>
        </p:nvCxnSpPr>
        <p:spPr>
          <a:xfrm flipV="1">
            <a:off x="5103090" y="5426365"/>
            <a:ext cx="1905772" cy="14697"/>
          </a:xfrm>
          <a:prstGeom prst="line">
            <a:avLst/>
          </a:prstGeom>
          <a:ln w="38100" cap="rnd" cmpd="sng">
            <a:solidFill>
              <a:schemeClr val="accent3"/>
            </a:solidFill>
            <a:tailEnd type="oval" w="sm" len="sm"/>
          </a:ln>
          <a:effectLst>
            <a:outerShdw blurRad="40000" dist="20000" dir="5400000" rotWithShape="0">
              <a:srgbClr val="102037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8815D13D-F925-1540-9356-F4BBC0ECEE0C}"/>
              </a:ext>
            </a:extLst>
          </p:cNvPr>
          <p:cNvSpPr txBox="1">
            <a:spLocks/>
          </p:cNvSpPr>
          <p:nvPr/>
        </p:nvSpPr>
        <p:spPr>
          <a:xfrm>
            <a:off x="1524000" y="342727"/>
            <a:ext cx="10179743" cy="646331"/>
          </a:xfrm>
          <a:prstGeom prst="rect">
            <a:avLst/>
          </a:prstGeom>
          <a:ln>
            <a:noFill/>
            <a:prstDash val="lgDash"/>
          </a:ln>
          <a:effectLst/>
        </p:spPr>
        <p:txBody>
          <a:bodyPr vert="horz" wrap="square" lIns="91440" tIns="0" rIns="91440" bIns="9144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tx2"/>
                </a:solidFill>
                <a:latin typeface="Lato"/>
                <a:ea typeface="+mj-ea"/>
                <a:cs typeface="Lato"/>
              </a:defRPr>
            </a:lvl1pPr>
          </a:lstStyle>
          <a:p>
            <a:r>
              <a:rPr lang="en-US" sz="3600" dirty="0"/>
              <a:t>Buyer’s Screen</a:t>
            </a:r>
          </a:p>
        </p:txBody>
      </p:sp>
      <p:sp>
        <p:nvSpPr>
          <p:cNvPr id="21" name="Date Placeholder 1">
            <a:extLst>
              <a:ext uri="{FF2B5EF4-FFF2-40B4-BE49-F238E27FC236}">
                <a16:creationId xmlns:a16="http://schemas.microsoft.com/office/drawing/2014/main" id="{4B7C1EF7-B7E3-524E-B7A4-2A607D2CD6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 dirty="0"/>
              <a:t>MobLab™</a:t>
            </a:r>
          </a:p>
        </p:txBody>
      </p:sp>
    </p:spTree>
    <p:extLst>
      <p:ext uri="{BB962C8B-B14F-4D97-AF65-F5344CB8AC3E}">
        <p14:creationId xmlns:p14="http://schemas.microsoft.com/office/powerpoint/2010/main" val="227662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C6A970D1-E3DE-4063-B449-24D89C0EFC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237" y="1551550"/>
            <a:ext cx="7081853" cy="46873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12029"/>
            <a:ext cx="10179743" cy="646331"/>
          </a:xfrm>
          <a:ln>
            <a:noFill/>
            <a:prstDash val="lgDash"/>
          </a:ln>
          <a:effectLst/>
        </p:spPr>
        <p:txBody>
          <a:bodyPr vert="horz" wrap="square" lIns="91440" tIns="0" rIns="91440" bIns="91440" rtlCol="0" anchor="t">
            <a:spAutoFit/>
          </a:bodyPr>
          <a:lstStyle/>
          <a:p>
            <a:pPr algn="l"/>
            <a:r>
              <a:rPr lang="en-US" sz="3600" dirty="0"/>
              <a:t>Seller’s Screen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452256" y="2131034"/>
            <a:ext cx="1993900" cy="916966"/>
          </a:xfrm>
          <a:prstGeom prst="roundRect">
            <a:avLst>
              <a:gd name="adj" fmla="val 50000"/>
            </a:avLst>
          </a:prstGeom>
          <a:noFill/>
          <a:ln w="76200" cmpd="sng">
            <a:solidFill>
              <a:srgbClr val="EE2A49"/>
            </a:solidFill>
          </a:ln>
          <a:effectLst>
            <a:outerShdw blurRad="127000" dist="50800" dir="5400000" algn="t" rotWithShape="0">
              <a:srgbClr val="102037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06888" y="1030809"/>
            <a:ext cx="2195719" cy="677108"/>
          </a:xfrm>
          <a:prstGeom prst="rect">
            <a:avLst/>
          </a:prstGeom>
          <a:solidFill>
            <a:schemeClr val="bg1">
              <a:alpha val="90000"/>
            </a:schemeClr>
          </a:solidFill>
          <a:ln w="38100" cmpd="sng">
            <a:solidFill>
              <a:srgbClr val="EE2A49"/>
            </a:solidFill>
          </a:ln>
          <a:effectLst>
            <a:outerShdw blurRad="152400" dist="50800" dir="5400000" algn="tl" rotWithShape="0">
              <a:srgbClr val="102037">
                <a:alpha val="30000"/>
              </a:srgbClr>
            </a:outerShdw>
          </a:effectLst>
        </p:spPr>
        <p:txBody>
          <a:bodyPr wrap="square" tIns="91440" bIns="91440" rtlCol="0" anchor="ctr" anchorCtr="0">
            <a:spAutoFit/>
          </a:bodyPr>
          <a:lstStyle/>
          <a:p>
            <a:r>
              <a:rPr lang="en-US" sz="1600" i="1" dirty="0">
                <a:solidFill>
                  <a:srgbClr val="EE2A49"/>
                </a:solidFill>
                <a:latin typeface="Lato"/>
                <a:cs typeface="Lato"/>
              </a:rPr>
              <a:t>Seller’s current situation</a:t>
            </a:r>
          </a:p>
        </p:txBody>
      </p:sp>
      <p:cxnSp>
        <p:nvCxnSpPr>
          <p:cNvPr id="12" name="Straight Connector 11"/>
          <p:cNvCxnSpPr>
            <a:stCxn id="11" idx="2"/>
            <a:endCxn id="10" idx="0"/>
          </p:cNvCxnSpPr>
          <p:nvPr/>
        </p:nvCxnSpPr>
        <p:spPr>
          <a:xfrm>
            <a:off x="3204748" y="1707918"/>
            <a:ext cx="244459" cy="423117"/>
          </a:xfrm>
          <a:prstGeom prst="line">
            <a:avLst/>
          </a:prstGeom>
          <a:ln w="38100" cap="rnd" cmpd="sng">
            <a:solidFill>
              <a:srgbClr val="EE2A49"/>
            </a:solidFill>
            <a:tailEnd type="oval" w="sm" len="sm"/>
          </a:ln>
          <a:effectLst>
            <a:outerShdw blurRad="40000" dist="20000" dir="5400000" rotWithShape="0">
              <a:srgbClr val="102037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3FC7DA31-51B8-494D-8A2D-B4B1060DD3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 dirty="0"/>
              <a:t>MobLab™</a:t>
            </a:r>
          </a:p>
        </p:txBody>
      </p:sp>
    </p:spTree>
    <p:extLst>
      <p:ext uri="{BB962C8B-B14F-4D97-AF65-F5344CB8AC3E}">
        <p14:creationId xmlns:p14="http://schemas.microsoft.com/office/powerpoint/2010/main" val="77298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2ABB7AA-8F68-48AB-B650-B0BFEDF48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237" y="1551550"/>
            <a:ext cx="7081853" cy="4687326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6231467" y="2115640"/>
            <a:ext cx="3266594" cy="1386481"/>
          </a:xfrm>
          <a:prstGeom prst="roundRect">
            <a:avLst>
              <a:gd name="adj" fmla="val 35566"/>
            </a:avLst>
          </a:prstGeom>
          <a:noFill/>
          <a:ln w="76200" cmpd="sng">
            <a:solidFill>
              <a:srgbClr val="EE2A49"/>
            </a:solidFill>
          </a:ln>
          <a:effectLst>
            <a:outerShdw blurRad="127000" dist="50800" dir="5400000" algn="t" rotWithShape="0">
              <a:srgbClr val="102037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91495" y="1354043"/>
            <a:ext cx="2749901" cy="430887"/>
          </a:xfrm>
          <a:prstGeom prst="rect">
            <a:avLst/>
          </a:prstGeom>
          <a:solidFill>
            <a:schemeClr val="bg1">
              <a:alpha val="90000"/>
            </a:schemeClr>
          </a:solidFill>
          <a:ln w="38100" cmpd="sng">
            <a:solidFill>
              <a:srgbClr val="EE2A49"/>
            </a:solidFill>
          </a:ln>
          <a:effectLst>
            <a:outerShdw blurRad="152400" dist="50800" dir="5400000" algn="tl" rotWithShape="0">
              <a:srgbClr val="102037">
                <a:alpha val="30000"/>
              </a:srgbClr>
            </a:outerShdw>
          </a:effectLst>
        </p:spPr>
        <p:txBody>
          <a:bodyPr wrap="square" tIns="91440" bIns="91440" rtlCol="0" anchor="ctr" anchorCtr="0">
            <a:spAutoFit/>
          </a:bodyPr>
          <a:lstStyle/>
          <a:p>
            <a:r>
              <a:rPr lang="en-US" sz="1600" i="1" dirty="0">
                <a:solidFill>
                  <a:srgbClr val="EE2A49"/>
                </a:solidFill>
                <a:latin typeface="Lato"/>
                <a:cs typeface="Lato"/>
              </a:rPr>
              <a:t>Group’s previous transactions</a:t>
            </a:r>
          </a:p>
        </p:txBody>
      </p:sp>
      <p:cxnSp>
        <p:nvCxnSpPr>
          <p:cNvPr id="15" name="Straight Connector 14"/>
          <p:cNvCxnSpPr>
            <a:stCxn id="14" idx="2"/>
            <a:endCxn id="11" idx="1"/>
          </p:cNvCxnSpPr>
          <p:nvPr/>
        </p:nvCxnSpPr>
        <p:spPr>
          <a:xfrm>
            <a:off x="3466445" y="1784930"/>
            <a:ext cx="2765022" cy="1023951"/>
          </a:xfrm>
          <a:prstGeom prst="line">
            <a:avLst/>
          </a:prstGeom>
          <a:ln w="38100" cap="rnd" cmpd="sng">
            <a:solidFill>
              <a:srgbClr val="EE2A49"/>
            </a:solidFill>
            <a:tailEnd type="oval" w="sm" len="sm"/>
          </a:ln>
          <a:effectLst>
            <a:outerShdw blurRad="40000" dist="20000" dir="5400000" rotWithShape="0">
              <a:srgbClr val="102037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9744017E-D47A-7947-A1DB-05ADC67E1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12029"/>
            <a:ext cx="10179743" cy="646331"/>
          </a:xfrm>
          <a:ln>
            <a:noFill/>
            <a:prstDash val="lgDash"/>
          </a:ln>
          <a:effectLst/>
        </p:spPr>
        <p:txBody>
          <a:bodyPr vert="horz" wrap="square" lIns="91440" tIns="0" rIns="91440" bIns="91440" rtlCol="0" anchor="t">
            <a:spAutoFit/>
          </a:bodyPr>
          <a:lstStyle/>
          <a:p>
            <a:pPr algn="l"/>
            <a:r>
              <a:rPr lang="en-US" sz="3600" dirty="0"/>
              <a:t>Seller’s Screen</a:t>
            </a:r>
          </a:p>
        </p:txBody>
      </p:sp>
      <p:sp>
        <p:nvSpPr>
          <p:cNvPr id="16" name="Date Placeholder 1">
            <a:extLst>
              <a:ext uri="{FF2B5EF4-FFF2-40B4-BE49-F238E27FC236}">
                <a16:creationId xmlns:a16="http://schemas.microsoft.com/office/drawing/2014/main" id="{4D593600-707A-B84C-B52D-9081123D3C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 dirty="0"/>
              <a:t>MobLab™</a:t>
            </a:r>
          </a:p>
        </p:txBody>
      </p:sp>
    </p:spTree>
    <p:extLst>
      <p:ext uri="{BB962C8B-B14F-4D97-AF65-F5344CB8AC3E}">
        <p14:creationId xmlns:p14="http://schemas.microsoft.com/office/powerpoint/2010/main" val="333243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8FC0F1EA-8466-4F01-A54C-4BC050E7C9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237" y="1551550"/>
            <a:ext cx="7081853" cy="4687326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901758" y="4618182"/>
            <a:ext cx="2955636" cy="423334"/>
          </a:xfrm>
          <a:prstGeom prst="roundRect">
            <a:avLst>
              <a:gd name="adj" fmla="val 50000"/>
            </a:avLst>
          </a:prstGeom>
          <a:noFill/>
          <a:ln w="76200" cmpd="sng">
            <a:solidFill>
              <a:srgbClr val="EE2A49"/>
            </a:solidFill>
          </a:ln>
          <a:effectLst>
            <a:outerShdw blurRad="127000" dist="50800" dir="5400000" algn="t" rotWithShape="0">
              <a:srgbClr val="102037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76039" y="2447053"/>
            <a:ext cx="2272689" cy="677108"/>
          </a:xfrm>
          <a:prstGeom prst="rect">
            <a:avLst/>
          </a:prstGeom>
          <a:solidFill>
            <a:schemeClr val="bg1">
              <a:alpha val="90000"/>
            </a:schemeClr>
          </a:solidFill>
          <a:ln w="38100" cmpd="sng">
            <a:solidFill>
              <a:srgbClr val="EE2A49"/>
            </a:solidFill>
          </a:ln>
          <a:effectLst>
            <a:outerShdw blurRad="152400" dist="50800" dir="5400000" algn="tl" rotWithShape="0">
              <a:srgbClr val="102037">
                <a:alpha val="30000"/>
              </a:srgbClr>
            </a:outerShdw>
          </a:effectLst>
        </p:spPr>
        <p:txBody>
          <a:bodyPr wrap="square" tIns="91440" bIns="91440" rtlCol="0" anchor="ctr" anchorCtr="0">
            <a:spAutoFit/>
          </a:bodyPr>
          <a:lstStyle/>
          <a:p>
            <a:r>
              <a:rPr lang="en-US" sz="1600" i="1" dirty="0">
                <a:solidFill>
                  <a:srgbClr val="EE2A49"/>
                </a:solidFill>
                <a:latin typeface="Lato"/>
                <a:cs typeface="Lato"/>
              </a:rPr>
              <a:t>Slide to desired ask value</a:t>
            </a:r>
          </a:p>
        </p:txBody>
      </p:sp>
      <p:cxnSp>
        <p:nvCxnSpPr>
          <p:cNvPr id="17" name="Straight Connector 16"/>
          <p:cNvCxnSpPr>
            <a:stCxn id="16" idx="2"/>
            <a:endCxn id="14" idx="0"/>
          </p:cNvCxnSpPr>
          <p:nvPr/>
        </p:nvCxnSpPr>
        <p:spPr>
          <a:xfrm>
            <a:off x="3112384" y="3124162"/>
            <a:ext cx="1267193" cy="1494021"/>
          </a:xfrm>
          <a:prstGeom prst="line">
            <a:avLst/>
          </a:prstGeom>
          <a:ln w="38100" cap="rnd" cmpd="sng">
            <a:solidFill>
              <a:srgbClr val="EE2A49"/>
            </a:solidFill>
            <a:tailEnd type="oval" w="sm" len="sm"/>
          </a:ln>
          <a:effectLst>
            <a:outerShdw blurRad="40000" dist="20000" dir="5400000" rotWithShape="0">
              <a:srgbClr val="102037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3429771" y="5155944"/>
            <a:ext cx="1993900" cy="555208"/>
          </a:xfrm>
          <a:prstGeom prst="roundRect">
            <a:avLst>
              <a:gd name="adj" fmla="val 50000"/>
            </a:avLst>
          </a:prstGeom>
          <a:noFill/>
          <a:ln w="76200" cmpd="sng">
            <a:solidFill>
              <a:srgbClr val="EE2A49"/>
            </a:solidFill>
          </a:ln>
          <a:effectLst>
            <a:outerShdw blurRad="127000" dist="50800" dir="5400000" algn="t" rotWithShape="0">
              <a:srgbClr val="102037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56827" y="3878688"/>
            <a:ext cx="1795476" cy="677108"/>
          </a:xfrm>
          <a:prstGeom prst="rect">
            <a:avLst/>
          </a:prstGeom>
          <a:solidFill>
            <a:schemeClr val="bg1">
              <a:alpha val="90000"/>
            </a:schemeClr>
          </a:solidFill>
          <a:ln w="38100" cmpd="sng">
            <a:solidFill>
              <a:srgbClr val="EE2A49"/>
            </a:solidFill>
          </a:ln>
          <a:effectLst>
            <a:outerShdw blurRad="152400" dist="50800" dir="5400000" algn="tl" rotWithShape="0">
              <a:srgbClr val="102037">
                <a:alpha val="30000"/>
              </a:srgbClr>
            </a:outerShdw>
          </a:effectLst>
        </p:spPr>
        <p:txBody>
          <a:bodyPr wrap="square" tIns="91440" bIns="91440" rtlCol="0" anchor="ctr" anchorCtr="0">
            <a:spAutoFit/>
          </a:bodyPr>
          <a:lstStyle/>
          <a:p>
            <a:r>
              <a:rPr lang="en-US" sz="1600" i="1" dirty="0">
                <a:solidFill>
                  <a:srgbClr val="EE2A49"/>
                </a:solidFill>
                <a:latin typeface="Lato"/>
                <a:cs typeface="Lato"/>
              </a:rPr>
              <a:t>Press to submit </a:t>
            </a:r>
            <a:r>
              <a:rPr lang="en-US" sz="1600" b="1" i="1" dirty="0">
                <a:solidFill>
                  <a:srgbClr val="EE2A49"/>
                </a:solidFill>
                <a:latin typeface="Lato"/>
                <a:cs typeface="Lato"/>
              </a:rPr>
              <a:t>Ask</a:t>
            </a:r>
          </a:p>
        </p:txBody>
      </p:sp>
      <p:cxnSp>
        <p:nvCxnSpPr>
          <p:cNvPr id="22" name="Straight Connector 21"/>
          <p:cNvCxnSpPr>
            <a:stCxn id="20" idx="1"/>
            <a:endCxn id="19" idx="3"/>
          </p:cNvCxnSpPr>
          <p:nvPr/>
        </p:nvCxnSpPr>
        <p:spPr>
          <a:xfrm flipH="1">
            <a:off x="5423671" y="4217242"/>
            <a:ext cx="2933156" cy="1216306"/>
          </a:xfrm>
          <a:prstGeom prst="line">
            <a:avLst/>
          </a:prstGeom>
          <a:ln w="38100" cap="rnd" cmpd="sng">
            <a:solidFill>
              <a:srgbClr val="EE2A49"/>
            </a:solidFill>
            <a:tailEnd type="oval" w="sm" len="sm"/>
          </a:ln>
          <a:effectLst>
            <a:outerShdw blurRad="40000" dist="20000" dir="5400000" rotWithShape="0">
              <a:srgbClr val="102037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D000C5B1-3471-1243-BF44-01CD9364E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12029"/>
            <a:ext cx="10179743" cy="646331"/>
          </a:xfrm>
          <a:ln>
            <a:noFill/>
            <a:prstDash val="lgDash"/>
          </a:ln>
          <a:effectLst/>
        </p:spPr>
        <p:txBody>
          <a:bodyPr vert="horz" wrap="square" lIns="91440" tIns="0" rIns="91440" bIns="91440" rtlCol="0" anchor="t">
            <a:spAutoFit/>
          </a:bodyPr>
          <a:lstStyle/>
          <a:p>
            <a:pPr algn="l"/>
            <a:r>
              <a:rPr lang="en-US" sz="3600" dirty="0"/>
              <a:t>Seller’s Screen</a:t>
            </a:r>
          </a:p>
        </p:txBody>
      </p:sp>
      <p:sp>
        <p:nvSpPr>
          <p:cNvPr id="23" name="Date Placeholder 1">
            <a:extLst>
              <a:ext uri="{FF2B5EF4-FFF2-40B4-BE49-F238E27FC236}">
                <a16:creationId xmlns:a16="http://schemas.microsoft.com/office/drawing/2014/main" id="{A1FD0500-4451-8745-879E-D943988030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 dirty="0"/>
              <a:t>MobLab™</a:t>
            </a:r>
          </a:p>
        </p:txBody>
      </p:sp>
    </p:spTree>
    <p:extLst>
      <p:ext uri="{BB962C8B-B14F-4D97-AF65-F5344CB8AC3E}">
        <p14:creationId xmlns:p14="http://schemas.microsoft.com/office/powerpoint/2010/main" val="358497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MobLab">
  <a:themeElements>
    <a:clrScheme name="MobLab 1">
      <a:dk1>
        <a:srgbClr val="1B2224"/>
      </a:dk1>
      <a:lt1>
        <a:srgbClr val="FFFFFF"/>
      </a:lt1>
      <a:dk2>
        <a:srgbClr val="47515D"/>
      </a:dk2>
      <a:lt2>
        <a:srgbClr val="B0B5BA"/>
      </a:lt2>
      <a:accent1>
        <a:srgbClr val="30B9F8"/>
      </a:accent1>
      <a:accent2>
        <a:srgbClr val="EE2A49"/>
      </a:accent2>
      <a:accent3>
        <a:srgbClr val="4FCC9C"/>
      </a:accent3>
      <a:accent4>
        <a:srgbClr val="00A0BC"/>
      </a:accent4>
      <a:accent5>
        <a:srgbClr val="6D64AD"/>
      </a:accent5>
      <a:accent6>
        <a:srgbClr val="FEBD55"/>
      </a:accent6>
      <a:hlink>
        <a:srgbClr val="EE2A49"/>
      </a:hlink>
      <a:folHlink>
        <a:srgbClr val="BD2A49"/>
      </a:folHlink>
    </a:clrScheme>
    <a:fontScheme name="MobLab">
      <a:majorFont>
        <a:latin typeface="Lato Regular"/>
        <a:ea typeface=""/>
        <a:cs typeface=""/>
      </a:majorFont>
      <a:minorFont>
        <a:latin typeface="Lato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ule wide" id="{05723DFE-76A3-934A-9283-78B35D67C4CC}" vid="{3DE2995F-B7CB-5140-A16B-4F7D20FB2106}"/>
    </a:ext>
  </a:extLst>
</a:theme>
</file>

<file path=ppt/theme/theme2.xml><?xml version="1.0" encoding="utf-8"?>
<a:theme xmlns:a="http://schemas.openxmlformats.org/drawingml/2006/main" name="Moblab Pink">
  <a:themeElements>
    <a:clrScheme name="MobLab 1">
      <a:dk1>
        <a:srgbClr val="1B2224"/>
      </a:dk1>
      <a:lt1>
        <a:srgbClr val="FFFFFF"/>
      </a:lt1>
      <a:dk2>
        <a:srgbClr val="47515D"/>
      </a:dk2>
      <a:lt2>
        <a:srgbClr val="B0B5BA"/>
      </a:lt2>
      <a:accent1>
        <a:srgbClr val="30B9F8"/>
      </a:accent1>
      <a:accent2>
        <a:srgbClr val="EE2A49"/>
      </a:accent2>
      <a:accent3>
        <a:srgbClr val="4FCC9C"/>
      </a:accent3>
      <a:accent4>
        <a:srgbClr val="00A0BC"/>
      </a:accent4>
      <a:accent5>
        <a:srgbClr val="6D64AD"/>
      </a:accent5>
      <a:accent6>
        <a:srgbClr val="FEBD55"/>
      </a:accent6>
      <a:hlink>
        <a:srgbClr val="EE2A49"/>
      </a:hlink>
      <a:folHlink>
        <a:srgbClr val="BD2A49"/>
      </a:folHlink>
    </a:clrScheme>
    <a:fontScheme name="MobLab">
      <a:majorFont>
        <a:latin typeface="Lato Regular"/>
        <a:ea typeface=""/>
        <a:cs typeface=""/>
      </a:majorFont>
      <a:minorFont>
        <a:latin typeface="Lato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ule wide" id="{05723DFE-76A3-934A-9283-78B35D67C4CC}" vid="{0CC19ED5-A1D9-7244-A107-57F6E5323DF1}"/>
    </a:ext>
  </a:extLst>
</a:theme>
</file>

<file path=ppt/theme/theme3.xml><?xml version="1.0" encoding="utf-8"?>
<a:theme xmlns:a="http://schemas.openxmlformats.org/drawingml/2006/main" name="MobLab Section">
  <a:themeElements>
    <a:clrScheme name="MobLab 1">
      <a:dk1>
        <a:srgbClr val="1B2224"/>
      </a:dk1>
      <a:lt1>
        <a:srgbClr val="FFFFFF"/>
      </a:lt1>
      <a:dk2>
        <a:srgbClr val="47515D"/>
      </a:dk2>
      <a:lt2>
        <a:srgbClr val="B0B5BA"/>
      </a:lt2>
      <a:accent1>
        <a:srgbClr val="30B9F8"/>
      </a:accent1>
      <a:accent2>
        <a:srgbClr val="EE2A49"/>
      </a:accent2>
      <a:accent3>
        <a:srgbClr val="4FCC9C"/>
      </a:accent3>
      <a:accent4>
        <a:srgbClr val="00A0BC"/>
      </a:accent4>
      <a:accent5>
        <a:srgbClr val="6D64AD"/>
      </a:accent5>
      <a:accent6>
        <a:srgbClr val="FEBD55"/>
      </a:accent6>
      <a:hlink>
        <a:srgbClr val="EE2A49"/>
      </a:hlink>
      <a:folHlink>
        <a:srgbClr val="BD2A49"/>
      </a:folHlink>
    </a:clrScheme>
    <a:fontScheme name="MobLab">
      <a:majorFont>
        <a:latin typeface="Lato Regular"/>
        <a:ea typeface=""/>
        <a:cs typeface=""/>
      </a:majorFont>
      <a:minorFont>
        <a:latin typeface="Lato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ule wide" id="{05723DFE-76A3-934A-9283-78B35D67C4CC}" vid="{D94D539D-714D-DD43-BF5F-992EA37439A0}"/>
    </a:ext>
  </a:extLst>
</a:theme>
</file>

<file path=ppt/theme/theme4.xml><?xml version="1.0" encoding="utf-8"?>
<a:theme xmlns:a="http://schemas.openxmlformats.org/drawingml/2006/main" name="MobLab Body">
  <a:themeElements>
    <a:clrScheme name="MobLab 1">
      <a:dk1>
        <a:srgbClr val="1B2224"/>
      </a:dk1>
      <a:lt1>
        <a:srgbClr val="FFFFFF"/>
      </a:lt1>
      <a:dk2>
        <a:srgbClr val="47515D"/>
      </a:dk2>
      <a:lt2>
        <a:srgbClr val="B0B5BA"/>
      </a:lt2>
      <a:accent1>
        <a:srgbClr val="30B9F8"/>
      </a:accent1>
      <a:accent2>
        <a:srgbClr val="EE2A49"/>
      </a:accent2>
      <a:accent3>
        <a:srgbClr val="4FCC9C"/>
      </a:accent3>
      <a:accent4>
        <a:srgbClr val="00A0BC"/>
      </a:accent4>
      <a:accent5>
        <a:srgbClr val="6D64AD"/>
      </a:accent5>
      <a:accent6>
        <a:srgbClr val="FEBD55"/>
      </a:accent6>
      <a:hlink>
        <a:srgbClr val="EE2A49"/>
      </a:hlink>
      <a:folHlink>
        <a:srgbClr val="BD2A49"/>
      </a:folHlink>
    </a:clrScheme>
    <a:fontScheme name="MobLab">
      <a:majorFont>
        <a:latin typeface="Lato Regular"/>
        <a:ea typeface=""/>
        <a:cs typeface=""/>
      </a:majorFont>
      <a:minorFont>
        <a:latin typeface="Lato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ule wide" id="{05723DFE-76A3-934A-9283-78B35D67C4CC}" vid="{F44928AA-5D12-E344-B3F8-60117F24F6EA}"/>
    </a:ext>
  </a:extLst>
</a:theme>
</file>

<file path=ppt/theme/theme5.xml><?xml version="1.0" encoding="utf-8"?>
<a:theme xmlns:a="http://schemas.openxmlformats.org/drawingml/2006/main" name="MobLab Blank">
  <a:themeElements>
    <a:clrScheme name="MobLab 1">
      <a:dk1>
        <a:srgbClr val="1B2224"/>
      </a:dk1>
      <a:lt1>
        <a:srgbClr val="FFFFFF"/>
      </a:lt1>
      <a:dk2>
        <a:srgbClr val="47515D"/>
      </a:dk2>
      <a:lt2>
        <a:srgbClr val="B0B5BA"/>
      </a:lt2>
      <a:accent1>
        <a:srgbClr val="30B9F8"/>
      </a:accent1>
      <a:accent2>
        <a:srgbClr val="EE2A49"/>
      </a:accent2>
      <a:accent3>
        <a:srgbClr val="4FCC9C"/>
      </a:accent3>
      <a:accent4>
        <a:srgbClr val="00A0BC"/>
      </a:accent4>
      <a:accent5>
        <a:srgbClr val="6D64AD"/>
      </a:accent5>
      <a:accent6>
        <a:srgbClr val="FEBD55"/>
      </a:accent6>
      <a:hlink>
        <a:srgbClr val="EE2A49"/>
      </a:hlink>
      <a:folHlink>
        <a:srgbClr val="BD2A49"/>
      </a:folHlink>
    </a:clrScheme>
    <a:fontScheme name="MobLab">
      <a:majorFont>
        <a:latin typeface="Lato Regular"/>
        <a:ea typeface=""/>
        <a:cs typeface=""/>
      </a:majorFont>
      <a:minorFont>
        <a:latin typeface="Lato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>
          <a:outerShdw blurRad="152400" dist="76200" dir="5400000" rotWithShape="0">
            <a:schemeClr val="tx1">
              <a:alpha val="10000"/>
            </a:scheme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ule wide" id="{05723DFE-76A3-934A-9283-78B35D67C4CC}" vid="{D01C1120-18FC-FA42-AF31-647BA872D2F9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MobLab</Template>
  <TotalTime>13</TotalTime>
  <Words>433</Words>
  <Application>Microsoft Macintosh PowerPoint</Application>
  <PresentationFormat>Widescreen</PresentationFormat>
  <Paragraphs>147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Lato</vt:lpstr>
      <vt:lpstr>Lato Regular</vt:lpstr>
      <vt:lpstr>MobLab</vt:lpstr>
      <vt:lpstr>Moblab Pink</vt:lpstr>
      <vt:lpstr>MobLab Section</vt:lpstr>
      <vt:lpstr>MobLab Body</vt:lpstr>
      <vt:lpstr>MobLab Blank</vt:lpstr>
      <vt:lpstr>Market for Oranges</vt:lpstr>
      <vt:lpstr>A Market for Oranges</vt:lpstr>
      <vt:lpstr>Buyer’s Screen</vt:lpstr>
      <vt:lpstr>Buyer’s Screen</vt:lpstr>
      <vt:lpstr>PowerPoint Presentation</vt:lpstr>
      <vt:lpstr>PowerPoint Presentation</vt:lpstr>
      <vt:lpstr>Seller’s Screen</vt:lpstr>
      <vt:lpstr>Seller’s Screen</vt:lpstr>
      <vt:lpstr>Seller’s Screen</vt:lpstr>
      <vt:lpstr>Seller’s Screen</vt:lpstr>
      <vt:lpstr>Summary</vt:lpstr>
      <vt:lpstr>Earnings</vt:lpstr>
      <vt:lpstr>Earnings: An Example</vt:lpstr>
      <vt:lpstr>Earnings: An Example</vt:lpstr>
      <vt:lpstr>Earnings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 for Oranges</dc:title>
  <dc:creator>Imhof, Nicole K</dc:creator>
  <cp:lastModifiedBy>Imhof, Nicole K</cp:lastModifiedBy>
  <cp:revision>8</cp:revision>
  <dcterms:created xsi:type="dcterms:W3CDTF">2022-02-28T16:13:57Z</dcterms:created>
  <dcterms:modified xsi:type="dcterms:W3CDTF">2022-06-09T14:58:30Z</dcterms:modified>
</cp:coreProperties>
</file>