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7"/>
  </p:notesMasterIdLst>
  <p:sldIdLst>
    <p:sldId id="256" r:id="rId6"/>
    <p:sldId id="322" r:id="rId7"/>
    <p:sldId id="357" r:id="rId8"/>
    <p:sldId id="394" r:id="rId9"/>
    <p:sldId id="389" r:id="rId10"/>
    <p:sldId id="390" r:id="rId11"/>
    <p:sldId id="391" r:id="rId12"/>
    <p:sldId id="392" r:id="rId13"/>
    <p:sldId id="396" r:id="rId14"/>
    <p:sldId id="39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A49"/>
    <a:srgbClr val="E1E3E6"/>
    <a:srgbClr val="EBEDF0"/>
    <a:srgbClr val="FF6383"/>
    <a:srgbClr val="FFEFBB"/>
    <a:srgbClr val="FFDBE3"/>
    <a:srgbClr val="EEACB6"/>
    <a:srgbClr val="F2A6B2"/>
    <a:srgbClr val="FFE899"/>
    <a:srgbClr val="2F2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 autoAdjust="0"/>
    <p:restoredTop sz="94756"/>
  </p:normalViewPr>
  <p:slideViewPr>
    <p:cSldViewPr snapToGrid="0" snapToObjects="1">
      <p:cViewPr varScale="1">
        <p:scale>
          <a:sx n="100" d="100"/>
          <a:sy n="100" d="100"/>
        </p:scale>
        <p:origin x="160" y="4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6/29/22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9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Market for Oil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2"/>
    </mc:Choice>
    <mc:Fallback xmlns="">
      <p:transition spd="slow" advTm="30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524000" y="1086763"/>
            <a:ext cx="8734778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Price revealed after all have chosen production</a:t>
            </a:r>
          </a:p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An Example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2 firms: each pays $6 per barrel of oil produced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One produces 10, the other chooses 9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Suppose resulting price is $11</a:t>
            </a:r>
          </a:p>
          <a:p>
            <a:pPr lvl="1" algn="l"/>
            <a:endParaRPr lang="en-US" sz="2600" dirty="0">
              <a:solidFill>
                <a:srgbClr val="000000"/>
              </a:solidFill>
              <a:latin typeface="Lato"/>
              <a:cs typeface="Lato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60735"/>
              </p:ext>
            </p:extLst>
          </p:nvPr>
        </p:nvGraphicFramePr>
        <p:xfrm>
          <a:off x="1524000" y="4561840"/>
          <a:ext cx="8316000" cy="1737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5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5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Lato"/>
                        </a:rPr>
                        <a:t>Payoff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Lato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Lato"/>
                        </a:rPr>
                        <a:t>Produced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x</a:t>
                      </a:r>
                      <a:endParaRPr lang="en-US" sz="2600" b="1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Lato"/>
                        </a:rPr>
                        <a:t>(Price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– 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C</a:t>
                      </a:r>
                      <a:r>
                        <a:rPr lang="en-US" sz="2600" b="1" dirty="0">
                          <a:latin typeface="Lato"/>
                        </a:rPr>
                        <a:t>ost)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Firm 1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Lato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x</a:t>
                      </a:r>
                      <a:endParaRPr lang="en-US" sz="2600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($11</a:t>
                      </a:r>
                      <a:r>
                        <a:rPr lang="en-US" sz="2600" b="1" dirty="0">
                          <a:latin typeface="Lato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– $6</a:t>
                      </a:r>
                      <a:r>
                        <a:rPr lang="en-US" sz="2600" dirty="0">
                          <a:latin typeface="Lato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$50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Firm 2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Lato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x</a:t>
                      </a:r>
                      <a:endParaRPr lang="en-US" sz="2600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($11</a:t>
                      </a:r>
                      <a:r>
                        <a:rPr lang="en-US" sz="2600" b="1" dirty="0">
                          <a:latin typeface="Lato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– $6</a:t>
                      </a:r>
                      <a:r>
                        <a:rPr lang="en-US" sz="2600" dirty="0">
                          <a:latin typeface="Lato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$45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057447" y="366888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ED2D49"/>
                </a:solidFill>
                <a:latin typeface=""/>
              </a:rPr>
              <a:t>Happy Playing!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3276CF-DFEA-D947-9727-E44B9925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4057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Payoffs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0D60D6DF-0C61-1A4B-8A07-E81789A9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5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1"/>
    </mc:Choice>
    <mc:Fallback xmlns="">
      <p:transition spd="slow" advTm="13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749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A Market for Oil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4000" y="1086763"/>
            <a:ext cx="9919580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Each season, each firm chooses its quantity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You pay a cost for each barrel of oil you produce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Lato"/>
                <a:cs typeface="Lato"/>
              </a:rPr>
              <a:t>Per-barrel cost is the same for all firms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Market price depends on total production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Lato"/>
                <a:cs typeface="Lato"/>
              </a:rPr>
              <a:t>More total production </a:t>
            </a:r>
            <a:r>
              <a:rPr lang="en-US" sz="2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solidFill>
                  <a:srgbClr val="000000"/>
                </a:solidFill>
                <a:latin typeface="Lato"/>
                <a:cs typeface="Lato"/>
              </a:rPr>
              <a:t> Lower market price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Your payoff equals your profits</a:t>
            </a:r>
          </a:p>
          <a:p>
            <a:pPr marL="914400" lvl="1" indent="-457200" algn="l">
              <a:buFont typeface="Arial"/>
              <a:buChar char="•"/>
            </a:pPr>
            <a:endParaRPr lang="en-US" sz="2600" dirty="0">
              <a:solidFill>
                <a:srgbClr val="000000"/>
              </a:solidFill>
              <a:latin typeface="Lato"/>
              <a:cs typeface="Lato"/>
            </a:endParaRPr>
          </a:p>
          <a:p>
            <a:pPr lvl="1" algn="l"/>
            <a:endParaRPr lang="en-US" sz="2600" dirty="0">
              <a:solidFill>
                <a:srgbClr val="000000"/>
              </a:solidFill>
              <a:latin typeface="Lato"/>
              <a:cs typeface="Lato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3E0B3A3-0383-DC4F-B3FC-5586BA33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49"/>
    </mc:Choice>
    <mc:Fallback xmlns="">
      <p:transition spd="slow" advTm="3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581C886-CA16-E09F-664E-CE02E5A90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21" y="980259"/>
            <a:ext cx="8986957" cy="5563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4057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Game Screen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74203" y="6020616"/>
            <a:ext cx="1115462" cy="472260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8384" y="1483661"/>
            <a:ext cx="4029395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Current round / total number of rounds</a:t>
            </a:r>
          </a:p>
        </p:txBody>
      </p:sp>
      <p:cxnSp>
        <p:nvCxnSpPr>
          <p:cNvPr id="19" name="Straight Connector 18"/>
          <p:cNvCxnSpPr>
            <a:cxnSpLocks/>
            <a:endCxn id="15" idx="0"/>
          </p:cNvCxnSpPr>
          <p:nvPr/>
        </p:nvCxnSpPr>
        <p:spPr>
          <a:xfrm flipH="1">
            <a:off x="3731934" y="2057423"/>
            <a:ext cx="852820" cy="3963193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0F27865-AD42-3748-BA09-621CC4F2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4151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472">
        <p:fade/>
      </p:transition>
    </mc:Choice>
    <mc:Fallback xmlns="">
      <p:transition spd="med" advTm="29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4EC3CA5A-5502-D030-22FC-F40F3B94E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24" y="968351"/>
            <a:ext cx="8988552" cy="55245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142942" y="2872154"/>
            <a:ext cx="3502806" cy="577805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3764" y="1497773"/>
            <a:ext cx="2134380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Market information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4384431" y="1928660"/>
            <a:ext cx="316523" cy="943494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E769090-492E-CE44-B47C-ECDDE42B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4057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Game Screen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36142B8C-1A0F-5244-874B-3EAB962A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8029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84">
        <p:fade/>
      </p:transition>
    </mc:Choice>
    <mc:Fallback xmlns="">
      <p:transition spd="med" advTm="17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11C1FD9-DB3A-301E-5FF0-917459E8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24" y="968351"/>
            <a:ext cx="8988552" cy="55245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954376" y="2818937"/>
            <a:ext cx="3301999" cy="1036705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3606" y="1346439"/>
            <a:ext cx="3704839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Forecast quantity to forecast </a:t>
            </a:r>
            <a:r>
              <a:rPr lang="en-US" sz="1600" b="1" i="1" dirty="0">
                <a:solidFill>
                  <a:srgbClr val="EE2A49"/>
                </a:solidFill>
                <a:latin typeface="Lato"/>
                <a:cs typeface="Lato"/>
              </a:rPr>
              <a:t>market price</a:t>
            </a:r>
          </a:p>
        </p:txBody>
      </p:sp>
      <p:cxnSp>
        <p:nvCxnSpPr>
          <p:cNvPr id="23" name="Straight Connector 22"/>
          <p:cNvCxnSpPr>
            <a:stCxn id="22" idx="2"/>
            <a:endCxn id="21" idx="0"/>
          </p:cNvCxnSpPr>
          <p:nvPr/>
        </p:nvCxnSpPr>
        <p:spPr>
          <a:xfrm>
            <a:off x="5316026" y="2023547"/>
            <a:ext cx="3289350" cy="795390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9114941" y="1301292"/>
            <a:ext cx="1115462" cy="909705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102037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cxnSp>
        <p:nvCxnSpPr>
          <p:cNvPr id="26" name="Straight Connector 25"/>
          <p:cNvCxnSpPr>
            <a:stCxn id="22" idx="3"/>
            <a:endCxn id="24" idx="1"/>
          </p:cNvCxnSpPr>
          <p:nvPr/>
        </p:nvCxnSpPr>
        <p:spPr>
          <a:xfrm>
            <a:off x="7168445" y="1684993"/>
            <a:ext cx="1946496" cy="71152"/>
          </a:xfrm>
          <a:prstGeom prst="line">
            <a:avLst/>
          </a:prstGeom>
          <a:ln w="38100" cap="rnd" cmpd="sng">
            <a:solidFill>
              <a:srgbClr val="102037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F3E40E5-21B9-0F45-A6C2-040E42FB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4057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Game Screen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0ED6EF20-7F4F-A84E-9DB9-E514CC18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6226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720">
        <p:fade/>
      </p:transition>
    </mc:Choice>
    <mc:Fallback xmlns="">
      <p:transition spd="med" advTm="30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490AC281-13C4-E64B-3A47-EB66E9AF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24" y="968351"/>
            <a:ext cx="8988552" cy="552452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042541" y="4145323"/>
            <a:ext cx="6258295" cy="1001889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6304" y="2122551"/>
            <a:ext cx="1732475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Slide to choose your production</a:t>
            </a:r>
          </a:p>
        </p:txBody>
      </p:sp>
      <p:cxnSp>
        <p:nvCxnSpPr>
          <p:cNvPr id="22" name="Straight Connector 21"/>
          <p:cNvCxnSpPr>
            <a:cxnSpLocks/>
            <a:stCxn id="21" idx="2"/>
            <a:endCxn id="20" idx="0"/>
          </p:cNvCxnSpPr>
          <p:nvPr/>
        </p:nvCxnSpPr>
        <p:spPr>
          <a:xfrm>
            <a:off x="3042542" y="2799659"/>
            <a:ext cx="3129147" cy="1345664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842FD40-EC0D-CD4A-98DE-E7388EB1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4057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Game Screen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E0785567-3520-1E4A-8C16-35C26A09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0515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81">
        <p:fade/>
      </p:transition>
    </mc:Choice>
    <mc:Fallback xmlns="">
      <p:transition spd="med" advTm="15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F204E90-FCAD-3A9F-192D-933913F0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24" y="968351"/>
            <a:ext cx="8988552" cy="55245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375031" y="4994602"/>
            <a:ext cx="1441937" cy="746785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57717" y="3092325"/>
            <a:ext cx="1997395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Submit your choice</a:t>
            </a:r>
          </a:p>
        </p:txBody>
      </p:sp>
      <p:cxnSp>
        <p:nvCxnSpPr>
          <p:cNvPr id="19" name="Straight Connector 18"/>
          <p:cNvCxnSpPr>
            <a:cxnSpLocks/>
            <a:stCxn id="18" idx="2"/>
            <a:endCxn id="15" idx="0"/>
          </p:cNvCxnSpPr>
          <p:nvPr/>
        </p:nvCxnSpPr>
        <p:spPr>
          <a:xfrm flipH="1">
            <a:off x="6096000" y="3523212"/>
            <a:ext cx="3460415" cy="1471390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CD81517-9459-8D47-8AC1-67741019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4057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Your Game Screen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F02B27AA-7324-0F44-9942-D306856C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5539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58">
        <p:fade/>
      </p:transition>
    </mc:Choice>
    <mc:Fallback xmlns="">
      <p:transition spd="med" advTm="44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524000" y="1086763"/>
            <a:ext cx="9240570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Price revealed after all have chosen production</a:t>
            </a:r>
          </a:p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An Example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2 firms: each pays $6 per barrel of oil produced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One produces 10, the other chooses 9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Suppose resulting price is $11</a:t>
            </a:r>
          </a:p>
          <a:p>
            <a:pPr lvl="1" algn="l"/>
            <a:endParaRPr lang="en-US" sz="2600" dirty="0">
              <a:solidFill>
                <a:srgbClr val="000000"/>
              </a:solidFill>
              <a:latin typeface="Lato"/>
              <a:cs typeface="Lato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12138"/>
              </p:ext>
            </p:extLst>
          </p:nvPr>
        </p:nvGraphicFramePr>
        <p:xfrm>
          <a:off x="1524000" y="4561840"/>
          <a:ext cx="8283223" cy="1737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6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Lato"/>
                        </a:rPr>
                        <a:t>Payoff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Lato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Lato"/>
                        </a:rPr>
                        <a:t>Produced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x</a:t>
                      </a:r>
                      <a:endParaRPr lang="en-US" sz="2600" b="1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Lato"/>
                        </a:rPr>
                        <a:t>(Price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– 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C</a:t>
                      </a:r>
                      <a:r>
                        <a:rPr lang="en-US" sz="2600" b="1" dirty="0">
                          <a:latin typeface="Lato"/>
                        </a:rPr>
                        <a:t>ost)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firm 1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x</a:t>
                      </a:r>
                      <a:endParaRPr lang="en-US" sz="26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($11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– $6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$50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firm 2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x</a:t>
                      </a:r>
                      <a:endParaRPr lang="en-US" sz="26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($11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Lato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  <a:cs typeface="Lato"/>
                        </a:rPr>
                        <a:t>– $6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Lato"/>
                        </a:rPr>
                        <a:t>$45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F7913DC-326A-924B-9D74-E91E1E04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4057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Payoffs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A15D2B70-92CD-A24D-9EA2-26ED88D2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5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48"/>
    </mc:Choice>
    <mc:Fallback xmlns="">
      <p:transition spd="slow" advTm="59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524000" y="1086763"/>
            <a:ext cx="9240570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Price revealed after all have chosen production</a:t>
            </a:r>
          </a:p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An Example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2 firms: each pays $6 per barrel of oil produced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One produces 10, the other chooses 9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Suppose resulting price is $11</a:t>
            </a:r>
          </a:p>
          <a:p>
            <a:pPr lvl="1" algn="l"/>
            <a:endParaRPr lang="en-US" sz="2600" dirty="0">
              <a:solidFill>
                <a:srgbClr val="000000"/>
              </a:solidFill>
              <a:latin typeface="Lato"/>
              <a:cs typeface="Lato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60502"/>
              </p:ext>
            </p:extLst>
          </p:nvPr>
        </p:nvGraphicFramePr>
        <p:xfrm>
          <a:off x="1524000" y="4561840"/>
          <a:ext cx="8315999" cy="1737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5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5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Lato"/>
                        </a:rPr>
                        <a:t>Payoff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Lato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Lato"/>
                        </a:rPr>
                        <a:t>Produced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x</a:t>
                      </a:r>
                      <a:endParaRPr lang="en-US" sz="2600" b="1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Lato"/>
                        </a:rPr>
                        <a:t>(Price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– 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C</a:t>
                      </a:r>
                      <a:r>
                        <a:rPr lang="en-US" sz="2600" b="1" dirty="0">
                          <a:latin typeface="Lato"/>
                        </a:rPr>
                        <a:t>ost)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Firm 1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Lato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x</a:t>
                      </a:r>
                      <a:endParaRPr lang="en-US" sz="2600" dirty="0"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($11</a:t>
                      </a:r>
                      <a:r>
                        <a:rPr lang="en-US" sz="2600" b="1" dirty="0">
                          <a:latin typeface="Lato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Lato"/>
                          <a:cs typeface="Lato"/>
                        </a:rPr>
                        <a:t>– $6</a:t>
                      </a:r>
                      <a:r>
                        <a:rPr lang="en-US" sz="2600" dirty="0">
                          <a:latin typeface="Lato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Lato"/>
                        </a:rPr>
                        <a:t>$50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FFFF"/>
                          </a:solidFill>
                          <a:latin typeface="Lato"/>
                        </a:rPr>
                        <a:t>firm 2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FFFF"/>
                          </a:solidFill>
                          <a:latin typeface="Lato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x</a:t>
                      </a:r>
                      <a:endParaRPr lang="en-US" sz="2600" dirty="0">
                        <a:solidFill>
                          <a:srgbClr val="FFFFFF"/>
                        </a:solidFill>
                        <a:latin typeface="Lato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FFFF"/>
                          </a:solidFill>
                          <a:latin typeface="Lato"/>
                        </a:rPr>
                        <a:t>($11</a:t>
                      </a:r>
                      <a:r>
                        <a:rPr lang="en-US" sz="2600" b="1" dirty="0">
                          <a:solidFill>
                            <a:srgbClr val="FFFFFF"/>
                          </a:solidFill>
                          <a:latin typeface="Lato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– $6</a:t>
                      </a:r>
                      <a:r>
                        <a:rPr lang="en-US" sz="2600" dirty="0">
                          <a:solidFill>
                            <a:srgbClr val="FFFFFF"/>
                          </a:solidFill>
                          <a:latin typeface="Lato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FF"/>
                          </a:solidFill>
                          <a:latin typeface="Lato"/>
                        </a:rPr>
                        <a:t>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FFFF"/>
                          </a:solidFill>
                          <a:latin typeface="Lato"/>
                        </a:rPr>
                        <a:t>$45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F0FDC2C-1B23-A540-B2E5-6A851A48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4057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Payoffs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CC9F5878-43EE-334D-8937-7765EF1F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7870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9"/>
    </mc:Choice>
    <mc:Fallback xmlns="">
      <p:transition spd="slow" advTm="1118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6|6.2|5.3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.6|7.9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62</TotalTime>
  <Words>339</Words>
  <Application>Microsoft Macintosh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Lato Regular</vt:lpstr>
      <vt:lpstr>Arial</vt:lpstr>
      <vt:lpstr>Calibri</vt:lpstr>
      <vt:lpstr>Lato</vt:lpstr>
      <vt:lpstr>Wingdings</vt:lpstr>
      <vt:lpstr>MobLab</vt:lpstr>
      <vt:lpstr>Moblab Pink</vt:lpstr>
      <vt:lpstr>MobLab Section</vt:lpstr>
      <vt:lpstr>MobLab Body</vt:lpstr>
      <vt:lpstr>MobLab Blank</vt:lpstr>
      <vt:lpstr>A Market for Oil</vt:lpstr>
      <vt:lpstr>A Market for Oil</vt:lpstr>
      <vt:lpstr>Your Game Screen</vt:lpstr>
      <vt:lpstr>Your Game Screen</vt:lpstr>
      <vt:lpstr>Your Game Screen</vt:lpstr>
      <vt:lpstr>Your Game Screen</vt:lpstr>
      <vt:lpstr>Your Game Screen</vt:lpstr>
      <vt:lpstr>Payoffs</vt:lpstr>
      <vt:lpstr>Payoffs</vt:lpstr>
      <vt:lpstr>Payoffs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Market for Scooters</dc:title>
  <dc:creator>Imhof, Nicole K</dc:creator>
  <cp:lastModifiedBy>Limberg, Philipp (Student)</cp:lastModifiedBy>
  <cp:revision>16</cp:revision>
  <dcterms:created xsi:type="dcterms:W3CDTF">2022-03-07T22:15:33Z</dcterms:created>
  <dcterms:modified xsi:type="dcterms:W3CDTF">2022-06-29T07:09:51Z</dcterms:modified>
</cp:coreProperties>
</file>