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72" r:id="rId2"/>
    <p:sldMasterId id="2147483674" r:id="rId3"/>
  </p:sldMasterIdLst>
  <p:notesMasterIdLst>
    <p:notesMasterId r:id="rId9"/>
  </p:notesMasterIdLst>
  <p:handoutMasterIdLst>
    <p:handoutMasterId r:id="rId10"/>
  </p:handoutMasterIdLst>
  <p:sldIdLst>
    <p:sldId id="370" r:id="rId4"/>
    <p:sldId id="322" r:id="rId5"/>
    <p:sldId id="357" r:id="rId6"/>
    <p:sldId id="369" r:id="rId7"/>
    <p:sldId id="3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2D49"/>
    <a:srgbClr val="000000"/>
    <a:srgbClr val="062394"/>
    <a:srgbClr val="2EC9B4"/>
    <a:srgbClr val="051F82"/>
    <a:srgbClr val="4F17FF"/>
    <a:srgbClr val="9F0B28"/>
    <a:srgbClr val="E5013C"/>
    <a:srgbClr val="E9003C"/>
    <a:srgbClr val="F50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90340" autoAdjust="0"/>
  </p:normalViewPr>
  <p:slideViewPr>
    <p:cSldViewPr snapToGrid="0">
      <p:cViewPr varScale="1">
        <p:scale>
          <a:sx n="115" d="100"/>
          <a:sy n="115" d="100"/>
        </p:scale>
        <p:origin x="229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Lato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8ACC2-E142-D544-83FB-A56CD4F90C90}" type="datetime1">
              <a:rPr lang="en-US" smtClean="0">
                <a:latin typeface="Lato"/>
              </a:rPr>
              <a:t>1/14/20</a:t>
            </a:fld>
            <a:endParaRPr lang="en-US" dirty="0">
              <a:latin typeface="Lato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Lato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860EB-7C08-A447-8AFF-AB0B65F3C913}" type="slidenum">
              <a:rPr lang="en-US" smtClean="0">
                <a:latin typeface="Lato"/>
              </a:rPr>
              <a:t>‹#›</a:t>
            </a:fld>
            <a:endParaRPr lang="en-US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2838681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ato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Lato"/>
              </a:defRPr>
            </a:lvl1pPr>
          </a:lstStyle>
          <a:p>
            <a:fld id="{16129CDA-39E5-4149-B69D-97AAA54AE562}" type="datetime1">
              <a:rPr lang="en-US" smtClean="0"/>
              <a:pPr/>
              <a:t>1/14/20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ato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ato"/>
              </a:defRPr>
            </a:lvl1pPr>
          </a:lstStyle>
          <a:p>
            <a:fld id="{F05E9E64-0845-4082-BCC8-EB94D4296C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33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Lato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Lato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Lato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Lato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Lato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0839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102037"/>
                </a:solidFill>
                <a:latin typeface="Lato"/>
                <a:cs typeface="Lat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12700" cmpd="sng">
            <a:solidFill>
              <a:srgbClr val="BDBD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Split the Pie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Title Placeholder 12"/>
          <p:cNvSpPr>
            <a:spLocks noGrp="1"/>
          </p:cNvSpPr>
          <p:nvPr>
            <p:ph type="title"/>
          </p:nvPr>
        </p:nvSpPr>
        <p:spPr>
          <a:xfrm>
            <a:off x="1000676" y="236154"/>
            <a:ext cx="7634807" cy="725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2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Split the Pie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12700" cmpd="sng">
            <a:solidFill>
              <a:srgbClr val="BDBD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2"/>
          <p:cNvSpPr>
            <a:spLocks noGrp="1"/>
          </p:cNvSpPr>
          <p:nvPr>
            <p:ph type="title"/>
          </p:nvPr>
        </p:nvSpPr>
        <p:spPr>
          <a:xfrm>
            <a:off x="1051992" y="236154"/>
            <a:ext cx="7634807" cy="725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13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Split the Pie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395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95947"/>
            <a:ext cx="7772400" cy="7543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7525D"/>
                </a:solidFill>
                <a:latin typeface="Lato"/>
                <a:cs typeface="Lat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94020"/>
            <a:ext cx="6400800" cy="63963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>
                <a:solidFill>
                  <a:srgbClr val="128FAE"/>
                </a:solidFill>
                <a:latin typeface="Lato"/>
                <a:cs typeface="Lat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30505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596570"/>
                </a:solidFill>
                <a:latin typeface="Lato"/>
                <a:cs typeface="Lato"/>
              </a:defRPr>
            </a:lvl1pPr>
          </a:lstStyle>
          <a:p>
            <a:r>
              <a:rPr lang="en-US" dirty="0" err="1"/>
              <a:t>www.moblab.com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12903" y="6492875"/>
            <a:ext cx="3777469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596570"/>
                </a:solidFill>
                <a:latin typeface="Lato"/>
                <a:cs typeface="Lato"/>
              </a:defRPr>
            </a:lvl1pPr>
          </a:lstStyle>
          <a:p>
            <a:r>
              <a:rPr lang="en-US" dirty="0"/>
              <a:t>Split the Pie</a:t>
            </a:r>
          </a:p>
        </p:txBody>
      </p:sp>
      <p:pic>
        <p:nvPicPr>
          <p:cNvPr id="7" name="Picture 6" descr="moblab_smal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57" y="6554142"/>
            <a:ext cx="190500" cy="220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201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89226"/>
            <a:ext cx="7772400" cy="926042"/>
          </a:xfrm>
          <a:prstGeom prst="rect">
            <a:avLst/>
          </a:prstGeom>
        </p:spPr>
        <p:txBody>
          <a:bodyPr/>
          <a:lstStyle>
            <a:lvl1pPr>
              <a:defRPr>
                <a:latin typeface="Lato"/>
                <a:cs typeface="Lat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102037"/>
                </a:solidFill>
                <a:latin typeface="Lato"/>
                <a:cs typeface="Lato"/>
              </a:defRPr>
            </a:lvl1pPr>
          </a:lstStyle>
          <a:p>
            <a:r>
              <a:rPr lang="en-US" dirty="0" err="1"/>
              <a:t>www.moblab.com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102037"/>
                </a:solidFill>
                <a:latin typeface="Lato"/>
                <a:cs typeface="Lato"/>
              </a:defRPr>
            </a:lvl1pPr>
          </a:lstStyle>
          <a:p>
            <a:r>
              <a:rPr lang="en-US" dirty="0"/>
              <a:t>Split the Pie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7466" y="6492875"/>
            <a:ext cx="1439333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102037"/>
                </a:solidFill>
                <a:latin typeface="Lato"/>
                <a:cs typeface="Lato"/>
              </a:defRPr>
            </a:lvl1pPr>
          </a:lstStyle>
          <a:p>
            <a:fld id="{1720E044-9CF0-5842-A75F-169A468171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371600" y="3732486"/>
            <a:ext cx="6400800" cy="63963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>
                <a:solidFill>
                  <a:srgbClr val="BDBDBD"/>
                </a:solidFill>
                <a:latin typeface="Lato"/>
                <a:cs typeface="Lat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10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Split the Pie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12700" cmpd="sng">
            <a:solidFill>
              <a:srgbClr val="BDBD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Placeholder 12"/>
          <p:cNvSpPr>
            <a:spLocks noGrp="1"/>
          </p:cNvSpPr>
          <p:nvPr>
            <p:ph type="title"/>
          </p:nvPr>
        </p:nvSpPr>
        <p:spPr>
          <a:xfrm>
            <a:off x="1000676" y="236154"/>
            <a:ext cx="7634807" cy="725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720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Split the Pie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12700" cmpd="sng">
            <a:solidFill>
              <a:srgbClr val="BDBD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Placeholder 12"/>
          <p:cNvSpPr txBox="1">
            <a:spLocks/>
          </p:cNvSpPr>
          <p:nvPr/>
        </p:nvSpPr>
        <p:spPr>
          <a:xfrm>
            <a:off x="1000676" y="236154"/>
            <a:ext cx="7634807" cy="725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rgbClr val="102037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dirty="0">
                <a:latin typeface="Lato"/>
                <a:cs typeface="Lato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810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Split the Pie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12700" cmpd="sng">
            <a:solidFill>
              <a:srgbClr val="BDBD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Placeholder 12"/>
          <p:cNvSpPr>
            <a:spLocks noGrp="1"/>
          </p:cNvSpPr>
          <p:nvPr>
            <p:ph type="title"/>
          </p:nvPr>
        </p:nvSpPr>
        <p:spPr>
          <a:xfrm>
            <a:off x="1000676" y="236154"/>
            <a:ext cx="7634807" cy="725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9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71855"/>
            <a:ext cx="4040188" cy="603019"/>
          </a:xfrm>
        </p:spPr>
        <p:txBody>
          <a:bodyPr anchor="b"/>
          <a:lstStyle>
            <a:lvl1pPr marL="0" indent="0">
              <a:buNone/>
              <a:defRPr sz="2400" b="1" kern="1200">
                <a:latin typeface="Lato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Lato"/>
              </a:defRPr>
            </a:lvl1pPr>
            <a:lvl2pPr>
              <a:defRPr sz="2000">
                <a:latin typeface="Lato"/>
              </a:defRPr>
            </a:lvl2pPr>
            <a:lvl3pPr>
              <a:defRPr sz="1800">
                <a:latin typeface="Lato"/>
              </a:defRPr>
            </a:lvl3pPr>
            <a:lvl4pPr>
              <a:defRPr sz="1600">
                <a:latin typeface="Lato"/>
              </a:defRPr>
            </a:lvl4pPr>
            <a:lvl5pPr>
              <a:defRPr sz="1600">
                <a:latin typeface="Lato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Lato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Lato"/>
              </a:defRPr>
            </a:lvl1pPr>
            <a:lvl2pPr>
              <a:defRPr sz="2000">
                <a:latin typeface="Lato"/>
              </a:defRPr>
            </a:lvl2pPr>
            <a:lvl3pPr>
              <a:defRPr sz="1800">
                <a:latin typeface="Lato"/>
              </a:defRPr>
            </a:lvl3pPr>
            <a:lvl4pPr>
              <a:defRPr sz="1600">
                <a:latin typeface="Lato"/>
              </a:defRPr>
            </a:lvl4pPr>
            <a:lvl5pPr>
              <a:defRPr sz="1600">
                <a:latin typeface="Lato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Split the Pie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9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Split the Pie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12700" cmpd="sng">
            <a:solidFill>
              <a:srgbClr val="BDBD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Placeholder 12"/>
          <p:cNvSpPr>
            <a:spLocks noGrp="1"/>
          </p:cNvSpPr>
          <p:nvPr>
            <p:ph type="title"/>
          </p:nvPr>
        </p:nvSpPr>
        <p:spPr>
          <a:xfrm>
            <a:off x="1000676" y="236154"/>
            <a:ext cx="7634807" cy="725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71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Split the Pie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000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Split the Pie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Split the Pie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29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53754" y="6492875"/>
            <a:ext cx="1233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Lato"/>
              </a:defRPr>
            </a:lvl1pPr>
          </a:lstStyle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3"/>
          <a:srcRect l="50000" t="14178"/>
          <a:stretch/>
        </p:blipFill>
        <p:spPr>
          <a:xfrm>
            <a:off x="0" y="0"/>
            <a:ext cx="1219200" cy="1307935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281238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596570"/>
                </a:solidFill>
                <a:latin typeface="Lato"/>
                <a:cs typeface="Lato"/>
              </a:defRPr>
            </a:lvl1pPr>
          </a:lstStyle>
          <a:p>
            <a:r>
              <a:rPr lang="en-US" dirty="0" err="1"/>
              <a:t>www.moblab.com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12903" y="6492875"/>
            <a:ext cx="3777469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596570"/>
                </a:solidFill>
                <a:latin typeface="Lato"/>
                <a:cs typeface="Lato"/>
              </a:defRPr>
            </a:lvl1pPr>
          </a:lstStyle>
          <a:p>
            <a:r>
              <a:rPr lang="en-US" dirty="0"/>
              <a:t>Split the Pie</a:t>
            </a:r>
          </a:p>
        </p:txBody>
      </p:sp>
      <p:pic>
        <p:nvPicPr>
          <p:cNvPr id="12" name="Picture 11" descr="moblab_small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57" y="6554142"/>
            <a:ext cx="190500" cy="220980"/>
          </a:xfrm>
          <a:prstGeom prst="rect">
            <a:avLst/>
          </a:prstGeom>
        </p:spPr>
      </p:pic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1000676" y="236154"/>
            <a:ext cx="7634807" cy="725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541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47525D"/>
          </a:solidFill>
          <a:latin typeface="Lato"/>
          <a:ea typeface="+mj-ea"/>
          <a:cs typeface="Lat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Lato"/>
          <a:ea typeface="+mn-ea"/>
          <a:cs typeface="Lat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Lato"/>
          <a:ea typeface="+mn-ea"/>
          <a:cs typeface="Lat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Lato"/>
          <a:ea typeface="+mn-ea"/>
          <a:cs typeface="Lat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Lato"/>
          <a:ea typeface="+mn-ea"/>
          <a:cs typeface="Lat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Lato"/>
          <a:ea typeface="+mn-ea"/>
          <a:cs typeface="Lat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_sect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353" y="870642"/>
            <a:ext cx="324929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79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E2A4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"/>
            </a:endParaRPr>
          </a:p>
        </p:txBody>
      </p:sp>
      <p:pic>
        <p:nvPicPr>
          <p:cNvPr id="9" name="Picture 8" descr="moblab_small.png"/>
          <p:cNvPicPr>
            <a:picLocks noChangeAspect="1"/>
          </p:cNvPicPr>
          <p:nvPr/>
        </p:nvPicPr>
        <p:blipFill>
          <a:blip r:embed="rId3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57" y="6553084"/>
            <a:ext cx="190500" cy="220980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0" y="0"/>
            <a:ext cx="1062567" cy="1312333"/>
            <a:chOff x="-1587505" y="279399"/>
            <a:chExt cx="1062567" cy="1312333"/>
          </a:xfrm>
        </p:grpSpPr>
        <p:sp>
          <p:nvSpPr>
            <p:cNvPr id="15" name="Right Triangle 14"/>
            <p:cNvSpPr/>
            <p:nvPr userDrawn="1"/>
          </p:nvSpPr>
          <p:spPr>
            <a:xfrm rot="5400000">
              <a:off x="-1712388" y="404282"/>
              <a:ext cx="1312333" cy="1062567"/>
            </a:xfrm>
            <a:prstGeom prst="rtTriangle">
              <a:avLst/>
            </a:prstGeom>
            <a:solidFill>
              <a:srgbClr val="47525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Lato"/>
              </a:endParaRPr>
            </a:p>
          </p:txBody>
        </p:sp>
        <p:sp>
          <p:nvSpPr>
            <p:cNvPr id="16" name="Hexagon 15"/>
            <p:cNvSpPr/>
            <p:nvPr userDrawn="1"/>
          </p:nvSpPr>
          <p:spPr>
            <a:xfrm rot="5400000">
              <a:off x="-1277629" y="649730"/>
              <a:ext cx="417411" cy="359837"/>
            </a:xfrm>
            <a:prstGeom prst="hexagon">
              <a:avLst/>
            </a:prstGeom>
            <a:solidFill>
              <a:schemeClr val="bg1"/>
            </a:solidFill>
            <a:ln w="76200" cmpd="sng">
              <a:solidFill>
                <a:srgbClr val="47525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Lato"/>
              </a:endParaRPr>
            </a:p>
          </p:txBody>
        </p:sp>
        <p:sp>
          <p:nvSpPr>
            <p:cNvPr id="17" name="Hexagon 16"/>
            <p:cNvSpPr/>
            <p:nvPr userDrawn="1"/>
          </p:nvSpPr>
          <p:spPr>
            <a:xfrm rot="5400000">
              <a:off x="-987410" y="462615"/>
              <a:ext cx="260294" cy="224392"/>
            </a:xfrm>
            <a:prstGeom prst="hexagon">
              <a:avLst/>
            </a:prstGeom>
            <a:solidFill>
              <a:schemeClr val="bg1"/>
            </a:solidFill>
            <a:ln w="57150" cmpd="sng">
              <a:solidFill>
                <a:srgbClr val="47525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Lato"/>
              </a:endParaRPr>
            </a:p>
          </p:txBody>
        </p:sp>
        <p:sp>
          <p:nvSpPr>
            <p:cNvPr id="18" name="Hexagon 17"/>
            <p:cNvSpPr/>
            <p:nvPr userDrawn="1"/>
          </p:nvSpPr>
          <p:spPr>
            <a:xfrm rot="5400000">
              <a:off x="-1495409" y="894415"/>
              <a:ext cx="260294" cy="224392"/>
            </a:xfrm>
            <a:prstGeom prst="hexagon">
              <a:avLst/>
            </a:prstGeom>
            <a:solidFill>
              <a:schemeClr val="bg1"/>
            </a:solidFill>
            <a:ln w="57150" cmpd="sng">
              <a:solidFill>
                <a:srgbClr val="47525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Lat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561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Lato Regular"/>
          <a:ea typeface="+mj-ea"/>
          <a:cs typeface="Lato Regular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Split the Pie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5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dirty="0"/>
              <a:t>split the pie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577240" y="1086762"/>
            <a:ext cx="7964715" cy="50233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ED2D49"/>
                </a:solidFill>
                <a:latin typeface="Lato"/>
                <a:cs typeface="Lato"/>
              </a:rPr>
              <a:t>overview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Lato"/>
                <a:cs typeface="Lato"/>
              </a:rPr>
              <a:t>paired into groups of two; one is randomly selected to be </a:t>
            </a:r>
            <a:r>
              <a:rPr lang="en-US" sz="2600" b="1" dirty="0">
                <a:solidFill>
                  <a:srgbClr val="000000"/>
                </a:solidFill>
                <a:latin typeface="Lato"/>
                <a:cs typeface="Lato"/>
              </a:rPr>
              <a:t>Divider</a:t>
            </a:r>
            <a:endParaRPr lang="en-US" sz="2600" b="1" dirty="0">
              <a:solidFill>
                <a:srgbClr val="3366FF"/>
              </a:solidFill>
              <a:latin typeface="Lato"/>
              <a:cs typeface="Lato"/>
            </a:endParaRP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Lato"/>
                <a:cs typeface="Lato"/>
              </a:rPr>
              <a:t>divider chooses how to divide sum of money</a:t>
            </a:r>
            <a:endParaRPr lang="en-US" sz="2600" b="1" dirty="0">
              <a:solidFill>
                <a:srgbClr val="ED2D49"/>
              </a:solidFill>
              <a:latin typeface="Lato"/>
              <a:cs typeface="Lato"/>
            </a:endParaRP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FFFFFF"/>
                </a:solidFill>
                <a:latin typeface="Lato"/>
                <a:cs typeface="Lato"/>
              </a:rPr>
              <a:t>Responder chooses either </a:t>
            </a:r>
            <a:r>
              <a:rPr lang="en-US" sz="2600" b="1" dirty="0">
                <a:solidFill>
                  <a:srgbClr val="FFFFFF"/>
                </a:solidFill>
                <a:latin typeface="Lato"/>
                <a:cs typeface="Lato"/>
              </a:rPr>
              <a:t>Accept</a:t>
            </a:r>
            <a:r>
              <a:rPr lang="en-US" sz="2600" dirty="0">
                <a:solidFill>
                  <a:srgbClr val="FFFFFF"/>
                </a:solidFill>
                <a:latin typeface="Lato"/>
                <a:cs typeface="Lato"/>
              </a:rPr>
              <a:t> or </a:t>
            </a:r>
            <a:r>
              <a:rPr lang="en-US" sz="2600" b="1" dirty="0">
                <a:solidFill>
                  <a:srgbClr val="FFFFFF"/>
                </a:solidFill>
                <a:latin typeface="Lato"/>
                <a:cs typeface="Lato"/>
              </a:rPr>
              <a:t>Reject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2200" dirty="0">
                <a:solidFill>
                  <a:srgbClr val="FFFFFF"/>
                </a:solidFill>
                <a:latin typeface="Lato"/>
                <a:cs typeface="Lato"/>
              </a:rPr>
              <a:t>if Accept, then earnings determined by accepted proposal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2200" dirty="0">
                <a:solidFill>
                  <a:srgbClr val="FFFFFF"/>
                </a:solidFill>
                <a:latin typeface="Lato"/>
                <a:cs typeface="Lato"/>
              </a:rPr>
              <a:t>if Reject, then both players earn $0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Split the Pie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85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dirty="0"/>
              <a:t>divider game screen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111" y="1741264"/>
            <a:ext cx="6676989" cy="4419355"/>
          </a:xfrm>
          <a:prstGeom prst="rect">
            <a:avLst/>
          </a:prstGeom>
        </p:spPr>
      </p:pic>
      <p:sp>
        <p:nvSpPr>
          <p:cNvPr id="18" name="Rounded Rectangle 17"/>
          <p:cNvSpPr/>
          <p:nvPr/>
        </p:nvSpPr>
        <p:spPr>
          <a:xfrm>
            <a:off x="4258305" y="2956739"/>
            <a:ext cx="1115462" cy="2504261"/>
          </a:xfrm>
          <a:prstGeom prst="roundRect">
            <a:avLst>
              <a:gd name="adj" fmla="val 50000"/>
            </a:avLst>
          </a:prstGeom>
          <a:noFill/>
          <a:ln w="76200" cmpd="sng">
            <a:solidFill>
              <a:srgbClr val="EE2A49"/>
            </a:solidFill>
          </a:ln>
          <a:effectLst>
            <a:outerShdw blurRad="127000" dist="50800" dir="5400000" algn="t" rotWithShape="0">
              <a:srgbClr val="102037">
                <a:alpha val="4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08493" y="1441326"/>
            <a:ext cx="2717062" cy="430887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 cmpd="sng">
            <a:solidFill>
              <a:srgbClr val="EE2A49"/>
            </a:solidFill>
          </a:ln>
          <a:effectLst>
            <a:outerShdw blurRad="152400" dist="50800" dir="5400000" algn="tl" rotWithShape="0">
              <a:srgbClr val="102037">
                <a:alpha val="30000"/>
              </a:srgbClr>
            </a:outerShdw>
          </a:effectLst>
        </p:spPr>
        <p:txBody>
          <a:bodyPr wrap="square" tIns="91440" bIns="91440" rtlCol="0" anchor="ctr" anchorCtr="0">
            <a:spAutoFit/>
          </a:bodyPr>
          <a:lstStyle/>
          <a:p>
            <a:r>
              <a:rPr lang="en-US" sz="1600" i="1" dirty="0">
                <a:solidFill>
                  <a:srgbClr val="EE2A49"/>
                </a:solidFill>
                <a:latin typeface="Lato"/>
                <a:cs typeface="Lato"/>
              </a:rPr>
              <a:t>User slider to divide money</a:t>
            </a:r>
          </a:p>
        </p:txBody>
      </p:sp>
      <p:cxnSp>
        <p:nvCxnSpPr>
          <p:cNvPr id="20" name="Straight Connector 19"/>
          <p:cNvCxnSpPr>
            <a:stCxn id="19" idx="2"/>
            <a:endCxn id="18" idx="0"/>
          </p:cNvCxnSpPr>
          <p:nvPr/>
        </p:nvCxnSpPr>
        <p:spPr>
          <a:xfrm flipH="1">
            <a:off x="4816036" y="1872213"/>
            <a:ext cx="2150988" cy="1084526"/>
          </a:xfrm>
          <a:prstGeom prst="line">
            <a:avLst/>
          </a:prstGeom>
          <a:ln w="38100" cap="rnd" cmpd="sng">
            <a:solidFill>
              <a:srgbClr val="EE2A49"/>
            </a:solidFill>
            <a:tailEnd type="oval" w="sm" len="sm"/>
          </a:ln>
          <a:effectLst>
            <a:outerShdw blurRad="40000" dist="20000" dir="5400000" rotWithShape="0">
              <a:srgbClr val="102037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Split the Pie</a:t>
            </a:r>
            <a:endParaRPr lang="en-US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0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dirty="0"/>
              <a:t>divider game screen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111" y="1741264"/>
            <a:ext cx="6676989" cy="4419355"/>
          </a:xfrm>
          <a:prstGeom prst="rect">
            <a:avLst/>
          </a:prstGeom>
        </p:spPr>
      </p:pic>
      <p:sp>
        <p:nvSpPr>
          <p:cNvPr id="18" name="Rounded Rectangle 17"/>
          <p:cNvSpPr/>
          <p:nvPr/>
        </p:nvSpPr>
        <p:spPr>
          <a:xfrm>
            <a:off x="1675972" y="4537183"/>
            <a:ext cx="1115462" cy="746785"/>
          </a:xfrm>
          <a:prstGeom prst="roundRect">
            <a:avLst>
              <a:gd name="adj" fmla="val 50000"/>
            </a:avLst>
          </a:prstGeom>
          <a:noFill/>
          <a:ln w="76200" cmpd="sng">
            <a:solidFill>
              <a:srgbClr val="EE2A49"/>
            </a:solidFill>
          </a:ln>
          <a:effectLst>
            <a:outerShdw blurRad="127000" dist="50800" dir="5400000" algn="t" rotWithShape="0">
              <a:srgbClr val="102037">
                <a:alpha val="4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8939" y="1568326"/>
            <a:ext cx="2646506" cy="430887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 cmpd="sng">
            <a:solidFill>
              <a:srgbClr val="EE2A49"/>
            </a:solidFill>
          </a:ln>
          <a:effectLst>
            <a:outerShdw blurRad="152400" dist="50800" dir="5400000" algn="tl" rotWithShape="0">
              <a:srgbClr val="102037">
                <a:alpha val="30000"/>
              </a:srgbClr>
            </a:outerShdw>
          </a:effectLst>
        </p:spPr>
        <p:txBody>
          <a:bodyPr wrap="square" tIns="91440" bIns="91440" rtlCol="0" anchor="ctr" anchorCtr="0">
            <a:spAutoFit/>
          </a:bodyPr>
          <a:lstStyle/>
          <a:p>
            <a:r>
              <a:rPr lang="en-US" sz="1600" i="1" dirty="0">
                <a:solidFill>
                  <a:srgbClr val="EE2A49"/>
                </a:solidFill>
                <a:latin typeface="Lato"/>
                <a:cs typeface="Lato"/>
              </a:rPr>
              <a:t>Press submit to make choice</a:t>
            </a:r>
          </a:p>
        </p:txBody>
      </p:sp>
      <p:cxnSp>
        <p:nvCxnSpPr>
          <p:cNvPr id="20" name="Straight Connector 19"/>
          <p:cNvCxnSpPr>
            <a:stCxn id="19" idx="2"/>
            <a:endCxn id="18" idx="0"/>
          </p:cNvCxnSpPr>
          <p:nvPr/>
        </p:nvCxnSpPr>
        <p:spPr>
          <a:xfrm>
            <a:off x="2162192" y="1999213"/>
            <a:ext cx="71511" cy="2537970"/>
          </a:xfrm>
          <a:prstGeom prst="line">
            <a:avLst/>
          </a:prstGeom>
          <a:ln w="38100" cap="rnd" cmpd="sng">
            <a:solidFill>
              <a:srgbClr val="EE2A49"/>
            </a:solidFill>
            <a:tailEnd type="oval" w="sm" len="sm"/>
          </a:ln>
          <a:effectLst>
            <a:outerShdw blurRad="40000" dist="20000" dir="5400000" rotWithShape="0">
              <a:srgbClr val="102037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Split the Pie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71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dirty="0"/>
              <a:t>split the pie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577240" y="1086762"/>
            <a:ext cx="7964715" cy="50233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ED2D49"/>
                </a:solidFill>
                <a:latin typeface="Lato"/>
                <a:cs typeface="Lato"/>
              </a:rPr>
              <a:t>overview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Lato"/>
                <a:cs typeface="Lato"/>
              </a:rPr>
              <a:t>paired into groups of two; one is randomly selected to be </a:t>
            </a:r>
            <a:r>
              <a:rPr lang="en-US" sz="2600" b="1" dirty="0">
                <a:solidFill>
                  <a:srgbClr val="000000"/>
                </a:solidFill>
                <a:latin typeface="Lato"/>
                <a:cs typeface="Lato"/>
              </a:rPr>
              <a:t>Divider</a:t>
            </a:r>
            <a:endParaRPr lang="en-US" sz="2600" b="1" dirty="0">
              <a:solidFill>
                <a:srgbClr val="3366FF"/>
              </a:solidFill>
              <a:latin typeface="Lato"/>
              <a:cs typeface="Lato"/>
            </a:endParaRP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Lato"/>
                <a:cs typeface="Lato"/>
              </a:rPr>
              <a:t>divider chooses how to divide sum of money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>
                <a:solidFill>
                  <a:srgbClr val="000000"/>
                </a:solidFill>
                <a:latin typeface="Lato"/>
                <a:cs typeface="Lato"/>
              </a:rPr>
              <a:t>payoffs are determined </a:t>
            </a:r>
            <a:r>
              <a:rPr lang="en-US" sz="2600" dirty="0">
                <a:solidFill>
                  <a:srgbClr val="000000"/>
                </a:solidFill>
                <a:latin typeface="Lato"/>
                <a:cs typeface="Lato"/>
              </a:rPr>
              <a:t>by this choice</a:t>
            </a:r>
            <a:endParaRPr lang="en-US" sz="2600" dirty="0">
              <a:solidFill>
                <a:srgbClr val="ED2D49"/>
              </a:solidFill>
              <a:latin typeface="Lato"/>
              <a:cs typeface="Lato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74554" y="352777"/>
            <a:ext cx="2113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ED2D49"/>
                </a:solidFill>
                <a:latin typeface="Lato"/>
                <a:cs typeface="Lato"/>
              </a:rPr>
              <a:t>happy playing!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Split the Pie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8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2018 moblab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bLab Title">
  <a:themeElements>
    <a:clrScheme name="moblab">
      <a:dk1>
        <a:srgbClr val="102037"/>
      </a:dk1>
      <a:lt1>
        <a:sysClr val="window" lastClr="FFFFFF"/>
      </a:lt1>
      <a:dk2>
        <a:srgbClr val="9DAAAF"/>
      </a:dk2>
      <a:lt2>
        <a:srgbClr val="47525D"/>
      </a:lt2>
      <a:accent1>
        <a:srgbClr val="3571BF"/>
      </a:accent1>
      <a:accent2>
        <a:srgbClr val="EE2A49"/>
      </a:accent2>
      <a:accent3>
        <a:srgbClr val="128FAE"/>
      </a:accent3>
      <a:accent4>
        <a:srgbClr val="8064A2"/>
      </a:accent4>
      <a:accent5>
        <a:srgbClr val="596570"/>
      </a:accent5>
      <a:accent6>
        <a:srgbClr val="F79750"/>
      </a:accent6>
      <a:hlink>
        <a:srgbClr val="EE2A49"/>
      </a:hlink>
      <a:folHlink>
        <a:srgbClr val="BD2A4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full sec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moblab_template.thmx</Template>
  <TotalTime>18558</TotalTime>
  <Words>143</Words>
  <Application>Microsoft Macintosh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Lato</vt:lpstr>
      <vt:lpstr>Lato Regular</vt:lpstr>
      <vt:lpstr>2018 moblab_template</vt:lpstr>
      <vt:lpstr>MobLab Title</vt:lpstr>
      <vt:lpstr>full section</vt:lpstr>
      <vt:lpstr>Split the Pie</vt:lpstr>
      <vt:lpstr>split the pie</vt:lpstr>
      <vt:lpstr>divider game screen</vt:lpstr>
      <vt:lpstr>divider game screen</vt:lpstr>
      <vt:lpstr>split the pie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vivian.chan</dc:creator>
  <cp:lastModifiedBy>Robert Gazzale</cp:lastModifiedBy>
  <cp:revision>742</cp:revision>
  <dcterms:created xsi:type="dcterms:W3CDTF">2014-05-08T16:14:10Z</dcterms:created>
  <dcterms:modified xsi:type="dcterms:W3CDTF">2020-01-14T21:56:10Z</dcterms:modified>
</cp:coreProperties>
</file>