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322" r:id="rId2"/>
    <p:sldId id="357" r:id="rId3"/>
    <p:sldId id="394" r:id="rId4"/>
    <p:sldId id="397" r:id="rId5"/>
    <p:sldId id="398" r:id="rId6"/>
    <p:sldId id="389" r:id="rId7"/>
    <p:sldId id="400" r:id="rId8"/>
    <p:sldId id="401" r:id="rId9"/>
    <p:sldId id="402" r:id="rId10"/>
    <p:sldId id="392" r:id="rId11"/>
    <p:sldId id="396" r:id="rId12"/>
    <p:sldId id="39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2D49"/>
    <a:srgbClr val="000000"/>
    <a:srgbClr val="062394"/>
    <a:srgbClr val="2EC9B4"/>
    <a:srgbClr val="051F82"/>
    <a:srgbClr val="4F17FF"/>
    <a:srgbClr val="9F0B28"/>
    <a:srgbClr val="E5013C"/>
    <a:srgbClr val="E9003C"/>
    <a:srgbClr val="F500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31" autoAdjust="0"/>
    <p:restoredTop sz="90287" autoAdjust="0"/>
  </p:normalViewPr>
  <p:slideViewPr>
    <p:cSldViewPr snapToGrid="0">
      <p:cViewPr varScale="1">
        <p:scale>
          <a:sx n="61" d="100"/>
          <a:sy n="61" d="100"/>
        </p:scale>
        <p:origin x="1556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A8ACC2-E142-D544-83FB-A56CD4F90C90}" type="datetime1">
              <a:rPr lang="en-US" smtClean="0"/>
              <a:t>8/31/2017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4860EB-7C08-A447-8AFF-AB0B65F3C9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86819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129CDA-39E5-4149-B69D-97AAA54AE562}" type="datetime1">
              <a:rPr lang="en-US" smtClean="0"/>
              <a:t>8/31/2017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E9E64-0845-4082-BCC8-EB94D4296C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7337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 market for scooters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887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 market for scooters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480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 market for scooters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377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 market for scooters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www.moblab.com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049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 market for scooters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www.moblab.com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474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 market for scooters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www.moblab.com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734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 market for scooters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www.moblab.com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869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 market for scooters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www.moblab.com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596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 market for scooters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www.moblab.com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016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 market for scooters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474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 market for scooters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6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 market for scooters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840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62634"/>
            <a:ext cx="8382000" cy="646331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3600" b="1" dirty="0">
                <a:latin typeface="Roboto Bold"/>
                <a:cs typeface="Roboto Bold"/>
              </a:rPr>
              <a:t>market for coffee: living the mug life 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dirty="0" err="1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  <a:latin typeface="Roboto Regular"/>
                <a:cs typeface="Roboto Regular"/>
              </a:rPr>
              <a:t>a market for coffee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808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254000" y="1086762"/>
            <a:ext cx="8734778" cy="502334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rgbClr val="ED2D49"/>
                </a:solidFill>
                <a:latin typeface="Roboto Medium"/>
                <a:cs typeface="Roboto Medium"/>
              </a:rPr>
              <a:t>overview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600" dirty="0">
                <a:solidFill>
                  <a:srgbClr val="000000"/>
                </a:solidFill>
                <a:latin typeface="Roboto Medium"/>
                <a:cs typeface="Roboto Medium"/>
              </a:rPr>
              <a:t>two roles: wholesaler (coffee roaster) and retailer (café)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600" dirty="0">
                <a:solidFill>
                  <a:srgbClr val="000000"/>
                </a:solidFill>
                <a:latin typeface="Roboto Medium"/>
                <a:cs typeface="Roboto Medium"/>
              </a:rPr>
              <a:t>wholesaler posts a price per coffee bag for the retailer</a:t>
            </a:r>
          </a:p>
          <a:p>
            <a:pPr marL="1371600" lvl="2" indent="-457200" algn="l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  <a:latin typeface="Roboto Medium"/>
                <a:cs typeface="Roboto Medium"/>
              </a:rPr>
              <a:t>Has information on marginal cost and retailer demand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600" dirty="0">
                <a:solidFill>
                  <a:srgbClr val="000000"/>
                </a:solidFill>
                <a:latin typeface="Roboto Medium"/>
                <a:cs typeface="Roboto Medium"/>
              </a:rPr>
              <a:t>retailer decides how many bags to buy at wholesale price</a:t>
            </a:r>
          </a:p>
          <a:p>
            <a:pPr marL="1371600" lvl="2" indent="-457200" algn="l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  <a:latin typeface="Roboto Medium"/>
                <a:cs typeface="Roboto Medium"/>
              </a:rPr>
              <a:t>Has information on customer demand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600" dirty="0">
                <a:solidFill>
                  <a:srgbClr val="000000"/>
                </a:solidFill>
                <a:latin typeface="Roboto Medium"/>
                <a:cs typeface="Roboto Medium"/>
              </a:rPr>
              <a:t>wholesaler profit</a:t>
            </a:r>
          </a:p>
          <a:p>
            <a:pPr marL="1371600" lvl="2" indent="-457200" algn="l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  <a:latin typeface="Roboto Medium"/>
                <a:cs typeface="Roboto Medium"/>
              </a:rPr>
              <a:t>quantity retailer purchases x (wholesale price – marginal cost)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600" dirty="0">
                <a:solidFill>
                  <a:srgbClr val="000000"/>
                </a:solidFill>
                <a:latin typeface="Roboto Medium"/>
                <a:cs typeface="Roboto Medium"/>
              </a:rPr>
              <a:t>retailer profit </a:t>
            </a:r>
          </a:p>
          <a:p>
            <a:pPr marL="1371600" lvl="2" indent="-457200" algn="l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  <a:latin typeface="Roboto Medium"/>
                <a:cs typeface="Roboto Medium"/>
              </a:rPr>
              <a:t>quantity customers purchase x (retail price – wholesale price)</a:t>
            </a:r>
          </a:p>
          <a:p>
            <a:pPr marL="914400" lvl="1" indent="-457200" algn="l">
              <a:buFont typeface="Arial"/>
              <a:buChar char="•"/>
            </a:pPr>
            <a:endParaRPr lang="en-US" sz="2600" dirty="0">
              <a:solidFill>
                <a:srgbClr val="000000"/>
              </a:solidFill>
              <a:latin typeface="Roboto Medium"/>
              <a:cs typeface="Roboto Medium"/>
            </a:endParaRPr>
          </a:p>
          <a:p>
            <a:pPr lvl="1" algn="l"/>
            <a:endParaRPr lang="en-US" sz="2600" dirty="0">
              <a:solidFill>
                <a:srgbClr val="000000"/>
              </a:solidFill>
              <a:latin typeface="Roboto Medium"/>
              <a:cs typeface="Roboto Medium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853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>
                <a:latin typeface="Roboto Bold"/>
                <a:cs typeface="Roboto Bold"/>
              </a:rPr>
              <a:t>your game screen (wholesaler)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  <a:latin typeface="Roboto Regular"/>
                <a:cs typeface="Roboto Regular"/>
              </a:rPr>
              <a:t>a market for coffee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5013C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30111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rgbClr val="ED2D49"/>
                </a:solidFill>
                <a:latin typeface="Roboto Medium"/>
                <a:cs typeface="Roboto Medium"/>
              </a:rPr>
              <a:t>current round/total number of rounds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639" y="1621578"/>
            <a:ext cx="6973232" cy="4630842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4205110" y="5841999"/>
            <a:ext cx="719667" cy="479778"/>
          </a:xfrm>
          <a:prstGeom prst="ellipse">
            <a:avLst/>
          </a:prstGeom>
          <a:noFill/>
          <a:ln w="3175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215444" y="1580444"/>
            <a:ext cx="2144889" cy="4205112"/>
          </a:xfrm>
          <a:prstGeom prst="straightConnector1">
            <a:avLst/>
          </a:prstGeom>
          <a:ln w="3175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165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>
                <a:latin typeface="Roboto Bold"/>
                <a:cs typeface="Roboto Bold"/>
              </a:rPr>
              <a:t>your game screen (wholesaler)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  <a:latin typeface="Roboto Regular"/>
                <a:cs typeface="Roboto Regular"/>
              </a:rPr>
              <a:t>a market for coffee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5013C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30111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rgbClr val="ED2D49"/>
                </a:solidFill>
                <a:latin typeface="Roboto Medium"/>
                <a:cs typeface="Roboto Medium"/>
              </a:rPr>
              <a:t>cost information. market information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86" y="1620311"/>
            <a:ext cx="6969337" cy="463337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158242" y="2282930"/>
            <a:ext cx="3273778" cy="2131907"/>
          </a:xfrm>
          <a:prstGeom prst="ellipse">
            <a:avLst/>
          </a:prstGeom>
          <a:noFill/>
          <a:ln w="3175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1985963" y="1580444"/>
            <a:ext cx="229481" cy="1316388"/>
          </a:xfrm>
          <a:prstGeom prst="straightConnector1">
            <a:avLst/>
          </a:prstGeom>
          <a:ln w="3175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5172075" y="1589616"/>
            <a:ext cx="36423" cy="636512"/>
          </a:xfrm>
          <a:prstGeom prst="straightConnector1">
            <a:avLst/>
          </a:prstGeom>
          <a:ln w="3175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1179015" y="2896832"/>
            <a:ext cx="2170152" cy="217713"/>
          </a:xfrm>
          <a:prstGeom prst="ellipse">
            <a:avLst/>
          </a:prstGeom>
          <a:noFill/>
          <a:ln w="3175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95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>
                <a:latin typeface="Roboto Bold"/>
                <a:cs typeface="Roboto Bold"/>
              </a:rPr>
              <a:t>your game screen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  <a:latin typeface="Roboto Regular"/>
                <a:cs typeface="Roboto Regular"/>
              </a:rPr>
              <a:t>a market for coffee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5013C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30111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rgbClr val="ED2D49"/>
                </a:solidFill>
                <a:latin typeface="Roboto Medium"/>
                <a:cs typeface="Roboto Medium"/>
              </a:rPr>
              <a:t>slide button to alter wholesaler price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86" y="1620311"/>
            <a:ext cx="6969337" cy="463337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907510" y="3065464"/>
            <a:ext cx="762610" cy="657224"/>
          </a:xfrm>
          <a:prstGeom prst="ellipse">
            <a:avLst/>
          </a:prstGeom>
          <a:noFill/>
          <a:ln w="3175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4572000" y="1589616"/>
            <a:ext cx="636499" cy="1475848"/>
          </a:xfrm>
          <a:prstGeom prst="straightConnector1">
            <a:avLst/>
          </a:prstGeom>
          <a:ln w="3175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1533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>
                <a:latin typeface="Roboto Bold"/>
                <a:cs typeface="Roboto Bold"/>
              </a:rPr>
              <a:t>your game screen (wholesaler)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5013C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30111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rgbClr val="ED2D49"/>
                </a:solidFill>
                <a:latin typeface="Roboto Medium"/>
                <a:cs typeface="Roboto Medium"/>
              </a:rPr>
              <a:t>post chosen price to the retailer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86" y="1620311"/>
            <a:ext cx="6969337" cy="463337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4086225" y="5037139"/>
            <a:ext cx="1371600" cy="657224"/>
          </a:xfrm>
          <a:prstGeom prst="ellipse">
            <a:avLst/>
          </a:prstGeom>
          <a:noFill/>
          <a:ln w="3175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5086350" y="1589616"/>
            <a:ext cx="122150" cy="3447523"/>
          </a:xfrm>
          <a:prstGeom prst="straightConnector1">
            <a:avLst/>
          </a:prstGeom>
          <a:ln w="3175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Date Placeholder 4">
            <a:extLst>
              <a:ext uri="{FF2B5EF4-FFF2-40B4-BE49-F238E27FC236}">
                <a16:creationId xmlns:a16="http://schemas.microsoft.com/office/drawing/2014/main" id="{21D8F793-494D-4BDD-B783-E6876F0861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  <a:latin typeface="Roboto Regular"/>
                <a:cs typeface="Roboto Regular"/>
              </a:rPr>
              <a:t>a market for coffee</a:t>
            </a:r>
          </a:p>
        </p:txBody>
      </p:sp>
    </p:spTree>
    <p:extLst>
      <p:ext uri="{BB962C8B-B14F-4D97-AF65-F5344CB8AC3E}">
        <p14:creationId xmlns:p14="http://schemas.microsoft.com/office/powerpoint/2010/main" val="798950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>
                <a:latin typeface="Roboto Bold"/>
                <a:cs typeface="Roboto Bold"/>
              </a:rPr>
              <a:t>your game screen (retailer)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5013C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30111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rgbClr val="ED2D49"/>
                </a:solidFill>
                <a:latin typeface="Roboto Medium"/>
                <a:cs typeface="Roboto Medium"/>
              </a:rPr>
              <a:t>cost information. market information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46" y="1624139"/>
            <a:ext cx="6969417" cy="4625719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1173123" y="2668362"/>
            <a:ext cx="2170152" cy="217713"/>
          </a:xfrm>
          <a:prstGeom prst="ellipse">
            <a:avLst/>
          </a:prstGeom>
          <a:noFill/>
          <a:ln w="3175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2786063" y="1580444"/>
            <a:ext cx="22048" cy="1044223"/>
          </a:xfrm>
          <a:prstGeom prst="straightConnector1">
            <a:avLst/>
          </a:prstGeom>
          <a:ln w="3175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3158242" y="2282930"/>
            <a:ext cx="3273778" cy="2131907"/>
          </a:xfrm>
          <a:prstGeom prst="ellipse">
            <a:avLst/>
          </a:prstGeom>
          <a:noFill/>
          <a:ln w="3175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5172075" y="1589616"/>
            <a:ext cx="36423" cy="636512"/>
          </a:xfrm>
          <a:prstGeom prst="straightConnector1">
            <a:avLst/>
          </a:prstGeom>
          <a:ln w="3175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Date Placeholder 4">
            <a:extLst>
              <a:ext uri="{FF2B5EF4-FFF2-40B4-BE49-F238E27FC236}">
                <a16:creationId xmlns:a16="http://schemas.microsoft.com/office/drawing/2014/main" id="{E9B19EE5-4ED4-4F7B-B7F3-0299E2008D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  <a:latin typeface="Roboto Regular"/>
                <a:cs typeface="Roboto Regular"/>
              </a:rPr>
              <a:t>a market for coffee</a:t>
            </a:r>
          </a:p>
        </p:txBody>
      </p:sp>
    </p:spTree>
    <p:extLst>
      <p:ext uri="{BB962C8B-B14F-4D97-AF65-F5344CB8AC3E}">
        <p14:creationId xmlns:p14="http://schemas.microsoft.com/office/powerpoint/2010/main" val="3622680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>
                <a:latin typeface="Roboto Bold"/>
                <a:cs typeface="Roboto Bold"/>
              </a:rPr>
              <a:t>your game screen (retailer)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5013C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30111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rgbClr val="ED2D49"/>
                </a:solidFill>
                <a:latin typeface="Roboto Medium"/>
                <a:cs typeface="Roboto Medium"/>
              </a:rPr>
              <a:t>slide button to alter retail price and quantity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86" y="1624166"/>
            <a:ext cx="6969337" cy="462566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757613" y="2814638"/>
            <a:ext cx="514350" cy="442912"/>
          </a:xfrm>
          <a:prstGeom prst="ellipse">
            <a:avLst/>
          </a:prstGeom>
          <a:noFill/>
          <a:ln w="3175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4271963" y="1589616"/>
            <a:ext cx="936537" cy="1225022"/>
          </a:xfrm>
          <a:prstGeom prst="straightConnector1">
            <a:avLst/>
          </a:prstGeom>
          <a:ln w="3175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Date Placeholder 4">
            <a:extLst>
              <a:ext uri="{FF2B5EF4-FFF2-40B4-BE49-F238E27FC236}">
                <a16:creationId xmlns:a16="http://schemas.microsoft.com/office/drawing/2014/main" id="{77AF34CE-2CA7-435B-B4B6-537701FE3B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  <a:latin typeface="Roboto Regular"/>
                <a:cs typeface="Roboto Regular"/>
              </a:rPr>
              <a:t>a market for coffee</a:t>
            </a:r>
          </a:p>
        </p:txBody>
      </p:sp>
    </p:spTree>
    <p:extLst>
      <p:ext uri="{BB962C8B-B14F-4D97-AF65-F5344CB8AC3E}">
        <p14:creationId xmlns:p14="http://schemas.microsoft.com/office/powerpoint/2010/main" val="957640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>
                <a:latin typeface="Roboto Bold"/>
                <a:cs typeface="Roboto Bold"/>
              </a:rPr>
              <a:t>your game screen (retailer)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5013C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30111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rgbClr val="ED2D49"/>
                </a:solidFill>
                <a:latin typeface="Roboto Medium"/>
                <a:cs typeface="Roboto Medium"/>
              </a:rPr>
              <a:t>place quantity order to the wholesaler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86" y="1624166"/>
            <a:ext cx="6969337" cy="462566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3984320" y="5180366"/>
            <a:ext cx="1371600" cy="657224"/>
          </a:xfrm>
          <a:prstGeom prst="ellipse">
            <a:avLst/>
          </a:prstGeom>
          <a:noFill/>
          <a:ln w="3175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4929188" y="1589616"/>
            <a:ext cx="279312" cy="3486007"/>
          </a:xfrm>
          <a:prstGeom prst="straightConnector1">
            <a:avLst/>
          </a:prstGeom>
          <a:ln w="3175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Date Placeholder 4">
            <a:extLst>
              <a:ext uri="{FF2B5EF4-FFF2-40B4-BE49-F238E27FC236}">
                <a16:creationId xmlns:a16="http://schemas.microsoft.com/office/drawing/2014/main" id="{2E261C19-F99D-4A55-B154-2025E892FF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  <a:latin typeface="Roboto Regular"/>
                <a:cs typeface="Roboto Regular"/>
              </a:rPr>
              <a:t>a market for coffee</a:t>
            </a:r>
          </a:p>
        </p:txBody>
      </p:sp>
    </p:spTree>
    <p:extLst>
      <p:ext uri="{BB962C8B-B14F-4D97-AF65-F5344CB8AC3E}">
        <p14:creationId xmlns:p14="http://schemas.microsoft.com/office/powerpoint/2010/main" val="63222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>
                <a:latin typeface="Roboto Bold"/>
                <a:cs typeface="Roboto Bold"/>
              </a:rPr>
              <a:t>your game screen (retailer)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5013C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30111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rgbClr val="ED2D49"/>
                </a:solidFill>
                <a:latin typeface="Roboto Medium"/>
                <a:cs typeface="Roboto Medium"/>
              </a:rPr>
              <a:t>check the instructions. check your history 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86" y="1624166"/>
            <a:ext cx="6969337" cy="462566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1400175" y="5883450"/>
            <a:ext cx="557212" cy="412242"/>
          </a:xfrm>
          <a:prstGeom prst="ellipse">
            <a:avLst/>
          </a:prstGeom>
          <a:noFill/>
          <a:ln w="3175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1728788" y="1624166"/>
            <a:ext cx="365037" cy="4213424"/>
          </a:xfrm>
          <a:prstGeom prst="straightConnector1">
            <a:avLst/>
          </a:prstGeom>
          <a:ln w="3175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Date Placeholder 4">
            <a:extLst>
              <a:ext uri="{FF2B5EF4-FFF2-40B4-BE49-F238E27FC236}">
                <a16:creationId xmlns:a16="http://schemas.microsoft.com/office/drawing/2014/main" id="{BD22D173-2E32-4DAF-93CA-7BC706EE37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  <a:latin typeface="Roboto Regular"/>
                <a:cs typeface="Roboto Regular"/>
              </a:rPr>
              <a:t>a market for coffee</a:t>
            </a:r>
          </a:p>
        </p:txBody>
      </p:sp>
      <p:cxnSp>
        <p:nvCxnSpPr>
          <p:cNvPr id="20" name="Straight Arrow Connector 19"/>
          <p:cNvCxnSpPr>
            <a:cxnSpLocks/>
          </p:cNvCxnSpPr>
          <p:nvPr/>
        </p:nvCxnSpPr>
        <p:spPr>
          <a:xfrm flipH="1">
            <a:off x="2216003" y="1623924"/>
            <a:ext cx="3825934" cy="4277219"/>
          </a:xfrm>
          <a:prstGeom prst="straightConnector1">
            <a:avLst/>
          </a:prstGeom>
          <a:ln w="3175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1762125" y="5876262"/>
            <a:ext cx="557212" cy="412242"/>
          </a:xfrm>
          <a:prstGeom prst="ellipse">
            <a:avLst/>
          </a:prstGeom>
          <a:noFill/>
          <a:ln w="3175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117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>
                <a:latin typeface="Roboto Bold"/>
                <a:cs typeface="Roboto Bold"/>
              </a:rPr>
              <a:t>profit calculations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dirty="0" err="1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808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254000" y="1086762"/>
            <a:ext cx="8734778" cy="50233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rgbClr val="ED2D49"/>
                </a:solidFill>
                <a:latin typeface="Roboto Medium"/>
                <a:cs typeface="Roboto Medium"/>
              </a:rPr>
              <a:t>an example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600" dirty="0">
                <a:solidFill>
                  <a:srgbClr val="000000"/>
                </a:solidFill>
                <a:latin typeface="Roboto Medium"/>
                <a:cs typeface="Roboto Medium"/>
              </a:rPr>
              <a:t>suppose inverse market demand is P = 20 – Q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600" dirty="0">
                <a:solidFill>
                  <a:srgbClr val="000000"/>
                </a:solidFill>
                <a:latin typeface="Roboto Medium"/>
                <a:cs typeface="Roboto Medium"/>
              </a:rPr>
              <a:t>wholesaler sets a price of $10/bag of coffee and has a cost of $4/bag of coffee 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600" dirty="0">
                <a:solidFill>
                  <a:srgbClr val="000000"/>
                </a:solidFill>
                <a:latin typeface="Roboto Medium"/>
                <a:cs typeface="Roboto Medium"/>
              </a:rPr>
              <a:t>retailer purchases 8 bags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600" dirty="0">
                <a:solidFill>
                  <a:srgbClr val="000000"/>
                </a:solidFill>
                <a:latin typeface="Roboto Medium"/>
                <a:cs typeface="Roboto Medium"/>
              </a:rPr>
              <a:t>resulting price is 20 – 8 = $12</a:t>
            </a:r>
          </a:p>
          <a:p>
            <a:pPr lvl="1" algn="l"/>
            <a:endParaRPr lang="en-US" sz="2600" dirty="0">
              <a:solidFill>
                <a:srgbClr val="000000"/>
              </a:solidFill>
              <a:latin typeface="Roboto Medium"/>
              <a:cs typeface="Roboto Medium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70788"/>
              </p:ext>
            </p:extLst>
          </p:nvPr>
        </p:nvGraphicFramePr>
        <p:xfrm>
          <a:off x="385855" y="4372751"/>
          <a:ext cx="8196261" cy="17373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6702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27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1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71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370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7874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/>
                        <a:t>payoff</a:t>
                      </a:r>
                    </a:p>
                  </a:txBody>
                  <a:tcPr>
                    <a:lnL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/>
                        <a:t>=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/>
                        <a:t>quantity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>
                          <a:solidFill>
                            <a:srgbClr val="000000"/>
                          </a:solidFill>
                          <a:latin typeface="Roboto Medium"/>
                          <a:cs typeface="Roboto Medium"/>
                        </a:rPr>
                        <a:t>x</a:t>
                      </a:r>
                      <a:endParaRPr lang="en-US" sz="2600" b="1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dirty="0"/>
                        <a:t>(price </a:t>
                      </a:r>
                      <a:r>
                        <a:rPr lang="en-US" sz="2600" dirty="0">
                          <a:solidFill>
                            <a:srgbClr val="000000"/>
                          </a:solidFill>
                          <a:latin typeface="Roboto Medium"/>
                          <a:cs typeface="Roboto Medium"/>
                        </a:rPr>
                        <a:t>– </a:t>
                      </a:r>
                      <a:r>
                        <a:rPr lang="en-US" sz="2600" b="1" dirty="0"/>
                        <a:t>cost)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1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600" b="1" dirty="0"/>
                    </a:p>
                  </a:txBody>
                  <a:tcPr>
                    <a:lnL>
                      <a:noFill/>
                    </a:lnL>
                    <a:lnR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600" dirty="0"/>
                    </a:p>
                  </a:txBody>
                  <a:tcPr>
                    <a:lnL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600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6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6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600" dirty="0"/>
                    </a:p>
                  </a:txBody>
                  <a:tcPr>
                    <a:lnL>
                      <a:noFill/>
                    </a:lnL>
                    <a:lnR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600" dirty="0"/>
                    </a:p>
                  </a:txBody>
                  <a:tcPr>
                    <a:lnL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600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6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6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600" dirty="0"/>
                    </a:p>
                  </a:txBody>
                  <a:tcPr>
                    <a:lnL>
                      <a:noFill/>
                    </a:lnL>
                    <a:lnR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5" name="Date Placeholder 4">
            <a:extLst>
              <a:ext uri="{FF2B5EF4-FFF2-40B4-BE49-F238E27FC236}">
                <a16:creationId xmlns:a16="http://schemas.microsoft.com/office/drawing/2014/main" id="{0BFB026B-E509-4969-A7FF-4CF30FE3F5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  <a:latin typeface="Roboto Regular"/>
                <a:cs typeface="Roboto Regular"/>
              </a:rPr>
              <a:t>a market for coffee</a:t>
            </a:r>
          </a:p>
        </p:txBody>
      </p:sp>
    </p:spTree>
    <p:extLst>
      <p:ext uri="{BB962C8B-B14F-4D97-AF65-F5344CB8AC3E}">
        <p14:creationId xmlns:p14="http://schemas.microsoft.com/office/powerpoint/2010/main" val="4229527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>
                <a:latin typeface="Roboto Bold"/>
                <a:cs typeface="Roboto Bold"/>
              </a:rPr>
              <a:t>payoffs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dirty="0" err="1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808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254000" y="1086762"/>
            <a:ext cx="8734778" cy="50233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rgbClr val="ED2D49"/>
                </a:solidFill>
                <a:latin typeface="Roboto Medium"/>
                <a:cs typeface="Roboto Medium"/>
              </a:rPr>
              <a:t>an example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600" dirty="0">
                <a:solidFill>
                  <a:srgbClr val="000000"/>
                </a:solidFill>
                <a:latin typeface="Roboto Medium"/>
                <a:cs typeface="Roboto Medium"/>
              </a:rPr>
              <a:t>suppose inverse market demand is P = 20 – Q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600" dirty="0">
                <a:solidFill>
                  <a:srgbClr val="000000"/>
                </a:solidFill>
                <a:latin typeface="Roboto Medium"/>
                <a:cs typeface="Roboto Medium"/>
              </a:rPr>
              <a:t>wholesaler sets a price of $10/bag of coffee and has a cost of $4/bag of coffee 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600" dirty="0">
                <a:solidFill>
                  <a:srgbClr val="000000"/>
                </a:solidFill>
                <a:latin typeface="Roboto Medium"/>
                <a:cs typeface="Roboto Medium"/>
              </a:rPr>
              <a:t>retailer purchases 8 bags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600" dirty="0">
                <a:solidFill>
                  <a:srgbClr val="000000"/>
                </a:solidFill>
                <a:latin typeface="Roboto Medium"/>
                <a:cs typeface="Roboto Medium"/>
              </a:rPr>
              <a:t>resulting price is 20 – 8 = $12</a:t>
            </a:r>
          </a:p>
          <a:p>
            <a:pPr lvl="1" algn="l"/>
            <a:endParaRPr lang="en-US" sz="2600" dirty="0">
              <a:solidFill>
                <a:srgbClr val="000000"/>
              </a:solidFill>
              <a:latin typeface="Roboto Medium"/>
              <a:cs typeface="Roboto Medium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6373566"/>
              </p:ext>
            </p:extLst>
          </p:nvPr>
        </p:nvGraphicFramePr>
        <p:xfrm>
          <a:off x="385855" y="4372751"/>
          <a:ext cx="8196261" cy="17373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6702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27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1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71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370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7874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/>
                        <a:t>payoff</a:t>
                      </a:r>
                    </a:p>
                  </a:txBody>
                  <a:tcPr>
                    <a:lnL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/>
                        <a:t>=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/>
                        <a:t>quantity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>
                          <a:solidFill>
                            <a:srgbClr val="000000"/>
                          </a:solidFill>
                          <a:latin typeface="Roboto Medium"/>
                          <a:cs typeface="Roboto Medium"/>
                        </a:rPr>
                        <a:t>x</a:t>
                      </a:r>
                      <a:endParaRPr lang="en-US" sz="2600" b="1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dirty="0"/>
                        <a:t>(price </a:t>
                      </a:r>
                      <a:r>
                        <a:rPr lang="en-US" sz="2600" dirty="0">
                          <a:solidFill>
                            <a:srgbClr val="000000"/>
                          </a:solidFill>
                          <a:latin typeface="Roboto Medium"/>
                          <a:cs typeface="Roboto Medium"/>
                        </a:rPr>
                        <a:t>– </a:t>
                      </a:r>
                      <a:r>
                        <a:rPr lang="en-US" sz="2600" b="1" dirty="0"/>
                        <a:t>cost)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1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600" b="1" dirty="0"/>
                    </a:p>
                  </a:txBody>
                  <a:tcPr>
                    <a:lnL>
                      <a:noFill/>
                    </a:lnL>
                    <a:lnR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600" dirty="0"/>
                        <a:t>retailer</a:t>
                      </a:r>
                    </a:p>
                  </a:txBody>
                  <a:tcPr>
                    <a:lnL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/>
                        <a:t>=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/>
                        <a:t>8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>
                          <a:solidFill>
                            <a:srgbClr val="000000"/>
                          </a:solidFill>
                          <a:latin typeface="Roboto Medium"/>
                          <a:cs typeface="Roboto Medium"/>
                        </a:rPr>
                        <a:t>x</a:t>
                      </a:r>
                      <a:endParaRPr lang="en-US" sz="26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/>
                        <a:t>($12</a:t>
                      </a:r>
                      <a:r>
                        <a:rPr lang="en-US" sz="2600" b="1" dirty="0"/>
                        <a:t> </a:t>
                      </a:r>
                      <a:r>
                        <a:rPr lang="en-US" sz="2600" dirty="0">
                          <a:solidFill>
                            <a:srgbClr val="000000"/>
                          </a:solidFill>
                          <a:latin typeface="Roboto Medium"/>
                          <a:cs typeface="Roboto Medium"/>
                        </a:rPr>
                        <a:t>– $10</a:t>
                      </a:r>
                      <a:r>
                        <a:rPr lang="en-US" sz="2600" dirty="0"/>
                        <a:t>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=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/>
                        <a:t>$16</a:t>
                      </a:r>
                    </a:p>
                  </a:txBody>
                  <a:tcPr>
                    <a:lnL>
                      <a:noFill/>
                    </a:lnL>
                    <a:lnR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600" dirty="0"/>
                    </a:p>
                  </a:txBody>
                  <a:tcPr>
                    <a:lnL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600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6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6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600" dirty="0"/>
                    </a:p>
                  </a:txBody>
                  <a:tcPr>
                    <a:lnL>
                      <a:noFill/>
                    </a:lnL>
                    <a:lnR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5" name="Date Placeholder 4">
            <a:extLst>
              <a:ext uri="{FF2B5EF4-FFF2-40B4-BE49-F238E27FC236}">
                <a16:creationId xmlns:a16="http://schemas.microsoft.com/office/drawing/2014/main" id="{828B8F20-A693-4ED1-A5FF-6FE6FC74AC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  <a:latin typeface="Roboto Regular"/>
                <a:cs typeface="Roboto Regular"/>
              </a:rPr>
              <a:t>a market for coffee</a:t>
            </a:r>
          </a:p>
        </p:txBody>
      </p:sp>
    </p:spTree>
    <p:extLst>
      <p:ext uri="{BB962C8B-B14F-4D97-AF65-F5344CB8AC3E}">
        <p14:creationId xmlns:p14="http://schemas.microsoft.com/office/powerpoint/2010/main" val="7870725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>
                <a:latin typeface="Roboto Bold"/>
                <a:cs typeface="Roboto Bold"/>
              </a:rPr>
              <a:t>payoffs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dirty="0" err="1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808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254000" y="1086762"/>
            <a:ext cx="8734778" cy="50233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rgbClr val="ED2D49"/>
                </a:solidFill>
                <a:latin typeface="Roboto Medium"/>
                <a:cs typeface="Roboto Medium"/>
              </a:rPr>
              <a:t>an example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600" dirty="0">
                <a:solidFill>
                  <a:srgbClr val="000000"/>
                </a:solidFill>
                <a:latin typeface="Roboto Medium"/>
                <a:cs typeface="Roboto Medium"/>
              </a:rPr>
              <a:t>suppose inverse market demand is P = 20 – Q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600" dirty="0">
                <a:solidFill>
                  <a:srgbClr val="000000"/>
                </a:solidFill>
                <a:latin typeface="Roboto Medium"/>
                <a:cs typeface="Roboto Medium"/>
              </a:rPr>
              <a:t>wholesaler sets a price of $10/bag of coffee and has a cost of $4/bag of coffee 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600" dirty="0">
                <a:solidFill>
                  <a:srgbClr val="000000"/>
                </a:solidFill>
                <a:latin typeface="Roboto Medium"/>
                <a:cs typeface="Roboto Medium"/>
              </a:rPr>
              <a:t>retailer purchases 8 bags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600" dirty="0">
                <a:solidFill>
                  <a:srgbClr val="000000"/>
                </a:solidFill>
                <a:latin typeface="Roboto Medium"/>
                <a:cs typeface="Roboto Medium"/>
              </a:rPr>
              <a:t>r</a:t>
            </a:r>
            <a:r>
              <a:rPr lang="en-US" sz="2600">
                <a:solidFill>
                  <a:srgbClr val="000000"/>
                </a:solidFill>
                <a:latin typeface="Roboto Medium"/>
                <a:cs typeface="Roboto Medium"/>
              </a:rPr>
              <a:t>esulting </a:t>
            </a:r>
            <a:r>
              <a:rPr lang="en-US" sz="2600" dirty="0">
                <a:solidFill>
                  <a:srgbClr val="000000"/>
                </a:solidFill>
                <a:latin typeface="Roboto Medium"/>
                <a:cs typeface="Roboto Medium"/>
              </a:rPr>
              <a:t>price is 20 – 8 = $12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7762801"/>
              </p:ext>
            </p:extLst>
          </p:nvPr>
        </p:nvGraphicFramePr>
        <p:xfrm>
          <a:off x="414338" y="4388555"/>
          <a:ext cx="8196261" cy="17373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6702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27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1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71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370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7874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/>
                        <a:t>payoff</a:t>
                      </a:r>
                    </a:p>
                  </a:txBody>
                  <a:tcPr>
                    <a:lnL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/>
                        <a:t>=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/>
                        <a:t>quantity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>
                          <a:solidFill>
                            <a:srgbClr val="000000"/>
                          </a:solidFill>
                          <a:latin typeface="Roboto Medium"/>
                          <a:cs typeface="Roboto Medium"/>
                        </a:rPr>
                        <a:t>x</a:t>
                      </a:r>
                      <a:endParaRPr lang="en-US" sz="2600" b="1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dirty="0"/>
                        <a:t>(price </a:t>
                      </a:r>
                      <a:r>
                        <a:rPr lang="en-US" sz="2600" dirty="0">
                          <a:solidFill>
                            <a:srgbClr val="000000"/>
                          </a:solidFill>
                          <a:latin typeface="Roboto Medium"/>
                          <a:cs typeface="Roboto Medium"/>
                        </a:rPr>
                        <a:t>– </a:t>
                      </a:r>
                      <a:r>
                        <a:rPr lang="en-US" sz="2600" b="1" dirty="0"/>
                        <a:t>cost)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1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600" b="1" dirty="0"/>
                    </a:p>
                  </a:txBody>
                  <a:tcPr>
                    <a:lnL>
                      <a:noFill/>
                    </a:lnL>
                    <a:lnR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600" dirty="0"/>
                        <a:t>retailer</a:t>
                      </a:r>
                    </a:p>
                  </a:txBody>
                  <a:tcPr>
                    <a:lnL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/>
                        <a:t>=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/>
                        <a:t>8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>
                          <a:solidFill>
                            <a:srgbClr val="000000"/>
                          </a:solidFill>
                          <a:latin typeface="Roboto Medium"/>
                          <a:cs typeface="Roboto Medium"/>
                        </a:rPr>
                        <a:t>x</a:t>
                      </a:r>
                      <a:endParaRPr lang="en-US" sz="26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/>
                        <a:t>($12</a:t>
                      </a:r>
                      <a:r>
                        <a:rPr lang="en-US" sz="2600" b="1" dirty="0"/>
                        <a:t> </a:t>
                      </a:r>
                      <a:r>
                        <a:rPr lang="en-US" sz="2600" dirty="0">
                          <a:solidFill>
                            <a:srgbClr val="000000"/>
                          </a:solidFill>
                          <a:latin typeface="Roboto Medium"/>
                          <a:cs typeface="Roboto Medium"/>
                        </a:rPr>
                        <a:t>– $10</a:t>
                      </a:r>
                      <a:r>
                        <a:rPr lang="en-US" sz="2600" dirty="0"/>
                        <a:t>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=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/>
                        <a:t>$16</a:t>
                      </a:r>
                    </a:p>
                  </a:txBody>
                  <a:tcPr>
                    <a:lnL>
                      <a:noFill/>
                    </a:lnL>
                    <a:lnR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600" dirty="0"/>
                        <a:t>wholesaler</a:t>
                      </a:r>
                    </a:p>
                  </a:txBody>
                  <a:tcPr>
                    <a:lnL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/>
                        <a:t>=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/>
                        <a:t>8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>
                          <a:solidFill>
                            <a:srgbClr val="000000"/>
                          </a:solidFill>
                          <a:latin typeface="Roboto Medium"/>
                          <a:cs typeface="Roboto Medium"/>
                        </a:rPr>
                        <a:t>x</a:t>
                      </a:r>
                      <a:endParaRPr lang="en-US" sz="26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/>
                        <a:t>($10</a:t>
                      </a:r>
                      <a:r>
                        <a:rPr lang="en-US" sz="2600" b="1" dirty="0"/>
                        <a:t> </a:t>
                      </a:r>
                      <a:r>
                        <a:rPr lang="en-US" sz="2600" dirty="0">
                          <a:solidFill>
                            <a:srgbClr val="000000"/>
                          </a:solidFill>
                          <a:latin typeface="Roboto Medium"/>
                          <a:cs typeface="Roboto Medium"/>
                        </a:rPr>
                        <a:t>– $4</a:t>
                      </a:r>
                      <a:r>
                        <a:rPr lang="en-US" sz="2600" dirty="0"/>
                        <a:t>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=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/>
                        <a:t>$48</a:t>
                      </a:r>
                    </a:p>
                  </a:txBody>
                  <a:tcPr>
                    <a:lnL>
                      <a:noFill/>
                    </a:lnL>
                    <a:lnR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2D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4642557" y="197554"/>
            <a:ext cx="38041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ED2D49"/>
                </a:solidFill>
                <a:latin typeface=""/>
              </a:rPr>
              <a:t>happy playing!</a:t>
            </a:r>
          </a:p>
        </p:txBody>
      </p:sp>
      <p:sp>
        <p:nvSpPr>
          <p:cNvPr id="19" name="Date Placeholder 4">
            <a:extLst>
              <a:ext uri="{FF2B5EF4-FFF2-40B4-BE49-F238E27FC236}">
                <a16:creationId xmlns:a16="http://schemas.microsoft.com/office/drawing/2014/main" id="{E9235E16-C6A4-47E9-9E74-E0F7F3C28B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  <a:latin typeface="Roboto Regular"/>
                <a:cs typeface="Roboto Regular"/>
              </a:rPr>
              <a:t>a market for coffee</a:t>
            </a:r>
          </a:p>
        </p:txBody>
      </p:sp>
    </p:spTree>
    <p:extLst>
      <p:ext uri="{BB962C8B-B14F-4D97-AF65-F5344CB8AC3E}">
        <p14:creationId xmlns:p14="http://schemas.microsoft.com/office/powerpoint/2010/main" val="1486509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</Template>
  <TotalTime>21957</TotalTime>
  <Words>558</Words>
  <Application>Microsoft Office PowerPoint</Application>
  <PresentationFormat>On-screen Show (4:3)</PresentationFormat>
  <Paragraphs>130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Roboto Bold</vt:lpstr>
      <vt:lpstr>Roboto Medium</vt:lpstr>
      <vt:lpstr>Roboto Regular</vt:lpstr>
      <vt:lpstr>Office Theme</vt:lpstr>
      <vt:lpstr>market for coffee: living the mug life </vt:lpstr>
      <vt:lpstr>your game screen (wholesaler)</vt:lpstr>
      <vt:lpstr>your game screen (wholesaler)</vt:lpstr>
      <vt:lpstr>your game screen</vt:lpstr>
      <vt:lpstr>your game screen (wholesaler)</vt:lpstr>
      <vt:lpstr>your game screen (retailer)</vt:lpstr>
      <vt:lpstr>your game screen (retailer)</vt:lpstr>
      <vt:lpstr>your game screen (retailer)</vt:lpstr>
      <vt:lpstr>your game screen (retailer)</vt:lpstr>
      <vt:lpstr>profit calculations</vt:lpstr>
      <vt:lpstr>payoffs</vt:lpstr>
      <vt:lpstr>payoffs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vivian.chan</dc:creator>
  <cp:lastModifiedBy>Chris Roby</cp:lastModifiedBy>
  <cp:revision>784</cp:revision>
  <dcterms:created xsi:type="dcterms:W3CDTF">2014-05-08T16:14:10Z</dcterms:created>
  <dcterms:modified xsi:type="dcterms:W3CDTF">2017-09-01T00:01:55Z</dcterms:modified>
</cp:coreProperties>
</file>