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2" r:id="rId2"/>
    <p:sldId id="412" r:id="rId3"/>
    <p:sldId id="418" r:id="rId4"/>
    <p:sldId id="419" r:id="rId5"/>
    <p:sldId id="420" r:id="rId6"/>
    <p:sldId id="421" r:id="rId7"/>
    <p:sldId id="41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A49"/>
    <a:srgbClr val="ED2D49"/>
    <a:srgbClr val="FF0000"/>
    <a:srgbClr val="000000"/>
    <a:srgbClr val="062394"/>
    <a:srgbClr val="2EC9B4"/>
    <a:srgbClr val="051F82"/>
    <a:srgbClr val="4F17FF"/>
    <a:srgbClr val="9F0B28"/>
    <a:srgbClr val="E50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2" autoAdjust="0"/>
    <p:restoredTop sz="90365" autoAdjust="0"/>
  </p:normalViewPr>
  <p:slideViewPr>
    <p:cSldViewPr snapToGrid="0">
      <p:cViewPr varScale="1">
        <p:scale>
          <a:sx n="61" d="100"/>
          <a:sy n="61" d="100"/>
        </p:scale>
        <p:origin x="15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ACC2-E142-D544-83FB-A56CD4F90C90}" type="datetime1">
              <a:rPr lang="en-US" smtClean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860EB-7C08-A447-8AFF-AB0B65F3C9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6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29CDA-39E5-4149-B69D-97AAA54AE562}" type="datetime1">
              <a:rPr lang="en-US" smtClean="0"/>
              <a:t>11/28/2017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E9E64-0845-4082-BCC8-EB94D4296C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3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8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48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7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7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3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6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9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R&amp;D Race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www.moblab.com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1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R&amp;D Race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www.moblab.com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4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Insurance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64817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0366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380999" y="1014543"/>
            <a:ext cx="8382000" cy="5254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Overview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Humans have settled Mars!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Meteor strikes threaten to destroy homes on Mars.</a:t>
            </a:r>
            <a:endParaRPr lang="en-US" dirty="0">
              <a:solidFill>
                <a:srgbClr val="000000"/>
              </a:solidFill>
              <a:latin typeface="Calibri"/>
              <a:cs typeface="Roboto Medium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You sell meteor insurance to the homes on Mars.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cs typeface="Roboto Medium"/>
              </a:rPr>
              <a:t>You can only set a single price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cs typeface="Roboto Medium"/>
              </a:rPr>
              <a:t>Homeowners see this price and decide to buy or not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Revenues depend on how many homeowners buy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Costs depend on the values of the insured homes destroyed in the meteor shower.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04785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tart_scree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15" y="1540548"/>
            <a:ext cx="7128570" cy="472080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Game Screen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56350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2059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577240" y="1015169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Possible buyers of homeowners insurance</a:t>
            </a:r>
          </a:p>
        </p:txBody>
      </p:sp>
      <p:sp>
        <p:nvSpPr>
          <p:cNvPr id="23" name="Oval 22"/>
          <p:cNvSpPr/>
          <p:nvPr/>
        </p:nvSpPr>
        <p:spPr>
          <a:xfrm>
            <a:off x="1178437" y="2333347"/>
            <a:ext cx="1519237" cy="983548"/>
          </a:xfrm>
          <a:prstGeom prst="ellipse">
            <a:avLst/>
          </a:prstGeom>
          <a:noFill/>
          <a:ln w="25400" cmpd="sng">
            <a:solidFill>
              <a:srgbClr val="EE2A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60176" y="1501588"/>
            <a:ext cx="77880" cy="736759"/>
          </a:xfrm>
          <a:prstGeom prst="straightConnector1">
            <a:avLst/>
          </a:prstGeom>
          <a:ln w="25400">
            <a:solidFill>
              <a:srgbClr val="EE2A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82C6D694-87C0-451F-B8B1-F3C8ECCB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</p:spTree>
    <p:extLst>
      <p:ext uri="{BB962C8B-B14F-4D97-AF65-F5344CB8AC3E}">
        <p14:creationId xmlns:p14="http://schemas.microsoft.com/office/powerpoint/2010/main" val="94413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tart_scree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15" y="1540548"/>
            <a:ext cx="7128570" cy="472080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Game Screen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56350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2059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577240" y="1015169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Expected homes damaged. Range of home values.</a:t>
            </a:r>
          </a:p>
        </p:txBody>
      </p:sp>
      <p:sp>
        <p:nvSpPr>
          <p:cNvPr id="23" name="Oval 22"/>
          <p:cNvSpPr/>
          <p:nvPr/>
        </p:nvSpPr>
        <p:spPr>
          <a:xfrm>
            <a:off x="2737082" y="2325011"/>
            <a:ext cx="1519237" cy="983548"/>
          </a:xfrm>
          <a:prstGeom prst="ellipse">
            <a:avLst/>
          </a:prstGeom>
          <a:noFill/>
          <a:ln w="25400" cmpd="sng">
            <a:solidFill>
              <a:srgbClr val="EE2A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60176" y="1501588"/>
            <a:ext cx="1330579" cy="789818"/>
          </a:xfrm>
          <a:prstGeom prst="straightConnector1">
            <a:avLst/>
          </a:prstGeom>
          <a:ln w="25400">
            <a:solidFill>
              <a:srgbClr val="EE2A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BF7A167F-3B92-4374-A809-558C0A1A06A5}"/>
              </a:ext>
            </a:extLst>
          </p:cNvPr>
          <p:cNvSpPr/>
          <p:nvPr/>
        </p:nvSpPr>
        <p:spPr>
          <a:xfrm>
            <a:off x="4351313" y="2266965"/>
            <a:ext cx="2050041" cy="984250"/>
          </a:xfrm>
          <a:prstGeom prst="ellipse">
            <a:avLst/>
          </a:prstGeom>
          <a:noFill/>
          <a:ln w="25400" cmpd="sng">
            <a:solidFill>
              <a:srgbClr val="EE2A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1928AA-1972-4573-8F17-30DE9F0BCBEE}"/>
              </a:ext>
            </a:extLst>
          </p:cNvPr>
          <p:cNvCxnSpPr>
            <a:cxnSpLocks/>
          </p:cNvCxnSpPr>
          <p:nvPr/>
        </p:nvCxnSpPr>
        <p:spPr>
          <a:xfrm flipH="1">
            <a:off x="6031659" y="1496653"/>
            <a:ext cx="1026195" cy="853489"/>
          </a:xfrm>
          <a:prstGeom prst="straightConnector1">
            <a:avLst/>
          </a:prstGeom>
          <a:ln w="25400">
            <a:solidFill>
              <a:srgbClr val="EE2A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4">
            <a:extLst>
              <a:ext uri="{FF2B5EF4-FFF2-40B4-BE49-F238E27FC236}">
                <a16:creationId xmlns:a16="http://schemas.microsoft.com/office/drawing/2014/main" id="{30EC6B88-BF4E-4776-905B-E3D6DBC4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</p:spTree>
    <p:extLst>
      <p:ext uri="{BB962C8B-B14F-4D97-AF65-F5344CB8AC3E}">
        <p14:creationId xmlns:p14="http://schemas.microsoft.com/office/powerpoint/2010/main" val="341696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ove_sli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36" y="1552376"/>
            <a:ext cx="7104728" cy="46971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Game Screen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56350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2059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577240" y="1015169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Move the slider to choose a price</a:t>
            </a:r>
          </a:p>
        </p:txBody>
      </p:sp>
      <p:sp>
        <p:nvSpPr>
          <p:cNvPr id="23" name="Oval 22"/>
          <p:cNvSpPr/>
          <p:nvPr/>
        </p:nvSpPr>
        <p:spPr>
          <a:xfrm>
            <a:off x="5069262" y="4595495"/>
            <a:ext cx="850910" cy="645183"/>
          </a:xfrm>
          <a:prstGeom prst="ellipse">
            <a:avLst/>
          </a:prstGeom>
          <a:noFill/>
          <a:ln w="25400" cmpd="sng">
            <a:solidFill>
              <a:srgbClr val="EE2A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60176" y="1501588"/>
            <a:ext cx="3188396" cy="3135067"/>
          </a:xfrm>
          <a:prstGeom prst="straightConnector1">
            <a:avLst/>
          </a:prstGeom>
          <a:ln w="25400">
            <a:solidFill>
              <a:srgbClr val="EE2A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969D4654-7E8C-462F-9039-1CB9B371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</p:spTree>
    <p:extLst>
      <p:ext uri="{BB962C8B-B14F-4D97-AF65-F5344CB8AC3E}">
        <p14:creationId xmlns:p14="http://schemas.microsoft.com/office/powerpoint/2010/main" val="395904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ove_sli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36" y="1552376"/>
            <a:ext cx="7104728" cy="46971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Game Screen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56350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2059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577240" y="1015169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Press button to set price</a:t>
            </a:r>
          </a:p>
        </p:txBody>
      </p:sp>
      <p:sp>
        <p:nvSpPr>
          <p:cNvPr id="23" name="Oval 22"/>
          <p:cNvSpPr/>
          <p:nvPr/>
        </p:nvSpPr>
        <p:spPr>
          <a:xfrm>
            <a:off x="5084763" y="5172075"/>
            <a:ext cx="1562178" cy="644525"/>
          </a:xfrm>
          <a:prstGeom prst="ellipse">
            <a:avLst/>
          </a:prstGeom>
          <a:noFill/>
          <a:ln w="25400" cmpd="sng">
            <a:solidFill>
              <a:srgbClr val="EE2A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60176" y="1501588"/>
            <a:ext cx="3443182" cy="3686890"/>
          </a:xfrm>
          <a:prstGeom prst="straightConnector1">
            <a:avLst/>
          </a:prstGeom>
          <a:ln w="25400">
            <a:solidFill>
              <a:srgbClr val="EE2A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C1A17B3F-209E-49EC-B737-16C25132F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</p:spTree>
    <p:extLst>
      <p:ext uri="{BB962C8B-B14F-4D97-AF65-F5344CB8AC3E}">
        <p14:creationId xmlns:p14="http://schemas.microsoft.com/office/powerpoint/2010/main" val="19792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eteor_show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37" y="1552376"/>
            <a:ext cx="7104726" cy="46971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Game Screen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56350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2059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577240" y="1015169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Meteor shower ensues … </a:t>
            </a:r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C22CE085-C103-4EE1-8252-AA166AA4AF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</p:spTree>
    <p:extLst>
      <p:ext uri="{BB962C8B-B14F-4D97-AF65-F5344CB8AC3E}">
        <p14:creationId xmlns:p14="http://schemas.microsoft.com/office/powerpoint/2010/main" val="162110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2750"/>
            <a:ext cx="8348137" cy="646331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3600" dirty="0">
                <a:latin typeface="Roboto Regular"/>
                <a:cs typeface="Roboto Regular"/>
              </a:rPr>
              <a:t>Payoffs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67667" y="6356350"/>
            <a:ext cx="1608667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www.moblab.com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944778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095" y="6462059"/>
            <a:ext cx="208662" cy="2086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1000" y="6368762"/>
            <a:ext cx="8382000" cy="0"/>
          </a:xfrm>
          <a:prstGeom prst="line">
            <a:avLst/>
          </a:prstGeom>
          <a:ln w="12700">
            <a:solidFill>
              <a:srgbClr val="EE2A49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380999" y="1014543"/>
            <a:ext cx="8382000" cy="5254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</a:rPr>
              <a:t>Profit from Insurance Sales</a:t>
            </a:r>
            <a:endParaRPr lang="en-US" dirty="0"/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Profit = Price x N – Sum(Values of Damaged Homes)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sz="2400" dirty="0">
              <a:solidFill>
                <a:srgbClr val="000000"/>
              </a:solidFill>
              <a:latin typeface="Roboto Light"/>
              <a:cs typeface="Roboto Medium"/>
            </a:endParaRPr>
          </a:p>
          <a:p>
            <a:pPr algn="l"/>
            <a:r>
              <a:rPr lang="en-US" sz="2800" dirty="0">
                <a:solidFill>
                  <a:srgbClr val="EE2A49"/>
                </a:solidFill>
                <a:latin typeface="Roboto Regular"/>
                <a:cs typeface="Roboto Regular"/>
              </a:rPr>
              <a:t>An Example</a:t>
            </a:r>
            <a:endParaRPr lang="en-US" sz="2400" dirty="0">
              <a:solidFill>
                <a:srgbClr val="000000"/>
              </a:solidFill>
              <a:latin typeface="Roboto Light"/>
              <a:cs typeface="Roboto Medium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You set price to 10K and 10 homeowners buy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Roboto Light"/>
                <a:cs typeface="Roboto Medium"/>
              </a:rPr>
              <a:t>Revenue = $10,000x10 = $100,000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Two homes are damaged (50K and 30K)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Roboto Light"/>
                <a:cs typeface="Roboto Medium"/>
              </a:rPr>
              <a:t>Cost = $50,000 + $30,000 = $80,000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 Light"/>
                <a:cs typeface="Roboto Medium"/>
              </a:rPr>
              <a:t>Profit = $10,000x10 – ($50,000 + $30,000) = $20,000</a:t>
            </a:r>
            <a:endParaRPr lang="en-US" dirty="0">
              <a:solidFill>
                <a:srgbClr val="000000"/>
              </a:solidFill>
              <a:latin typeface="Calibri"/>
              <a:cs typeface="Roboto Medium"/>
            </a:endParaRPr>
          </a:p>
          <a:p>
            <a:pPr lvl="1" algn="l"/>
            <a:endParaRPr lang="en-US" sz="2600" dirty="0">
              <a:solidFill>
                <a:srgbClr val="000000"/>
              </a:solidFill>
              <a:latin typeface="Roboto Medium"/>
              <a:cs typeface="Roboto Mediu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3932" y="6415233"/>
            <a:ext cx="2269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Roboto Light"/>
                <a:cs typeface="Roboto Light"/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Serious games. Seriously fun.</a:t>
            </a:r>
            <a:endParaRPr lang="en-US" sz="1200" dirty="0">
              <a:solidFill>
                <a:schemeClr val="bg1"/>
              </a:solidFill>
              <a:latin typeface="Roboto Light"/>
              <a:cs typeface="Roboto Ligh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510389" y="332750"/>
            <a:ext cx="3252611" cy="646331"/>
          </a:xfrm>
          <a:prstGeom prst="rect">
            <a:avLst/>
          </a:prstGeom>
          <a:ln>
            <a:noFill/>
            <a:prstDash val="lgDash"/>
          </a:ln>
          <a:effectLst/>
        </p:spPr>
        <p:txBody>
          <a:bodyPr vert="horz" wrap="square" lIns="91440" tIns="0" rIns="91440" bIns="9144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solidFill>
                  <a:srgbClr val="EE2A49"/>
                </a:solidFill>
                <a:latin typeface="Roboto Regular"/>
                <a:cs typeface="Roboto Regular"/>
              </a:rPr>
              <a:t>Happy playing!</a:t>
            </a:r>
          </a:p>
        </p:txBody>
      </p:sp>
      <p:sp>
        <p:nvSpPr>
          <p:cNvPr id="18" name="Date Placeholder 4">
            <a:extLst>
              <a:ext uri="{FF2B5EF4-FFF2-40B4-BE49-F238E27FC236}">
                <a16:creationId xmlns:a16="http://schemas.microsoft.com/office/drawing/2014/main" id="{569AE714-CFC6-4615-AEE3-230C02F2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8" y="6364817"/>
            <a:ext cx="2015069" cy="3651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Light"/>
                <a:cs typeface="Roboto Light"/>
              </a:rPr>
              <a:t>Insurance Market</a:t>
            </a:r>
          </a:p>
        </p:txBody>
      </p:sp>
    </p:spTree>
    <p:extLst>
      <p:ext uri="{BB962C8B-B14F-4D97-AF65-F5344CB8AC3E}">
        <p14:creationId xmlns:p14="http://schemas.microsoft.com/office/powerpoint/2010/main" val="415079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PrivateEnglishStudentInstru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PrivateEnglishStudentInstructions</Template>
  <TotalTime>58</TotalTime>
  <Words>268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Roboto Light</vt:lpstr>
      <vt:lpstr>Roboto Medium</vt:lpstr>
      <vt:lpstr>Roboto Regular</vt:lpstr>
      <vt:lpstr>PrivateEnglishStudentInstructions</vt:lpstr>
      <vt:lpstr>Insurance Market</vt:lpstr>
      <vt:lpstr>Game Screen</vt:lpstr>
      <vt:lpstr>Game Screen</vt:lpstr>
      <vt:lpstr>Game Screen</vt:lpstr>
      <vt:lpstr>Game Screen</vt:lpstr>
      <vt:lpstr>Game Screen</vt:lpstr>
      <vt:lpstr>Payoffs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R&amp;D Race</dc:title>
  <dc:creator>Kelvin</dc:creator>
  <cp:lastModifiedBy>Chris Roby</cp:lastModifiedBy>
  <cp:revision>113</cp:revision>
  <dcterms:created xsi:type="dcterms:W3CDTF">2016-04-19T18:48:58Z</dcterms:created>
  <dcterms:modified xsi:type="dcterms:W3CDTF">2017-11-28T15:11:38Z</dcterms:modified>
</cp:coreProperties>
</file>