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322" r:id="rId2"/>
    <p:sldId id="326" r:id="rId3"/>
    <p:sldId id="327" r:id="rId4"/>
    <p:sldId id="340" r:id="rId5"/>
    <p:sldId id="334" r:id="rId6"/>
    <p:sldId id="341" r:id="rId7"/>
    <p:sldId id="342" r:id="rId8"/>
    <p:sldId id="336" r:id="rId9"/>
    <p:sldId id="343" r:id="rId10"/>
    <p:sldId id="337" r:id="rId11"/>
    <p:sldId id="338" r:id="rId12"/>
  </p:sldIdLst>
  <p:sldSz cx="9144000" cy="6858000" type="screen4x3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D49"/>
    <a:srgbClr val="000000"/>
    <a:srgbClr val="062394"/>
    <a:srgbClr val="2EC9B4"/>
    <a:srgbClr val="051F82"/>
    <a:srgbClr val="4F17FF"/>
    <a:srgbClr val="9F0B28"/>
    <a:srgbClr val="E5013C"/>
    <a:srgbClr val="E9003C"/>
    <a:srgbClr val="F50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2" autoAdjust="0"/>
    <p:restoredTop sz="90308" autoAdjust="0"/>
  </p:normalViewPr>
  <p:slideViewPr>
    <p:cSldViewPr snapToGrid="0">
      <p:cViewPr varScale="1">
        <p:scale>
          <a:sx n="101" d="100"/>
          <a:sy n="101" d="100"/>
        </p:scale>
        <p:origin x="21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8ACC2-E142-D544-83FB-A56CD4F90C90}" type="datetime1">
              <a:rPr lang="en-US" smtClean="0"/>
              <a:t>1/4/22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860EB-7C08-A447-8AFF-AB0B65F3C9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6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29CDA-39E5-4149-B69D-97AAA54AE562}" type="datetime1">
              <a:rPr lang="en-US" smtClean="0"/>
              <a:t>1/4/22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E9E64-0845-4082-BCC8-EB94D4296C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33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E9E64-0845-4082-BCC8-EB94D4296CF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79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E9E64-0845-4082-BCC8-EB94D4296CF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12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E9E64-0845-4082-BCC8-EB94D4296CF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16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E9E64-0845-4082-BCC8-EB94D4296CF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12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E9E64-0845-4082-BCC8-EB94D4296CF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12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95CF0-D857-8347-A7BA-DF1C4B0EC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94A26F-DC64-4342-87CA-F1A16B88A4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AA283-F8DC-BB4E-9F2D-BB68E536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4EBDE-9739-FF4F-8F75-BB917B34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BC18B-A22A-E247-8DE6-07875BEF2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4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1C119-E50A-714B-9B0F-649B1AEB9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99E014-B381-A246-A38D-565F1863A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F649F-22ED-2E4F-90E5-0E55BEFEB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F7D28-3AA9-9142-AD5E-59CAAF49B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CBEFD-588B-804E-8F7D-555057B8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4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C5A9F3-E714-DD4B-BE87-3EEB8B18C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EE809-C1C7-7B4F-B564-9C8B258AD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5BE19-2571-1A45-98BF-E1E578437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48B8E-F50A-FA4E-9301-D55B1CA0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5513F-CBBF-1E40-8297-00A2D9A5A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8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AC1CA-A789-9D4D-8C4A-B4B6AE49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0C72F-F053-1C41-9B0C-6530812ED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6B93B-5166-C542-98B2-C86AACE9C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B637D-E838-2E4E-B7CE-15A61B21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A9522-F96C-734B-A074-DF90670BF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1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8E443-39C9-AE4E-B79E-9EFF67000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96AF2-380E-8145-A232-983B98166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49415-C12A-5F41-B732-6A4B182FF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08288-A2DD-544E-AE8A-66A63D81C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C5CD9-248F-6F47-85D1-7A705014B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0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28611-81BD-304C-83AE-8A662CAAA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9473E-61C7-814F-8ADC-8BFF0022C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9C7D9-27DF-0845-A6EF-4E43A182B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78ED3-9E6F-3447-A616-CB7A9205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80BC0-E72D-0048-AB51-D36DDC3D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D0BA-6D3C-7D43-9DDA-46B7BECBD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3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322F9-42A3-0447-A055-DDC91865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54EB5-6849-1548-81D7-1708E0E30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44F6B2-7BAC-8142-97D0-334E1560E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1AB84C-B7DD-6E44-8D96-008763D59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EF8023-9572-954C-A773-114F34E1B7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9CB53C-1A52-9541-9218-8B451C9F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51C090-2B6F-6B4A-8569-BB94B934C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E72FCA-0274-2542-96E4-1FD3D34A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8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AA320-8A7B-9641-BA45-F6BB322EE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2FB6F4-167B-9946-941B-9B820ECD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C3DC5-8458-A14B-AE0C-9F9723A2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4D0B1-63E3-6848-B70D-149244AD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0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5E8BD0-4384-D54A-92EB-B6C408350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2A5D3D-32D6-0643-BE9A-E2816762D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5AC-5888-0247-A1F2-862019E5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8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A493E-54D3-ED46-891F-3ED47DF3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BD80F-C572-C846-928B-6CAA6C98E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67284-B2C5-7745-93B4-507132855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87989C-F25B-0647-8BAE-503980D34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FB605-B335-E74C-9642-3E00FB9A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CD5F8-24AB-5A48-998D-B76E615C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4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0BA1B-B312-374D-9310-1B5B06A51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E3313-DB5D-8A47-BB11-198A2BCC5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E4E0C-DC58-1D40-8E46-44DD74348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00AC0-89F5-5A43-893F-450742C7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D671F-84A5-F74A-ADF6-23C2A3C4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4E0E6-B7EA-1749-B10F-D3FF55057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8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52043A-C10B-9745-AEBE-4C6246CEE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87510-8D75-2A42-ABCF-33B93EA8C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F67C8-005F-C34C-9BA9-168C40DB8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orange market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CF4EC-0FE2-FE44-B44A-F10468D702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55A4E-00C9-E846-AE9A-58DE842B0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45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caveat emptor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dirty="0" err="1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808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86762"/>
            <a:ext cx="7964715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overview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Everyone matched in buyer-seller pairs.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The Seller: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200" dirty="0">
                <a:solidFill>
                  <a:srgbClr val="000000"/>
                </a:solidFill>
                <a:latin typeface="Roboto Medium"/>
                <a:cs typeface="Roboto Medium"/>
              </a:rPr>
              <a:t>knows how much she values the car;</a:t>
            </a:r>
          </a:p>
          <a:p>
            <a:pPr marL="1371600" lvl="2" indent="-457200" algn="l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  <a:latin typeface="Roboto Medium"/>
              </a:rPr>
              <a:t>knows that the buyer places a value on her car which may or may not be different from her value;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200" dirty="0">
                <a:solidFill>
                  <a:srgbClr val="000000"/>
                </a:solidFill>
                <a:latin typeface="Roboto Medium"/>
              </a:rPr>
              <a:t>makes a take-it-or-leave-it offer to sell car to matched buyer.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The Buyer: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200" dirty="0">
                <a:solidFill>
                  <a:srgbClr val="000000"/>
                </a:solidFill>
                <a:latin typeface="Roboto Medium"/>
                <a:cs typeface="Roboto Medium"/>
              </a:rPr>
              <a:t>knowing only the range of possible car values, chooses whether to accept seller’s offer;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200" dirty="0">
                <a:solidFill>
                  <a:srgbClr val="000000"/>
                </a:solidFill>
                <a:latin typeface="Roboto Medium"/>
                <a:cs typeface="Roboto Medium"/>
              </a:rPr>
              <a:t>after choosing whether to buy, only then does he learn his value for the car.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853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earnings:</a:t>
            </a:r>
            <a:r>
              <a:rPr lang="en-US" sz="4000" dirty="0">
                <a:latin typeface="Roboto Bold"/>
                <a:cs typeface="Roboto Bold"/>
              </a:rPr>
              <a:t> </a:t>
            </a:r>
            <a:r>
              <a:rPr lang="en-US" sz="4000" b="1" dirty="0">
                <a:latin typeface="Roboto Bold"/>
                <a:cs typeface="Roboto Bold"/>
              </a:rPr>
              <a:t>an example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8AD74475-6D42-4865-B542-EBEA1F19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dirty="0" err="1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86762"/>
            <a:ext cx="7964715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example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transaction price = $3,800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value to buyer = $4,500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seller value= $3,000</a:t>
            </a:r>
          </a:p>
          <a:p>
            <a:pPr lvl="1" algn="l"/>
            <a:endParaRPr lang="en-US" sz="2600" dirty="0">
              <a:solidFill>
                <a:srgbClr val="000000"/>
              </a:solidFill>
              <a:latin typeface="Roboto Medium"/>
              <a:cs typeface="Roboto Medium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7505"/>
              </p:ext>
            </p:extLst>
          </p:nvPr>
        </p:nvGraphicFramePr>
        <p:xfrm>
          <a:off x="848374" y="3391534"/>
          <a:ext cx="7422445" cy="23164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00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3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buyer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value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0000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price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earnings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600" dirty="0"/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$4,500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0000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$3,800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$700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seller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price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cost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earnings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$1.08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$0.74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$0.34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80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earnings:</a:t>
            </a:r>
            <a:r>
              <a:rPr lang="en-US" sz="4000" dirty="0">
                <a:latin typeface="Roboto Bold"/>
                <a:cs typeface="Roboto Bold"/>
              </a:rPr>
              <a:t> </a:t>
            </a:r>
            <a:r>
              <a:rPr lang="en-US" sz="4000" b="1" dirty="0">
                <a:latin typeface="Roboto Bold"/>
                <a:cs typeface="Roboto Bold"/>
              </a:rPr>
              <a:t>an example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C7F96823-B588-4D4C-BA0D-CA2DF4875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dirty="0" err="1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86762"/>
            <a:ext cx="7964715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example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transaction price = $3,800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value to buyer = $4,500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seller value= $3,000</a:t>
            </a:r>
          </a:p>
          <a:p>
            <a:pPr lvl="1" algn="l"/>
            <a:endParaRPr lang="en-US" sz="2600" dirty="0">
              <a:solidFill>
                <a:srgbClr val="000000"/>
              </a:solidFill>
              <a:latin typeface="Roboto Medium"/>
              <a:cs typeface="Roboto Medium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9A13F1F-1FB3-4434-9E32-36D20E2A4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184822"/>
              </p:ext>
            </p:extLst>
          </p:nvPr>
        </p:nvGraphicFramePr>
        <p:xfrm>
          <a:off x="860777" y="3381023"/>
          <a:ext cx="7422445" cy="23164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00668">
                  <a:extLst>
                    <a:ext uri="{9D8B030D-6E8A-4147-A177-3AD203B41FA5}">
                      <a16:colId xmlns:a16="http://schemas.microsoft.com/office/drawing/2014/main" val="2049024776"/>
                    </a:ext>
                  </a:extLst>
                </a:gridCol>
                <a:gridCol w="1284111">
                  <a:extLst>
                    <a:ext uri="{9D8B030D-6E8A-4147-A177-3AD203B41FA5}">
                      <a16:colId xmlns:a16="http://schemas.microsoft.com/office/drawing/2014/main" val="1475476286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3284584816"/>
                    </a:ext>
                  </a:extLst>
                </a:gridCol>
                <a:gridCol w="1185334">
                  <a:extLst>
                    <a:ext uri="{9D8B030D-6E8A-4147-A177-3AD203B41FA5}">
                      <a16:colId xmlns:a16="http://schemas.microsoft.com/office/drawing/2014/main" val="3445257230"/>
                    </a:ext>
                  </a:extLst>
                </a:gridCol>
                <a:gridCol w="874889">
                  <a:extLst>
                    <a:ext uri="{9D8B030D-6E8A-4147-A177-3AD203B41FA5}">
                      <a16:colId xmlns:a16="http://schemas.microsoft.com/office/drawing/2014/main" val="3898115039"/>
                    </a:ext>
                  </a:extLst>
                </a:gridCol>
                <a:gridCol w="2003777">
                  <a:extLst>
                    <a:ext uri="{9D8B030D-6E8A-4147-A177-3AD203B41FA5}">
                      <a16:colId xmlns:a16="http://schemas.microsoft.com/office/drawing/2014/main" val="3537430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buyer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value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0000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price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earnings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903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600" dirty="0"/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$4,500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0000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$3,800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$700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4023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seller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price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0000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value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/>
                        <a:t>earnings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584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600" dirty="0"/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$3,800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0000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$3,000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$800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9784966"/>
                  </a:ext>
                </a:extLst>
              </a:tr>
            </a:tbl>
          </a:graphicData>
        </a:graphic>
      </p:graphicFrame>
      <p:sp>
        <p:nvSpPr>
          <p:cNvPr id="14" name="TextBox 17">
            <a:extLst>
              <a:ext uri="{FF2B5EF4-FFF2-40B4-BE49-F238E27FC236}">
                <a16:creationId xmlns:a16="http://schemas.microsoft.com/office/drawing/2014/main" id="{FD88798D-32A8-4604-A89E-40B0D28CF514}"/>
              </a:ext>
            </a:extLst>
          </p:cNvPr>
          <p:cNvSpPr txBox="1"/>
          <p:nvPr/>
        </p:nvSpPr>
        <p:spPr>
          <a:xfrm>
            <a:off x="5339803" y="135076"/>
            <a:ext cx="3804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rgbClr val="ED2D49"/>
                </a:solidFill>
                <a:latin typeface=""/>
              </a:rPr>
              <a:t>happy playing!</a:t>
            </a:r>
          </a:p>
        </p:txBody>
      </p:sp>
    </p:spTree>
    <p:extLst>
      <p:ext uri="{BB962C8B-B14F-4D97-AF65-F5344CB8AC3E}">
        <p14:creationId xmlns:p14="http://schemas.microsoft.com/office/powerpoint/2010/main" val="315255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885DE74-13A4-47EF-87F5-9A3DCC68B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29" y="1590862"/>
            <a:ext cx="6970340" cy="469669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seller’s screen</a:t>
            </a:r>
          </a:p>
        </p:txBody>
      </p: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60415A3D-409F-4EF9-8C7D-3BE90B464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range of buyer values for the whole market</a:t>
            </a:r>
          </a:p>
        </p:txBody>
      </p:sp>
      <p:sp>
        <p:nvSpPr>
          <p:cNvPr id="7" name="Oval 6"/>
          <p:cNvSpPr/>
          <p:nvPr/>
        </p:nvSpPr>
        <p:spPr>
          <a:xfrm>
            <a:off x="772509" y="3205654"/>
            <a:ext cx="2017889" cy="845645"/>
          </a:xfrm>
          <a:prstGeom prst="ellipse">
            <a:avLst/>
          </a:prstGeom>
          <a:noFill/>
          <a:ln w="3175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1277055" y="1446807"/>
            <a:ext cx="320517" cy="1654104"/>
          </a:xfrm>
          <a:prstGeom prst="straightConnector1">
            <a:avLst/>
          </a:prstGeom>
          <a:ln w="3175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5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027DE197-17F1-4CB2-9EAA-15B9A8D4F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29" y="1590862"/>
            <a:ext cx="6970340" cy="469669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seller’s screen</a:t>
            </a:r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8859C84B-ADD4-4C53-935E-14D25F88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seller’s value of the car</a:t>
            </a:r>
          </a:p>
        </p:txBody>
      </p:sp>
      <p:sp>
        <p:nvSpPr>
          <p:cNvPr id="7" name="Oval 6"/>
          <p:cNvSpPr/>
          <p:nvPr/>
        </p:nvSpPr>
        <p:spPr>
          <a:xfrm>
            <a:off x="922929" y="3939210"/>
            <a:ext cx="1846899" cy="484226"/>
          </a:xfrm>
          <a:prstGeom prst="ellipse">
            <a:avLst/>
          </a:prstGeom>
          <a:noFill/>
          <a:ln w="3175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2590800" y="1622778"/>
            <a:ext cx="1134533" cy="2270572"/>
          </a:xfrm>
          <a:prstGeom prst="straightConnector1">
            <a:avLst/>
          </a:prstGeom>
          <a:ln w="3175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1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027DE197-17F1-4CB2-9EAA-15B9A8D4F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29" y="1590862"/>
            <a:ext cx="6970340" cy="469669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seller’s screen</a:t>
            </a:r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8859C84B-ADD4-4C53-935E-14D25F88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Enter a take-it-or-leave-it asking price. Set price.</a:t>
            </a:r>
          </a:p>
        </p:txBody>
      </p:sp>
      <p:sp>
        <p:nvSpPr>
          <p:cNvPr id="7" name="Oval 6"/>
          <p:cNvSpPr/>
          <p:nvPr/>
        </p:nvSpPr>
        <p:spPr>
          <a:xfrm>
            <a:off x="922929" y="4267200"/>
            <a:ext cx="2293237" cy="725214"/>
          </a:xfrm>
          <a:prstGeom prst="ellipse">
            <a:avLst/>
          </a:prstGeom>
          <a:noFill/>
          <a:ln w="3175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2590800" y="1622778"/>
            <a:ext cx="1134534" cy="2563281"/>
          </a:xfrm>
          <a:prstGeom prst="straightConnector1">
            <a:avLst/>
          </a:prstGeom>
          <a:ln w="3175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E60D54A-BD9C-489C-ABC5-0418C542A8FC}"/>
              </a:ext>
            </a:extLst>
          </p:cNvPr>
          <p:cNvCxnSpPr>
            <a:cxnSpLocks/>
          </p:cNvCxnSpPr>
          <p:nvPr/>
        </p:nvCxnSpPr>
        <p:spPr>
          <a:xfrm flipH="1">
            <a:off x="3005959" y="1541720"/>
            <a:ext cx="3635918" cy="3669981"/>
          </a:xfrm>
          <a:prstGeom prst="straightConnector1">
            <a:avLst/>
          </a:prstGeom>
          <a:ln w="3175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53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7-08-31 at 4.06.34 PM.png">
            <a:extLst>
              <a:ext uri="{FF2B5EF4-FFF2-40B4-BE49-F238E27FC236}">
                <a16:creationId xmlns:a16="http://schemas.microsoft.com/office/drawing/2014/main" id="{5B103AD3-3191-4B86-B618-4E40709455EE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/>
          <a:srcRect l="1035" t="2015"/>
          <a:stretch/>
        </p:blipFill>
        <p:spPr>
          <a:xfrm>
            <a:off x="925503" y="1650557"/>
            <a:ext cx="6963809" cy="461689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buyer’s screen</a:t>
            </a:r>
          </a:p>
        </p:txBody>
      </p:sp>
      <p:sp>
        <p:nvSpPr>
          <p:cNvPr id="20" name="Date Placeholder 4">
            <a:extLst>
              <a:ext uri="{FF2B5EF4-FFF2-40B4-BE49-F238E27FC236}">
                <a16:creationId xmlns:a16="http://schemas.microsoft.com/office/drawing/2014/main" id="{BA37B252-C7B3-45C6-837E-F362FF8D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range of buyer values for the whole market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2028497" y="1594555"/>
            <a:ext cx="158725" cy="1474466"/>
          </a:xfrm>
          <a:prstGeom prst="straightConnector1">
            <a:avLst/>
          </a:prstGeom>
          <a:ln w="3175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205803E-6706-4946-A4C3-363251B0CE90}"/>
              </a:ext>
            </a:extLst>
          </p:cNvPr>
          <p:cNvSpPr/>
          <p:nvPr/>
        </p:nvSpPr>
        <p:spPr>
          <a:xfrm>
            <a:off x="735724" y="3171757"/>
            <a:ext cx="2039008" cy="725214"/>
          </a:xfrm>
          <a:prstGeom prst="ellipse">
            <a:avLst/>
          </a:prstGeom>
          <a:noFill/>
          <a:ln w="3175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1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creen Shot 2017-08-31 at 4.06.34 PM.png">
            <a:extLst>
              <a:ext uri="{FF2B5EF4-FFF2-40B4-BE49-F238E27FC236}">
                <a16:creationId xmlns:a16="http://schemas.microsoft.com/office/drawing/2014/main" id="{E3924195-A493-4B47-AABE-9E4B6C76B004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/>
          <a:srcRect l="1035" t="2015"/>
          <a:stretch/>
        </p:blipFill>
        <p:spPr>
          <a:xfrm>
            <a:off x="925503" y="1634608"/>
            <a:ext cx="6963809" cy="461689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buyer’s screen</a:t>
            </a:r>
          </a:p>
        </p:txBody>
      </p:sp>
      <p:sp>
        <p:nvSpPr>
          <p:cNvPr id="20" name="Date Placeholder 4">
            <a:extLst>
              <a:ext uri="{FF2B5EF4-FFF2-40B4-BE49-F238E27FC236}">
                <a16:creationId xmlns:a16="http://schemas.microsoft.com/office/drawing/2014/main" id="{BA37B252-C7B3-45C6-837E-F362FF8D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seller’s asking price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2187223" y="1594555"/>
            <a:ext cx="167094" cy="2067947"/>
          </a:xfrm>
          <a:prstGeom prst="straightConnector1">
            <a:avLst/>
          </a:prstGeom>
          <a:ln w="3175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205803E-6706-4946-A4C3-363251B0CE90}"/>
              </a:ext>
            </a:extLst>
          </p:cNvPr>
          <p:cNvSpPr/>
          <p:nvPr/>
        </p:nvSpPr>
        <p:spPr>
          <a:xfrm>
            <a:off x="1008993" y="3781357"/>
            <a:ext cx="2039008" cy="725214"/>
          </a:xfrm>
          <a:prstGeom prst="ellipse">
            <a:avLst/>
          </a:prstGeom>
          <a:noFill/>
          <a:ln w="3175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8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creen Shot 2017-08-31 at 4.06.34 PM.png">
            <a:extLst>
              <a:ext uri="{FF2B5EF4-FFF2-40B4-BE49-F238E27FC236}">
                <a16:creationId xmlns:a16="http://schemas.microsoft.com/office/drawing/2014/main" id="{140A3BD7-68AE-45F3-87CF-71C0FDB800D4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/>
          <a:srcRect l="1035" t="2015"/>
          <a:stretch/>
        </p:blipFill>
        <p:spPr>
          <a:xfrm>
            <a:off x="923544" y="1633309"/>
            <a:ext cx="6967728" cy="46194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buyer’s screen</a:t>
            </a:r>
          </a:p>
        </p:txBody>
      </p:sp>
      <p:sp>
        <p:nvSpPr>
          <p:cNvPr id="20" name="Date Placeholder 4">
            <a:extLst>
              <a:ext uri="{FF2B5EF4-FFF2-40B4-BE49-F238E27FC236}">
                <a16:creationId xmlns:a16="http://schemas.microsoft.com/office/drawing/2014/main" id="{BA37B252-C7B3-45C6-837E-F362FF8D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choose whether to buy the car or pass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3005959" y="1539054"/>
            <a:ext cx="1797270" cy="2843760"/>
          </a:xfrm>
          <a:prstGeom prst="straightConnector1">
            <a:avLst/>
          </a:prstGeom>
          <a:ln w="3175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205803E-6706-4946-A4C3-363251B0CE90}"/>
              </a:ext>
            </a:extLst>
          </p:cNvPr>
          <p:cNvSpPr/>
          <p:nvPr/>
        </p:nvSpPr>
        <p:spPr>
          <a:xfrm>
            <a:off x="914399" y="4210955"/>
            <a:ext cx="2217684" cy="1496161"/>
          </a:xfrm>
          <a:prstGeom prst="ellipse">
            <a:avLst/>
          </a:prstGeom>
          <a:noFill/>
          <a:ln w="3175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8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earnings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ABDEAF69-3371-4572-B8D2-19B949486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dirty="0" err="1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86762"/>
            <a:ext cx="7964715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buyer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if buys: earnings=buyer value – price paid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if does not buy: earnings=0</a:t>
            </a:r>
          </a:p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seller </a:t>
            </a:r>
            <a:endParaRPr lang="en-US" sz="3000" dirty="0">
              <a:solidFill>
                <a:srgbClr val="ED2D49"/>
              </a:solidFill>
              <a:latin typeface="Roboto Medium"/>
              <a:cs typeface="Roboto Medium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if sells: earnings=price received – seller value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if does not sell: earnings=0</a:t>
            </a:r>
          </a:p>
        </p:txBody>
      </p:sp>
    </p:spTree>
    <p:extLst>
      <p:ext uri="{BB962C8B-B14F-4D97-AF65-F5344CB8AC3E}">
        <p14:creationId xmlns:p14="http://schemas.microsoft.com/office/powerpoint/2010/main" val="128658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>
                <a:latin typeface="Roboto Bold"/>
                <a:cs typeface="Roboto Bold"/>
              </a:rPr>
              <a:t>payoffs:</a:t>
            </a:r>
            <a:r>
              <a:rPr lang="en-US" sz="4000" dirty="0">
                <a:latin typeface="Roboto Bold"/>
                <a:cs typeface="Roboto Bold"/>
              </a:rPr>
              <a:t> </a:t>
            </a:r>
            <a:r>
              <a:rPr lang="en-US" sz="4000" b="1" dirty="0">
                <a:latin typeface="Roboto Bold"/>
                <a:cs typeface="Roboto Bold"/>
              </a:rPr>
              <a:t>an example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8AD74475-6D42-4865-B542-EBEA1F19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Roboto Regular"/>
                <a:cs typeface="Roboto Regular"/>
              </a:rPr>
              <a:t>lemon market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dirty="0" err="1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86762"/>
            <a:ext cx="7964715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Roboto Medium"/>
                <a:cs typeface="Roboto Medium"/>
              </a:rPr>
              <a:t>example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transaction price = $3,800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value to buyer = $4,500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seller value= $3,000</a:t>
            </a:r>
          </a:p>
          <a:p>
            <a:pPr lvl="1" algn="l"/>
            <a:endParaRPr lang="en-US" sz="2600" dirty="0">
              <a:solidFill>
                <a:srgbClr val="000000"/>
              </a:solidFill>
              <a:latin typeface="Roboto Medium"/>
              <a:cs typeface="Roboto Medium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28566"/>
              </p:ext>
            </p:extLst>
          </p:nvPr>
        </p:nvGraphicFramePr>
        <p:xfrm>
          <a:off x="846666" y="3076223"/>
          <a:ext cx="7422445" cy="23164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00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3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buyer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value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price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earnings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$1.32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$1.08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$0.24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seller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price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cost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</a:rPr>
                        <a:t>earnings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$1.08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Roboto Medium"/>
                          <a:cs typeface="Roboto Medium"/>
                        </a:rPr>
                        <a:t>–</a:t>
                      </a:r>
                      <a:endParaRPr lang="en-US" sz="2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$0.74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</a:rPr>
                        <a:t>$0.34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4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15490</TotalTime>
  <Words>463</Words>
  <Application>Microsoft Macintosh PowerPoint</Application>
  <PresentationFormat>On-screen Show (4:3)</PresentationFormat>
  <Paragraphs>156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Roboto Bold</vt:lpstr>
      <vt:lpstr>Roboto Regular</vt:lpstr>
      <vt:lpstr>Arial</vt:lpstr>
      <vt:lpstr>Calibri</vt:lpstr>
      <vt:lpstr>Calibri Light</vt:lpstr>
      <vt:lpstr>Roboto Medium</vt:lpstr>
      <vt:lpstr>Office Theme</vt:lpstr>
      <vt:lpstr>caveat emptor</vt:lpstr>
      <vt:lpstr>seller’s screen</vt:lpstr>
      <vt:lpstr>seller’s screen</vt:lpstr>
      <vt:lpstr>seller’s screen</vt:lpstr>
      <vt:lpstr>buyer’s screen</vt:lpstr>
      <vt:lpstr>buyer’s screen</vt:lpstr>
      <vt:lpstr>buyer’s screen</vt:lpstr>
      <vt:lpstr>earnings</vt:lpstr>
      <vt:lpstr>payoffs: an example</vt:lpstr>
      <vt:lpstr>earnings: an example</vt:lpstr>
      <vt:lpstr>earnings: an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vivian.chan</dc:creator>
  <cp:lastModifiedBy>Limberg, Philipp (Student)</cp:lastModifiedBy>
  <cp:revision>764</cp:revision>
  <dcterms:created xsi:type="dcterms:W3CDTF">2014-05-08T16:14:10Z</dcterms:created>
  <dcterms:modified xsi:type="dcterms:W3CDTF">2022-01-04T14:00:48Z</dcterms:modified>
</cp:coreProperties>
</file>