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4" r:id="rId2"/>
    <p:sldMasterId id="2147483689" r:id="rId3"/>
    <p:sldMasterId id="2147483697" r:id="rId4"/>
    <p:sldMasterId id="2147483704" r:id="rId5"/>
  </p:sldMasterIdLst>
  <p:notesMasterIdLst>
    <p:notesMasterId r:id="rId21"/>
  </p:notesMasterIdLst>
  <p:sldIdLst>
    <p:sldId id="256" r:id="rId6"/>
    <p:sldId id="322" r:id="rId7"/>
    <p:sldId id="414" r:id="rId8"/>
    <p:sldId id="436" r:id="rId9"/>
    <p:sldId id="445" r:id="rId10"/>
    <p:sldId id="437" r:id="rId11"/>
    <p:sldId id="446" r:id="rId12"/>
    <p:sldId id="438" r:id="rId13"/>
    <p:sldId id="447" r:id="rId14"/>
    <p:sldId id="440" r:id="rId15"/>
    <p:sldId id="441" r:id="rId16"/>
    <p:sldId id="442" r:id="rId17"/>
    <p:sldId id="443" r:id="rId18"/>
    <p:sldId id="444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3E6"/>
    <a:srgbClr val="EBEDF0"/>
    <a:srgbClr val="FF6383"/>
    <a:srgbClr val="FFEFBB"/>
    <a:srgbClr val="FFDBE3"/>
    <a:srgbClr val="EEACB6"/>
    <a:srgbClr val="F2A6B2"/>
    <a:srgbClr val="FFE899"/>
    <a:srgbClr val="2F2E3E"/>
    <a:srgbClr val="B0B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9" autoAdjust="0"/>
    <p:restoredTop sz="94756"/>
  </p:normalViewPr>
  <p:slideViewPr>
    <p:cSldViewPr snapToGrid="0" snapToObjects="1">
      <p:cViewPr varScale="1">
        <p:scale>
          <a:sx n="109" d="100"/>
          <a:sy n="109" d="100"/>
        </p:scale>
        <p:origin x="48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00C8-7BD9-E243-9CF2-D3291C738CAB}" type="datetimeFigureOut">
              <a:rPr lang="en-US" smtClean="0"/>
              <a:t>6/10/22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2FC55-080B-7C40-9220-2CA0D016A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9926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733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mpleted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Completed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8DBBFD-D78B-0D47-9D22-386CEDF8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0240" y="1996082"/>
            <a:ext cx="731520" cy="733806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3CCFAB-552E-C045-B039-D742DE7B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E03AB7-6D65-8345-B3AE-B7D96505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46265B5-95D3-3942-A9D8-B1364B4A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6040"/>
            <a:ext cx="10363200" cy="74980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accent4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A614B-A502-5A4B-9715-B4245E74A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0CC4BF-1DCB-9841-8857-E45700EB1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378B3B6-E088-264A-ABFC-526C4B2A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5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 anchor="t" anchorCtr="0"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6625" cy="274320"/>
          </a:xfr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CF17B9-8370-0D44-A1AD-2A505082D0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7049F142-EE30-2A43-BBD6-4C2FF842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0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0E664722-B25B-1041-A1B4-56E17F0B6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32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D2369D-5535-F240-89D6-B36742D671E8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AFD8CF49-F327-614E-A4F1-A16A5EDF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45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161B242-4A32-9C4F-A2F9-683B3AD6F2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69089" y="685800"/>
            <a:ext cx="6053822" cy="3683188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3331539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5954"/>
            <a:ext cx="5384800" cy="4750209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C83E5-B1C9-3A45-BA6A-5EA3AB902837}"/>
              </a:ext>
            </a:extLst>
          </p:cNvPr>
          <p:cNvCxnSpPr>
            <a:cxnSpLocks/>
          </p:cNvCxnSpPr>
          <p:nvPr userDrawn="1"/>
        </p:nvCxnSpPr>
        <p:spPr>
          <a:xfrm>
            <a:off x="1208117" y="800454"/>
            <a:ext cx="10493441" cy="0"/>
          </a:xfrm>
          <a:prstGeom prst="line">
            <a:avLst/>
          </a:prstGeom>
          <a:ln w="12700" cmpd="sng">
            <a:solidFill>
              <a:srgbClr val="E1E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54A5731F-6B19-C441-8EAC-2C1A30A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7" y="174285"/>
            <a:ext cx="10179743" cy="532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4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04115"/>
            <a:ext cx="10363200" cy="75435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02152"/>
            <a:ext cx="8534400" cy="6396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596570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7FC163-63FE-7C45-95F3-41098DF7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1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9889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F2E18-D5B4-6743-854D-02DA0D314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89226"/>
            <a:ext cx="10363200" cy="926042"/>
          </a:xfrm>
          <a:prstGeom prst="rect">
            <a:avLst/>
          </a:prstGeom>
        </p:spPr>
        <p:txBody>
          <a:bodyPr/>
          <a:lstStyle>
            <a:lvl1pPr>
              <a:defRPr>
                <a:latin typeface="Lato"/>
                <a:cs typeface="Lato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8352" y="6492876"/>
            <a:ext cx="5035296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3732487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7107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DB824CF-BA43-6E46-B1B4-D46130AB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1EB0A4-6DF1-B84D-B386-7283796CF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0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0A7DD203-EF71-BF4B-8739-531745D1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56" y="182597"/>
            <a:ext cx="10671621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0F887-D1A3-CD4B-B725-DB2952207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80" y="18288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57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9" name="Title Placeholder 12">
            <a:extLst>
              <a:ext uri="{FF2B5EF4-FFF2-40B4-BE49-F238E27FC236}">
                <a16:creationId xmlns:a16="http://schemas.microsoft.com/office/drawing/2014/main" id="{3D3A5D84-BB1D-3A4C-A77A-10BB6B72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5774CE2C-26F3-A241-AEFF-FC005B7ADB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04435" y="1109472"/>
            <a:ext cx="7514706" cy="4572000"/>
          </a:xfrm>
          <a:prstGeom prst="roundRect">
            <a:avLst>
              <a:gd name="adj" fmla="val 4630"/>
            </a:avLst>
          </a:prstGeom>
          <a:effectLst>
            <a:outerShdw blurRad="152400" dist="76200" dir="5400000" algn="t" rotWithShape="0">
              <a:schemeClr val="tx1">
                <a:alpha val="10000"/>
              </a:schemeClr>
            </a:outerShdw>
          </a:effectLst>
        </p:spPr>
        <p:txBody>
          <a:bodyPr anchor="ctr"/>
          <a:lstStyle>
            <a:lvl1pPr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GAME SCREEN</a:t>
            </a:r>
          </a:p>
        </p:txBody>
      </p:sp>
    </p:spTree>
    <p:extLst>
      <p:ext uri="{BB962C8B-B14F-4D97-AF65-F5344CB8AC3E}">
        <p14:creationId xmlns:p14="http://schemas.microsoft.com/office/powerpoint/2010/main" val="2609411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9532"/>
            <a:ext cx="10972800" cy="4976632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2">
            <a:extLst>
              <a:ext uri="{FF2B5EF4-FFF2-40B4-BE49-F238E27FC236}">
                <a16:creationId xmlns:a16="http://schemas.microsoft.com/office/drawing/2014/main" id="{52F08F93-C46D-CE4C-9BD2-AAD3B50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597"/>
            <a:ext cx="10904377" cy="532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/>
          <a:lstStyle/>
          <a:p>
            <a:fld id="{BA8AEBC9-9617-D04E-880D-9D5D1B05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ln>
                  <a:noFill/>
                </a:ln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47525D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AD7042A-2211-EE4C-AB27-34B956ED6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6946" y="2567658"/>
            <a:ext cx="5698108" cy="172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1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7" y="6492876"/>
            <a:ext cx="5038344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ECA76E-DDC7-7641-9233-6AE056B34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Survey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9BE5E5-8327-6A4C-86EF-2EE44587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285927-0559-0C45-AFD3-18DDCFB4DA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Game Time!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6C3FDC9-EAFA-5B47-8F67-227B7C9F5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00724FF-9D10-0246-9D07-EA1A502D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B3AE887-E717-8845-B459-44105A9B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6DA7C2-ABC9-B144-AD4F-1CC1202A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Results Discussion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718C8E-D377-2B45-86AB-71FE0EAF639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F1288A-9CFF-864A-953B-86B5A6E4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85D7EA-67C0-274A-9222-6D7126280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DE4919-14C4-E94E-B3F6-61A991D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26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cept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15523"/>
            <a:ext cx="10363200" cy="754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ato"/>
                <a:cs typeface="Lato"/>
              </a:defRPr>
            </a:lvl1pPr>
          </a:lstStyle>
          <a:p>
            <a:r>
              <a:rPr lang="en-US" dirty="0"/>
              <a:t>Concept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13596"/>
            <a:ext cx="8534400" cy="6396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128FAE"/>
                </a:solidFill>
                <a:latin typeface="Lato"/>
                <a:cs typeface="Lat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CB5578D-BED4-A148-BF49-E3909FE656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3288" y="1996082"/>
            <a:ext cx="731520" cy="73152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5A3FDC1-6669-B24E-BD39-5FCE0FA8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E6FB4D-A19E-9745-8A03-DD9518E5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19AFD7-790D-7146-AF57-2462A914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3289" y="6492876"/>
            <a:ext cx="1919111" cy="27432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  <a:latin typeface="Lato"/>
                <a:cs typeface="Lato"/>
              </a:defRPr>
            </a:lvl1pPr>
          </a:lstStyle>
          <a:p>
            <a:fld id="{1720E044-9CF0-5842-A75F-169A46817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0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1.sv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4.png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Relationship Id="rId14" Type="http://schemas.openxmlformats.org/officeDocument/2006/relationships/image" Target="../media/image23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9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nual Input 15"/>
          <p:cNvSpPr/>
          <p:nvPr userDrawn="1"/>
        </p:nvSpPr>
        <p:spPr>
          <a:xfrm rot="10800000">
            <a:off x="1" y="0"/>
            <a:ext cx="12191999" cy="2114549"/>
          </a:xfrm>
          <a:prstGeom prst="flowChartManualInpu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B998AFE-16FF-F544-929B-B9F320D0BC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6848" y="261442"/>
            <a:ext cx="4713790" cy="142509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DCD3A72B-6BDB-8A41-A24A-C81B81B0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EF9FBF8-3C0F-FE44-8EE5-6808BA531F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822" y="2476500"/>
            <a:ext cx="685800" cy="711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277D0F-7E7C-024B-A6FF-E78E693B1A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89340" y="1072818"/>
            <a:ext cx="937459" cy="8492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71929ED-637F-9249-9C28-DA74C84EBA9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4500000">
            <a:off x="11166073" y="2597150"/>
            <a:ext cx="469900" cy="469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60446073-E62E-E74C-A49F-F66BBF915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74850" y="5488408"/>
            <a:ext cx="571500" cy="571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22F891-A744-9D44-9C5D-03D81AD6F8C7}"/>
              </a:ext>
            </a:extLst>
          </p:cNvPr>
          <p:cNvGrpSpPr/>
          <p:nvPr userDrawn="1"/>
        </p:nvGrpSpPr>
        <p:grpSpPr>
          <a:xfrm>
            <a:off x="0" y="0"/>
            <a:ext cx="3187700" cy="4737100"/>
            <a:chOff x="0" y="0"/>
            <a:chExt cx="3187700" cy="4737100"/>
          </a:xfrm>
        </p:grpSpPr>
        <p:pic>
          <p:nvPicPr>
            <p:cNvPr id="10" name="Picture 9" descr="Shape&#10;&#10;Description automatically generated">
              <a:extLst>
                <a:ext uri="{FF2B5EF4-FFF2-40B4-BE49-F238E27FC236}">
                  <a16:creationId xmlns:a16="http://schemas.microsoft.com/office/drawing/2014/main" id="{7B2093AD-B03D-7944-81D8-BB24E0EB4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87700" cy="4737100"/>
            </a:xfrm>
            <a:prstGeom prst="rect">
              <a:avLst/>
            </a:prstGeom>
          </p:spPr>
        </p:pic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81D8AEAA-FC2D-424F-9FFF-A04E77C260D5}"/>
                </a:ext>
              </a:extLst>
            </p:cNvPr>
            <p:cNvSpPr/>
            <p:nvPr userDrawn="1"/>
          </p:nvSpPr>
          <p:spPr>
            <a:xfrm rot="16200000">
              <a:off x="440848" y="1790710"/>
              <a:ext cx="768891" cy="6592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79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ABCBAF-0FD3-4C48-AAD5-B35C70C655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600" y="3860800"/>
            <a:ext cx="1803400" cy="2336800"/>
          </a:xfrm>
          <a:prstGeom prst="rect">
            <a:avLst/>
          </a:prstGeom>
        </p:spPr>
      </p:pic>
      <p:sp>
        <p:nvSpPr>
          <p:cNvPr id="18" name="Manual Input 17"/>
          <p:cNvSpPr/>
          <p:nvPr userDrawn="1"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F2A6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42E5304-3324-7944-B1DB-30F4E84A918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5E8680A-BA0A-0E4E-9155-695AB18ED3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292099"/>
            <a:ext cx="3149600" cy="4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nual Input 17"/>
          <p:cNvSpPr/>
          <p:nvPr/>
        </p:nvSpPr>
        <p:spPr>
          <a:xfrm>
            <a:off x="1" y="5976354"/>
            <a:ext cx="12191999" cy="881646"/>
          </a:xfrm>
          <a:custGeom>
            <a:avLst/>
            <a:gdLst/>
            <a:ahLst/>
            <a:cxnLst/>
            <a:rect l="l" t="t" r="r" b="b"/>
            <a:pathLst>
              <a:path w="9143999" h="881646">
                <a:moveTo>
                  <a:pt x="9143999" y="0"/>
                </a:moveTo>
                <a:lnTo>
                  <a:pt x="9143999" y="881646"/>
                </a:lnTo>
                <a:lnTo>
                  <a:pt x="0" y="881646"/>
                </a:lnTo>
                <a:lnTo>
                  <a:pt x="0" y="422910"/>
                </a:lnTo>
                <a:close/>
              </a:path>
            </a:pathLst>
          </a:custGeom>
          <a:solidFill>
            <a:srgbClr val="EBED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AF65485-9D94-D347-B7AE-3A1D95C87A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A1AED69-40B4-5446-80FC-09F6077DC6F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971550"/>
            <a:ext cx="3543300" cy="12573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46BC2BA-8968-034C-BE1A-75B7D63A1B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4500000">
            <a:off x="11178772" y="448847"/>
            <a:ext cx="469900" cy="4699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A67560D-6226-1247-A727-FD23DB61C8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9900000">
            <a:off x="663466" y="1990723"/>
            <a:ext cx="2349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4411"/>
            <a:ext cx="10972800" cy="4821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7060A18-4EF3-7B48-AD7F-01BED4ED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515" y="174286"/>
            <a:ext cx="10054284" cy="667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2FB4E8AD-5869-3647-8B39-F1792BC58D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9B1DA98-06D4-8548-8745-4CD131AAAD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2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120"/>
            <a:ext cx="10972800" cy="478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09601" y="105520"/>
            <a:ext cx="10904377" cy="725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A353B3E-322E-8142-82BD-86CD8C12BB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9806" y="6510100"/>
            <a:ext cx="256032" cy="2560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C5D600-3198-3145-9D5A-9937521D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8339" y="6492876"/>
            <a:ext cx="164406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Lato"/>
              </a:defRPr>
            </a:lvl1pPr>
          </a:lstStyle>
          <a:p>
            <a:fld id="{BA8AEBC9-9617-D04E-880D-9D5D1B05C6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99B291-B383-3749-A33D-3F0FEB035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92876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MobLab™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9BBEA04-DBF2-5A45-B8D4-6A7572C55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688" y="6492876"/>
            <a:ext cx="5036625" cy="274320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Lato"/>
                <a:cs typeface="Lato"/>
              </a:defRPr>
            </a:lvl1pPr>
          </a:lstStyle>
          <a:p>
            <a:r>
              <a:rPr lang="en-US"/>
              <a:t>Confidential-Do Not Distribute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7525D"/>
          </a:solidFill>
          <a:latin typeface="Lato"/>
          <a:ea typeface="+mj-ea"/>
          <a:cs typeface="Lat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b="0" i="0" kern="1200">
          <a:solidFill>
            <a:schemeClr val="tx1"/>
          </a:solidFill>
          <a:latin typeface="Lato"/>
          <a:ea typeface="+mn-ea"/>
          <a:cs typeface="La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MobDrive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6F5D33-7522-AA46-AFD2-EE6E15DE2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957" y="2486934"/>
            <a:ext cx="1012329" cy="1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2101240" y="1015170"/>
            <a:ext cx="8185760" cy="762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solidFill>
                <a:srgbClr val="EE2A49"/>
              </a:solidFill>
              <a:latin typeface="Lato"/>
              <a:cs typeface="Lato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87" y="1545269"/>
            <a:ext cx="7102360" cy="472704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444716" y="3251484"/>
            <a:ext cx="1456514" cy="843989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6874" y="1174021"/>
            <a:ext cx="857139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To drive</a:t>
            </a:r>
          </a:p>
        </p:txBody>
      </p:sp>
      <p:cxnSp>
        <p:nvCxnSpPr>
          <p:cNvPr id="24" name="Straight Connector 23"/>
          <p:cNvCxnSpPr>
            <a:stCxn id="21" idx="2"/>
            <a:endCxn id="18" idx="0"/>
          </p:cNvCxnSpPr>
          <p:nvPr/>
        </p:nvCxnSpPr>
        <p:spPr>
          <a:xfrm flipH="1">
            <a:off x="5172973" y="1851129"/>
            <a:ext cx="2470" cy="1400354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228033" y="3251484"/>
            <a:ext cx="1456514" cy="843989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9065" y="1297132"/>
            <a:ext cx="1199391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To not drive</a:t>
            </a:r>
          </a:p>
        </p:txBody>
      </p:sp>
      <p:cxnSp>
        <p:nvCxnSpPr>
          <p:cNvPr id="27" name="Straight Connector 26"/>
          <p:cNvCxnSpPr>
            <a:stCxn id="26" idx="2"/>
            <a:endCxn id="25" idx="0"/>
          </p:cNvCxnSpPr>
          <p:nvPr/>
        </p:nvCxnSpPr>
        <p:spPr>
          <a:xfrm flipH="1">
            <a:off x="6956290" y="1728019"/>
            <a:ext cx="2470" cy="1523465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2A4CDE8-2765-374C-B653-37F2C92A4037}"/>
              </a:ext>
            </a:extLst>
          </p:cNvPr>
          <p:cNvSpPr txBox="1">
            <a:spLocks/>
          </p:cNvSpPr>
          <p:nvPr/>
        </p:nvSpPr>
        <p:spPr>
          <a:xfrm>
            <a:off x="1524000" y="307125"/>
            <a:ext cx="7634807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en-US" sz="3600" dirty="0"/>
              <a:t>To Drive, or Not to Drive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72C28373-E4E8-BD4A-8F2B-006A7395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2347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90" y="1545269"/>
            <a:ext cx="7129955" cy="472704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992084" y="4035309"/>
            <a:ext cx="3062260" cy="753731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2305" y="1149992"/>
            <a:ext cx="1910917" cy="92333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Revenue per hour given number of drivers driving today</a:t>
            </a:r>
          </a:p>
        </p:txBody>
      </p:sp>
      <p:cxnSp>
        <p:nvCxnSpPr>
          <p:cNvPr id="22" name="Straight Connector 21"/>
          <p:cNvCxnSpPr>
            <a:stCxn id="21" idx="2"/>
            <a:endCxn id="18" idx="0"/>
          </p:cNvCxnSpPr>
          <p:nvPr/>
        </p:nvCxnSpPr>
        <p:spPr>
          <a:xfrm flipH="1">
            <a:off x="4523215" y="2073322"/>
            <a:ext cx="1764549" cy="1961986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0EA93B13-9C1C-C542-AC19-AEBDCE5F6B8C}"/>
              </a:ext>
            </a:extLst>
          </p:cNvPr>
          <p:cNvSpPr txBox="1">
            <a:spLocks/>
          </p:cNvSpPr>
          <p:nvPr/>
        </p:nvSpPr>
        <p:spPr>
          <a:xfrm>
            <a:off x="1524000" y="307125"/>
            <a:ext cx="7634807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en-US" sz="3600" dirty="0"/>
              <a:t>If You Choose to Drive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8328A28-D62F-4C48-B8BA-202BCBC0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5465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90" y="1545269"/>
            <a:ext cx="7129955" cy="4727042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15443" y="4791932"/>
            <a:ext cx="1591612" cy="798767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5814" y="1156006"/>
            <a:ext cx="1739790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Choose your hours</a:t>
            </a:r>
          </a:p>
        </p:txBody>
      </p:sp>
      <p:cxnSp>
        <p:nvCxnSpPr>
          <p:cNvPr id="22" name="Straight Connector 21"/>
          <p:cNvCxnSpPr>
            <a:stCxn id="21" idx="2"/>
            <a:endCxn id="18" idx="0"/>
          </p:cNvCxnSpPr>
          <p:nvPr/>
        </p:nvCxnSpPr>
        <p:spPr>
          <a:xfrm flipH="1">
            <a:off x="3511249" y="1833115"/>
            <a:ext cx="2024460" cy="2958817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DAFBCC0F-E660-E54D-ACE5-0840D67125CF}"/>
              </a:ext>
            </a:extLst>
          </p:cNvPr>
          <p:cNvSpPr txBox="1">
            <a:spLocks/>
          </p:cNvSpPr>
          <p:nvPr/>
        </p:nvSpPr>
        <p:spPr>
          <a:xfrm>
            <a:off x="1524000" y="307125"/>
            <a:ext cx="7634807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en-US" sz="3600" dirty="0"/>
              <a:t>If You Choose to Drive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649864A-23BA-3D45-8FE1-A2A8EAF6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9233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90" y="1545270"/>
            <a:ext cx="7129955" cy="472704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722698" y="4782924"/>
            <a:ext cx="1584357" cy="807774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92272" y="1219057"/>
            <a:ext cx="1714520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Choose your hours</a:t>
            </a:r>
          </a:p>
        </p:txBody>
      </p:sp>
      <p:cxnSp>
        <p:nvCxnSpPr>
          <p:cNvPr id="24" name="Straight Connector 23"/>
          <p:cNvCxnSpPr>
            <a:stCxn id="23" idx="2"/>
            <a:endCxn id="22" idx="0"/>
          </p:cNvCxnSpPr>
          <p:nvPr/>
        </p:nvCxnSpPr>
        <p:spPr>
          <a:xfrm flipH="1">
            <a:off x="3514876" y="1896166"/>
            <a:ext cx="934656" cy="2886759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7810641" y="5017116"/>
            <a:ext cx="1797340" cy="852811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7605" y="1342169"/>
            <a:ext cx="1424557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Press “Submit”</a:t>
            </a:r>
          </a:p>
        </p:txBody>
      </p:sp>
      <p:cxnSp>
        <p:nvCxnSpPr>
          <p:cNvPr id="27" name="Straight Connector 26"/>
          <p:cNvCxnSpPr>
            <a:stCxn id="26" idx="2"/>
            <a:endCxn id="25" idx="0"/>
          </p:cNvCxnSpPr>
          <p:nvPr/>
        </p:nvCxnSpPr>
        <p:spPr>
          <a:xfrm>
            <a:off x="6449883" y="1773055"/>
            <a:ext cx="2259428" cy="3244060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B35A9F4-D9CA-084B-9AD5-924A8FCCBD53}"/>
              </a:ext>
            </a:extLst>
          </p:cNvPr>
          <p:cNvSpPr txBox="1">
            <a:spLocks/>
          </p:cNvSpPr>
          <p:nvPr/>
        </p:nvSpPr>
        <p:spPr>
          <a:xfrm>
            <a:off x="1524000" y="307125"/>
            <a:ext cx="7634807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en-US" sz="3600" dirty="0"/>
              <a:t>If You Choose to Drive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A1F305DD-6005-7641-90DF-8FBA8322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06834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67" y="1545269"/>
            <a:ext cx="7114198" cy="4727042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415390" y="399215"/>
            <a:ext cx="2863072" cy="461665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i="1" dirty="0">
                <a:solidFill>
                  <a:srgbClr val="EE2A49"/>
                </a:solidFill>
                <a:latin typeface="Lato"/>
                <a:cs typeface="Lato"/>
              </a:rPr>
              <a:t>Happy playing!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93011" y="4080349"/>
            <a:ext cx="3287426" cy="684561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1908" y="978851"/>
            <a:ext cx="1370517" cy="92333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Could I have made a profit?</a:t>
            </a:r>
          </a:p>
        </p:txBody>
      </p:sp>
      <p:cxnSp>
        <p:nvCxnSpPr>
          <p:cNvPr id="21" name="Straight Connector 20"/>
          <p:cNvCxnSpPr>
            <a:stCxn id="19" idx="2"/>
            <a:endCxn id="18" idx="0"/>
          </p:cNvCxnSpPr>
          <p:nvPr/>
        </p:nvCxnSpPr>
        <p:spPr>
          <a:xfrm flipH="1">
            <a:off x="4536724" y="1902182"/>
            <a:ext cx="940442" cy="2178167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568770" y="1603316"/>
            <a:ext cx="1774310" cy="630516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cxnSp>
        <p:nvCxnSpPr>
          <p:cNvPr id="30" name="Straight Connector 29"/>
          <p:cNvCxnSpPr>
            <a:stCxn id="19" idx="1"/>
            <a:endCxn id="25" idx="3"/>
          </p:cNvCxnSpPr>
          <p:nvPr/>
        </p:nvCxnSpPr>
        <p:spPr>
          <a:xfrm flipH="1">
            <a:off x="4343081" y="1440516"/>
            <a:ext cx="448827" cy="478058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838A5A6-89A1-0B42-8D41-5EBD1CD3AB4D}"/>
              </a:ext>
            </a:extLst>
          </p:cNvPr>
          <p:cNvSpPr txBox="1">
            <a:spLocks/>
          </p:cNvSpPr>
          <p:nvPr/>
        </p:nvSpPr>
        <p:spPr>
          <a:xfrm>
            <a:off x="1524000" y="307125"/>
            <a:ext cx="7634807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en-US" sz="3600" dirty="0"/>
              <a:t>If You Choose to NOT Drive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B6C6AE59-1AE9-B241-A6C4-FEB20A6B5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32679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/>
              <a:t>MobLab™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170" y="265517"/>
            <a:ext cx="9453058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 err="1"/>
              <a:t>MobDrive</a:t>
            </a:r>
            <a:endParaRPr lang="en-US" sz="3600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92170" y="1005490"/>
            <a:ext cx="9453058" cy="5254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EE2A49"/>
                </a:solidFill>
                <a:latin typeface="Lato"/>
                <a:cs typeface="Lato"/>
              </a:rPr>
              <a:t>Each Day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/>
                <a:cs typeface="Lato"/>
              </a:rPr>
              <a:t>Each player chooses whether to drive that day.</a:t>
            </a:r>
            <a:endParaRPr lang="en-US" sz="2000" dirty="0">
              <a:solidFill>
                <a:srgbClr val="000000"/>
              </a:solidFill>
              <a:latin typeface="Lato"/>
              <a:cs typeface="Lato"/>
            </a:endParaRPr>
          </a:p>
          <a:p>
            <a:pPr marL="1371600" lvl="2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Lato"/>
                <a:cs typeface="Lato"/>
              </a:rPr>
              <a:t>Pay a fixed cost any day you drive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Lato"/>
                <a:cs typeface="Lato"/>
              </a:rPr>
              <a:t>Profit=$0 any day you do not drive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Lato"/>
                <a:cs typeface="Lato"/>
              </a:rPr>
              <a:t>Use the Profit Predictor to help make decision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/>
                <a:cs typeface="Lato"/>
              </a:rPr>
              <a:t>Then, that day’s revenue per hour driven announced to all.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Lato"/>
                <a:cs typeface="Lato"/>
              </a:rPr>
              <a:t>More drivers = lower revenue per hour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/>
                <a:cs typeface="Lato"/>
              </a:rPr>
              <a:t>Finally, each driver chooses how many hours to drive.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Lato"/>
                <a:cs typeface="Lato"/>
              </a:rPr>
              <a:t>You incur a cost for each hour you drive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Lato"/>
                <a:cs typeface="Lato"/>
              </a:rPr>
              <a:t>On to the next day . . .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0BAFF4E7-2CD4-174A-93D2-0360E08C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404785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395" y="242649"/>
            <a:ext cx="763480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Predict Your Profits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32" y="1540030"/>
            <a:ext cx="7141870" cy="473752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909453" y="1999456"/>
            <a:ext cx="675499" cy="495591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4757" y="1315147"/>
            <a:ext cx="2775556" cy="430887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Fixed cost incurred if you drive</a:t>
            </a:r>
          </a:p>
        </p:txBody>
      </p:sp>
      <p:cxnSp>
        <p:nvCxnSpPr>
          <p:cNvPr id="22" name="Straight Connector 21"/>
          <p:cNvCxnSpPr>
            <a:stCxn id="21" idx="2"/>
            <a:endCxn id="20" idx="1"/>
          </p:cNvCxnSpPr>
          <p:nvPr/>
        </p:nvCxnSpPr>
        <p:spPr>
          <a:xfrm>
            <a:off x="7332536" y="1746033"/>
            <a:ext cx="1576917" cy="501218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AA2C839C-3528-6A4F-A7AA-93D0A99D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7194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32" y="1540030"/>
            <a:ext cx="7141870" cy="473752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83787" y="4386414"/>
            <a:ext cx="546842" cy="342464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9389" y="1156006"/>
            <a:ext cx="2406282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Revenue per hour if 7 drivers drive</a:t>
            </a:r>
          </a:p>
        </p:txBody>
      </p:sp>
      <p:cxnSp>
        <p:nvCxnSpPr>
          <p:cNvPr id="22" name="Straight Connector 21"/>
          <p:cNvCxnSpPr>
            <a:stCxn id="20" idx="2"/>
            <a:endCxn id="19" idx="0"/>
          </p:cNvCxnSpPr>
          <p:nvPr/>
        </p:nvCxnSpPr>
        <p:spPr>
          <a:xfrm flipH="1">
            <a:off x="3457208" y="1833114"/>
            <a:ext cx="1835322" cy="2553300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595DA86-0825-D843-8A4A-69EE679DC2B2}"/>
              </a:ext>
            </a:extLst>
          </p:cNvPr>
          <p:cNvSpPr txBox="1">
            <a:spLocks/>
          </p:cNvSpPr>
          <p:nvPr/>
        </p:nvSpPr>
        <p:spPr>
          <a:xfrm>
            <a:off x="1612395" y="242649"/>
            <a:ext cx="7634807" cy="646331"/>
          </a:xfrm>
          <a:prstGeom prst="rect">
            <a:avLst/>
          </a:prstGeo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2"/>
                </a:solidFill>
                <a:latin typeface="Lato"/>
                <a:ea typeface="+mj-ea"/>
                <a:cs typeface="Lato"/>
              </a:defRPr>
            </a:lvl1pPr>
          </a:lstStyle>
          <a:p>
            <a:r>
              <a:rPr lang="en-US" sz="3600"/>
              <a:t>Predict Your Profits</a:t>
            </a:r>
            <a:endParaRPr lang="en-US" sz="3600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106B857-3753-F34A-B6F7-73CCC24F6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5257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32" y="1540030"/>
            <a:ext cx="7141870" cy="4737520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003130" y="4413621"/>
            <a:ext cx="546842" cy="297243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89389" y="1156006"/>
            <a:ext cx="2406282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Revenue per hour if 7 drivers drive</a:t>
            </a:r>
          </a:p>
        </p:txBody>
      </p:sp>
      <p:cxnSp>
        <p:nvCxnSpPr>
          <p:cNvPr id="24" name="Straight Connector 23"/>
          <p:cNvCxnSpPr>
            <a:stCxn id="25" idx="2"/>
            <a:endCxn id="22" idx="0"/>
          </p:cNvCxnSpPr>
          <p:nvPr/>
        </p:nvCxnSpPr>
        <p:spPr>
          <a:xfrm>
            <a:off x="4644805" y="3666004"/>
            <a:ext cx="631747" cy="747616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478706" y="3179606"/>
            <a:ext cx="4332197" cy="486398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cxnSp>
        <p:nvCxnSpPr>
          <p:cNvPr id="26" name="Straight Connector 25"/>
          <p:cNvCxnSpPr>
            <a:stCxn id="23" idx="2"/>
            <a:endCxn id="25" idx="0"/>
          </p:cNvCxnSpPr>
          <p:nvPr/>
        </p:nvCxnSpPr>
        <p:spPr>
          <a:xfrm flipH="1">
            <a:off x="4644804" y="1833114"/>
            <a:ext cx="647726" cy="1346492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3D7D6A2C-6B0A-0A48-9087-4FB3416E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395" y="242649"/>
            <a:ext cx="763480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Predict Your Profits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783A2BB8-1B5C-5942-B9E5-D15E94DFF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14339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32" y="1542651"/>
            <a:ext cx="7141870" cy="473227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99237" y="4386414"/>
            <a:ext cx="549406" cy="351473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7270" y="1119977"/>
            <a:ext cx="2442309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Revenue per hour if 5 drivers drive</a:t>
            </a:r>
          </a:p>
        </p:txBody>
      </p:sp>
      <p:cxnSp>
        <p:nvCxnSpPr>
          <p:cNvPr id="22" name="Straight Connector 21"/>
          <p:cNvCxnSpPr>
            <a:stCxn id="20" idx="2"/>
            <a:endCxn id="19" idx="0"/>
          </p:cNvCxnSpPr>
          <p:nvPr/>
        </p:nvCxnSpPr>
        <p:spPr>
          <a:xfrm flipH="1">
            <a:off x="3473940" y="1797085"/>
            <a:ext cx="1674484" cy="2589328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E02B1A7-41B5-8F41-B6CD-CDAB2F30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395" y="242649"/>
            <a:ext cx="763480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Predict Your Profits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0168879D-D83B-9643-AA14-42C0BA3F2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8069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732" y="1542651"/>
            <a:ext cx="7141870" cy="473227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964540" y="4386598"/>
            <a:ext cx="576426" cy="339390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5416" y="1047918"/>
            <a:ext cx="2415289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Revenue per hour if 5 drivers drive</a:t>
            </a:r>
          </a:p>
        </p:txBody>
      </p:sp>
      <p:cxnSp>
        <p:nvCxnSpPr>
          <p:cNvPr id="24" name="Straight Connector 23"/>
          <p:cNvCxnSpPr>
            <a:stCxn id="25" idx="2"/>
            <a:endCxn id="22" idx="0"/>
          </p:cNvCxnSpPr>
          <p:nvPr/>
        </p:nvCxnSpPr>
        <p:spPr>
          <a:xfrm>
            <a:off x="4662819" y="3573044"/>
            <a:ext cx="589935" cy="813555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550759" y="3035491"/>
            <a:ext cx="4224119" cy="537553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cxnSp>
        <p:nvCxnSpPr>
          <p:cNvPr id="32" name="Straight Connector 31"/>
          <p:cNvCxnSpPr>
            <a:stCxn id="23" idx="2"/>
            <a:endCxn id="25" idx="0"/>
          </p:cNvCxnSpPr>
          <p:nvPr/>
        </p:nvCxnSpPr>
        <p:spPr>
          <a:xfrm flipH="1">
            <a:off x="4662818" y="1725026"/>
            <a:ext cx="670242" cy="1310464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380A7CB-E50C-FD41-9631-F307EA20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395" y="242649"/>
            <a:ext cx="763480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Predict Your Profits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1375AB61-0055-564E-B10A-23546F8B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8367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83" y="1542651"/>
            <a:ext cx="7133968" cy="4732278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562329" y="4035124"/>
            <a:ext cx="1812789" cy="1684567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44094" y="1237072"/>
            <a:ext cx="2748535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Profit if 5 drivers and you drive for 4 hours</a:t>
            </a:r>
          </a:p>
        </p:txBody>
      </p:sp>
      <p:cxnSp>
        <p:nvCxnSpPr>
          <p:cNvPr id="24" name="Straight Connector 23"/>
          <p:cNvCxnSpPr>
            <a:stCxn id="23" idx="2"/>
            <a:endCxn id="22" idx="0"/>
          </p:cNvCxnSpPr>
          <p:nvPr/>
        </p:nvCxnSpPr>
        <p:spPr>
          <a:xfrm flipH="1">
            <a:off x="3468723" y="1914181"/>
            <a:ext cx="2949638" cy="2120943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8686850" y="3974886"/>
            <a:ext cx="636909" cy="591859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cxnSp>
        <p:nvCxnSpPr>
          <p:cNvPr id="27" name="Straight Connector 26"/>
          <p:cNvCxnSpPr>
            <a:stCxn id="23" idx="2"/>
            <a:endCxn id="26" idx="0"/>
          </p:cNvCxnSpPr>
          <p:nvPr/>
        </p:nvCxnSpPr>
        <p:spPr>
          <a:xfrm>
            <a:off x="6418362" y="1914181"/>
            <a:ext cx="2586943" cy="2060705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805CEEF-ECB9-494E-8F96-82B20965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395" y="242649"/>
            <a:ext cx="763480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Predict Your Profits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40FFD485-8302-C544-AA05-1C65AEDE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6088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83" y="1545269"/>
            <a:ext cx="7133968" cy="472704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2553323" y="4026119"/>
            <a:ext cx="1812789" cy="1702581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9059" y="1255088"/>
            <a:ext cx="2757542" cy="67710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 cmpd="sng">
            <a:solidFill>
              <a:srgbClr val="EE2A49"/>
            </a:solidFill>
          </a:ln>
          <a:effectLst>
            <a:outerShdw blurRad="152400" dist="50800" dir="5400000" algn="tl" rotWithShape="0">
              <a:srgbClr val="102037">
                <a:alpha val="30000"/>
              </a:srgbClr>
            </a:outerShdw>
          </a:effectLst>
        </p:spPr>
        <p:txBody>
          <a:bodyPr wrap="square" tIns="91440" bIns="91440" rtlCol="0" anchor="ctr" anchorCtr="0">
            <a:spAutoFit/>
          </a:bodyPr>
          <a:lstStyle/>
          <a:p>
            <a:r>
              <a:rPr lang="en-US" sz="1600" i="1" dirty="0">
                <a:solidFill>
                  <a:srgbClr val="ED2D49"/>
                </a:solidFill>
                <a:latin typeface="Lato"/>
                <a:cs typeface="Lato"/>
              </a:rPr>
              <a:t>Profit if 5 drivers and you drive for 6 hours</a:t>
            </a:r>
          </a:p>
        </p:txBody>
      </p:sp>
      <p:cxnSp>
        <p:nvCxnSpPr>
          <p:cNvPr id="24" name="Straight Connector 23"/>
          <p:cNvCxnSpPr>
            <a:stCxn id="23" idx="2"/>
            <a:endCxn id="22" idx="0"/>
          </p:cNvCxnSpPr>
          <p:nvPr/>
        </p:nvCxnSpPr>
        <p:spPr>
          <a:xfrm flipH="1">
            <a:off x="3459718" y="1932196"/>
            <a:ext cx="2918113" cy="2093922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731883" y="3999280"/>
            <a:ext cx="556245" cy="522428"/>
          </a:xfrm>
          <a:prstGeom prst="roundRect">
            <a:avLst>
              <a:gd name="adj" fmla="val 50000"/>
            </a:avLst>
          </a:prstGeom>
          <a:noFill/>
          <a:ln w="76200" cmpd="sng">
            <a:solidFill>
              <a:srgbClr val="EE2A49"/>
            </a:solidFill>
          </a:ln>
          <a:effectLst>
            <a:outerShdw blurRad="127000" dist="50800" dir="5400000" algn="t" rotWithShape="0">
              <a:srgbClr val="102037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"/>
            </a:endParaRPr>
          </a:p>
        </p:txBody>
      </p:sp>
      <p:cxnSp>
        <p:nvCxnSpPr>
          <p:cNvPr id="29" name="Straight Connector 28"/>
          <p:cNvCxnSpPr>
            <a:stCxn id="23" idx="2"/>
            <a:endCxn id="28" idx="0"/>
          </p:cNvCxnSpPr>
          <p:nvPr/>
        </p:nvCxnSpPr>
        <p:spPr>
          <a:xfrm>
            <a:off x="6377831" y="1932196"/>
            <a:ext cx="2632175" cy="2067084"/>
          </a:xfrm>
          <a:prstGeom prst="line">
            <a:avLst/>
          </a:prstGeom>
          <a:ln w="38100" cap="rnd" cmpd="sng">
            <a:solidFill>
              <a:srgbClr val="EE2A49"/>
            </a:solidFill>
            <a:tailEnd type="oval" w="sm" len="sm"/>
          </a:ln>
          <a:effectLst>
            <a:outerShdw blurRad="40000" dist="20000" dir="5400000" rotWithShape="0">
              <a:srgbClr val="102037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8C3BF337-CBCE-2641-AE85-E60EC39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395" y="242649"/>
            <a:ext cx="7634807" cy="646331"/>
          </a:xfrm>
          <a:ln>
            <a:noFill/>
            <a:prstDash val="lgDash"/>
          </a:ln>
          <a:effectLst/>
        </p:spPr>
        <p:txBody>
          <a:bodyPr vert="horz" wrap="square" lIns="91440" tIns="0" rIns="91440" bIns="91440" rtlCol="0" anchor="t">
            <a:spAutoFit/>
          </a:bodyPr>
          <a:lstStyle/>
          <a:p>
            <a:pPr algn="l"/>
            <a:r>
              <a:rPr lang="en-US" sz="3600" dirty="0"/>
              <a:t>Predict Your Profits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DD150D83-20B5-0F4B-B73E-018AB91CDD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1828800" cy="274320"/>
          </a:xfrm>
        </p:spPr>
        <p:txBody>
          <a:bodyPr/>
          <a:lstStyle/>
          <a:p>
            <a:r>
              <a:rPr lang="en-US" dirty="0"/>
              <a:t>MobLab™</a:t>
            </a:r>
          </a:p>
        </p:txBody>
      </p:sp>
    </p:spTree>
    <p:extLst>
      <p:ext uri="{BB962C8B-B14F-4D97-AF65-F5344CB8AC3E}">
        <p14:creationId xmlns:p14="http://schemas.microsoft.com/office/powerpoint/2010/main" val="24941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MobLab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3DE2995F-B7CB-5140-A16B-4F7D20FB2106}"/>
    </a:ext>
  </a:extLst>
</a:theme>
</file>

<file path=ppt/theme/theme2.xml><?xml version="1.0" encoding="utf-8"?>
<a:theme xmlns:a="http://schemas.openxmlformats.org/drawingml/2006/main" name="Moblab Pi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0CC19ED5-A1D9-7244-A107-57F6E5323DF1}"/>
    </a:ext>
  </a:extLst>
</a:theme>
</file>

<file path=ppt/theme/theme3.xml><?xml version="1.0" encoding="utf-8"?>
<a:theme xmlns:a="http://schemas.openxmlformats.org/drawingml/2006/main" name="MobLab Section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94D539D-714D-DD43-BF5F-992EA37439A0}"/>
    </a:ext>
  </a:extLst>
</a:theme>
</file>

<file path=ppt/theme/theme4.xml><?xml version="1.0" encoding="utf-8"?>
<a:theme xmlns:a="http://schemas.openxmlformats.org/drawingml/2006/main" name="MobLab Body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F44928AA-5D12-E344-B3F8-60117F24F6EA}"/>
    </a:ext>
  </a:extLst>
</a:theme>
</file>

<file path=ppt/theme/theme5.xml><?xml version="1.0" encoding="utf-8"?>
<a:theme xmlns:a="http://schemas.openxmlformats.org/drawingml/2006/main" name="MobLab Blank">
  <a:themeElements>
    <a:clrScheme name="MobLab 1">
      <a:dk1>
        <a:srgbClr val="1B2224"/>
      </a:dk1>
      <a:lt1>
        <a:srgbClr val="FFFFFF"/>
      </a:lt1>
      <a:dk2>
        <a:srgbClr val="47515D"/>
      </a:dk2>
      <a:lt2>
        <a:srgbClr val="B0B5BA"/>
      </a:lt2>
      <a:accent1>
        <a:srgbClr val="30B9F8"/>
      </a:accent1>
      <a:accent2>
        <a:srgbClr val="EE2A49"/>
      </a:accent2>
      <a:accent3>
        <a:srgbClr val="4FCC9C"/>
      </a:accent3>
      <a:accent4>
        <a:srgbClr val="00A0BC"/>
      </a:accent4>
      <a:accent5>
        <a:srgbClr val="6D64AD"/>
      </a:accent5>
      <a:accent6>
        <a:srgbClr val="FEBD55"/>
      </a:accent6>
      <a:hlink>
        <a:srgbClr val="EE2A49"/>
      </a:hlink>
      <a:folHlink>
        <a:srgbClr val="BD2A49"/>
      </a:folHlink>
    </a:clrScheme>
    <a:fontScheme name="MobLab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>
          <a:outerShdw blurRad="152400" dist="76200" dir="5400000" rotWithShape="0">
            <a:schemeClr val="tx1">
              <a:alpha val="10000"/>
            </a:scheme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e wide" id="{05723DFE-76A3-934A-9283-78B35D67C4CC}" vid="{D01C1120-18FC-FA42-AF31-647BA872D2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MobLab</Template>
  <TotalTime>12</TotalTime>
  <Words>252</Words>
  <Application>Microsoft Macintosh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Lato</vt:lpstr>
      <vt:lpstr>Lato Regular</vt:lpstr>
      <vt:lpstr>MobLab</vt:lpstr>
      <vt:lpstr>Moblab Pink</vt:lpstr>
      <vt:lpstr>MobLab Section</vt:lpstr>
      <vt:lpstr>MobLab Body</vt:lpstr>
      <vt:lpstr>MobLab Blank</vt:lpstr>
      <vt:lpstr>MobDrive</vt:lpstr>
      <vt:lpstr>MobDrive</vt:lpstr>
      <vt:lpstr>Predict Your Profits</vt:lpstr>
      <vt:lpstr>PowerPoint Presentation</vt:lpstr>
      <vt:lpstr>Predict Your Profits</vt:lpstr>
      <vt:lpstr>Predict Your Profits</vt:lpstr>
      <vt:lpstr>Predict Your Profits</vt:lpstr>
      <vt:lpstr>Predict Your Profits</vt:lpstr>
      <vt:lpstr>Predict Your Profits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MobDrive</dc:title>
  <dc:creator>Imhof, Nicole K</dc:creator>
  <cp:lastModifiedBy>Imhof, Nicole K</cp:lastModifiedBy>
  <cp:revision>4</cp:revision>
  <dcterms:created xsi:type="dcterms:W3CDTF">2022-03-07T19:50:11Z</dcterms:created>
  <dcterms:modified xsi:type="dcterms:W3CDTF">2022-06-10T18:17:27Z</dcterms:modified>
</cp:coreProperties>
</file>