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20"/>
  </p:notesMasterIdLst>
  <p:sldIdLst>
    <p:sldId id="256" r:id="rId6"/>
    <p:sldId id="263" r:id="rId7"/>
    <p:sldId id="357" r:id="rId8"/>
    <p:sldId id="394" r:id="rId9"/>
    <p:sldId id="413" r:id="rId10"/>
    <p:sldId id="416" r:id="rId11"/>
    <p:sldId id="412" r:id="rId12"/>
    <p:sldId id="409" r:id="rId13"/>
    <p:sldId id="410" r:id="rId14"/>
    <p:sldId id="407" r:id="rId15"/>
    <p:sldId id="411" r:id="rId16"/>
    <p:sldId id="417" r:id="rId17"/>
    <p:sldId id="40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 autoAdjust="0"/>
    <p:restoredTop sz="94756"/>
  </p:normalViewPr>
  <p:slideViewPr>
    <p:cSldViewPr snapToGrid="0" snapToObjects="1">
      <p:cViewPr varScale="1">
        <p:scale>
          <a:sx n="128" d="100"/>
          <a:sy n="128" d="100"/>
        </p:scale>
        <p:origin x="60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market for scooters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Monopoly 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85DE428-8B4E-7B4C-8632-F30B78575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Profit Screen</a:t>
            </a:r>
          </a:p>
        </p:txBody>
      </p:sp>
      <p:pic>
        <p:nvPicPr>
          <p:cNvPr id="5" name="Picture 4" descr="Screen Shot 2017-08-31 at 10.58.46 AM.png">
            <a:extLst>
              <a:ext uri="{FF2B5EF4-FFF2-40B4-BE49-F238E27FC236}">
                <a16:creationId xmlns:a16="http://schemas.microsoft.com/office/drawing/2014/main" id="{0F2EFF28-E57A-49C9-9FE9-CCA3765C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95" y="1511686"/>
            <a:ext cx="6804249" cy="4553728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8D054AE-4D6E-7046-8031-91195762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2480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75495-66CE-4AD8-95C9-80CF0263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9" y="1647127"/>
            <a:ext cx="6778515" cy="4572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View previous rounds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573518" y="1580444"/>
            <a:ext cx="165929" cy="4052846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34717" y="5752146"/>
            <a:ext cx="714476" cy="648655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81A2D9E-CDAD-3F40-AC78-3FC3B2D6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Game Screen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E937D5C1-5DB6-5B4C-986A-734AA46B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6453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Payoffs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78000" y="1086763"/>
            <a:ext cx="8734778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An 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Suppose inverse market demand is P = 8 – 0.25Q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Marginal cost is constant at $2 per pallet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Suppose 4 units are produced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Market price is P = 8 - 0.25(4)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68262"/>
              </p:ext>
            </p:extLst>
          </p:nvPr>
        </p:nvGraphicFramePr>
        <p:xfrm>
          <a:off x="1763888" y="4317999"/>
          <a:ext cx="8607780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7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Profit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Quantity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(Price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Cost)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C9F5B301-8735-5243-B608-818524CB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84136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778000" y="1086763"/>
            <a:ext cx="8734778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An Example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Suppose inverse market demand is P = 8 – 0.25Q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Marginal cost is constant at $2 per pallet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Suppose 4 units are produced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Market price is $7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E4E5-A948-4AB5-84F6-D529EF2944C2}"/>
              </a:ext>
            </a:extLst>
          </p:cNvPr>
          <p:cNvSpPr/>
          <p:nvPr/>
        </p:nvSpPr>
        <p:spPr>
          <a:xfrm>
            <a:off x="6692632" y="270086"/>
            <a:ext cx="2759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ED2D49"/>
                </a:solidFill>
              </a:rPr>
              <a:t>Happy Playing!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28141"/>
              </p:ext>
            </p:extLst>
          </p:nvPr>
        </p:nvGraphicFramePr>
        <p:xfrm>
          <a:off x="1763888" y="4317999"/>
          <a:ext cx="8607780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7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Profit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Quantity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(Price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ea typeface="Calibri" charset="0"/>
                          <a:cs typeface="Calibri" charset="0"/>
                        </a:rPr>
                        <a:t>Cost)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$20</a:t>
                      </a:r>
                    </a:p>
                  </a:txBody>
                  <a:tcPr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=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Roboto Medium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($7 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$2)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AB066E32-6822-D24E-AF10-A7B92465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Payoffs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5B4F4DC6-99BA-B744-B521-46E7801C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73072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MobLab™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cs typeface="Roboto Bold"/>
              </a:rPr>
              <a:t>Monopoly Market: Patented Fun!</a:t>
            </a:r>
            <a:endParaRPr lang="en-US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798E3DD5-5C64-6C46-9319-BB1076167ABE}"/>
              </a:ext>
            </a:extLst>
          </p:cNvPr>
          <p:cNvSpPr txBox="1">
            <a:spLocks/>
          </p:cNvSpPr>
          <p:nvPr/>
        </p:nvSpPr>
        <p:spPr>
          <a:xfrm>
            <a:off x="1299517" y="917325"/>
            <a:ext cx="10179742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cs typeface="Roboto Medium"/>
              </a:rPr>
              <a:t>One role</a:t>
            </a:r>
            <a:r>
              <a:rPr lang="en-US" sz="3000" dirty="0">
                <a:solidFill>
                  <a:srgbClr val="000000"/>
                </a:solidFill>
                <a:cs typeface="Roboto Medium"/>
              </a:rPr>
              <a:t>: the market monopolist</a:t>
            </a:r>
          </a:p>
          <a:p>
            <a:pPr marL="914400" lvl="1" indent="-457200" algn="l">
              <a:buFont typeface="Arial"/>
              <a:buChar char="•"/>
            </a:pPr>
            <a:endParaRPr lang="en-US" sz="3000" dirty="0">
              <a:solidFill>
                <a:srgbClr val="000000"/>
              </a:solidFill>
              <a:cs typeface="Roboto Medium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cs typeface="Roboto Medium"/>
              </a:rPr>
              <a:t>Each round: </a:t>
            </a:r>
            <a:r>
              <a:rPr lang="en-US" sz="3000" dirty="0">
                <a:solidFill>
                  <a:srgbClr val="000000"/>
                </a:solidFill>
                <a:cs typeface="Roboto Medium"/>
              </a:rPr>
              <a:t>choose how many pallets of pharmaceuticals to ship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cs typeface="Roboto Medium"/>
              </a:rPr>
              <a:t>This affects the market price of your product</a:t>
            </a:r>
          </a:p>
          <a:p>
            <a:pPr marL="914400" lvl="1" indent="-457200" algn="l">
              <a:buFont typeface="Arial"/>
              <a:buChar char="•"/>
            </a:pPr>
            <a:endParaRPr lang="en-US" sz="3000" dirty="0">
              <a:solidFill>
                <a:srgbClr val="000000"/>
              </a:solidFill>
              <a:cs typeface="Roboto Medium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cs typeface="Roboto Medium"/>
              </a:rPr>
              <a:t>Market demand is known. Marginal revenue and marginal cost information are provided. </a:t>
            </a:r>
            <a:endParaRPr lang="en-US" sz="3000" b="1" dirty="0">
              <a:solidFill>
                <a:srgbClr val="000000"/>
              </a:solidFill>
              <a:cs typeface="Roboto Medium"/>
            </a:endParaRPr>
          </a:p>
          <a:p>
            <a:pPr lvl="1" algn="l"/>
            <a:endParaRPr lang="en-US" sz="3000" b="1" dirty="0">
              <a:solidFill>
                <a:srgbClr val="000000"/>
              </a:solidFill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962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665E0E-044D-4BFD-A882-5890946F9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14" y="1633746"/>
            <a:ext cx="6912658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Start Screen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Current market condition</a:t>
            </a:r>
          </a:p>
        </p:txBody>
      </p:sp>
      <p:sp>
        <p:nvSpPr>
          <p:cNvPr id="7" name="Oval 6"/>
          <p:cNvSpPr/>
          <p:nvPr/>
        </p:nvSpPr>
        <p:spPr>
          <a:xfrm>
            <a:off x="7472224" y="3648326"/>
            <a:ext cx="2073048" cy="93418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689132" y="1547990"/>
            <a:ext cx="3678621" cy="2371757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A73603D7-4E49-8643-A287-300303AA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4151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31 at 10.35.18 AM.png">
            <a:extLst>
              <a:ext uri="{FF2B5EF4-FFF2-40B4-BE49-F238E27FC236}">
                <a16:creationId xmlns:a16="http://schemas.microsoft.com/office/drawing/2014/main" id="{C0F75495-66CE-4AD8-95C9-80CF0263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8" y="1637726"/>
            <a:ext cx="6778515" cy="449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Game Screen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Current number of pallets       Increase pallets</a:t>
            </a:r>
          </a:p>
        </p:txBody>
      </p:sp>
      <p:sp>
        <p:nvSpPr>
          <p:cNvPr id="7" name="Oval 6"/>
          <p:cNvSpPr/>
          <p:nvPr/>
        </p:nvSpPr>
        <p:spPr>
          <a:xfrm>
            <a:off x="5346364" y="1602328"/>
            <a:ext cx="1225780" cy="740990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739446" y="1580445"/>
            <a:ext cx="1796145" cy="2590727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6585397" y="1530587"/>
            <a:ext cx="713326" cy="348891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87951" y="4143376"/>
            <a:ext cx="1604963" cy="1703609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33D0515-92FD-0141-B2A0-8EA207B3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8029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31 at 10.35.18 AM.png">
            <a:extLst>
              <a:ext uri="{FF2B5EF4-FFF2-40B4-BE49-F238E27FC236}">
                <a16:creationId xmlns:a16="http://schemas.microsoft.com/office/drawing/2014/main" id="{C0F75495-66CE-4AD8-95C9-80CF0263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8" y="1637726"/>
            <a:ext cx="6778515" cy="449908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Market price at current number of pallets</a:t>
            </a:r>
          </a:p>
        </p:txBody>
      </p:sp>
      <p:sp>
        <p:nvSpPr>
          <p:cNvPr id="7" name="Oval 6"/>
          <p:cNvSpPr/>
          <p:nvPr/>
        </p:nvSpPr>
        <p:spPr>
          <a:xfrm>
            <a:off x="4010025" y="2600960"/>
            <a:ext cx="1225780" cy="740990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404520" y="1580444"/>
            <a:ext cx="743523" cy="1123434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6367787" y="1623532"/>
            <a:ext cx="952559" cy="2486035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87951" y="4143376"/>
            <a:ext cx="1604963" cy="1703609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402856C-9684-7241-B68F-3EE3B9F711B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Game Screen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A58359B9-84D8-F941-894C-EC2C63E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6638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31 at 10.32.41 AM.png">
            <a:extLst>
              <a:ext uri="{FF2B5EF4-FFF2-40B4-BE49-F238E27FC236}">
                <a16:creationId xmlns:a16="http://schemas.microsoft.com/office/drawing/2014/main" id="{C0F75495-66CE-4AD8-95C9-80CF0263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8" y="1631502"/>
            <a:ext cx="6778515" cy="45115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To remove pallet, click trash icon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564007" y="1548547"/>
            <a:ext cx="2147020" cy="3611452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634038" y="5164139"/>
            <a:ext cx="744242" cy="682625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25BDA0B-73A3-0143-9FE9-C87F06DE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Game Screen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C59F5616-6C02-FA40-8751-471A4474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1315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31 at 10.35.18 AM.png">
            <a:extLst>
              <a:ext uri="{FF2B5EF4-FFF2-40B4-BE49-F238E27FC236}">
                <a16:creationId xmlns:a16="http://schemas.microsoft.com/office/drawing/2014/main" id="{C0F75495-66CE-4AD8-95C9-80CF0263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8" y="1637726"/>
            <a:ext cx="6778515" cy="449908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Cost and revenue information      Show graph</a:t>
            </a:r>
          </a:p>
        </p:txBody>
      </p:sp>
      <p:sp>
        <p:nvSpPr>
          <p:cNvPr id="7" name="Oval 6"/>
          <p:cNvSpPr/>
          <p:nvPr/>
        </p:nvSpPr>
        <p:spPr>
          <a:xfrm>
            <a:off x="2533650" y="3154363"/>
            <a:ext cx="1624270" cy="741362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541987" y="1580445"/>
            <a:ext cx="197459" cy="1011793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4213596" y="1547355"/>
            <a:ext cx="3759553" cy="1816183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07898" y="2259856"/>
            <a:ext cx="1605883" cy="97046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2B2FD8-A4CD-F041-8B70-09A22391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Game Screen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A080F5BF-9C00-424B-9241-BA78BA8F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3030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601B3-D245-4836-ABFA-F627C48CE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07" y="1601266"/>
            <a:ext cx="6886774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Market Graph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Click button to go back to game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4F1AE0-4E1F-48A8-848A-ED0B16540C77}"/>
              </a:ext>
            </a:extLst>
          </p:cNvPr>
          <p:cNvSpPr/>
          <p:nvPr/>
        </p:nvSpPr>
        <p:spPr>
          <a:xfrm>
            <a:off x="4413380" y="5062715"/>
            <a:ext cx="3116423" cy="638290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209BD0-B35D-423C-935C-0A3DA4ADD786}"/>
              </a:ext>
            </a:extLst>
          </p:cNvPr>
          <p:cNvCxnSpPr>
            <a:cxnSpLocks/>
          </p:cNvCxnSpPr>
          <p:nvPr/>
        </p:nvCxnSpPr>
        <p:spPr>
          <a:xfrm>
            <a:off x="3739446" y="1580445"/>
            <a:ext cx="1999202" cy="3138701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F9F12621-7462-2842-8A40-F481AFEB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6946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75495-66CE-4AD8-95C9-80CF0263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9" y="1647127"/>
            <a:ext cx="6778515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Click submit to finalize shipment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739446" y="1580444"/>
            <a:ext cx="4165268" cy="3590646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904715" y="5023746"/>
            <a:ext cx="1605883" cy="97046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D1CB53A-0E30-C74E-8B3B-77B9BE07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Game Screen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E3717C3-881C-3949-9A33-55B5993D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6272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46</TotalTime>
  <Words>246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Lato Regular</vt:lpstr>
      <vt:lpstr>Arial</vt:lpstr>
      <vt:lpstr>Calibri</vt:lpstr>
      <vt:lpstr>Lato</vt:lpstr>
      <vt:lpstr>MobLab</vt:lpstr>
      <vt:lpstr>Moblab Pink</vt:lpstr>
      <vt:lpstr>MobLab Section</vt:lpstr>
      <vt:lpstr>MobLab Body</vt:lpstr>
      <vt:lpstr>MobLab Blank</vt:lpstr>
      <vt:lpstr>Monopoly Market</vt:lpstr>
      <vt:lpstr>Monopoly Market: Patented Fun!</vt:lpstr>
      <vt:lpstr>Start Screen</vt:lpstr>
      <vt:lpstr>Your Game Screen</vt:lpstr>
      <vt:lpstr>Your Game Screen</vt:lpstr>
      <vt:lpstr>Your Game Screen</vt:lpstr>
      <vt:lpstr>Your Game Screen</vt:lpstr>
      <vt:lpstr>Market Graph</vt:lpstr>
      <vt:lpstr>Your Game Screen</vt:lpstr>
      <vt:lpstr>Profit Screen</vt:lpstr>
      <vt:lpstr>Your Game Screen</vt:lpstr>
      <vt:lpstr>Payoffs</vt:lpstr>
      <vt:lpstr>Payoffs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Monopoly Market</dc:title>
  <dc:creator>Imhof, Nicole K</dc:creator>
  <cp:lastModifiedBy>Limberg, Philipp (Student)</cp:lastModifiedBy>
  <cp:revision>5</cp:revision>
  <dcterms:created xsi:type="dcterms:W3CDTF">2022-03-02T16:52:30Z</dcterms:created>
  <dcterms:modified xsi:type="dcterms:W3CDTF">2023-04-28T13:46:25Z</dcterms:modified>
</cp:coreProperties>
</file>