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4" r:id="rId2"/>
    <p:sldMasterId id="2147483689" r:id="rId3"/>
    <p:sldMasterId id="2147483697" r:id="rId4"/>
    <p:sldMasterId id="2147483704" r:id="rId5"/>
  </p:sldMasterIdLst>
  <p:notesMasterIdLst>
    <p:notesMasterId r:id="rId15"/>
  </p:notesMasterIdLst>
  <p:sldIdLst>
    <p:sldId id="256" r:id="rId6"/>
    <p:sldId id="322" r:id="rId7"/>
    <p:sldId id="357" r:id="rId8"/>
    <p:sldId id="373" r:id="rId9"/>
    <p:sldId id="374" r:id="rId10"/>
    <p:sldId id="375" r:id="rId11"/>
    <p:sldId id="376" r:id="rId12"/>
    <p:sldId id="377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3E6"/>
    <a:srgbClr val="EBEDF0"/>
    <a:srgbClr val="FF6383"/>
    <a:srgbClr val="FFEFBB"/>
    <a:srgbClr val="FFDBE3"/>
    <a:srgbClr val="EEACB6"/>
    <a:srgbClr val="F2A6B2"/>
    <a:srgbClr val="FFE899"/>
    <a:srgbClr val="2F2E3E"/>
    <a:srgbClr val="B0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9" autoAdjust="0"/>
    <p:restoredTop sz="94756"/>
  </p:normalViewPr>
  <p:slideViewPr>
    <p:cSldViewPr snapToGrid="0" snapToObjects="1">
      <p:cViewPr varScale="1">
        <p:scale>
          <a:sx n="109" d="100"/>
          <a:sy n="109" d="100"/>
        </p:scale>
        <p:origin x="48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00C8-7BD9-E243-9CF2-D3291C738CAB}" type="datetimeFigureOut">
              <a:rPr lang="en-US" smtClean="0"/>
              <a:t>6/10/22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2FC55-080B-7C40-9220-2CA0D016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9926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733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0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pleted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Completed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8DBBFD-D78B-0D47-9D22-386CEDF8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40" y="1996082"/>
            <a:ext cx="731520" cy="73380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3CCFAB-552E-C045-B039-D742DE7B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E03AB7-6D65-8345-B3AE-B7D96505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46265B5-95D3-3942-A9D8-B1364B4A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6040"/>
            <a:ext cx="10363200" cy="74980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9A614B-A502-5A4B-9715-B4245E74A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0CC4BF-1DCB-9841-8857-E45700EB1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378B3B6-E088-264A-ABFC-526C4B2A7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5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 anchor="t" anchorCtr="0"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6625" cy="274320"/>
          </a:xfr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CF17B9-8370-0D44-A1AD-2A505082D0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7049F142-EE30-2A43-BBD6-4C2FF842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0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0E664722-B25B-1041-A1B4-56E17F0B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32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D2369D-5535-F240-89D6-B36742D671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AFD8CF49-F327-614E-A4F1-A16A5EDF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45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A161B242-4A32-9C4F-A2F9-683B3AD6F2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9089" y="685800"/>
            <a:ext cx="6053822" cy="3683188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333153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C83E5-B1C9-3A45-BA6A-5EA3AB902837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4A5731F-6B19-C441-8EAC-2C1A30A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44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dilemma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www.moblab.com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30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4115"/>
            <a:ext cx="10363200" cy="7543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7FC163-63FE-7C45-95F3-41098DF7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1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88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89226"/>
            <a:ext cx="10363200" cy="926042"/>
          </a:xfrm>
          <a:prstGeom prst="rect">
            <a:avLst/>
          </a:prstGeom>
        </p:spPr>
        <p:txBody>
          <a:bodyPr/>
          <a:lstStyle>
            <a:lvl1pPr>
              <a:defRPr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8352" y="6492876"/>
            <a:ext cx="5035296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73248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107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4F2E18-D5B4-6743-854D-02DA0D314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4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B824CF-BA43-6E46-B1B4-D46130AB1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1EB0A4-6DF1-B84D-B386-7283796CF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0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C30F887-D1A3-CD4B-B725-DB2952207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57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3D3A5D84-BB1D-3A4C-A77A-10BB6B72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5774CE2C-26F3-A241-AEFF-FC005B7ADB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04435" y="1109472"/>
            <a:ext cx="7514706" cy="4572000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2609411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9532"/>
            <a:ext cx="10972800" cy="497663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52F08F93-C46D-CE4C-9BD2-AAD3B50C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130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D7042A-2211-EE4C-AB27-34B956ED6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946" y="2567658"/>
            <a:ext cx="5698108" cy="17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1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8344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ECA76E-DDC7-7641-9233-6AE056B34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285927-0559-0C45-AFD3-18DDCFB4D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Game Time!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C3FDC9-EAFA-5B47-8F67-227B7C9F5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0724FF-9D10-0246-9D07-EA1A502D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B3AE887-E717-8845-B459-44105A9B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6DA7C2-ABC9-B144-AD4F-1CC1202A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Results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718C8E-D377-2B45-86AB-71FE0EAF639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F1288A-9CFF-864A-953B-86B5A6E4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85D7EA-67C0-274A-9222-6D712628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DE4919-14C4-E94E-B3F6-61A991D6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2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Concept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CB5578D-BED4-A148-BF49-E3909FE65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5A3FDC1-6669-B24E-BD39-5FCE0FA8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E6FB4D-A19E-9745-8A03-DD9518E5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19AFD7-790D-7146-AF57-2462A914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heme" Target="../theme/theme2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4.png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Relationship Id="rId14" Type="http://schemas.openxmlformats.org/officeDocument/2006/relationships/image" Target="../media/image2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9.sv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nual Input 15"/>
          <p:cNvSpPr/>
          <p:nvPr userDrawn="1"/>
        </p:nvSpPr>
        <p:spPr>
          <a:xfrm rot="10800000">
            <a:off x="1" y="0"/>
            <a:ext cx="12191999" cy="211454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B998AFE-16FF-F544-929B-B9F320D0BC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6848" y="261442"/>
            <a:ext cx="4713790" cy="142509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CD3A72B-6BDB-8A41-A24A-C81B81B09B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F9FBF8-3C0F-FE44-8EE5-6808BA531F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822" y="2476500"/>
            <a:ext cx="685800" cy="711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277D0F-7E7C-024B-A6FF-E78E693B1AC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9340" y="1072818"/>
            <a:ext cx="937459" cy="8492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71929ED-637F-9249-9C28-DA74C84EBA9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4500000">
            <a:off x="11166073" y="2597150"/>
            <a:ext cx="469900" cy="469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0446073-E62E-E74C-A49F-F66BBF9153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74850" y="5488408"/>
            <a:ext cx="571500" cy="571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22F891-A744-9D44-9C5D-03D81AD6F8C7}"/>
              </a:ext>
            </a:extLst>
          </p:cNvPr>
          <p:cNvGrpSpPr/>
          <p:nvPr userDrawn="1"/>
        </p:nvGrpSpPr>
        <p:grpSpPr>
          <a:xfrm>
            <a:off x="0" y="0"/>
            <a:ext cx="3187700" cy="4737100"/>
            <a:chOff x="0" y="0"/>
            <a:chExt cx="3187700" cy="4737100"/>
          </a:xfrm>
        </p:grpSpPr>
        <p:pic>
          <p:nvPicPr>
            <p:cNvPr id="10" name="Picture 9" descr="Shape&#10;&#10;Description automatically generated">
              <a:extLst>
                <a:ext uri="{FF2B5EF4-FFF2-40B4-BE49-F238E27FC236}">
                  <a16:creationId xmlns:a16="http://schemas.microsoft.com/office/drawing/2014/main" id="{7B2093AD-B03D-7944-81D8-BB24E0EB4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87700" cy="4737100"/>
            </a:xfrm>
            <a:prstGeom prst="rect">
              <a:avLst/>
            </a:prstGeom>
          </p:spPr>
        </p:pic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81D8AEAA-FC2D-424F-9FFF-A04E77C260D5}"/>
                </a:ext>
              </a:extLst>
            </p:cNvPr>
            <p:cNvSpPr/>
            <p:nvPr userDrawn="1"/>
          </p:nvSpPr>
          <p:spPr>
            <a:xfrm rot="16200000">
              <a:off x="440848" y="1790710"/>
              <a:ext cx="768891" cy="6592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7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FABCBAF-0FD3-4C48-AAD5-B35C70C655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600" y="3860800"/>
            <a:ext cx="1803400" cy="2336800"/>
          </a:xfrm>
          <a:prstGeom prst="rect">
            <a:avLst/>
          </a:prstGeom>
        </p:spPr>
      </p:pic>
      <p:sp>
        <p:nvSpPr>
          <p:cNvPr id="18" name="Manual Input 17"/>
          <p:cNvSpPr/>
          <p:nvPr userDrawn="1"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F2A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42E5304-3324-7944-B1DB-30F4E84A91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5E8680A-BA0A-0E4E-9155-695AB18ED3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292099"/>
            <a:ext cx="3149600" cy="4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F65485-9D94-D347-B7AE-3A1D95C87A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A1AED69-40B4-5446-80FC-09F6077DC6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971550"/>
            <a:ext cx="3543300" cy="1257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6BC2BA-8968-034C-BE1A-75B7D63A1B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500000">
            <a:off x="11178772" y="448847"/>
            <a:ext cx="469900" cy="469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67560D-6226-1247-A727-FD23DB61C8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9900000">
            <a:off x="663466" y="1990723"/>
            <a:ext cx="2349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4411"/>
            <a:ext cx="10972800" cy="482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7060A18-4EF3-7B48-AD7F-01BED4E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5" y="174286"/>
            <a:ext cx="10054284" cy="66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FB4E8AD-5869-3647-8B39-F1792BC58D8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B1DA98-06D4-8548-8745-4CD131AAAD1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14" r:id="rId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1120"/>
            <a:ext cx="10972800" cy="478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1" y="105520"/>
            <a:ext cx="1090437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353B3E-322E-8142-82BD-86CD8C12BB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5D600-3198-3145-9D5A-9937521D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799B291-B383-3749-A33D-3F0FEB035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9BBEA04-DBF2-5A45-B8D4-6A7572C55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7525D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Prisoner’s Dilemma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6F5D33-7522-AA46-AFD2-EE6E15DE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9957" y="2486934"/>
            <a:ext cx="1012329" cy="10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3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34600" y="642934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The Dilemma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299517" y="1086763"/>
            <a:ext cx="10179743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Overview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cs typeface="Roboto Medium"/>
              </a:rPr>
              <a:t>Paired into groups of two: one is </a:t>
            </a:r>
            <a:r>
              <a:rPr lang="en-US" sz="2600" b="1" dirty="0">
                <a:solidFill>
                  <a:srgbClr val="000000"/>
                </a:solidFill>
                <a:cs typeface="Roboto Medium"/>
              </a:rPr>
              <a:t>Row</a:t>
            </a:r>
            <a:r>
              <a:rPr lang="en-US" sz="2600" dirty="0">
                <a:solidFill>
                  <a:srgbClr val="000000"/>
                </a:solidFill>
                <a:cs typeface="Roboto Medium"/>
              </a:rPr>
              <a:t>, the other </a:t>
            </a:r>
            <a:r>
              <a:rPr lang="en-US" sz="2600" b="1" dirty="0">
                <a:solidFill>
                  <a:srgbClr val="000000"/>
                </a:solidFill>
                <a:cs typeface="Roboto Medium"/>
              </a:rPr>
              <a:t>Column</a:t>
            </a:r>
            <a:endParaRPr lang="en-US" sz="2600" b="1" dirty="0">
              <a:solidFill>
                <a:srgbClr val="3366FF"/>
              </a:solidFill>
              <a:cs typeface="Roboto Medium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cs typeface="Roboto Medium"/>
              </a:rPr>
              <a:t>Each simultaneously chooses either </a:t>
            </a:r>
            <a:r>
              <a:rPr lang="en-US" sz="2600" b="1" dirty="0">
                <a:solidFill>
                  <a:srgbClr val="000000"/>
                </a:solidFill>
                <a:cs typeface="Roboto Medium"/>
              </a:rPr>
              <a:t>C</a:t>
            </a:r>
            <a:r>
              <a:rPr lang="en-US" sz="2600" dirty="0">
                <a:solidFill>
                  <a:srgbClr val="000000"/>
                </a:solidFill>
                <a:cs typeface="Roboto Medium"/>
              </a:rPr>
              <a:t> (cooperate) or </a:t>
            </a:r>
            <a:r>
              <a:rPr lang="en-US" sz="2600" b="1" dirty="0">
                <a:solidFill>
                  <a:srgbClr val="000000"/>
                </a:solidFill>
                <a:cs typeface="Roboto Medium"/>
              </a:rPr>
              <a:t>D </a:t>
            </a:r>
            <a:r>
              <a:rPr lang="en-US" sz="2600" dirty="0">
                <a:solidFill>
                  <a:srgbClr val="000000"/>
                </a:solidFill>
                <a:cs typeface="Roboto Medium"/>
              </a:rPr>
              <a:t>(defect)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chemeClr val="tx1"/>
                </a:solidFill>
                <a:cs typeface="Roboto Medium"/>
              </a:rPr>
              <a:t>A player choosing </a:t>
            </a:r>
            <a:r>
              <a:rPr lang="en-US" sz="2600" b="1" dirty="0">
                <a:solidFill>
                  <a:schemeClr val="tx1"/>
                </a:solidFill>
                <a:cs typeface="Roboto Medium"/>
              </a:rPr>
              <a:t>D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200" dirty="0">
                <a:solidFill>
                  <a:schemeClr val="tx1"/>
                </a:solidFill>
                <a:cs typeface="Roboto Medium"/>
              </a:rPr>
              <a:t>Increases own payoffs by 4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200" dirty="0">
                <a:solidFill>
                  <a:schemeClr val="tx1"/>
                </a:solidFill>
                <a:cs typeface="Roboto Medium"/>
              </a:rPr>
              <a:t>Decreases match’s payoffs by 8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chemeClr val="tx1"/>
                </a:solidFill>
                <a:cs typeface="Roboto Medium"/>
              </a:rPr>
              <a:t>After choices revealed, on to next round (if you choose to play multiple rounds)</a:t>
            </a:r>
            <a:endParaRPr lang="en-US" sz="2200" dirty="0">
              <a:solidFill>
                <a:srgbClr val="FFFFFF"/>
              </a:solidFill>
              <a:cs typeface="Roboto Medium"/>
            </a:endParaRP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F35662FE-28D6-D347-B7F0-924DE3E8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404785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Game Screen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Current round / Total rounds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37" y="1608668"/>
            <a:ext cx="6961187" cy="463308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584222" y="1580444"/>
            <a:ext cx="2286000" cy="4162778"/>
          </a:xfrm>
          <a:prstGeom prst="straightConnector1">
            <a:avLst/>
          </a:prstGeom>
          <a:ln w="5080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743224" y="5785557"/>
            <a:ext cx="677332" cy="451555"/>
          </a:xfrm>
          <a:prstGeom prst="ellipse">
            <a:avLst/>
          </a:prstGeom>
          <a:noFill/>
          <a:ln w="5080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0C0A25FB-ED30-BE47-9AB5-FBC096CF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27149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Your entries are in blue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37" y="1608668"/>
            <a:ext cx="6961187" cy="463308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584222" y="1580444"/>
            <a:ext cx="1439334" cy="1016000"/>
          </a:xfrm>
          <a:prstGeom prst="straightConnector1">
            <a:avLst/>
          </a:prstGeom>
          <a:ln w="5080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134556" y="2384778"/>
            <a:ext cx="4783666" cy="2568222"/>
          </a:xfrm>
          <a:prstGeom prst="ellipse">
            <a:avLst/>
          </a:prstGeom>
          <a:noFill/>
          <a:ln w="5080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AE9DB2-94F3-3D48-99A7-EF029CA4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Game Screen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26A53F21-ACC6-1D46-BD8A-8B263126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3510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34600" y="642934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If both choose </a:t>
            </a:r>
            <a:r>
              <a:rPr lang="en-US" b="1" dirty="0">
                <a:solidFill>
                  <a:srgbClr val="ED2D49"/>
                </a:solidFill>
                <a:cs typeface="Roboto Medium"/>
              </a:rPr>
              <a:t>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37" y="1608668"/>
            <a:ext cx="6961187" cy="463308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005666" y="1608668"/>
            <a:ext cx="1185334" cy="903111"/>
          </a:xfrm>
          <a:prstGeom prst="straightConnector1">
            <a:avLst/>
          </a:prstGeom>
          <a:ln w="5080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711222" y="2413001"/>
            <a:ext cx="2836334" cy="1538110"/>
          </a:xfrm>
          <a:prstGeom prst="ellipse">
            <a:avLst/>
          </a:prstGeom>
          <a:noFill/>
          <a:ln w="5080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8E721D1-9B18-D74E-95DA-1C17F63E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Game Screen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4CBD8E57-41E7-804B-8855-98D9723D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179025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Choose an action</a:t>
            </a:r>
            <a:endParaRPr lang="en-US" b="1" dirty="0">
              <a:solidFill>
                <a:srgbClr val="ED2D49"/>
              </a:solidFill>
              <a:cs typeface="Roboto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37" y="1608668"/>
            <a:ext cx="6961187" cy="463308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005666" y="1608667"/>
            <a:ext cx="1693334" cy="846666"/>
          </a:xfrm>
          <a:prstGeom prst="straightConnector1">
            <a:avLst/>
          </a:prstGeom>
          <a:ln w="5080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572001" y="2356557"/>
            <a:ext cx="3894666" cy="733777"/>
          </a:xfrm>
          <a:prstGeom prst="ellipse">
            <a:avLst/>
          </a:prstGeom>
          <a:noFill/>
          <a:ln w="5080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AA185BE-6C42-D14D-9428-73BF41E1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Game Screen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CED1D9FF-876E-8641-A134-6AE2D3B9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4731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Press to submit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37" y="1617634"/>
            <a:ext cx="6961187" cy="461515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005666" y="1608667"/>
            <a:ext cx="2427112" cy="3330222"/>
          </a:xfrm>
          <a:prstGeom prst="straightConnector1">
            <a:avLst/>
          </a:prstGeom>
          <a:ln w="5080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221111" y="4879621"/>
            <a:ext cx="1651000" cy="877712"/>
          </a:xfrm>
          <a:prstGeom prst="ellipse">
            <a:avLst/>
          </a:prstGeom>
          <a:noFill/>
          <a:ln w="5080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B8089B7-99FE-1046-913B-7E0E6DFF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Game Screen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D9FBC8D3-BB0B-2145-9BBD-CDECEA1B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209789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The history button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37" y="1608668"/>
            <a:ext cx="6961187" cy="463308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005666" y="1608668"/>
            <a:ext cx="423334" cy="4134555"/>
          </a:xfrm>
          <a:prstGeom prst="straightConnector1">
            <a:avLst/>
          </a:prstGeom>
          <a:ln w="5080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231444" y="5810955"/>
            <a:ext cx="352779" cy="468491"/>
          </a:xfrm>
          <a:prstGeom prst="ellipse">
            <a:avLst/>
          </a:prstGeom>
          <a:noFill/>
          <a:ln w="5080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99111" y="197556"/>
            <a:ext cx="2759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ED2D49"/>
                </a:solidFill>
                <a:latin typeface="+mj-lt"/>
                <a:cs typeface="Roboto Medium"/>
              </a:rPr>
              <a:t>Happy Playing!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D800B9F-1AE7-5A4C-B827-B274EDCA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Game Screen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19D2DAA7-A575-C045-A102-E76B03FD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310853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7488"/>
      </p:ext>
    </p:extLst>
  </p:cSld>
  <p:clrMapOvr>
    <a:masterClrMapping/>
  </p:clrMapOvr>
</p:sld>
</file>

<file path=ppt/theme/theme1.xml><?xml version="1.0" encoding="utf-8"?>
<a:theme xmlns:a="http://schemas.openxmlformats.org/drawingml/2006/main" name="MobLab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3DE2995F-B7CB-5140-A16B-4F7D20FB2106}"/>
    </a:ext>
  </a:extLst>
</a:theme>
</file>

<file path=ppt/theme/theme2.xml><?xml version="1.0" encoding="utf-8"?>
<a:theme xmlns:a="http://schemas.openxmlformats.org/drawingml/2006/main" name="Moblab Pi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0CC19ED5-A1D9-7244-A107-57F6E5323DF1}"/>
    </a:ext>
  </a:extLst>
</a:theme>
</file>

<file path=ppt/theme/theme3.xml><?xml version="1.0" encoding="utf-8"?>
<a:theme xmlns:a="http://schemas.openxmlformats.org/drawingml/2006/main" name="MobLab Section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94D539D-714D-DD43-BF5F-992EA37439A0}"/>
    </a:ext>
  </a:extLst>
</a:theme>
</file>

<file path=ppt/theme/theme4.xml><?xml version="1.0" encoding="utf-8"?>
<a:theme xmlns:a="http://schemas.openxmlformats.org/drawingml/2006/main" name="MobLab Body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F44928AA-5D12-E344-B3F8-60117F24F6EA}"/>
    </a:ext>
  </a:extLst>
</a:theme>
</file>

<file path=ppt/theme/theme5.xml><?xml version="1.0" encoding="utf-8"?>
<a:theme xmlns:a="http://schemas.openxmlformats.org/drawingml/2006/main" name="MobLab Bla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>
          <a:outerShdw blurRad="152400" dist="76200" dir="5400000" rotWithShape="0">
            <a:schemeClr val="tx1">
              <a:alpha val="10000"/>
            </a:scheme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01C1120-18FC-FA42-AF31-647BA872D2F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MobLab</Template>
  <TotalTime>6</TotalTime>
  <Words>120</Words>
  <Application>Microsoft Macintosh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Lato</vt:lpstr>
      <vt:lpstr>Lato Regular</vt:lpstr>
      <vt:lpstr>MobLab</vt:lpstr>
      <vt:lpstr>Moblab Pink</vt:lpstr>
      <vt:lpstr>MobLab Section</vt:lpstr>
      <vt:lpstr>MobLab Body</vt:lpstr>
      <vt:lpstr>MobLab Blank</vt:lpstr>
      <vt:lpstr>Prisoner’s Dilemma</vt:lpstr>
      <vt:lpstr>The Dilemma</vt:lpstr>
      <vt:lpstr>Game Screen</vt:lpstr>
      <vt:lpstr>Game Screen</vt:lpstr>
      <vt:lpstr>Game Screen</vt:lpstr>
      <vt:lpstr>Game Screen</vt:lpstr>
      <vt:lpstr>Game Screen</vt:lpstr>
      <vt:lpstr>Game Screen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Prisoner’s Dilemma</dc:title>
  <dc:creator>Imhof, Nicole K</dc:creator>
  <cp:lastModifiedBy>Imhof, Nicole K</cp:lastModifiedBy>
  <cp:revision>3</cp:revision>
  <dcterms:created xsi:type="dcterms:W3CDTF">2022-03-07T23:17:14Z</dcterms:created>
  <dcterms:modified xsi:type="dcterms:W3CDTF">2022-06-10T18:20:51Z</dcterms:modified>
</cp:coreProperties>
</file>