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7"/>
  </p:notesMasterIdLst>
  <p:sldIdLst>
    <p:sldId id="256" r:id="rId6"/>
    <p:sldId id="322" r:id="rId7"/>
    <p:sldId id="326" r:id="rId8"/>
    <p:sldId id="343" r:id="rId9"/>
    <p:sldId id="344" r:id="rId10"/>
    <p:sldId id="345" r:id="rId11"/>
    <p:sldId id="346" r:id="rId12"/>
    <p:sldId id="348" r:id="rId13"/>
    <p:sldId id="349" r:id="rId14"/>
    <p:sldId id="35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9" autoAdjust="0"/>
    <p:restoredTop sz="94756"/>
  </p:normalViewPr>
  <p:slideViewPr>
    <p:cSldViewPr snapToGrid="0" snapToObjects="1">
      <p:cViewPr varScale="1">
        <p:scale>
          <a:sx n="109" d="100"/>
          <a:sy n="109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investment game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Trust: An Investment Game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Payoffs: An Example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86763"/>
            <a:ext cx="10179743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Suppose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Both start with $100; Multiplier = 300%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Investor invests $28; Responder returns $26</a:t>
            </a:r>
          </a:p>
          <a:p>
            <a:pPr lvl="1" algn="l"/>
            <a:endParaRPr lang="en-US" sz="2600" dirty="0">
              <a:solidFill>
                <a:srgbClr val="000000"/>
              </a:solidFill>
              <a:cs typeface="Roboto Medium"/>
            </a:endParaRPr>
          </a:p>
          <a:p>
            <a:pPr lvl="1" algn="l"/>
            <a:endParaRPr lang="en-US" sz="2600" dirty="0">
              <a:solidFill>
                <a:srgbClr val="000000"/>
              </a:solidFill>
              <a:cs typeface="Roboto Medium"/>
            </a:endParaRPr>
          </a:p>
          <a:p>
            <a:pPr lvl="1" algn="l"/>
            <a:endParaRPr lang="en-US" sz="2600" dirty="0">
              <a:solidFill>
                <a:srgbClr val="000000"/>
              </a:solidFill>
              <a:cs typeface="Roboto Medium"/>
            </a:endParaRPr>
          </a:p>
          <a:p>
            <a:pPr lvl="1" algn="l"/>
            <a:endParaRPr lang="en-US" sz="2600" dirty="0">
              <a:solidFill>
                <a:srgbClr val="000000"/>
              </a:solidFill>
              <a:cs typeface="Roboto Medium"/>
            </a:endParaRPr>
          </a:p>
          <a:p>
            <a:pPr lvl="1" algn="l"/>
            <a:endParaRPr lang="en-US" sz="2600" dirty="0">
              <a:solidFill>
                <a:srgbClr val="000000"/>
              </a:solidFill>
              <a:cs typeface="Roboto Medium"/>
            </a:endParaRPr>
          </a:p>
          <a:p>
            <a:pPr lvl="1" algn="l"/>
            <a:endParaRPr lang="en-US" sz="2600" dirty="0">
              <a:solidFill>
                <a:srgbClr val="000000"/>
              </a:solidFill>
              <a:cs typeface="Roboto Medium"/>
            </a:endParaRPr>
          </a:p>
          <a:p>
            <a:pPr lvl="1"/>
            <a:r>
              <a:rPr lang="en-US" sz="3200" b="1" dirty="0">
                <a:solidFill>
                  <a:srgbClr val="ED2D49"/>
                </a:solidFill>
                <a:cs typeface="Roboto Medium"/>
              </a:rPr>
              <a:t>Happy Playing!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71090"/>
              </p:ext>
            </p:extLst>
          </p:nvPr>
        </p:nvGraphicFramePr>
        <p:xfrm>
          <a:off x="1928389" y="2706624"/>
          <a:ext cx="8162411" cy="2255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6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Investor</a:t>
                      </a:r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Initial</a:t>
                      </a:r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Roboto Medium"/>
                          <a:cs typeface="Roboto Medium"/>
                        </a:rPr>
                        <a:t>–</a:t>
                      </a:r>
                      <a:endParaRPr lang="en-US" sz="2000" b="1" dirty="0"/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Investment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Roboto Medium"/>
                          <a:cs typeface="Roboto Medium"/>
                        </a:rPr>
                        <a:t>+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Return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Payoff</a:t>
                      </a:r>
                    </a:p>
                  </a:txBody>
                  <a:tcPr marL="0" marR="0"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$100</a:t>
                      </a:r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Roboto Medium"/>
                          <a:cs typeface="Roboto Medium"/>
                        </a:rPr>
                        <a:t>–</a:t>
                      </a:r>
                      <a:endParaRPr lang="en-US" sz="2600" dirty="0"/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$28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Roboto Medium"/>
                          <a:cs typeface="Roboto Medium"/>
                        </a:rPr>
                        <a:t>+</a:t>
                      </a:r>
                      <a:endParaRPr lang="en-US" sz="2600" dirty="0"/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$26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$98</a:t>
                      </a:r>
                    </a:p>
                  </a:txBody>
                  <a:tcPr marL="0" marR="0"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Responder</a:t>
                      </a:r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Initial</a:t>
                      </a:r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Investment</a:t>
                      </a:r>
                    </a:p>
                    <a:p>
                      <a:pPr algn="ctr"/>
                      <a:r>
                        <a:rPr lang="en-US" sz="2000" b="1" dirty="0"/>
                        <a:t>x Multiplier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Roboto Medium"/>
                          <a:cs typeface="Roboto Medium"/>
                        </a:rPr>
                        <a:t>–</a:t>
                      </a:r>
                      <a:endParaRPr lang="en-US" sz="2000" b="1" dirty="0"/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Return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Payoff</a:t>
                      </a:r>
                    </a:p>
                  </a:txBody>
                  <a:tcPr marL="0" marR="0"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$100</a:t>
                      </a:r>
                    </a:p>
                  </a:txBody>
                  <a:tcPr marL="0" marR="0">
                    <a:lnL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+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$84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0000"/>
                          </a:solidFill>
                          <a:latin typeface="Roboto Medium"/>
                          <a:cs typeface="Roboto Medium"/>
                        </a:rPr>
                        <a:t>–</a:t>
                      </a:r>
                      <a:endParaRPr lang="en-US" sz="2600" dirty="0"/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$26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=</a:t>
                      </a:r>
                    </a:p>
                  </a:txBody>
                  <a:tcPr marL="0" marR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$158</a:t>
                      </a:r>
                    </a:p>
                  </a:txBody>
                  <a:tcPr marL="0" marR="0">
                    <a:lnL>
                      <a:noFill/>
                    </a:lnL>
                    <a:lnR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2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F1E78EB6-C57D-6C4A-8099-E872B489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3642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An Investment Game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86763"/>
            <a:ext cx="9168829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Groups of two: </a:t>
            </a:r>
            <a:r>
              <a:rPr lang="en-US" sz="2600" dirty="0">
                <a:solidFill>
                  <a:srgbClr val="3366FF"/>
                </a:solidFill>
                <a:cs typeface="Roboto Medium"/>
              </a:rPr>
              <a:t>Investor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 and </a:t>
            </a:r>
            <a:r>
              <a:rPr lang="en-US" sz="2600" dirty="0">
                <a:solidFill>
                  <a:srgbClr val="3366FF"/>
                </a:solidFill>
                <a:cs typeface="Roboto Medium"/>
              </a:rPr>
              <a:t>Responder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cs typeface="Roboto Medium"/>
              </a:rPr>
              <a:t>Each starts with some amount of money</a:t>
            </a:r>
            <a:endParaRPr lang="en-US" sz="2600" b="1" dirty="0">
              <a:solidFill>
                <a:srgbClr val="ED2D49"/>
              </a:solidFill>
              <a:cs typeface="Roboto Medium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cs typeface="Roboto Medium"/>
              </a:rPr>
              <a:t>The</a:t>
            </a:r>
            <a:r>
              <a:rPr lang="en-US" sz="2600" dirty="0">
                <a:solidFill>
                  <a:srgbClr val="3366FF"/>
                </a:solidFill>
                <a:cs typeface="Roboto Medium"/>
              </a:rPr>
              <a:t> Investor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 chooses how much to send to </a:t>
            </a:r>
            <a:r>
              <a:rPr lang="en-US" sz="2600" dirty="0">
                <a:solidFill>
                  <a:schemeClr val="tx1"/>
                </a:solidFill>
                <a:cs typeface="Roboto Medium"/>
              </a:rPr>
              <a:t>Responder 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(the </a:t>
            </a:r>
            <a:r>
              <a:rPr lang="en-US" sz="2600" dirty="0">
                <a:solidFill>
                  <a:srgbClr val="ED2D49"/>
                </a:solidFill>
                <a:cs typeface="Roboto Medium"/>
              </a:rPr>
              <a:t>investment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cs typeface="Roboto Medium"/>
              </a:rPr>
              <a:t>Responder </a:t>
            </a:r>
            <a:r>
              <a:rPr lang="en-US" sz="2600" dirty="0">
                <a:solidFill>
                  <a:srgbClr val="000000"/>
                </a:solidFill>
                <a:cs typeface="Roboto Medium"/>
              </a:rPr>
              <a:t>gets </a:t>
            </a:r>
            <a:r>
              <a:rPr lang="en-US" sz="2600" dirty="0">
                <a:solidFill>
                  <a:srgbClr val="ED2D49"/>
                </a:solidFill>
                <a:cs typeface="Roboto Medium"/>
              </a:rPr>
              <a:t>investment × multiplier</a:t>
            </a:r>
            <a:endParaRPr lang="en-US" sz="2600" dirty="0">
              <a:solidFill>
                <a:schemeClr val="tx1"/>
              </a:solidFill>
              <a:cs typeface="Roboto Medium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>
                <a:solidFill>
                  <a:schemeClr val="tx1"/>
                </a:solidFill>
                <a:cs typeface="Roboto Medium"/>
              </a:rPr>
              <a:t>The</a:t>
            </a:r>
            <a:r>
              <a:rPr lang="en-US" sz="2600" dirty="0">
                <a:solidFill>
                  <a:srgbClr val="3366FF"/>
                </a:solidFill>
                <a:cs typeface="Roboto Medium"/>
              </a:rPr>
              <a:t> Responder </a:t>
            </a:r>
            <a:r>
              <a:rPr lang="en-US" sz="2600" dirty="0">
                <a:solidFill>
                  <a:schemeClr val="tx1"/>
                </a:solidFill>
                <a:cs typeface="Roboto Medium"/>
              </a:rPr>
              <a:t>chooses how much money to return to Investor</a:t>
            </a:r>
            <a:endParaRPr lang="en-US" sz="2600" dirty="0">
              <a:solidFill>
                <a:srgbClr val="000000"/>
              </a:solidFill>
              <a:cs typeface="Roboto Medium"/>
            </a:endParaRP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1E3E249-2109-CB45-A24C-5DDB25F3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Initial Game Screen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Initial Amounts of Money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1722812"/>
            <a:ext cx="6676989" cy="44562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72556" y="4007556"/>
            <a:ext cx="1086556" cy="1397001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63334" y="1608668"/>
            <a:ext cx="790223" cy="2384777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800623" y="4018845"/>
            <a:ext cx="1086556" cy="1397001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63333" y="1538112"/>
            <a:ext cx="5150556" cy="2469445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8DD08DE2-2B5C-8042-9732-DCEA4491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2493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Multiplier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1722812"/>
            <a:ext cx="6676989" cy="44562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71444" y="2949223"/>
            <a:ext cx="691446" cy="366889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03222" y="1594557"/>
            <a:ext cx="2695222" cy="1312333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400778" y="2156179"/>
            <a:ext cx="437444" cy="366889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89111" y="1665111"/>
            <a:ext cx="352778" cy="451556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398B097-7F52-8B40-A64C-248BDF35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Initial Game Screen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E4B0AA2B-0E51-C147-982F-3D0AD71D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8829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Screen: Investor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Move slider to choose investment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1732674"/>
            <a:ext cx="6676989" cy="44365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V="1">
            <a:off x="3414890" y="5206999"/>
            <a:ext cx="5446889" cy="592668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6112" y="1608668"/>
            <a:ext cx="2215445" cy="3541889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4907AF48-E77C-904F-AA2A-8D81459C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1508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Press invest to submit choice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1732674"/>
            <a:ext cx="6676989" cy="44365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V="1">
            <a:off x="5291668" y="4261553"/>
            <a:ext cx="1792111" cy="1016001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6111" y="1608667"/>
            <a:ext cx="2511778" cy="2568222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407D2B60-A58F-1A4E-91A0-9D33C032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Screen: Investor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FF261B02-2618-1D40-8E70-D5191278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645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Screen: Responder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Balances after investment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1730214"/>
            <a:ext cx="6676989" cy="44414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72556" y="4007556"/>
            <a:ext cx="1086556" cy="1397001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63334" y="1608668"/>
            <a:ext cx="790223" cy="2384777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747001" y="3708400"/>
            <a:ext cx="1182513" cy="1780823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63334" y="1538112"/>
            <a:ext cx="4882445" cy="2300111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627B89E9-92E1-2A4A-8D33-F33E527A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0723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Move slider to choose return amount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1" y="1732674"/>
            <a:ext cx="6676988" cy="44365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V="1">
            <a:off x="3414890" y="5206999"/>
            <a:ext cx="5446889" cy="592668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6112" y="1608668"/>
            <a:ext cx="2215445" cy="3541889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B716A8B-A2E4-6444-BAD1-DF43E81D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Screen: Responder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15220A2D-6957-4046-B358-CCE2FD79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0206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Press return to submit choice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1" y="1732674"/>
            <a:ext cx="6676988" cy="44365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V="1">
            <a:off x="5291668" y="4261553"/>
            <a:ext cx="1792111" cy="1016001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16111" y="1608667"/>
            <a:ext cx="2511778" cy="2568222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BC33307-A0B5-E745-81C6-B3DFA75F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Game Screen</a:t>
            </a:r>
            <a:r>
              <a:rPr lang="en-US" sz="3600">
                <a:latin typeface="+mj-lt"/>
                <a:cs typeface="Roboto Bold"/>
              </a:rPr>
              <a:t>: Responder</a:t>
            </a:r>
            <a:endParaRPr lang="en-US" sz="3600" dirty="0">
              <a:latin typeface="+mj-lt"/>
              <a:cs typeface="Roboto Bold"/>
            </a:endParaRP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818E0768-F96E-1E40-B492-4A13EB80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3376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15</TotalTime>
  <Words>198</Words>
  <Application>Microsoft Macintosh PowerPoint</Application>
  <PresentationFormat>Widescreen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Lato</vt:lpstr>
      <vt:lpstr>Lato Regular</vt:lpstr>
      <vt:lpstr>Roboto Medium</vt:lpstr>
      <vt:lpstr>MobLab</vt:lpstr>
      <vt:lpstr>Moblab Pink</vt:lpstr>
      <vt:lpstr>MobLab Section</vt:lpstr>
      <vt:lpstr>MobLab Body</vt:lpstr>
      <vt:lpstr>MobLab Blank</vt:lpstr>
      <vt:lpstr>Trust: An Investment Game</vt:lpstr>
      <vt:lpstr>An Investment Game</vt:lpstr>
      <vt:lpstr>Initial Game Screen</vt:lpstr>
      <vt:lpstr>Initial Game Screen</vt:lpstr>
      <vt:lpstr>Game Screen: Investor</vt:lpstr>
      <vt:lpstr>Game Screen: Investor</vt:lpstr>
      <vt:lpstr>Game Screen: Responder</vt:lpstr>
      <vt:lpstr>Game Screen: Responder</vt:lpstr>
      <vt:lpstr>Game Screen: Responder</vt:lpstr>
      <vt:lpstr>Payoffs: An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Trust: An Investment Game</dc:title>
  <dc:creator>Imhof, Nicole K</dc:creator>
  <cp:lastModifiedBy>Imhof, Nicole K</cp:lastModifiedBy>
  <cp:revision>5</cp:revision>
  <dcterms:created xsi:type="dcterms:W3CDTF">2022-03-07T22:49:59Z</dcterms:created>
  <dcterms:modified xsi:type="dcterms:W3CDTF">2022-10-05T16:32:54Z</dcterms:modified>
</cp:coreProperties>
</file>