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72" r:id="rId2"/>
    <p:sldMasterId id="2147483674" r:id="rId3"/>
  </p:sldMasterIdLst>
  <p:notesMasterIdLst>
    <p:notesMasterId r:id="rId13"/>
  </p:notesMasterIdLst>
  <p:handoutMasterIdLst>
    <p:handoutMasterId r:id="rId14"/>
  </p:handoutMasterIdLst>
  <p:sldIdLst>
    <p:sldId id="322" r:id="rId4"/>
    <p:sldId id="357" r:id="rId5"/>
    <p:sldId id="381" r:id="rId6"/>
    <p:sldId id="372" r:id="rId7"/>
    <p:sldId id="370" r:id="rId8"/>
    <p:sldId id="371" r:id="rId9"/>
    <p:sldId id="373" r:id="rId10"/>
    <p:sldId id="379" r:id="rId11"/>
    <p:sldId id="38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A49"/>
    <a:srgbClr val="E70D39"/>
    <a:srgbClr val="ED2D49"/>
    <a:srgbClr val="000000"/>
    <a:srgbClr val="062394"/>
    <a:srgbClr val="2EC9B4"/>
    <a:srgbClr val="051F82"/>
    <a:srgbClr val="4F17FF"/>
    <a:srgbClr val="9F0B28"/>
    <a:srgbClr val="E50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9" autoAdjust="0"/>
    <p:restoredTop sz="90309" autoAdjust="0"/>
  </p:normalViewPr>
  <p:slideViewPr>
    <p:cSldViewPr snapToGrid="0">
      <p:cViewPr varScale="1">
        <p:scale>
          <a:sx n="111" d="100"/>
          <a:sy n="111" d="100"/>
        </p:scale>
        <p:origin x="76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Lato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8ACC2-E142-D544-83FB-A56CD4F90C90}" type="datetime1">
              <a:rPr lang="en-US" smtClean="0">
                <a:latin typeface="Lato"/>
              </a:rPr>
              <a:t>5/11/20</a:t>
            </a:fld>
            <a:endParaRPr lang="en-US" dirty="0">
              <a:latin typeface="Lato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Lato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860EB-7C08-A447-8AFF-AB0B65F3C913}" type="slidenum">
              <a:rPr lang="en-US" smtClean="0">
                <a:latin typeface="Lato"/>
              </a:rPr>
              <a:t>‹#›</a:t>
            </a:fld>
            <a:endParaRPr lang="en-US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283868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ato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ato"/>
              </a:defRPr>
            </a:lvl1pPr>
          </a:lstStyle>
          <a:p>
            <a:fld id="{16129CDA-39E5-4149-B69D-97AAA54AE562}" type="datetime1">
              <a:rPr lang="en-US" smtClean="0"/>
              <a:pPr/>
              <a:t>5/11/20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ato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ato"/>
              </a:defRPr>
            </a:lvl1pPr>
          </a:lstStyle>
          <a:p>
            <a:fld id="{F05E9E64-0845-4082-BCC8-EB94D4296C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33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Lato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Lato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Lato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Lato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Lato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0839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02037"/>
                </a:solidFill>
                <a:latin typeface="Lato"/>
                <a:cs typeface="Lat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12700" cmpd="sng">
            <a:solidFill>
              <a:srgbClr val="BD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Title Placeholder 12"/>
          <p:cNvSpPr>
            <a:spLocks noGrp="1"/>
          </p:cNvSpPr>
          <p:nvPr>
            <p:ph type="title"/>
          </p:nvPr>
        </p:nvSpPr>
        <p:spPr>
          <a:xfrm>
            <a:off x="1000676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2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12700" cmpd="sng">
            <a:solidFill>
              <a:srgbClr val="BD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2"/>
          <p:cNvSpPr>
            <a:spLocks noGrp="1"/>
          </p:cNvSpPr>
          <p:nvPr>
            <p:ph type="title"/>
          </p:nvPr>
        </p:nvSpPr>
        <p:spPr>
          <a:xfrm>
            <a:off x="1051992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130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395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95947"/>
            <a:ext cx="7772400" cy="7543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7525D"/>
                </a:solidFill>
                <a:latin typeface="Lato"/>
                <a:cs typeface="Lat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94020"/>
            <a:ext cx="6400800" cy="63963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>
                <a:solidFill>
                  <a:srgbClr val="128FAE"/>
                </a:solidFill>
                <a:latin typeface="Lato"/>
                <a:cs typeface="Lat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30505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596570"/>
                </a:solidFill>
                <a:latin typeface="Lato"/>
                <a:cs typeface="Lato"/>
              </a:defRPr>
            </a:lvl1pPr>
          </a:lstStyle>
          <a:p>
            <a:r>
              <a:rPr lang="en-US" dirty="0" err="1"/>
              <a:t>www.moblab.com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12903" y="6492875"/>
            <a:ext cx="3777469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596570"/>
                </a:solidFill>
                <a:latin typeface="Lato"/>
                <a:cs typeface="Lato"/>
              </a:defRPr>
            </a:lvl1pPr>
          </a:lstStyle>
          <a:p>
            <a:r>
              <a:rPr lang="en-US" dirty="0"/>
              <a:t>to withdraw or not?</a:t>
            </a:r>
          </a:p>
        </p:txBody>
      </p:sp>
      <p:pic>
        <p:nvPicPr>
          <p:cNvPr id="7" name="Picture 6" descr="moblab_smal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57" y="6554142"/>
            <a:ext cx="190500" cy="22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201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89226"/>
            <a:ext cx="7772400" cy="926042"/>
          </a:xfrm>
          <a:prstGeom prst="rect">
            <a:avLst/>
          </a:prstGeom>
        </p:spPr>
        <p:txBody>
          <a:bodyPr/>
          <a:lstStyle>
            <a:lvl1pPr>
              <a:defRPr>
                <a:latin typeface="Lato"/>
                <a:cs typeface="Lat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102037"/>
                </a:solidFill>
                <a:latin typeface="Lato"/>
                <a:cs typeface="Lato"/>
              </a:defRPr>
            </a:lvl1pPr>
          </a:lstStyle>
          <a:p>
            <a:r>
              <a:rPr lang="en-US" dirty="0" err="1"/>
              <a:t>www.moblab.com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102037"/>
                </a:solidFill>
                <a:latin typeface="Lato"/>
                <a:cs typeface="Lato"/>
              </a:defRPr>
            </a:lvl1pPr>
          </a:lstStyle>
          <a:p>
            <a:r>
              <a:rPr lang="en-US" dirty="0"/>
              <a:t>to withdraw or not?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7466" y="6492875"/>
            <a:ext cx="1439333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102037"/>
                </a:solidFill>
                <a:latin typeface="Lato"/>
                <a:cs typeface="Lato"/>
              </a:defRPr>
            </a:lvl1pPr>
          </a:lstStyle>
          <a:p>
            <a:fld id="{1720E044-9CF0-5842-A75F-169A468171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3732486"/>
            <a:ext cx="6400800" cy="63963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 i="0">
                <a:solidFill>
                  <a:srgbClr val="BDBDBD"/>
                </a:solidFill>
                <a:latin typeface="Lato"/>
                <a:cs typeface="Lat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10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12700" cmpd="sng">
            <a:solidFill>
              <a:srgbClr val="BD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Placeholder 12"/>
          <p:cNvSpPr>
            <a:spLocks noGrp="1"/>
          </p:cNvSpPr>
          <p:nvPr>
            <p:ph type="title"/>
          </p:nvPr>
        </p:nvSpPr>
        <p:spPr>
          <a:xfrm>
            <a:off x="1000676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2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12700" cmpd="sng">
            <a:solidFill>
              <a:srgbClr val="BD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Placeholder 12"/>
          <p:cNvSpPr txBox="1">
            <a:spLocks/>
          </p:cNvSpPr>
          <p:nvPr/>
        </p:nvSpPr>
        <p:spPr>
          <a:xfrm>
            <a:off x="1000676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rgbClr val="102037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dirty="0">
                <a:latin typeface="Lato"/>
                <a:cs typeface="Lato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810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12700" cmpd="sng">
            <a:solidFill>
              <a:srgbClr val="BD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Placeholder 12"/>
          <p:cNvSpPr>
            <a:spLocks noGrp="1"/>
          </p:cNvSpPr>
          <p:nvPr>
            <p:ph type="title"/>
          </p:nvPr>
        </p:nvSpPr>
        <p:spPr>
          <a:xfrm>
            <a:off x="1000676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9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71855"/>
            <a:ext cx="4040188" cy="603019"/>
          </a:xfrm>
        </p:spPr>
        <p:txBody>
          <a:bodyPr anchor="b"/>
          <a:lstStyle>
            <a:lvl1pPr marL="0" indent="0">
              <a:buNone/>
              <a:defRPr sz="2400" b="1" kern="1200">
                <a:latin typeface="Lato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Lato"/>
              </a:defRPr>
            </a:lvl1pPr>
            <a:lvl2pPr>
              <a:defRPr sz="2000">
                <a:latin typeface="Lato"/>
              </a:defRPr>
            </a:lvl2pPr>
            <a:lvl3pPr>
              <a:defRPr sz="1800">
                <a:latin typeface="Lato"/>
              </a:defRPr>
            </a:lvl3pPr>
            <a:lvl4pPr>
              <a:defRPr sz="1600">
                <a:latin typeface="Lato"/>
              </a:defRPr>
            </a:lvl4pPr>
            <a:lvl5pPr>
              <a:defRPr sz="1600">
                <a:latin typeface="Lato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Lato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Lato"/>
              </a:defRPr>
            </a:lvl1pPr>
            <a:lvl2pPr>
              <a:defRPr sz="2000">
                <a:latin typeface="Lato"/>
              </a:defRPr>
            </a:lvl2pPr>
            <a:lvl3pPr>
              <a:defRPr sz="1800">
                <a:latin typeface="Lato"/>
              </a:defRPr>
            </a:lvl3pPr>
            <a:lvl4pPr>
              <a:defRPr sz="1600">
                <a:latin typeface="Lato"/>
              </a:defRPr>
            </a:lvl4pPr>
            <a:lvl5pPr>
              <a:defRPr sz="1600">
                <a:latin typeface="Lato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9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12700" cmpd="sng">
            <a:solidFill>
              <a:srgbClr val="BDBD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Placeholder 12"/>
          <p:cNvSpPr>
            <a:spLocks noGrp="1"/>
          </p:cNvSpPr>
          <p:nvPr>
            <p:ph type="title"/>
          </p:nvPr>
        </p:nvSpPr>
        <p:spPr>
          <a:xfrm>
            <a:off x="1000676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71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00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29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3754" y="6492875"/>
            <a:ext cx="1233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Lato"/>
              </a:defRPr>
            </a:lvl1pPr>
          </a:lstStyle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3"/>
          <a:srcRect l="50000" t="14178"/>
          <a:stretch/>
        </p:blipFill>
        <p:spPr>
          <a:xfrm>
            <a:off x="0" y="0"/>
            <a:ext cx="1219200" cy="1307935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281238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596570"/>
                </a:solidFill>
                <a:latin typeface="Lato"/>
                <a:cs typeface="Lato"/>
              </a:defRPr>
            </a:lvl1pPr>
          </a:lstStyle>
          <a:p>
            <a:r>
              <a:rPr lang="en-US" dirty="0" err="1"/>
              <a:t>www.moblab.com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12903" y="6492875"/>
            <a:ext cx="3777469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596570"/>
                </a:solidFill>
                <a:latin typeface="Lato"/>
                <a:cs typeface="Lato"/>
              </a:defRPr>
            </a:lvl1pPr>
          </a:lstStyle>
          <a:p>
            <a:r>
              <a:rPr lang="en-US" dirty="0"/>
              <a:t>to withdraw or not?</a:t>
            </a:r>
          </a:p>
        </p:txBody>
      </p:sp>
      <p:pic>
        <p:nvPicPr>
          <p:cNvPr id="12" name="Picture 11" descr="moblab_small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57" y="6554142"/>
            <a:ext cx="190500" cy="220980"/>
          </a:xfrm>
          <a:prstGeom prst="rect">
            <a:avLst/>
          </a:prstGeom>
        </p:spPr>
      </p:pic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1000676" y="236154"/>
            <a:ext cx="7634807" cy="7259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541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47525D"/>
          </a:solidFill>
          <a:latin typeface="Lato"/>
          <a:ea typeface="+mj-ea"/>
          <a:cs typeface="Lat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Lato"/>
          <a:ea typeface="+mn-ea"/>
          <a:cs typeface="Lat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Lato"/>
          <a:ea typeface="+mn-ea"/>
          <a:cs typeface="Lat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Lato"/>
          <a:ea typeface="+mn-ea"/>
          <a:cs typeface="Lat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Lato"/>
          <a:ea typeface="+mn-ea"/>
          <a:cs typeface="Lat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Lato"/>
          <a:ea typeface="+mn-ea"/>
          <a:cs typeface="Lat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sect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353" y="870642"/>
            <a:ext cx="324929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79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E2A4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"/>
            </a:endParaRPr>
          </a:p>
        </p:txBody>
      </p:sp>
      <p:pic>
        <p:nvPicPr>
          <p:cNvPr id="9" name="Picture 8" descr="moblab_small.png"/>
          <p:cNvPicPr>
            <a:picLocks noChangeAspect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57" y="6553084"/>
            <a:ext cx="190500" cy="22098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0" y="0"/>
            <a:ext cx="1062567" cy="1312333"/>
            <a:chOff x="-1587505" y="279399"/>
            <a:chExt cx="1062567" cy="1312333"/>
          </a:xfrm>
        </p:grpSpPr>
        <p:sp>
          <p:nvSpPr>
            <p:cNvPr id="15" name="Right Triangle 14"/>
            <p:cNvSpPr/>
            <p:nvPr userDrawn="1"/>
          </p:nvSpPr>
          <p:spPr>
            <a:xfrm rot="5400000">
              <a:off x="-1712388" y="404282"/>
              <a:ext cx="1312333" cy="1062567"/>
            </a:xfrm>
            <a:prstGeom prst="rtTriangle">
              <a:avLst/>
            </a:prstGeom>
            <a:solidFill>
              <a:srgbClr val="47525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Lato"/>
              </a:endParaRPr>
            </a:p>
          </p:txBody>
        </p:sp>
        <p:sp>
          <p:nvSpPr>
            <p:cNvPr id="16" name="Hexagon 15"/>
            <p:cNvSpPr/>
            <p:nvPr userDrawn="1"/>
          </p:nvSpPr>
          <p:spPr>
            <a:xfrm rot="5400000">
              <a:off x="-1277629" y="649730"/>
              <a:ext cx="417411" cy="359837"/>
            </a:xfrm>
            <a:prstGeom prst="hexagon">
              <a:avLst/>
            </a:prstGeom>
            <a:solidFill>
              <a:schemeClr val="bg1"/>
            </a:solidFill>
            <a:ln w="76200" cmpd="sng">
              <a:solidFill>
                <a:srgbClr val="47525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Lato"/>
              </a:endParaRPr>
            </a:p>
          </p:txBody>
        </p:sp>
        <p:sp>
          <p:nvSpPr>
            <p:cNvPr id="17" name="Hexagon 16"/>
            <p:cNvSpPr/>
            <p:nvPr userDrawn="1"/>
          </p:nvSpPr>
          <p:spPr>
            <a:xfrm rot="5400000">
              <a:off x="-987410" y="462615"/>
              <a:ext cx="260294" cy="224392"/>
            </a:xfrm>
            <a:prstGeom prst="hexagon">
              <a:avLst/>
            </a:prstGeom>
            <a:solidFill>
              <a:schemeClr val="bg1"/>
            </a:solidFill>
            <a:ln w="57150" cmpd="sng">
              <a:solidFill>
                <a:srgbClr val="47525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Lato"/>
              </a:endParaRPr>
            </a:p>
          </p:txBody>
        </p:sp>
        <p:sp>
          <p:nvSpPr>
            <p:cNvPr id="18" name="Hexagon 17"/>
            <p:cNvSpPr/>
            <p:nvPr userDrawn="1"/>
          </p:nvSpPr>
          <p:spPr>
            <a:xfrm rot="5400000">
              <a:off x="-1495409" y="894415"/>
              <a:ext cx="260294" cy="224392"/>
            </a:xfrm>
            <a:prstGeom prst="hexagon">
              <a:avLst/>
            </a:prstGeom>
            <a:solidFill>
              <a:schemeClr val="bg1"/>
            </a:solidFill>
            <a:ln w="57150" cmpd="sng">
              <a:solidFill>
                <a:srgbClr val="47525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Lat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561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Lato Regular"/>
          <a:ea typeface="+mj-ea"/>
          <a:cs typeface="Lato Regular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676" y="236154"/>
            <a:ext cx="8143324" cy="725922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>
                <a:latin typeface="Lato"/>
                <a:cs typeface="Lato"/>
              </a:rPr>
              <a:t>to vote, or not to vote (i.e. abstain)?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54000" y="1086762"/>
            <a:ext cx="8734778" cy="502334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rgbClr val="ED2D49"/>
                </a:solidFill>
                <a:latin typeface="Lato"/>
                <a:cs typeface="Lato"/>
              </a:rPr>
              <a:t>overview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b="1" dirty="0">
                <a:solidFill>
                  <a:srgbClr val="000000"/>
                </a:solidFill>
                <a:latin typeface="Lato"/>
                <a:cs typeface="Lato"/>
              </a:rPr>
              <a:t>Basketball Club</a:t>
            </a: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, vote decides whether a basketball team is created at school. Total number of voters is known.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b="1" dirty="0">
                <a:solidFill>
                  <a:schemeClr val="tx1"/>
                </a:solidFill>
                <a:latin typeface="Lato"/>
                <a:cs typeface="Lato"/>
              </a:rPr>
              <a:t>Minimum threshold, </a:t>
            </a:r>
            <a:r>
              <a:rPr lang="en-US" sz="2600" dirty="0">
                <a:solidFill>
                  <a:schemeClr val="tx1"/>
                </a:solidFill>
                <a:latin typeface="Lato"/>
                <a:cs typeface="Lato"/>
              </a:rPr>
              <a:t>if the number of votes meets or exceeds a minimum threshold the team is created.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b="1" dirty="0">
                <a:solidFill>
                  <a:srgbClr val="000000"/>
                </a:solidFill>
                <a:latin typeface="Lato"/>
                <a:cs typeface="Lato"/>
              </a:rPr>
              <a:t>Each person has a cost to voting:</a:t>
            </a: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 this depends on a student’s distance to the school. Abstention has no direct cost.</a:t>
            </a:r>
          </a:p>
          <a:p>
            <a:pPr lvl="1" algn="l"/>
            <a:endParaRPr lang="en-US" sz="2600" dirty="0">
              <a:solidFill>
                <a:srgbClr val="000000"/>
              </a:solidFill>
              <a:latin typeface="Lato"/>
              <a:cs typeface="Lato"/>
            </a:endParaRPr>
          </a:p>
          <a:p>
            <a:pPr algn="l"/>
            <a:r>
              <a:rPr lang="en-US" dirty="0">
                <a:solidFill>
                  <a:srgbClr val="ED2D49"/>
                </a:solidFill>
                <a:latin typeface="Lato"/>
                <a:cs typeface="Lato"/>
              </a:rPr>
              <a:t>possible outcomes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You vote, threshold is met     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You vote, threshold is not met     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You abstain, threshold is met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You abstain, threshold is not met</a:t>
            </a:r>
          </a:p>
          <a:p>
            <a:pPr lvl="1" algn="l"/>
            <a:endParaRPr lang="en-US" sz="2600" dirty="0">
              <a:solidFill>
                <a:srgbClr val="000000"/>
              </a:solidFill>
              <a:latin typeface="Lato"/>
              <a:cs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404785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10600" y="6429345"/>
            <a:ext cx="333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Lato"/>
              </a:rPr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>
                <a:latin typeface="Lato"/>
                <a:cs typeface="Lato"/>
              </a:rPr>
              <a:t>your screen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29" y="1653740"/>
            <a:ext cx="7000451" cy="4566519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428374" y="5748185"/>
            <a:ext cx="746449" cy="623835"/>
          </a:xfrm>
          <a:prstGeom prst="roundRect">
            <a:avLst>
              <a:gd name="adj" fmla="val 50000"/>
            </a:avLst>
          </a:prstGeom>
          <a:noFill/>
          <a:ln w="76200" cmpd="sng">
            <a:solidFill>
              <a:srgbClr val="EE2A49"/>
            </a:solidFill>
          </a:ln>
          <a:effectLst>
            <a:outerShdw blurRad="127000" dist="50800" dir="5400000" algn="t" rotWithShape="0">
              <a:srgbClr val="102037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3379" y="1377898"/>
            <a:ext cx="1694315" cy="677108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 cmpd="sng">
            <a:solidFill>
              <a:srgbClr val="EE2A49"/>
            </a:solidFill>
          </a:ln>
          <a:effectLst>
            <a:outerShdw blurRad="152400" dist="50800" dir="5400000" algn="tl" rotWithShape="0">
              <a:srgbClr val="102037">
                <a:alpha val="30000"/>
              </a:srgbClr>
            </a:outerShdw>
          </a:effectLst>
        </p:spPr>
        <p:txBody>
          <a:bodyPr wrap="square" tIns="91440" bIns="91440" rtlCol="0" anchor="ctr" anchorCtr="0">
            <a:spAutoFit/>
          </a:bodyPr>
          <a:lstStyle/>
          <a:p>
            <a:r>
              <a:rPr lang="en-US" sz="1600" i="1" dirty="0">
                <a:solidFill>
                  <a:srgbClr val="EE2A49"/>
                </a:solidFill>
                <a:latin typeface="Lato"/>
                <a:cs typeface="Lato"/>
              </a:rPr>
              <a:t>How many people are in your group?</a:t>
            </a:r>
          </a:p>
        </p:txBody>
      </p:sp>
      <p:cxnSp>
        <p:nvCxnSpPr>
          <p:cNvPr id="16" name="Straight Connector 15"/>
          <p:cNvCxnSpPr>
            <a:stCxn id="14" idx="2"/>
            <a:endCxn id="11" idx="0"/>
          </p:cNvCxnSpPr>
          <p:nvPr/>
        </p:nvCxnSpPr>
        <p:spPr>
          <a:xfrm>
            <a:off x="4500537" y="2055006"/>
            <a:ext cx="2301062" cy="3693179"/>
          </a:xfrm>
          <a:prstGeom prst="line">
            <a:avLst/>
          </a:prstGeom>
          <a:ln w="38100" cap="rnd" cmpd="sng">
            <a:solidFill>
              <a:srgbClr val="EE2A49"/>
            </a:solidFill>
            <a:tailEnd type="oval" w="sm" len="sm"/>
          </a:ln>
          <a:effectLst>
            <a:outerShdw blurRad="40000" dist="20000" dir="5400000" rotWithShape="0">
              <a:srgbClr val="102037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16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>
                <a:latin typeface="Lato"/>
                <a:cs typeface="Lato"/>
              </a:rPr>
              <a:t>your screen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29" y="1653740"/>
            <a:ext cx="7000451" cy="4566519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6114103" y="4311141"/>
            <a:ext cx="1261259" cy="701813"/>
          </a:xfrm>
          <a:prstGeom prst="roundRect">
            <a:avLst>
              <a:gd name="adj" fmla="val 50000"/>
            </a:avLst>
          </a:prstGeom>
          <a:noFill/>
          <a:ln w="76200" cmpd="sng">
            <a:solidFill>
              <a:srgbClr val="EE2A49"/>
            </a:solidFill>
          </a:ln>
          <a:effectLst>
            <a:outerShdw blurRad="127000" dist="50800" dir="5400000" algn="t" rotWithShape="0">
              <a:srgbClr val="102037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92289" y="1423027"/>
            <a:ext cx="4201046" cy="430887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 cmpd="sng">
            <a:solidFill>
              <a:srgbClr val="EE2A49"/>
            </a:solidFill>
          </a:ln>
          <a:effectLst>
            <a:outerShdw blurRad="152400" dist="50800" dir="5400000" algn="tl" rotWithShape="0">
              <a:srgbClr val="102037">
                <a:alpha val="30000"/>
              </a:srgbClr>
            </a:outerShdw>
          </a:effectLst>
        </p:spPr>
        <p:txBody>
          <a:bodyPr wrap="square" tIns="91440" bIns="91440" rtlCol="0" anchor="ctr" anchorCtr="0">
            <a:spAutoFit/>
          </a:bodyPr>
          <a:lstStyle/>
          <a:p>
            <a:r>
              <a:rPr lang="en-US" sz="1600" i="1" dirty="0">
                <a:solidFill>
                  <a:srgbClr val="EE2A49"/>
                </a:solidFill>
                <a:latin typeface="Lato"/>
                <a:cs typeface="Lato"/>
              </a:rPr>
              <a:t>What fraction of the group need to vote to win?</a:t>
            </a:r>
          </a:p>
        </p:txBody>
      </p:sp>
      <p:cxnSp>
        <p:nvCxnSpPr>
          <p:cNvPr id="12" name="Straight Connector 11"/>
          <p:cNvCxnSpPr>
            <a:stCxn id="11" idx="2"/>
            <a:endCxn id="10" idx="0"/>
          </p:cNvCxnSpPr>
          <p:nvPr/>
        </p:nvCxnSpPr>
        <p:spPr>
          <a:xfrm>
            <a:off x="3692812" y="1853914"/>
            <a:ext cx="3051921" cy="2457227"/>
          </a:xfrm>
          <a:prstGeom prst="line">
            <a:avLst/>
          </a:prstGeom>
          <a:ln w="38100" cap="rnd" cmpd="sng">
            <a:solidFill>
              <a:srgbClr val="EE2A49"/>
            </a:solidFill>
            <a:tailEnd type="oval" w="sm" len="sm"/>
          </a:ln>
          <a:effectLst>
            <a:outerShdw blurRad="40000" dist="20000" dir="5400000" rotWithShape="0">
              <a:srgbClr val="102037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0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10600" y="6429345"/>
            <a:ext cx="333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Lato"/>
              </a:rPr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>
                <a:latin typeface="Lato"/>
                <a:cs typeface="Lato"/>
              </a:rPr>
              <a:t>your screen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29" y="1653740"/>
            <a:ext cx="7000451" cy="4566519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5635038" y="5001813"/>
            <a:ext cx="2364221" cy="776297"/>
          </a:xfrm>
          <a:prstGeom prst="roundRect">
            <a:avLst>
              <a:gd name="adj" fmla="val 50000"/>
            </a:avLst>
          </a:prstGeom>
          <a:noFill/>
          <a:ln w="76200" cmpd="sng">
            <a:solidFill>
              <a:srgbClr val="EE2A49"/>
            </a:solidFill>
          </a:ln>
          <a:effectLst>
            <a:outerShdw blurRad="127000" dist="50800" dir="5400000" algn="t" rotWithShape="0">
              <a:srgbClr val="102037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06392" y="1356190"/>
            <a:ext cx="2206802" cy="430887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 cmpd="sng">
            <a:solidFill>
              <a:srgbClr val="EE2A49"/>
            </a:solidFill>
          </a:ln>
          <a:effectLst>
            <a:outerShdw blurRad="152400" dist="50800" dir="5400000" algn="tl" rotWithShape="0">
              <a:srgbClr val="102037">
                <a:alpha val="30000"/>
              </a:srgbClr>
            </a:outerShdw>
          </a:effectLst>
        </p:spPr>
        <p:txBody>
          <a:bodyPr wrap="square" tIns="91440" bIns="91440" rtlCol="0" anchor="ctr" anchorCtr="0">
            <a:spAutoFit/>
          </a:bodyPr>
          <a:lstStyle/>
          <a:p>
            <a:r>
              <a:rPr lang="en-US" sz="1600" i="1" dirty="0">
                <a:solidFill>
                  <a:srgbClr val="EE2A49"/>
                </a:solidFill>
                <a:latin typeface="Lato"/>
                <a:cs typeface="Lato"/>
              </a:rPr>
              <a:t>Decisions you can make</a:t>
            </a:r>
          </a:p>
        </p:txBody>
      </p:sp>
      <p:cxnSp>
        <p:nvCxnSpPr>
          <p:cNvPr id="16" name="Straight Connector 15"/>
          <p:cNvCxnSpPr>
            <a:stCxn id="15" idx="2"/>
            <a:endCxn id="14" idx="0"/>
          </p:cNvCxnSpPr>
          <p:nvPr/>
        </p:nvCxnSpPr>
        <p:spPr>
          <a:xfrm>
            <a:off x="3809793" y="1787077"/>
            <a:ext cx="3007356" cy="3214736"/>
          </a:xfrm>
          <a:prstGeom prst="line">
            <a:avLst/>
          </a:prstGeom>
          <a:ln w="38100" cap="rnd" cmpd="sng">
            <a:solidFill>
              <a:srgbClr val="EE2A49"/>
            </a:solidFill>
            <a:tailEnd type="oval" w="sm" len="sm"/>
          </a:ln>
          <a:effectLst>
            <a:outerShdw blurRad="40000" dist="20000" dir="5400000" rotWithShape="0">
              <a:srgbClr val="102037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369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>
                <a:latin typeface="Lato"/>
                <a:cs typeface="Lato"/>
              </a:rPr>
              <a:t>your screen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29" y="1653740"/>
            <a:ext cx="7000451" cy="4566519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1780242" y="4351981"/>
            <a:ext cx="2787580" cy="1151129"/>
          </a:xfrm>
          <a:prstGeom prst="roundRect">
            <a:avLst>
              <a:gd name="adj" fmla="val 50000"/>
            </a:avLst>
          </a:prstGeom>
          <a:noFill/>
          <a:ln w="76200" cmpd="sng">
            <a:solidFill>
              <a:srgbClr val="EE2A49"/>
            </a:solidFill>
          </a:ln>
          <a:effectLst>
            <a:outerShdw blurRad="127000" dist="50800" dir="5400000" algn="t" rotWithShape="0">
              <a:srgbClr val="102037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454" y="1356186"/>
            <a:ext cx="1761162" cy="430887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 cmpd="sng">
            <a:solidFill>
              <a:srgbClr val="EE2A49"/>
            </a:solidFill>
          </a:ln>
          <a:effectLst>
            <a:outerShdw blurRad="152400" dist="50800" dir="5400000" algn="tl" rotWithShape="0">
              <a:srgbClr val="102037">
                <a:alpha val="30000"/>
              </a:srgbClr>
            </a:outerShdw>
          </a:effectLst>
        </p:spPr>
        <p:txBody>
          <a:bodyPr wrap="square" tIns="91440" bIns="91440" rtlCol="0" anchor="ctr" anchorCtr="0">
            <a:spAutoFit/>
          </a:bodyPr>
          <a:lstStyle/>
          <a:p>
            <a:r>
              <a:rPr lang="en-US" sz="1600" i="1" dirty="0">
                <a:solidFill>
                  <a:srgbClr val="EE2A49"/>
                </a:solidFill>
                <a:latin typeface="Lato"/>
                <a:cs typeface="Lato"/>
              </a:rPr>
              <a:t>Things to consider</a:t>
            </a:r>
          </a:p>
        </p:txBody>
      </p:sp>
      <p:cxnSp>
        <p:nvCxnSpPr>
          <p:cNvPr id="14" name="Straight Connector 13"/>
          <p:cNvCxnSpPr>
            <a:stCxn id="12" idx="2"/>
            <a:endCxn id="10" idx="0"/>
          </p:cNvCxnSpPr>
          <p:nvPr/>
        </p:nvCxnSpPr>
        <p:spPr>
          <a:xfrm>
            <a:off x="2328035" y="1787073"/>
            <a:ext cx="845997" cy="2564908"/>
          </a:xfrm>
          <a:prstGeom prst="line">
            <a:avLst/>
          </a:prstGeom>
          <a:ln w="38100" cap="rnd" cmpd="sng">
            <a:solidFill>
              <a:srgbClr val="EE2A49"/>
            </a:solidFill>
            <a:tailEnd type="oval" w="sm" len="sm"/>
          </a:ln>
          <a:effectLst>
            <a:outerShdw blurRad="40000" dist="20000" dir="5400000" rotWithShape="0">
              <a:srgbClr val="102037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1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>
                <a:latin typeface="Lato"/>
                <a:cs typeface="Lato"/>
              </a:rPr>
              <a:t>your screen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29" y="1653740"/>
            <a:ext cx="7000451" cy="4566519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1434871" y="5826167"/>
            <a:ext cx="470245" cy="462888"/>
          </a:xfrm>
          <a:prstGeom prst="roundRect">
            <a:avLst>
              <a:gd name="adj" fmla="val 50000"/>
            </a:avLst>
          </a:prstGeom>
          <a:noFill/>
          <a:ln w="76200" cmpd="sng">
            <a:solidFill>
              <a:srgbClr val="EE2A49"/>
            </a:solidFill>
          </a:ln>
          <a:effectLst>
            <a:outerShdw blurRad="127000" dist="50800" dir="5400000" algn="t" rotWithShape="0">
              <a:srgbClr val="102037">
                <a:alpha val="4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37392" y="1378468"/>
            <a:ext cx="1995123" cy="430887"/>
          </a:xfrm>
          <a:prstGeom prst="rect">
            <a:avLst/>
          </a:prstGeom>
          <a:solidFill>
            <a:schemeClr val="bg1">
              <a:alpha val="90000"/>
            </a:schemeClr>
          </a:solidFill>
          <a:ln w="38100" cmpd="sng">
            <a:solidFill>
              <a:srgbClr val="EE2A49"/>
            </a:solidFill>
          </a:ln>
          <a:effectLst>
            <a:outerShdw blurRad="152400" dist="50800" dir="5400000" algn="tl" rotWithShape="0">
              <a:srgbClr val="102037">
                <a:alpha val="30000"/>
              </a:srgbClr>
            </a:outerShdw>
          </a:effectLst>
        </p:spPr>
        <p:txBody>
          <a:bodyPr wrap="square" tIns="91440" bIns="91440" rtlCol="0" anchor="ctr" anchorCtr="0">
            <a:spAutoFit/>
          </a:bodyPr>
          <a:lstStyle/>
          <a:p>
            <a:r>
              <a:rPr lang="en-US" sz="1600" i="1" dirty="0">
                <a:solidFill>
                  <a:srgbClr val="EE2A49"/>
                </a:solidFill>
                <a:latin typeface="Lato"/>
                <a:cs typeface="Lato"/>
              </a:rPr>
              <a:t>Refresher on the rules</a:t>
            </a:r>
          </a:p>
        </p:txBody>
      </p:sp>
      <p:cxnSp>
        <p:nvCxnSpPr>
          <p:cNvPr id="14" name="Straight Connector 13"/>
          <p:cNvCxnSpPr>
            <a:stCxn id="12" idx="2"/>
            <a:endCxn id="10" idx="0"/>
          </p:cNvCxnSpPr>
          <p:nvPr/>
        </p:nvCxnSpPr>
        <p:spPr>
          <a:xfrm flipH="1">
            <a:off x="1669994" y="1809355"/>
            <a:ext cx="1164960" cy="4016812"/>
          </a:xfrm>
          <a:prstGeom prst="line">
            <a:avLst/>
          </a:prstGeom>
          <a:ln w="38100" cap="rnd" cmpd="sng">
            <a:solidFill>
              <a:srgbClr val="EE2A49"/>
            </a:solidFill>
            <a:tailEnd type="oval" w="sm" len="sm"/>
          </a:ln>
          <a:effectLst>
            <a:outerShdw blurRad="40000" dist="20000" dir="5400000" rotWithShape="0">
              <a:srgbClr val="102037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6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>
                <a:latin typeface="Lato"/>
                <a:cs typeface="Lato"/>
              </a:rPr>
              <a:t>payoffs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54000" y="1086762"/>
            <a:ext cx="8734778" cy="5023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dirty="0">
                <a:solidFill>
                  <a:srgbClr val="ED2D49"/>
                </a:solidFill>
                <a:latin typeface="Lato"/>
                <a:cs typeface="Lato"/>
              </a:rPr>
              <a:t>an example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Each gets 100 points if the team created; 0 if not.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Voting costs 10 points per mile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Bruce lives 3.5 miles away and decides to vote.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Richard lives 5 miles away and does not vote</a:t>
            </a: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Outcome = team created</a:t>
            </a:r>
          </a:p>
          <a:p>
            <a:pPr marL="914400" lvl="1" indent="-457200" algn="l">
              <a:buFont typeface="Arial"/>
              <a:buChar char="•"/>
            </a:pPr>
            <a:endParaRPr lang="en-US" sz="2600" dirty="0">
              <a:solidFill>
                <a:srgbClr val="000000"/>
              </a:solidFill>
              <a:latin typeface="Lato"/>
              <a:cs typeface="Lato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8FCBC5A-E079-974E-AAA2-3530128AE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123889"/>
              </p:ext>
            </p:extLst>
          </p:nvPr>
        </p:nvGraphicFramePr>
        <p:xfrm>
          <a:off x="457200" y="4388555"/>
          <a:ext cx="7826021" cy="17373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69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6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2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44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latin typeface="Lato"/>
                      </a:endParaRP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latin typeface="Lato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Lato"/>
                        </a:rPr>
                        <a:t>outcome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>
                          <a:solidFill>
                            <a:srgbClr val="000000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lang="en-US" sz="2600" b="1" dirty="0"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dirty="0">
                          <a:latin typeface="Lato"/>
                        </a:rPr>
                        <a:t>voting</a:t>
                      </a:r>
                      <a:r>
                        <a:rPr lang="en-US" sz="2600" b="1" baseline="0" dirty="0">
                          <a:latin typeface="Lato"/>
                        </a:rPr>
                        <a:t> cost</a:t>
                      </a:r>
                      <a:endParaRPr lang="en-US" sz="2600" b="1" dirty="0"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Lato"/>
                        </a:rPr>
                        <a:t>=</a:t>
                      </a:r>
                      <a:endParaRPr lang="en-US" sz="3200" b="1" dirty="0"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Lato"/>
                        </a:rPr>
                        <a:t>payoff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</a:rPr>
                        <a:t>Bruce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chemeClr val="bg1"/>
                        </a:solidFill>
                        <a:latin typeface="Lato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</a:rPr>
                        <a:t>100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lang="en-US" sz="2600" dirty="0">
                        <a:solidFill>
                          <a:schemeClr val="bg1"/>
                        </a:solidFill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</a:rPr>
                        <a:t>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Lato"/>
                        </a:rPr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</a:rPr>
                        <a:t>65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</a:rPr>
                        <a:t>Richard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chemeClr val="bg1"/>
                        </a:solidFill>
                        <a:latin typeface="Lato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</a:rPr>
                        <a:t>100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lang="en-US" sz="2600" dirty="0">
                        <a:solidFill>
                          <a:schemeClr val="bg1"/>
                        </a:solidFill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</a:rPr>
                        <a:t>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Lato"/>
                        </a:rPr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</a:rPr>
                        <a:t>100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03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>
                <a:latin typeface="Lato"/>
                <a:cs typeface="Lato"/>
              </a:rPr>
              <a:t>payoffs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54000" y="1086762"/>
            <a:ext cx="8734778" cy="5023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dirty="0">
                <a:solidFill>
                  <a:srgbClr val="ED2D49"/>
                </a:solidFill>
                <a:latin typeface="Lato"/>
                <a:cs typeface="Lato"/>
              </a:rPr>
              <a:t>an example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Each gets 100 points if the team created; 0 if not.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Voting costs 10 points per mile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Bruce lives 3.5 miles away and decides to vote.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Richard lives 5 miles away and does not vote</a:t>
            </a: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Outcome = team created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33743D2-67EF-B345-8277-736760892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213892"/>
              </p:ext>
            </p:extLst>
          </p:nvPr>
        </p:nvGraphicFramePr>
        <p:xfrm>
          <a:off x="457200" y="4388555"/>
          <a:ext cx="7826021" cy="17373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69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6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2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44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latin typeface="Lato"/>
                      </a:endParaRP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latin typeface="Lato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Lato"/>
                        </a:rPr>
                        <a:t>outcome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>
                          <a:solidFill>
                            <a:srgbClr val="000000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lang="en-US" sz="2600" b="1" dirty="0"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dirty="0">
                          <a:latin typeface="Lato"/>
                        </a:rPr>
                        <a:t>voting</a:t>
                      </a:r>
                      <a:r>
                        <a:rPr lang="en-US" sz="2600" b="1" baseline="0" dirty="0">
                          <a:latin typeface="Lato"/>
                        </a:rPr>
                        <a:t> cost</a:t>
                      </a:r>
                      <a:endParaRPr lang="en-US" sz="2600" b="1" dirty="0"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Lato"/>
                        </a:rPr>
                        <a:t>=</a:t>
                      </a:r>
                      <a:endParaRPr lang="en-US" sz="3200" b="1" dirty="0"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Lato"/>
                        </a:rPr>
                        <a:t>payoff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Lato"/>
                        </a:rPr>
                        <a:t>Bruce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latin typeface="Lato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Lato"/>
                        </a:rPr>
                        <a:t>100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0000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lang="en-US" sz="2600" dirty="0"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Lato"/>
                        </a:rPr>
                        <a:t>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Lato"/>
                        </a:rPr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Lato"/>
                        </a:rPr>
                        <a:t>65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</a:rPr>
                        <a:t>Richard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chemeClr val="bg1"/>
                        </a:solidFill>
                        <a:latin typeface="Lato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</a:rPr>
                        <a:t>100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lang="en-US" sz="2600" dirty="0">
                        <a:solidFill>
                          <a:schemeClr val="bg1"/>
                        </a:solidFill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</a:rPr>
                        <a:t>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Lato"/>
                        </a:rPr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chemeClr val="bg1"/>
                          </a:solidFill>
                          <a:latin typeface="Lato"/>
                        </a:rPr>
                        <a:t>100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631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www.moblab.com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to withdraw or not?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dirty="0">
                <a:latin typeface="Lato"/>
                <a:cs typeface="Lato"/>
              </a:rPr>
              <a:t>payoffs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54000" y="1086762"/>
            <a:ext cx="8734778" cy="5023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dirty="0">
                <a:solidFill>
                  <a:srgbClr val="ED2D49"/>
                </a:solidFill>
                <a:latin typeface="Lato"/>
                <a:cs typeface="Lato"/>
              </a:rPr>
              <a:t>an example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Each gets 100 points if the team created; 0 if not.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Voting costs 10 points per mile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Bruce lives 3.5 miles away and decides to vote. 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Richard lives 5 miles away and does not vote</a:t>
            </a:r>
            <a:r>
              <a:rPr lang="en-US" sz="2600" dirty="0">
                <a:solidFill>
                  <a:srgbClr val="000000"/>
                </a:solidFill>
                <a:latin typeface="Lato"/>
                <a:cs typeface="Lato"/>
              </a:rPr>
              <a:t>.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Lato"/>
                <a:cs typeface="Lato"/>
              </a:rPr>
              <a:t>Outcome = team created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097431"/>
              </p:ext>
            </p:extLst>
          </p:nvPr>
        </p:nvGraphicFramePr>
        <p:xfrm>
          <a:off x="457200" y="4388555"/>
          <a:ext cx="7826021" cy="17373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69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6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2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44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600" b="1" dirty="0">
                        <a:latin typeface="Lato"/>
                      </a:endParaRP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latin typeface="Lato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Lato"/>
                        </a:rPr>
                        <a:t>outcome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>
                          <a:solidFill>
                            <a:srgbClr val="000000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lang="en-US" sz="2600" b="1" dirty="0"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dirty="0">
                          <a:latin typeface="Lato"/>
                        </a:rPr>
                        <a:t>voting</a:t>
                      </a:r>
                      <a:r>
                        <a:rPr lang="en-US" sz="2600" b="1" baseline="0" dirty="0">
                          <a:latin typeface="Lato"/>
                        </a:rPr>
                        <a:t> cost</a:t>
                      </a:r>
                      <a:endParaRPr lang="en-US" sz="2600" b="1" dirty="0"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Lato"/>
                        </a:rPr>
                        <a:t>=</a:t>
                      </a:r>
                      <a:endParaRPr lang="en-US" sz="3200" b="1" dirty="0"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Lato"/>
                        </a:rPr>
                        <a:t>payoff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Lato"/>
                        </a:rPr>
                        <a:t>Bruce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latin typeface="Lato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Lato"/>
                        </a:rPr>
                        <a:t>100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0000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lang="en-US" sz="2600" dirty="0"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Lato"/>
                        </a:rPr>
                        <a:t>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Lato"/>
                        </a:rPr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Lato"/>
                        </a:rPr>
                        <a:t>65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Lato"/>
                        </a:rPr>
                        <a:t>Richard</a:t>
                      </a:r>
                    </a:p>
                  </a:txBody>
                  <a:tcPr>
                    <a:lnL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latin typeface="Lato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Lato"/>
                        </a:rPr>
                        <a:t>100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solidFill>
                            <a:srgbClr val="000000"/>
                          </a:solidFill>
                          <a:latin typeface="Lato"/>
                          <a:cs typeface="Lato"/>
                        </a:rPr>
                        <a:t>-</a:t>
                      </a:r>
                      <a:endParaRPr lang="en-US" sz="2600" dirty="0">
                        <a:latin typeface="Lato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Lato"/>
                        </a:rPr>
                        <a:t>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Lato"/>
                        </a:rPr>
                        <a:t>=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Lato"/>
                        </a:rPr>
                        <a:t>100</a:t>
                      </a:r>
                    </a:p>
                  </a:txBody>
                  <a:tcPr>
                    <a:lnL>
                      <a:noFill/>
                    </a:lnL>
                    <a:lnR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2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735600" y="364653"/>
            <a:ext cx="2085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i="1" dirty="0">
                <a:solidFill>
                  <a:srgbClr val="ED2D49"/>
                </a:solidFill>
                <a:latin typeface="Lato Regular"/>
                <a:cs typeface="Lato Regular"/>
              </a:rPr>
              <a:t>happy playing!</a:t>
            </a:r>
          </a:p>
        </p:txBody>
      </p:sp>
    </p:spTree>
    <p:extLst>
      <p:ext uri="{BB962C8B-B14F-4D97-AF65-F5344CB8AC3E}">
        <p14:creationId xmlns:p14="http://schemas.microsoft.com/office/powerpoint/2010/main" val="35727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2018 mobla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bLab Title">
  <a:themeElements>
    <a:clrScheme name="moblab">
      <a:dk1>
        <a:srgbClr val="102037"/>
      </a:dk1>
      <a:lt1>
        <a:sysClr val="window" lastClr="FFFFFF"/>
      </a:lt1>
      <a:dk2>
        <a:srgbClr val="9DAAAF"/>
      </a:dk2>
      <a:lt2>
        <a:srgbClr val="47525D"/>
      </a:lt2>
      <a:accent1>
        <a:srgbClr val="3571BF"/>
      </a:accent1>
      <a:accent2>
        <a:srgbClr val="EE2A49"/>
      </a:accent2>
      <a:accent3>
        <a:srgbClr val="128FAE"/>
      </a:accent3>
      <a:accent4>
        <a:srgbClr val="8064A2"/>
      </a:accent4>
      <a:accent5>
        <a:srgbClr val="596570"/>
      </a:accent5>
      <a:accent6>
        <a:srgbClr val="F79750"/>
      </a:accent6>
      <a:hlink>
        <a:srgbClr val="EE2A49"/>
      </a:hlink>
      <a:folHlink>
        <a:srgbClr val="BD2A4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full se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moblab_template.thmx</Template>
  <TotalTime>19843</TotalTime>
  <Words>443</Words>
  <Application>Microsoft Macintosh PowerPoint</Application>
  <PresentationFormat>On-screen Show (4:3)</PresentationFormat>
  <Paragraphs>123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Lato</vt:lpstr>
      <vt:lpstr>Lato Regular</vt:lpstr>
      <vt:lpstr>2018 moblab_template</vt:lpstr>
      <vt:lpstr>MobLab Title</vt:lpstr>
      <vt:lpstr>full section</vt:lpstr>
      <vt:lpstr>to vote, or not to vote (i.e. abstain)?</vt:lpstr>
      <vt:lpstr>your screen</vt:lpstr>
      <vt:lpstr>your screen</vt:lpstr>
      <vt:lpstr>your screen</vt:lpstr>
      <vt:lpstr>your screen</vt:lpstr>
      <vt:lpstr>your screen</vt:lpstr>
      <vt:lpstr>payoffs</vt:lpstr>
      <vt:lpstr>payoffs</vt:lpstr>
      <vt:lpstr>payoffs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vivian.chan</dc:creator>
  <cp:lastModifiedBy>Robert Gazzale</cp:lastModifiedBy>
  <cp:revision>781</cp:revision>
  <dcterms:created xsi:type="dcterms:W3CDTF">2014-05-08T16:14:10Z</dcterms:created>
  <dcterms:modified xsi:type="dcterms:W3CDTF">2020-05-12T00:13:36Z</dcterms:modified>
</cp:coreProperties>
</file>