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694" r:id="rId5"/>
  </p:sldMasterIdLst>
  <p:notesMasterIdLst>
    <p:notesMasterId r:id="rId42"/>
  </p:notesMasterIdLst>
  <p:handoutMasterIdLst>
    <p:handoutMasterId r:id="rId43"/>
  </p:handoutMasterIdLst>
  <p:sldIdLst>
    <p:sldId id="260" r:id="rId6"/>
    <p:sldId id="263" r:id="rId7"/>
    <p:sldId id="264" r:id="rId8"/>
    <p:sldId id="265" r:id="rId9"/>
    <p:sldId id="282" r:id="rId10"/>
    <p:sldId id="338" r:id="rId11"/>
    <p:sldId id="313" r:id="rId12"/>
    <p:sldId id="286" r:id="rId13"/>
    <p:sldId id="314" r:id="rId14"/>
    <p:sldId id="315" r:id="rId15"/>
    <p:sldId id="316" r:id="rId16"/>
    <p:sldId id="317" r:id="rId17"/>
    <p:sldId id="298" r:id="rId18"/>
    <p:sldId id="312" r:id="rId19"/>
    <p:sldId id="320" r:id="rId20"/>
    <p:sldId id="322" r:id="rId21"/>
    <p:sldId id="323" r:id="rId22"/>
    <p:sldId id="324" r:id="rId23"/>
    <p:sldId id="319" r:id="rId24"/>
    <p:sldId id="335" r:id="rId25"/>
    <p:sldId id="339" r:id="rId26"/>
    <p:sldId id="309" r:id="rId27"/>
    <p:sldId id="340" r:id="rId28"/>
    <p:sldId id="341" r:id="rId29"/>
    <p:sldId id="342" r:id="rId30"/>
    <p:sldId id="336" r:id="rId31"/>
    <p:sldId id="321" r:id="rId32"/>
    <p:sldId id="326" r:id="rId33"/>
    <p:sldId id="329" r:id="rId34"/>
    <p:sldId id="332" r:id="rId35"/>
    <p:sldId id="328" r:id="rId36"/>
    <p:sldId id="283" r:id="rId37"/>
    <p:sldId id="333" r:id="rId38"/>
    <p:sldId id="331" r:id="rId39"/>
    <p:sldId id="334" r:id="rId40"/>
    <p:sldId id="2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600"/>
    <a:srgbClr val="F7F5EB"/>
    <a:srgbClr val="FFFFFF"/>
    <a:srgbClr val="FBC639"/>
    <a:srgbClr val="63B2ED"/>
    <a:srgbClr val="9EB7FC"/>
    <a:srgbClr val="40403D"/>
    <a:srgbClr val="424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467F3-8BF6-4684-B87C-8A750237D47B}" v="5" dt="2024-07-31T23:54:27.839"/>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385" autoAdjust="0"/>
  </p:normalViewPr>
  <p:slideViewPr>
    <p:cSldViewPr snapToGrid="0">
      <p:cViewPr varScale="1">
        <p:scale>
          <a:sx n="114" d="100"/>
          <a:sy n="114" d="100"/>
        </p:scale>
        <p:origin x="414" y="102"/>
      </p:cViewPr>
      <p:guideLst/>
    </p:cSldViewPr>
  </p:slideViewPr>
  <p:outlineViewPr>
    <p:cViewPr>
      <p:scale>
        <a:sx n="33" d="100"/>
        <a:sy n="33" d="100"/>
      </p:scale>
      <p:origin x="0" y="-89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8/13/2024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8/13/2024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1" dirty="0">
                <a:effectLst/>
                <a:latin typeface="Segoe UI" panose="020B0502040204020203" pitchFamily="34" charset="0"/>
                <a:ea typeface="Calibri" panose="020F0502020204030204" pitchFamily="34" charset="0"/>
              </a:rPr>
              <a:t>OSPI Official Agency Tribal Land Acknowledgement</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Segoe UI" panose="020B0502040204020203" pitchFamily="34" charset="0"/>
                <a:ea typeface="Calibri" panose="020F0502020204030204" pitchFamily="34" charset="0"/>
              </a:rPr>
              <a:t>(applies to those hosting, presenting or speaking from the Old Capitol Building or the ancestral lands of the Squaxin Island people)</a:t>
            </a:r>
            <a:endParaRPr lang="en-US" sz="1200" b="1" dirty="0">
              <a:effectLst/>
              <a:latin typeface="Calibri" panose="020F0502020204030204" pitchFamily="34" charset="0"/>
              <a:ea typeface="Calibri" panose="020F0502020204030204" pitchFamily="34" charset="0"/>
            </a:endParaRPr>
          </a:p>
          <a:p>
            <a:pPr marL="228600" marR="0">
              <a:spcBef>
                <a:spcPts val="0"/>
              </a:spcBef>
              <a:spcAft>
                <a:spcPts val="0"/>
              </a:spcAft>
            </a:pPr>
            <a:r>
              <a:rPr lang="en-US" sz="1200" b="1" i="1" dirty="0">
                <a:effectLst/>
                <a:latin typeface="Segoe UI" panose="020B0502040204020203" pitchFamily="34" charset="0"/>
                <a:ea typeface="Calibri" panose="020F0502020204030204" pitchFamily="34" charset="0"/>
              </a:rPr>
              <a:t>Squaxin Island Tribe - OSPI</a:t>
            </a:r>
            <a:r>
              <a:rPr lang="en-US" sz="1200" dirty="0">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i="1" dirty="0">
                <a:effectLst/>
                <a:latin typeface="Segoe UI" panose="020B0502040204020203" pitchFamily="34" charset="0"/>
                <a:ea typeface="Calibri" panose="020F0502020204030204" pitchFamily="34" charset="0"/>
                <a:cs typeface="Times New Roman" panose="02020603050405020304" pitchFamily="18" charset="0"/>
              </a:rPr>
              <a:t>“I would like to acknowledge the indigenous people who have stewarded this land since time immemorial and who still inhabit the area today, the </a:t>
            </a:r>
            <a:r>
              <a:rPr lang="en-US" sz="1200" b="1" i="1" dirty="0" err="1">
                <a:effectLst/>
                <a:latin typeface="Segoe UI" panose="020B0502040204020203" pitchFamily="34" charset="0"/>
                <a:ea typeface="Calibri" panose="020F0502020204030204" pitchFamily="34" charset="0"/>
                <a:cs typeface="Times New Roman" panose="02020603050405020304" pitchFamily="18" charset="0"/>
              </a:rPr>
              <a:t>Steh-Chass</a:t>
            </a:r>
            <a:r>
              <a:rPr lang="en-US" sz="1200" b="1" i="1" dirty="0">
                <a:effectLst/>
                <a:latin typeface="Segoe UI" panose="020B0502040204020203" pitchFamily="34" charset="0"/>
                <a:ea typeface="Calibri" panose="020F0502020204030204" pitchFamily="34" charset="0"/>
                <a:cs typeface="Times New Roman" panose="02020603050405020304" pitchFamily="18" charset="0"/>
              </a:rPr>
              <a:t> Band of Indigenous people of the Squaxin Island Tribe.”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n-US" sz="1200" i="1" dirty="0">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228600" marR="0">
              <a:spcBef>
                <a:spcPts val="0"/>
              </a:spcBef>
              <a:spcAft>
                <a:spcPts val="0"/>
              </a:spcAft>
            </a:pPr>
            <a:r>
              <a:rPr lang="en-US" sz="1200" i="1" dirty="0">
                <a:effectLst/>
                <a:latin typeface="Segoe UI" panose="020B0502040204020203" pitchFamily="34" charset="0"/>
                <a:ea typeface="Calibri" panose="020F0502020204030204" pitchFamily="34" charset="0"/>
              </a:rPr>
              <a:t>Squaxin Island Tribal History – additional history you may wish to include in your acknowledgement and learn more about: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The Squaxin Island Tribe was created by combining seven-bands of indigenous peoples from throughout South Puget Sound. Those seven-bands were originally placed on a reservation in 1854 called Squaxin Island near Thurston and Mason Counties.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Olympia sits on the shores of Budd Inlet. Budd Inlet was known as </a:t>
            </a:r>
            <a:r>
              <a:rPr lang="en-US" sz="1200" dirty="0" err="1">
                <a:effectLst/>
                <a:latin typeface="Segoe UI" panose="020B0502040204020203" pitchFamily="34" charset="0"/>
                <a:ea typeface="Times New Roman" panose="02020603050405020304" pitchFamily="18" charset="0"/>
                <a:cs typeface="Times New Roman" panose="02020603050405020304" pitchFamily="18" charset="0"/>
              </a:rPr>
              <a:t>Steh-Chass</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titled after the band of People who lived there since time immemorial.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The </a:t>
            </a:r>
            <a:r>
              <a:rPr lang="en-US" sz="1200" dirty="0" err="1">
                <a:effectLst/>
                <a:latin typeface="Segoe UI" panose="020B0502040204020203" pitchFamily="34" charset="0"/>
                <a:ea typeface="Times New Roman" panose="02020603050405020304" pitchFamily="18" charset="0"/>
                <a:cs typeface="Times New Roman" panose="02020603050405020304" pitchFamily="18" charset="0"/>
              </a:rPr>
              <a:t>Steh-Chass</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People are one of the seven bands who make up the Squaxin Island Tribe.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88128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1" dirty="0">
                <a:effectLst/>
                <a:latin typeface="Segoe UI" panose="020B0502040204020203" pitchFamily="34" charset="0"/>
                <a:ea typeface="Calibri" panose="020F0502020204030204" pitchFamily="34" charset="0"/>
              </a:rPr>
              <a:t>OSPI Official Agency Tribal Land Acknowledgement</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dirty="0">
                <a:effectLst/>
                <a:latin typeface="Segoe UI" panose="020B0502040204020203" pitchFamily="34" charset="0"/>
                <a:ea typeface="Calibri" panose="020F0502020204030204" pitchFamily="34" charset="0"/>
              </a:rPr>
              <a:t>(applies to those hosting, presenting or speaking from the Old Capitol Building or the ancestral lands of the Squaxin Island people)</a:t>
            </a:r>
            <a:endParaRPr lang="en-US" sz="1200" b="1" dirty="0">
              <a:effectLst/>
              <a:latin typeface="Calibri" panose="020F0502020204030204" pitchFamily="34" charset="0"/>
              <a:ea typeface="Calibri" panose="020F0502020204030204" pitchFamily="34" charset="0"/>
            </a:endParaRPr>
          </a:p>
          <a:p>
            <a:pPr marL="228600" marR="0">
              <a:spcBef>
                <a:spcPts val="0"/>
              </a:spcBef>
              <a:spcAft>
                <a:spcPts val="0"/>
              </a:spcAft>
            </a:pPr>
            <a:r>
              <a:rPr lang="en-US" sz="1200" b="1" i="1" dirty="0">
                <a:effectLst/>
                <a:latin typeface="Segoe UI" panose="020B0502040204020203" pitchFamily="34" charset="0"/>
                <a:ea typeface="Calibri" panose="020F0502020204030204" pitchFamily="34" charset="0"/>
              </a:rPr>
              <a:t>Squaxin Island Tribe - OSPI</a:t>
            </a:r>
            <a:r>
              <a:rPr lang="en-US" sz="1200" dirty="0">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i="1" dirty="0">
                <a:effectLst/>
                <a:latin typeface="Segoe UI" panose="020B0502040204020203" pitchFamily="34" charset="0"/>
                <a:ea typeface="Calibri" panose="020F0502020204030204" pitchFamily="34" charset="0"/>
                <a:cs typeface="Times New Roman" panose="02020603050405020304" pitchFamily="18" charset="0"/>
              </a:rPr>
              <a:t>“I would like to acknowledge the indigenous people who have stewarded this land since time immemorial and who still inhabit the area today, the </a:t>
            </a:r>
            <a:r>
              <a:rPr lang="en-US" sz="1200" b="1" i="1" dirty="0" err="1">
                <a:effectLst/>
                <a:latin typeface="Segoe UI" panose="020B0502040204020203" pitchFamily="34" charset="0"/>
                <a:ea typeface="Calibri" panose="020F0502020204030204" pitchFamily="34" charset="0"/>
                <a:cs typeface="Times New Roman" panose="02020603050405020304" pitchFamily="18" charset="0"/>
              </a:rPr>
              <a:t>Steh-Chass</a:t>
            </a:r>
            <a:r>
              <a:rPr lang="en-US" sz="1200" b="1" i="1" dirty="0">
                <a:effectLst/>
                <a:latin typeface="Segoe UI" panose="020B0502040204020203" pitchFamily="34" charset="0"/>
                <a:ea typeface="Calibri" panose="020F0502020204030204" pitchFamily="34" charset="0"/>
                <a:cs typeface="Times New Roman" panose="02020603050405020304" pitchFamily="18" charset="0"/>
              </a:rPr>
              <a:t> Band of Indigenous people of the Squaxin Island Tribe.”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n-US" sz="1200" i="1" dirty="0">
                <a:effectLst/>
                <a:latin typeface="Segoe UI" panose="020B0502040204020203"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228600" marR="0">
              <a:spcBef>
                <a:spcPts val="0"/>
              </a:spcBef>
              <a:spcAft>
                <a:spcPts val="0"/>
              </a:spcAft>
            </a:pPr>
            <a:r>
              <a:rPr lang="en-US" sz="1200" i="1" dirty="0">
                <a:effectLst/>
                <a:latin typeface="Segoe UI" panose="020B0502040204020203" pitchFamily="34" charset="0"/>
                <a:ea typeface="Calibri" panose="020F0502020204030204" pitchFamily="34" charset="0"/>
              </a:rPr>
              <a:t>Squaxin Island Tribal History – additional history you may wish to include in your acknowledgement and learn more about: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The Squaxin Island Tribe was created by combining seven-bands of indigenous peoples from throughout South Puget Sound. Those seven-bands were originally placed on a reservation in 1854 called Squaxin Island near Thurston and Mason Counties.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Olympia sits on the shores of Budd Inlet. Budd Inlet was known as </a:t>
            </a:r>
            <a:r>
              <a:rPr lang="en-US" sz="1200" dirty="0" err="1">
                <a:effectLst/>
                <a:latin typeface="Segoe UI" panose="020B0502040204020203" pitchFamily="34" charset="0"/>
                <a:ea typeface="Times New Roman" panose="02020603050405020304" pitchFamily="18" charset="0"/>
                <a:cs typeface="Times New Roman" panose="02020603050405020304" pitchFamily="18" charset="0"/>
              </a:rPr>
              <a:t>Steh-Chass</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titled after the band of People who lived there since time immemorial.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The </a:t>
            </a:r>
            <a:r>
              <a:rPr lang="en-US" sz="1200" dirty="0" err="1">
                <a:effectLst/>
                <a:latin typeface="Segoe UI" panose="020B0502040204020203" pitchFamily="34" charset="0"/>
                <a:ea typeface="Times New Roman" panose="02020603050405020304" pitchFamily="18" charset="0"/>
                <a:cs typeface="Times New Roman" panose="02020603050405020304" pitchFamily="18" charset="0"/>
              </a:rPr>
              <a:t>Steh-Chass</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 People are one of the seven bands who make up the Squaxin Island Tribe.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36</a:t>
            </a:fld>
            <a:endParaRPr lang="en-US"/>
          </a:p>
        </p:txBody>
      </p:sp>
    </p:spTree>
    <p:extLst>
      <p:ext uri="{BB962C8B-B14F-4D97-AF65-F5344CB8AC3E}">
        <p14:creationId xmlns:p14="http://schemas.microsoft.com/office/powerpoint/2010/main" val="952993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8/13/2024</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Division Name</a:t>
            </a:r>
          </a:p>
        </p:txBody>
      </p:sp>
    </p:spTree>
    <p:extLst>
      <p:ext uri="{BB962C8B-B14F-4D97-AF65-F5344CB8AC3E}">
        <p14:creationId xmlns:p14="http://schemas.microsoft.com/office/powerpoint/2010/main" val="92805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35519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8/13/2024</a:t>
            </a:fld>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Communications &amp; Community Outreach</a:t>
            </a:r>
          </a:p>
        </p:txBody>
      </p:sp>
    </p:spTree>
    <p:extLst>
      <p:ext uri="{BB962C8B-B14F-4D97-AF65-F5344CB8AC3E}">
        <p14:creationId xmlns:p14="http://schemas.microsoft.com/office/powerpoint/2010/main" val="3540056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nect with OSPI">
    <p:spTree>
      <p:nvGrpSpPr>
        <p:cNvPr id="1" name=""/>
        <p:cNvGrpSpPr/>
        <p:nvPr/>
      </p:nvGrpSpPr>
      <p:grpSpPr>
        <a:xfrm>
          <a:off x="0" y="0"/>
          <a:ext cx="0" cy="0"/>
          <a:chOff x="0" y="0"/>
          <a:chExt cx="0" cy="0"/>
        </a:xfrm>
      </p:grpSpPr>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11" name="Rectangle 10">
            <a:extLst>
              <a:ext uri="{FF2B5EF4-FFF2-40B4-BE49-F238E27FC236}">
                <a16:creationId xmlns:a16="http://schemas.microsoft.com/office/drawing/2014/main" id="{8BE95E35-3883-158B-7130-C82D8280C294}"/>
              </a:ext>
            </a:extLst>
          </p:cNvPr>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78A2A71-B85D-1FF3-60FA-96E65D358721}"/>
              </a:ext>
            </a:extLst>
          </p:cNvPr>
          <p:cNvGrpSpPr/>
          <p:nvPr userDrawn="1"/>
        </p:nvGrpSpPr>
        <p:grpSpPr>
          <a:xfrm>
            <a:off x="6458805" y="3759013"/>
            <a:ext cx="3869118" cy="539496"/>
            <a:chOff x="6458805" y="3759013"/>
            <a:chExt cx="3869118" cy="539496"/>
          </a:xfrm>
        </p:grpSpPr>
        <p:sp>
          <p:nvSpPr>
            <p:cNvPr id="14" name="TextBox 13">
              <a:extLst>
                <a:ext uri="{FF2B5EF4-FFF2-40B4-BE49-F238E27FC236}">
                  <a16:creationId xmlns:a16="http://schemas.microsoft.com/office/drawing/2014/main" id="{F4746C03-C7B5-A546-4435-A533C5786426}"/>
                </a:ext>
              </a:extLst>
            </p:cNvPr>
            <p:cNvSpPr txBox="1"/>
            <p:nvPr userDrawn="1"/>
          </p:nvSpPr>
          <p:spPr>
            <a:xfrm>
              <a:off x="7148888" y="3881096"/>
              <a:ext cx="3179035" cy="400110"/>
            </a:xfrm>
            <a:prstGeom prst="rect">
              <a:avLst/>
            </a:prstGeom>
            <a:noFill/>
          </p:spPr>
          <p:txBody>
            <a:bodyPr wrap="square" rtlCol="0">
              <a:spAutoFit/>
            </a:bodyPr>
            <a:lstStyle/>
            <a:p>
              <a:r>
                <a:rPr lang="en-US" sz="2000" dirty="0">
                  <a:solidFill>
                    <a:srgbClr val="40403D"/>
                  </a:solidFill>
                </a:rPr>
                <a:t>youtube.com/</a:t>
              </a:r>
              <a:r>
                <a:rPr lang="en-US" sz="2000" dirty="0" err="1">
                  <a:solidFill>
                    <a:srgbClr val="40403D"/>
                  </a:solidFill>
                </a:rPr>
                <a:t>waospi</a:t>
              </a:r>
              <a:endParaRPr lang="en-US" sz="2000" dirty="0">
                <a:solidFill>
                  <a:srgbClr val="40403D"/>
                </a:solidFill>
              </a:endParaRPr>
            </a:p>
          </p:txBody>
        </p:sp>
        <p:pic>
          <p:nvPicPr>
            <p:cNvPr id="15" name="Picture 14" descr="A black circle with a play button&#10;&#10;Description automatically generated">
              <a:extLst>
                <a:ext uri="{FF2B5EF4-FFF2-40B4-BE49-F238E27FC236}">
                  <a16:creationId xmlns:a16="http://schemas.microsoft.com/office/drawing/2014/main" id="{E318448C-028A-6C18-1181-8B59B9AC1E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6" t="33418" r="33020" b="33029"/>
            <a:stretch/>
          </p:blipFill>
          <p:spPr>
            <a:xfrm>
              <a:off x="6458805" y="3759013"/>
              <a:ext cx="543505" cy="539496"/>
            </a:xfrm>
            <a:prstGeom prst="rect">
              <a:avLst/>
            </a:prstGeom>
          </p:spPr>
        </p:pic>
      </p:grpSp>
      <p:grpSp>
        <p:nvGrpSpPr>
          <p:cNvPr id="16" name="Group 15">
            <a:extLst>
              <a:ext uri="{FF2B5EF4-FFF2-40B4-BE49-F238E27FC236}">
                <a16:creationId xmlns:a16="http://schemas.microsoft.com/office/drawing/2014/main" id="{C7DFE266-15B0-0205-56BA-3CEFDEA54341}"/>
              </a:ext>
            </a:extLst>
          </p:cNvPr>
          <p:cNvGrpSpPr/>
          <p:nvPr userDrawn="1"/>
        </p:nvGrpSpPr>
        <p:grpSpPr>
          <a:xfrm>
            <a:off x="1824951" y="3779653"/>
            <a:ext cx="3393607" cy="539496"/>
            <a:chOff x="1824951" y="3779653"/>
            <a:chExt cx="3393607" cy="539496"/>
          </a:xfrm>
        </p:grpSpPr>
        <p:sp>
          <p:nvSpPr>
            <p:cNvPr id="17" name="TextBox 16">
              <a:extLst>
                <a:ext uri="{FF2B5EF4-FFF2-40B4-BE49-F238E27FC236}">
                  <a16:creationId xmlns:a16="http://schemas.microsoft.com/office/drawing/2014/main" id="{6774BE28-908D-0B46-BDE4-C12BF7DCCDF8}"/>
                </a:ext>
              </a:extLst>
            </p:cNvPr>
            <p:cNvSpPr txBox="1"/>
            <p:nvPr userDrawn="1"/>
          </p:nvSpPr>
          <p:spPr>
            <a:xfrm>
              <a:off x="2513803" y="3881096"/>
              <a:ext cx="2704755" cy="400110"/>
            </a:xfrm>
            <a:prstGeom prst="rect">
              <a:avLst/>
            </a:prstGeom>
            <a:noFill/>
          </p:spPr>
          <p:txBody>
            <a:bodyPr wrap="square" rtlCol="0">
              <a:spAutoFit/>
            </a:bodyPr>
            <a:lstStyle/>
            <a:p>
              <a:r>
                <a:rPr lang="en-US" sz="2000" dirty="0">
                  <a:solidFill>
                    <a:srgbClr val="40403D"/>
                  </a:solidFill>
                </a:rPr>
                <a:t>ospi.k12.wa.us</a:t>
              </a:r>
            </a:p>
          </p:txBody>
        </p:sp>
        <p:pic>
          <p:nvPicPr>
            <p:cNvPr id="18" name="Picture 17" descr="A globe in a circle&#10;&#10;Description automatically generated">
              <a:extLst>
                <a:ext uri="{FF2B5EF4-FFF2-40B4-BE49-F238E27FC236}">
                  <a16:creationId xmlns:a16="http://schemas.microsoft.com/office/drawing/2014/main" id="{EBF2EB4A-E456-9FB9-C829-9F3FF9B838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331" t="33264" r="33396" b="33071"/>
            <a:stretch/>
          </p:blipFill>
          <p:spPr>
            <a:xfrm>
              <a:off x="1824951" y="3779653"/>
              <a:ext cx="533235" cy="539496"/>
            </a:xfrm>
            <a:prstGeom prst="rect">
              <a:avLst/>
            </a:prstGeom>
          </p:spPr>
        </p:pic>
      </p:grpSp>
      <p:grpSp>
        <p:nvGrpSpPr>
          <p:cNvPr id="19" name="Group 18">
            <a:extLst>
              <a:ext uri="{FF2B5EF4-FFF2-40B4-BE49-F238E27FC236}">
                <a16:creationId xmlns:a16="http://schemas.microsoft.com/office/drawing/2014/main" id="{CFAD037F-A9A0-79AE-7AB1-8B9D13F1C770}"/>
              </a:ext>
            </a:extLst>
          </p:cNvPr>
          <p:cNvGrpSpPr/>
          <p:nvPr userDrawn="1"/>
        </p:nvGrpSpPr>
        <p:grpSpPr>
          <a:xfrm>
            <a:off x="6465155" y="4640007"/>
            <a:ext cx="3864252" cy="539496"/>
            <a:chOff x="6465155" y="4640007"/>
            <a:chExt cx="3864252" cy="539496"/>
          </a:xfrm>
        </p:grpSpPr>
        <p:sp>
          <p:nvSpPr>
            <p:cNvPr id="20" name="TextBox 19">
              <a:extLst>
                <a:ext uri="{FF2B5EF4-FFF2-40B4-BE49-F238E27FC236}">
                  <a16:creationId xmlns:a16="http://schemas.microsoft.com/office/drawing/2014/main" id="{307AD5DA-F0DD-622D-B7DD-C79E47587A51}"/>
                </a:ext>
              </a:extLst>
            </p:cNvPr>
            <p:cNvSpPr txBox="1"/>
            <p:nvPr userDrawn="1"/>
          </p:nvSpPr>
          <p:spPr>
            <a:xfrm>
              <a:off x="7150372" y="4747800"/>
              <a:ext cx="3179035" cy="400110"/>
            </a:xfrm>
            <a:prstGeom prst="rect">
              <a:avLst/>
            </a:prstGeom>
            <a:noFill/>
          </p:spPr>
          <p:txBody>
            <a:bodyPr wrap="square" rtlCol="0">
              <a:spAutoFit/>
            </a:bodyPr>
            <a:lstStyle/>
            <a:p>
              <a:r>
                <a:rPr lang="en-US" sz="2000" dirty="0">
                  <a:solidFill>
                    <a:srgbClr val="40403D"/>
                  </a:solidFill>
                </a:rPr>
                <a:t>twitter.com/</a:t>
              </a:r>
              <a:r>
                <a:rPr lang="en-US" sz="2000" dirty="0" err="1">
                  <a:solidFill>
                    <a:srgbClr val="40403D"/>
                  </a:solidFill>
                </a:rPr>
                <a:t>waospi</a:t>
              </a:r>
              <a:endParaRPr lang="en-US" sz="2000" dirty="0">
                <a:solidFill>
                  <a:srgbClr val="40403D"/>
                </a:solidFill>
              </a:endParaRPr>
            </a:p>
          </p:txBody>
        </p:sp>
        <p:pic>
          <p:nvPicPr>
            <p:cNvPr id="21" name="Picture 20" descr="A black background with a blue x in the middle&#10;&#10;Description automatically generated">
              <a:extLst>
                <a:ext uri="{FF2B5EF4-FFF2-40B4-BE49-F238E27FC236}">
                  <a16:creationId xmlns:a16="http://schemas.microsoft.com/office/drawing/2014/main" id="{B4338096-C6D4-A699-41A5-2F150AAEA8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073" t="33065" r="33123" b="33270"/>
            <a:stretch/>
          </p:blipFill>
          <p:spPr>
            <a:xfrm>
              <a:off x="6465155" y="4640007"/>
              <a:ext cx="541716" cy="539496"/>
            </a:xfrm>
            <a:prstGeom prst="rect">
              <a:avLst/>
            </a:prstGeom>
          </p:spPr>
        </p:pic>
      </p:grpSp>
      <p:grpSp>
        <p:nvGrpSpPr>
          <p:cNvPr id="22" name="Group 21">
            <a:extLst>
              <a:ext uri="{FF2B5EF4-FFF2-40B4-BE49-F238E27FC236}">
                <a16:creationId xmlns:a16="http://schemas.microsoft.com/office/drawing/2014/main" id="{5B348BCE-90C6-E3A0-06CD-B0A9B75FB54C}"/>
              </a:ext>
            </a:extLst>
          </p:cNvPr>
          <p:cNvGrpSpPr/>
          <p:nvPr userDrawn="1"/>
        </p:nvGrpSpPr>
        <p:grpSpPr>
          <a:xfrm>
            <a:off x="1824646" y="4646357"/>
            <a:ext cx="3392350" cy="539496"/>
            <a:chOff x="1824646" y="4646357"/>
            <a:chExt cx="3392350" cy="539496"/>
          </a:xfrm>
        </p:grpSpPr>
        <p:sp>
          <p:nvSpPr>
            <p:cNvPr id="23" name="TextBox 22">
              <a:extLst>
                <a:ext uri="{FF2B5EF4-FFF2-40B4-BE49-F238E27FC236}">
                  <a16:creationId xmlns:a16="http://schemas.microsoft.com/office/drawing/2014/main" id="{E17A907B-80EE-D7F3-704D-FEE2EA0C72E8}"/>
                </a:ext>
              </a:extLst>
            </p:cNvPr>
            <p:cNvSpPr txBox="1"/>
            <p:nvPr userDrawn="1"/>
          </p:nvSpPr>
          <p:spPr>
            <a:xfrm>
              <a:off x="2512241" y="4747800"/>
              <a:ext cx="2704755" cy="400110"/>
            </a:xfrm>
            <a:prstGeom prst="rect">
              <a:avLst/>
            </a:prstGeom>
            <a:noFill/>
          </p:spPr>
          <p:txBody>
            <a:bodyPr wrap="square" rtlCol="0">
              <a:spAutoFit/>
            </a:bodyPr>
            <a:lstStyle/>
            <a:p>
              <a:r>
                <a:rPr lang="en-US" sz="2000" dirty="0">
                  <a:solidFill>
                    <a:srgbClr val="40403D"/>
                  </a:solidFill>
                </a:rPr>
                <a:t>instagram.com/</a:t>
              </a:r>
              <a:r>
                <a:rPr lang="en-US" sz="2000" dirty="0" err="1">
                  <a:solidFill>
                    <a:srgbClr val="40403D"/>
                  </a:solidFill>
                </a:rPr>
                <a:t>waospi</a:t>
              </a:r>
              <a:endParaRPr lang="en-US" sz="2000" dirty="0">
                <a:solidFill>
                  <a:srgbClr val="40403D"/>
                </a:solidFill>
              </a:endParaRPr>
            </a:p>
          </p:txBody>
        </p:sp>
        <p:pic>
          <p:nvPicPr>
            <p:cNvPr id="41" name="Picture 40" descr="A black and white logo&#10;&#10;Description automatically generated">
              <a:extLst>
                <a:ext uri="{FF2B5EF4-FFF2-40B4-BE49-F238E27FC236}">
                  <a16:creationId xmlns:a16="http://schemas.microsoft.com/office/drawing/2014/main" id="{69AE100F-2CD9-28C6-FE26-2791260C000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13" t="32711" r="32712" b="32361"/>
            <a:stretch/>
          </p:blipFill>
          <p:spPr>
            <a:xfrm>
              <a:off x="1824646" y="4646357"/>
              <a:ext cx="534047" cy="539496"/>
            </a:xfrm>
            <a:prstGeom prst="rect">
              <a:avLst/>
            </a:prstGeom>
          </p:spPr>
        </p:pic>
      </p:grpSp>
      <p:grpSp>
        <p:nvGrpSpPr>
          <p:cNvPr id="42" name="Group 41">
            <a:extLst>
              <a:ext uri="{FF2B5EF4-FFF2-40B4-BE49-F238E27FC236}">
                <a16:creationId xmlns:a16="http://schemas.microsoft.com/office/drawing/2014/main" id="{9FC7BEFA-9B38-3C18-23A4-AE9A2B5FBFB0}"/>
              </a:ext>
            </a:extLst>
          </p:cNvPr>
          <p:cNvGrpSpPr/>
          <p:nvPr userDrawn="1"/>
        </p:nvGrpSpPr>
        <p:grpSpPr>
          <a:xfrm>
            <a:off x="1830996" y="5502749"/>
            <a:ext cx="3862393" cy="539496"/>
            <a:chOff x="1830996" y="5502749"/>
            <a:chExt cx="3862393" cy="539496"/>
          </a:xfrm>
        </p:grpSpPr>
        <p:sp>
          <p:nvSpPr>
            <p:cNvPr id="43" name="TextBox 42">
              <a:extLst>
                <a:ext uri="{FF2B5EF4-FFF2-40B4-BE49-F238E27FC236}">
                  <a16:creationId xmlns:a16="http://schemas.microsoft.com/office/drawing/2014/main" id="{5DC9DB80-F554-AA21-DC2C-14A9BCEF426D}"/>
                </a:ext>
              </a:extLst>
            </p:cNvPr>
            <p:cNvSpPr txBox="1"/>
            <p:nvPr userDrawn="1"/>
          </p:nvSpPr>
          <p:spPr>
            <a:xfrm>
              <a:off x="2514354" y="5614504"/>
              <a:ext cx="3179035" cy="400110"/>
            </a:xfrm>
            <a:prstGeom prst="rect">
              <a:avLst/>
            </a:prstGeom>
            <a:noFill/>
          </p:spPr>
          <p:txBody>
            <a:bodyPr wrap="square" rtlCol="0">
              <a:spAutoFit/>
            </a:bodyPr>
            <a:lstStyle/>
            <a:p>
              <a:r>
                <a:rPr lang="en-US" sz="2000" dirty="0">
                  <a:solidFill>
                    <a:srgbClr val="40403D"/>
                  </a:solidFill>
                </a:rPr>
                <a:t>facebook.com/</a:t>
              </a:r>
              <a:r>
                <a:rPr lang="en-US" sz="2000" dirty="0" err="1">
                  <a:solidFill>
                    <a:srgbClr val="40403D"/>
                  </a:solidFill>
                </a:rPr>
                <a:t>waospi</a:t>
              </a:r>
              <a:endParaRPr lang="en-US" sz="2000" dirty="0">
                <a:solidFill>
                  <a:srgbClr val="40403D"/>
                </a:solidFill>
              </a:endParaRPr>
            </a:p>
          </p:txBody>
        </p:sp>
        <p:pic>
          <p:nvPicPr>
            <p:cNvPr id="44" name="Picture 43" descr="A letter f in a circle&#10;&#10;Description automatically generated">
              <a:extLst>
                <a:ext uri="{FF2B5EF4-FFF2-40B4-BE49-F238E27FC236}">
                  <a16:creationId xmlns:a16="http://schemas.microsoft.com/office/drawing/2014/main" id="{BEF5A120-5331-9B19-8CE5-3AFB20B5A88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160" t="33025" r="33567" b="33169"/>
            <a:stretch/>
          </p:blipFill>
          <p:spPr>
            <a:xfrm>
              <a:off x="1830996" y="5502749"/>
              <a:ext cx="531012" cy="539496"/>
            </a:xfrm>
            <a:prstGeom prst="rect">
              <a:avLst/>
            </a:prstGeom>
          </p:spPr>
        </p:pic>
      </p:grpSp>
      <p:grpSp>
        <p:nvGrpSpPr>
          <p:cNvPr id="45" name="Group 44">
            <a:extLst>
              <a:ext uri="{FF2B5EF4-FFF2-40B4-BE49-F238E27FC236}">
                <a16:creationId xmlns:a16="http://schemas.microsoft.com/office/drawing/2014/main" id="{BB79436B-0D2F-0824-2F96-683B65317BFD}"/>
              </a:ext>
            </a:extLst>
          </p:cNvPr>
          <p:cNvGrpSpPr/>
          <p:nvPr userDrawn="1"/>
        </p:nvGrpSpPr>
        <p:grpSpPr>
          <a:xfrm>
            <a:off x="6461758" y="5504655"/>
            <a:ext cx="4365290" cy="539496"/>
            <a:chOff x="6461758" y="5504655"/>
            <a:chExt cx="4365290" cy="539496"/>
          </a:xfrm>
        </p:grpSpPr>
        <p:sp>
          <p:nvSpPr>
            <p:cNvPr id="46" name="TextBox 45">
              <a:extLst>
                <a:ext uri="{FF2B5EF4-FFF2-40B4-BE49-F238E27FC236}">
                  <a16:creationId xmlns:a16="http://schemas.microsoft.com/office/drawing/2014/main" id="{4BF24949-C02E-B1FC-6A0B-0F6F6FE43152}"/>
                </a:ext>
              </a:extLst>
            </p:cNvPr>
            <p:cNvSpPr txBox="1"/>
            <p:nvPr userDrawn="1"/>
          </p:nvSpPr>
          <p:spPr>
            <a:xfrm>
              <a:off x="7149186" y="5614504"/>
              <a:ext cx="3677862" cy="400110"/>
            </a:xfrm>
            <a:prstGeom prst="rect">
              <a:avLst/>
            </a:prstGeom>
            <a:noFill/>
          </p:spPr>
          <p:txBody>
            <a:bodyPr wrap="square" rtlCol="0">
              <a:spAutoFit/>
            </a:bodyPr>
            <a:lstStyle/>
            <a:p>
              <a:r>
                <a:rPr lang="en-US" sz="2000" dirty="0">
                  <a:solidFill>
                    <a:srgbClr val="40403D"/>
                  </a:solidFill>
                </a:rPr>
                <a:t>linkedin.com/company/</a:t>
              </a:r>
              <a:r>
                <a:rPr lang="en-US" sz="2000" dirty="0" err="1">
                  <a:solidFill>
                    <a:srgbClr val="40403D"/>
                  </a:solidFill>
                </a:rPr>
                <a:t>waospi</a:t>
              </a:r>
              <a:endParaRPr lang="en-US" sz="2000" dirty="0">
                <a:solidFill>
                  <a:srgbClr val="40403D"/>
                </a:solidFill>
              </a:endParaRPr>
            </a:p>
          </p:txBody>
        </p:sp>
        <p:pic>
          <p:nvPicPr>
            <p:cNvPr id="47" name="Picture 46" descr="A black background with a black circle with a blue letter in it&#10;&#10;Description automatically generated">
              <a:extLst>
                <a:ext uri="{FF2B5EF4-FFF2-40B4-BE49-F238E27FC236}">
                  <a16:creationId xmlns:a16="http://schemas.microsoft.com/office/drawing/2014/main" id="{09669F6A-2701-50C9-13FE-2818536550A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3065" t="33065" r="33066" b="33131"/>
            <a:stretch/>
          </p:blipFill>
          <p:spPr>
            <a:xfrm>
              <a:off x="6461758" y="5504655"/>
              <a:ext cx="540552" cy="539496"/>
            </a:xfrm>
            <a:prstGeom prst="rect">
              <a:avLst/>
            </a:prstGeom>
          </p:spPr>
        </p:pic>
      </p:grpSp>
    </p:spTree>
    <p:extLst>
      <p:ext uri="{BB962C8B-B14F-4D97-AF65-F5344CB8AC3E}">
        <p14:creationId xmlns:p14="http://schemas.microsoft.com/office/powerpoint/2010/main" val="2006472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Animated Digits">
    <p:spTree>
      <p:nvGrpSpPr>
        <p:cNvPr id="1" name=""/>
        <p:cNvGrpSpPr/>
        <p:nvPr/>
      </p:nvGrpSpPr>
      <p:grpSpPr>
        <a:xfrm>
          <a:off x="0" y="0"/>
          <a:ext cx="0" cy="0"/>
          <a:chOff x="0" y="0"/>
          <a:chExt cx="0" cy="0"/>
        </a:xfrm>
      </p:grpSpPr>
      <p:sp>
        <p:nvSpPr>
          <p:cNvPr id="3" name="Digit 4: 0"/>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4" name="Digit 4: 1"/>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5" name="Digit 4: 2"/>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6" name="Digit 4: 3"/>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7" name="Digit 4: 4"/>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8" name="Digit 4: 5"/>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9" name="Digit 4: 6"/>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6</a:t>
            </a:r>
          </a:p>
        </p:txBody>
      </p:sp>
      <p:sp>
        <p:nvSpPr>
          <p:cNvPr id="10" name="Digit 4: 7"/>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7</a:t>
            </a:r>
          </a:p>
        </p:txBody>
      </p:sp>
      <p:sp>
        <p:nvSpPr>
          <p:cNvPr id="11" name="Digit 4: 8"/>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8</a:t>
            </a:r>
          </a:p>
        </p:txBody>
      </p:sp>
      <p:sp>
        <p:nvSpPr>
          <p:cNvPr id="12" name="Digit 4: 9"/>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9</a:t>
            </a:r>
          </a:p>
        </p:txBody>
      </p:sp>
      <p:sp>
        <p:nvSpPr>
          <p:cNvPr id="13" name="Digit 3: 0"/>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14" name="Digit 3: 1"/>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15" name="Digit 3: 2"/>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16" name="Digit 3: 3"/>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17" name="Digit 3: 4"/>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18" name="Digit 3: 5"/>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19" name="Digit 2: Before Animation"/>
          <p:cNvSpPr>
            <a:spLocks noGrp="1"/>
          </p:cNvSpPr>
          <p:nvPr>
            <p:ph type="body" sz="quarter" idx="11" hasCustomPrompt="1"/>
          </p:nvPr>
        </p:nvSpPr>
        <p:spPr>
          <a:xfrm>
            <a:off x="3941811" y="2674056"/>
            <a:ext cx="1276311" cy="2003625"/>
          </a:xfrm>
          <a:prstGeom prst="rect">
            <a:avLst/>
          </a:prstGeom>
        </p:spPr>
        <p:txBody>
          <a:bodyPr wrap="none" anchor="ctr" anchorCtr="0">
            <a:spAutoFit/>
          </a:bodyPr>
          <a:lstStyle>
            <a:lvl1pPr marL="0" indent="0" algn="ctr">
              <a:buFontTx/>
              <a:buNone/>
              <a:defRPr sz="13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0" name="Digit 2: After Animation"/>
          <p:cNvSpPr>
            <a:spLocks noGrp="1"/>
          </p:cNvSpPr>
          <p:nvPr>
            <p:ph type="body" sz="quarter" idx="13" hasCustomPrompt="1"/>
          </p:nvPr>
        </p:nvSpPr>
        <p:spPr>
          <a:xfrm>
            <a:off x="3941811" y="2674056"/>
            <a:ext cx="1276311" cy="2003625"/>
          </a:xfrm>
          <a:prstGeom prst="rect">
            <a:avLst/>
          </a:prstGeom>
        </p:spPr>
        <p:txBody>
          <a:bodyPr wrap="none" anchor="ctr" anchorCtr="0">
            <a:spAutoFit/>
          </a:bodyPr>
          <a:lstStyle>
            <a:lvl1pPr marL="0" indent="0" algn="ctr">
              <a:buFontTx/>
              <a:buNone/>
              <a:defRPr sz="13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3" name="Digit 1"/>
          <p:cNvSpPr txBox="1">
            <a:spLocks/>
          </p:cNvSpPr>
          <p:nvPr userDrawn="1"/>
        </p:nvSpPr>
        <p:spPr>
          <a:xfrm>
            <a:off x="1800906" y="2674056"/>
            <a:ext cx="1443024" cy="2003625"/>
          </a:xfrm>
          <a:prstGeom prst="rect">
            <a:avLst/>
          </a:prstGeom>
        </p:spPr>
        <p:txBody>
          <a:bodyPr wrap="none"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13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p>
        </p:txBody>
      </p:sp>
      <p:grpSp>
        <p:nvGrpSpPr>
          <p:cNvPr id="27" name="Group 26"/>
          <p:cNvGrpSpPr/>
          <p:nvPr userDrawn="1"/>
        </p:nvGrpSpPr>
        <p:grpSpPr>
          <a:xfrm>
            <a:off x="821094" y="130629"/>
            <a:ext cx="10972800" cy="6400800"/>
            <a:chOff x="821094" y="130629"/>
            <a:chExt cx="10972800" cy="6400800"/>
          </a:xfrm>
        </p:grpSpPr>
        <p:sp>
          <p:nvSpPr>
            <p:cNvPr id="21" name="Rectangle 20"/>
            <p:cNvSpPr/>
            <p:nvPr userDrawn="1"/>
          </p:nvSpPr>
          <p:spPr>
            <a:xfrm>
              <a:off x="821094" y="4704602"/>
              <a:ext cx="10972800" cy="182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p:cNvSpPr/>
            <p:nvPr userDrawn="1"/>
          </p:nvSpPr>
          <p:spPr>
            <a:xfrm>
              <a:off x="821094" y="130629"/>
              <a:ext cx="10972800" cy="229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Minutes Label"/>
            <p:cNvSpPr txBox="1"/>
            <p:nvPr userDrawn="1"/>
          </p:nvSpPr>
          <p:spPr>
            <a:xfrm>
              <a:off x="2576406" y="4941995"/>
              <a:ext cx="1949573" cy="584775"/>
            </a:xfrm>
            <a:prstGeom prst="rect">
              <a:avLst/>
            </a:prstGeom>
            <a:noFill/>
          </p:spPr>
          <p:txBody>
            <a:bodyPr wrap="none" rtlCol="0">
              <a:spAutoFit/>
            </a:bodyPr>
            <a:lstStyle/>
            <a:p>
              <a:pPr algn="ctr"/>
              <a:r>
                <a:rPr lang="en-US" sz="3200" cap="all" dirty="0">
                  <a:solidFill>
                    <a:sysClr val="windowText" lastClr="000000">
                      <a:alpha val="30000"/>
                    </a:sysClr>
                  </a:solidFill>
                  <a:latin typeface="Segoe UI Semibold" panose="020B0702040204020203" pitchFamily="34" charset="0"/>
                  <a:cs typeface="Segoe UI Semibold" panose="020B0702040204020203" pitchFamily="34" charset="0"/>
                </a:rPr>
                <a:t>Minutes</a:t>
              </a:r>
            </a:p>
          </p:txBody>
        </p:sp>
        <p:sp>
          <p:nvSpPr>
            <p:cNvPr id="26" name="Seconds Label"/>
            <p:cNvSpPr txBox="1"/>
            <p:nvPr userDrawn="1"/>
          </p:nvSpPr>
          <p:spPr>
            <a:xfrm>
              <a:off x="7634155" y="4941995"/>
              <a:ext cx="2013308" cy="584775"/>
            </a:xfrm>
            <a:prstGeom prst="rect">
              <a:avLst/>
            </a:prstGeom>
            <a:noFill/>
          </p:spPr>
          <p:txBody>
            <a:bodyPr wrap="none" rtlCol="0">
              <a:spAutoFit/>
            </a:bodyPr>
            <a:lstStyle/>
            <a:p>
              <a:pPr algn="ctr"/>
              <a:r>
                <a:rPr lang="en-US" sz="3200" cap="all" dirty="0">
                  <a:solidFill>
                    <a:sysClr val="windowText" lastClr="000000">
                      <a:alpha val="30000"/>
                    </a:sysClr>
                  </a:solidFill>
                  <a:latin typeface="Segoe UI Semibold" panose="020B0702040204020203" pitchFamily="34" charset="0"/>
                  <a:cs typeface="Segoe UI Semibold" panose="020B0702040204020203" pitchFamily="34" charset="0"/>
                </a:rPr>
                <a:t>Seconds</a:t>
              </a:r>
            </a:p>
          </p:txBody>
        </p:sp>
      </p:grpSp>
    </p:spTree>
    <p:extLst>
      <p:ext uri="{BB962C8B-B14F-4D97-AF65-F5344CB8AC3E}">
        <p14:creationId xmlns:p14="http://schemas.microsoft.com/office/powerpoint/2010/main" val="41763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grpId="0" nodeType="withEffect">
                                  <p:stCondLst>
                                    <p:cond delay="500"/>
                                  </p:stCondLst>
                                  <p:childTnLst>
                                    <p:anim calcmode="lin" valueType="num">
                                      <p:cBhvr additive="base">
                                        <p:cTn id="6" dur="500"/>
                                        <p:tgtEl>
                                          <p:spTgt spid="19">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19">
                                            <p:txEl>
                                              <p:pRg st="0" end="0"/>
                                            </p:txEl>
                                          </p:spTgt>
                                        </p:tgtEl>
                                      </p:cBhvr>
                                    </p:animEffect>
                                    <p:set>
                                      <p:cBhvr>
                                        <p:cTn id="8" dur="1" fill="hold">
                                          <p:stCondLst>
                                            <p:cond delay="499"/>
                                          </p:stCondLst>
                                        </p:cTn>
                                        <p:tgtEl>
                                          <p:spTgt spid="19">
                                            <p:txEl>
                                              <p:pRg st="0" end="0"/>
                                            </p:txEl>
                                          </p:spTgt>
                                        </p:tgtEl>
                                        <p:attrNameLst>
                                          <p:attrName>style.visibility</p:attrName>
                                        </p:attrNameLst>
                                      </p:cBhvr>
                                      <p:to>
                                        <p:strVal val="hidden"/>
                                      </p:to>
                                    </p:set>
                                  </p:childTnLst>
                                </p:cTn>
                              </p:par>
                              <p:par>
                                <p:cTn id="9" presetID="12" presetClass="entr" presetSubtype="1" fill="hold" grpId="0" nodeType="withEffect">
                                  <p:stCondLst>
                                    <p:cond delay="50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20">
                                            <p:txEl>
                                              <p:pRg st="0" end="0"/>
                                            </p:txEl>
                                          </p:spTgt>
                                        </p:tgtEl>
                                      </p:cBhvr>
                                    </p:animEffect>
                                  </p:childTnLst>
                                </p:cTn>
                              </p:par>
                              <p:par>
                                <p:cTn id="13" presetID="12" presetClass="exit" presetSubtype="4" fill="hold" grpId="0" nodeType="withEffect">
                                  <p:stCondLst>
                                    <p:cond delay="500"/>
                                  </p:stCondLst>
                                  <p:childTnLst>
                                    <p:anim calcmode="lin" valueType="num">
                                      <p:cBhvr additive="base">
                                        <p:cTn id="14" dur="500"/>
                                        <p:tgtEl>
                                          <p:spTgt spid="13"/>
                                        </p:tgtEl>
                                        <p:attrNameLst>
                                          <p:attrName>ppt_y</p:attrName>
                                        </p:attrNameLst>
                                      </p:cBhvr>
                                      <p:tavLst>
                                        <p:tav tm="0">
                                          <p:val>
                                            <p:strVal val="#ppt_y"/>
                                          </p:val>
                                        </p:tav>
                                        <p:tav tm="100000">
                                          <p:val>
                                            <p:strVal val="#ppt_y+#ppt_h*1.125000"/>
                                          </p:val>
                                        </p:tav>
                                      </p:tavLst>
                                    </p:anim>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down)">
                                      <p:cBhvr>
                                        <p:cTn id="20" dur="500"/>
                                        <p:tgtEl>
                                          <p:spTgt spid="18"/>
                                        </p:tgtEl>
                                      </p:cBhvr>
                                    </p:animEffect>
                                  </p:childTnLst>
                                </p:cTn>
                              </p:par>
                              <p:par>
                                <p:cTn id="21" presetID="12" presetClass="exit" presetSubtype="4" fill="hold" grpId="0" nodeType="withEffect">
                                  <p:stCondLst>
                                    <p:cond delay="500"/>
                                  </p:stCondLst>
                                  <p:childTnLst>
                                    <p:anim calcmode="lin" valueType="num">
                                      <p:cBhvr additive="base">
                                        <p:cTn id="22" dur="500"/>
                                        <p:tgtEl>
                                          <p:spTgt spid="3"/>
                                        </p:tgtEl>
                                        <p:attrNameLst>
                                          <p:attrName>ppt_y</p:attrName>
                                        </p:attrNameLst>
                                      </p:cBhvr>
                                      <p:tavLst>
                                        <p:tav tm="0">
                                          <p:val>
                                            <p:strVal val="#ppt_y"/>
                                          </p:val>
                                        </p:tav>
                                        <p:tav tm="100000">
                                          <p:val>
                                            <p:strVal val="#ppt_y+#ppt_h*1.125000"/>
                                          </p:val>
                                        </p:tav>
                                      </p:tavLst>
                                    </p:anim>
                                    <p:animEffect transition="out" filter="wipe(down)">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2" presetClass="entr" presetSubtype="1"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down)">
                                      <p:cBhvr>
                                        <p:cTn id="28" dur="500"/>
                                        <p:tgtEl>
                                          <p:spTgt spid="12"/>
                                        </p:tgtEl>
                                      </p:cBhvr>
                                    </p:animEffect>
                                  </p:childTnLst>
                                </p:cTn>
                              </p:par>
                            </p:childTnLst>
                          </p:cTn>
                        </p:par>
                        <p:par>
                          <p:cTn id="29" fill="hold">
                            <p:stCondLst>
                              <p:cond delay="1000"/>
                            </p:stCondLst>
                            <p:childTnLst>
                              <p:par>
                                <p:cTn id="30" presetID="12" presetClass="exit" presetSubtype="4" fill="hold" grpId="1" nodeType="afterEffect">
                                  <p:stCondLst>
                                    <p:cond delay="500"/>
                                  </p:stCondLst>
                                  <p:childTnLst>
                                    <p:anim calcmode="lin" valueType="num">
                                      <p:cBhvr additive="base">
                                        <p:cTn id="31" dur="500"/>
                                        <p:tgtEl>
                                          <p:spTgt spid="12"/>
                                        </p:tgtEl>
                                        <p:attrNameLst>
                                          <p:attrName>ppt_y</p:attrName>
                                        </p:attrNameLst>
                                      </p:cBhvr>
                                      <p:tavLst>
                                        <p:tav tm="0">
                                          <p:val>
                                            <p:strVal val="#ppt_y"/>
                                          </p:val>
                                        </p:tav>
                                        <p:tav tm="100000">
                                          <p:val>
                                            <p:strVal val="#ppt_y+#ppt_h*1.125000"/>
                                          </p:val>
                                        </p:tav>
                                      </p:tavLst>
                                    </p:anim>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2" presetClass="entr" presetSubtype="1"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down)">
                                      <p:cBhvr>
                                        <p:cTn id="37" dur="500"/>
                                        <p:tgtEl>
                                          <p:spTgt spid="11"/>
                                        </p:tgtEl>
                                      </p:cBhvr>
                                    </p:animEffect>
                                  </p:childTnLst>
                                </p:cTn>
                              </p:par>
                            </p:childTnLst>
                          </p:cTn>
                        </p:par>
                        <p:par>
                          <p:cTn id="38" fill="hold">
                            <p:stCondLst>
                              <p:cond delay="2000"/>
                            </p:stCondLst>
                            <p:childTnLst>
                              <p:par>
                                <p:cTn id="39" presetID="12" presetClass="exit" presetSubtype="4" fill="hold" grpId="1" nodeType="afterEffect">
                                  <p:stCondLst>
                                    <p:cond delay="500"/>
                                  </p:stCondLst>
                                  <p:childTnLst>
                                    <p:anim calcmode="lin" valueType="num">
                                      <p:cBhvr additive="base">
                                        <p:cTn id="40" dur="500"/>
                                        <p:tgtEl>
                                          <p:spTgt spid="11"/>
                                        </p:tgtEl>
                                        <p:attrNameLst>
                                          <p:attrName>ppt_y</p:attrName>
                                        </p:attrNameLst>
                                      </p:cBhvr>
                                      <p:tavLst>
                                        <p:tav tm="0">
                                          <p:val>
                                            <p:strVal val="#ppt_y"/>
                                          </p:val>
                                        </p:tav>
                                        <p:tav tm="100000">
                                          <p:val>
                                            <p:strVal val="#ppt_y+#ppt_h*1.125000"/>
                                          </p:val>
                                        </p:tav>
                                      </p:tavLst>
                                    </p:anim>
                                    <p:animEffect transition="out" filter="wipe(down)">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2" presetClass="entr" presetSubtype="1" fill="hold" grpId="0" nodeType="withEffect">
                                  <p:stCondLst>
                                    <p:cond delay="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down)">
                                      <p:cBhvr>
                                        <p:cTn id="46" dur="500"/>
                                        <p:tgtEl>
                                          <p:spTgt spid="10"/>
                                        </p:tgtEl>
                                      </p:cBhvr>
                                    </p:animEffect>
                                  </p:childTnLst>
                                </p:cTn>
                              </p:par>
                            </p:childTnLst>
                          </p:cTn>
                        </p:par>
                        <p:par>
                          <p:cTn id="47" fill="hold">
                            <p:stCondLst>
                              <p:cond delay="3000"/>
                            </p:stCondLst>
                            <p:childTnLst>
                              <p:par>
                                <p:cTn id="48" presetID="12" presetClass="exit" presetSubtype="4" fill="hold" grpId="1" nodeType="afterEffect">
                                  <p:stCondLst>
                                    <p:cond delay="500"/>
                                  </p:stCondLst>
                                  <p:childTnLst>
                                    <p:anim calcmode="lin" valueType="num">
                                      <p:cBhvr additive="base">
                                        <p:cTn id="49" dur="500"/>
                                        <p:tgtEl>
                                          <p:spTgt spid="10"/>
                                        </p:tgtEl>
                                        <p:attrNameLst>
                                          <p:attrName>ppt_y</p:attrName>
                                        </p:attrNameLst>
                                      </p:cBhvr>
                                      <p:tavLst>
                                        <p:tav tm="0">
                                          <p:val>
                                            <p:strVal val="#ppt_y"/>
                                          </p:val>
                                        </p:tav>
                                        <p:tav tm="100000">
                                          <p:val>
                                            <p:strVal val="#ppt_y+#ppt_h*1.125000"/>
                                          </p:val>
                                        </p:tav>
                                      </p:tavLst>
                                    </p:anim>
                                    <p:animEffect transition="out" filter="wipe(down)">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2" presetClass="entr" presetSubtype="1" fill="hold" grpId="0" nodeType="with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p:tgtEl>
                                          <p:spTgt spid="9"/>
                                        </p:tgtEl>
                                        <p:attrNameLst>
                                          <p:attrName>ppt_y</p:attrName>
                                        </p:attrNameLst>
                                      </p:cBhvr>
                                      <p:tavLst>
                                        <p:tav tm="0">
                                          <p:val>
                                            <p:strVal val="#ppt_y-#ppt_h*1.125000"/>
                                          </p:val>
                                        </p:tav>
                                        <p:tav tm="100000">
                                          <p:val>
                                            <p:strVal val="#ppt_y"/>
                                          </p:val>
                                        </p:tav>
                                      </p:tavLst>
                                    </p:anim>
                                    <p:animEffect transition="in" filter="wipe(down)">
                                      <p:cBhvr>
                                        <p:cTn id="55" dur="500"/>
                                        <p:tgtEl>
                                          <p:spTgt spid="9"/>
                                        </p:tgtEl>
                                      </p:cBhvr>
                                    </p:animEffect>
                                  </p:childTnLst>
                                </p:cTn>
                              </p:par>
                            </p:childTnLst>
                          </p:cTn>
                        </p:par>
                        <p:par>
                          <p:cTn id="56" fill="hold">
                            <p:stCondLst>
                              <p:cond delay="4000"/>
                            </p:stCondLst>
                            <p:childTnLst>
                              <p:par>
                                <p:cTn id="57" presetID="12" presetClass="exit" presetSubtype="4" fill="hold" grpId="1" nodeType="afterEffect">
                                  <p:stCondLst>
                                    <p:cond delay="500"/>
                                  </p:stCondLst>
                                  <p:childTnLst>
                                    <p:anim calcmode="lin" valueType="num">
                                      <p:cBhvr additive="base">
                                        <p:cTn id="58" dur="500"/>
                                        <p:tgtEl>
                                          <p:spTgt spid="9"/>
                                        </p:tgtEl>
                                        <p:attrNameLst>
                                          <p:attrName>ppt_y</p:attrName>
                                        </p:attrNameLst>
                                      </p:cBhvr>
                                      <p:tavLst>
                                        <p:tav tm="0">
                                          <p:val>
                                            <p:strVal val="#ppt_y"/>
                                          </p:val>
                                        </p:tav>
                                        <p:tav tm="100000">
                                          <p:val>
                                            <p:strVal val="#ppt_y+#ppt_h*1.125000"/>
                                          </p:val>
                                        </p:tav>
                                      </p:tavLst>
                                    </p:anim>
                                    <p:animEffect transition="out" filter="wipe(down)">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2" presetClass="entr" presetSubtype="1" fill="hold" grpId="0" nodeType="withEffect">
                                  <p:stCondLst>
                                    <p:cond delay="50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p:tgtEl>
                                          <p:spTgt spid="8"/>
                                        </p:tgtEl>
                                        <p:attrNameLst>
                                          <p:attrName>ppt_y</p:attrName>
                                        </p:attrNameLst>
                                      </p:cBhvr>
                                      <p:tavLst>
                                        <p:tav tm="0">
                                          <p:val>
                                            <p:strVal val="#ppt_y-#ppt_h*1.125000"/>
                                          </p:val>
                                        </p:tav>
                                        <p:tav tm="100000">
                                          <p:val>
                                            <p:strVal val="#ppt_y"/>
                                          </p:val>
                                        </p:tav>
                                      </p:tavLst>
                                    </p:anim>
                                    <p:animEffect transition="in" filter="wipe(down)">
                                      <p:cBhvr>
                                        <p:cTn id="64" dur="500"/>
                                        <p:tgtEl>
                                          <p:spTgt spid="8"/>
                                        </p:tgtEl>
                                      </p:cBhvr>
                                    </p:animEffect>
                                  </p:childTnLst>
                                </p:cTn>
                              </p:par>
                            </p:childTnLst>
                          </p:cTn>
                        </p:par>
                        <p:par>
                          <p:cTn id="65" fill="hold">
                            <p:stCondLst>
                              <p:cond delay="5000"/>
                            </p:stCondLst>
                            <p:childTnLst>
                              <p:par>
                                <p:cTn id="66" presetID="12" presetClass="exit" presetSubtype="4" fill="hold" grpId="1" nodeType="afterEffect">
                                  <p:stCondLst>
                                    <p:cond delay="500"/>
                                  </p:stCondLst>
                                  <p:childTnLst>
                                    <p:anim calcmode="lin" valueType="num">
                                      <p:cBhvr additive="base">
                                        <p:cTn id="67" dur="500"/>
                                        <p:tgtEl>
                                          <p:spTgt spid="8"/>
                                        </p:tgtEl>
                                        <p:attrNameLst>
                                          <p:attrName>ppt_y</p:attrName>
                                        </p:attrNameLst>
                                      </p:cBhvr>
                                      <p:tavLst>
                                        <p:tav tm="0">
                                          <p:val>
                                            <p:strVal val="#ppt_y"/>
                                          </p:val>
                                        </p:tav>
                                        <p:tav tm="100000">
                                          <p:val>
                                            <p:strVal val="#ppt_y+#ppt_h*1.125000"/>
                                          </p:val>
                                        </p:tav>
                                      </p:tavLst>
                                    </p:anim>
                                    <p:animEffect transition="out" filter="wipe(down)">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2" presetClass="entr" presetSubtype="1" fill="hold" grpId="0" nodeType="withEffect">
                                  <p:stCondLst>
                                    <p:cond delay="50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p:tgtEl>
                                          <p:spTgt spid="7"/>
                                        </p:tgtEl>
                                        <p:attrNameLst>
                                          <p:attrName>ppt_y</p:attrName>
                                        </p:attrNameLst>
                                      </p:cBhvr>
                                      <p:tavLst>
                                        <p:tav tm="0">
                                          <p:val>
                                            <p:strVal val="#ppt_y-#ppt_h*1.125000"/>
                                          </p:val>
                                        </p:tav>
                                        <p:tav tm="100000">
                                          <p:val>
                                            <p:strVal val="#ppt_y"/>
                                          </p:val>
                                        </p:tav>
                                      </p:tavLst>
                                    </p:anim>
                                    <p:animEffect transition="in" filter="wipe(down)">
                                      <p:cBhvr>
                                        <p:cTn id="73" dur="500"/>
                                        <p:tgtEl>
                                          <p:spTgt spid="7"/>
                                        </p:tgtEl>
                                      </p:cBhvr>
                                    </p:animEffect>
                                  </p:childTnLst>
                                </p:cTn>
                              </p:par>
                            </p:childTnLst>
                          </p:cTn>
                        </p:par>
                        <p:par>
                          <p:cTn id="74" fill="hold">
                            <p:stCondLst>
                              <p:cond delay="6000"/>
                            </p:stCondLst>
                            <p:childTnLst>
                              <p:par>
                                <p:cTn id="75" presetID="12" presetClass="exit" presetSubtype="4" fill="hold" grpId="1" nodeType="afterEffect">
                                  <p:stCondLst>
                                    <p:cond delay="500"/>
                                  </p:stCondLst>
                                  <p:childTnLst>
                                    <p:anim calcmode="lin" valueType="num">
                                      <p:cBhvr additive="base">
                                        <p:cTn id="76" dur="500"/>
                                        <p:tgtEl>
                                          <p:spTgt spid="7"/>
                                        </p:tgtEl>
                                        <p:attrNameLst>
                                          <p:attrName>ppt_y</p:attrName>
                                        </p:attrNameLst>
                                      </p:cBhvr>
                                      <p:tavLst>
                                        <p:tav tm="0">
                                          <p:val>
                                            <p:strVal val="#ppt_y"/>
                                          </p:val>
                                        </p:tav>
                                        <p:tav tm="100000">
                                          <p:val>
                                            <p:strVal val="#ppt_y+#ppt_h*1.125000"/>
                                          </p:val>
                                        </p:tav>
                                      </p:tavLst>
                                    </p:anim>
                                    <p:animEffect transition="out" filter="wipe(down)">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2" presetClass="entr" presetSubtype="1" fill="hold" grpId="0" nodeType="withEffect">
                                  <p:stCondLst>
                                    <p:cond delay="50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p:tgtEl>
                                          <p:spTgt spid="6"/>
                                        </p:tgtEl>
                                        <p:attrNameLst>
                                          <p:attrName>ppt_y</p:attrName>
                                        </p:attrNameLst>
                                      </p:cBhvr>
                                      <p:tavLst>
                                        <p:tav tm="0">
                                          <p:val>
                                            <p:strVal val="#ppt_y-#ppt_h*1.125000"/>
                                          </p:val>
                                        </p:tav>
                                        <p:tav tm="100000">
                                          <p:val>
                                            <p:strVal val="#ppt_y"/>
                                          </p:val>
                                        </p:tav>
                                      </p:tavLst>
                                    </p:anim>
                                    <p:animEffect transition="in" filter="wipe(down)">
                                      <p:cBhvr>
                                        <p:cTn id="82" dur="500"/>
                                        <p:tgtEl>
                                          <p:spTgt spid="6"/>
                                        </p:tgtEl>
                                      </p:cBhvr>
                                    </p:animEffect>
                                  </p:childTnLst>
                                </p:cTn>
                              </p:par>
                            </p:childTnLst>
                          </p:cTn>
                        </p:par>
                        <p:par>
                          <p:cTn id="83" fill="hold">
                            <p:stCondLst>
                              <p:cond delay="7000"/>
                            </p:stCondLst>
                            <p:childTnLst>
                              <p:par>
                                <p:cTn id="84" presetID="12" presetClass="exit" presetSubtype="4" fill="hold" grpId="1" nodeType="afterEffect">
                                  <p:stCondLst>
                                    <p:cond delay="500"/>
                                  </p:stCondLst>
                                  <p:childTnLst>
                                    <p:anim calcmode="lin" valueType="num">
                                      <p:cBhvr additive="base">
                                        <p:cTn id="85" dur="500"/>
                                        <p:tgtEl>
                                          <p:spTgt spid="6"/>
                                        </p:tgtEl>
                                        <p:attrNameLst>
                                          <p:attrName>ppt_y</p:attrName>
                                        </p:attrNameLst>
                                      </p:cBhvr>
                                      <p:tavLst>
                                        <p:tav tm="0">
                                          <p:val>
                                            <p:strVal val="#ppt_y"/>
                                          </p:val>
                                        </p:tav>
                                        <p:tav tm="100000">
                                          <p:val>
                                            <p:strVal val="#ppt_y+#ppt_h*1.125000"/>
                                          </p:val>
                                        </p:tav>
                                      </p:tavLst>
                                    </p:anim>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2" presetClass="entr" presetSubtype="1" fill="hold" grpId="0" nodeType="withEffect">
                                  <p:stCondLst>
                                    <p:cond delay="500"/>
                                  </p:stCondLst>
                                  <p:childTnLst>
                                    <p:set>
                                      <p:cBhvr>
                                        <p:cTn id="89" dur="1" fill="hold">
                                          <p:stCondLst>
                                            <p:cond delay="0"/>
                                          </p:stCondLst>
                                        </p:cTn>
                                        <p:tgtEl>
                                          <p:spTgt spid="5"/>
                                        </p:tgtEl>
                                        <p:attrNameLst>
                                          <p:attrName>style.visibility</p:attrName>
                                        </p:attrNameLst>
                                      </p:cBhvr>
                                      <p:to>
                                        <p:strVal val="visible"/>
                                      </p:to>
                                    </p:set>
                                    <p:anim calcmode="lin" valueType="num">
                                      <p:cBhvr additive="base">
                                        <p:cTn id="90" dur="500"/>
                                        <p:tgtEl>
                                          <p:spTgt spid="5"/>
                                        </p:tgtEl>
                                        <p:attrNameLst>
                                          <p:attrName>ppt_y</p:attrName>
                                        </p:attrNameLst>
                                      </p:cBhvr>
                                      <p:tavLst>
                                        <p:tav tm="0">
                                          <p:val>
                                            <p:strVal val="#ppt_y-#ppt_h*1.125000"/>
                                          </p:val>
                                        </p:tav>
                                        <p:tav tm="100000">
                                          <p:val>
                                            <p:strVal val="#ppt_y"/>
                                          </p:val>
                                        </p:tav>
                                      </p:tavLst>
                                    </p:anim>
                                    <p:animEffect transition="in" filter="wipe(down)">
                                      <p:cBhvr>
                                        <p:cTn id="91" dur="500"/>
                                        <p:tgtEl>
                                          <p:spTgt spid="5"/>
                                        </p:tgtEl>
                                      </p:cBhvr>
                                    </p:animEffect>
                                  </p:childTnLst>
                                </p:cTn>
                              </p:par>
                            </p:childTnLst>
                          </p:cTn>
                        </p:par>
                        <p:par>
                          <p:cTn id="92" fill="hold">
                            <p:stCondLst>
                              <p:cond delay="8000"/>
                            </p:stCondLst>
                            <p:childTnLst>
                              <p:par>
                                <p:cTn id="93" presetID="12" presetClass="exit" presetSubtype="4" fill="hold" grpId="1" nodeType="afterEffect">
                                  <p:stCondLst>
                                    <p:cond delay="500"/>
                                  </p:stCondLst>
                                  <p:childTnLst>
                                    <p:anim calcmode="lin" valueType="num">
                                      <p:cBhvr additive="base">
                                        <p:cTn id="94" dur="500"/>
                                        <p:tgtEl>
                                          <p:spTgt spid="5"/>
                                        </p:tgtEl>
                                        <p:attrNameLst>
                                          <p:attrName>ppt_y</p:attrName>
                                        </p:attrNameLst>
                                      </p:cBhvr>
                                      <p:tavLst>
                                        <p:tav tm="0">
                                          <p:val>
                                            <p:strVal val="#ppt_y"/>
                                          </p:val>
                                        </p:tav>
                                        <p:tav tm="100000">
                                          <p:val>
                                            <p:strVal val="#ppt_y+#ppt_h*1.125000"/>
                                          </p:val>
                                        </p:tav>
                                      </p:tavLst>
                                    </p:anim>
                                    <p:animEffect transition="out" filter="wipe(down)">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2" presetClass="entr" presetSubtype="1" fill="hold" grpId="0" nodeType="withEffect">
                                  <p:stCondLst>
                                    <p:cond delay="500"/>
                                  </p:stCondLst>
                                  <p:childTnLst>
                                    <p:set>
                                      <p:cBhvr>
                                        <p:cTn id="98" dur="1" fill="hold">
                                          <p:stCondLst>
                                            <p:cond delay="0"/>
                                          </p:stCondLst>
                                        </p:cTn>
                                        <p:tgtEl>
                                          <p:spTgt spid="4"/>
                                        </p:tgtEl>
                                        <p:attrNameLst>
                                          <p:attrName>style.visibility</p:attrName>
                                        </p:attrNameLst>
                                      </p:cBhvr>
                                      <p:to>
                                        <p:strVal val="visible"/>
                                      </p:to>
                                    </p:set>
                                    <p:anim calcmode="lin" valueType="num">
                                      <p:cBhvr additive="base">
                                        <p:cTn id="99" dur="500"/>
                                        <p:tgtEl>
                                          <p:spTgt spid="4"/>
                                        </p:tgtEl>
                                        <p:attrNameLst>
                                          <p:attrName>ppt_y</p:attrName>
                                        </p:attrNameLst>
                                      </p:cBhvr>
                                      <p:tavLst>
                                        <p:tav tm="0">
                                          <p:val>
                                            <p:strVal val="#ppt_y-#ppt_h*1.125000"/>
                                          </p:val>
                                        </p:tav>
                                        <p:tav tm="100000">
                                          <p:val>
                                            <p:strVal val="#ppt_y"/>
                                          </p:val>
                                        </p:tav>
                                      </p:tavLst>
                                    </p:anim>
                                    <p:animEffect transition="in" filter="wipe(down)">
                                      <p:cBhvr>
                                        <p:cTn id="100" dur="500"/>
                                        <p:tgtEl>
                                          <p:spTgt spid="4"/>
                                        </p:tgtEl>
                                      </p:cBhvr>
                                    </p:animEffect>
                                  </p:childTnLst>
                                </p:cTn>
                              </p:par>
                            </p:childTnLst>
                          </p:cTn>
                        </p:par>
                        <p:par>
                          <p:cTn id="101" fill="hold">
                            <p:stCondLst>
                              <p:cond delay="9000"/>
                            </p:stCondLst>
                            <p:childTnLst>
                              <p:par>
                                <p:cTn id="102" presetID="12" presetClass="exit" presetSubtype="4" fill="hold" grpId="1" nodeType="afterEffect">
                                  <p:stCondLst>
                                    <p:cond delay="500"/>
                                  </p:stCondLst>
                                  <p:childTnLst>
                                    <p:anim calcmode="lin" valueType="num">
                                      <p:cBhvr additive="base">
                                        <p:cTn id="103" dur="500"/>
                                        <p:tgtEl>
                                          <p:spTgt spid="4"/>
                                        </p:tgtEl>
                                        <p:attrNameLst>
                                          <p:attrName>ppt_y</p:attrName>
                                        </p:attrNameLst>
                                      </p:cBhvr>
                                      <p:tavLst>
                                        <p:tav tm="0">
                                          <p:val>
                                            <p:strVal val="#ppt_y"/>
                                          </p:val>
                                        </p:tav>
                                        <p:tav tm="100000">
                                          <p:val>
                                            <p:strVal val="#ppt_y+#ppt_h*1.125000"/>
                                          </p:val>
                                        </p:tav>
                                      </p:tavLst>
                                    </p:anim>
                                    <p:animEffect transition="out" filter="wipe(down)">
                                      <p:cBhvr>
                                        <p:cTn id="104" dur="500"/>
                                        <p:tgtEl>
                                          <p:spTgt spid="4"/>
                                        </p:tgtEl>
                                      </p:cBhvr>
                                    </p:animEffect>
                                    <p:set>
                                      <p:cBhvr>
                                        <p:cTn id="105" dur="1" fill="hold">
                                          <p:stCondLst>
                                            <p:cond delay="499"/>
                                          </p:stCondLst>
                                        </p:cTn>
                                        <p:tgtEl>
                                          <p:spTgt spid="4"/>
                                        </p:tgtEl>
                                        <p:attrNameLst>
                                          <p:attrName>style.visibility</p:attrName>
                                        </p:attrNameLst>
                                      </p:cBhvr>
                                      <p:to>
                                        <p:strVal val="hidden"/>
                                      </p:to>
                                    </p:set>
                                  </p:childTnLst>
                                </p:cTn>
                              </p:par>
                              <p:par>
                                <p:cTn id="106" presetID="12" presetClass="entr" presetSubtype="1" fill="hold" grpId="1" nodeType="withEffect">
                                  <p:stCondLst>
                                    <p:cond delay="500"/>
                                  </p:stCondLst>
                                  <p:childTnLst>
                                    <p:set>
                                      <p:cBhvr>
                                        <p:cTn id="107" dur="1" fill="hold">
                                          <p:stCondLst>
                                            <p:cond delay="0"/>
                                          </p:stCondLst>
                                        </p:cTn>
                                        <p:tgtEl>
                                          <p:spTgt spid="3"/>
                                        </p:tgtEl>
                                        <p:attrNameLst>
                                          <p:attrName>style.visibility</p:attrName>
                                        </p:attrNameLst>
                                      </p:cBhvr>
                                      <p:to>
                                        <p:strVal val="visible"/>
                                      </p:to>
                                    </p:set>
                                    <p:anim calcmode="lin" valueType="num">
                                      <p:cBhvr additive="base">
                                        <p:cTn id="108" dur="500"/>
                                        <p:tgtEl>
                                          <p:spTgt spid="3"/>
                                        </p:tgtEl>
                                        <p:attrNameLst>
                                          <p:attrName>ppt_y</p:attrName>
                                        </p:attrNameLst>
                                      </p:cBhvr>
                                      <p:tavLst>
                                        <p:tav tm="0">
                                          <p:val>
                                            <p:strVal val="#ppt_y-#ppt_h*1.125000"/>
                                          </p:val>
                                        </p:tav>
                                        <p:tav tm="100000">
                                          <p:val>
                                            <p:strVal val="#ppt_y"/>
                                          </p:val>
                                        </p:tav>
                                      </p:tavLst>
                                    </p:anim>
                                    <p:animEffect transition="in" filter="wipe(down)">
                                      <p:cBhvr>
                                        <p:cTn id="109" dur="500"/>
                                        <p:tgtEl>
                                          <p:spTgt spid="3"/>
                                        </p:tgtEl>
                                      </p:cBhvr>
                                    </p:animEffect>
                                  </p:childTnLst>
                                </p:cTn>
                              </p:par>
                            </p:childTnLst>
                          </p:cTn>
                        </p:par>
                        <p:par>
                          <p:cTn id="110" fill="hold">
                            <p:stCondLst>
                              <p:cond delay="10000"/>
                            </p:stCondLst>
                            <p:childTnLst>
                              <p:par>
                                <p:cTn id="111" presetID="12" presetClass="exit" presetSubtype="4" fill="hold" grpId="1" nodeType="afterEffect">
                                  <p:stCondLst>
                                    <p:cond delay="500"/>
                                  </p:stCondLst>
                                  <p:childTnLst>
                                    <p:anim calcmode="lin" valueType="num">
                                      <p:cBhvr additive="base">
                                        <p:cTn id="112" dur="500"/>
                                        <p:tgtEl>
                                          <p:spTgt spid="18"/>
                                        </p:tgtEl>
                                        <p:attrNameLst>
                                          <p:attrName>ppt_y</p:attrName>
                                        </p:attrNameLst>
                                      </p:cBhvr>
                                      <p:tavLst>
                                        <p:tav tm="0">
                                          <p:val>
                                            <p:strVal val="#ppt_y"/>
                                          </p:val>
                                        </p:tav>
                                        <p:tav tm="100000">
                                          <p:val>
                                            <p:strVal val="#ppt_y+#ppt_h*1.125000"/>
                                          </p:val>
                                        </p:tav>
                                      </p:tavLst>
                                    </p:anim>
                                    <p:animEffect transition="out" filter="wipe(down)">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par>
                                <p:cTn id="115" presetID="12" presetClass="entr" presetSubtype="1" fill="hold" grpId="0" nodeType="withEffect">
                                  <p:stCondLst>
                                    <p:cond delay="500"/>
                                  </p:stCondLst>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p:tgtEl>
                                          <p:spTgt spid="17"/>
                                        </p:tgtEl>
                                        <p:attrNameLst>
                                          <p:attrName>ppt_y</p:attrName>
                                        </p:attrNameLst>
                                      </p:cBhvr>
                                      <p:tavLst>
                                        <p:tav tm="0">
                                          <p:val>
                                            <p:strVal val="#ppt_y-#ppt_h*1.125000"/>
                                          </p:val>
                                        </p:tav>
                                        <p:tav tm="100000">
                                          <p:val>
                                            <p:strVal val="#ppt_y"/>
                                          </p:val>
                                        </p:tav>
                                      </p:tavLst>
                                    </p:anim>
                                    <p:animEffect transition="in" filter="wipe(down)">
                                      <p:cBhvr>
                                        <p:cTn id="118" dur="500"/>
                                        <p:tgtEl>
                                          <p:spTgt spid="17"/>
                                        </p:tgtEl>
                                      </p:cBhvr>
                                    </p:animEffect>
                                  </p:childTnLst>
                                </p:cTn>
                              </p:par>
                              <p:par>
                                <p:cTn id="119" presetID="12" presetClass="exit" presetSubtype="4" fill="hold" grpId="2" nodeType="withEffect">
                                  <p:stCondLst>
                                    <p:cond delay="500"/>
                                  </p:stCondLst>
                                  <p:childTnLst>
                                    <p:anim calcmode="lin" valueType="num">
                                      <p:cBhvr additive="base">
                                        <p:cTn id="120" dur="500"/>
                                        <p:tgtEl>
                                          <p:spTgt spid="3"/>
                                        </p:tgtEl>
                                        <p:attrNameLst>
                                          <p:attrName>ppt_y</p:attrName>
                                        </p:attrNameLst>
                                      </p:cBhvr>
                                      <p:tavLst>
                                        <p:tav tm="0">
                                          <p:val>
                                            <p:strVal val="#ppt_y"/>
                                          </p:val>
                                        </p:tav>
                                        <p:tav tm="100000">
                                          <p:val>
                                            <p:strVal val="#ppt_y+#ppt_h*1.125000"/>
                                          </p:val>
                                        </p:tav>
                                      </p:tavLst>
                                    </p:anim>
                                    <p:animEffect transition="out" filter="wipe(down)">
                                      <p:cBhvr>
                                        <p:cTn id="121" dur="500"/>
                                        <p:tgtEl>
                                          <p:spTgt spid="3"/>
                                        </p:tgtEl>
                                      </p:cBhvr>
                                    </p:animEffect>
                                    <p:set>
                                      <p:cBhvr>
                                        <p:cTn id="122" dur="1" fill="hold">
                                          <p:stCondLst>
                                            <p:cond delay="499"/>
                                          </p:stCondLst>
                                        </p:cTn>
                                        <p:tgtEl>
                                          <p:spTgt spid="3"/>
                                        </p:tgtEl>
                                        <p:attrNameLst>
                                          <p:attrName>style.visibility</p:attrName>
                                        </p:attrNameLst>
                                      </p:cBhvr>
                                      <p:to>
                                        <p:strVal val="hidden"/>
                                      </p:to>
                                    </p:set>
                                  </p:childTnLst>
                                </p:cTn>
                              </p:par>
                              <p:par>
                                <p:cTn id="123" presetID="12" presetClass="entr" presetSubtype="1" fill="hold" grpId="2" nodeType="withEffect">
                                  <p:stCondLst>
                                    <p:cond delay="500"/>
                                  </p:stCondLst>
                                  <p:childTnLst>
                                    <p:set>
                                      <p:cBhvr>
                                        <p:cTn id="124" dur="1" fill="hold">
                                          <p:stCondLst>
                                            <p:cond delay="0"/>
                                          </p:stCondLst>
                                        </p:cTn>
                                        <p:tgtEl>
                                          <p:spTgt spid="12"/>
                                        </p:tgtEl>
                                        <p:attrNameLst>
                                          <p:attrName>style.visibility</p:attrName>
                                        </p:attrNameLst>
                                      </p:cBhvr>
                                      <p:to>
                                        <p:strVal val="visible"/>
                                      </p:to>
                                    </p:set>
                                    <p:anim calcmode="lin" valueType="num">
                                      <p:cBhvr additive="base">
                                        <p:cTn id="125" dur="500"/>
                                        <p:tgtEl>
                                          <p:spTgt spid="12"/>
                                        </p:tgtEl>
                                        <p:attrNameLst>
                                          <p:attrName>ppt_y</p:attrName>
                                        </p:attrNameLst>
                                      </p:cBhvr>
                                      <p:tavLst>
                                        <p:tav tm="0">
                                          <p:val>
                                            <p:strVal val="#ppt_y-#ppt_h*1.125000"/>
                                          </p:val>
                                        </p:tav>
                                        <p:tav tm="100000">
                                          <p:val>
                                            <p:strVal val="#ppt_y"/>
                                          </p:val>
                                        </p:tav>
                                      </p:tavLst>
                                    </p:anim>
                                    <p:animEffect transition="in" filter="wipe(down)">
                                      <p:cBhvr>
                                        <p:cTn id="126" dur="500"/>
                                        <p:tgtEl>
                                          <p:spTgt spid="12"/>
                                        </p:tgtEl>
                                      </p:cBhvr>
                                    </p:animEffect>
                                  </p:childTnLst>
                                </p:cTn>
                              </p:par>
                            </p:childTnLst>
                          </p:cTn>
                        </p:par>
                        <p:par>
                          <p:cTn id="127" fill="hold">
                            <p:stCondLst>
                              <p:cond delay="11000"/>
                            </p:stCondLst>
                            <p:childTnLst>
                              <p:par>
                                <p:cTn id="128" presetID="12" presetClass="exit" presetSubtype="4" fill="hold" grpId="3" nodeType="afterEffect">
                                  <p:stCondLst>
                                    <p:cond delay="500"/>
                                  </p:stCondLst>
                                  <p:childTnLst>
                                    <p:anim calcmode="lin" valueType="num">
                                      <p:cBhvr additive="base">
                                        <p:cTn id="129" dur="500"/>
                                        <p:tgtEl>
                                          <p:spTgt spid="12"/>
                                        </p:tgtEl>
                                        <p:attrNameLst>
                                          <p:attrName>ppt_y</p:attrName>
                                        </p:attrNameLst>
                                      </p:cBhvr>
                                      <p:tavLst>
                                        <p:tav tm="0">
                                          <p:val>
                                            <p:strVal val="#ppt_y"/>
                                          </p:val>
                                        </p:tav>
                                        <p:tav tm="100000">
                                          <p:val>
                                            <p:strVal val="#ppt_y+#ppt_h*1.125000"/>
                                          </p:val>
                                        </p:tav>
                                      </p:tavLst>
                                    </p:anim>
                                    <p:animEffect transition="out" filter="wipe(down)">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2" presetClass="entr" presetSubtype="1" fill="hold" grpId="2" nodeType="withEffect">
                                  <p:stCondLst>
                                    <p:cond delay="500"/>
                                  </p:stCondLst>
                                  <p:childTnLst>
                                    <p:set>
                                      <p:cBhvr>
                                        <p:cTn id="133" dur="1" fill="hold">
                                          <p:stCondLst>
                                            <p:cond delay="0"/>
                                          </p:stCondLst>
                                        </p:cTn>
                                        <p:tgtEl>
                                          <p:spTgt spid="11"/>
                                        </p:tgtEl>
                                        <p:attrNameLst>
                                          <p:attrName>style.visibility</p:attrName>
                                        </p:attrNameLst>
                                      </p:cBhvr>
                                      <p:to>
                                        <p:strVal val="visible"/>
                                      </p:to>
                                    </p:set>
                                    <p:anim calcmode="lin" valueType="num">
                                      <p:cBhvr additive="base">
                                        <p:cTn id="134" dur="500"/>
                                        <p:tgtEl>
                                          <p:spTgt spid="11"/>
                                        </p:tgtEl>
                                        <p:attrNameLst>
                                          <p:attrName>ppt_y</p:attrName>
                                        </p:attrNameLst>
                                      </p:cBhvr>
                                      <p:tavLst>
                                        <p:tav tm="0">
                                          <p:val>
                                            <p:strVal val="#ppt_y-#ppt_h*1.125000"/>
                                          </p:val>
                                        </p:tav>
                                        <p:tav tm="100000">
                                          <p:val>
                                            <p:strVal val="#ppt_y"/>
                                          </p:val>
                                        </p:tav>
                                      </p:tavLst>
                                    </p:anim>
                                    <p:animEffect transition="in" filter="wipe(down)">
                                      <p:cBhvr>
                                        <p:cTn id="135" dur="500"/>
                                        <p:tgtEl>
                                          <p:spTgt spid="11"/>
                                        </p:tgtEl>
                                      </p:cBhvr>
                                    </p:animEffect>
                                  </p:childTnLst>
                                </p:cTn>
                              </p:par>
                            </p:childTnLst>
                          </p:cTn>
                        </p:par>
                        <p:par>
                          <p:cTn id="136" fill="hold">
                            <p:stCondLst>
                              <p:cond delay="12000"/>
                            </p:stCondLst>
                            <p:childTnLst>
                              <p:par>
                                <p:cTn id="137" presetID="12" presetClass="exit" presetSubtype="4" fill="hold" grpId="3" nodeType="afterEffect">
                                  <p:stCondLst>
                                    <p:cond delay="500"/>
                                  </p:stCondLst>
                                  <p:childTnLst>
                                    <p:anim calcmode="lin" valueType="num">
                                      <p:cBhvr additive="base">
                                        <p:cTn id="138" dur="500"/>
                                        <p:tgtEl>
                                          <p:spTgt spid="11"/>
                                        </p:tgtEl>
                                        <p:attrNameLst>
                                          <p:attrName>ppt_y</p:attrName>
                                        </p:attrNameLst>
                                      </p:cBhvr>
                                      <p:tavLst>
                                        <p:tav tm="0">
                                          <p:val>
                                            <p:strVal val="#ppt_y"/>
                                          </p:val>
                                        </p:tav>
                                        <p:tav tm="100000">
                                          <p:val>
                                            <p:strVal val="#ppt_y+#ppt_h*1.125000"/>
                                          </p:val>
                                        </p:tav>
                                      </p:tavLst>
                                    </p:anim>
                                    <p:animEffect transition="out" filter="wipe(down)">
                                      <p:cBhvr>
                                        <p:cTn id="139" dur="500"/>
                                        <p:tgtEl>
                                          <p:spTgt spid="11"/>
                                        </p:tgtEl>
                                      </p:cBhvr>
                                    </p:animEffect>
                                    <p:set>
                                      <p:cBhvr>
                                        <p:cTn id="140" dur="1" fill="hold">
                                          <p:stCondLst>
                                            <p:cond delay="499"/>
                                          </p:stCondLst>
                                        </p:cTn>
                                        <p:tgtEl>
                                          <p:spTgt spid="11"/>
                                        </p:tgtEl>
                                        <p:attrNameLst>
                                          <p:attrName>style.visibility</p:attrName>
                                        </p:attrNameLst>
                                      </p:cBhvr>
                                      <p:to>
                                        <p:strVal val="hidden"/>
                                      </p:to>
                                    </p:set>
                                  </p:childTnLst>
                                </p:cTn>
                              </p:par>
                              <p:par>
                                <p:cTn id="141" presetID="12" presetClass="entr" presetSubtype="1" fill="hold" grpId="2" nodeType="withEffect">
                                  <p:stCondLst>
                                    <p:cond delay="500"/>
                                  </p:stCondLst>
                                  <p:childTnLst>
                                    <p:set>
                                      <p:cBhvr>
                                        <p:cTn id="142" dur="1" fill="hold">
                                          <p:stCondLst>
                                            <p:cond delay="0"/>
                                          </p:stCondLst>
                                        </p:cTn>
                                        <p:tgtEl>
                                          <p:spTgt spid="10"/>
                                        </p:tgtEl>
                                        <p:attrNameLst>
                                          <p:attrName>style.visibility</p:attrName>
                                        </p:attrNameLst>
                                      </p:cBhvr>
                                      <p:to>
                                        <p:strVal val="visible"/>
                                      </p:to>
                                    </p:set>
                                    <p:anim calcmode="lin" valueType="num">
                                      <p:cBhvr additive="base">
                                        <p:cTn id="143" dur="500"/>
                                        <p:tgtEl>
                                          <p:spTgt spid="10"/>
                                        </p:tgtEl>
                                        <p:attrNameLst>
                                          <p:attrName>ppt_y</p:attrName>
                                        </p:attrNameLst>
                                      </p:cBhvr>
                                      <p:tavLst>
                                        <p:tav tm="0">
                                          <p:val>
                                            <p:strVal val="#ppt_y-#ppt_h*1.125000"/>
                                          </p:val>
                                        </p:tav>
                                        <p:tav tm="100000">
                                          <p:val>
                                            <p:strVal val="#ppt_y"/>
                                          </p:val>
                                        </p:tav>
                                      </p:tavLst>
                                    </p:anim>
                                    <p:animEffect transition="in" filter="wipe(down)">
                                      <p:cBhvr>
                                        <p:cTn id="144" dur="500"/>
                                        <p:tgtEl>
                                          <p:spTgt spid="10"/>
                                        </p:tgtEl>
                                      </p:cBhvr>
                                    </p:animEffect>
                                  </p:childTnLst>
                                </p:cTn>
                              </p:par>
                            </p:childTnLst>
                          </p:cTn>
                        </p:par>
                        <p:par>
                          <p:cTn id="145" fill="hold">
                            <p:stCondLst>
                              <p:cond delay="13000"/>
                            </p:stCondLst>
                            <p:childTnLst>
                              <p:par>
                                <p:cTn id="146" presetID="12" presetClass="exit" presetSubtype="4" fill="hold" grpId="3" nodeType="afterEffect">
                                  <p:stCondLst>
                                    <p:cond delay="500"/>
                                  </p:stCondLst>
                                  <p:childTnLst>
                                    <p:anim calcmode="lin" valueType="num">
                                      <p:cBhvr additive="base">
                                        <p:cTn id="147" dur="500"/>
                                        <p:tgtEl>
                                          <p:spTgt spid="10"/>
                                        </p:tgtEl>
                                        <p:attrNameLst>
                                          <p:attrName>ppt_y</p:attrName>
                                        </p:attrNameLst>
                                      </p:cBhvr>
                                      <p:tavLst>
                                        <p:tav tm="0">
                                          <p:val>
                                            <p:strVal val="#ppt_y"/>
                                          </p:val>
                                        </p:tav>
                                        <p:tav tm="100000">
                                          <p:val>
                                            <p:strVal val="#ppt_y+#ppt_h*1.125000"/>
                                          </p:val>
                                        </p:tav>
                                      </p:tavLst>
                                    </p:anim>
                                    <p:animEffect transition="out" filter="wipe(down)">
                                      <p:cBhvr>
                                        <p:cTn id="148" dur="500"/>
                                        <p:tgtEl>
                                          <p:spTgt spid="10"/>
                                        </p:tgtEl>
                                      </p:cBhvr>
                                    </p:animEffect>
                                    <p:set>
                                      <p:cBhvr>
                                        <p:cTn id="149" dur="1" fill="hold">
                                          <p:stCondLst>
                                            <p:cond delay="499"/>
                                          </p:stCondLst>
                                        </p:cTn>
                                        <p:tgtEl>
                                          <p:spTgt spid="10"/>
                                        </p:tgtEl>
                                        <p:attrNameLst>
                                          <p:attrName>style.visibility</p:attrName>
                                        </p:attrNameLst>
                                      </p:cBhvr>
                                      <p:to>
                                        <p:strVal val="hidden"/>
                                      </p:to>
                                    </p:set>
                                  </p:childTnLst>
                                </p:cTn>
                              </p:par>
                              <p:par>
                                <p:cTn id="150" presetID="12" presetClass="entr" presetSubtype="1" fill="hold" grpId="2" nodeType="withEffect">
                                  <p:stCondLst>
                                    <p:cond delay="500"/>
                                  </p:stCondLst>
                                  <p:childTnLst>
                                    <p:set>
                                      <p:cBhvr>
                                        <p:cTn id="151" dur="1" fill="hold">
                                          <p:stCondLst>
                                            <p:cond delay="0"/>
                                          </p:stCondLst>
                                        </p:cTn>
                                        <p:tgtEl>
                                          <p:spTgt spid="9"/>
                                        </p:tgtEl>
                                        <p:attrNameLst>
                                          <p:attrName>style.visibility</p:attrName>
                                        </p:attrNameLst>
                                      </p:cBhvr>
                                      <p:to>
                                        <p:strVal val="visible"/>
                                      </p:to>
                                    </p:set>
                                    <p:anim calcmode="lin" valueType="num">
                                      <p:cBhvr additive="base">
                                        <p:cTn id="152" dur="500"/>
                                        <p:tgtEl>
                                          <p:spTgt spid="9"/>
                                        </p:tgtEl>
                                        <p:attrNameLst>
                                          <p:attrName>ppt_y</p:attrName>
                                        </p:attrNameLst>
                                      </p:cBhvr>
                                      <p:tavLst>
                                        <p:tav tm="0">
                                          <p:val>
                                            <p:strVal val="#ppt_y-#ppt_h*1.125000"/>
                                          </p:val>
                                        </p:tav>
                                        <p:tav tm="100000">
                                          <p:val>
                                            <p:strVal val="#ppt_y"/>
                                          </p:val>
                                        </p:tav>
                                      </p:tavLst>
                                    </p:anim>
                                    <p:animEffect transition="in" filter="wipe(down)">
                                      <p:cBhvr>
                                        <p:cTn id="153" dur="500"/>
                                        <p:tgtEl>
                                          <p:spTgt spid="9"/>
                                        </p:tgtEl>
                                      </p:cBhvr>
                                    </p:animEffect>
                                  </p:childTnLst>
                                </p:cTn>
                              </p:par>
                            </p:childTnLst>
                          </p:cTn>
                        </p:par>
                        <p:par>
                          <p:cTn id="154" fill="hold">
                            <p:stCondLst>
                              <p:cond delay="14000"/>
                            </p:stCondLst>
                            <p:childTnLst>
                              <p:par>
                                <p:cTn id="155" presetID="12" presetClass="exit" presetSubtype="4" fill="hold" grpId="3" nodeType="afterEffect">
                                  <p:stCondLst>
                                    <p:cond delay="500"/>
                                  </p:stCondLst>
                                  <p:childTnLst>
                                    <p:anim calcmode="lin" valueType="num">
                                      <p:cBhvr additive="base">
                                        <p:cTn id="156" dur="500"/>
                                        <p:tgtEl>
                                          <p:spTgt spid="9"/>
                                        </p:tgtEl>
                                        <p:attrNameLst>
                                          <p:attrName>ppt_y</p:attrName>
                                        </p:attrNameLst>
                                      </p:cBhvr>
                                      <p:tavLst>
                                        <p:tav tm="0">
                                          <p:val>
                                            <p:strVal val="#ppt_y"/>
                                          </p:val>
                                        </p:tav>
                                        <p:tav tm="100000">
                                          <p:val>
                                            <p:strVal val="#ppt_y+#ppt_h*1.125000"/>
                                          </p:val>
                                        </p:tav>
                                      </p:tavLst>
                                    </p:anim>
                                    <p:animEffect transition="out" filter="wipe(down)">
                                      <p:cBhvr>
                                        <p:cTn id="157" dur="500"/>
                                        <p:tgtEl>
                                          <p:spTgt spid="9"/>
                                        </p:tgtEl>
                                      </p:cBhvr>
                                    </p:animEffect>
                                    <p:set>
                                      <p:cBhvr>
                                        <p:cTn id="158" dur="1" fill="hold">
                                          <p:stCondLst>
                                            <p:cond delay="499"/>
                                          </p:stCondLst>
                                        </p:cTn>
                                        <p:tgtEl>
                                          <p:spTgt spid="9"/>
                                        </p:tgtEl>
                                        <p:attrNameLst>
                                          <p:attrName>style.visibility</p:attrName>
                                        </p:attrNameLst>
                                      </p:cBhvr>
                                      <p:to>
                                        <p:strVal val="hidden"/>
                                      </p:to>
                                    </p:set>
                                  </p:childTnLst>
                                </p:cTn>
                              </p:par>
                              <p:par>
                                <p:cTn id="159" presetID="12" presetClass="entr" presetSubtype="1" fill="hold" grpId="2"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additive="base">
                                        <p:cTn id="161" dur="500"/>
                                        <p:tgtEl>
                                          <p:spTgt spid="8"/>
                                        </p:tgtEl>
                                        <p:attrNameLst>
                                          <p:attrName>ppt_y</p:attrName>
                                        </p:attrNameLst>
                                      </p:cBhvr>
                                      <p:tavLst>
                                        <p:tav tm="0">
                                          <p:val>
                                            <p:strVal val="#ppt_y-#ppt_h*1.125000"/>
                                          </p:val>
                                        </p:tav>
                                        <p:tav tm="100000">
                                          <p:val>
                                            <p:strVal val="#ppt_y"/>
                                          </p:val>
                                        </p:tav>
                                      </p:tavLst>
                                    </p:anim>
                                    <p:animEffect transition="in" filter="wipe(down)">
                                      <p:cBhvr>
                                        <p:cTn id="162" dur="500"/>
                                        <p:tgtEl>
                                          <p:spTgt spid="8"/>
                                        </p:tgtEl>
                                      </p:cBhvr>
                                    </p:animEffect>
                                  </p:childTnLst>
                                </p:cTn>
                              </p:par>
                            </p:childTnLst>
                          </p:cTn>
                        </p:par>
                        <p:par>
                          <p:cTn id="163" fill="hold">
                            <p:stCondLst>
                              <p:cond delay="15000"/>
                            </p:stCondLst>
                            <p:childTnLst>
                              <p:par>
                                <p:cTn id="164" presetID="12" presetClass="exit" presetSubtype="4" fill="hold" grpId="3" nodeType="afterEffect">
                                  <p:stCondLst>
                                    <p:cond delay="500"/>
                                  </p:stCondLst>
                                  <p:childTnLst>
                                    <p:anim calcmode="lin" valueType="num">
                                      <p:cBhvr additive="base">
                                        <p:cTn id="165" dur="500"/>
                                        <p:tgtEl>
                                          <p:spTgt spid="8"/>
                                        </p:tgtEl>
                                        <p:attrNameLst>
                                          <p:attrName>ppt_y</p:attrName>
                                        </p:attrNameLst>
                                      </p:cBhvr>
                                      <p:tavLst>
                                        <p:tav tm="0">
                                          <p:val>
                                            <p:strVal val="#ppt_y"/>
                                          </p:val>
                                        </p:tav>
                                        <p:tav tm="100000">
                                          <p:val>
                                            <p:strVal val="#ppt_y+#ppt_h*1.125000"/>
                                          </p:val>
                                        </p:tav>
                                      </p:tavLst>
                                    </p:anim>
                                    <p:animEffect transition="out" filter="wipe(down)">
                                      <p:cBhvr>
                                        <p:cTn id="166" dur="500"/>
                                        <p:tgtEl>
                                          <p:spTgt spid="8"/>
                                        </p:tgtEl>
                                      </p:cBhvr>
                                    </p:animEffect>
                                    <p:set>
                                      <p:cBhvr>
                                        <p:cTn id="167" dur="1" fill="hold">
                                          <p:stCondLst>
                                            <p:cond delay="499"/>
                                          </p:stCondLst>
                                        </p:cTn>
                                        <p:tgtEl>
                                          <p:spTgt spid="8"/>
                                        </p:tgtEl>
                                        <p:attrNameLst>
                                          <p:attrName>style.visibility</p:attrName>
                                        </p:attrNameLst>
                                      </p:cBhvr>
                                      <p:to>
                                        <p:strVal val="hidden"/>
                                      </p:to>
                                    </p:set>
                                  </p:childTnLst>
                                </p:cTn>
                              </p:par>
                              <p:par>
                                <p:cTn id="168" presetID="12" presetClass="entr" presetSubtype="1" fill="hold" grpId="2" nodeType="withEffect">
                                  <p:stCondLst>
                                    <p:cond delay="500"/>
                                  </p:stCondLst>
                                  <p:childTnLst>
                                    <p:set>
                                      <p:cBhvr>
                                        <p:cTn id="169" dur="1" fill="hold">
                                          <p:stCondLst>
                                            <p:cond delay="0"/>
                                          </p:stCondLst>
                                        </p:cTn>
                                        <p:tgtEl>
                                          <p:spTgt spid="7"/>
                                        </p:tgtEl>
                                        <p:attrNameLst>
                                          <p:attrName>style.visibility</p:attrName>
                                        </p:attrNameLst>
                                      </p:cBhvr>
                                      <p:to>
                                        <p:strVal val="visible"/>
                                      </p:to>
                                    </p:set>
                                    <p:anim calcmode="lin" valueType="num">
                                      <p:cBhvr additive="base">
                                        <p:cTn id="170" dur="500"/>
                                        <p:tgtEl>
                                          <p:spTgt spid="7"/>
                                        </p:tgtEl>
                                        <p:attrNameLst>
                                          <p:attrName>ppt_y</p:attrName>
                                        </p:attrNameLst>
                                      </p:cBhvr>
                                      <p:tavLst>
                                        <p:tav tm="0">
                                          <p:val>
                                            <p:strVal val="#ppt_y-#ppt_h*1.125000"/>
                                          </p:val>
                                        </p:tav>
                                        <p:tav tm="100000">
                                          <p:val>
                                            <p:strVal val="#ppt_y"/>
                                          </p:val>
                                        </p:tav>
                                      </p:tavLst>
                                    </p:anim>
                                    <p:animEffect transition="in" filter="wipe(down)">
                                      <p:cBhvr>
                                        <p:cTn id="171" dur="500"/>
                                        <p:tgtEl>
                                          <p:spTgt spid="7"/>
                                        </p:tgtEl>
                                      </p:cBhvr>
                                    </p:animEffect>
                                  </p:childTnLst>
                                </p:cTn>
                              </p:par>
                            </p:childTnLst>
                          </p:cTn>
                        </p:par>
                        <p:par>
                          <p:cTn id="172" fill="hold">
                            <p:stCondLst>
                              <p:cond delay="16000"/>
                            </p:stCondLst>
                            <p:childTnLst>
                              <p:par>
                                <p:cTn id="173" presetID="12" presetClass="exit" presetSubtype="4" fill="hold" grpId="3" nodeType="afterEffect">
                                  <p:stCondLst>
                                    <p:cond delay="500"/>
                                  </p:stCondLst>
                                  <p:childTnLst>
                                    <p:anim calcmode="lin" valueType="num">
                                      <p:cBhvr additive="base">
                                        <p:cTn id="174" dur="500"/>
                                        <p:tgtEl>
                                          <p:spTgt spid="7"/>
                                        </p:tgtEl>
                                        <p:attrNameLst>
                                          <p:attrName>ppt_y</p:attrName>
                                        </p:attrNameLst>
                                      </p:cBhvr>
                                      <p:tavLst>
                                        <p:tav tm="0">
                                          <p:val>
                                            <p:strVal val="#ppt_y"/>
                                          </p:val>
                                        </p:tav>
                                        <p:tav tm="100000">
                                          <p:val>
                                            <p:strVal val="#ppt_y+#ppt_h*1.125000"/>
                                          </p:val>
                                        </p:tav>
                                      </p:tavLst>
                                    </p:anim>
                                    <p:animEffect transition="out" filter="wipe(down)">
                                      <p:cBhvr>
                                        <p:cTn id="175" dur="500"/>
                                        <p:tgtEl>
                                          <p:spTgt spid="7"/>
                                        </p:tgtEl>
                                      </p:cBhvr>
                                    </p:animEffect>
                                    <p:set>
                                      <p:cBhvr>
                                        <p:cTn id="176" dur="1" fill="hold">
                                          <p:stCondLst>
                                            <p:cond delay="499"/>
                                          </p:stCondLst>
                                        </p:cTn>
                                        <p:tgtEl>
                                          <p:spTgt spid="7"/>
                                        </p:tgtEl>
                                        <p:attrNameLst>
                                          <p:attrName>style.visibility</p:attrName>
                                        </p:attrNameLst>
                                      </p:cBhvr>
                                      <p:to>
                                        <p:strVal val="hidden"/>
                                      </p:to>
                                    </p:set>
                                  </p:childTnLst>
                                </p:cTn>
                              </p:par>
                              <p:par>
                                <p:cTn id="177" presetID="12" presetClass="entr" presetSubtype="1" fill="hold" grpId="2" nodeType="withEffect">
                                  <p:stCondLst>
                                    <p:cond delay="500"/>
                                  </p:stCondLst>
                                  <p:childTnLst>
                                    <p:set>
                                      <p:cBhvr>
                                        <p:cTn id="178" dur="1" fill="hold">
                                          <p:stCondLst>
                                            <p:cond delay="0"/>
                                          </p:stCondLst>
                                        </p:cTn>
                                        <p:tgtEl>
                                          <p:spTgt spid="6"/>
                                        </p:tgtEl>
                                        <p:attrNameLst>
                                          <p:attrName>style.visibility</p:attrName>
                                        </p:attrNameLst>
                                      </p:cBhvr>
                                      <p:to>
                                        <p:strVal val="visible"/>
                                      </p:to>
                                    </p:set>
                                    <p:anim calcmode="lin" valueType="num">
                                      <p:cBhvr additive="base">
                                        <p:cTn id="179" dur="500"/>
                                        <p:tgtEl>
                                          <p:spTgt spid="6"/>
                                        </p:tgtEl>
                                        <p:attrNameLst>
                                          <p:attrName>ppt_y</p:attrName>
                                        </p:attrNameLst>
                                      </p:cBhvr>
                                      <p:tavLst>
                                        <p:tav tm="0">
                                          <p:val>
                                            <p:strVal val="#ppt_y-#ppt_h*1.125000"/>
                                          </p:val>
                                        </p:tav>
                                        <p:tav tm="100000">
                                          <p:val>
                                            <p:strVal val="#ppt_y"/>
                                          </p:val>
                                        </p:tav>
                                      </p:tavLst>
                                    </p:anim>
                                    <p:animEffect transition="in" filter="wipe(down)">
                                      <p:cBhvr>
                                        <p:cTn id="180" dur="500"/>
                                        <p:tgtEl>
                                          <p:spTgt spid="6"/>
                                        </p:tgtEl>
                                      </p:cBhvr>
                                    </p:animEffect>
                                  </p:childTnLst>
                                </p:cTn>
                              </p:par>
                            </p:childTnLst>
                          </p:cTn>
                        </p:par>
                        <p:par>
                          <p:cTn id="181" fill="hold">
                            <p:stCondLst>
                              <p:cond delay="17000"/>
                            </p:stCondLst>
                            <p:childTnLst>
                              <p:par>
                                <p:cTn id="182" presetID="12" presetClass="exit" presetSubtype="4" fill="hold" grpId="3" nodeType="afterEffect">
                                  <p:stCondLst>
                                    <p:cond delay="500"/>
                                  </p:stCondLst>
                                  <p:childTnLst>
                                    <p:anim calcmode="lin" valueType="num">
                                      <p:cBhvr additive="base">
                                        <p:cTn id="183" dur="500"/>
                                        <p:tgtEl>
                                          <p:spTgt spid="6"/>
                                        </p:tgtEl>
                                        <p:attrNameLst>
                                          <p:attrName>ppt_y</p:attrName>
                                        </p:attrNameLst>
                                      </p:cBhvr>
                                      <p:tavLst>
                                        <p:tav tm="0">
                                          <p:val>
                                            <p:strVal val="#ppt_y"/>
                                          </p:val>
                                        </p:tav>
                                        <p:tav tm="100000">
                                          <p:val>
                                            <p:strVal val="#ppt_y+#ppt_h*1.125000"/>
                                          </p:val>
                                        </p:tav>
                                      </p:tavLst>
                                    </p:anim>
                                    <p:animEffect transition="out" filter="wipe(down)">
                                      <p:cBhvr>
                                        <p:cTn id="184" dur="500"/>
                                        <p:tgtEl>
                                          <p:spTgt spid="6"/>
                                        </p:tgtEl>
                                      </p:cBhvr>
                                    </p:animEffect>
                                    <p:set>
                                      <p:cBhvr>
                                        <p:cTn id="185" dur="1" fill="hold">
                                          <p:stCondLst>
                                            <p:cond delay="499"/>
                                          </p:stCondLst>
                                        </p:cTn>
                                        <p:tgtEl>
                                          <p:spTgt spid="6"/>
                                        </p:tgtEl>
                                        <p:attrNameLst>
                                          <p:attrName>style.visibility</p:attrName>
                                        </p:attrNameLst>
                                      </p:cBhvr>
                                      <p:to>
                                        <p:strVal val="hidden"/>
                                      </p:to>
                                    </p:set>
                                  </p:childTnLst>
                                </p:cTn>
                              </p:par>
                              <p:par>
                                <p:cTn id="186" presetID="12" presetClass="entr" presetSubtype="1" fill="hold" grpId="2" nodeType="withEffect">
                                  <p:stCondLst>
                                    <p:cond delay="500"/>
                                  </p:stCondLst>
                                  <p:childTnLst>
                                    <p:set>
                                      <p:cBhvr>
                                        <p:cTn id="187" dur="1" fill="hold">
                                          <p:stCondLst>
                                            <p:cond delay="0"/>
                                          </p:stCondLst>
                                        </p:cTn>
                                        <p:tgtEl>
                                          <p:spTgt spid="5"/>
                                        </p:tgtEl>
                                        <p:attrNameLst>
                                          <p:attrName>style.visibility</p:attrName>
                                        </p:attrNameLst>
                                      </p:cBhvr>
                                      <p:to>
                                        <p:strVal val="visible"/>
                                      </p:to>
                                    </p:set>
                                    <p:anim calcmode="lin" valueType="num">
                                      <p:cBhvr additive="base">
                                        <p:cTn id="188" dur="500"/>
                                        <p:tgtEl>
                                          <p:spTgt spid="5"/>
                                        </p:tgtEl>
                                        <p:attrNameLst>
                                          <p:attrName>ppt_y</p:attrName>
                                        </p:attrNameLst>
                                      </p:cBhvr>
                                      <p:tavLst>
                                        <p:tav tm="0">
                                          <p:val>
                                            <p:strVal val="#ppt_y-#ppt_h*1.125000"/>
                                          </p:val>
                                        </p:tav>
                                        <p:tav tm="100000">
                                          <p:val>
                                            <p:strVal val="#ppt_y"/>
                                          </p:val>
                                        </p:tav>
                                      </p:tavLst>
                                    </p:anim>
                                    <p:animEffect transition="in" filter="wipe(down)">
                                      <p:cBhvr>
                                        <p:cTn id="189" dur="500"/>
                                        <p:tgtEl>
                                          <p:spTgt spid="5"/>
                                        </p:tgtEl>
                                      </p:cBhvr>
                                    </p:animEffect>
                                  </p:childTnLst>
                                </p:cTn>
                              </p:par>
                            </p:childTnLst>
                          </p:cTn>
                        </p:par>
                        <p:par>
                          <p:cTn id="190" fill="hold">
                            <p:stCondLst>
                              <p:cond delay="18000"/>
                            </p:stCondLst>
                            <p:childTnLst>
                              <p:par>
                                <p:cTn id="191" presetID="12" presetClass="exit" presetSubtype="4" fill="hold" grpId="3" nodeType="afterEffect">
                                  <p:stCondLst>
                                    <p:cond delay="500"/>
                                  </p:stCondLst>
                                  <p:childTnLst>
                                    <p:anim calcmode="lin" valueType="num">
                                      <p:cBhvr additive="base">
                                        <p:cTn id="192" dur="500"/>
                                        <p:tgtEl>
                                          <p:spTgt spid="5"/>
                                        </p:tgtEl>
                                        <p:attrNameLst>
                                          <p:attrName>ppt_y</p:attrName>
                                        </p:attrNameLst>
                                      </p:cBhvr>
                                      <p:tavLst>
                                        <p:tav tm="0">
                                          <p:val>
                                            <p:strVal val="#ppt_y"/>
                                          </p:val>
                                        </p:tav>
                                        <p:tav tm="100000">
                                          <p:val>
                                            <p:strVal val="#ppt_y+#ppt_h*1.125000"/>
                                          </p:val>
                                        </p:tav>
                                      </p:tavLst>
                                    </p:anim>
                                    <p:animEffect transition="out" filter="wipe(down)">
                                      <p:cBhvr>
                                        <p:cTn id="193" dur="500"/>
                                        <p:tgtEl>
                                          <p:spTgt spid="5"/>
                                        </p:tgtEl>
                                      </p:cBhvr>
                                    </p:animEffect>
                                    <p:set>
                                      <p:cBhvr>
                                        <p:cTn id="194" dur="1" fill="hold">
                                          <p:stCondLst>
                                            <p:cond delay="499"/>
                                          </p:stCondLst>
                                        </p:cTn>
                                        <p:tgtEl>
                                          <p:spTgt spid="5"/>
                                        </p:tgtEl>
                                        <p:attrNameLst>
                                          <p:attrName>style.visibility</p:attrName>
                                        </p:attrNameLst>
                                      </p:cBhvr>
                                      <p:to>
                                        <p:strVal val="hidden"/>
                                      </p:to>
                                    </p:set>
                                  </p:childTnLst>
                                </p:cTn>
                              </p:par>
                              <p:par>
                                <p:cTn id="195" presetID="12" presetClass="entr" presetSubtype="1" fill="hold" grpId="2" nodeType="withEffect">
                                  <p:stCondLst>
                                    <p:cond delay="500"/>
                                  </p:stCondLst>
                                  <p:childTnLst>
                                    <p:set>
                                      <p:cBhvr>
                                        <p:cTn id="196" dur="1" fill="hold">
                                          <p:stCondLst>
                                            <p:cond delay="0"/>
                                          </p:stCondLst>
                                        </p:cTn>
                                        <p:tgtEl>
                                          <p:spTgt spid="4"/>
                                        </p:tgtEl>
                                        <p:attrNameLst>
                                          <p:attrName>style.visibility</p:attrName>
                                        </p:attrNameLst>
                                      </p:cBhvr>
                                      <p:to>
                                        <p:strVal val="visible"/>
                                      </p:to>
                                    </p:set>
                                    <p:anim calcmode="lin" valueType="num">
                                      <p:cBhvr additive="base">
                                        <p:cTn id="197" dur="500"/>
                                        <p:tgtEl>
                                          <p:spTgt spid="4"/>
                                        </p:tgtEl>
                                        <p:attrNameLst>
                                          <p:attrName>ppt_y</p:attrName>
                                        </p:attrNameLst>
                                      </p:cBhvr>
                                      <p:tavLst>
                                        <p:tav tm="0">
                                          <p:val>
                                            <p:strVal val="#ppt_y-#ppt_h*1.125000"/>
                                          </p:val>
                                        </p:tav>
                                        <p:tav tm="100000">
                                          <p:val>
                                            <p:strVal val="#ppt_y"/>
                                          </p:val>
                                        </p:tav>
                                      </p:tavLst>
                                    </p:anim>
                                    <p:animEffect transition="in" filter="wipe(down)">
                                      <p:cBhvr>
                                        <p:cTn id="198" dur="500"/>
                                        <p:tgtEl>
                                          <p:spTgt spid="4"/>
                                        </p:tgtEl>
                                      </p:cBhvr>
                                    </p:animEffect>
                                  </p:childTnLst>
                                </p:cTn>
                              </p:par>
                            </p:childTnLst>
                          </p:cTn>
                        </p:par>
                        <p:par>
                          <p:cTn id="199" fill="hold">
                            <p:stCondLst>
                              <p:cond delay="19000"/>
                            </p:stCondLst>
                            <p:childTnLst>
                              <p:par>
                                <p:cTn id="200" presetID="12" presetClass="exit" presetSubtype="4" fill="hold" grpId="3" nodeType="afterEffect">
                                  <p:stCondLst>
                                    <p:cond delay="500"/>
                                  </p:stCondLst>
                                  <p:childTnLst>
                                    <p:anim calcmode="lin" valueType="num">
                                      <p:cBhvr additive="base">
                                        <p:cTn id="201" dur="500"/>
                                        <p:tgtEl>
                                          <p:spTgt spid="4"/>
                                        </p:tgtEl>
                                        <p:attrNameLst>
                                          <p:attrName>ppt_y</p:attrName>
                                        </p:attrNameLst>
                                      </p:cBhvr>
                                      <p:tavLst>
                                        <p:tav tm="0">
                                          <p:val>
                                            <p:strVal val="#ppt_y"/>
                                          </p:val>
                                        </p:tav>
                                        <p:tav tm="100000">
                                          <p:val>
                                            <p:strVal val="#ppt_y+#ppt_h*1.125000"/>
                                          </p:val>
                                        </p:tav>
                                      </p:tavLst>
                                    </p:anim>
                                    <p:animEffect transition="out" filter="wipe(down)">
                                      <p:cBhvr>
                                        <p:cTn id="202" dur="500"/>
                                        <p:tgtEl>
                                          <p:spTgt spid="4"/>
                                        </p:tgtEl>
                                      </p:cBhvr>
                                    </p:animEffect>
                                    <p:set>
                                      <p:cBhvr>
                                        <p:cTn id="203" dur="1" fill="hold">
                                          <p:stCondLst>
                                            <p:cond delay="499"/>
                                          </p:stCondLst>
                                        </p:cTn>
                                        <p:tgtEl>
                                          <p:spTgt spid="4"/>
                                        </p:tgtEl>
                                        <p:attrNameLst>
                                          <p:attrName>style.visibility</p:attrName>
                                        </p:attrNameLst>
                                      </p:cBhvr>
                                      <p:to>
                                        <p:strVal val="hidden"/>
                                      </p:to>
                                    </p:set>
                                  </p:childTnLst>
                                </p:cTn>
                              </p:par>
                              <p:par>
                                <p:cTn id="204" presetID="12" presetClass="entr" presetSubtype="1" fill="hold" grpId="3" nodeType="withEffect">
                                  <p:stCondLst>
                                    <p:cond delay="500"/>
                                  </p:stCondLst>
                                  <p:childTnLst>
                                    <p:set>
                                      <p:cBhvr>
                                        <p:cTn id="205" dur="1" fill="hold">
                                          <p:stCondLst>
                                            <p:cond delay="0"/>
                                          </p:stCondLst>
                                        </p:cTn>
                                        <p:tgtEl>
                                          <p:spTgt spid="3"/>
                                        </p:tgtEl>
                                        <p:attrNameLst>
                                          <p:attrName>style.visibility</p:attrName>
                                        </p:attrNameLst>
                                      </p:cBhvr>
                                      <p:to>
                                        <p:strVal val="visible"/>
                                      </p:to>
                                    </p:set>
                                    <p:anim calcmode="lin" valueType="num">
                                      <p:cBhvr additive="base">
                                        <p:cTn id="206" dur="500"/>
                                        <p:tgtEl>
                                          <p:spTgt spid="3"/>
                                        </p:tgtEl>
                                        <p:attrNameLst>
                                          <p:attrName>ppt_y</p:attrName>
                                        </p:attrNameLst>
                                      </p:cBhvr>
                                      <p:tavLst>
                                        <p:tav tm="0">
                                          <p:val>
                                            <p:strVal val="#ppt_y-#ppt_h*1.125000"/>
                                          </p:val>
                                        </p:tav>
                                        <p:tav tm="100000">
                                          <p:val>
                                            <p:strVal val="#ppt_y"/>
                                          </p:val>
                                        </p:tav>
                                      </p:tavLst>
                                    </p:anim>
                                    <p:animEffect transition="in" filter="wipe(down)">
                                      <p:cBhvr>
                                        <p:cTn id="207" dur="500"/>
                                        <p:tgtEl>
                                          <p:spTgt spid="3"/>
                                        </p:tgtEl>
                                      </p:cBhvr>
                                    </p:animEffect>
                                  </p:childTnLst>
                                </p:cTn>
                              </p:par>
                            </p:childTnLst>
                          </p:cTn>
                        </p:par>
                        <p:par>
                          <p:cTn id="208" fill="hold">
                            <p:stCondLst>
                              <p:cond delay="20000"/>
                            </p:stCondLst>
                            <p:childTnLst>
                              <p:par>
                                <p:cTn id="209" presetID="12" presetClass="exit" presetSubtype="4" fill="hold" grpId="1" nodeType="afterEffect">
                                  <p:stCondLst>
                                    <p:cond delay="500"/>
                                  </p:stCondLst>
                                  <p:childTnLst>
                                    <p:anim calcmode="lin" valueType="num">
                                      <p:cBhvr additive="base">
                                        <p:cTn id="210" dur="500"/>
                                        <p:tgtEl>
                                          <p:spTgt spid="17"/>
                                        </p:tgtEl>
                                        <p:attrNameLst>
                                          <p:attrName>ppt_y</p:attrName>
                                        </p:attrNameLst>
                                      </p:cBhvr>
                                      <p:tavLst>
                                        <p:tav tm="0">
                                          <p:val>
                                            <p:strVal val="#ppt_y"/>
                                          </p:val>
                                        </p:tav>
                                        <p:tav tm="100000">
                                          <p:val>
                                            <p:strVal val="#ppt_y+#ppt_h*1.125000"/>
                                          </p:val>
                                        </p:tav>
                                      </p:tavLst>
                                    </p:anim>
                                    <p:animEffect transition="out" filter="wipe(down)">
                                      <p:cBhvr>
                                        <p:cTn id="211" dur="500"/>
                                        <p:tgtEl>
                                          <p:spTgt spid="17"/>
                                        </p:tgtEl>
                                      </p:cBhvr>
                                    </p:animEffect>
                                    <p:set>
                                      <p:cBhvr>
                                        <p:cTn id="212" dur="1" fill="hold">
                                          <p:stCondLst>
                                            <p:cond delay="499"/>
                                          </p:stCondLst>
                                        </p:cTn>
                                        <p:tgtEl>
                                          <p:spTgt spid="17"/>
                                        </p:tgtEl>
                                        <p:attrNameLst>
                                          <p:attrName>style.visibility</p:attrName>
                                        </p:attrNameLst>
                                      </p:cBhvr>
                                      <p:to>
                                        <p:strVal val="hidden"/>
                                      </p:to>
                                    </p:set>
                                  </p:childTnLst>
                                </p:cTn>
                              </p:par>
                              <p:par>
                                <p:cTn id="213" presetID="12" presetClass="entr" presetSubtype="1" fill="hold" grpId="0" nodeType="withEffect">
                                  <p:stCondLst>
                                    <p:cond delay="500"/>
                                  </p:stCondLst>
                                  <p:childTnLst>
                                    <p:set>
                                      <p:cBhvr>
                                        <p:cTn id="214" dur="1" fill="hold">
                                          <p:stCondLst>
                                            <p:cond delay="0"/>
                                          </p:stCondLst>
                                        </p:cTn>
                                        <p:tgtEl>
                                          <p:spTgt spid="16"/>
                                        </p:tgtEl>
                                        <p:attrNameLst>
                                          <p:attrName>style.visibility</p:attrName>
                                        </p:attrNameLst>
                                      </p:cBhvr>
                                      <p:to>
                                        <p:strVal val="visible"/>
                                      </p:to>
                                    </p:set>
                                    <p:anim calcmode="lin" valueType="num">
                                      <p:cBhvr additive="base">
                                        <p:cTn id="215" dur="500"/>
                                        <p:tgtEl>
                                          <p:spTgt spid="16"/>
                                        </p:tgtEl>
                                        <p:attrNameLst>
                                          <p:attrName>ppt_y</p:attrName>
                                        </p:attrNameLst>
                                      </p:cBhvr>
                                      <p:tavLst>
                                        <p:tav tm="0">
                                          <p:val>
                                            <p:strVal val="#ppt_y-#ppt_h*1.125000"/>
                                          </p:val>
                                        </p:tav>
                                        <p:tav tm="100000">
                                          <p:val>
                                            <p:strVal val="#ppt_y"/>
                                          </p:val>
                                        </p:tav>
                                      </p:tavLst>
                                    </p:anim>
                                    <p:animEffect transition="in" filter="wipe(down)">
                                      <p:cBhvr>
                                        <p:cTn id="216" dur="500"/>
                                        <p:tgtEl>
                                          <p:spTgt spid="16"/>
                                        </p:tgtEl>
                                      </p:cBhvr>
                                    </p:animEffect>
                                  </p:childTnLst>
                                </p:cTn>
                              </p:par>
                              <p:par>
                                <p:cTn id="217" presetID="12" presetClass="exit" presetSubtype="4" fill="hold" grpId="4" nodeType="withEffect">
                                  <p:stCondLst>
                                    <p:cond delay="500"/>
                                  </p:stCondLst>
                                  <p:childTnLst>
                                    <p:anim calcmode="lin" valueType="num">
                                      <p:cBhvr additive="base">
                                        <p:cTn id="218" dur="500"/>
                                        <p:tgtEl>
                                          <p:spTgt spid="3"/>
                                        </p:tgtEl>
                                        <p:attrNameLst>
                                          <p:attrName>ppt_y</p:attrName>
                                        </p:attrNameLst>
                                      </p:cBhvr>
                                      <p:tavLst>
                                        <p:tav tm="0">
                                          <p:val>
                                            <p:strVal val="#ppt_y"/>
                                          </p:val>
                                        </p:tav>
                                        <p:tav tm="100000">
                                          <p:val>
                                            <p:strVal val="#ppt_y+#ppt_h*1.125000"/>
                                          </p:val>
                                        </p:tav>
                                      </p:tavLst>
                                    </p:anim>
                                    <p:animEffect transition="out" filter="wipe(down)">
                                      <p:cBhvr>
                                        <p:cTn id="219" dur="500"/>
                                        <p:tgtEl>
                                          <p:spTgt spid="3"/>
                                        </p:tgtEl>
                                      </p:cBhvr>
                                    </p:animEffect>
                                    <p:set>
                                      <p:cBhvr>
                                        <p:cTn id="220" dur="1" fill="hold">
                                          <p:stCondLst>
                                            <p:cond delay="499"/>
                                          </p:stCondLst>
                                        </p:cTn>
                                        <p:tgtEl>
                                          <p:spTgt spid="3"/>
                                        </p:tgtEl>
                                        <p:attrNameLst>
                                          <p:attrName>style.visibility</p:attrName>
                                        </p:attrNameLst>
                                      </p:cBhvr>
                                      <p:to>
                                        <p:strVal val="hidden"/>
                                      </p:to>
                                    </p:set>
                                  </p:childTnLst>
                                </p:cTn>
                              </p:par>
                              <p:par>
                                <p:cTn id="221" presetID="12" presetClass="entr" presetSubtype="1" fill="hold" grpId="4" nodeType="withEffect">
                                  <p:stCondLst>
                                    <p:cond delay="500"/>
                                  </p:stCondLst>
                                  <p:childTnLst>
                                    <p:set>
                                      <p:cBhvr>
                                        <p:cTn id="222" dur="1" fill="hold">
                                          <p:stCondLst>
                                            <p:cond delay="0"/>
                                          </p:stCondLst>
                                        </p:cTn>
                                        <p:tgtEl>
                                          <p:spTgt spid="12"/>
                                        </p:tgtEl>
                                        <p:attrNameLst>
                                          <p:attrName>style.visibility</p:attrName>
                                        </p:attrNameLst>
                                      </p:cBhvr>
                                      <p:to>
                                        <p:strVal val="visible"/>
                                      </p:to>
                                    </p:set>
                                    <p:anim calcmode="lin" valueType="num">
                                      <p:cBhvr additive="base">
                                        <p:cTn id="223" dur="500"/>
                                        <p:tgtEl>
                                          <p:spTgt spid="12"/>
                                        </p:tgtEl>
                                        <p:attrNameLst>
                                          <p:attrName>ppt_y</p:attrName>
                                        </p:attrNameLst>
                                      </p:cBhvr>
                                      <p:tavLst>
                                        <p:tav tm="0">
                                          <p:val>
                                            <p:strVal val="#ppt_y-#ppt_h*1.125000"/>
                                          </p:val>
                                        </p:tav>
                                        <p:tav tm="100000">
                                          <p:val>
                                            <p:strVal val="#ppt_y"/>
                                          </p:val>
                                        </p:tav>
                                      </p:tavLst>
                                    </p:anim>
                                    <p:animEffect transition="in" filter="wipe(down)">
                                      <p:cBhvr>
                                        <p:cTn id="224" dur="500"/>
                                        <p:tgtEl>
                                          <p:spTgt spid="12"/>
                                        </p:tgtEl>
                                      </p:cBhvr>
                                    </p:animEffect>
                                  </p:childTnLst>
                                </p:cTn>
                              </p:par>
                            </p:childTnLst>
                          </p:cTn>
                        </p:par>
                        <p:par>
                          <p:cTn id="225" fill="hold">
                            <p:stCondLst>
                              <p:cond delay="21000"/>
                            </p:stCondLst>
                            <p:childTnLst>
                              <p:par>
                                <p:cTn id="226" presetID="12" presetClass="exit" presetSubtype="4" fill="hold" grpId="5" nodeType="afterEffect">
                                  <p:stCondLst>
                                    <p:cond delay="500"/>
                                  </p:stCondLst>
                                  <p:childTnLst>
                                    <p:anim calcmode="lin" valueType="num">
                                      <p:cBhvr additive="base">
                                        <p:cTn id="227" dur="500"/>
                                        <p:tgtEl>
                                          <p:spTgt spid="12"/>
                                        </p:tgtEl>
                                        <p:attrNameLst>
                                          <p:attrName>ppt_y</p:attrName>
                                        </p:attrNameLst>
                                      </p:cBhvr>
                                      <p:tavLst>
                                        <p:tav tm="0">
                                          <p:val>
                                            <p:strVal val="#ppt_y"/>
                                          </p:val>
                                        </p:tav>
                                        <p:tav tm="100000">
                                          <p:val>
                                            <p:strVal val="#ppt_y+#ppt_h*1.125000"/>
                                          </p:val>
                                        </p:tav>
                                      </p:tavLst>
                                    </p:anim>
                                    <p:animEffect transition="out" filter="wipe(down)">
                                      <p:cBhvr>
                                        <p:cTn id="228" dur="500"/>
                                        <p:tgtEl>
                                          <p:spTgt spid="12"/>
                                        </p:tgtEl>
                                      </p:cBhvr>
                                    </p:animEffect>
                                    <p:set>
                                      <p:cBhvr>
                                        <p:cTn id="229" dur="1" fill="hold">
                                          <p:stCondLst>
                                            <p:cond delay="499"/>
                                          </p:stCondLst>
                                        </p:cTn>
                                        <p:tgtEl>
                                          <p:spTgt spid="12"/>
                                        </p:tgtEl>
                                        <p:attrNameLst>
                                          <p:attrName>style.visibility</p:attrName>
                                        </p:attrNameLst>
                                      </p:cBhvr>
                                      <p:to>
                                        <p:strVal val="hidden"/>
                                      </p:to>
                                    </p:set>
                                  </p:childTnLst>
                                </p:cTn>
                              </p:par>
                              <p:par>
                                <p:cTn id="230" presetID="12" presetClass="entr" presetSubtype="1" fill="hold" grpId="4" nodeType="withEffect">
                                  <p:stCondLst>
                                    <p:cond delay="500"/>
                                  </p:stCondLst>
                                  <p:childTnLst>
                                    <p:set>
                                      <p:cBhvr>
                                        <p:cTn id="231" dur="1" fill="hold">
                                          <p:stCondLst>
                                            <p:cond delay="0"/>
                                          </p:stCondLst>
                                        </p:cTn>
                                        <p:tgtEl>
                                          <p:spTgt spid="11"/>
                                        </p:tgtEl>
                                        <p:attrNameLst>
                                          <p:attrName>style.visibility</p:attrName>
                                        </p:attrNameLst>
                                      </p:cBhvr>
                                      <p:to>
                                        <p:strVal val="visible"/>
                                      </p:to>
                                    </p:set>
                                    <p:anim calcmode="lin" valueType="num">
                                      <p:cBhvr additive="base">
                                        <p:cTn id="232" dur="500"/>
                                        <p:tgtEl>
                                          <p:spTgt spid="11"/>
                                        </p:tgtEl>
                                        <p:attrNameLst>
                                          <p:attrName>ppt_y</p:attrName>
                                        </p:attrNameLst>
                                      </p:cBhvr>
                                      <p:tavLst>
                                        <p:tav tm="0">
                                          <p:val>
                                            <p:strVal val="#ppt_y-#ppt_h*1.125000"/>
                                          </p:val>
                                        </p:tav>
                                        <p:tav tm="100000">
                                          <p:val>
                                            <p:strVal val="#ppt_y"/>
                                          </p:val>
                                        </p:tav>
                                      </p:tavLst>
                                    </p:anim>
                                    <p:animEffect transition="in" filter="wipe(down)">
                                      <p:cBhvr>
                                        <p:cTn id="233" dur="500"/>
                                        <p:tgtEl>
                                          <p:spTgt spid="11"/>
                                        </p:tgtEl>
                                      </p:cBhvr>
                                    </p:animEffect>
                                  </p:childTnLst>
                                </p:cTn>
                              </p:par>
                            </p:childTnLst>
                          </p:cTn>
                        </p:par>
                        <p:par>
                          <p:cTn id="234" fill="hold">
                            <p:stCondLst>
                              <p:cond delay="22000"/>
                            </p:stCondLst>
                            <p:childTnLst>
                              <p:par>
                                <p:cTn id="235" presetID="12" presetClass="exit" presetSubtype="4" fill="hold" grpId="5" nodeType="afterEffect">
                                  <p:stCondLst>
                                    <p:cond delay="500"/>
                                  </p:stCondLst>
                                  <p:childTnLst>
                                    <p:anim calcmode="lin" valueType="num">
                                      <p:cBhvr additive="base">
                                        <p:cTn id="236" dur="500"/>
                                        <p:tgtEl>
                                          <p:spTgt spid="11"/>
                                        </p:tgtEl>
                                        <p:attrNameLst>
                                          <p:attrName>ppt_y</p:attrName>
                                        </p:attrNameLst>
                                      </p:cBhvr>
                                      <p:tavLst>
                                        <p:tav tm="0">
                                          <p:val>
                                            <p:strVal val="#ppt_y"/>
                                          </p:val>
                                        </p:tav>
                                        <p:tav tm="100000">
                                          <p:val>
                                            <p:strVal val="#ppt_y+#ppt_h*1.125000"/>
                                          </p:val>
                                        </p:tav>
                                      </p:tavLst>
                                    </p:anim>
                                    <p:animEffect transition="out" filter="wipe(down)">
                                      <p:cBhvr>
                                        <p:cTn id="237" dur="500"/>
                                        <p:tgtEl>
                                          <p:spTgt spid="11"/>
                                        </p:tgtEl>
                                      </p:cBhvr>
                                    </p:animEffect>
                                    <p:set>
                                      <p:cBhvr>
                                        <p:cTn id="238" dur="1" fill="hold">
                                          <p:stCondLst>
                                            <p:cond delay="499"/>
                                          </p:stCondLst>
                                        </p:cTn>
                                        <p:tgtEl>
                                          <p:spTgt spid="11"/>
                                        </p:tgtEl>
                                        <p:attrNameLst>
                                          <p:attrName>style.visibility</p:attrName>
                                        </p:attrNameLst>
                                      </p:cBhvr>
                                      <p:to>
                                        <p:strVal val="hidden"/>
                                      </p:to>
                                    </p:set>
                                  </p:childTnLst>
                                </p:cTn>
                              </p:par>
                              <p:par>
                                <p:cTn id="239" presetID="12" presetClass="entr" presetSubtype="1" fill="hold" grpId="4" nodeType="withEffect">
                                  <p:stCondLst>
                                    <p:cond delay="500"/>
                                  </p:stCondLst>
                                  <p:childTnLst>
                                    <p:set>
                                      <p:cBhvr>
                                        <p:cTn id="240" dur="1" fill="hold">
                                          <p:stCondLst>
                                            <p:cond delay="0"/>
                                          </p:stCondLst>
                                        </p:cTn>
                                        <p:tgtEl>
                                          <p:spTgt spid="10"/>
                                        </p:tgtEl>
                                        <p:attrNameLst>
                                          <p:attrName>style.visibility</p:attrName>
                                        </p:attrNameLst>
                                      </p:cBhvr>
                                      <p:to>
                                        <p:strVal val="visible"/>
                                      </p:to>
                                    </p:set>
                                    <p:anim calcmode="lin" valueType="num">
                                      <p:cBhvr additive="base">
                                        <p:cTn id="241" dur="500"/>
                                        <p:tgtEl>
                                          <p:spTgt spid="10"/>
                                        </p:tgtEl>
                                        <p:attrNameLst>
                                          <p:attrName>ppt_y</p:attrName>
                                        </p:attrNameLst>
                                      </p:cBhvr>
                                      <p:tavLst>
                                        <p:tav tm="0">
                                          <p:val>
                                            <p:strVal val="#ppt_y-#ppt_h*1.125000"/>
                                          </p:val>
                                        </p:tav>
                                        <p:tav tm="100000">
                                          <p:val>
                                            <p:strVal val="#ppt_y"/>
                                          </p:val>
                                        </p:tav>
                                      </p:tavLst>
                                    </p:anim>
                                    <p:animEffect transition="in" filter="wipe(down)">
                                      <p:cBhvr>
                                        <p:cTn id="242" dur="500"/>
                                        <p:tgtEl>
                                          <p:spTgt spid="10"/>
                                        </p:tgtEl>
                                      </p:cBhvr>
                                    </p:animEffect>
                                  </p:childTnLst>
                                </p:cTn>
                              </p:par>
                            </p:childTnLst>
                          </p:cTn>
                        </p:par>
                        <p:par>
                          <p:cTn id="243" fill="hold">
                            <p:stCondLst>
                              <p:cond delay="23000"/>
                            </p:stCondLst>
                            <p:childTnLst>
                              <p:par>
                                <p:cTn id="244" presetID="12" presetClass="exit" presetSubtype="4" fill="hold" grpId="5" nodeType="afterEffect">
                                  <p:stCondLst>
                                    <p:cond delay="500"/>
                                  </p:stCondLst>
                                  <p:childTnLst>
                                    <p:anim calcmode="lin" valueType="num">
                                      <p:cBhvr additive="base">
                                        <p:cTn id="245" dur="500"/>
                                        <p:tgtEl>
                                          <p:spTgt spid="10"/>
                                        </p:tgtEl>
                                        <p:attrNameLst>
                                          <p:attrName>ppt_y</p:attrName>
                                        </p:attrNameLst>
                                      </p:cBhvr>
                                      <p:tavLst>
                                        <p:tav tm="0">
                                          <p:val>
                                            <p:strVal val="#ppt_y"/>
                                          </p:val>
                                        </p:tav>
                                        <p:tav tm="100000">
                                          <p:val>
                                            <p:strVal val="#ppt_y+#ppt_h*1.125000"/>
                                          </p:val>
                                        </p:tav>
                                      </p:tavLst>
                                    </p:anim>
                                    <p:animEffect transition="out" filter="wipe(down)">
                                      <p:cBhvr>
                                        <p:cTn id="246" dur="500"/>
                                        <p:tgtEl>
                                          <p:spTgt spid="10"/>
                                        </p:tgtEl>
                                      </p:cBhvr>
                                    </p:animEffect>
                                    <p:set>
                                      <p:cBhvr>
                                        <p:cTn id="247" dur="1" fill="hold">
                                          <p:stCondLst>
                                            <p:cond delay="499"/>
                                          </p:stCondLst>
                                        </p:cTn>
                                        <p:tgtEl>
                                          <p:spTgt spid="10"/>
                                        </p:tgtEl>
                                        <p:attrNameLst>
                                          <p:attrName>style.visibility</p:attrName>
                                        </p:attrNameLst>
                                      </p:cBhvr>
                                      <p:to>
                                        <p:strVal val="hidden"/>
                                      </p:to>
                                    </p:set>
                                  </p:childTnLst>
                                </p:cTn>
                              </p:par>
                              <p:par>
                                <p:cTn id="248" presetID="12" presetClass="entr" presetSubtype="1" fill="hold" grpId="4" nodeType="withEffect">
                                  <p:stCondLst>
                                    <p:cond delay="500"/>
                                  </p:stCondLst>
                                  <p:childTnLst>
                                    <p:set>
                                      <p:cBhvr>
                                        <p:cTn id="249" dur="1" fill="hold">
                                          <p:stCondLst>
                                            <p:cond delay="0"/>
                                          </p:stCondLst>
                                        </p:cTn>
                                        <p:tgtEl>
                                          <p:spTgt spid="9"/>
                                        </p:tgtEl>
                                        <p:attrNameLst>
                                          <p:attrName>style.visibility</p:attrName>
                                        </p:attrNameLst>
                                      </p:cBhvr>
                                      <p:to>
                                        <p:strVal val="visible"/>
                                      </p:to>
                                    </p:set>
                                    <p:anim calcmode="lin" valueType="num">
                                      <p:cBhvr additive="base">
                                        <p:cTn id="250" dur="500"/>
                                        <p:tgtEl>
                                          <p:spTgt spid="9"/>
                                        </p:tgtEl>
                                        <p:attrNameLst>
                                          <p:attrName>ppt_y</p:attrName>
                                        </p:attrNameLst>
                                      </p:cBhvr>
                                      <p:tavLst>
                                        <p:tav tm="0">
                                          <p:val>
                                            <p:strVal val="#ppt_y-#ppt_h*1.125000"/>
                                          </p:val>
                                        </p:tav>
                                        <p:tav tm="100000">
                                          <p:val>
                                            <p:strVal val="#ppt_y"/>
                                          </p:val>
                                        </p:tav>
                                      </p:tavLst>
                                    </p:anim>
                                    <p:animEffect transition="in" filter="wipe(down)">
                                      <p:cBhvr>
                                        <p:cTn id="251" dur="500"/>
                                        <p:tgtEl>
                                          <p:spTgt spid="9"/>
                                        </p:tgtEl>
                                      </p:cBhvr>
                                    </p:animEffect>
                                  </p:childTnLst>
                                </p:cTn>
                              </p:par>
                            </p:childTnLst>
                          </p:cTn>
                        </p:par>
                        <p:par>
                          <p:cTn id="252" fill="hold">
                            <p:stCondLst>
                              <p:cond delay="24000"/>
                            </p:stCondLst>
                            <p:childTnLst>
                              <p:par>
                                <p:cTn id="253" presetID="12" presetClass="exit" presetSubtype="4" fill="hold" grpId="5" nodeType="afterEffect">
                                  <p:stCondLst>
                                    <p:cond delay="500"/>
                                  </p:stCondLst>
                                  <p:childTnLst>
                                    <p:anim calcmode="lin" valueType="num">
                                      <p:cBhvr additive="base">
                                        <p:cTn id="254" dur="500"/>
                                        <p:tgtEl>
                                          <p:spTgt spid="9"/>
                                        </p:tgtEl>
                                        <p:attrNameLst>
                                          <p:attrName>ppt_y</p:attrName>
                                        </p:attrNameLst>
                                      </p:cBhvr>
                                      <p:tavLst>
                                        <p:tav tm="0">
                                          <p:val>
                                            <p:strVal val="#ppt_y"/>
                                          </p:val>
                                        </p:tav>
                                        <p:tav tm="100000">
                                          <p:val>
                                            <p:strVal val="#ppt_y+#ppt_h*1.125000"/>
                                          </p:val>
                                        </p:tav>
                                      </p:tavLst>
                                    </p:anim>
                                    <p:animEffect transition="out" filter="wipe(down)">
                                      <p:cBhvr>
                                        <p:cTn id="255" dur="500"/>
                                        <p:tgtEl>
                                          <p:spTgt spid="9"/>
                                        </p:tgtEl>
                                      </p:cBhvr>
                                    </p:animEffect>
                                    <p:set>
                                      <p:cBhvr>
                                        <p:cTn id="256" dur="1" fill="hold">
                                          <p:stCondLst>
                                            <p:cond delay="499"/>
                                          </p:stCondLst>
                                        </p:cTn>
                                        <p:tgtEl>
                                          <p:spTgt spid="9"/>
                                        </p:tgtEl>
                                        <p:attrNameLst>
                                          <p:attrName>style.visibility</p:attrName>
                                        </p:attrNameLst>
                                      </p:cBhvr>
                                      <p:to>
                                        <p:strVal val="hidden"/>
                                      </p:to>
                                    </p:set>
                                  </p:childTnLst>
                                </p:cTn>
                              </p:par>
                              <p:par>
                                <p:cTn id="257" presetID="12" presetClass="entr" presetSubtype="1" fill="hold" grpId="4" nodeType="withEffect">
                                  <p:stCondLst>
                                    <p:cond delay="500"/>
                                  </p:stCondLst>
                                  <p:childTnLst>
                                    <p:set>
                                      <p:cBhvr>
                                        <p:cTn id="258" dur="1" fill="hold">
                                          <p:stCondLst>
                                            <p:cond delay="0"/>
                                          </p:stCondLst>
                                        </p:cTn>
                                        <p:tgtEl>
                                          <p:spTgt spid="8"/>
                                        </p:tgtEl>
                                        <p:attrNameLst>
                                          <p:attrName>style.visibility</p:attrName>
                                        </p:attrNameLst>
                                      </p:cBhvr>
                                      <p:to>
                                        <p:strVal val="visible"/>
                                      </p:to>
                                    </p:set>
                                    <p:anim calcmode="lin" valueType="num">
                                      <p:cBhvr additive="base">
                                        <p:cTn id="259" dur="500"/>
                                        <p:tgtEl>
                                          <p:spTgt spid="8"/>
                                        </p:tgtEl>
                                        <p:attrNameLst>
                                          <p:attrName>ppt_y</p:attrName>
                                        </p:attrNameLst>
                                      </p:cBhvr>
                                      <p:tavLst>
                                        <p:tav tm="0">
                                          <p:val>
                                            <p:strVal val="#ppt_y-#ppt_h*1.125000"/>
                                          </p:val>
                                        </p:tav>
                                        <p:tav tm="100000">
                                          <p:val>
                                            <p:strVal val="#ppt_y"/>
                                          </p:val>
                                        </p:tav>
                                      </p:tavLst>
                                    </p:anim>
                                    <p:animEffect transition="in" filter="wipe(down)">
                                      <p:cBhvr>
                                        <p:cTn id="260" dur="500"/>
                                        <p:tgtEl>
                                          <p:spTgt spid="8"/>
                                        </p:tgtEl>
                                      </p:cBhvr>
                                    </p:animEffect>
                                  </p:childTnLst>
                                </p:cTn>
                              </p:par>
                            </p:childTnLst>
                          </p:cTn>
                        </p:par>
                        <p:par>
                          <p:cTn id="261" fill="hold">
                            <p:stCondLst>
                              <p:cond delay="25000"/>
                            </p:stCondLst>
                            <p:childTnLst>
                              <p:par>
                                <p:cTn id="262" presetID="12" presetClass="exit" presetSubtype="4" fill="hold" grpId="5" nodeType="afterEffect">
                                  <p:stCondLst>
                                    <p:cond delay="500"/>
                                  </p:stCondLst>
                                  <p:childTnLst>
                                    <p:anim calcmode="lin" valueType="num">
                                      <p:cBhvr additive="base">
                                        <p:cTn id="263" dur="500"/>
                                        <p:tgtEl>
                                          <p:spTgt spid="8"/>
                                        </p:tgtEl>
                                        <p:attrNameLst>
                                          <p:attrName>ppt_y</p:attrName>
                                        </p:attrNameLst>
                                      </p:cBhvr>
                                      <p:tavLst>
                                        <p:tav tm="0">
                                          <p:val>
                                            <p:strVal val="#ppt_y"/>
                                          </p:val>
                                        </p:tav>
                                        <p:tav tm="100000">
                                          <p:val>
                                            <p:strVal val="#ppt_y+#ppt_h*1.125000"/>
                                          </p:val>
                                        </p:tav>
                                      </p:tavLst>
                                    </p:anim>
                                    <p:animEffect transition="out" filter="wipe(down)">
                                      <p:cBhvr>
                                        <p:cTn id="264" dur="500"/>
                                        <p:tgtEl>
                                          <p:spTgt spid="8"/>
                                        </p:tgtEl>
                                      </p:cBhvr>
                                    </p:animEffect>
                                    <p:set>
                                      <p:cBhvr>
                                        <p:cTn id="265" dur="1" fill="hold">
                                          <p:stCondLst>
                                            <p:cond delay="499"/>
                                          </p:stCondLst>
                                        </p:cTn>
                                        <p:tgtEl>
                                          <p:spTgt spid="8"/>
                                        </p:tgtEl>
                                        <p:attrNameLst>
                                          <p:attrName>style.visibility</p:attrName>
                                        </p:attrNameLst>
                                      </p:cBhvr>
                                      <p:to>
                                        <p:strVal val="hidden"/>
                                      </p:to>
                                    </p:set>
                                  </p:childTnLst>
                                </p:cTn>
                              </p:par>
                              <p:par>
                                <p:cTn id="266" presetID="12" presetClass="entr" presetSubtype="1" fill="hold" grpId="4" nodeType="withEffect">
                                  <p:stCondLst>
                                    <p:cond delay="500"/>
                                  </p:stCondLst>
                                  <p:childTnLst>
                                    <p:set>
                                      <p:cBhvr>
                                        <p:cTn id="267" dur="1" fill="hold">
                                          <p:stCondLst>
                                            <p:cond delay="0"/>
                                          </p:stCondLst>
                                        </p:cTn>
                                        <p:tgtEl>
                                          <p:spTgt spid="7"/>
                                        </p:tgtEl>
                                        <p:attrNameLst>
                                          <p:attrName>style.visibility</p:attrName>
                                        </p:attrNameLst>
                                      </p:cBhvr>
                                      <p:to>
                                        <p:strVal val="visible"/>
                                      </p:to>
                                    </p:set>
                                    <p:anim calcmode="lin" valueType="num">
                                      <p:cBhvr additive="base">
                                        <p:cTn id="268" dur="500"/>
                                        <p:tgtEl>
                                          <p:spTgt spid="7"/>
                                        </p:tgtEl>
                                        <p:attrNameLst>
                                          <p:attrName>ppt_y</p:attrName>
                                        </p:attrNameLst>
                                      </p:cBhvr>
                                      <p:tavLst>
                                        <p:tav tm="0">
                                          <p:val>
                                            <p:strVal val="#ppt_y-#ppt_h*1.125000"/>
                                          </p:val>
                                        </p:tav>
                                        <p:tav tm="100000">
                                          <p:val>
                                            <p:strVal val="#ppt_y"/>
                                          </p:val>
                                        </p:tav>
                                      </p:tavLst>
                                    </p:anim>
                                    <p:animEffect transition="in" filter="wipe(down)">
                                      <p:cBhvr>
                                        <p:cTn id="269" dur="500"/>
                                        <p:tgtEl>
                                          <p:spTgt spid="7"/>
                                        </p:tgtEl>
                                      </p:cBhvr>
                                    </p:animEffect>
                                  </p:childTnLst>
                                </p:cTn>
                              </p:par>
                            </p:childTnLst>
                          </p:cTn>
                        </p:par>
                        <p:par>
                          <p:cTn id="270" fill="hold">
                            <p:stCondLst>
                              <p:cond delay="26000"/>
                            </p:stCondLst>
                            <p:childTnLst>
                              <p:par>
                                <p:cTn id="271" presetID="12" presetClass="exit" presetSubtype="4" fill="hold" grpId="5" nodeType="afterEffect">
                                  <p:stCondLst>
                                    <p:cond delay="500"/>
                                  </p:stCondLst>
                                  <p:childTnLst>
                                    <p:anim calcmode="lin" valueType="num">
                                      <p:cBhvr additive="base">
                                        <p:cTn id="272" dur="500"/>
                                        <p:tgtEl>
                                          <p:spTgt spid="7"/>
                                        </p:tgtEl>
                                        <p:attrNameLst>
                                          <p:attrName>ppt_y</p:attrName>
                                        </p:attrNameLst>
                                      </p:cBhvr>
                                      <p:tavLst>
                                        <p:tav tm="0">
                                          <p:val>
                                            <p:strVal val="#ppt_y"/>
                                          </p:val>
                                        </p:tav>
                                        <p:tav tm="100000">
                                          <p:val>
                                            <p:strVal val="#ppt_y+#ppt_h*1.125000"/>
                                          </p:val>
                                        </p:tav>
                                      </p:tavLst>
                                    </p:anim>
                                    <p:animEffect transition="out" filter="wipe(down)">
                                      <p:cBhvr>
                                        <p:cTn id="273" dur="500"/>
                                        <p:tgtEl>
                                          <p:spTgt spid="7"/>
                                        </p:tgtEl>
                                      </p:cBhvr>
                                    </p:animEffect>
                                    <p:set>
                                      <p:cBhvr>
                                        <p:cTn id="274" dur="1" fill="hold">
                                          <p:stCondLst>
                                            <p:cond delay="499"/>
                                          </p:stCondLst>
                                        </p:cTn>
                                        <p:tgtEl>
                                          <p:spTgt spid="7"/>
                                        </p:tgtEl>
                                        <p:attrNameLst>
                                          <p:attrName>style.visibility</p:attrName>
                                        </p:attrNameLst>
                                      </p:cBhvr>
                                      <p:to>
                                        <p:strVal val="hidden"/>
                                      </p:to>
                                    </p:set>
                                  </p:childTnLst>
                                </p:cTn>
                              </p:par>
                              <p:par>
                                <p:cTn id="275" presetID="12" presetClass="entr" presetSubtype="1" fill="hold" grpId="4" nodeType="withEffect">
                                  <p:stCondLst>
                                    <p:cond delay="500"/>
                                  </p:stCondLst>
                                  <p:childTnLst>
                                    <p:set>
                                      <p:cBhvr>
                                        <p:cTn id="276" dur="1" fill="hold">
                                          <p:stCondLst>
                                            <p:cond delay="0"/>
                                          </p:stCondLst>
                                        </p:cTn>
                                        <p:tgtEl>
                                          <p:spTgt spid="6"/>
                                        </p:tgtEl>
                                        <p:attrNameLst>
                                          <p:attrName>style.visibility</p:attrName>
                                        </p:attrNameLst>
                                      </p:cBhvr>
                                      <p:to>
                                        <p:strVal val="visible"/>
                                      </p:to>
                                    </p:set>
                                    <p:anim calcmode="lin" valueType="num">
                                      <p:cBhvr additive="base">
                                        <p:cTn id="277" dur="500"/>
                                        <p:tgtEl>
                                          <p:spTgt spid="6"/>
                                        </p:tgtEl>
                                        <p:attrNameLst>
                                          <p:attrName>ppt_y</p:attrName>
                                        </p:attrNameLst>
                                      </p:cBhvr>
                                      <p:tavLst>
                                        <p:tav tm="0">
                                          <p:val>
                                            <p:strVal val="#ppt_y-#ppt_h*1.125000"/>
                                          </p:val>
                                        </p:tav>
                                        <p:tav tm="100000">
                                          <p:val>
                                            <p:strVal val="#ppt_y"/>
                                          </p:val>
                                        </p:tav>
                                      </p:tavLst>
                                    </p:anim>
                                    <p:animEffect transition="in" filter="wipe(down)">
                                      <p:cBhvr>
                                        <p:cTn id="278" dur="500"/>
                                        <p:tgtEl>
                                          <p:spTgt spid="6"/>
                                        </p:tgtEl>
                                      </p:cBhvr>
                                    </p:animEffect>
                                  </p:childTnLst>
                                </p:cTn>
                              </p:par>
                            </p:childTnLst>
                          </p:cTn>
                        </p:par>
                        <p:par>
                          <p:cTn id="279" fill="hold">
                            <p:stCondLst>
                              <p:cond delay="27000"/>
                            </p:stCondLst>
                            <p:childTnLst>
                              <p:par>
                                <p:cTn id="280" presetID="12" presetClass="exit" presetSubtype="4" fill="hold" grpId="5" nodeType="afterEffect">
                                  <p:stCondLst>
                                    <p:cond delay="500"/>
                                  </p:stCondLst>
                                  <p:childTnLst>
                                    <p:anim calcmode="lin" valueType="num">
                                      <p:cBhvr additive="base">
                                        <p:cTn id="281" dur="500"/>
                                        <p:tgtEl>
                                          <p:spTgt spid="6"/>
                                        </p:tgtEl>
                                        <p:attrNameLst>
                                          <p:attrName>ppt_y</p:attrName>
                                        </p:attrNameLst>
                                      </p:cBhvr>
                                      <p:tavLst>
                                        <p:tav tm="0">
                                          <p:val>
                                            <p:strVal val="#ppt_y"/>
                                          </p:val>
                                        </p:tav>
                                        <p:tav tm="100000">
                                          <p:val>
                                            <p:strVal val="#ppt_y+#ppt_h*1.125000"/>
                                          </p:val>
                                        </p:tav>
                                      </p:tavLst>
                                    </p:anim>
                                    <p:animEffect transition="out" filter="wipe(down)">
                                      <p:cBhvr>
                                        <p:cTn id="282" dur="500"/>
                                        <p:tgtEl>
                                          <p:spTgt spid="6"/>
                                        </p:tgtEl>
                                      </p:cBhvr>
                                    </p:animEffect>
                                    <p:set>
                                      <p:cBhvr>
                                        <p:cTn id="283" dur="1" fill="hold">
                                          <p:stCondLst>
                                            <p:cond delay="499"/>
                                          </p:stCondLst>
                                        </p:cTn>
                                        <p:tgtEl>
                                          <p:spTgt spid="6"/>
                                        </p:tgtEl>
                                        <p:attrNameLst>
                                          <p:attrName>style.visibility</p:attrName>
                                        </p:attrNameLst>
                                      </p:cBhvr>
                                      <p:to>
                                        <p:strVal val="hidden"/>
                                      </p:to>
                                    </p:set>
                                  </p:childTnLst>
                                </p:cTn>
                              </p:par>
                              <p:par>
                                <p:cTn id="284" presetID="12" presetClass="entr" presetSubtype="1" fill="hold" grpId="4" nodeType="withEffect">
                                  <p:stCondLst>
                                    <p:cond delay="500"/>
                                  </p:stCondLst>
                                  <p:childTnLst>
                                    <p:set>
                                      <p:cBhvr>
                                        <p:cTn id="285" dur="1" fill="hold">
                                          <p:stCondLst>
                                            <p:cond delay="0"/>
                                          </p:stCondLst>
                                        </p:cTn>
                                        <p:tgtEl>
                                          <p:spTgt spid="5"/>
                                        </p:tgtEl>
                                        <p:attrNameLst>
                                          <p:attrName>style.visibility</p:attrName>
                                        </p:attrNameLst>
                                      </p:cBhvr>
                                      <p:to>
                                        <p:strVal val="visible"/>
                                      </p:to>
                                    </p:set>
                                    <p:anim calcmode="lin" valueType="num">
                                      <p:cBhvr additive="base">
                                        <p:cTn id="286" dur="500"/>
                                        <p:tgtEl>
                                          <p:spTgt spid="5"/>
                                        </p:tgtEl>
                                        <p:attrNameLst>
                                          <p:attrName>ppt_y</p:attrName>
                                        </p:attrNameLst>
                                      </p:cBhvr>
                                      <p:tavLst>
                                        <p:tav tm="0">
                                          <p:val>
                                            <p:strVal val="#ppt_y-#ppt_h*1.125000"/>
                                          </p:val>
                                        </p:tav>
                                        <p:tav tm="100000">
                                          <p:val>
                                            <p:strVal val="#ppt_y"/>
                                          </p:val>
                                        </p:tav>
                                      </p:tavLst>
                                    </p:anim>
                                    <p:animEffect transition="in" filter="wipe(down)">
                                      <p:cBhvr>
                                        <p:cTn id="287" dur="500"/>
                                        <p:tgtEl>
                                          <p:spTgt spid="5"/>
                                        </p:tgtEl>
                                      </p:cBhvr>
                                    </p:animEffect>
                                  </p:childTnLst>
                                </p:cTn>
                              </p:par>
                            </p:childTnLst>
                          </p:cTn>
                        </p:par>
                        <p:par>
                          <p:cTn id="288" fill="hold">
                            <p:stCondLst>
                              <p:cond delay="28000"/>
                            </p:stCondLst>
                            <p:childTnLst>
                              <p:par>
                                <p:cTn id="289" presetID="12" presetClass="exit" presetSubtype="4" fill="hold" grpId="5" nodeType="afterEffect">
                                  <p:stCondLst>
                                    <p:cond delay="500"/>
                                  </p:stCondLst>
                                  <p:childTnLst>
                                    <p:anim calcmode="lin" valueType="num">
                                      <p:cBhvr additive="base">
                                        <p:cTn id="290" dur="500"/>
                                        <p:tgtEl>
                                          <p:spTgt spid="5"/>
                                        </p:tgtEl>
                                        <p:attrNameLst>
                                          <p:attrName>ppt_y</p:attrName>
                                        </p:attrNameLst>
                                      </p:cBhvr>
                                      <p:tavLst>
                                        <p:tav tm="0">
                                          <p:val>
                                            <p:strVal val="#ppt_y"/>
                                          </p:val>
                                        </p:tav>
                                        <p:tav tm="100000">
                                          <p:val>
                                            <p:strVal val="#ppt_y+#ppt_h*1.125000"/>
                                          </p:val>
                                        </p:tav>
                                      </p:tavLst>
                                    </p:anim>
                                    <p:animEffect transition="out" filter="wipe(down)">
                                      <p:cBhvr>
                                        <p:cTn id="291" dur="500"/>
                                        <p:tgtEl>
                                          <p:spTgt spid="5"/>
                                        </p:tgtEl>
                                      </p:cBhvr>
                                    </p:animEffect>
                                    <p:set>
                                      <p:cBhvr>
                                        <p:cTn id="292" dur="1" fill="hold">
                                          <p:stCondLst>
                                            <p:cond delay="499"/>
                                          </p:stCondLst>
                                        </p:cTn>
                                        <p:tgtEl>
                                          <p:spTgt spid="5"/>
                                        </p:tgtEl>
                                        <p:attrNameLst>
                                          <p:attrName>style.visibility</p:attrName>
                                        </p:attrNameLst>
                                      </p:cBhvr>
                                      <p:to>
                                        <p:strVal val="hidden"/>
                                      </p:to>
                                    </p:set>
                                  </p:childTnLst>
                                </p:cTn>
                              </p:par>
                              <p:par>
                                <p:cTn id="293" presetID="12" presetClass="entr" presetSubtype="1" fill="hold" grpId="4" nodeType="withEffect">
                                  <p:stCondLst>
                                    <p:cond delay="500"/>
                                  </p:stCondLst>
                                  <p:childTnLst>
                                    <p:set>
                                      <p:cBhvr>
                                        <p:cTn id="294" dur="1" fill="hold">
                                          <p:stCondLst>
                                            <p:cond delay="0"/>
                                          </p:stCondLst>
                                        </p:cTn>
                                        <p:tgtEl>
                                          <p:spTgt spid="4"/>
                                        </p:tgtEl>
                                        <p:attrNameLst>
                                          <p:attrName>style.visibility</p:attrName>
                                        </p:attrNameLst>
                                      </p:cBhvr>
                                      <p:to>
                                        <p:strVal val="visible"/>
                                      </p:to>
                                    </p:set>
                                    <p:anim calcmode="lin" valueType="num">
                                      <p:cBhvr additive="base">
                                        <p:cTn id="295" dur="500"/>
                                        <p:tgtEl>
                                          <p:spTgt spid="4"/>
                                        </p:tgtEl>
                                        <p:attrNameLst>
                                          <p:attrName>ppt_y</p:attrName>
                                        </p:attrNameLst>
                                      </p:cBhvr>
                                      <p:tavLst>
                                        <p:tav tm="0">
                                          <p:val>
                                            <p:strVal val="#ppt_y-#ppt_h*1.125000"/>
                                          </p:val>
                                        </p:tav>
                                        <p:tav tm="100000">
                                          <p:val>
                                            <p:strVal val="#ppt_y"/>
                                          </p:val>
                                        </p:tav>
                                      </p:tavLst>
                                    </p:anim>
                                    <p:animEffect transition="in" filter="wipe(down)">
                                      <p:cBhvr>
                                        <p:cTn id="296" dur="500"/>
                                        <p:tgtEl>
                                          <p:spTgt spid="4"/>
                                        </p:tgtEl>
                                      </p:cBhvr>
                                    </p:animEffect>
                                  </p:childTnLst>
                                </p:cTn>
                              </p:par>
                            </p:childTnLst>
                          </p:cTn>
                        </p:par>
                        <p:par>
                          <p:cTn id="297" fill="hold">
                            <p:stCondLst>
                              <p:cond delay="29000"/>
                            </p:stCondLst>
                            <p:childTnLst>
                              <p:par>
                                <p:cTn id="298" presetID="12" presetClass="exit" presetSubtype="4" fill="hold" grpId="5" nodeType="afterEffect">
                                  <p:stCondLst>
                                    <p:cond delay="500"/>
                                  </p:stCondLst>
                                  <p:childTnLst>
                                    <p:anim calcmode="lin" valueType="num">
                                      <p:cBhvr additive="base">
                                        <p:cTn id="299" dur="500"/>
                                        <p:tgtEl>
                                          <p:spTgt spid="4"/>
                                        </p:tgtEl>
                                        <p:attrNameLst>
                                          <p:attrName>ppt_y</p:attrName>
                                        </p:attrNameLst>
                                      </p:cBhvr>
                                      <p:tavLst>
                                        <p:tav tm="0">
                                          <p:val>
                                            <p:strVal val="#ppt_y"/>
                                          </p:val>
                                        </p:tav>
                                        <p:tav tm="100000">
                                          <p:val>
                                            <p:strVal val="#ppt_y+#ppt_h*1.125000"/>
                                          </p:val>
                                        </p:tav>
                                      </p:tavLst>
                                    </p:anim>
                                    <p:animEffect transition="out" filter="wipe(down)">
                                      <p:cBhvr>
                                        <p:cTn id="300" dur="500"/>
                                        <p:tgtEl>
                                          <p:spTgt spid="4"/>
                                        </p:tgtEl>
                                      </p:cBhvr>
                                    </p:animEffect>
                                    <p:set>
                                      <p:cBhvr>
                                        <p:cTn id="301" dur="1" fill="hold">
                                          <p:stCondLst>
                                            <p:cond delay="499"/>
                                          </p:stCondLst>
                                        </p:cTn>
                                        <p:tgtEl>
                                          <p:spTgt spid="4"/>
                                        </p:tgtEl>
                                        <p:attrNameLst>
                                          <p:attrName>style.visibility</p:attrName>
                                        </p:attrNameLst>
                                      </p:cBhvr>
                                      <p:to>
                                        <p:strVal val="hidden"/>
                                      </p:to>
                                    </p:set>
                                  </p:childTnLst>
                                </p:cTn>
                              </p:par>
                              <p:par>
                                <p:cTn id="302" presetID="12" presetClass="entr" presetSubtype="1" fill="hold" grpId="5" nodeType="withEffect">
                                  <p:stCondLst>
                                    <p:cond delay="500"/>
                                  </p:stCondLst>
                                  <p:childTnLst>
                                    <p:set>
                                      <p:cBhvr>
                                        <p:cTn id="303" dur="1" fill="hold">
                                          <p:stCondLst>
                                            <p:cond delay="0"/>
                                          </p:stCondLst>
                                        </p:cTn>
                                        <p:tgtEl>
                                          <p:spTgt spid="3"/>
                                        </p:tgtEl>
                                        <p:attrNameLst>
                                          <p:attrName>style.visibility</p:attrName>
                                        </p:attrNameLst>
                                      </p:cBhvr>
                                      <p:to>
                                        <p:strVal val="visible"/>
                                      </p:to>
                                    </p:set>
                                    <p:anim calcmode="lin" valueType="num">
                                      <p:cBhvr additive="base">
                                        <p:cTn id="304" dur="500"/>
                                        <p:tgtEl>
                                          <p:spTgt spid="3"/>
                                        </p:tgtEl>
                                        <p:attrNameLst>
                                          <p:attrName>ppt_y</p:attrName>
                                        </p:attrNameLst>
                                      </p:cBhvr>
                                      <p:tavLst>
                                        <p:tav tm="0">
                                          <p:val>
                                            <p:strVal val="#ppt_y-#ppt_h*1.125000"/>
                                          </p:val>
                                        </p:tav>
                                        <p:tav tm="100000">
                                          <p:val>
                                            <p:strVal val="#ppt_y"/>
                                          </p:val>
                                        </p:tav>
                                      </p:tavLst>
                                    </p:anim>
                                    <p:animEffect transition="in" filter="wipe(down)">
                                      <p:cBhvr>
                                        <p:cTn id="305" dur="500"/>
                                        <p:tgtEl>
                                          <p:spTgt spid="3"/>
                                        </p:tgtEl>
                                      </p:cBhvr>
                                    </p:animEffect>
                                  </p:childTnLst>
                                </p:cTn>
                              </p:par>
                            </p:childTnLst>
                          </p:cTn>
                        </p:par>
                        <p:par>
                          <p:cTn id="306" fill="hold">
                            <p:stCondLst>
                              <p:cond delay="30000"/>
                            </p:stCondLst>
                            <p:childTnLst>
                              <p:par>
                                <p:cTn id="307" presetID="12" presetClass="exit" presetSubtype="4" fill="hold" grpId="1" nodeType="afterEffect">
                                  <p:stCondLst>
                                    <p:cond delay="500"/>
                                  </p:stCondLst>
                                  <p:childTnLst>
                                    <p:anim calcmode="lin" valueType="num">
                                      <p:cBhvr additive="base">
                                        <p:cTn id="308" dur="500"/>
                                        <p:tgtEl>
                                          <p:spTgt spid="16"/>
                                        </p:tgtEl>
                                        <p:attrNameLst>
                                          <p:attrName>ppt_y</p:attrName>
                                        </p:attrNameLst>
                                      </p:cBhvr>
                                      <p:tavLst>
                                        <p:tav tm="0">
                                          <p:val>
                                            <p:strVal val="#ppt_y"/>
                                          </p:val>
                                        </p:tav>
                                        <p:tav tm="100000">
                                          <p:val>
                                            <p:strVal val="#ppt_y+#ppt_h*1.125000"/>
                                          </p:val>
                                        </p:tav>
                                      </p:tavLst>
                                    </p:anim>
                                    <p:animEffect transition="out" filter="wipe(down)">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2" presetClass="entr" presetSubtype="1" fill="hold" grpId="0" nodeType="withEffect">
                                  <p:stCondLst>
                                    <p:cond delay="500"/>
                                  </p:stCondLst>
                                  <p:childTnLst>
                                    <p:set>
                                      <p:cBhvr>
                                        <p:cTn id="312" dur="1" fill="hold">
                                          <p:stCondLst>
                                            <p:cond delay="0"/>
                                          </p:stCondLst>
                                        </p:cTn>
                                        <p:tgtEl>
                                          <p:spTgt spid="15"/>
                                        </p:tgtEl>
                                        <p:attrNameLst>
                                          <p:attrName>style.visibility</p:attrName>
                                        </p:attrNameLst>
                                      </p:cBhvr>
                                      <p:to>
                                        <p:strVal val="visible"/>
                                      </p:to>
                                    </p:set>
                                    <p:anim calcmode="lin" valueType="num">
                                      <p:cBhvr additive="base">
                                        <p:cTn id="313" dur="500"/>
                                        <p:tgtEl>
                                          <p:spTgt spid="15"/>
                                        </p:tgtEl>
                                        <p:attrNameLst>
                                          <p:attrName>ppt_y</p:attrName>
                                        </p:attrNameLst>
                                      </p:cBhvr>
                                      <p:tavLst>
                                        <p:tav tm="0">
                                          <p:val>
                                            <p:strVal val="#ppt_y-#ppt_h*1.125000"/>
                                          </p:val>
                                        </p:tav>
                                        <p:tav tm="100000">
                                          <p:val>
                                            <p:strVal val="#ppt_y"/>
                                          </p:val>
                                        </p:tav>
                                      </p:tavLst>
                                    </p:anim>
                                    <p:animEffect transition="in" filter="wipe(down)">
                                      <p:cBhvr>
                                        <p:cTn id="314" dur="500"/>
                                        <p:tgtEl>
                                          <p:spTgt spid="15"/>
                                        </p:tgtEl>
                                      </p:cBhvr>
                                    </p:animEffect>
                                  </p:childTnLst>
                                </p:cTn>
                              </p:par>
                              <p:par>
                                <p:cTn id="315" presetID="12" presetClass="exit" presetSubtype="4" fill="hold" grpId="6" nodeType="withEffect">
                                  <p:stCondLst>
                                    <p:cond delay="500"/>
                                  </p:stCondLst>
                                  <p:childTnLst>
                                    <p:anim calcmode="lin" valueType="num">
                                      <p:cBhvr additive="base">
                                        <p:cTn id="316" dur="500"/>
                                        <p:tgtEl>
                                          <p:spTgt spid="3"/>
                                        </p:tgtEl>
                                        <p:attrNameLst>
                                          <p:attrName>ppt_y</p:attrName>
                                        </p:attrNameLst>
                                      </p:cBhvr>
                                      <p:tavLst>
                                        <p:tav tm="0">
                                          <p:val>
                                            <p:strVal val="#ppt_y"/>
                                          </p:val>
                                        </p:tav>
                                        <p:tav tm="100000">
                                          <p:val>
                                            <p:strVal val="#ppt_y+#ppt_h*1.125000"/>
                                          </p:val>
                                        </p:tav>
                                      </p:tavLst>
                                    </p:anim>
                                    <p:animEffect transition="out" filter="wipe(down)">
                                      <p:cBhvr>
                                        <p:cTn id="317" dur="500"/>
                                        <p:tgtEl>
                                          <p:spTgt spid="3"/>
                                        </p:tgtEl>
                                      </p:cBhvr>
                                    </p:animEffect>
                                    <p:set>
                                      <p:cBhvr>
                                        <p:cTn id="318" dur="1" fill="hold">
                                          <p:stCondLst>
                                            <p:cond delay="499"/>
                                          </p:stCondLst>
                                        </p:cTn>
                                        <p:tgtEl>
                                          <p:spTgt spid="3"/>
                                        </p:tgtEl>
                                        <p:attrNameLst>
                                          <p:attrName>style.visibility</p:attrName>
                                        </p:attrNameLst>
                                      </p:cBhvr>
                                      <p:to>
                                        <p:strVal val="hidden"/>
                                      </p:to>
                                    </p:set>
                                  </p:childTnLst>
                                </p:cTn>
                              </p:par>
                              <p:par>
                                <p:cTn id="319" presetID="12" presetClass="entr" presetSubtype="1" fill="hold" grpId="6" nodeType="withEffect">
                                  <p:stCondLst>
                                    <p:cond delay="500"/>
                                  </p:stCondLst>
                                  <p:childTnLst>
                                    <p:set>
                                      <p:cBhvr>
                                        <p:cTn id="320" dur="1" fill="hold">
                                          <p:stCondLst>
                                            <p:cond delay="0"/>
                                          </p:stCondLst>
                                        </p:cTn>
                                        <p:tgtEl>
                                          <p:spTgt spid="12"/>
                                        </p:tgtEl>
                                        <p:attrNameLst>
                                          <p:attrName>style.visibility</p:attrName>
                                        </p:attrNameLst>
                                      </p:cBhvr>
                                      <p:to>
                                        <p:strVal val="visible"/>
                                      </p:to>
                                    </p:set>
                                    <p:anim calcmode="lin" valueType="num">
                                      <p:cBhvr additive="base">
                                        <p:cTn id="321" dur="500"/>
                                        <p:tgtEl>
                                          <p:spTgt spid="12"/>
                                        </p:tgtEl>
                                        <p:attrNameLst>
                                          <p:attrName>ppt_y</p:attrName>
                                        </p:attrNameLst>
                                      </p:cBhvr>
                                      <p:tavLst>
                                        <p:tav tm="0">
                                          <p:val>
                                            <p:strVal val="#ppt_y-#ppt_h*1.125000"/>
                                          </p:val>
                                        </p:tav>
                                        <p:tav tm="100000">
                                          <p:val>
                                            <p:strVal val="#ppt_y"/>
                                          </p:val>
                                        </p:tav>
                                      </p:tavLst>
                                    </p:anim>
                                    <p:animEffect transition="in" filter="wipe(down)">
                                      <p:cBhvr>
                                        <p:cTn id="322" dur="500"/>
                                        <p:tgtEl>
                                          <p:spTgt spid="12"/>
                                        </p:tgtEl>
                                      </p:cBhvr>
                                    </p:animEffect>
                                  </p:childTnLst>
                                </p:cTn>
                              </p:par>
                            </p:childTnLst>
                          </p:cTn>
                        </p:par>
                        <p:par>
                          <p:cTn id="323" fill="hold">
                            <p:stCondLst>
                              <p:cond delay="31000"/>
                            </p:stCondLst>
                            <p:childTnLst>
                              <p:par>
                                <p:cTn id="324" presetID="12" presetClass="exit" presetSubtype="4" fill="hold" grpId="7" nodeType="afterEffect">
                                  <p:stCondLst>
                                    <p:cond delay="500"/>
                                  </p:stCondLst>
                                  <p:childTnLst>
                                    <p:anim calcmode="lin" valueType="num">
                                      <p:cBhvr additive="base">
                                        <p:cTn id="325" dur="500"/>
                                        <p:tgtEl>
                                          <p:spTgt spid="12"/>
                                        </p:tgtEl>
                                        <p:attrNameLst>
                                          <p:attrName>ppt_y</p:attrName>
                                        </p:attrNameLst>
                                      </p:cBhvr>
                                      <p:tavLst>
                                        <p:tav tm="0">
                                          <p:val>
                                            <p:strVal val="#ppt_y"/>
                                          </p:val>
                                        </p:tav>
                                        <p:tav tm="100000">
                                          <p:val>
                                            <p:strVal val="#ppt_y+#ppt_h*1.125000"/>
                                          </p:val>
                                        </p:tav>
                                      </p:tavLst>
                                    </p:anim>
                                    <p:animEffect transition="out" filter="wipe(down)">
                                      <p:cBhvr>
                                        <p:cTn id="326" dur="500"/>
                                        <p:tgtEl>
                                          <p:spTgt spid="12"/>
                                        </p:tgtEl>
                                      </p:cBhvr>
                                    </p:animEffect>
                                    <p:set>
                                      <p:cBhvr>
                                        <p:cTn id="327" dur="1" fill="hold">
                                          <p:stCondLst>
                                            <p:cond delay="499"/>
                                          </p:stCondLst>
                                        </p:cTn>
                                        <p:tgtEl>
                                          <p:spTgt spid="12"/>
                                        </p:tgtEl>
                                        <p:attrNameLst>
                                          <p:attrName>style.visibility</p:attrName>
                                        </p:attrNameLst>
                                      </p:cBhvr>
                                      <p:to>
                                        <p:strVal val="hidden"/>
                                      </p:to>
                                    </p:set>
                                  </p:childTnLst>
                                </p:cTn>
                              </p:par>
                              <p:par>
                                <p:cTn id="328" presetID="12" presetClass="entr" presetSubtype="1" fill="hold" grpId="6" nodeType="withEffect">
                                  <p:stCondLst>
                                    <p:cond delay="500"/>
                                  </p:stCondLst>
                                  <p:childTnLst>
                                    <p:set>
                                      <p:cBhvr>
                                        <p:cTn id="329" dur="1" fill="hold">
                                          <p:stCondLst>
                                            <p:cond delay="0"/>
                                          </p:stCondLst>
                                        </p:cTn>
                                        <p:tgtEl>
                                          <p:spTgt spid="11"/>
                                        </p:tgtEl>
                                        <p:attrNameLst>
                                          <p:attrName>style.visibility</p:attrName>
                                        </p:attrNameLst>
                                      </p:cBhvr>
                                      <p:to>
                                        <p:strVal val="visible"/>
                                      </p:to>
                                    </p:set>
                                    <p:anim calcmode="lin" valueType="num">
                                      <p:cBhvr additive="base">
                                        <p:cTn id="330" dur="500"/>
                                        <p:tgtEl>
                                          <p:spTgt spid="11"/>
                                        </p:tgtEl>
                                        <p:attrNameLst>
                                          <p:attrName>ppt_y</p:attrName>
                                        </p:attrNameLst>
                                      </p:cBhvr>
                                      <p:tavLst>
                                        <p:tav tm="0">
                                          <p:val>
                                            <p:strVal val="#ppt_y-#ppt_h*1.125000"/>
                                          </p:val>
                                        </p:tav>
                                        <p:tav tm="100000">
                                          <p:val>
                                            <p:strVal val="#ppt_y"/>
                                          </p:val>
                                        </p:tav>
                                      </p:tavLst>
                                    </p:anim>
                                    <p:animEffect transition="in" filter="wipe(down)">
                                      <p:cBhvr>
                                        <p:cTn id="331" dur="500"/>
                                        <p:tgtEl>
                                          <p:spTgt spid="11"/>
                                        </p:tgtEl>
                                      </p:cBhvr>
                                    </p:animEffect>
                                  </p:childTnLst>
                                </p:cTn>
                              </p:par>
                            </p:childTnLst>
                          </p:cTn>
                        </p:par>
                        <p:par>
                          <p:cTn id="332" fill="hold">
                            <p:stCondLst>
                              <p:cond delay="32000"/>
                            </p:stCondLst>
                            <p:childTnLst>
                              <p:par>
                                <p:cTn id="333" presetID="12" presetClass="exit" presetSubtype="4" fill="hold" grpId="7" nodeType="afterEffect">
                                  <p:stCondLst>
                                    <p:cond delay="500"/>
                                  </p:stCondLst>
                                  <p:childTnLst>
                                    <p:anim calcmode="lin" valueType="num">
                                      <p:cBhvr additive="base">
                                        <p:cTn id="334" dur="500"/>
                                        <p:tgtEl>
                                          <p:spTgt spid="11"/>
                                        </p:tgtEl>
                                        <p:attrNameLst>
                                          <p:attrName>ppt_y</p:attrName>
                                        </p:attrNameLst>
                                      </p:cBhvr>
                                      <p:tavLst>
                                        <p:tav tm="0">
                                          <p:val>
                                            <p:strVal val="#ppt_y"/>
                                          </p:val>
                                        </p:tav>
                                        <p:tav tm="100000">
                                          <p:val>
                                            <p:strVal val="#ppt_y+#ppt_h*1.125000"/>
                                          </p:val>
                                        </p:tav>
                                      </p:tavLst>
                                    </p:anim>
                                    <p:animEffect transition="out" filter="wipe(down)">
                                      <p:cBhvr>
                                        <p:cTn id="335" dur="500"/>
                                        <p:tgtEl>
                                          <p:spTgt spid="11"/>
                                        </p:tgtEl>
                                      </p:cBhvr>
                                    </p:animEffect>
                                    <p:set>
                                      <p:cBhvr>
                                        <p:cTn id="336" dur="1" fill="hold">
                                          <p:stCondLst>
                                            <p:cond delay="499"/>
                                          </p:stCondLst>
                                        </p:cTn>
                                        <p:tgtEl>
                                          <p:spTgt spid="11"/>
                                        </p:tgtEl>
                                        <p:attrNameLst>
                                          <p:attrName>style.visibility</p:attrName>
                                        </p:attrNameLst>
                                      </p:cBhvr>
                                      <p:to>
                                        <p:strVal val="hidden"/>
                                      </p:to>
                                    </p:set>
                                  </p:childTnLst>
                                </p:cTn>
                              </p:par>
                              <p:par>
                                <p:cTn id="337" presetID="12" presetClass="entr" presetSubtype="1" fill="hold" grpId="6" nodeType="withEffect">
                                  <p:stCondLst>
                                    <p:cond delay="500"/>
                                  </p:stCondLst>
                                  <p:childTnLst>
                                    <p:set>
                                      <p:cBhvr>
                                        <p:cTn id="338" dur="1" fill="hold">
                                          <p:stCondLst>
                                            <p:cond delay="0"/>
                                          </p:stCondLst>
                                        </p:cTn>
                                        <p:tgtEl>
                                          <p:spTgt spid="10"/>
                                        </p:tgtEl>
                                        <p:attrNameLst>
                                          <p:attrName>style.visibility</p:attrName>
                                        </p:attrNameLst>
                                      </p:cBhvr>
                                      <p:to>
                                        <p:strVal val="visible"/>
                                      </p:to>
                                    </p:set>
                                    <p:anim calcmode="lin" valueType="num">
                                      <p:cBhvr additive="base">
                                        <p:cTn id="339" dur="500"/>
                                        <p:tgtEl>
                                          <p:spTgt spid="10"/>
                                        </p:tgtEl>
                                        <p:attrNameLst>
                                          <p:attrName>ppt_y</p:attrName>
                                        </p:attrNameLst>
                                      </p:cBhvr>
                                      <p:tavLst>
                                        <p:tav tm="0">
                                          <p:val>
                                            <p:strVal val="#ppt_y-#ppt_h*1.125000"/>
                                          </p:val>
                                        </p:tav>
                                        <p:tav tm="100000">
                                          <p:val>
                                            <p:strVal val="#ppt_y"/>
                                          </p:val>
                                        </p:tav>
                                      </p:tavLst>
                                    </p:anim>
                                    <p:animEffect transition="in" filter="wipe(down)">
                                      <p:cBhvr>
                                        <p:cTn id="340" dur="500"/>
                                        <p:tgtEl>
                                          <p:spTgt spid="10"/>
                                        </p:tgtEl>
                                      </p:cBhvr>
                                    </p:animEffect>
                                  </p:childTnLst>
                                </p:cTn>
                              </p:par>
                            </p:childTnLst>
                          </p:cTn>
                        </p:par>
                        <p:par>
                          <p:cTn id="341" fill="hold">
                            <p:stCondLst>
                              <p:cond delay="33000"/>
                            </p:stCondLst>
                            <p:childTnLst>
                              <p:par>
                                <p:cTn id="342" presetID="12" presetClass="exit" presetSubtype="4" fill="hold" grpId="7" nodeType="afterEffect">
                                  <p:stCondLst>
                                    <p:cond delay="500"/>
                                  </p:stCondLst>
                                  <p:childTnLst>
                                    <p:anim calcmode="lin" valueType="num">
                                      <p:cBhvr additive="base">
                                        <p:cTn id="343" dur="500"/>
                                        <p:tgtEl>
                                          <p:spTgt spid="10"/>
                                        </p:tgtEl>
                                        <p:attrNameLst>
                                          <p:attrName>ppt_y</p:attrName>
                                        </p:attrNameLst>
                                      </p:cBhvr>
                                      <p:tavLst>
                                        <p:tav tm="0">
                                          <p:val>
                                            <p:strVal val="#ppt_y"/>
                                          </p:val>
                                        </p:tav>
                                        <p:tav tm="100000">
                                          <p:val>
                                            <p:strVal val="#ppt_y+#ppt_h*1.125000"/>
                                          </p:val>
                                        </p:tav>
                                      </p:tavLst>
                                    </p:anim>
                                    <p:animEffect transition="out" filter="wipe(down)">
                                      <p:cBhvr>
                                        <p:cTn id="344" dur="500"/>
                                        <p:tgtEl>
                                          <p:spTgt spid="10"/>
                                        </p:tgtEl>
                                      </p:cBhvr>
                                    </p:animEffect>
                                    <p:set>
                                      <p:cBhvr>
                                        <p:cTn id="345" dur="1" fill="hold">
                                          <p:stCondLst>
                                            <p:cond delay="499"/>
                                          </p:stCondLst>
                                        </p:cTn>
                                        <p:tgtEl>
                                          <p:spTgt spid="10"/>
                                        </p:tgtEl>
                                        <p:attrNameLst>
                                          <p:attrName>style.visibility</p:attrName>
                                        </p:attrNameLst>
                                      </p:cBhvr>
                                      <p:to>
                                        <p:strVal val="hidden"/>
                                      </p:to>
                                    </p:set>
                                  </p:childTnLst>
                                </p:cTn>
                              </p:par>
                              <p:par>
                                <p:cTn id="346" presetID="12" presetClass="entr" presetSubtype="1" fill="hold" grpId="6" nodeType="withEffect">
                                  <p:stCondLst>
                                    <p:cond delay="500"/>
                                  </p:stCondLst>
                                  <p:childTnLst>
                                    <p:set>
                                      <p:cBhvr>
                                        <p:cTn id="347" dur="1" fill="hold">
                                          <p:stCondLst>
                                            <p:cond delay="0"/>
                                          </p:stCondLst>
                                        </p:cTn>
                                        <p:tgtEl>
                                          <p:spTgt spid="9"/>
                                        </p:tgtEl>
                                        <p:attrNameLst>
                                          <p:attrName>style.visibility</p:attrName>
                                        </p:attrNameLst>
                                      </p:cBhvr>
                                      <p:to>
                                        <p:strVal val="visible"/>
                                      </p:to>
                                    </p:set>
                                    <p:anim calcmode="lin" valueType="num">
                                      <p:cBhvr additive="base">
                                        <p:cTn id="348" dur="500"/>
                                        <p:tgtEl>
                                          <p:spTgt spid="9"/>
                                        </p:tgtEl>
                                        <p:attrNameLst>
                                          <p:attrName>ppt_y</p:attrName>
                                        </p:attrNameLst>
                                      </p:cBhvr>
                                      <p:tavLst>
                                        <p:tav tm="0">
                                          <p:val>
                                            <p:strVal val="#ppt_y-#ppt_h*1.125000"/>
                                          </p:val>
                                        </p:tav>
                                        <p:tav tm="100000">
                                          <p:val>
                                            <p:strVal val="#ppt_y"/>
                                          </p:val>
                                        </p:tav>
                                      </p:tavLst>
                                    </p:anim>
                                    <p:animEffect transition="in" filter="wipe(down)">
                                      <p:cBhvr>
                                        <p:cTn id="349" dur="500"/>
                                        <p:tgtEl>
                                          <p:spTgt spid="9"/>
                                        </p:tgtEl>
                                      </p:cBhvr>
                                    </p:animEffect>
                                  </p:childTnLst>
                                </p:cTn>
                              </p:par>
                            </p:childTnLst>
                          </p:cTn>
                        </p:par>
                        <p:par>
                          <p:cTn id="350" fill="hold">
                            <p:stCondLst>
                              <p:cond delay="34000"/>
                            </p:stCondLst>
                            <p:childTnLst>
                              <p:par>
                                <p:cTn id="351" presetID="12" presetClass="exit" presetSubtype="4" fill="hold" grpId="7" nodeType="afterEffect">
                                  <p:stCondLst>
                                    <p:cond delay="500"/>
                                  </p:stCondLst>
                                  <p:childTnLst>
                                    <p:anim calcmode="lin" valueType="num">
                                      <p:cBhvr additive="base">
                                        <p:cTn id="352" dur="500"/>
                                        <p:tgtEl>
                                          <p:spTgt spid="9"/>
                                        </p:tgtEl>
                                        <p:attrNameLst>
                                          <p:attrName>ppt_y</p:attrName>
                                        </p:attrNameLst>
                                      </p:cBhvr>
                                      <p:tavLst>
                                        <p:tav tm="0">
                                          <p:val>
                                            <p:strVal val="#ppt_y"/>
                                          </p:val>
                                        </p:tav>
                                        <p:tav tm="100000">
                                          <p:val>
                                            <p:strVal val="#ppt_y+#ppt_h*1.125000"/>
                                          </p:val>
                                        </p:tav>
                                      </p:tavLst>
                                    </p:anim>
                                    <p:animEffect transition="out" filter="wipe(down)">
                                      <p:cBhvr>
                                        <p:cTn id="353" dur="500"/>
                                        <p:tgtEl>
                                          <p:spTgt spid="9"/>
                                        </p:tgtEl>
                                      </p:cBhvr>
                                    </p:animEffect>
                                    <p:set>
                                      <p:cBhvr>
                                        <p:cTn id="354" dur="1" fill="hold">
                                          <p:stCondLst>
                                            <p:cond delay="499"/>
                                          </p:stCondLst>
                                        </p:cTn>
                                        <p:tgtEl>
                                          <p:spTgt spid="9"/>
                                        </p:tgtEl>
                                        <p:attrNameLst>
                                          <p:attrName>style.visibility</p:attrName>
                                        </p:attrNameLst>
                                      </p:cBhvr>
                                      <p:to>
                                        <p:strVal val="hidden"/>
                                      </p:to>
                                    </p:set>
                                  </p:childTnLst>
                                </p:cTn>
                              </p:par>
                              <p:par>
                                <p:cTn id="355" presetID="12" presetClass="entr" presetSubtype="1" fill="hold" grpId="6" nodeType="withEffect">
                                  <p:stCondLst>
                                    <p:cond delay="500"/>
                                  </p:stCondLst>
                                  <p:childTnLst>
                                    <p:set>
                                      <p:cBhvr>
                                        <p:cTn id="356" dur="1" fill="hold">
                                          <p:stCondLst>
                                            <p:cond delay="0"/>
                                          </p:stCondLst>
                                        </p:cTn>
                                        <p:tgtEl>
                                          <p:spTgt spid="8"/>
                                        </p:tgtEl>
                                        <p:attrNameLst>
                                          <p:attrName>style.visibility</p:attrName>
                                        </p:attrNameLst>
                                      </p:cBhvr>
                                      <p:to>
                                        <p:strVal val="visible"/>
                                      </p:to>
                                    </p:set>
                                    <p:anim calcmode="lin" valueType="num">
                                      <p:cBhvr additive="base">
                                        <p:cTn id="357" dur="500"/>
                                        <p:tgtEl>
                                          <p:spTgt spid="8"/>
                                        </p:tgtEl>
                                        <p:attrNameLst>
                                          <p:attrName>ppt_y</p:attrName>
                                        </p:attrNameLst>
                                      </p:cBhvr>
                                      <p:tavLst>
                                        <p:tav tm="0">
                                          <p:val>
                                            <p:strVal val="#ppt_y-#ppt_h*1.125000"/>
                                          </p:val>
                                        </p:tav>
                                        <p:tav tm="100000">
                                          <p:val>
                                            <p:strVal val="#ppt_y"/>
                                          </p:val>
                                        </p:tav>
                                      </p:tavLst>
                                    </p:anim>
                                    <p:animEffect transition="in" filter="wipe(down)">
                                      <p:cBhvr>
                                        <p:cTn id="358" dur="500"/>
                                        <p:tgtEl>
                                          <p:spTgt spid="8"/>
                                        </p:tgtEl>
                                      </p:cBhvr>
                                    </p:animEffect>
                                  </p:childTnLst>
                                </p:cTn>
                              </p:par>
                            </p:childTnLst>
                          </p:cTn>
                        </p:par>
                        <p:par>
                          <p:cTn id="359" fill="hold">
                            <p:stCondLst>
                              <p:cond delay="35000"/>
                            </p:stCondLst>
                            <p:childTnLst>
                              <p:par>
                                <p:cTn id="360" presetID="12" presetClass="exit" presetSubtype="4" fill="hold" grpId="7" nodeType="afterEffect">
                                  <p:stCondLst>
                                    <p:cond delay="500"/>
                                  </p:stCondLst>
                                  <p:childTnLst>
                                    <p:anim calcmode="lin" valueType="num">
                                      <p:cBhvr additive="base">
                                        <p:cTn id="361" dur="500"/>
                                        <p:tgtEl>
                                          <p:spTgt spid="8"/>
                                        </p:tgtEl>
                                        <p:attrNameLst>
                                          <p:attrName>ppt_y</p:attrName>
                                        </p:attrNameLst>
                                      </p:cBhvr>
                                      <p:tavLst>
                                        <p:tav tm="0">
                                          <p:val>
                                            <p:strVal val="#ppt_y"/>
                                          </p:val>
                                        </p:tav>
                                        <p:tav tm="100000">
                                          <p:val>
                                            <p:strVal val="#ppt_y+#ppt_h*1.125000"/>
                                          </p:val>
                                        </p:tav>
                                      </p:tavLst>
                                    </p:anim>
                                    <p:animEffect transition="out" filter="wipe(down)">
                                      <p:cBhvr>
                                        <p:cTn id="362" dur="500"/>
                                        <p:tgtEl>
                                          <p:spTgt spid="8"/>
                                        </p:tgtEl>
                                      </p:cBhvr>
                                    </p:animEffect>
                                    <p:set>
                                      <p:cBhvr>
                                        <p:cTn id="363" dur="1" fill="hold">
                                          <p:stCondLst>
                                            <p:cond delay="499"/>
                                          </p:stCondLst>
                                        </p:cTn>
                                        <p:tgtEl>
                                          <p:spTgt spid="8"/>
                                        </p:tgtEl>
                                        <p:attrNameLst>
                                          <p:attrName>style.visibility</p:attrName>
                                        </p:attrNameLst>
                                      </p:cBhvr>
                                      <p:to>
                                        <p:strVal val="hidden"/>
                                      </p:to>
                                    </p:set>
                                  </p:childTnLst>
                                </p:cTn>
                              </p:par>
                              <p:par>
                                <p:cTn id="364" presetID="12" presetClass="entr" presetSubtype="1" fill="hold" grpId="6" nodeType="withEffect">
                                  <p:stCondLst>
                                    <p:cond delay="500"/>
                                  </p:stCondLst>
                                  <p:childTnLst>
                                    <p:set>
                                      <p:cBhvr>
                                        <p:cTn id="365" dur="1" fill="hold">
                                          <p:stCondLst>
                                            <p:cond delay="0"/>
                                          </p:stCondLst>
                                        </p:cTn>
                                        <p:tgtEl>
                                          <p:spTgt spid="7"/>
                                        </p:tgtEl>
                                        <p:attrNameLst>
                                          <p:attrName>style.visibility</p:attrName>
                                        </p:attrNameLst>
                                      </p:cBhvr>
                                      <p:to>
                                        <p:strVal val="visible"/>
                                      </p:to>
                                    </p:set>
                                    <p:anim calcmode="lin" valueType="num">
                                      <p:cBhvr additive="base">
                                        <p:cTn id="366" dur="500"/>
                                        <p:tgtEl>
                                          <p:spTgt spid="7"/>
                                        </p:tgtEl>
                                        <p:attrNameLst>
                                          <p:attrName>ppt_y</p:attrName>
                                        </p:attrNameLst>
                                      </p:cBhvr>
                                      <p:tavLst>
                                        <p:tav tm="0">
                                          <p:val>
                                            <p:strVal val="#ppt_y-#ppt_h*1.125000"/>
                                          </p:val>
                                        </p:tav>
                                        <p:tav tm="100000">
                                          <p:val>
                                            <p:strVal val="#ppt_y"/>
                                          </p:val>
                                        </p:tav>
                                      </p:tavLst>
                                    </p:anim>
                                    <p:animEffect transition="in" filter="wipe(down)">
                                      <p:cBhvr>
                                        <p:cTn id="367" dur="500"/>
                                        <p:tgtEl>
                                          <p:spTgt spid="7"/>
                                        </p:tgtEl>
                                      </p:cBhvr>
                                    </p:animEffect>
                                  </p:childTnLst>
                                </p:cTn>
                              </p:par>
                            </p:childTnLst>
                          </p:cTn>
                        </p:par>
                        <p:par>
                          <p:cTn id="368" fill="hold">
                            <p:stCondLst>
                              <p:cond delay="36000"/>
                            </p:stCondLst>
                            <p:childTnLst>
                              <p:par>
                                <p:cTn id="369" presetID="12" presetClass="exit" presetSubtype="4" fill="hold" grpId="7" nodeType="afterEffect">
                                  <p:stCondLst>
                                    <p:cond delay="500"/>
                                  </p:stCondLst>
                                  <p:childTnLst>
                                    <p:anim calcmode="lin" valueType="num">
                                      <p:cBhvr additive="base">
                                        <p:cTn id="370" dur="500"/>
                                        <p:tgtEl>
                                          <p:spTgt spid="7"/>
                                        </p:tgtEl>
                                        <p:attrNameLst>
                                          <p:attrName>ppt_y</p:attrName>
                                        </p:attrNameLst>
                                      </p:cBhvr>
                                      <p:tavLst>
                                        <p:tav tm="0">
                                          <p:val>
                                            <p:strVal val="#ppt_y"/>
                                          </p:val>
                                        </p:tav>
                                        <p:tav tm="100000">
                                          <p:val>
                                            <p:strVal val="#ppt_y+#ppt_h*1.125000"/>
                                          </p:val>
                                        </p:tav>
                                      </p:tavLst>
                                    </p:anim>
                                    <p:animEffect transition="out" filter="wipe(down)">
                                      <p:cBhvr>
                                        <p:cTn id="371" dur="500"/>
                                        <p:tgtEl>
                                          <p:spTgt spid="7"/>
                                        </p:tgtEl>
                                      </p:cBhvr>
                                    </p:animEffect>
                                    <p:set>
                                      <p:cBhvr>
                                        <p:cTn id="372" dur="1" fill="hold">
                                          <p:stCondLst>
                                            <p:cond delay="499"/>
                                          </p:stCondLst>
                                        </p:cTn>
                                        <p:tgtEl>
                                          <p:spTgt spid="7"/>
                                        </p:tgtEl>
                                        <p:attrNameLst>
                                          <p:attrName>style.visibility</p:attrName>
                                        </p:attrNameLst>
                                      </p:cBhvr>
                                      <p:to>
                                        <p:strVal val="hidden"/>
                                      </p:to>
                                    </p:set>
                                  </p:childTnLst>
                                </p:cTn>
                              </p:par>
                              <p:par>
                                <p:cTn id="373" presetID="12" presetClass="entr" presetSubtype="1" fill="hold" grpId="6" nodeType="withEffect">
                                  <p:stCondLst>
                                    <p:cond delay="500"/>
                                  </p:stCondLst>
                                  <p:childTnLst>
                                    <p:set>
                                      <p:cBhvr>
                                        <p:cTn id="374" dur="1" fill="hold">
                                          <p:stCondLst>
                                            <p:cond delay="0"/>
                                          </p:stCondLst>
                                        </p:cTn>
                                        <p:tgtEl>
                                          <p:spTgt spid="6"/>
                                        </p:tgtEl>
                                        <p:attrNameLst>
                                          <p:attrName>style.visibility</p:attrName>
                                        </p:attrNameLst>
                                      </p:cBhvr>
                                      <p:to>
                                        <p:strVal val="visible"/>
                                      </p:to>
                                    </p:set>
                                    <p:anim calcmode="lin" valueType="num">
                                      <p:cBhvr additive="base">
                                        <p:cTn id="375" dur="500"/>
                                        <p:tgtEl>
                                          <p:spTgt spid="6"/>
                                        </p:tgtEl>
                                        <p:attrNameLst>
                                          <p:attrName>ppt_y</p:attrName>
                                        </p:attrNameLst>
                                      </p:cBhvr>
                                      <p:tavLst>
                                        <p:tav tm="0">
                                          <p:val>
                                            <p:strVal val="#ppt_y-#ppt_h*1.125000"/>
                                          </p:val>
                                        </p:tav>
                                        <p:tav tm="100000">
                                          <p:val>
                                            <p:strVal val="#ppt_y"/>
                                          </p:val>
                                        </p:tav>
                                      </p:tavLst>
                                    </p:anim>
                                    <p:animEffect transition="in" filter="wipe(down)">
                                      <p:cBhvr>
                                        <p:cTn id="376" dur="500"/>
                                        <p:tgtEl>
                                          <p:spTgt spid="6"/>
                                        </p:tgtEl>
                                      </p:cBhvr>
                                    </p:animEffect>
                                  </p:childTnLst>
                                </p:cTn>
                              </p:par>
                            </p:childTnLst>
                          </p:cTn>
                        </p:par>
                        <p:par>
                          <p:cTn id="377" fill="hold">
                            <p:stCondLst>
                              <p:cond delay="37000"/>
                            </p:stCondLst>
                            <p:childTnLst>
                              <p:par>
                                <p:cTn id="378" presetID="12" presetClass="exit" presetSubtype="4" fill="hold" grpId="7" nodeType="afterEffect">
                                  <p:stCondLst>
                                    <p:cond delay="500"/>
                                  </p:stCondLst>
                                  <p:childTnLst>
                                    <p:anim calcmode="lin" valueType="num">
                                      <p:cBhvr additive="base">
                                        <p:cTn id="379" dur="500"/>
                                        <p:tgtEl>
                                          <p:spTgt spid="6"/>
                                        </p:tgtEl>
                                        <p:attrNameLst>
                                          <p:attrName>ppt_y</p:attrName>
                                        </p:attrNameLst>
                                      </p:cBhvr>
                                      <p:tavLst>
                                        <p:tav tm="0">
                                          <p:val>
                                            <p:strVal val="#ppt_y"/>
                                          </p:val>
                                        </p:tav>
                                        <p:tav tm="100000">
                                          <p:val>
                                            <p:strVal val="#ppt_y+#ppt_h*1.125000"/>
                                          </p:val>
                                        </p:tav>
                                      </p:tavLst>
                                    </p:anim>
                                    <p:animEffect transition="out" filter="wipe(down)">
                                      <p:cBhvr>
                                        <p:cTn id="380" dur="500"/>
                                        <p:tgtEl>
                                          <p:spTgt spid="6"/>
                                        </p:tgtEl>
                                      </p:cBhvr>
                                    </p:animEffect>
                                    <p:set>
                                      <p:cBhvr>
                                        <p:cTn id="381" dur="1" fill="hold">
                                          <p:stCondLst>
                                            <p:cond delay="499"/>
                                          </p:stCondLst>
                                        </p:cTn>
                                        <p:tgtEl>
                                          <p:spTgt spid="6"/>
                                        </p:tgtEl>
                                        <p:attrNameLst>
                                          <p:attrName>style.visibility</p:attrName>
                                        </p:attrNameLst>
                                      </p:cBhvr>
                                      <p:to>
                                        <p:strVal val="hidden"/>
                                      </p:to>
                                    </p:set>
                                  </p:childTnLst>
                                </p:cTn>
                              </p:par>
                              <p:par>
                                <p:cTn id="382" presetID="12" presetClass="entr" presetSubtype="1" fill="hold" grpId="6" nodeType="withEffect">
                                  <p:stCondLst>
                                    <p:cond delay="500"/>
                                  </p:stCondLst>
                                  <p:childTnLst>
                                    <p:set>
                                      <p:cBhvr>
                                        <p:cTn id="383" dur="1" fill="hold">
                                          <p:stCondLst>
                                            <p:cond delay="0"/>
                                          </p:stCondLst>
                                        </p:cTn>
                                        <p:tgtEl>
                                          <p:spTgt spid="5"/>
                                        </p:tgtEl>
                                        <p:attrNameLst>
                                          <p:attrName>style.visibility</p:attrName>
                                        </p:attrNameLst>
                                      </p:cBhvr>
                                      <p:to>
                                        <p:strVal val="visible"/>
                                      </p:to>
                                    </p:set>
                                    <p:anim calcmode="lin" valueType="num">
                                      <p:cBhvr additive="base">
                                        <p:cTn id="384" dur="500"/>
                                        <p:tgtEl>
                                          <p:spTgt spid="5"/>
                                        </p:tgtEl>
                                        <p:attrNameLst>
                                          <p:attrName>ppt_y</p:attrName>
                                        </p:attrNameLst>
                                      </p:cBhvr>
                                      <p:tavLst>
                                        <p:tav tm="0">
                                          <p:val>
                                            <p:strVal val="#ppt_y-#ppt_h*1.125000"/>
                                          </p:val>
                                        </p:tav>
                                        <p:tav tm="100000">
                                          <p:val>
                                            <p:strVal val="#ppt_y"/>
                                          </p:val>
                                        </p:tav>
                                      </p:tavLst>
                                    </p:anim>
                                    <p:animEffect transition="in" filter="wipe(down)">
                                      <p:cBhvr>
                                        <p:cTn id="385" dur="500"/>
                                        <p:tgtEl>
                                          <p:spTgt spid="5"/>
                                        </p:tgtEl>
                                      </p:cBhvr>
                                    </p:animEffect>
                                  </p:childTnLst>
                                </p:cTn>
                              </p:par>
                            </p:childTnLst>
                          </p:cTn>
                        </p:par>
                        <p:par>
                          <p:cTn id="386" fill="hold">
                            <p:stCondLst>
                              <p:cond delay="38000"/>
                            </p:stCondLst>
                            <p:childTnLst>
                              <p:par>
                                <p:cTn id="387" presetID="12" presetClass="exit" presetSubtype="4" fill="hold" grpId="7" nodeType="afterEffect">
                                  <p:stCondLst>
                                    <p:cond delay="500"/>
                                  </p:stCondLst>
                                  <p:childTnLst>
                                    <p:anim calcmode="lin" valueType="num">
                                      <p:cBhvr additive="base">
                                        <p:cTn id="388" dur="500"/>
                                        <p:tgtEl>
                                          <p:spTgt spid="5"/>
                                        </p:tgtEl>
                                        <p:attrNameLst>
                                          <p:attrName>ppt_y</p:attrName>
                                        </p:attrNameLst>
                                      </p:cBhvr>
                                      <p:tavLst>
                                        <p:tav tm="0">
                                          <p:val>
                                            <p:strVal val="#ppt_y"/>
                                          </p:val>
                                        </p:tav>
                                        <p:tav tm="100000">
                                          <p:val>
                                            <p:strVal val="#ppt_y+#ppt_h*1.125000"/>
                                          </p:val>
                                        </p:tav>
                                      </p:tavLst>
                                    </p:anim>
                                    <p:animEffect transition="out" filter="wipe(down)">
                                      <p:cBhvr>
                                        <p:cTn id="389" dur="500"/>
                                        <p:tgtEl>
                                          <p:spTgt spid="5"/>
                                        </p:tgtEl>
                                      </p:cBhvr>
                                    </p:animEffect>
                                    <p:set>
                                      <p:cBhvr>
                                        <p:cTn id="390" dur="1" fill="hold">
                                          <p:stCondLst>
                                            <p:cond delay="499"/>
                                          </p:stCondLst>
                                        </p:cTn>
                                        <p:tgtEl>
                                          <p:spTgt spid="5"/>
                                        </p:tgtEl>
                                        <p:attrNameLst>
                                          <p:attrName>style.visibility</p:attrName>
                                        </p:attrNameLst>
                                      </p:cBhvr>
                                      <p:to>
                                        <p:strVal val="hidden"/>
                                      </p:to>
                                    </p:set>
                                  </p:childTnLst>
                                </p:cTn>
                              </p:par>
                              <p:par>
                                <p:cTn id="391" presetID="12" presetClass="entr" presetSubtype="1" fill="hold" grpId="6" nodeType="withEffect">
                                  <p:stCondLst>
                                    <p:cond delay="500"/>
                                  </p:stCondLst>
                                  <p:childTnLst>
                                    <p:set>
                                      <p:cBhvr>
                                        <p:cTn id="392" dur="1" fill="hold">
                                          <p:stCondLst>
                                            <p:cond delay="0"/>
                                          </p:stCondLst>
                                        </p:cTn>
                                        <p:tgtEl>
                                          <p:spTgt spid="4"/>
                                        </p:tgtEl>
                                        <p:attrNameLst>
                                          <p:attrName>style.visibility</p:attrName>
                                        </p:attrNameLst>
                                      </p:cBhvr>
                                      <p:to>
                                        <p:strVal val="visible"/>
                                      </p:to>
                                    </p:set>
                                    <p:anim calcmode="lin" valueType="num">
                                      <p:cBhvr additive="base">
                                        <p:cTn id="393" dur="500"/>
                                        <p:tgtEl>
                                          <p:spTgt spid="4"/>
                                        </p:tgtEl>
                                        <p:attrNameLst>
                                          <p:attrName>ppt_y</p:attrName>
                                        </p:attrNameLst>
                                      </p:cBhvr>
                                      <p:tavLst>
                                        <p:tav tm="0">
                                          <p:val>
                                            <p:strVal val="#ppt_y-#ppt_h*1.125000"/>
                                          </p:val>
                                        </p:tav>
                                        <p:tav tm="100000">
                                          <p:val>
                                            <p:strVal val="#ppt_y"/>
                                          </p:val>
                                        </p:tav>
                                      </p:tavLst>
                                    </p:anim>
                                    <p:animEffect transition="in" filter="wipe(down)">
                                      <p:cBhvr>
                                        <p:cTn id="394" dur="500"/>
                                        <p:tgtEl>
                                          <p:spTgt spid="4"/>
                                        </p:tgtEl>
                                      </p:cBhvr>
                                    </p:animEffect>
                                  </p:childTnLst>
                                </p:cTn>
                              </p:par>
                            </p:childTnLst>
                          </p:cTn>
                        </p:par>
                        <p:par>
                          <p:cTn id="395" fill="hold">
                            <p:stCondLst>
                              <p:cond delay="39000"/>
                            </p:stCondLst>
                            <p:childTnLst>
                              <p:par>
                                <p:cTn id="396" presetID="12" presetClass="exit" presetSubtype="4" fill="hold" grpId="7" nodeType="afterEffect">
                                  <p:stCondLst>
                                    <p:cond delay="500"/>
                                  </p:stCondLst>
                                  <p:childTnLst>
                                    <p:anim calcmode="lin" valueType="num">
                                      <p:cBhvr additive="base">
                                        <p:cTn id="397" dur="500"/>
                                        <p:tgtEl>
                                          <p:spTgt spid="4"/>
                                        </p:tgtEl>
                                        <p:attrNameLst>
                                          <p:attrName>ppt_y</p:attrName>
                                        </p:attrNameLst>
                                      </p:cBhvr>
                                      <p:tavLst>
                                        <p:tav tm="0">
                                          <p:val>
                                            <p:strVal val="#ppt_y"/>
                                          </p:val>
                                        </p:tav>
                                        <p:tav tm="100000">
                                          <p:val>
                                            <p:strVal val="#ppt_y+#ppt_h*1.125000"/>
                                          </p:val>
                                        </p:tav>
                                      </p:tavLst>
                                    </p:anim>
                                    <p:animEffect transition="out" filter="wipe(down)">
                                      <p:cBhvr>
                                        <p:cTn id="398" dur="500"/>
                                        <p:tgtEl>
                                          <p:spTgt spid="4"/>
                                        </p:tgtEl>
                                      </p:cBhvr>
                                    </p:animEffect>
                                    <p:set>
                                      <p:cBhvr>
                                        <p:cTn id="399" dur="1" fill="hold">
                                          <p:stCondLst>
                                            <p:cond delay="499"/>
                                          </p:stCondLst>
                                        </p:cTn>
                                        <p:tgtEl>
                                          <p:spTgt spid="4"/>
                                        </p:tgtEl>
                                        <p:attrNameLst>
                                          <p:attrName>style.visibility</p:attrName>
                                        </p:attrNameLst>
                                      </p:cBhvr>
                                      <p:to>
                                        <p:strVal val="hidden"/>
                                      </p:to>
                                    </p:set>
                                  </p:childTnLst>
                                </p:cTn>
                              </p:par>
                              <p:par>
                                <p:cTn id="400" presetID="12" presetClass="entr" presetSubtype="1" fill="hold" grpId="7" nodeType="withEffect">
                                  <p:stCondLst>
                                    <p:cond delay="500"/>
                                  </p:stCondLst>
                                  <p:childTnLst>
                                    <p:set>
                                      <p:cBhvr>
                                        <p:cTn id="401" dur="1" fill="hold">
                                          <p:stCondLst>
                                            <p:cond delay="0"/>
                                          </p:stCondLst>
                                        </p:cTn>
                                        <p:tgtEl>
                                          <p:spTgt spid="3"/>
                                        </p:tgtEl>
                                        <p:attrNameLst>
                                          <p:attrName>style.visibility</p:attrName>
                                        </p:attrNameLst>
                                      </p:cBhvr>
                                      <p:to>
                                        <p:strVal val="visible"/>
                                      </p:to>
                                    </p:set>
                                    <p:anim calcmode="lin" valueType="num">
                                      <p:cBhvr additive="base">
                                        <p:cTn id="402" dur="500"/>
                                        <p:tgtEl>
                                          <p:spTgt spid="3"/>
                                        </p:tgtEl>
                                        <p:attrNameLst>
                                          <p:attrName>ppt_y</p:attrName>
                                        </p:attrNameLst>
                                      </p:cBhvr>
                                      <p:tavLst>
                                        <p:tav tm="0">
                                          <p:val>
                                            <p:strVal val="#ppt_y-#ppt_h*1.125000"/>
                                          </p:val>
                                        </p:tav>
                                        <p:tav tm="100000">
                                          <p:val>
                                            <p:strVal val="#ppt_y"/>
                                          </p:val>
                                        </p:tav>
                                      </p:tavLst>
                                    </p:anim>
                                    <p:animEffect transition="in" filter="wipe(down)">
                                      <p:cBhvr>
                                        <p:cTn id="403" dur="500"/>
                                        <p:tgtEl>
                                          <p:spTgt spid="3"/>
                                        </p:tgtEl>
                                      </p:cBhvr>
                                    </p:animEffect>
                                  </p:childTnLst>
                                </p:cTn>
                              </p:par>
                            </p:childTnLst>
                          </p:cTn>
                        </p:par>
                        <p:par>
                          <p:cTn id="404" fill="hold">
                            <p:stCondLst>
                              <p:cond delay="40000"/>
                            </p:stCondLst>
                            <p:childTnLst>
                              <p:par>
                                <p:cTn id="405" presetID="12" presetClass="exit" presetSubtype="4" fill="hold" grpId="1" nodeType="afterEffect">
                                  <p:stCondLst>
                                    <p:cond delay="500"/>
                                  </p:stCondLst>
                                  <p:childTnLst>
                                    <p:anim calcmode="lin" valueType="num">
                                      <p:cBhvr additive="base">
                                        <p:cTn id="406" dur="500"/>
                                        <p:tgtEl>
                                          <p:spTgt spid="15"/>
                                        </p:tgtEl>
                                        <p:attrNameLst>
                                          <p:attrName>ppt_y</p:attrName>
                                        </p:attrNameLst>
                                      </p:cBhvr>
                                      <p:tavLst>
                                        <p:tav tm="0">
                                          <p:val>
                                            <p:strVal val="#ppt_y"/>
                                          </p:val>
                                        </p:tav>
                                        <p:tav tm="100000">
                                          <p:val>
                                            <p:strVal val="#ppt_y+#ppt_h*1.125000"/>
                                          </p:val>
                                        </p:tav>
                                      </p:tavLst>
                                    </p:anim>
                                    <p:animEffect transition="out" filter="wipe(down)">
                                      <p:cBhvr>
                                        <p:cTn id="407" dur="500"/>
                                        <p:tgtEl>
                                          <p:spTgt spid="15"/>
                                        </p:tgtEl>
                                      </p:cBhvr>
                                    </p:animEffect>
                                    <p:set>
                                      <p:cBhvr>
                                        <p:cTn id="408" dur="1" fill="hold">
                                          <p:stCondLst>
                                            <p:cond delay="499"/>
                                          </p:stCondLst>
                                        </p:cTn>
                                        <p:tgtEl>
                                          <p:spTgt spid="15"/>
                                        </p:tgtEl>
                                        <p:attrNameLst>
                                          <p:attrName>style.visibility</p:attrName>
                                        </p:attrNameLst>
                                      </p:cBhvr>
                                      <p:to>
                                        <p:strVal val="hidden"/>
                                      </p:to>
                                    </p:set>
                                  </p:childTnLst>
                                </p:cTn>
                              </p:par>
                              <p:par>
                                <p:cTn id="409" presetID="12" presetClass="entr" presetSubtype="1" fill="hold" grpId="0" nodeType="withEffect">
                                  <p:stCondLst>
                                    <p:cond delay="500"/>
                                  </p:stCondLst>
                                  <p:childTnLst>
                                    <p:set>
                                      <p:cBhvr>
                                        <p:cTn id="410" dur="1" fill="hold">
                                          <p:stCondLst>
                                            <p:cond delay="0"/>
                                          </p:stCondLst>
                                        </p:cTn>
                                        <p:tgtEl>
                                          <p:spTgt spid="14"/>
                                        </p:tgtEl>
                                        <p:attrNameLst>
                                          <p:attrName>style.visibility</p:attrName>
                                        </p:attrNameLst>
                                      </p:cBhvr>
                                      <p:to>
                                        <p:strVal val="visible"/>
                                      </p:to>
                                    </p:set>
                                    <p:anim calcmode="lin" valueType="num">
                                      <p:cBhvr additive="base">
                                        <p:cTn id="411" dur="500"/>
                                        <p:tgtEl>
                                          <p:spTgt spid="14"/>
                                        </p:tgtEl>
                                        <p:attrNameLst>
                                          <p:attrName>ppt_y</p:attrName>
                                        </p:attrNameLst>
                                      </p:cBhvr>
                                      <p:tavLst>
                                        <p:tav tm="0">
                                          <p:val>
                                            <p:strVal val="#ppt_y-#ppt_h*1.125000"/>
                                          </p:val>
                                        </p:tav>
                                        <p:tav tm="100000">
                                          <p:val>
                                            <p:strVal val="#ppt_y"/>
                                          </p:val>
                                        </p:tav>
                                      </p:tavLst>
                                    </p:anim>
                                    <p:animEffect transition="in" filter="wipe(down)">
                                      <p:cBhvr>
                                        <p:cTn id="412" dur="500"/>
                                        <p:tgtEl>
                                          <p:spTgt spid="14"/>
                                        </p:tgtEl>
                                      </p:cBhvr>
                                    </p:animEffect>
                                  </p:childTnLst>
                                </p:cTn>
                              </p:par>
                              <p:par>
                                <p:cTn id="413" presetID="12" presetClass="exit" presetSubtype="4" fill="hold" grpId="8" nodeType="withEffect">
                                  <p:stCondLst>
                                    <p:cond delay="500"/>
                                  </p:stCondLst>
                                  <p:childTnLst>
                                    <p:anim calcmode="lin" valueType="num">
                                      <p:cBhvr additive="base">
                                        <p:cTn id="414" dur="500"/>
                                        <p:tgtEl>
                                          <p:spTgt spid="3"/>
                                        </p:tgtEl>
                                        <p:attrNameLst>
                                          <p:attrName>ppt_y</p:attrName>
                                        </p:attrNameLst>
                                      </p:cBhvr>
                                      <p:tavLst>
                                        <p:tav tm="0">
                                          <p:val>
                                            <p:strVal val="#ppt_y"/>
                                          </p:val>
                                        </p:tav>
                                        <p:tav tm="100000">
                                          <p:val>
                                            <p:strVal val="#ppt_y+#ppt_h*1.125000"/>
                                          </p:val>
                                        </p:tav>
                                      </p:tavLst>
                                    </p:anim>
                                    <p:animEffect transition="out" filter="wipe(down)">
                                      <p:cBhvr>
                                        <p:cTn id="415" dur="500"/>
                                        <p:tgtEl>
                                          <p:spTgt spid="3"/>
                                        </p:tgtEl>
                                      </p:cBhvr>
                                    </p:animEffect>
                                    <p:set>
                                      <p:cBhvr>
                                        <p:cTn id="416" dur="1" fill="hold">
                                          <p:stCondLst>
                                            <p:cond delay="499"/>
                                          </p:stCondLst>
                                        </p:cTn>
                                        <p:tgtEl>
                                          <p:spTgt spid="3"/>
                                        </p:tgtEl>
                                        <p:attrNameLst>
                                          <p:attrName>style.visibility</p:attrName>
                                        </p:attrNameLst>
                                      </p:cBhvr>
                                      <p:to>
                                        <p:strVal val="hidden"/>
                                      </p:to>
                                    </p:set>
                                  </p:childTnLst>
                                </p:cTn>
                              </p:par>
                              <p:par>
                                <p:cTn id="417" presetID="12" presetClass="entr" presetSubtype="1" fill="hold" grpId="8" nodeType="withEffect">
                                  <p:stCondLst>
                                    <p:cond delay="500"/>
                                  </p:stCondLst>
                                  <p:childTnLst>
                                    <p:set>
                                      <p:cBhvr>
                                        <p:cTn id="418" dur="1" fill="hold">
                                          <p:stCondLst>
                                            <p:cond delay="0"/>
                                          </p:stCondLst>
                                        </p:cTn>
                                        <p:tgtEl>
                                          <p:spTgt spid="12"/>
                                        </p:tgtEl>
                                        <p:attrNameLst>
                                          <p:attrName>style.visibility</p:attrName>
                                        </p:attrNameLst>
                                      </p:cBhvr>
                                      <p:to>
                                        <p:strVal val="visible"/>
                                      </p:to>
                                    </p:set>
                                    <p:anim calcmode="lin" valueType="num">
                                      <p:cBhvr additive="base">
                                        <p:cTn id="419" dur="500"/>
                                        <p:tgtEl>
                                          <p:spTgt spid="12"/>
                                        </p:tgtEl>
                                        <p:attrNameLst>
                                          <p:attrName>ppt_y</p:attrName>
                                        </p:attrNameLst>
                                      </p:cBhvr>
                                      <p:tavLst>
                                        <p:tav tm="0">
                                          <p:val>
                                            <p:strVal val="#ppt_y-#ppt_h*1.125000"/>
                                          </p:val>
                                        </p:tav>
                                        <p:tav tm="100000">
                                          <p:val>
                                            <p:strVal val="#ppt_y"/>
                                          </p:val>
                                        </p:tav>
                                      </p:tavLst>
                                    </p:anim>
                                    <p:animEffect transition="in" filter="wipe(down)">
                                      <p:cBhvr>
                                        <p:cTn id="420" dur="500"/>
                                        <p:tgtEl>
                                          <p:spTgt spid="12"/>
                                        </p:tgtEl>
                                      </p:cBhvr>
                                    </p:animEffect>
                                  </p:childTnLst>
                                </p:cTn>
                              </p:par>
                            </p:childTnLst>
                          </p:cTn>
                        </p:par>
                        <p:par>
                          <p:cTn id="421" fill="hold">
                            <p:stCondLst>
                              <p:cond delay="41000"/>
                            </p:stCondLst>
                            <p:childTnLst>
                              <p:par>
                                <p:cTn id="422" presetID="12" presetClass="exit" presetSubtype="4" fill="hold" grpId="9" nodeType="afterEffect">
                                  <p:stCondLst>
                                    <p:cond delay="500"/>
                                  </p:stCondLst>
                                  <p:childTnLst>
                                    <p:anim calcmode="lin" valueType="num">
                                      <p:cBhvr additive="base">
                                        <p:cTn id="423" dur="500"/>
                                        <p:tgtEl>
                                          <p:spTgt spid="12"/>
                                        </p:tgtEl>
                                        <p:attrNameLst>
                                          <p:attrName>ppt_y</p:attrName>
                                        </p:attrNameLst>
                                      </p:cBhvr>
                                      <p:tavLst>
                                        <p:tav tm="0">
                                          <p:val>
                                            <p:strVal val="#ppt_y"/>
                                          </p:val>
                                        </p:tav>
                                        <p:tav tm="100000">
                                          <p:val>
                                            <p:strVal val="#ppt_y+#ppt_h*1.125000"/>
                                          </p:val>
                                        </p:tav>
                                      </p:tavLst>
                                    </p:anim>
                                    <p:animEffect transition="out" filter="wipe(down)">
                                      <p:cBhvr>
                                        <p:cTn id="424" dur="500"/>
                                        <p:tgtEl>
                                          <p:spTgt spid="12"/>
                                        </p:tgtEl>
                                      </p:cBhvr>
                                    </p:animEffect>
                                    <p:set>
                                      <p:cBhvr>
                                        <p:cTn id="425" dur="1" fill="hold">
                                          <p:stCondLst>
                                            <p:cond delay="499"/>
                                          </p:stCondLst>
                                        </p:cTn>
                                        <p:tgtEl>
                                          <p:spTgt spid="12"/>
                                        </p:tgtEl>
                                        <p:attrNameLst>
                                          <p:attrName>style.visibility</p:attrName>
                                        </p:attrNameLst>
                                      </p:cBhvr>
                                      <p:to>
                                        <p:strVal val="hidden"/>
                                      </p:to>
                                    </p:set>
                                  </p:childTnLst>
                                </p:cTn>
                              </p:par>
                              <p:par>
                                <p:cTn id="426" presetID="12" presetClass="entr" presetSubtype="1" fill="hold" grpId="8" nodeType="withEffect">
                                  <p:stCondLst>
                                    <p:cond delay="500"/>
                                  </p:stCondLst>
                                  <p:childTnLst>
                                    <p:set>
                                      <p:cBhvr>
                                        <p:cTn id="427" dur="1" fill="hold">
                                          <p:stCondLst>
                                            <p:cond delay="0"/>
                                          </p:stCondLst>
                                        </p:cTn>
                                        <p:tgtEl>
                                          <p:spTgt spid="11"/>
                                        </p:tgtEl>
                                        <p:attrNameLst>
                                          <p:attrName>style.visibility</p:attrName>
                                        </p:attrNameLst>
                                      </p:cBhvr>
                                      <p:to>
                                        <p:strVal val="visible"/>
                                      </p:to>
                                    </p:set>
                                    <p:anim calcmode="lin" valueType="num">
                                      <p:cBhvr additive="base">
                                        <p:cTn id="428" dur="500"/>
                                        <p:tgtEl>
                                          <p:spTgt spid="11"/>
                                        </p:tgtEl>
                                        <p:attrNameLst>
                                          <p:attrName>ppt_y</p:attrName>
                                        </p:attrNameLst>
                                      </p:cBhvr>
                                      <p:tavLst>
                                        <p:tav tm="0">
                                          <p:val>
                                            <p:strVal val="#ppt_y-#ppt_h*1.125000"/>
                                          </p:val>
                                        </p:tav>
                                        <p:tav tm="100000">
                                          <p:val>
                                            <p:strVal val="#ppt_y"/>
                                          </p:val>
                                        </p:tav>
                                      </p:tavLst>
                                    </p:anim>
                                    <p:animEffect transition="in" filter="wipe(down)">
                                      <p:cBhvr>
                                        <p:cTn id="429" dur="500"/>
                                        <p:tgtEl>
                                          <p:spTgt spid="11"/>
                                        </p:tgtEl>
                                      </p:cBhvr>
                                    </p:animEffect>
                                  </p:childTnLst>
                                </p:cTn>
                              </p:par>
                            </p:childTnLst>
                          </p:cTn>
                        </p:par>
                        <p:par>
                          <p:cTn id="430" fill="hold">
                            <p:stCondLst>
                              <p:cond delay="42000"/>
                            </p:stCondLst>
                            <p:childTnLst>
                              <p:par>
                                <p:cTn id="431" presetID="12" presetClass="exit" presetSubtype="4" fill="hold" grpId="9" nodeType="afterEffect">
                                  <p:stCondLst>
                                    <p:cond delay="500"/>
                                  </p:stCondLst>
                                  <p:childTnLst>
                                    <p:anim calcmode="lin" valueType="num">
                                      <p:cBhvr additive="base">
                                        <p:cTn id="432" dur="500"/>
                                        <p:tgtEl>
                                          <p:spTgt spid="11"/>
                                        </p:tgtEl>
                                        <p:attrNameLst>
                                          <p:attrName>ppt_y</p:attrName>
                                        </p:attrNameLst>
                                      </p:cBhvr>
                                      <p:tavLst>
                                        <p:tav tm="0">
                                          <p:val>
                                            <p:strVal val="#ppt_y"/>
                                          </p:val>
                                        </p:tav>
                                        <p:tav tm="100000">
                                          <p:val>
                                            <p:strVal val="#ppt_y+#ppt_h*1.125000"/>
                                          </p:val>
                                        </p:tav>
                                      </p:tavLst>
                                    </p:anim>
                                    <p:animEffect transition="out" filter="wipe(down)">
                                      <p:cBhvr>
                                        <p:cTn id="433" dur="500"/>
                                        <p:tgtEl>
                                          <p:spTgt spid="11"/>
                                        </p:tgtEl>
                                      </p:cBhvr>
                                    </p:animEffect>
                                    <p:set>
                                      <p:cBhvr>
                                        <p:cTn id="434" dur="1" fill="hold">
                                          <p:stCondLst>
                                            <p:cond delay="499"/>
                                          </p:stCondLst>
                                        </p:cTn>
                                        <p:tgtEl>
                                          <p:spTgt spid="11"/>
                                        </p:tgtEl>
                                        <p:attrNameLst>
                                          <p:attrName>style.visibility</p:attrName>
                                        </p:attrNameLst>
                                      </p:cBhvr>
                                      <p:to>
                                        <p:strVal val="hidden"/>
                                      </p:to>
                                    </p:set>
                                  </p:childTnLst>
                                </p:cTn>
                              </p:par>
                              <p:par>
                                <p:cTn id="435" presetID="12" presetClass="entr" presetSubtype="1" fill="hold" grpId="8" nodeType="withEffect">
                                  <p:stCondLst>
                                    <p:cond delay="500"/>
                                  </p:stCondLst>
                                  <p:childTnLst>
                                    <p:set>
                                      <p:cBhvr>
                                        <p:cTn id="436" dur="1" fill="hold">
                                          <p:stCondLst>
                                            <p:cond delay="0"/>
                                          </p:stCondLst>
                                        </p:cTn>
                                        <p:tgtEl>
                                          <p:spTgt spid="10"/>
                                        </p:tgtEl>
                                        <p:attrNameLst>
                                          <p:attrName>style.visibility</p:attrName>
                                        </p:attrNameLst>
                                      </p:cBhvr>
                                      <p:to>
                                        <p:strVal val="visible"/>
                                      </p:to>
                                    </p:set>
                                    <p:anim calcmode="lin" valueType="num">
                                      <p:cBhvr additive="base">
                                        <p:cTn id="437" dur="500"/>
                                        <p:tgtEl>
                                          <p:spTgt spid="10"/>
                                        </p:tgtEl>
                                        <p:attrNameLst>
                                          <p:attrName>ppt_y</p:attrName>
                                        </p:attrNameLst>
                                      </p:cBhvr>
                                      <p:tavLst>
                                        <p:tav tm="0">
                                          <p:val>
                                            <p:strVal val="#ppt_y-#ppt_h*1.125000"/>
                                          </p:val>
                                        </p:tav>
                                        <p:tav tm="100000">
                                          <p:val>
                                            <p:strVal val="#ppt_y"/>
                                          </p:val>
                                        </p:tav>
                                      </p:tavLst>
                                    </p:anim>
                                    <p:animEffect transition="in" filter="wipe(down)">
                                      <p:cBhvr>
                                        <p:cTn id="438" dur="500"/>
                                        <p:tgtEl>
                                          <p:spTgt spid="10"/>
                                        </p:tgtEl>
                                      </p:cBhvr>
                                    </p:animEffect>
                                  </p:childTnLst>
                                </p:cTn>
                              </p:par>
                            </p:childTnLst>
                          </p:cTn>
                        </p:par>
                        <p:par>
                          <p:cTn id="439" fill="hold">
                            <p:stCondLst>
                              <p:cond delay="43000"/>
                            </p:stCondLst>
                            <p:childTnLst>
                              <p:par>
                                <p:cTn id="440" presetID="12" presetClass="exit" presetSubtype="4" fill="hold" grpId="9" nodeType="afterEffect">
                                  <p:stCondLst>
                                    <p:cond delay="500"/>
                                  </p:stCondLst>
                                  <p:childTnLst>
                                    <p:anim calcmode="lin" valueType="num">
                                      <p:cBhvr additive="base">
                                        <p:cTn id="441" dur="500"/>
                                        <p:tgtEl>
                                          <p:spTgt spid="10"/>
                                        </p:tgtEl>
                                        <p:attrNameLst>
                                          <p:attrName>ppt_y</p:attrName>
                                        </p:attrNameLst>
                                      </p:cBhvr>
                                      <p:tavLst>
                                        <p:tav tm="0">
                                          <p:val>
                                            <p:strVal val="#ppt_y"/>
                                          </p:val>
                                        </p:tav>
                                        <p:tav tm="100000">
                                          <p:val>
                                            <p:strVal val="#ppt_y+#ppt_h*1.125000"/>
                                          </p:val>
                                        </p:tav>
                                      </p:tavLst>
                                    </p:anim>
                                    <p:animEffect transition="out" filter="wipe(down)">
                                      <p:cBhvr>
                                        <p:cTn id="442" dur="500"/>
                                        <p:tgtEl>
                                          <p:spTgt spid="10"/>
                                        </p:tgtEl>
                                      </p:cBhvr>
                                    </p:animEffect>
                                    <p:set>
                                      <p:cBhvr>
                                        <p:cTn id="443" dur="1" fill="hold">
                                          <p:stCondLst>
                                            <p:cond delay="499"/>
                                          </p:stCondLst>
                                        </p:cTn>
                                        <p:tgtEl>
                                          <p:spTgt spid="10"/>
                                        </p:tgtEl>
                                        <p:attrNameLst>
                                          <p:attrName>style.visibility</p:attrName>
                                        </p:attrNameLst>
                                      </p:cBhvr>
                                      <p:to>
                                        <p:strVal val="hidden"/>
                                      </p:to>
                                    </p:set>
                                  </p:childTnLst>
                                </p:cTn>
                              </p:par>
                              <p:par>
                                <p:cTn id="444" presetID="12" presetClass="entr" presetSubtype="1" fill="hold" grpId="8" nodeType="withEffect">
                                  <p:stCondLst>
                                    <p:cond delay="500"/>
                                  </p:stCondLst>
                                  <p:childTnLst>
                                    <p:set>
                                      <p:cBhvr>
                                        <p:cTn id="445" dur="1" fill="hold">
                                          <p:stCondLst>
                                            <p:cond delay="0"/>
                                          </p:stCondLst>
                                        </p:cTn>
                                        <p:tgtEl>
                                          <p:spTgt spid="9"/>
                                        </p:tgtEl>
                                        <p:attrNameLst>
                                          <p:attrName>style.visibility</p:attrName>
                                        </p:attrNameLst>
                                      </p:cBhvr>
                                      <p:to>
                                        <p:strVal val="visible"/>
                                      </p:to>
                                    </p:set>
                                    <p:anim calcmode="lin" valueType="num">
                                      <p:cBhvr additive="base">
                                        <p:cTn id="446" dur="500"/>
                                        <p:tgtEl>
                                          <p:spTgt spid="9"/>
                                        </p:tgtEl>
                                        <p:attrNameLst>
                                          <p:attrName>ppt_y</p:attrName>
                                        </p:attrNameLst>
                                      </p:cBhvr>
                                      <p:tavLst>
                                        <p:tav tm="0">
                                          <p:val>
                                            <p:strVal val="#ppt_y-#ppt_h*1.125000"/>
                                          </p:val>
                                        </p:tav>
                                        <p:tav tm="100000">
                                          <p:val>
                                            <p:strVal val="#ppt_y"/>
                                          </p:val>
                                        </p:tav>
                                      </p:tavLst>
                                    </p:anim>
                                    <p:animEffect transition="in" filter="wipe(down)">
                                      <p:cBhvr>
                                        <p:cTn id="447" dur="500"/>
                                        <p:tgtEl>
                                          <p:spTgt spid="9"/>
                                        </p:tgtEl>
                                      </p:cBhvr>
                                    </p:animEffect>
                                  </p:childTnLst>
                                </p:cTn>
                              </p:par>
                            </p:childTnLst>
                          </p:cTn>
                        </p:par>
                        <p:par>
                          <p:cTn id="448" fill="hold">
                            <p:stCondLst>
                              <p:cond delay="44000"/>
                            </p:stCondLst>
                            <p:childTnLst>
                              <p:par>
                                <p:cTn id="449" presetID="12" presetClass="exit" presetSubtype="4" fill="hold" grpId="9" nodeType="afterEffect">
                                  <p:stCondLst>
                                    <p:cond delay="500"/>
                                  </p:stCondLst>
                                  <p:childTnLst>
                                    <p:anim calcmode="lin" valueType="num">
                                      <p:cBhvr additive="base">
                                        <p:cTn id="450" dur="500"/>
                                        <p:tgtEl>
                                          <p:spTgt spid="9"/>
                                        </p:tgtEl>
                                        <p:attrNameLst>
                                          <p:attrName>ppt_y</p:attrName>
                                        </p:attrNameLst>
                                      </p:cBhvr>
                                      <p:tavLst>
                                        <p:tav tm="0">
                                          <p:val>
                                            <p:strVal val="#ppt_y"/>
                                          </p:val>
                                        </p:tav>
                                        <p:tav tm="100000">
                                          <p:val>
                                            <p:strVal val="#ppt_y+#ppt_h*1.125000"/>
                                          </p:val>
                                        </p:tav>
                                      </p:tavLst>
                                    </p:anim>
                                    <p:animEffect transition="out" filter="wipe(down)">
                                      <p:cBhvr>
                                        <p:cTn id="451" dur="500"/>
                                        <p:tgtEl>
                                          <p:spTgt spid="9"/>
                                        </p:tgtEl>
                                      </p:cBhvr>
                                    </p:animEffect>
                                    <p:set>
                                      <p:cBhvr>
                                        <p:cTn id="452" dur="1" fill="hold">
                                          <p:stCondLst>
                                            <p:cond delay="499"/>
                                          </p:stCondLst>
                                        </p:cTn>
                                        <p:tgtEl>
                                          <p:spTgt spid="9"/>
                                        </p:tgtEl>
                                        <p:attrNameLst>
                                          <p:attrName>style.visibility</p:attrName>
                                        </p:attrNameLst>
                                      </p:cBhvr>
                                      <p:to>
                                        <p:strVal val="hidden"/>
                                      </p:to>
                                    </p:set>
                                  </p:childTnLst>
                                </p:cTn>
                              </p:par>
                              <p:par>
                                <p:cTn id="453" presetID="12" presetClass="entr" presetSubtype="1" fill="hold" grpId="8" nodeType="withEffect">
                                  <p:stCondLst>
                                    <p:cond delay="500"/>
                                  </p:stCondLst>
                                  <p:childTnLst>
                                    <p:set>
                                      <p:cBhvr>
                                        <p:cTn id="454" dur="1" fill="hold">
                                          <p:stCondLst>
                                            <p:cond delay="0"/>
                                          </p:stCondLst>
                                        </p:cTn>
                                        <p:tgtEl>
                                          <p:spTgt spid="8"/>
                                        </p:tgtEl>
                                        <p:attrNameLst>
                                          <p:attrName>style.visibility</p:attrName>
                                        </p:attrNameLst>
                                      </p:cBhvr>
                                      <p:to>
                                        <p:strVal val="visible"/>
                                      </p:to>
                                    </p:set>
                                    <p:anim calcmode="lin" valueType="num">
                                      <p:cBhvr additive="base">
                                        <p:cTn id="455" dur="500"/>
                                        <p:tgtEl>
                                          <p:spTgt spid="8"/>
                                        </p:tgtEl>
                                        <p:attrNameLst>
                                          <p:attrName>ppt_y</p:attrName>
                                        </p:attrNameLst>
                                      </p:cBhvr>
                                      <p:tavLst>
                                        <p:tav tm="0">
                                          <p:val>
                                            <p:strVal val="#ppt_y-#ppt_h*1.125000"/>
                                          </p:val>
                                        </p:tav>
                                        <p:tav tm="100000">
                                          <p:val>
                                            <p:strVal val="#ppt_y"/>
                                          </p:val>
                                        </p:tav>
                                      </p:tavLst>
                                    </p:anim>
                                    <p:animEffect transition="in" filter="wipe(down)">
                                      <p:cBhvr>
                                        <p:cTn id="456" dur="500"/>
                                        <p:tgtEl>
                                          <p:spTgt spid="8"/>
                                        </p:tgtEl>
                                      </p:cBhvr>
                                    </p:animEffect>
                                  </p:childTnLst>
                                </p:cTn>
                              </p:par>
                            </p:childTnLst>
                          </p:cTn>
                        </p:par>
                        <p:par>
                          <p:cTn id="457" fill="hold">
                            <p:stCondLst>
                              <p:cond delay="45000"/>
                            </p:stCondLst>
                            <p:childTnLst>
                              <p:par>
                                <p:cTn id="458" presetID="12" presetClass="exit" presetSubtype="4" fill="hold" grpId="9" nodeType="afterEffect">
                                  <p:stCondLst>
                                    <p:cond delay="500"/>
                                  </p:stCondLst>
                                  <p:childTnLst>
                                    <p:anim calcmode="lin" valueType="num">
                                      <p:cBhvr additive="base">
                                        <p:cTn id="459" dur="500"/>
                                        <p:tgtEl>
                                          <p:spTgt spid="8"/>
                                        </p:tgtEl>
                                        <p:attrNameLst>
                                          <p:attrName>ppt_y</p:attrName>
                                        </p:attrNameLst>
                                      </p:cBhvr>
                                      <p:tavLst>
                                        <p:tav tm="0">
                                          <p:val>
                                            <p:strVal val="#ppt_y"/>
                                          </p:val>
                                        </p:tav>
                                        <p:tav tm="100000">
                                          <p:val>
                                            <p:strVal val="#ppt_y+#ppt_h*1.125000"/>
                                          </p:val>
                                        </p:tav>
                                      </p:tavLst>
                                    </p:anim>
                                    <p:animEffect transition="out" filter="wipe(down)">
                                      <p:cBhvr>
                                        <p:cTn id="460" dur="500"/>
                                        <p:tgtEl>
                                          <p:spTgt spid="8"/>
                                        </p:tgtEl>
                                      </p:cBhvr>
                                    </p:animEffect>
                                    <p:set>
                                      <p:cBhvr>
                                        <p:cTn id="461" dur="1" fill="hold">
                                          <p:stCondLst>
                                            <p:cond delay="499"/>
                                          </p:stCondLst>
                                        </p:cTn>
                                        <p:tgtEl>
                                          <p:spTgt spid="8"/>
                                        </p:tgtEl>
                                        <p:attrNameLst>
                                          <p:attrName>style.visibility</p:attrName>
                                        </p:attrNameLst>
                                      </p:cBhvr>
                                      <p:to>
                                        <p:strVal val="hidden"/>
                                      </p:to>
                                    </p:set>
                                  </p:childTnLst>
                                </p:cTn>
                              </p:par>
                              <p:par>
                                <p:cTn id="462" presetID="12" presetClass="entr" presetSubtype="1" fill="hold" grpId="8" nodeType="withEffect">
                                  <p:stCondLst>
                                    <p:cond delay="500"/>
                                  </p:stCondLst>
                                  <p:childTnLst>
                                    <p:set>
                                      <p:cBhvr>
                                        <p:cTn id="463" dur="1" fill="hold">
                                          <p:stCondLst>
                                            <p:cond delay="0"/>
                                          </p:stCondLst>
                                        </p:cTn>
                                        <p:tgtEl>
                                          <p:spTgt spid="7"/>
                                        </p:tgtEl>
                                        <p:attrNameLst>
                                          <p:attrName>style.visibility</p:attrName>
                                        </p:attrNameLst>
                                      </p:cBhvr>
                                      <p:to>
                                        <p:strVal val="visible"/>
                                      </p:to>
                                    </p:set>
                                    <p:anim calcmode="lin" valueType="num">
                                      <p:cBhvr additive="base">
                                        <p:cTn id="464" dur="500"/>
                                        <p:tgtEl>
                                          <p:spTgt spid="7"/>
                                        </p:tgtEl>
                                        <p:attrNameLst>
                                          <p:attrName>ppt_y</p:attrName>
                                        </p:attrNameLst>
                                      </p:cBhvr>
                                      <p:tavLst>
                                        <p:tav tm="0">
                                          <p:val>
                                            <p:strVal val="#ppt_y-#ppt_h*1.125000"/>
                                          </p:val>
                                        </p:tav>
                                        <p:tav tm="100000">
                                          <p:val>
                                            <p:strVal val="#ppt_y"/>
                                          </p:val>
                                        </p:tav>
                                      </p:tavLst>
                                    </p:anim>
                                    <p:animEffect transition="in" filter="wipe(down)">
                                      <p:cBhvr>
                                        <p:cTn id="465" dur="500"/>
                                        <p:tgtEl>
                                          <p:spTgt spid="7"/>
                                        </p:tgtEl>
                                      </p:cBhvr>
                                    </p:animEffect>
                                  </p:childTnLst>
                                </p:cTn>
                              </p:par>
                            </p:childTnLst>
                          </p:cTn>
                        </p:par>
                        <p:par>
                          <p:cTn id="466" fill="hold">
                            <p:stCondLst>
                              <p:cond delay="46000"/>
                            </p:stCondLst>
                            <p:childTnLst>
                              <p:par>
                                <p:cTn id="467" presetID="12" presetClass="exit" presetSubtype="4" fill="hold" grpId="9" nodeType="afterEffect">
                                  <p:stCondLst>
                                    <p:cond delay="500"/>
                                  </p:stCondLst>
                                  <p:childTnLst>
                                    <p:anim calcmode="lin" valueType="num">
                                      <p:cBhvr additive="base">
                                        <p:cTn id="468" dur="500"/>
                                        <p:tgtEl>
                                          <p:spTgt spid="7"/>
                                        </p:tgtEl>
                                        <p:attrNameLst>
                                          <p:attrName>ppt_y</p:attrName>
                                        </p:attrNameLst>
                                      </p:cBhvr>
                                      <p:tavLst>
                                        <p:tav tm="0">
                                          <p:val>
                                            <p:strVal val="#ppt_y"/>
                                          </p:val>
                                        </p:tav>
                                        <p:tav tm="100000">
                                          <p:val>
                                            <p:strVal val="#ppt_y+#ppt_h*1.125000"/>
                                          </p:val>
                                        </p:tav>
                                      </p:tavLst>
                                    </p:anim>
                                    <p:animEffect transition="out" filter="wipe(down)">
                                      <p:cBhvr>
                                        <p:cTn id="469" dur="500"/>
                                        <p:tgtEl>
                                          <p:spTgt spid="7"/>
                                        </p:tgtEl>
                                      </p:cBhvr>
                                    </p:animEffect>
                                    <p:set>
                                      <p:cBhvr>
                                        <p:cTn id="470" dur="1" fill="hold">
                                          <p:stCondLst>
                                            <p:cond delay="499"/>
                                          </p:stCondLst>
                                        </p:cTn>
                                        <p:tgtEl>
                                          <p:spTgt spid="7"/>
                                        </p:tgtEl>
                                        <p:attrNameLst>
                                          <p:attrName>style.visibility</p:attrName>
                                        </p:attrNameLst>
                                      </p:cBhvr>
                                      <p:to>
                                        <p:strVal val="hidden"/>
                                      </p:to>
                                    </p:set>
                                  </p:childTnLst>
                                </p:cTn>
                              </p:par>
                              <p:par>
                                <p:cTn id="471" presetID="12" presetClass="entr" presetSubtype="1" fill="hold" grpId="8" nodeType="withEffect">
                                  <p:stCondLst>
                                    <p:cond delay="500"/>
                                  </p:stCondLst>
                                  <p:childTnLst>
                                    <p:set>
                                      <p:cBhvr>
                                        <p:cTn id="472" dur="1" fill="hold">
                                          <p:stCondLst>
                                            <p:cond delay="0"/>
                                          </p:stCondLst>
                                        </p:cTn>
                                        <p:tgtEl>
                                          <p:spTgt spid="6"/>
                                        </p:tgtEl>
                                        <p:attrNameLst>
                                          <p:attrName>style.visibility</p:attrName>
                                        </p:attrNameLst>
                                      </p:cBhvr>
                                      <p:to>
                                        <p:strVal val="visible"/>
                                      </p:to>
                                    </p:set>
                                    <p:anim calcmode="lin" valueType="num">
                                      <p:cBhvr additive="base">
                                        <p:cTn id="473" dur="500"/>
                                        <p:tgtEl>
                                          <p:spTgt spid="6"/>
                                        </p:tgtEl>
                                        <p:attrNameLst>
                                          <p:attrName>ppt_y</p:attrName>
                                        </p:attrNameLst>
                                      </p:cBhvr>
                                      <p:tavLst>
                                        <p:tav tm="0">
                                          <p:val>
                                            <p:strVal val="#ppt_y-#ppt_h*1.125000"/>
                                          </p:val>
                                        </p:tav>
                                        <p:tav tm="100000">
                                          <p:val>
                                            <p:strVal val="#ppt_y"/>
                                          </p:val>
                                        </p:tav>
                                      </p:tavLst>
                                    </p:anim>
                                    <p:animEffect transition="in" filter="wipe(down)">
                                      <p:cBhvr>
                                        <p:cTn id="474" dur="500"/>
                                        <p:tgtEl>
                                          <p:spTgt spid="6"/>
                                        </p:tgtEl>
                                      </p:cBhvr>
                                    </p:animEffect>
                                  </p:childTnLst>
                                </p:cTn>
                              </p:par>
                            </p:childTnLst>
                          </p:cTn>
                        </p:par>
                        <p:par>
                          <p:cTn id="475" fill="hold">
                            <p:stCondLst>
                              <p:cond delay="47000"/>
                            </p:stCondLst>
                            <p:childTnLst>
                              <p:par>
                                <p:cTn id="476" presetID="12" presetClass="exit" presetSubtype="4" fill="hold" grpId="9" nodeType="afterEffect">
                                  <p:stCondLst>
                                    <p:cond delay="500"/>
                                  </p:stCondLst>
                                  <p:childTnLst>
                                    <p:anim calcmode="lin" valueType="num">
                                      <p:cBhvr additive="base">
                                        <p:cTn id="477" dur="500"/>
                                        <p:tgtEl>
                                          <p:spTgt spid="6"/>
                                        </p:tgtEl>
                                        <p:attrNameLst>
                                          <p:attrName>ppt_y</p:attrName>
                                        </p:attrNameLst>
                                      </p:cBhvr>
                                      <p:tavLst>
                                        <p:tav tm="0">
                                          <p:val>
                                            <p:strVal val="#ppt_y"/>
                                          </p:val>
                                        </p:tav>
                                        <p:tav tm="100000">
                                          <p:val>
                                            <p:strVal val="#ppt_y+#ppt_h*1.125000"/>
                                          </p:val>
                                        </p:tav>
                                      </p:tavLst>
                                    </p:anim>
                                    <p:animEffect transition="out" filter="wipe(down)">
                                      <p:cBhvr>
                                        <p:cTn id="478" dur="500"/>
                                        <p:tgtEl>
                                          <p:spTgt spid="6"/>
                                        </p:tgtEl>
                                      </p:cBhvr>
                                    </p:animEffect>
                                    <p:set>
                                      <p:cBhvr>
                                        <p:cTn id="479" dur="1" fill="hold">
                                          <p:stCondLst>
                                            <p:cond delay="499"/>
                                          </p:stCondLst>
                                        </p:cTn>
                                        <p:tgtEl>
                                          <p:spTgt spid="6"/>
                                        </p:tgtEl>
                                        <p:attrNameLst>
                                          <p:attrName>style.visibility</p:attrName>
                                        </p:attrNameLst>
                                      </p:cBhvr>
                                      <p:to>
                                        <p:strVal val="hidden"/>
                                      </p:to>
                                    </p:set>
                                  </p:childTnLst>
                                </p:cTn>
                              </p:par>
                              <p:par>
                                <p:cTn id="480" presetID="12" presetClass="entr" presetSubtype="1" fill="hold" grpId="8" nodeType="withEffect">
                                  <p:stCondLst>
                                    <p:cond delay="500"/>
                                  </p:stCondLst>
                                  <p:childTnLst>
                                    <p:set>
                                      <p:cBhvr>
                                        <p:cTn id="481" dur="1" fill="hold">
                                          <p:stCondLst>
                                            <p:cond delay="0"/>
                                          </p:stCondLst>
                                        </p:cTn>
                                        <p:tgtEl>
                                          <p:spTgt spid="5"/>
                                        </p:tgtEl>
                                        <p:attrNameLst>
                                          <p:attrName>style.visibility</p:attrName>
                                        </p:attrNameLst>
                                      </p:cBhvr>
                                      <p:to>
                                        <p:strVal val="visible"/>
                                      </p:to>
                                    </p:set>
                                    <p:anim calcmode="lin" valueType="num">
                                      <p:cBhvr additive="base">
                                        <p:cTn id="482" dur="500"/>
                                        <p:tgtEl>
                                          <p:spTgt spid="5"/>
                                        </p:tgtEl>
                                        <p:attrNameLst>
                                          <p:attrName>ppt_y</p:attrName>
                                        </p:attrNameLst>
                                      </p:cBhvr>
                                      <p:tavLst>
                                        <p:tav tm="0">
                                          <p:val>
                                            <p:strVal val="#ppt_y-#ppt_h*1.125000"/>
                                          </p:val>
                                        </p:tav>
                                        <p:tav tm="100000">
                                          <p:val>
                                            <p:strVal val="#ppt_y"/>
                                          </p:val>
                                        </p:tav>
                                      </p:tavLst>
                                    </p:anim>
                                    <p:animEffect transition="in" filter="wipe(down)">
                                      <p:cBhvr>
                                        <p:cTn id="483" dur="500"/>
                                        <p:tgtEl>
                                          <p:spTgt spid="5"/>
                                        </p:tgtEl>
                                      </p:cBhvr>
                                    </p:animEffect>
                                  </p:childTnLst>
                                </p:cTn>
                              </p:par>
                            </p:childTnLst>
                          </p:cTn>
                        </p:par>
                        <p:par>
                          <p:cTn id="484" fill="hold">
                            <p:stCondLst>
                              <p:cond delay="48000"/>
                            </p:stCondLst>
                            <p:childTnLst>
                              <p:par>
                                <p:cTn id="485" presetID="12" presetClass="exit" presetSubtype="4" fill="hold" grpId="9" nodeType="afterEffect">
                                  <p:stCondLst>
                                    <p:cond delay="500"/>
                                  </p:stCondLst>
                                  <p:childTnLst>
                                    <p:anim calcmode="lin" valueType="num">
                                      <p:cBhvr additive="base">
                                        <p:cTn id="486" dur="500"/>
                                        <p:tgtEl>
                                          <p:spTgt spid="5"/>
                                        </p:tgtEl>
                                        <p:attrNameLst>
                                          <p:attrName>ppt_y</p:attrName>
                                        </p:attrNameLst>
                                      </p:cBhvr>
                                      <p:tavLst>
                                        <p:tav tm="0">
                                          <p:val>
                                            <p:strVal val="#ppt_y"/>
                                          </p:val>
                                        </p:tav>
                                        <p:tav tm="100000">
                                          <p:val>
                                            <p:strVal val="#ppt_y+#ppt_h*1.125000"/>
                                          </p:val>
                                        </p:tav>
                                      </p:tavLst>
                                    </p:anim>
                                    <p:animEffect transition="out" filter="wipe(down)">
                                      <p:cBhvr>
                                        <p:cTn id="487" dur="500"/>
                                        <p:tgtEl>
                                          <p:spTgt spid="5"/>
                                        </p:tgtEl>
                                      </p:cBhvr>
                                    </p:animEffect>
                                    <p:set>
                                      <p:cBhvr>
                                        <p:cTn id="488" dur="1" fill="hold">
                                          <p:stCondLst>
                                            <p:cond delay="499"/>
                                          </p:stCondLst>
                                        </p:cTn>
                                        <p:tgtEl>
                                          <p:spTgt spid="5"/>
                                        </p:tgtEl>
                                        <p:attrNameLst>
                                          <p:attrName>style.visibility</p:attrName>
                                        </p:attrNameLst>
                                      </p:cBhvr>
                                      <p:to>
                                        <p:strVal val="hidden"/>
                                      </p:to>
                                    </p:set>
                                  </p:childTnLst>
                                </p:cTn>
                              </p:par>
                              <p:par>
                                <p:cTn id="489" presetID="12" presetClass="entr" presetSubtype="1" fill="hold" grpId="8" nodeType="withEffect">
                                  <p:stCondLst>
                                    <p:cond delay="500"/>
                                  </p:stCondLst>
                                  <p:childTnLst>
                                    <p:set>
                                      <p:cBhvr>
                                        <p:cTn id="490" dur="1" fill="hold">
                                          <p:stCondLst>
                                            <p:cond delay="0"/>
                                          </p:stCondLst>
                                        </p:cTn>
                                        <p:tgtEl>
                                          <p:spTgt spid="4"/>
                                        </p:tgtEl>
                                        <p:attrNameLst>
                                          <p:attrName>style.visibility</p:attrName>
                                        </p:attrNameLst>
                                      </p:cBhvr>
                                      <p:to>
                                        <p:strVal val="visible"/>
                                      </p:to>
                                    </p:set>
                                    <p:anim calcmode="lin" valueType="num">
                                      <p:cBhvr additive="base">
                                        <p:cTn id="491" dur="500"/>
                                        <p:tgtEl>
                                          <p:spTgt spid="4"/>
                                        </p:tgtEl>
                                        <p:attrNameLst>
                                          <p:attrName>ppt_y</p:attrName>
                                        </p:attrNameLst>
                                      </p:cBhvr>
                                      <p:tavLst>
                                        <p:tav tm="0">
                                          <p:val>
                                            <p:strVal val="#ppt_y-#ppt_h*1.125000"/>
                                          </p:val>
                                        </p:tav>
                                        <p:tav tm="100000">
                                          <p:val>
                                            <p:strVal val="#ppt_y"/>
                                          </p:val>
                                        </p:tav>
                                      </p:tavLst>
                                    </p:anim>
                                    <p:animEffect transition="in" filter="wipe(down)">
                                      <p:cBhvr>
                                        <p:cTn id="492" dur="500"/>
                                        <p:tgtEl>
                                          <p:spTgt spid="4"/>
                                        </p:tgtEl>
                                      </p:cBhvr>
                                    </p:animEffect>
                                  </p:childTnLst>
                                </p:cTn>
                              </p:par>
                            </p:childTnLst>
                          </p:cTn>
                        </p:par>
                        <p:par>
                          <p:cTn id="493" fill="hold">
                            <p:stCondLst>
                              <p:cond delay="49000"/>
                            </p:stCondLst>
                            <p:childTnLst>
                              <p:par>
                                <p:cTn id="494" presetID="12" presetClass="exit" presetSubtype="4" fill="hold" grpId="9" nodeType="afterEffect">
                                  <p:stCondLst>
                                    <p:cond delay="500"/>
                                  </p:stCondLst>
                                  <p:childTnLst>
                                    <p:anim calcmode="lin" valueType="num">
                                      <p:cBhvr additive="base">
                                        <p:cTn id="495" dur="500"/>
                                        <p:tgtEl>
                                          <p:spTgt spid="4"/>
                                        </p:tgtEl>
                                        <p:attrNameLst>
                                          <p:attrName>ppt_y</p:attrName>
                                        </p:attrNameLst>
                                      </p:cBhvr>
                                      <p:tavLst>
                                        <p:tav tm="0">
                                          <p:val>
                                            <p:strVal val="#ppt_y"/>
                                          </p:val>
                                        </p:tav>
                                        <p:tav tm="100000">
                                          <p:val>
                                            <p:strVal val="#ppt_y+#ppt_h*1.125000"/>
                                          </p:val>
                                        </p:tav>
                                      </p:tavLst>
                                    </p:anim>
                                    <p:animEffect transition="out" filter="wipe(down)">
                                      <p:cBhvr>
                                        <p:cTn id="496" dur="500"/>
                                        <p:tgtEl>
                                          <p:spTgt spid="4"/>
                                        </p:tgtEl>
                                      </p:cBhvr>
                                    </p:animEffect>
                                    <p:set>
                                      <p:cBhvr>
                                        <p:cTn id="497" dur="1" fill="hold">
                                          <p:stCondLst>
                                            <p:cond delay="499"/>
                                          </p:stCondLst>
                                        </p:cTn>
                                        <p:tgtEl>
                                          <p:spTgt spid="4"/>
                                        </p:tgtEl>
                                        <p:attrNameLst>
                                          <p:attrName>style.visibility</p:attrName>
                                        </p:attrNameLst>
                                      </p:cBhvr>
                                      <p:to>
                                        <p:strVal val="hidden"/>
                                      </p:to>
                                    </p:set>
                                  </p:childTnLst>
                                </p:cTn>
                              </p:par>
                              <p:par>
                                <p:cTn id="498" presetID="12" presetClass="entr" presetSubtype="1" fill="hold" grpId="9" nodeType="withEffect">
                                  <p:stCondLst>
                                    <p:cond delay="500"/>
                                  </p:stCondLst>
                                  <p:childTnLst>
                                    <p:set>
                                      <p:cBhvr>
                                        <p:cTn id="499" dur="1" fill="hold">
                                          <p:stCondLst>
                                            <p:cond delay="0"/>
                                          </p:stCondLst>
                                        </p:cTn>
                                        <p:tgtEl>
                                          <p:spTgt spid="3"/>
                                        </p:tgtEl>
                                        <p:attrNameLst>
                                          <p:attrName>style.visibility</p:attrName>
                                        </p:attrNameLst>
                                      </p:cBhvr>
                                      <p:to>
                                        <p:strVal val="visible"/>
                                      </p:to>
                                    </p:set>
                                    <p:anim calcmode="lin" valueType="num">
                                      <p:cBhvr additive="base">
                                        <p:cTn id="500" dur="500"/>
                                        <p:tgtEl>
                                          <p:spTgt spid="3"/>
                                        </p:tgtEl>
                                        <p:attrNameLst>
                                          <p:attrName>ppt_y</p:attrName>
                                        </p:attrNameLst>
                                      </p:cBhvr>
                                      <p:tavLst>
                                        <p:tav tm="0">
                                          <p:val>
                                            <p:strVal val="#ppt_y-#ppt_h*1.125000"/>
                                          </p:val>
                                        </p:tav>
                                        <p:tav tm="100000">
                                          <p:val>
                                            <p:strVal val="#ppt_y"/>
                                          </p:val>
                                        </p:tav>
                                      </p:tavLst>
                                    </p:anim>
                                    <p:animEffect transition="in" filter="wipe(down)">
                                      <p:cBhvr>
                                        <p:cTn id="501" dur="500"/>
                                        <p:tgtEl>
                                          <p:spTgt spid="3"/>
                                        </p:tgtEl>
                                      </p:cBhvr>
                                    </p:animEffect>
                                  </p:childTnLst>
                                </p:cTn>
                              </p:par>
                            </p:childTnLst>
                          </p:cTn>
                        </p:par>
                        <p:par>
                          <p:cTn id="502" fill="hold">
                            <p:stCondLst>
                              <p:cond delay="50000"/>
                            </p:stCondLst>
                            <p:childTnLst>
                              <p:par>
                                <p:cTn id="503" presetID="12" presetClass="exit" presetSubtype="4" fill="hold" grpId="1" nodeType="afterEffect">
                                  <p:stCondLst>
                                    <p:cond delay="500"/>
                                  </p:stCondLst>
                                  <p:childTnLst>
                                    <p:anim calcmode="lin" valueType="num">
                                      <p:cBhvr additive="base">
                                        <p:cTn id="504" dur="500"/>
                                        <p:tgtEl>
                                          <p:spTgt spid="14"/>
                                        </p:tgtEl>
                                        <p:attrNameLst>
                                          <p:attrName>ppt_y</p:attrName>
                                        </p:attrNameLst>
                                      </p:cBhvr>
                                      <p:tavLst>
                                        <p:tav tm="0">
                                          <p:val>
                                            <p:strVal val="#ppt_y"/>
                                          </p:val>
                                        </p:tav>
                                        <p:tav tm="100000">
                                          <p:val>
                                            <p:strVal val="#ppt_y+#ppt_h*1.125000"/>
                                          </p:val>
                                        </p:tav>
                                      </p:tavLst>
                                    </p:anim>
                                    <p:animEffect transition="out" filter="wipe(down)">
                                      <p:cBhvr>
                                        <p:cTn id="505" dur="500"/>
                                        <p:tgtEl>
                                          <p:spTgt spid="14"/>
                                        </p:tgtEl>
                                      </p:cBhvr>
                                    </p:animEffect>
                                    <p:set>
                                      <p:cBhvr>
                                        <p:cTn id="506" dur="1" fill="hold">
                                          <p:stCondLst>
                                            <p:cond delay="499"/>
                                          </p:stCondLst>
                                        </p:cTn>
                                        <p:tgtEl>
                                          <p:spTgt spid="14"/>
                                        </p:tgtEl>
                                        <p:attrNameLst>
                                          <p:attrName>style.visibility</p:attrName>
                                        </p:attrNameLst>
                                      </p:cBhvr>
                                      <p:to>
                                        <p:strVal val="hidden"/>
                                      </p:to>
                                    </p:set>
                                  </p:childTnLst>
                                </p:cTn>
                              </p:par>
                              <p:par>
                                <p:cTn id="507" presetID="12" presetClass="entr" presetSubtype="1" fill="hold" grpId="1" nodeType="withEffect">
                                  <p:stCondLst>
                                    <p:cond delay="500"/>
                                  </p:stCondLst>
                                  <p:childTnLst>
                                    <p:set>
                                      <p:cBhvr>
                                        <p:cTn id="508" dur="1" fill="hold">
                                          <p:stCondLst>
                                            <p:cond delay="0"/>
                                          </p:stCondLst>
                                        </p:cTn>
                                        <p:tgtEl>
                                          <p:spTgt spid="13"/>
                                        </p:tgtEl>
                                        <p:attrNameLst>
                                          <p:attrName>style.visibility</p:attrName>
                                        </p:attrNameLst>
                                      </p:cBhvr>
                                      <p:to>
                                        <p:strVal val="visible"/>
                                      </p:to>
                                    </p:set>
                                    <p:anim calcmode="lin" valueType="num">
                                      <p:cBhvr additive="base">
                                        <p:cTn id="509" dur="500"/>
                                        <p:tgtEl>
                                          <p:spTgt spid="13"/>
                                        </p:tgtEl>
                                        <p:attrNameLst>
                                          <p:attrName>ppt_y</p:attrName>
                                        </p:attrNameLst>
                                      </p:cBhvr>
                                      <p:tavLst>
                                        <p:tav tm="0">
                                          <p:val>
                                            <p:strVal val="#ppt_y-#ppt_h*1.125000"/>
                                          </p:val>
                                        </p:tav>
                                        <p:tav tm="100000">
                                          <p:val>
                                            <p:strVal val="#ppt_y"/>
                                          </p:val>
                                        </p:tav>
                                      </p:tavLst>
                                    </p:anim>
                                    <p:animEffect transition="in" filter="wipe(down)">
                                      <p:cBhvr>
                                        <p:cTn id="510" dur="500"/>
                                        <p:tgtEl>
                                          <p:spTgt spid="13"/>
                                        </p:tgtEl>
                                      </p:cBhvr>
                                    </p:animEffect>
                                  </p:childTnLst>
                                </p:cTn>
                              </p:par>
                              <p:par>
                                <p:cTn id="511" presetID="12" presetClass="exit" presetSubtype="4" fill="hold" grpId="10" nodeType="withEffect">
                                  <p:stCondLst>
                                    <p:cond delay="500"/>
                                  </p:stCondLst>
                                  <p:childTnLst>
                                    <p:anim calcmode="lin" valueType="num">
                                      <p:cBhvr additive="base">
                                        <p:cTn id="512" dur="500"/>
                                        <p:tgtEl>
                                          <p:spTgt spid="3"/>
                                        </p:tgtEl>
                                        <p:attrNameLst>
                                          <p:attrName>ppt_y</p:attrName>
                                        </p:attrNameLst>
                                      </p:cBhvr>
                                      <p:tavLst>
                                        <p:tav tm="0">
                                          <p:val>
                                            <p:strVal val="#ppt_y"/>
                                          </p:val>
                                        </p:tav>
                                        <p:tav tm="100000">
                                          <p:val>
                                            <p:strVal val="#ppt_y+#ppt_h*1.125000"/>
                                          </p:val>
                                        </p:tav>
                                      </p:tavLst>
                                    </p:anim>
                                    <p:animEffect transition="out" filter="wipe(down)">
                                      <p:cBhvr>
                                        <p:cTn id="513" dur="500"/>
                                        <p:tgtEl>
                                          <p:spTgt spid="3"/>
                                        </p:tgtEl>
                                      </p:cBhvr>
                                    </p:animEffect>
                                    <p:set>
                                      <p:cBhvr>
                                        <p:cTn id="514" dur="1" fill="hold">
                                          <p:stCondLst>
                                            <p:cond delay="499"/>
                                          </p:stCondLst>
                                        </p:cTn>
                                        <p:tgtEl>
                                          <p:spTgt spid="3"/>
                                        </p:tgtEl>
                                        <p:attrNameLst>
                                          <p:attrName>style.visibility</p:attrName>
                                        </p:attrNameLst>
                                      </p:cBhvr>
                                      <p:to>
                                        <p:strVal val="hidden"/>
                                      </p:to>
                                    </p:set>
                                  </p:childTnLst>
                                </p:cTn>
                              </p:par>
                              <p:par>
                                <p:cTn id="515" presetID="12" presetClass="entr" presetSubtype="1" fill="hold" grpId="10" nodeType="withEffect">
                                  <p:stCondLst>
                                    <p:cond delay="500"/>
                                  </p:stCondLst>
                                  <p:childTnLst>
                                    <p:set>
                                      <p:cBhvr>
                                        <p:cTn id="516" dur="1" fill="hold">
                                          <p:stCondLst>
                                            <p:cond delay="0"/>
                                          </p:stCondLst>
                                        </p:cTn>
                                        <p:tgtEl>
                                          <p:spTgt spid="12"/>
                                        </p:tgtEl>
                                        <p:attrNameLst>
                                          <p:attrName>style.visibility</p:attrName>
                                        </p:attrNameLst>
                                      </p:cBhvr>
                                      <p:to>
                                        <p:strVal val="visible"/>
                                      </p:to>
                                    </p:set>
                                    <p:anim calcmode="lin" valueType="num">
                                      <p:cBhvr additive="base">
                                        <p:cTn id="517" dur="500"/>
                                        <p:tgtEl>
                                          <p:spTgt spid="12"/>
                                        </p:tgtEl>
                                        <p:attrNameLst>
                                          <p:attrName>ppt_y</p:attrName>
                                        </p:attrNameLst>
                                      </p:cBhvr>
                                      <p:tavLst>
                                        <p:tav tm="0">
                                          <p:val>
                                            <p:strVal val="#ppt_y-#ppt_h*1.125000"/>
                                          </p:val>
                                        </p:tav>
                                        <p:tav tm="100000">
                                          <p:val>
                                            <p:strVal val="#ppt_y"/>
                                          </p:val>
                                        </p:tav>
                                      </p:tavLst>
                                    </p:anim>
                                    <p:animEffect transition="in" filter="wipe(down)">
                                      <p:cBhvr>
                                        <p:cTn id="518" dur="500"/>
                                        <p:tgtEl>
                                          <p:spTgt spid="12"/>
                                        </p:tgtEl>
                                      </p:cBhvr>
                                    </p:animEffect>
                                  </p:childTnLst>
                                </p:cTn>
                              </p:par>
                            </p:childTnLst>
                          </p:cTn>
                        </p:par>
                        <p:par>
                          <p:cTn id="519" fill="hold">
                            <p:stCondLst>
                              <p:cond delay="51000"/>
                            </p:stCondLst>
                            <p:childTnLst>
                              <p:par>
                                <p:cTn id="520" presetID="12" presetClass="exit" presetSubtype="4" fill="hold" grpId="11" nodeType="afterEffect">
                                  <p:stCondLst>
                                    <p:cond delay="500"/>
                                  </p:stCondLst>
                                  <p:childTnLst>
                                    <p:anim calcmode="lin" valueType="num">
                                      <p:cBhvr additive="base">
                                        <p:cTn id="521" dur="500"/>
                                        <p:tgtEl>
                                          <p:spTgt spid="12"/>
                                        </p:tgtEl>
                                        <p:attrNameLst>
                                          <p:attrName>ppt_y</p:attrName>
                                        </p:attrNameLst>
                                      </p:cBhvr>
                                      <p:tavLst>
                                        <p:tav tm="0">
                                          <p:val>
                                            <p:strVal val="#ppt_y"/>
                                          </p:val>
                                        </p:tav>
                                        <p:tav tm="100000">
                                          <p:val>
                                            <p:strVal val="#ppt_y+#ppt_h*1.125000"/>
                                          </p:val>
                                        </p:tav>
                                      </p:tavLst>
                                    </p:anim>
                                    <p:animEffect transition="out" filter="wipe(down)">
                                      <p:cBhvr>
                                        <p:cTn id="522" dur="500"/>
                                        <p:tgtEl>
                                          <p:spTgt spid="12"/>
                                        </p:tgtEl>
                                      </p:cBhvr>
                                    </p:animEffect>
                                    <p:set>
                                      <p:cBhvr>
                                        <p:cTn id="523" dur="1" fill="hold">
                                          <p:stCondLst>
                                            <p:cond delay="499"/>
                                          </p:stCondLst>
                                        </p:cTn>
                                        <p:tgtEl>
                                          <p:spTgt spid="12"/>
                                        </p:tgtEl>
                                        <p:attrNameLst>
                                          <p:attrName>style.visibility</p:attrName>
                                        </p:attrNameLst>
                                      </p:cBhvr>
                                      <p:to>
                                        <p:strVal val="hidden"/>
                                      </p:to>
                                    </p:set>
                                  </p:childTnLst>
                                </p:cTn>
                              </p:par>
                              <p:par>
                                <p:cTn id="524" presetID="12" presetClass="entr" presetSubtype="1" fill="hold" grpId="10" nodeType="withEffect">
                                  <p:stCondLst>
                                    <p:cond delay="500"/>
                                  </p:stCondLst>
                                  <p:childTnLst>
                                    <p:set>
                                      <p:cBhvr>
                                        <p:cTn id="525" dur="1" fill="hold">
                                          <p:stCondLst>
                                            <p:cond delay="0"/>
                                          </p:stCondLst>
                                        </p:cTn>
                                        <p:tgtEl>
                                          <p:spTgt spid="11"/>
                                        </p:tgtEl>
                                        <p:attrNameLst>
                                          <p:attrName>style.visibility</p:attrName>
                                        </p:attrNameLst>
                                      </p:cBhvr>
                                      <p:to>
                                        <p:strVal val="visible"/>
                                      </p:to>
                                    </p:set>
                                    <p:anim calcmode="lin" valueType="num">
                                      <p:cBhvr additive="base">
                                        <p:cTn id="526" dur="500"/>
                                        <p:tgtEl>
                                          <p:spTgt spid="11"/>
                                        </p:tgtEl>
                                        <p:attrNameLst>
                                          <p:attrName>ppt_y</p:attrName>
                                        </p:attrNameLst>
                                      </p:cBhvr>
                                      <p:tavLst>
                                        <p:tav tm="0">
                                          <p:val>
                                            <p:strVal val="#ppt_y-#ppt_h*1.125000"/>
                                          </p:val>
                                        </p:tav>
                                        <p:tav tm="100000">
                                          <p:val>
                                            <p:strVal val="#ppt_y"/>
                                          </p:val>
                                        </p:tav>
                                      </p:tavLst>
                                    </p:anim>
                                    <p:animEffect transition="in" filter="wipe(down)">
                                      <p:cBhvr>
                                        <p:cTn id="527" dur="500"/>
                                        <p:tgtEl>
                                          <p:spTgt spid="11"/>
                                        </p:tgtEl>
                                      </p:cBhvr>
                                    </p:animEffect>
                                  </p:childTnLst>
                                </p:cTn>
                              </p:par>
                            </p:childTnLst>
                          </p:cTn>
                        </p:par>
                        <p:par>
                          <p:cTn id="528" fill="hold">
                            <p:stCondLst>
                              <p:cond delay="52000"/>
                            </p:stCondLst>
                            <p:childTnLst>
                              <p:par>
                                <p:cTn id="529" presetID="12" presetClass="exit" presetSubtype="4" fill="hold" grpId="11" nodeType="afterEffect">
                                  <p:stCondLst>
                                    <p:cond delay="500"/>
                                  </p:stCondLst>
                                  <p:childTnLst>
                                    <p:anim calcmode="lin" valueType="num">
                                      <p:cBhvr additive="base">
                                        <p:cTn id="530" dur="500"/>
                                        <p:tgtEl>
                                          <p:spTgt spid="11"/>
                                        </p:tgtEl>
                                        <p:attrNameLst>
                                          <p:attrName>ppt_y</p:attrName>
                                        </p:attrNameLst>
                                      </p:cBhvr>
                                      <p:tavLst>
                                        <p:tav tm="0">
                                          <p:val>
                                            <p:strVal val="#ppt_y"/>
                                          </p:val>
                                        </p:tav>
                                        <p:tav tm="100000">
                                          <p:val>
                                            <p:strVal val="#ppt_y+#ppt_h*1.125000"/>
                                          </p:val>
                                        </p:tav>
                                      </p:tavLst>
                                    </p:anim>
                                    <p:animEffect transition="out" filter="wipe(down)">
                                      <p:cBhvr>
                                        <p:cTn id="531" dur="500"/>
                                        <p:tgtEl>
                                          <p:spTgt spid="11"/>
                                        </p:tgtEl>
                                      </p:cBhvr>
                                    </p:animEffect>
                                    <p:set>
                                      <p:cBhvr>
                                        <p:cTn id="532" dur="1" fill="hold">
                                          <p:stCondLst>
                                            <p:cond delay="499"/>
                                          </p:stCondLst>
                                        </p:cTn>
                                        <p:tgtEl>
                                          <p:spTgt spid="11"/>
                                        </p:tgtEl>
                                        <p:attrNameLst>
                                          <p:attrName>style.visibility</p:attrName>
                                        </p:attrNameLst>
                                      </p:cBhvr>
                                      <p:to>
                                        <p:strVal val="hidden"/>
                                      </p:to>
                                    </p:set>
                                  </p:childTnLst>
                                </p:cTn>
                              </p:par>
                              <p:par>
                                <p:cTn id="533" presetID="12" presetClass="entr" presetSubtype="1" fill="hold" grpId="10" nodeType="withEffect">
                                  <p:stCondLst>
                                    <p:cond delay="500"/>
                                  </p:stCondLst>
                                  <p:childTnLst>
                                    <p:set>
                                      <p:cBhvr>
                                        <p:cTn id="534" dur="1" fill="hold">
                                          <p:stCondLst>
                                            <p:cond delay="0"/>
                                          </p:stCondLst>
                                        </p:cTn>
                                        <p:tgtEl>
                                          <p:spTgt spid="10"/>
                                        </p:tgtEl>
                                        <p:attrNameLst>
                                          <p:attrName>style.visibility</p:attrName>
                                        </p:attrNameLst>
                                      </p:cBhvr>
                                      <p:to>
                                        <p:strVal val="visible"/>
                                      </p:to>
                                    </p:set>
                                    <p:anim calcmode="lin" valueType="num">
                                      <p:cBhvr additive="base">
                                        <p:cTn id="535" dur="500"/>
                                        <p:tgtEl>
                                          <p:spTgt spid="10"/>
                                        </p:tgtEl>
                                        <p:attrNameLst>
                                          <p:attrName>ppt_y</p:attrName>
                                        </p:attrNameLst>
                                      </p:cBhvr>
                                      <p:tavLst>
                                        <p:tav tm="0">
                                          <p:val>
                                            <p:strVal val="#ppt_y-#ppt_h*1.125000"/>
                                          </p:val>
                                        </p:tav>
                                        <p:tav tm="100000">
                                          <p:val>
                                            <p:strVal val="#ppt_y"/>
                                          </p:val>
                                        </p:tav>
                                      </p:tavLst>
                                    </p:anim>
                                    <p:animEffect transition="in" filter="wipe(down)">
                                      <p:cBhvr>
                                        <p:cTn id="536" dur="500"/>
                                        <p:tgtEl>
                                          <p:spTgt spid="10"/>
                                        </p:tgtEl>
                                      </p:cBhvr>
                                    </p:animEffect>
                                  </p:childTnLst>
                                </p:cTn>
                              </p:par>
                            </p:childTnLst>
                          </p:cTn>
                        </p:par>
                        <p:par>
                          <p:cTn id="537" fill="hold">
                            <p:stCondLst>
                              <p:cond delay="53000"/>
                            </p:stCondLst>
                            <p:childTnLst>
                              <p:par>
                                <p:cTn id="538" presetID="12" presetClass="exit" presetSubtype="4" fill="hold" grpId="11" nodeType="afterEffect">
                                  <p:stCondLst>
                                    <p:cond delay="500"/>
                                  </p:stCondLst>
                                  <p:childTnLst>
                                    <p:anim calcmode="lin" valueType="num">
                                      <p:cBhvr additive="base">
                                        <p:cTn id="539" dur="500"/>
                                        <p:tgtEl>
                                          <p:spTgt spid="10"/>
                                        </p:tgtEl>
                                        <p:attrNameLst>
                                          <p:attrName>ppt_y</p:attrName>
                                        </p:attrNameLst>
                                      </p:cBhvr>
                                      <p:tavLst>
                                        <p:tav tm="0">
                                          <p:val>
                                            <p:strVal val="#ppt_y"/>
                                          </p:val>
                                        </p:tav>
                                        <p:tav tm="100000">
                                          <p:val>
                                            <p:strVal val="#ppt_y+#ppt_h*1.125000"/>
                                          </p:val>
                                        </p:tav>
                                      </p:tavLst>
                                    </p:anim>
                                    <p:animEffect transition="out" filter="wipe(down)">
                                      <p:cBhvr>
                                        <p:cTn id="540" dur="500"/>
                                        <p:tgtEl>
                                          <p:spTgt spid="10"/>
                                        </p:tgtEl>
                                      </p:cBhvr>
                                    </p:animEffect>
                                    <p:set>
                                      <p:cBhvr>
                                        <p:cTn id="541" dur="1" fill="hold">
                                          <p:stCondLst>
                                            <p:cond delay="499"/>
                                          </p:stCondLst>
                                        </p:cTn>
                                        <p:tgtEl>
                                          <p:spTgt spid="10"/>
                                        </p:tgtEl>
                                        <p:attrNameLst>
                                          <p:attrName>style.visibility</p:attrName>
                                        </p:attrNameLst>
                                      </p:cBhvr>
                                      <p:to>
                                        <p:strVal val="hidden"/>
                                      </p:to>
                                    </p:set>
                                  </p:childTnLst>
                                </p:cTn>
                              </p:par>
                              <p:par>
                                <p:cTn id="542" presetID="12" presetClass="entr" presetSubtype="1" fill="hold" grpId="10" nodeType="withEffect">
                                  <p:stCondLst>
                                    <p:cond delay="500"/>
                                  </p:stCondLst>
                                  <p:childTnLst>
                                    <p:set>
                                      <p:cBhvr>
                                        <p:cTn id="543" dur="1" fill="hold">
                                          <p:stCondLst>
                                            <p:cond delay="0"/>
                                          </p:stCondLst>
                                        </p:cTn>
                                        <p:tgtEl>
                                          <p:spTgt spid="9"/>
                                        </p:tgtEl>
                                        <p:attrNameLst>
                                          <p:attrName>style.visibility</p:attrName>
                                        </p:attrNameLst>
                                      </p:cBhvr>
                                      <p:to>
                                        <p:strVal val="visible"/>
                                      </p:to>
                                    </p:set>
                                    <p:anim calcmode="lin" valueType="num">
                                      <p:cBhvr additive="base">
                                        <p:cTn id="544" dur="500"/>
                                        <p:tgtEl>
                                          <p:spTgt spid="9"/>
                                        </p:tgtEl>
                                        <p:attrNameLst>
                                          <p:attrName>ppt_y</p:attrName>
                                        </p:attrNameLst>
                                      </p:cBhvr>
                                      <p:tavLst>
                                        <p:tav tm="0">
                                          <p:val>
                                            <p:strVal val="#ppt_y-#ppt_h*1.125000"/>
                                          </p:val>
                                        </p:tav>
                                        <p:tav tm="100000">
                                          <p:val>
                                            <p:strVal val="#ppt_y"/>
                                          </p:val>
                                        </p:tav>
                                      </p:tavLst>
                                    </p:anim>
                                    <p:animEffect transition="in" filter="wipe(down)">
                                      <p:cBhvr>
                                        <p:cTn id="545" dur="500"/>
                                        <p:tgtEl>
                                          <p:spTgt spid="9"/>
                                        </p:tgtEl>
                                      </p:cBhvr>
                                    </p:animEffect>
                                  </p:childTnLst>
                                </p:cTn>
                              </p:par>
                            </p:childTnLst>
                          </p:cTn>
                        </p:par>
                        <p:par>
                          <p:cTn id="546" fill="hold">
                            <p:stCondLst>
                              <p:cond delay="54000"/>
                            </p:stCondLst>
                            <p:childTnLst>
                              <p:par>
                                <p:cTn id="547" presetID="12" presetClass="exit" presetSubtype="4" fill="hold" grpId="11" nodeType="afterEffect">
                                  <p:stCondLst>
                                    <p:cond delay="500"/>
                                  </p:stCondLst>
                                  <p:childTnLst>
                                    <p:anim calcmode="lin" valueType="num">
                                      <p:cBhvr additive="base">
                                        <p:cTn id="548" dur="500"/>
                                        <p:tgtEl>
                                          <p:spTgt spid="9"/>
                                        </p:tgtEl>
                                        <p:attrNameLst>
                                          <p:attrName>ppt_y</p:attrName>
                                        </p:attrNameLst>
                                      </p:cBhvr>
                                      <p:tavLst>
                                        <p:tav tm="0">
                                          <p:val>
                                            <p:strVal val="#ppt_y"/>
                                          </p:val>
                                        </p:tav>
                                        <p:tav tm="100000">
                                          <p:val>
                                            <p:strVal val="#ppt_y+#ppt_h*1.125000"/>
                                          </p:val>
                                        </p:tav>
                                      </p:tavLst>
                                    </p:anim>
                                    <p:animEffect transition="out" filter="wipe(down)">
                                      <p:cBhvr>
                                        <p:cTn id="549" dur="500"/>
                                        <p:tgtEl>
                                          <p:spTgt spid="9"/>
                                        </p:tgtEl>
                                      </p:cBhvr>
                                    </p:animEffect>
                                    <p:set>
                                      <p:cBhvr>
                                        <p:cTn id="550" dur="1" fill="hold">
                                          <p:stCondLst>
                                            <p:cond delay="499"/>
                                          </p:stCondLst>
                                        </p:cTn>
                                        <p:tgtEl>
                                          <p:spTgt spid="9"/>
                                        </p:tgtEl>
                                        <p:attrNameLst>
                                          <p:attrName>style.visibility</p:attrName>
                                        </p:attrNameLst>
                                      </p:cBhvr>
                                      <p:to>
                                        <p:strVal val="hidden"/>
                                      </p:to>
                                    </p:set>
                                  </p:childTnLst>
                                </p:cTn>
                              </p:par>
                              <p:par>
                                <p:cTn id="551" presetID="12" presetClass="entr" presetSubtype="1" fill="hold" grpId="10" nodeType="withEffect">
                                  <p:stCondLst>
                                    <p:cond delay="500"/>
                                  </p:stCondLst>
                                  <p:childTnLst>
                                    <p:set>
                                      <p:cBhvr>
                                        <p:cTn id="552" dur="1" fill="hold">
                                          <p:stCondLst>
                                            <p:cond delay="0"/>
                                          </p:stCondLst>
                                        </p:cTn>
                                        <p:tgtEl>
                                          <p:spTgt spid="8"/>
                                        </p:tgtEl>
                                        <p:attrNameLst>
                                          <p:attrName>style.visibility</p:attrName>
                                        </p:attrNameLst>
                                      </p:cBhvr>
                                      <p:to>
                                        <p:strVal val="visible"/>
                                      </p:to>
                                    </p:set>
                                    <p:anim calcmode="lin" valueType="num">
                                      <p:cBhvr additive="base">
                                        <p:cTn id="553" dur="500"/>
                                        <p:tgtEl>
                                          <p:spTgt spid="8"/>
                                        </p:tgtEl>
                                        <p:attrNameLst>
                                          <p:attrName>ppt_y</p:attrName>
                                        </p:attrNameLst>
                                      </p:cBhvr>
                                      <p:tavLst>
                                        <p:tav tm="0">
                                          <p:val>
                                            <p:strVal val="#ppt_y-#ppt_h*1.125000"/>
                                          </p:val>
                                        </p:tav>
                                        <p:tav tm="100000">
                                          <p:val>
                                            <p:strVal val="#ppt_y"/>
                                          </p:val>
                                        </p:tav>
                                      </p:tavLst>
                                    </p:anim>
                                    <p:animEffect transition="in" filter="wipe(down)">
                                      <p:cBhvr>
                                        <p:cTn id="554" dur="500"/>
                                        <p:tgtEl>
                                          <p:spTgt spid="8"/>
                                        </p:tgtEl>
                                      </p:cBhvr>
                                    </p:animEffect>
                                  </p:childTnLst>
                                </p:cTn>
                              </p:par>
                            </p:childTnLst>
                          </p:cTn>
                        </p:par>
                        <p:par>
                          <p:cTn id="555" fill="hold">
                            <p:stCondLst>
                              <p:cond delay="55000"/>
                            </p:stCondLst>
                            <p:childTnLst>
                              <p:par>
                                <p:cTn id="556" presetID="12" presetClass="exit" presetSubtype="4" fill="hold" grpId="11" nodeType="afterEffect">
                                  <p:stCondLst>
                                    <p:cond delay="500"/>
                                  </p:stCondLst>
                                  <p:childTnLst>
                                    <p:anim calcmode="lin" valueType="num">
                                      <p:cBhvr additive="base">
                                        <p:cTn id="557" dur="500"/>
                                        <p:tgtEl>
                                          <p:spTgt spid="8"/>
                                        </p:tgtEl>
                                        <p:attrNameLst>
                                          <p:attrName>ppt_y</p:attrName>
                                        </p:attrNameLst>
                                      </p:cBhvr>
                                      <p:tavLst>
                                        <p:tav tm="0">
                                          <p:val>
                                            <p:strVal val="#ppt_y"/>
                                          </p:val>
                                        </p:tav>
                                        <p:tav tm="100000">
                                          <p:val>
                                            <p:strVal val="#ppt_y+#ppt_h*1.125000"/>
                                          </p:val>
                                        </p:tav>
                                      </p:tavLst>
                                    </p:anim>
                                    <p:animEffect transition="out" filter="wipe(down)">
                                      <p:cBhvr>
                                        <p:cTn id="558" dur="500"/>
                                        <p:tgtEl>
                                          <p:spTgt spid="8"/>
                                        </p:tgtEl>
                                      </p:cBhvr>
                                    </p:animEffect>
                                    <p:set>
                                      <p:cBhvr>
                                        <p:cTn id="559" dur="1" fill="hold">
                                          <p:stCondLst>
                                            <p:cond delay="499"/>
                                          </p:stCondLst>
                                        </p:cTn>
                                        <p:tgtEl>
                                          <p:spTgt spid="8"/>
                                        </p:tgtEl>
                                        <p:attrNameLst>
                                          <p:attrName>style.visibility</p:attrName>
                                        </p:attrNameLst>
                                      </p:cBhvr>
                                      <p:to>
                                        <p:strVal val="hidden"/>
                                      </p:to>
                                    </p:set>
                                  </p:childTnLst>
                                </p:cTn>
                              </p:par>
                              <p:par>
                                <p:cTn id="560" presetID="12" presetClass="entr" presetSubtype="1" fill="hold" grpId="10" nodeType="withEffect">
                                  <p:stCondLst>
                                    <p:cond delay="500"/>
                                  </p:stCondLst>
                                  <p:childTnLst>
                                    <p:set>
                                      <p:cBhvr>
                                        <p:cTn id="561" dur="1" fill="hold">
                                          <p:stCondLst>
                                            <p:cond delay="0"/>
                                          </p:stCondLst>
                                        </p:cTn>
                                        <p:tgtEl>
                                          <p:spTgt spid="7"/>
                                        </p:tgtEl>
                                        <p:attrNameLst>
                                          <p:attrName>style.visibility</p:attrName>
                                        </p:attrNameLst>
                                      </p:cBhvr>
                                      <p:to>
                                        <p:strVal val="visible"/>
                                      </p:to>
                                    </p:set>
                                    <p:anim calcmode="lin" valueType="num">
                                      <p:cBhvr additive="base">
                                        <p:cTn id="562" dur="500"/>
                                        <p:tgtEl>
                                          <p:spTgt spid="7"/>
                                        </p:tgtEl>
                                        <p:attrNameLst>
                                          <p:attrName>ppt_y</p:attrName>
                                        </p:attrNameLst>
                                      </p:cBhvr>
                                      <p:tavLst>
                                        <p:tav tm="0">
                                          <p:val>
                                            <p:strVal val="#ppt_y-#ppt_h*1.125000"/>
                                          </p:val>
                                        </p:tav>
                                        <p:tav tm="100000">
                                          <p:val>
                                            <p:strVal val="#ppt_y"/>
                                          </p:val>
                                        </p:tav>
                                      </p:tavLst>
                                    </p:anim>
                                    <p:animEffect transition="in" filter="wipe(down)">
                                      <p:cBhvr>
                                        <p:cTn id="563" dur="500"/>
                                        <p:tgtEl>
                                          <p:spTgt spid="7"/>
                                        </p:tgtEl>
                                      </p:cBhvr>
                                    </p:animEffect>
                                  </p:childTnLst>
                                </p:cTn>
                              </p:par>
                            </p:childTnLst>
                          </p:cTn>
                        </p:par>
                        <p:par>
                          <p:cTn id="564" fill="hold">
                            <p:stCondLst>
                              <p:cond delay="56000"/>
                            </p:stCondLst>
                            <p:childTnLst>
                              <p:par>
                                <p:cTn id="565" presetID="12" presetClass="exit" presetSubtype="4" fill="hold" grpId="11" nodeType="afterEffect">
                                  <p:stCondLst>
                                    <p:cond delay="500"/>
                                  </p:stCondLst>
                                  <p:childTnLst>
                                    <p:anim calcmode="lin" valueType="num">
                                      <p:cBhvr additive="base">
                                        <p:cTn id="566" dur="500"/>
                                        <p:tgtEl>
                                          <p:spTgt spid="7"/>
                                        </p:tgtEl>
                                        <p:attrNameLst>
                                          <p:attrName>ppt_y</p:attrName>
                                        </p:attrNameLst>
                                      </p:cBhvr>
                                      <p:tavLst>
                                        <p:tav tm="0">
                                          <p:val>
                                            <p:strVal val="#ppt_y"/>
                                          </p:val>
                                        </p:tav>
                                        <p:tav tm="100000">
                                          <p:val>
                                            <p:strVal val="#ppt_y+#ppt_h*1.125000"/>
                                          </p:val>
                                        </p:tav>
                                      </p:tavLst>
                                    </p:anim>
                                    <p:animEffect transition="out" filter="wipe(down)">
                                      <p:cBhvr>
                                        <p:cTn id="567" dur="500"/>
                                        <p:tgtEl>
                                          <p:spTgt spid="7"/>
                                        </p:tgtEl>
                                      </p:cBhvr>
                                    </p:animEffect>
                                    <p:set>
                                      <p:cBhvr>
                                        <p:cTn id="568" dur="1" fill="hold">
                                          <p:stCondLst>
                                            <p:cond delay="499"/>
                                          </p:stCondLst>
                                        </p:cTn>
                                        <p:tgtEl>
                                          <p:spTgt spid="7"/>
                                        </p:tgtEl>
                                        <p:attrNameLst>
                                          <p:attrName>style.visibility</p:attrName>
                                        </p:attrNameLst>
                                      </p:cBhvr>
                                      <p:to>
                                        <p:strVal val="hidden"/>
                                      </p:to>
                                    </p:set>
                                  </p:childTnLst>
                                </p:cTn>
                              </p:par>
                              <p:par>
                                <p:cTn id="569" presetID="12" presetClass="entr" presetSubtype="1" fill="hold" grpId="10" nodeType="withEffect">
                                  <p:stCondLst>
                                    <p:cond delay="500"/>
                                  </p:stCondLst>
                                  <p:childTnLst>
                                    <p:set>
                                      <p:cBhvr>
                                        <p:cTn id="570" dur="1" fill="hold">
                                          <p:stCondLst>
                                            <p:cond delay="0"/>
                                          </p:stCondLst>
                                        </p:cTn>
                                        <p:tgtEl>
                                          <p:spTgt spid="6"/>
                                        </p:tgtEl>
                                        <p:attrNameLst>
                                          <p:attrName>style.visibility</p:attrName>
                                        </p:attrNameLst>
                                      </p:cBhvr>
                                      <p:to>
                                        <p:strVal val="visible"/>
                                      </p:to>
                                    </p:set>
                                    <p:anim calcmode="lin" valueType="num">
                                      <p:cBhvr additive="base">
                                        <p:cTn id="571" dur="500"/>
                                        <p:tgtEl>
                                          <p:spTgt spid="6"/>
                                        </p:tgtEl>
                                        <p:attrNameLst>
                                          <p:attrName>ppt_y</p:attrName>
                                        </p:attrNameLst>
                                      </p:cBhvr>
                                      <p:tavLst>
                                        <p:tav tm="0">
                                          <p:val>
                                            <p:strVal val="#ppt_y-#ppt_h*1.125000"/>
                                          </p:val>
                                        </p:tav>
                                        <p:tav tm="100000">
                                          <p:val>
                                            <p:strVal val="#ppt_y"/>
                                          </p:val>
                                        </p:tav>
                                      </p:tavLst>
                                    </p:anim>
                                    <p:animEffect transition="in" filter="wipe(down)">
                                      <p:cBhvr>
                                        <p:cTn id="572" dur="500"/>
                                        <p:tgtEl>
                                          <p:spTgt spid="6"/>
                                        </p:tgtEl>
                                      </p:cBhvr>
                                    </p:animEffect>
                                  </p:childTnLst>
                                </p:cTn>
                              </p:par>
                            </p:childTnLst>
                          </p:cTn>
                        </p:par>
                        <p:par>
                          <p:cTn id="573" fill="hold">
                            <p:stCondLst>
                              <p:cond delay="57000"/>
                            </p:stCondLst>
                            <p:childTnLst>
                              <p:par>
                                <p:cTn id="574" presetID="12" presetClass="exit" presetSubtype="4" fill="hold" grpId="11" nodeType="afterEffect">
                                  <p:stCondLst>
                                    <p:cond delay="500"/>
                                  </p:stCondLst>
                                  <p:childTnLst>
                                    <p:anim calcmode="lin" valueType="num">
                                      <p:cBhvr additive="base">
                                        <p:cTn id="575" dur="500"/>
                                        <p:tgtEl>
                                          <p:spTgt spid="6"/>
                                        </p:tgtEl>
                                        <p:attrNameLst>
                                          <p:attrName>ppt_y</p:attrName>
                                        </p:attrNameLst>
                                      </p:cBhvr>
                                      <p:tavLst>
                                        <p:tav tm="0">
                                          <p:val>
                                            <p:strVal val="#ppt_y"/>
                                          </p:val>
                                        </p:tav>
                                        <p:tav tm="100000">
                                          <p:val>
                                            <p:strVal val="#ppt_y+#ppt_h*1.125000"/>
                                          </p:val>
                                        </p:tav>
                                      </p:tavLst>
                                    </p:anim>
                                    <p:animEffect transition="out" filter="wipe(down)">
                                      <p:cBhvr>
                                        <p:cTn id="576" dur="500"/>
                                        <p:tgtEl>
                                          <p:spTgt spid="6"/>
                                        </p:tgtEl>
                                      </p:cBhvr>
                                    </p:animEffect>
                                    <p:set>
                                      <p:cBhvr>
                                        <p:cTn id="577" dur="1" fill="hold">
                                          <p:stCondLst>
                                            <p:cond delay="499"/>
                                          </p:stCondLst>
                                        </p:cTn>
                                        <p:tgtEl>
                                          <p:spTgt spid="6"/>
                                        </p:tgtEl>
                                        <p:attrNameLst>
                                          <p:attrName>style.visibility</p:attrName>
                                        </p:attrNameLst>
                                      </p:cBhvr>
                                      <p:to>
                                        <p:strVal val="hidden"/>
                                      </p:to>
                                    </p:set>
                                  </p:childTnLst>
                                </p:cTn>
                              </p:par>
                              <p:par>
                                <p:cTn id="578" presetID="12" presetClass="entr" presetSubtype="1" fill="hold" grpId="10" nodeType="withEffect">
                                  <p:stCondLst>
                                    <p:cond delay="500"/>
                                  </p:stCondLst>
                                  <p:childTnLst>
                                    <p:set>
                                      <p:cBhvr>
                                        <p:cTn id="579" dur="1" fill="hold">
                                          <p:stCondLst>
                                            <p:cond delay="0"/>
                                          </p:stCondLst>
                                        </p:cTn>
                                        <p:tgtEl>
                                          <p:spTgt spid="5"/>
                                        </p:tgtEl>
                                        <p:attrNameLst>
                                          <p:attrName>style.visibility</p:attrName>
                                        </p:attrNameLst>
                                      </p:cBhvr>
                                      <p:to>
                                        <p:strVal val="visible"/>
                                      </p:to>
                                    </p:set>
                                    <p:anim calcmode="lin" valueType="num">
                                      <p:cBhvr additive="base">
                                        <p:cTn id="580" dur="500"/>
                                        <p:tgtEl>
                                          <p:spTgt spid="5"/>
                                        </p:tgtEl>
                                        <p:attrNameLst>
                                          <p:attrName>ppt_y</p:attrName>
                                        </p:attrNameLst>
                                      </p:cBhvr>
                                      <p:tavLst>
                                        <p:tav tm="0">
                                          <p:val>
                                            <p:strVal val="#ppt_y-#ppt_h*1.125000"/>
                                          </p:val>
                                        </p:tav>
                                        <p:tav tm="100000">
                                          <p:val>
                                            <p:strVal val="#ppt_y"/>
                                          </p:val>
                                        </p:tav>
                                      </p:tavLst>
                                    </p:anim>
                                    <p:animEffect transition="in" filter="wipe(down)">
                                      <p:cBhvr>
                                        <p:cTn id="581" dur="500"/>
                                        <p:tgtEl>
                                          <p:spTgt spid="5"/>
                                        </p:tgtEl>
                                      </p:cBhvr>
                                    </p:animEffect>
                                  </p:childTnLst>
                                </p:cTn>
                              </p:par>
                            </p:childTnLst>
                          </p:cTn>
                        </p:par>
                        <p:par>
                          <p:cTn id="582" fill="hold">
                            <p:stCondLst>
                              <p:cond delay="58000"/>
                            </p:stCondLst>
                            <p:childTnLst>
                              <p:par>
                                <p:cTn id="583" presetID="12" presetClass="exit" presetSubtype="4" fill="hold" grpId="11" nodeType="afterEffect">
                                  <p:stCondLst>
                                    <p:cond delay="500"/>
                                  </p:stCondLst>
                                  <p:childTnLst>
                                    <p:anim calcmode="lin" valueType="num">
                                      <p:cBhvr additive="base">
                                        <p:cTn id="584" dur="500"/>
                                        <p:tgtEl>
                                          <p:spTgt spid="5"/>
                                        </p:tgtEl>
                                        <p:attrNameLst>
                                          <p:attrName>ppt_y</p:attrName>
                                        </p:attrNameLst>
                                      </p:cBhvr>
                                      <p:tavLst>
                                        <p:tav tm="0">
                                          <p:val>
                                            <p:strVal val="#ppt_y"/>
                                          </p:val>
                                        </p:tav>
                                        <p:tav tm="100000">
                                          <p:val>
                                            <p:strVal val="#ppt_y+#ppt_h*1.125000"/>
                                          </p:val>
                                        </p:tav>
                                      </p:tavLst>
                                    </p:anim>
                                    <p:animEffect transition="out" filter="wipe(down)">
                                      <p:cBhvr>
                                        <p:cTn id="585" dur="500"/>
                                        <p:tgtEl>
                                          <p:spTgt spid="5"/>
                                        </p:tgtEl>
                                      </p:cBhvr>
                                    </p:animEffect>
                                    <p:set>
                                      <p:cBhvr>
                                        <p:cTn id="586" dur="1" fill="hold">
                                          <p:stCondLst>
                                            <p:cond delay="499"/>
                                          </p:stCondLst>
                                        </p:cTn>
                                        <p:tgtEl>
                                          <p:spTgt spid="5"/>
                                        </p:tgtEl>
                                        <p:attrNameLst>
                                          <p:attrName>style.visibility</p:attrName>
                                        </p:attrNameLst>
                                      </p:cBhvr>
                                      <p:to>
                                        <p:strVal val="hidden"/>
                                      </p:to>
                                    </p:set>
                                  </p:childTnLst>
                                </p:cTn>
                              </p:par>
                              <p:par>
                                <p:cTn id="587" presetID="12" presetClass="entr" presetSubtype="1" fill="hold" grpId="10" nodeType="withEffect">
                                  <p:stCondLst>
                                    <p:cond delay="500"/>
                                  </p:stCondLst>
                                  <p:childTnLst>
                                    <p:set>
                                      <p:cBhvr>
                                        <p:cTn id="588" dur="1" fill="hold">
                                          <p:stCondLst>
                                            <p:cond delay="0"/>
                                          </p:stCondLst>
                                        </p:cTn>
                                        <p:tgtEl>
                                          <p:spTgt spid="4"/>
                                        </p:tgtEl>
                                        <p:attrNameLst>
                                          <p:attrName>style.visibility</p:attrName>
                                        </p:attrNameLst>
                                      </p:cBhvr>
                                      <p:to>
                                        <p:strVal val="visible"/>
                                      </p:to>
                                    </p:set>
                                    <p:anim calcmode="lin" valueType="num">
                                      <p:cBhvr additive="base">
                                        <p:cTn id="589" dur="500"/>
                                        <p:tgtEl>
                                          <p:spTgt spid="4"/>
                                        </p:tgtEl>
                                        <p:attrNameLst>
                                          <p:attrName>ppt_y</p:attrName>
                                        </p:attrNameLst>
                                      </p:cBhvr>
                                      <p:tavLst>
                                        <p:tav tm="0">
                                          <p:val>
                                            <p:strVal val="#ppt_y-#ppt_h*1.125000"/>
                                          </p:val>
                                        </p:tav>
                                        <p:tav tm="100000">
                                          <p:val>
                                            <p:strVal val="#ppt_y"/>
                                          </p:val>
                                        </p:tav>
                                      </p:tavLst>
                                    </p:anim>
                                    <p:animEffect transition="in" filter="wipe(down)">
                                      <p:cBhvr>
                                        <p:cTn id="590" dur="500"/>
                                        <p:tgtEl>
                                          <p:spTgt spid="4"/>
                                        </p:tgtEl>
                                      </p:cBhvr>
                                    </p:animEffect>
                                  </p:childTnLst>
                                </p:cTn>
                              </p:par>
                            </p:childTnLst>
                          </p:cTn>
                        </p:par>
                        <p:par>
                          <p:cTn id="591" fill="hold">
                            <p:stCondLst>
                              <p:cond delay="59000"/>
                            </p:stCondLst>
                            <p:childTnLst>
                              <p:par>
                                <p:cTn id="592" presetID="12" presetClass="exit" presetSubtype="4" fill="hold" grpId="11" nodeType="afterEffect">
                                  <p:stCondLst>
                                    <p:cond delay="500"/>
                                  </p:stCondLst>
                                  <p:childTnLst>
                                    <p:anim calcmode="lin" valueType="num">
                                      <p:cBhvr additive="base">
                                        <p:cTn id="593" dur="500"/>
                                        <p:tgtEl>
                                          <p:spTgt spid="4"/>
                                        </p:tgtEl>
                                        <p:attrNameLst>
                                          <p:attrName>ppt_y</p:attrName>
                                        </p:attrNameLst>
                                      </p:cBhvr>
                                      <p:tavLst>
                                        <p:tav tm="0">
                                          <p:val>
                                            <p:strVal val="#ppt_y"/>
                                          </p:val>
                                        </p:tav>
                                        <p:tav tm="100000">
                                          <p:val>
                                            <p:strVal val="#ppt_y+#ppt_h*1.125000"/>
                                          </p:val>
                                        </p:tav>
                                      </p:tavLst>
                                    </p:anim>
                                    <p:animEffect transition="out" filter="wipe(down)">
                                      <p:cBhvr>
                                        <p:cTn id="594" dur="500"/>
                                        <p:tgtEl>
                                          <p:spTgt spid="4"/>
                                        </p:tgtEl>
                                      </p:cBhvr>
                                    </p:animEffect>
                                    <p:set>
                                      <p:cBhvr>
                                        <p:cTn id="595" dur="1" fill="hold">
                                          <p:stCondLst>
                                            <p:cond delay="499"/>
                                          </p:stCondLst>
                                        </p:cTn>
                                        <p:tgtEl>
                                          <p:spTgt spid="4"/>
                                        </p:tgtEl>
                                        <p:attrNameLst>
                                          <p:attrName>style.visibility</p:attrName>
                                        </p:attrNameLst>
                                      </p:cBhvr>
                                      <p:to>
                                        <p:strVal val="hidden"/>
                                      </p:to>
                                    </p:set>
                                  </p:childTnLst>
                                </p:cTn>
                              </p:par>
                              <p:par>
                                <p:cTn id="596" presetID="12" presetClass="entr" presetSubtype="1" fill="hold" grpId="11" nodeType="withEffect">
                                  <p:stCondLst>
                                    <p:cond delay="500"/>
                                  </p:stCondLst>
                                  <p:childTnLst>
                                    <p:set>
                                      <p:cBhvr>
                                        <p:cTn id="597" dur="1" fill="hold">
                                          <p:stCondLst>
                                            <p:cond delay="0"/>
                                          </p:stCondLst>
                                        </p:cTn>
                                        <p:tgtEl>
                                          <p:spTgt spid="3"/>
                                        </p:tgtEl>
                                        <p:attrNameLst>
                                          <p:attrName>style.visibility</p:attrName>
                                        </p:attrNameLst>
                                      </p:cBhvr>
                                      <p:to>
                                        <p:strVal val="visible"/>
                                      </p:to>
                                    </p:set>
                                    <p:anim calcmode="lin" valueType="num">
                                      <p:cBhvr additive="base">
                                        <p:cTn id="598" dur="500"/>
                                        <p:tgtEl>
                                          <p:spTgt spid="3"/>
                                        </p:tgtEl>
                                        <p:attrNameLst>
                                          <p:attrName>ppt_y</p:attrName>
                                        </p:attrNameLst>
                                      </p:cBhvr>
                                      <p:tavLst>
                                        <p:tav tm="0">
                                          <p:val>
                                            <p:strVal val="#ppt_y-#ppt_h*1.125000"/>
                                          </p:val>
                                        </p:tav>
                                        <p:tav tm="100000">
                                          <p:val>
                                            <p:strVal val="#ppt_y"/>
                                          </p:val>
                                        </p:tav>
                                      </p:tavLst>
                                    </p:anim>
                                    <p:animEffect transition="in" filter="wipe(down)">
                                      <p:cBhvr>
                                        <p:cTn id="5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3" grpId="5"/>
      <p:bldP spid="3" grpId="6"/>
      <p:bldP spid="3" grpId="7"/>
      <p:bldP spid="3" grpId="8"/>
      <p:bldP spid="3" grpId="9"/>
      <p:bldP spid="3" grpId="10"/>
      <p:bldP spid="3" grpId="11"/>
      <p:bldP spid="4" grpId="0"/>
      <p:bldP spid="4" grpId="1"/>
      <p:bldP spid="4" grpId="2"/>
      <p:bldP spid="4" grpId="3"/>
      <p:bldP spid="4" grpId="4"/>
      <p:bldP spid="4" grpId="5"/>
      <p:bldP spid="4" grpId="6"/>
      <p:bldP spid="4" grpId="7"/>
      <p:bldP spid="4" grpId="8"/>
      <p:bldP spid="4" grpId="9"/>
      <p:bldP spid="4" grpId="10"/>
      <p:bldP spid="4" grpId="11"/>
      <p:bldP spid="5" grpId="0"/>
      <p:bldP spid="5" grpId="1"/>
      <p:bldP spid="5" grpId="2"/>
      <p:bldP spid="5" grpId="3"/>
      <p:bldP spid="5" grpId="4"/>
      <p:bldP spid="5" grpId="5"/>
      <p:bldP spid="5" grpId="6"/>
      <p:bldP spid="5" grpId="7"/>
      <p:bldP spid="5" grpId="8"/>
      <p:bldP spid="5" grpId="9"/>
      <p:bldP spid="5" grpId="10"/>
      <p:bldP spid="5" grpId="11"/>
      <p:bldP spid="6" grpId="0"/>
      <p:bldP spid="6" grpId="1"/>
      <p:bldP spid="6" grpId="2"/>
      <p:bldP spid="6" grpId="3"/>
      <p:bldP spid="6" grpId="4"/>
      <p:bldP spid="6" grpId="5"/>
      <p:bldP spid="6" grpId="6"/>
      <p:bldP spid="6" grpId="7"/>
      <p:bldP spid="6" grpId="8"/>
      <p:bldP spid="6" grpId="9"/>
      <p:bldP spid="6" grpId="10"/>
      <p:bldP spid="6" grpId="11"/>
      <p:bldP spid="7" grpId="0"/>
      <p:bldP spid="7" grpId="1"/>
      <p:bldP spid="7" grpId="2"/>
      <p:bldP spid="7" grpId="3"/>
      <p:bldP spid="7" grpId="4"/>
      <p:bldP spid="7" grpId="5"/>
      <p:bldP spid="7" grpId="6"/>
      <p:bldP spid="7" grpId="7"/>
      <p:bldP spid="7" grpId="8"/>
      <p:bldP spid="7" grpId="9"/>
      <p:bldP spid="7" grpId="10"/>
      <p:bldP spid="7" grpId="11"/>
      <p:bldP spid="8" grpId="0"/>
      <p:bldP spid="8" grpId="1"/>
      <p:bldP spid="8" grpId="2"/>
      <p:bldP spid="8" grpId="3"/>
      <p:bldP spid="8" grpId="4"/>
      <p:bldP spid="8" grpId="5"/>
      <p:bldP spid="8" grpId="6"/>
      <p:bldP spid="8" grpId="7"/>
      <p:bldP spid="8" grpId="8"/>
      <p:bldP spid="8" grpId="9"/>
      <p:bldP spid="8" grpId="10"/>
      <p:bldP spid="8" grpId="11"/>
      <p:bldP spid="9" grpId="0"/>
      <p:bldP spid="9" grpId="1"/>
      <p:bldP spid="9" grpId="2"/>
      <p:bldP spid="9" grpId="3"/>
      <p:bldP spid="9" grpId="4"/>
      <p:bldP spid="9" grpId="5"/>
      <p:bldP spid="9" grpId="6"/>
      <p:bldP spid="9" grpId="7"/>
      <p:bldP spid="9" grpId="8"/>
      <p:bldP spid="9" grpId="9"/>
      <p:bldP spid="9" grpId="10"/>
      <p:bldP spid="9" grpId="11"/>
      <p:bldP spid="10" grpId="0"/>
      <p:bldP spid="10" grpId="1"/>
      <p:bldP spid="10" grpId="2"/>
      <p:bldP spid="10" grpId="3"/>
      <p:bldP spid="10" grpId="4"/>
      <p:bldP spid="10" grpId="5"/>
      <p:bldP spid="10" grpId="6"/>
      <p:bldP spid="10" grpId="7"/>
      <p:bldP spid="10" grpId="8"/>
      <p:bldP spid="10" grpId="9"/>
      <p:bldP spid="10" grpId="10"/>
      <p:bldP spid="10" grpId="11"/>
      <p:bldP spid="11" grpId="0"/>
      <p:bldP spid="11" grpId="1"/>
      <p:bldP spid="11" grpId="2"/>
      <p:bldP spid="11" grpId="3"/>
      <p:bldP spid="11" grpId="4"/>
      <p:bldP spid="11" grpId="5"/>
      <p:bldP spid="11" grpId="6"/>
      <p:bldP spid="11" grpId="7"/>
      <p:bldP spid="11" grpId="8"/>
      <p:bldP spid="11" grpId="9"/>
      <p:bldP spid="11" grpId="10"/>
      <p:bldP spid="11" grpId="11"/>
      <p:bldP spid="12" grpId="0"/>
      <p:bldP spid="12" grpId="1"/>
      <p:bldP spid="12" grpId="2"/>
      <p:bldP spid="12" grpId="3"/>
      <p:bldP spid="12" grpId="4"/>
      <p:bldP spid="12" grpId="5"/>
      <p:bldP spid="12" grpId="6"/>
      <p:bldP spid="12" grpId="7"/>
      <p:bldP spid="12" grpId="8"/>
      <p:bldP spid="12" grpId="9"/>
      <p:bldP spid="12" grpId="10"/>
      <p:bldP spid="12" grpId="11"/>
      <p:bldP spid="13" grpId="0"/>
      <p:bldP spid="13" grpId="1"/>
      <p:bldP spid="14" grpId="0"/>
      <p:bldP spid="14" grpId="1"/>
      <p:bldP spid="15" grpId="0"/>
      <p:bldP spid="15" grpId="1"/>
      <p:bldP spid="16" grpId="0"/>
      <p:bldP spid="16" grpId="1"/>
      <p:bldP spid="17" grpId="0"/>
      <p:bldP spid="17" grpId="1"/>
      <p:bldP spid="18" grpId="0"/>
      <p:bldP spid="18" grpId="1"/>
      <p:bldP spid="19" grpId="0" build="p">
        <p:tmplLst>
          <p:tmpl lvl="1">
            <p:tnLst>
              <p:par>
                <p:cTn presetID="12" presetClass="exit" presetSubtype="4" fill="hold" nodeType="withEffect">
                  <p:stCondLst>
                    <p:cond delay="500"/>
                  </p:stCondLst>
                  <p:childTnLst>
                    <p:anim calcmode="lin" valueType="num">
                      <p:cBhvr additive="base">
                        <p:cTn dur="500"/>
                        <p:tgtEl>
                          <p:spTgt spid="19"/>
                        </p:tgtEl>
                        <p:attrNameLst>
                          <p:attrName>ppt_y</p:attrName>
                        </p:attrNameLst>
                      </p:cBhvr>
                      <p:tavLst>
                        <p:tav tm="0">
                          <p:val>
                            <p:strVal val="#ppt_y"/>
                          </p:val>
                        </p:tav>
                        <p:tav tm="100000">
                          <p:val>
                            <p:strVal val="#ppt_y+#ppt_h*1.125000"/>
                          </p:val>
                        </p:tav>
                      </p:tavLst>
                    </p:anim>
                    <p:animEffect transition="out" filter="wipe(down)">
                      <p:cBhvr>
                        <p:cTn dur="500"/>
                        <p:tgtEl>
                          <p:spTgt spid="19"/>
                        </p:tgtEl>
                      </p:cBhvr>
                    </p:animEffect>
                    <p:set>
                      <p:cBhvr>
                        <p:cTn dur="1" fill="hold">
                          <p:stCondLst>
                            <p:cond delay="499"/>
                          </p:stCondLst>
                        </p:cTn>
                        <p:tgtEl>
                          <p:spTgt spid="19"/>
                        </p:tgtEl>
                        <p:attrNameLst>
                          <p:attrName>style.visibility</p:attrName>
                        </p:attrNameLst>
                      </p:cBhvr>
                      <p:to>
                        <p:strVal val="hidden"/>
                      </p:to>
                    </p:set>
                  </p:childTnLst>
                </p:cTn>
              </p:par>
            </p:tnLst>
          </p:tmpl>
        </p:tmplLst>
      </p:bldP>
      <p:bldP spid="20" grpId="0" build="p">
        <p:tmplLst>
          <p:tmpl lvl="1">
            <p:tnLst>
              <p:par>
                <p:cTn presetID="12" presetClass="entr" presetSubtype="1"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down)">
                      <p:cBhvr>
                        <p:cTn dur="500"/>
                        <p:tgtEl>
                          <p:spTgt spid="2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Animated Digits">
    <p:spTree>
      <p:nvGrpSpPr>
        <p:cNvPr id="1" name=""/>
        <p:cNvGrpSpPr/>
        <p:nvPr/>
      </p:nvGrpSpPr>
      <p:grpSpPr>
        <a:xfrm>
          <a:off x="0" y="0"/>
          <a:ext cx="0" cy="0"/>
          <a:chOff x="0" y="0"/>
          <a:chExt cx="0" cy="0"/>
        </a:xfrm>
      </p:grpSpPr>
      <p:sp>
        <p:nvSpPr>
          <p:cNvPr id="3" name="Digit 4: 0"/>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4" name="Digit 4: 1"/>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5" name="Digit 4: 2"/>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6" name="Digit 4: 3"/>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7" name="Digit 4: 4"/>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8" name="Digit 4: 5"/>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9" name="Digit 4: 6"/>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6</a:t>
            </a:r>
          </a:p>
        </p:txBody>
      </p:sp>
      <p:sp>
        <p:nvSpPr>
          <p:cNvPr id="10" name="Digit 4: 7"/>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7</a:t>
            </a:r>
          </a:p>
        </p:txBody>
      </p:sp>
      <p:sp>
        <p:nvSpPr>
          <p:cNvPr id="11" name="Digit 4: 8"/>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8</a:t>
            </a:r>
          </a:p>
        </p:txBody>
      </p:sp>
      <p:sp>
        <p:nvSpPr>
          <p:cNvPr id="12" name="Digit 4: 9"/>
          <p:cNvSpPr/>
          <p:nvPr userDrawn="1"/>
        </p:nvSpPr>
        <p:spPr>
          <a:xfrm>
            <a:off x="8927138" y="2437877"/>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9</a:t>
            </a:r>
          </a:p>
        </p:txBody>
      </p:sp>
      <p:sp>
        <p:nvSpPr>
          <p:cNvPr id="13" name="Digit 3: 0"/>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14" name="Digit 3: 1"/>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15" name="Digit 3: 2"/>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16" name="Digit 3: 3"/>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17" name="Digit 3: 4"/>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18" name="Digit 3: 5"/>
          <p:cNvSpPr/>
          <p:nvPr userDrawn="1"/>
        </p:nvSpPr>
        <p:spPr>
          <a:xfrm>
            <a:off x="6869589" y="2430006"/>
            <a:ext cx="1484891" cy="2258854"/>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en-US" sz="138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22" name="Digit 2"/>
          <p:cNvSpPr txBox="1">
            <a:spLocks/>
          </p:cNvSpPr>
          <p:nvPr userDrawn="1"/>
        </p:nvSpPr>
        <p:spPr>
          <a:xfrm>
            <a:off x="3858455" y="2674056"/>
            <a:ext cx="1443024" cy="2003625"/>
          </a:xfrm>
          <a:prstGeom prst="rect">
            <a:avLst/>
          </a:prstGeom>
        </p:spPr>
        <p:txBody>
          <a:bodyPr wrap="none" anchor="ctr" anchorCtr="0">
            <a:spAutoFit/>
          </a:bodyPr>
          <a:lstStyle>
            <a:lvl1pPr marL="0" indent="0" algn="ctr" defTabSz="914400" rtl="0" eaLnBrk="1" latinLnBrk="0" hangingPunct="1">
              <a:lnSpc>
                <a:spcPct val="90000"/>
              </a:lnSpc>
              <a:spcBef>
                <a:spcPts val="1000"/>
              </a:spcBef>
              <a:buFontTx/>
              <a:buNone/>
              <a:defRPr sz="13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p>
        </p:txBody>
      </p:sp>
      <p:sp>
        <p:nvSpPr>
          <p:cNvPr id="21" name="Digit 1"/>
          <p:cNvSpPr txBox="1">
            <a:spLocks/>
          </p:cNvSpPr>
          <p:nvPr userDrawn="1"/>
        </p:nvSpPr>
        <p:spPr>
          <a:xfrm>
            <a:off x="1800906" y="2674056"/>
            <a:ext cx="1443024" cy="2003625"/>
          </a:xfrm>
          <a:prstGeom prst="rect">
            <a:avLst/>
          </a:prstGeom>
        </p:spPr>
        <p:txBody>
          <a:bodyPr wrap="none"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13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p>
        </p:txBody>
      </p:sp>
      <p:grpSp>
        <p:nvGrpSpPr>
          <p:cNvPr id="19" name="Group 18"/>
          <p:cNvGrpSpPr/>
          <p:nvPr userDrawn="1"/>
        </p:nvGrpSpPr>
        <p:grpSpPr>
          <a:xfrm>
            <a:off x="821094" y="130629"/>
            <a:ext cx="10972800" cy="6400800"/>
            <a:chOff x="821094" y="130629"/>
            <a:chExt cx="10972800" cy="6400800"/>
          </a:xfrm>
        </p:grpSpPr>
        <p:sp>
          <p:nvSpPr>
            <p:cNvPr id="20" name="Rectangle 19"/>
            <p:cNvSpPr/>
            <p:nvPr userDrawn="1"/>
          </p:nvSpPr>
          <p:spPr>
            <a:xfrm>
              <a:off x="821094" y="4704602"/>
              <a:ext cx="10972800" cy="182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p:cNvSpPr/>
            <p:nvPr userDrawn="1"/>
          </p:nvSpPr>
          <p:spPr>
            <a:xfrm>
              <a:off x="821094" y="130629"/>
              <a:ext cx="10972800" cy="229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itle"/>
            <p:cNvSpPr txBox="1"/>
            <p:nvPr userDrawn="1"/>
          </p:nvSpPr>
          <p:spPr>
            <a:xfrm>
              <a:off x="6003635" y="950231"/>
              <a:ext cx="184731" cy="769441"/>
            </a:xfrm>
            <a:prstGeom prst="rect">
              <a:avLst/>
            </a:prstGeom>
            <a:noFill/>
          </p:spPr>
          <p:txBody>
            <a:bodyPr wrap="none" rtlCol="0">
              <a:spAutoFit/>
            </a:bodyPr>
            <a:lstStyle/>
            <a:p>
              <a:pPr algn="ctr"/>
              <a:endParaRPr lang="en-US" sz="4400" b="1" i="1" cap="all" dirty="0">
                <a:solidFill>
                  <a:schemeClr val="bg1"/>
                </a:solidFill>
                <a:latin typeface="Segoe UI Semibold" panose="020B0702040204020203" pitchFamily="34" charset="0"/>
                <a:cs typeface="Segoe UI Semibold" panose="020B0702040204020203" pitchFamily="34" charset="0"/>
              </a:endParaRPr>
            </a:p>
          </p:txBody>
        </p:sp>
        <p:sp>
          <p:nvSpPr>
            <p:cNvPr id="25" name="Minutes Label"/>
            <p:cNvSpPr txBox="1"/>
            <p:nvPr userDrawn="1"/>
          </p:nvSpPr>
          <p:spPr>
            <a:xfrm>
              <a:off x="2576406" y="4941995"/>
              <a:ext cx="1949573" cy="584775"/>
            </a:xfrm>
            <a:prstGeom prst="rect">
              <a:avLst/>
            </a:prstGeom>
            <a:noFill/>
          </p:spPr>
          <p:txBody>
            <a:bodyPr wrap="none" rtlCol="0">
              <a:spAutoFit/>
            </a:bodyPr>
            <a:lstStyle/>
            <a:p>
              <a:pPr algn="ctr"/>
              <a:r>
                <a:rPr lang="en-US" sz="3200" cap="all" dirty="0">
                  <a:solidFill>
                    <a:sysClr val="windowText" lastClr="000000">
                      <a:alpha val="30000"/>
                    </a:sysClr>
                  </a:solidFill>
                  <a:latin typeface="Segoe UI Semibold" panose="020B0702040204020203" pitchFamily="34" charset="0"/>
                  <a:cs typeface="Segoe UI Semibold" panose="020B0702040204020203" pitchFamily="34" charset="0"/>
                </a:rPr>
                <a:t>Minutes</a:t>
              </a:r>
            </a:p>
          </p:txBody>
        </p:sp>
        <p:sp>
          <p:nvSpPr>
            <p:cNvPr id="26" name="Seconds Label"/>
            <p:cNvSpPr txBox="1"/>
            <p:nvPr userDrawn="1"/>
          </p:nvSpPr>
          <p:spPr>
            <a:xfrm>
              <a:off x="7634155" y="4941995"/>
              <a:ext cx="2013308" cy="584775"/>
            </a:xfrm>
            <a:prstGeom prst="rect">
              <a:avLst/>
            </a:prstGeom>
            <a:noFill/>
          </p:spPr>
          <p:txBody>
            <a:bodyPr wrap="none" rtlCol="0">
              <a:spAutoFit/>
            </a:bodyPr>
            <a:lstStyle/>
            <a:p>
              <a:pPr algn="ctr"/>
              <a:r>
                <a:rPr lang="en-US" sz="3200" cap="all" dirty="0">
                  <a:solidFill>
                    <a:sysClr val="windowText" lastClr="000000">
                      <a:alpha val="30000"/>
                    </a:sysClr>
                  </a:solidFill>
                  <a:latin typeface="Segoe UI Semibold" panose="020B0702040204020203" pitchFamily="34" charset="0"/>
                  <a:cs typeface="Segoe UI Semibold" panose="020B0702040204020203" pitchFamily="34" charset="0"/>
                </a:rPr>
                <a:t>Seconds</a:t>
              </a:r>
            </a:p>
          </p:txBody>
        </p:sp>
      </p:grpSp>
    </p:spTree>
    <p:extLst>
      <p:ext uri="{BB962C8B-B14F-4D97-AF65-F5344CB8AC3E}">
        <p14:creationId xmlns:p14="http://schemas.microsoft.com/office/powerpoint/2010/main" val="376466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grpId="0" nodeType="withEffect">
                                  <p:stCondLst>
                                    <p:cond delay="50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down)">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par>
                                <p:cTn id="9" presetID="12" presetClass="entr" presetSubtype="1" fill="hold" grpId="0" nodeType="withEffect">
                                  <p:stCondLst>
                                    <p:cond delay="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down)">
                                      <p:cBhvr>
                                        <p:cTn id="12" dur="500"/>
                                        <p:tgtEl>
                                          <p:spTgt spid="18"/>
                                        </p:tgtEl>
                                      </p:cBhvr>
                                    </p:animEffect>
                                  </p:childTnLst>
                                </p:cTn>
                              </p:par>
                              <p:par>
                                <p:cTn id="13" presetID="12" presetClass="exit" presetSubtype="4" fill="hold" grpId="0" nodeType="withEffect">
                                  <p:stCondLst>
                                    <p:cond delay="500"/>
                                  </p:stCondLst>
                                  <p:childTnLst>
                                    <p:anim calcmode="lin" valueType="num">
                                      <p:cBhvr additive="base">
                                        <p:cTn id="14" dur="500"/>
                                        <p:tgtEl>
                                          <p:spTgt spid="3"/>
                                        </p:tgtEl>
                                        <p:attrNameLst>
                                          <p:attrName>ppt_y</p:attrName>
                                        </p:attrNameLst>
                                      </p:cBhvr>
                                      <p:tavLst>
                                        <p:tav tm="0">
                                          <p:val>
                                            <p:strVal val="#ppt_y"/>
                                          </p:val>
                                        </p:tav>
                                        <p:tav tm="100000">
                                          <p:val>
                                            <p:strVal val="#ppt_y+#ppt_h*1.125000"/>
                                          </p:val>
                                        </p:tav>
                                      </p:tavLst>
                                    </p:anim>
                                    <p:animEffect transition="out" filter="wipe(down)">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2" presetClass="entr" presetSubtype="1"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down)">
                                      <p:cBhvr>
                                        <p:cTn id="20" dur="500"/>
                                        <p:tgtEl>
                                          <p:spTgt spid="12"/>
                                        </p:tgtEl>
                                      </p:cBhvr>
                                    </p:animEffect>
                                  </p:childTnLst>
                                </p:cTn>
                              </p:par>
                            </p:childTnLst>
                          </p:cTn>
                        </p:par>
                        <p:par>
                          <p:cTn id="21" fill="hold">
                            <p:stCondLst>
                              <p:cond delay="1000"/>
                            </p:stCondLst>
                            <p:childTnLst>
                              <p:par>
                                <p:cTn id="22" presetID="12" presetClass="exit" presetSubtype="4" fill="hold" grpId="1" nodeType="afterEffect">
                                  <p:stCondLst>
                                    <p:cond delay="500"/>
                                  </p:stCondLst>
                                  <p:childTnLst>
                                    <p:anim calcmode="lin" valueType="num">
                                      <p:cBhvr additive="base">
                                        <p:cTn id="23" dur="500"/>
                                        <p:tgtEl>
                                          <p:spTgt spid="12"/>
                                        </p:tgtEl>
                                        <p:attrNameLst>
                                          <p:attrName>ppt_y</p:attrName>
                                        </p:attrNameLst>
                                      </p:cBhvr>
                                      <p:tavLst>
                                        <p:tav tm="0">
                                          <p:val>
                                            <p:strVal val="#ppt_y"/>
                                          </p:val>
                                        </p:tav>
                                        <p:tav tm="100000">
                                          <p:val>
                                            <p:strVal val="#ppt_y+#ppt_h*1.125000"/>
                                          </p:val>
                                        </p:tav>
                                      </p:tavLst>
                                    </p:anim>
                                    <p:animEffect transition="out" filter="wipe(down)">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2" presetClass="entr" presetSubtype="1" fill="hold" grpId="0" nodeType="with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ppt_y</p:attrName>
                                        </p:attrNameLst>
                                      </p:cBhvr>
                                      <p:tavLst>
                                        <p:tav tm="0">
                                          <p:val>
                                            <p:strVal val="#ppt_y-#ppt_h*1.125000"/>
                                          </p:val>
                                        </p:tav>
                                        <p:tav tm="100000">
                                          <p:val>
                                            <p:strVal val="#ppt_y"/>
                                          </p:val>
                                        </p:tav>
                                      </p:tavLst>
                                    </p:anim>
                                    <p:animEffect transition="in" filter="wipe(down)">
                                      <p:cBhvr>
                                        <p:cTn id="29" dur="500"/>
                                        <p:tgtEl>
                                          <p:spTgt spid="11"/>
                                        </p:tgtEl>
                                      </p:cBhvr>
                                    </p:animEffect>
                                  </p:childTnLst>
                                </p:cTn>
                              </p:par>
                            </p:childTnLst>
                          </p:cTn>
                        </p:par>
                        <p:par>
                          <p:cTn id="30" fill="hold">
                            <p:stCondLst>
                              <p:cond delay="2000"/>
                            </p:stCondLst>
                            <p:childTnLst>
                              <p:par>
                                <p:cTn id="31" presetID="12" presetClass="exit" presetSubtype="4" fill="hold" grpId="1" nodeType="afterEffect">
                                  <p:stCondLst>
                                    <p:cond delay="500"/>
                                  </p:stCondLst>
                                  <p:childTnLst>
                                    <p:anim calcmode="lin" valueType="num">
                                      <p:cBhvr additive="base">
                                        <p:cTn id="32" dur="500"/>
                                        <p:tgtEl>
                                          <p:spTgt spid="11"/>
                                        </p:tgtEl>
                                        <p:attrNameLst>
                                          <p:attrName>ppt_y</p:attrName>
                                        </p:attrNameLst>
                                      </p:cBhvr>
                                      <p:tavLst>
                                        <p:tav tm="0">
                                          <p:val>
                                            <p:strVal val="#ppt_y"/>
                                          </p:val>
                                        </p:tav>
                                        <p:tav tm="100000">
                                          <p:val>
                                            <p:strVal val="#ppt_y+#ppt_h*1.125000"/>
                                          </p:val>
                                        </p:tav>
                                      </p:tavLst>
                                    </p:anim>
                                    <p:animEffect transition="out" filter="wipe(down)">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2" presetClass="entr" presetSubtype="1" fill="hold" grpId="0"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down)">
                                      <p:cBhvr>
                                        <p:cTn id="38" dur="500"/>
                                        <p:tgtEl>
                                          <p:spTgt spid="10"/>
                                        </p:tgtEl>
                                      </p:cBhvr>
                                    </p:animEffect>
                                  </p:childTnLst>
                                </p:cTn>
                              </p:par>
                            </p:childTnLst>
                          </p:cTn>
                        </p:par>
                        <p:par>
                          <p:cTn id="39" fill="hold">
                            <p:stCondLst>
                              <p:cond delay="3000"/>
                            </p:stCondLst>
                            <p:childTnLst>
                              <p:par>
                                <p:cTn id="40" presetID="12" presetClass="exit" presetSubtype="4" fill="hold" grpId="1" nodeType="afterEffect">
                                  <p:stCondLst>
                                    <p:cond delay="500"/>
                                  </p:stCondLst>
                                  <p:childTnLst>
                                    <p:anim calcmode="lin" valueType="num">
                                      <p:cBhvr additive="base">
                                        <p:cTn id="41" dur="500"/>
                                        <p:tgtEl>
                                          <p:spTgt spid="10"/>
                                        </p:tgtEl>
                                        <p:attrNameLst>
                                          <p:attrName>ppt_y</p:attrName>
                                        </p:attrNameLst>
                                      </p:cBhvr>
                                      <p:tavLst>
                                        <p:tav tm="0">
                                          <p:val>
                                            <p:strVal val="#ppt_y"/>
                                          </p:val>
                                        </p:tav>
                                        <p:tav tm="100000">
                                          <p:val>
                                            <p:strVal val="#ppt_y+#ppt_h*1.125000"/>
                                          </p:val>
                                        </p:tav>
                                      </p:tavLst>
                                    </p:anim>
                                    <p:animEffect transition="out" filter="wipe(down)">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2" presetClass="entr" presetSubtype="1" fill="hold" grpId="0" nodeType="withEffect">
                                  <p:stCondLst>
                                    <p:cond delay="50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p:tgtEl>
                                          <p:spTgt spid="9"/>
                                        </p:tgtEl>
                                        <p:attrNameLst>
                                          <p:attrName>ppt_y</p:attrName>
                                        </p:attrNameLst>
                                      </p:cBhvr>
                                      <p:tavLst>
                                        <p:tav tm="0">
                                          <p:val>
                                            <p:strVal val="#ppt_y-#ppt_h*1.125000"/>
                                          </p:val>
                                        </p:tav>
                                        <p:tav tm="100000">
                                          <p:val>
                                            <p:strVal val="#ppt_y"/>
                                          </p:val>
                                        </p:tav>
                                      </p:tavLst>
                                    </p:anim>
                                    <p:animEffect transition="in" filter="wipe(down)">
                                      <p:cBhvr>
                                        <p:cTn id="47" dur="500"/>
                                        <p:tgtEl>
                                          <p:spTgt spid="9"/>
                                        </p:tgtEl>
                                      </p:cBhvr>
                                    </p:animEffect>
                                  </p:childTnLst>
                                </p:cTn>
                              </p:par>
                            </p:childTnLst>
                          </p:cTn>
                        </p:par>
                        <p:par>
                          <p:cTn id="48" fill="hold">
                            <p:stCondLst>
                              <p:cond delay="4000"/>
                            </p:stCondLst>
                            <p:childTnLst>
                              <p:par>
                                <p:cTn id="49" presetID="12" presetClass="exit" presetSubtype="4" fill="hold" grpId="1" nodeType="afterEffect">
                                  <p:stCondLst>
                                    <p:cond delay="500"/>
                                  </p:stCondLst>
                                  <p:childTnLst>
                                    <p:anim calcmode="lin" valueType="num">
                                      <p:cBhvr additive="base">
                                        <p:cTn id="50" dur="500"/>
                                        <p:tgtEl>
                                          <p:spTgt spid="9"/>
                                        </p:tgtEl>
                                        <p:attrNameLst>
                                          <p:attrName>ppt_y</p:attrName>
                                        </p:attrNameLst>
                                      </p:cBhvr>
                                      <p:tavLst>
                                        <p:tav tm="0">
                                          <p:val>
                                            <p:strVal val="#ppt_y"/>
                                          </p:val>
                                        </p:tav>
                                        <p:tav tm="100000">
                                          <p:val>
                                            <p:strVal val="#ppt_y+#ppt_h*1.125000"/>
                                          </p:val>
                                        </p:tav>
                                      </p:tavLst>
                                    </p:anim>
                                    <p:animEffect transition="out" filter="wipe(down)">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2" presetClass="entr" presetSubtype="1" fill="hold" grpId="0" nodeType="withEffect">
                                  <p:stCondLst>
                                    <p:cond delay="50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p:tgtEl>
                                          <p:spTgt spid="8"/>
                                        </p:tgtEl>
                                        <p:attrNameLst>
                                          <p:attrName>ppt_y</p:attrName>
                                        </p:attrNameLst>
                                      </p:cBhvr>
                                      <p:tavLst>
                                        <p:tav tm="0">
                                          <p:val>
                                            <p:strVal val="#ppt_y-#ppt_h*1.125000"/>
                                          </p:val>
                                        </p:tav>
                                        <p:tav tm="100000">
                                          <p:val>
                                            <p:strVal val="#ppt_y"/>
                                          </p:val>
                                        </p:tav>
                                      </p:tavLst>
                                    </p:anim>
                                    <p:animEffect transition="in" filter="wipe(down)">
                                      <p:cBhvr>
                                        <p:cTn id="56" dur="500"/>
                                        <p:tgtEl>
                                          <p:spTgt spid="8"/>
                                        </p:tgtEl>
                                      </p:cBhvr>
                                    </p:animEffect>
                                  </p:childTnLst>
                                </p:cTn>
                              </p:par>
                            </p:childTnLst>
                          </p:cTn>
                        </p:par>
                        <p:par>
                          <p:cTn id="57" fill="hold">
                            <p:stCondLst>
                              <p:cond delay="5000"/>
                            </p:stCondLst>
                            <p:childTnLst>
                              <p:par>
                                <p:cTn id="58" presetID="12" presetClass="exit" presetSubtype="4" fill="hold" grpId="1" nodeType="afterEffect">
                                  <p:stCondLst>
                                    <p:cond delay="500"/>
                                  </p:stCondLst>
                                  <p:childTnLst>
                                    <p:anim calcmode="lin" valueType="num">
                                      <p:cBhvr additive="base">
                                        <p:cTn id="59" dur="500"/>
                                        <p:tgtEl>
                                          <p:spTgt spid="8"/>
                                        </p:tgtEl>
                                        <p:attrNameLst>
                                          <p:attrName>ppt_y</p:attrName>
                                        </p:attrNameLst>
                                      </p:cBhvr>
                                      <p:tavLst>
                                        <p:tav tm="0">
                                          <p:val>
                                            <p:strVal val="#ppt_y"/>
                                          </p:val>
                                        </p:tav>
                                        <p:tav tm="100000">
                                          <p:val>
                                            <p:strVal val="#ppt_y+#ppt_h*1.125000"/>
                                          </p:val>
                                        </p:tav>
                                      </p:tavLst>
                                    </p:anim>
                                    <p:animEffect transition="out" filter="wipe(down)">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2" presetClass="entr" presetSubtype="1" fill="hold" grpId="0" nodeType="withEffect">
                                  <p:stCondLst>
                                    <p:cond delay="50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500"/>
                                        <p:tgtEl>
                                          <p:spTgt spid="7"/>
                                        </p:tgtEl>
                                        <p:attrNameLst>
                                          <p:attrName>ppt_y</p:attrName>
                                        </p:attrNameLst>
                                      </p:cBhvr>
                                      <p:tavLst>
                                        <p:tav tm="0">
                                          <p:val>
                                            <p:strVal val="#ppt_y-#ppt_h*1.125000"/>
                                          </p:val>
                                        </p:tav>
                                        <p:tav tm="100000">
                                          <p:val>
                                            <p:strVal val="#ppt_y"/>
                                          </p:val>
                                        </p:tav>
                                      </p:tavLst>
                                    </p:anim>
                                    <p:animEffect transition="in" filter="wipe(down)">
                                      <p:cBhvr>
                                        <p:cTn id="65" dur="500"/>
                                        <p:tgtEl>
                                          <p:spTgt spid="7"/>
                                        </p:tgtEl>
                                      </p:cBhvr>
                                    </p:animEffect>
                                  </p:childTnLst>
                                </p:cTn>
                              </p:par>
                            </p:childTnLst>
                          </p:cTn>
                        </p:par>
                        <p:par>
                          <p:cTn id="66" fill="hold">
                            <p:stCondLst>
                              <p:cond delay="6000"/>
                            </p:stCondLst>
                            <p:childTnLst>
                              <p:par>
                                <p:cTn id="67" presetID="12" presetClass="exit" presetSubtype="4" fill="hold" grpId="1" nodeType="afterEffect">
                                  <p:stCondLst>
                                    <p:cond delay="500"/>
                                  </p:stCondLst>
                                  <p:childTnLst>
                                    <p:anim calcmode="lin" valueType="num">
                                      <p:cBhvr additive="base">
                                        <p:cTn id="68" dur="500"/>
                                        <p:tgtEl>
                                          <p:spTgt spid="7"/>
                                        </p:tgtEl>
                                        <p:attrNameLst>
                                          <p:attrName>ppt_y</p:attrName>
                                        </p:attrNameLst>
                                      </p:cBhvr>
                                      <p:tavLst>
                                        <p:tav tm="0">
                                          <p:val>
                                            <p:strVal val="#ppt_y"/>
                                          </p:val>
                                        </p:tav>
                                        <p:tav tm="100000">
                                          <p:val>
                                            <p:strVal val="#ppt_y+#ppt_h*1.125000"/>
                                          </p:val>
                                        </p:tav>
                                      </p:tavLst>
                                    </p:anim>
                                    <p:animEffect transition="out" filter="wipe(down)">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2" presetClass="entr" presetSubtype="1" fill="hold" grpId="0" nodeType="withEffect">
                                  <p:stCondLst>
                                    <p:cond delay="50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p:tgtEl>
                                          <p:spTgt spid="6"/>
                                        </p:tgtEl>
                                        <p:attrNameLst>
                                          <p:attrName>ppt_y</p:attrName>
                                        </p:attrNameLst>
                                      </p:cBhvr>
                                      <p:tavLst>
                                        <p:tav tm="0">
                                          <p:val>
                                            <p:strVal val="#ppt_y-#ppt_h*1.125000"/>
                                          </p:val>
                                        </p:tav>
                                        <p:tav tm="100000">
                                          <p:val>
                                            <p:strVal val="#ppt_y"/>
                                          </p:val>
                                        </p:tav>
                                      </p:tavLst>
                                    </p:anim>
                                    <p:animEffect transition="in" filter="wipe(down)">
                                      <p:cBhvr>
                                        <p:cTn id="74" dur="500"/>
                                        <p:tgtEl>
                                          <p:spTgt spid="6"/>
                                        </p:tgtEl>
                                      </p:cBhvr>
                                    </p:animEffect>
                                  </p:childTnLst>
                                </p:cTn>
                              </p:par>
                            </p:childTnLst>
                          </p:cTn>
                        </p:par>
                        <p:par>
                          <p:cTn id="75" fill="hold">
                            <p:stCondLst>
                              <p:cond delay="7000"/>
                            </p:stCondLst>
                            <p:childTnLst>
                              <p:par>
                                <p:cTn id="76" presetID="12" presetClass="exit" presetSubtype="4" fill="hold" grpId="1" nodeType="afterEffect">
                                  <p:stCondLst>
                                    <p:cond delay="500"/>
                                  </p:stCondLst>
                                  <p:childTnLst>
                                    <p:anim calcmode="lin" valueType="num">
                                      <p:cBhvr additive="base">
                                        <p:cTn id="77" dur="500"/>
                                        <p:tgtEl>
                                          <p:spTgt spid="6"/>
                                        </p:tgtEl>
                                        <p:attrNameLst>
                                          <p:attrName>ppt_y</p:attrName>
                                        </p:attrNameLst>
                                      </p:cBhvr>
                                      <p:tavLst>
                                        <p:tav tm="0">
                                          <p:val>
                                            <p:strVal val="#ppt_y"/>
                                          </p:val>
                                        </p:tav>
                                        <p:tav tm="100000">
                                          <p:val>
                                            <p:strVal val="#ppt_y+#ppt_h*1.125000"/>
                                          </p:val>
                                        </p:tav>
                                      </p:tavLst>
                                    </p:anim>
                                    <p:animEffect transition="out" filter="wipe(down)">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2" presetClass="entr" presetSubtype="1" fill="hold" grpId="0" nodeType="withEffect">
                                  <p:stCondLst>
                                    <p:cond delay="500"/>
                                  </p:stCondLst>
                                  <p:childTnLst>
                                    <p:set>
                                      <p:cBhvr>
                                        <p:cTn id="81" dur="1" fill="hold">
                                          <p:stCondLst>
                                            <p:cond delay="0"/>
                                          </p:stCondLst>
                                        </p:cTn>
                                        <p:tgtEl>
                                          <p:spTgt spid="5"/>
                                        </p:tgtEl>
                                        <p:attrNameLst>
                                          <p:attrName>style.visibility</p:attrName>
                                        </p:attrNameLst>
                                      </p:cBhvr>
                                      <p:to>
                                        <p:strVal val="visible"/>
                                      </p:to>
                                    </p:set>
                                    <p:anim calcmode="lin" valueType="num">
                                      <p:cBhvr additive="base">
                                        <p:cTn id="82" dur="500"/>
                                        <p:tgtEl>
                                          <p:spTgt spid="5"/>
                                        </p:tgtEl>
                                        <p:attrNameLst>
                                          <p:attrName>ppt_y</p:attrName>
                                        </p:attrNameLst>
                                      </p:cBhvr>
                                      <p:tavLst>
                                        <p:tav tm="0">
                                          <p:val>
                                            <p:strVal val="#ppt_y-#ppt_h*1.125000"/>
                                          </p:val>
                                        </p:tav>
                                        <p:tav tm="100000">
                                          <p:val>
                                            <p:strVal val="#ppt_y"/>
                                          </p:val>
                                        </p:tav>
                                      </p:tavLst>
                                    </p:anim>
                                    <p:animEffect transition="in" filter="wipe(down)">
                                      <p:cBhvr>
                                        <p:cTn id="83" dur="500"/>
                                        <p:tgtEl>
                                          <p:spTgt spid="5"/>
                                        </p:tgtEl>
                                      </p:cBhvr>
                                    </p:animEffect>
                                  </p:childTnLst>
                                </p:cTn>
                              </p:par>
                            </p:childTnLst>
                          </p:cTn>
                        </p:par>
                        <p:par>
                          <p:cTn id="84" fill="hold">
                            <p:stCondLst>
                              <p:cond delay="8000"/>
                            </p:stCondLst>
                            <p:childTnLst>
                              <p:par>
                                <p:cTn id="85" presetID="12" presetClass="exit" presetSubtype="4" fill="hold" grpId="1" nodeType="afterEffect">
                                  <p:stCondLst>
                                    <p:cond delay="500"/>
                                  </p:stCondLst>
                                  <p:childTnLst>
                                    <p:anim calcmode="lin" valueType="num">
                                      <p:cBhvr additive="base">
                                        <p:cTn id="86" dur="500"/>
                                        <p:tgtEl>
                                          <p:spTgt spid="5"/>
                                        </p:tgtEl>
                                        <p:attrNameLst>
                                          <p:attrName>ppt_y</p:attrName>
                                        </p:attrNameLst>
                                      </p:cBhvr>
                                      <p:tavLst>
                                        <p:tav tm="0">
                                          <p:val>
                                            <p:strVal val="#ppt_y"/>
                                          </p:val>
                                        </p:tav>
                                        <p:tav tm="100000">
                                          <p:val>
                                            <p:strVal val="#ppt_y+#ppt_h*1.125000"/>
                                          </p:val>
                                        </p:tav>
                                      </p:tavLst>
                                    </p:anim>
                                    <p:animEffect transition="out" filter="wipe(down)">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12" presetClass="entr" presetSubtype="1" fill="hold" grpId="0" nodeType="withEffect">
                                  <p:stCondLst>
                                    <p:cond delay="50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p:tgtEl>
                                          <p:spTgt spid="4"/>
                                        </p:tgtEl>
                                        <p:attrNameLst>
                                          <p:attrName>ppt_y</p:attrName>
                                        </p:attrNameLst>
                                      </p:cBhvr>
                                      <p:tavLst>
                                        <p:tav tm="0">
                                          <p:val>
                                            <p:strVal val="#ppt_y-#ppt_h*1.125000"/>
                                          </p:val>
                                        </p:tav>
                                        <p:tav tm="100000">
                                          <p:val>
                                            <p:strVal val="#ppt_y"/>
                                          </p:val>
                                        </p:tav>
                                      </p:tavLst>
                                    </p:anim>
                                    <p:animEffect transition="in" filter="wipe(down)">
                                      <p:cBhvr>
                                        <p:cTn id="92" dur="500"/>
                                        <p:tgtEl>
                                          <p:spTgt spid="4"/>
                                        </p:tgtEl>
                                      </p:cBhvr>
                                    </p:animEffect>
                                  </p:childTnLst>
                                </p:cTn>
                              </p:par>
                            </p:childTnLst>
                          </p:cTn>
                        </p:par>
                        <p:par>
                          <p:cTn id="93" fill="hold">
                            <p:stCondLst>
                              <p:cond delay="9000"/>
                            </p:stCondLst>
                            <p:childTnLst>
                              <p:par>
                                <p:cTn id="94" presetID="12" presetClass="exit" presetSubtype="4" fill="hold" grpId="1" nodeType="afterEffect">
                                  <p:stCondLst>
                                    <p:cond delay="500"/>
                                  </p:stCondLst>
                                  <p:childTnLst>
                                    <p:anim calcmode="lin" valueType="num">
                                      <p:cBhvr additive="base">
                                        <p:cTn id="95" dur="500"/>
                                        <p:tgtEl>
                                          <p:spTgt spid="4"/>
                                        </p:tgtEl>
                                        <p:attrNameLst>
                                          <p:attrName>ppt_y</p:attrName>
                                        </p:attrNameLst>
                                      </p:cBhvr>
                                      <p:tavLst>
                                        <p:tav tm="0">
                                          <p:val>
                                            <p:strVal val="#ppt_y"/>
                                          </p:val>
                                        </p:tav>
                                        <p:tav tm="100000">
                                          <p:val>
                                            <p:strVal val="#ppt_y+#ppt_h*1.125000"/>
                                          </p:val>
                                        </p:tav>
                                      </p:tavLst>
                                    </p:anim>
                                    <p:animEffect transition="out" filter="wipe(down)">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par>
                                <p:cTn id="98" presetID="12" presetClass="entr" presetSubtype="1" fill="hold" grpId="1" nodeType="withEffect">
                                  <p:stCondLst>
                                    <p:cond delay="500"/>
                                  </p:stCondLst>
                                  <p:childTnLst>
                                    <p:set>
                                      <p:cBhvr>
                                        <p:cTn id="99" dur="1" fill="hold">
                                          <p:stCondLst>
                                            <p:cond delay="0"/>
                                          </p:stCondLst>
                                        </p:cTn>
                                        <p:tgtEl>
                                          <p:spTgt spid="3"/>
                                        </p:tgtEl>
                                        <p:attrNameLst>
                                          <p:attrName>style.visibility</p:attrName>
                                        </p:attrNameLst>
                                      </p:cBhvr>
                                      <p:to>
                                        <p:strVal val="visible"/>
                                      </p:to>
                                    </p:set>
                                    <p:anim calcmode="lin" valueType="num">
                                      <p:cBhvr additive="base">
                                        <p:cTn id="100" dur="500"/>
                                        <p:tgtEl>
                                          <p:spTgt spid="3"/>
                                        </p:tgtEl>
                                        <p:attrNameLst>
                                          <p:attrName>ppt_y</p:attrName>
                                        </p:attrNameLst>
                                      </p:cBhvr>
                                      <p:tavLst>
                                        <p:tav tm="0">
                                          <p:val>
                                            <p:strVal val="#ppt_y-#ppt_h*1.125000"/>
                                          </p:val>
                                        </p:tav>
                                        <p:tav tm="100000">
                                          <p:val>
                                            <p:strVal val="#ppt_y"/>
                                          </p:val>
                                        </p:tav>
                                      </p:tavLst>
                                    </p:anim>
                                    <p:animEffect transition="in" filter="wipe(down)">
                                      <p:cBhvr>
                                        <p:cTn id="101" dur="500"/>
                                        <p:tgtEl>
                                          <p:spTgt spid="3"/>
                                        </p:tgtEl>
                                      </p:cBhvr>
                                    </p:animEffect>
                                  </p:childTnLst>
                                </p:cTn>
                              </p:par>
                            </p:childTnLst>
                          </p:cTn>
                        </p:par>
                        <p:par>
                          <p:cTn id="102" fill="hold">
                            <p:stCondLst>
                              <p:cond delay="10000"/>
                            </p:stCondLst>
                            <p:childTnLst>
                              <p:par>
                                <p:cTn id="103" presetID="12" presetClass="exit" presetSubtype="4" fill="hold" grpId="1" nodeType="afterEffect">
                                  <p:stCondLst>
                                    <p:cond delay="500"/>
                                  </p:stCondLst>
                                  <p:childTnLst>
                                    <p:anim calcmode="lin" valueType="num">
                                      <p:cBhvr additive="base">
                                        <p:cTn id="104" dur="500"/>
                                        <p:tgtEl>
                                          <p:spTgt spid="18"/>
                                        </p:tgtEl>
                                        <p:attrNameLst>
                                          <p:attrName>ppt_y</p:attrName>
                                        </p:attrNameLst>
                                      </p:cBhvr>
                                      <p:tavLst>
                                        <p:tav tm="0">
                                          <p:val>
                                            <p:strVal val="#ppt_y"/>
                                          </p:val>
                                        </p:tav>
                                        <p:tav tm="100000">
                                          <p:val>
                                            <p:strVal val="#ppt_y+#ppt_h*1.125000"/>
                                          </p:val>
                                        </p:tav>
                                      </p:tavLst>
                                    </p:anim>
                                    <p:animEffect transition="out" filter="wipe(down)">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par>
                                <p:cTn id="107" presetID="12" presetClass="entr" presetSubtype="1" fill="hold" grpId="0" nodeType="withEffect">
                                  <p:stCondLst>
                                    <p:cond delay="50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500"/>
                                        <p:tgtEl>
                                          <p:spTgt spid="17"/>
                                        </p:tgtEl>
                                        <p:attrNameLst>
                                          <p:attrName>ppt_y</p:attrName>
                                        </p:attrNameLst>
                                      </p:cBhvr>
                                      <p:tavLst>
                                        <p:tav tm="0">
                                          <p:val>
                                            <p:strVal val="#ppt_y-#ppt_h*1.125000"/>
                                          </p:val>
                                        </p:tav>
                                        <p:tav tm="100000">
                                          <p:val>
                                            <p:strVal val="#ppt_y"/>
                                          </p:val>
                                        </p:tav>
                                      </p:tavLst>
                                    </p:anim>
                                    <p:animEffect transition="in" filter="wipe(down)">
                                      <p:cBhvr>
                                        <p:cTn id="110" dur="500"/>
                                        <p:tgtEl>
                                          <p:spTgt spid="17"/>
                                        </p:tgtEl>
                                      </p:cBhvr>
                                    </p:animEffect>
                                  </p:childTnLst>
                                </p:cTn>
                              </p:par>
                              <p:par>
                                <p:cTn id="111" presetID="12" presetClass="exit" presetSubtype="4" fill="hold" grpId="2" nodeType="withEffect">
                                  <p:stCondLst>
                                    <p:cond delay="500"/>
                                  </p:stCondLst>
                                  <p:childTnLst>
                                    <p:anim calcmode="lin" valueType="num">
                                      <p:cBhvr additive="base">
                                        <p:cTn id="112" dur="500"/>
                                        <p:tgtEl>
                                          <p:spTgt spid="3"/>
                                        </p:tgtEl>
                                        <p:attrNameLst>
                                          <p:attrName>ppt_y</p:attrName>
                                        </p:attrNameLst>
                                      </p:cBhvr>
                                      <p:tavLst>
                                        <p:tav tm="0">
                                          <p:val>
                                            <p:strVal val="#ppt_y"/>
                                          </p:val>
                                        </p:tav>
                                        <p:tav tm="100000">
                                          <p:val>
                                            <p:strVal val="#ppt_y+#ppt_h*1.125000"/>
                                          </p:val>
                                        </p:tav>
                                      </p:tavLst>
                                    </p:anim>
                                    <p:animEffect transition="out" filter="wipe(down)">
                                      <p:cBhvr>
                                        <p:cTn id="113" dur="500"/>
                                        <p:tgtEl>
                                          <p:spTgt spid="3"/>
                                        </p:tgtEl>
                                      </p:cBhvr>
                                    </p:animEffect>
                                    <p:set>
                                      <p:cBhvr>
                                        <p:cTn id="114" dur="1" fill="hold">
                                          <p:stCondLst>
                                            <p:cond delay="499"/>
                                          </p:stCondLst>
                                        </p:cTn>
                                        <p:tgtEl>
                                          <p:spTgt spid="3"/>
                                        </p:tgtEl>
                                        <p:attrNameLst>
                                          <p:attrName>style.visibility</p:attrName>
                                        </p:attrNameLst>
                                      </p:cBhvr>
                                      <p:to>
                                        <p:strVal val="hidden"/>
                                      </p:to>
                                    </p:set>
                                  </p:childTnLst>
                                </p:cTn>
                              </p:par>
                              <p:par>
                                <p:cTn id="115" presetID="12" presetClass="entr" presetSubtype="1" fill="hold" grpId="2" nodeType="withEffect">
                                  <p:stCondLst>
                                    <p:cond delay="500"/>
                                  </p:stCondLst>
                                  <p:childTnLst>
                                    <p:set>
                                      <p:cBhvr>
                                        <p:cTn id="116" dur="1" fill="hold">
                                          <p:stCondLst>
                                            <p:cond delay="0"/>
                                          </p:stCondLst>
                                        </p:cTn>
                                        <p:tgtEl>
                                          <p:spTgt spid="12"/>
                                        </p:tgtEl>
                                        <p:attrNameLst>
                                          <p:attrName>style.visibility</p:attrName>
                                        </p:attrNameLst>
                                      </p:cBhvr>
                                      <p:to>
                                        <p:strVal val="visible"/>
                                      </p:to>
                                    </p:set>
                                    <p:anim calcmode="lin" valueType="num">
                                      <p:cBhvr additive="base">
                                        <p:cTn id="117" dur="500"/>
                                        <p:tgtEl>
                                          <p:spTgt spid="12"/>
                                        </p:tgtEl>
                                        <p:attrNameLst>
                                          <p:attrName>ppt_y</p:attrName>
                                        </p:attrNameLst>
                                      </p:cBhvr>
                                      <p:tavLst>
                                        <p:tav tm="0">
                                          <p:val>
                                            <p:strVal val="#ppt_y-#ppt_h*1.125000"/>
                                          </p:val>
                                        </p:tav>
                                        <p:tav tm="100000">
                                          <p:val>
                                            <p:strVal val="#ppt_y"/>
                                          </p:val>
                                        </p:tav>
                                      </p:tavLst>
                                    </p:anim>
                                    <p:animEffect transition="in" filter="wipe(down)">
                                      <p:cBhvr>
                                        <p:cTn id="118" dur="500"/>
                                        <p:tgtEl>
                                          <p:spTgt spid="12"/>
                                        </p:tgtEl>
                                      </p:cBhvr>
                                    </p:animEffect>
                                  </p:childTnLst>
                                </p:cTn>
                              </p:par>
                            </p:childTnLst>
                          </p:cTn>
                        </p:par>
                        <p:par>
                          <p:cTn id="119" fill="hold">
                            <p:stCondLst>
                              <p:cond delay="11000"/>
                            </p:stCondLst>
                            <p:childTnLst>
                              <p:par>
                                <p:cTn id="120" presetID="12" presetClass="exit" presetSubtype="4" fill="hold" grpId="3" nodeType="afterEffect">
                                  <p:stCondLst>
                                    <p:cond delay="500"/>
                                  </p:stCondLst>
                                  <p:childTnLst>
                                    <p:anim calcmode="lin" valueType="num">
                                      <p:cBhvr additive="base">
                                        <p:cTn id="121" dur="500"/>
                                        <p:tgtEl>
                                          <p:spTgt spid="12"/>
                                        </p:tgtEl>
                                        <p:attrNameLst>
                                          <p:attrName>ppt_y</p:attrName>
                                        </p:attrNameLst>
                                      </p:cBhvr>
                                      <p:tavLst>
                                        <p:tav tm="0">
                                          <p:val>
                                            <p:strVal val="#ppt_y"/>
                                          </p:val>
                                        </p:tav>
                                        <p:tav tm="100000">
                                          <p:val>
                                            <p:strVal val="#ppt_y+#ppt_h*1.125000"/>
                                          </p:val>
                                        </p:tav>
                                      </p:tavLst>
                                    </p:anim>
                                    <p:animEffect transition="out" filter="wipe(down)">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2" presetClass="entr" presetSubtype="1" fill="hold" grpId="2" nodeType="withEffect">
                                  <p:stCondLst>
                                    <p:cond delay="500"/>
                                  </p:stCondLst>
                                  <p:childTnLst>
                                    <p:set>
                                      <p:cBhvr>
                                        <p:cTn id="125" dur="1" fill="hold">
                                          <p:stCondLst>
                                            <p:cond delay="0"/>
                                          </p:stCondLst>
                                        </p:cTn>
                                        <p:tgtEl>
                                          <p:spTgt spid="11"/>
                                        </p:tgtEl>
                                        <p:attrNameLst>
                                          <p:attrName>style.visibility</p:attrName>
                                        </p:attrNameLst>
                                      </p:cBhvr>
                                      <p:to>
                                        <p:strVal val="visible"/>
                                      </p:to>
                                    </p:set>
                                    <p:anim calcmode="lin" valueType="num">
                                      <p:cBhvr additive="base">
                                        <p:cTn id="126" dur="500"/>
                                        <p:tgtEl>
                                          <p:spTgt spid="11"/>
                                        </p:tgtEl>
                                        <p:attrNameLst>
                                          <p:attrName>ppt_y</p:attrName>
                                        </p:attrNameLst>
                                      </p:cBhvr>
                                      <p:tavLst>
                                        <p:tav tm="0">
                                          <p:val>
                                            <p:strVal val="#ppt_y-#ppt_h*1.125000"/>
                                          </p:val>
                                        </p:tav>
                                        <p:tav tm="100000">
                                          <p:val>
                                            <p:strVal val="#ppt_y"/>
                                          </p:val>
                                        </p:tav>
                                      </p:tavLst>
                                    </p:anim>
                                    <p:animEffect transition="in" filter="wipe(down)">
                                      <p:cBhvr>
                                        <p:cTn id="127" dur="500"/>
                                        <p:tgtEl>
                                          <p:spTgt spid="11"/>
                                        </p:tgtEl>
                                      </p:cBhvr>
                                    </p:animEffect>
                                  </p:childTnLst>
                                </p:cTn>
                              </p:par>
                            </p:childTnLst>
                          </p:cTn>
                        </p:par>
                        <p:par>
                          <p:cTn id="128" fill="hold">
                            <p:stCondLst>
                              <p:cond delay="12000"/>
                            </p:stCondLst>
                            <p:childTnLst>
                              <p:par>
                                <p:cTn id="129" presetID="12" presetClass="exit" presetSubtype="4" fill="hold" grpId="3" nodeType="afterEffect">
                                  <p:stCondLst>
                                    <p:cond delay="500"/>
                                  </p:stCondLst>
                                  <p:childTnLst>
                                    <p:anim calcmode="lin" valueType="num">
                                      <p:cBhvr additive="base">
                                        <p:cTn id="130" dur="500"/>
                                        <p:tgtEl>
                                          <p:spTgt spid="11"/>
                                        </p:tgtEl>
                                        <p:attrNameLst>
                                          <p:attrName>ppt_y</p:attrName>
                                        </p:attrNameLst>
                                      </p:cBhvr>
                                      <p:tavLst>
                                        <p:tav tm="0">
                                          <p:val>
                                            <p:strVal val="#ppt_y"/>
                                          </p:val>
                                        </p:tav>
                                        <p:tav tm="100000">
                                          <p:val>
                                            <p:strVal val="#ppt_y+#ppt_h*1.125000"/>
                                          </p:val>
                                        </p:tav>
                                      </p:tavLst>
                                    </p:anim>
                                    <p:animEffect transition="out" filter="wipe(down)">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par>
                                <p:cTn id="133" presetID="12" presetClass="entr" presetSubtype="1" fill="hold" grpId="2" nodeType="withEffect">
                                  <p:stCondLst>
                                    <p:cond delay="500"/>
                                  </p:stCondLst>
                                  <p:childTnLst>
                                    <p:set>
                                      <p:cBhvr>
                                        <p:cTn id="134" dur="1" fill="hold">
                                          <p:stCondLst>
                                            <p:cond delay="0"/>
                                          </p:stCondLst>
                                        </p:cTn>
                                        <p:tgtEl>
                                          <p:spTgt spid="10"/>
                                        </p:tgtEl>
                                        <p:attrNameLst>
                                          <p:attrName>style.visibility</p:attrName>
                                        </p:attrNameLst>
                                      </p:cBhvr>
                                      <p:to>
                                        <p:strVal val="visible"/>
                                      </p:to>
                                    </p:set>
                                    <p:anim calcmode="lin" valueType="num">
                                      <p:cBhvr additive="base">
                                        <p:cTn id="135" dur="500"/>
                                        <p:tgtEl>
                                          <p:spTgt spid="10"/>
                                        </p:tgtEl>
                                        <p:attrNameLst>
                                          <p:attrName>ppt_y</p:attrName>
                                        </p:attrNameLst>
                                      </p:cBhvr>
                                      <p:tavLst>
                                        <p:tav tm="0">
                                          <p:val>
                                            <p:strVal val="#ppt_y-#ppt_h*1.125000"/>
                                          </p:val>
                                        </p:tav>
                                        <p:tav tm="100000">
                                          <p:val>
                                            <p:strVal val="#ppt_y"/>
                                          </p:val>
                                        </p:tav>
                                      </p:tavLst>
                                    </p:anim>
                                    <p:animEffect transition="in" filter="wipe(down)">
                                      <p:cBhvr>
                                        <p:cTn id="136" dur="500"/>
                                        <p:tgtEl>
                                          <p:spTgt spid="10"/>
                                        </p:tgtEl>
                                      </p:cBhvr>
                                    </p:animEffect>
                                  </p:childTnLst>
                                </p:cTn>
                              </p:par>
                            </p:childTnLst>
                          </p:cTn>
                        </p:par>
                        <p:par>
                          <p:cTn id="137" fill="hold">
                            <p:stCondLst>
                              <p:cond delay="13000"/>
                            </p:stCondLst>
                            <p:childTnLst>
                              <p:par>
                                <p:cTn id="138" presetID="12" presetClass="exit" presetSubtype="4" fill="hold" grpId="3" nodeType="afterEffect">
                                  <p:stCondLst>
                                    <p:cond delay="500"/>
                                  </p:stCondLst>
                                  <p:childTnLst>
                                    <p:anim calcmode="lin" valueType="num">
                                      <p:cBhvr additive="base">
                                        <p:cTn id="139" dur="500"/>
                                        <p:tgtEl>
                                          <p:spTgt spid="10"/>
                                        </p:tgtEl>
                                        <p:attrNameLst>
                                          <p:attrName>ppt_y</p:attrName>
                                        </p:attrNameLst>
                                      </p:cBhvr>
                                      <p:tavLst>
                                        <p:tav tm="0">
                                          <p:val>
                                            <p:strVal val="#ppt_y"/>
                                          </p:val>
                                        </p:tav>
                                        <p:tav tm="100000">
                                          <p:val>
                                            <p:strVal val="#ppt_y+#ppt_h*1.125000"/>
                                          </p:val>
                                        </p:tav>
                                      </p:tavLst>
                                    </p:anim>
                                    <p:animEffect transition="out" filter="wipe(down)">
                                      <p:cBhvr>
                                        <p:cTn id="140" dur="500"/>
                                        <p:tgtEl>
                                          <p:spTgt spid="10"/>
                                        </p:tgtEl>
                                      </p:cBhvr>
                                    </p:animEffect>
                                    <p:set>
                                      <p:cBhvr>
                                        <p:cTn id="141" dur="1" fill="hold">
                                          <p:stCondLst>
                                            <p:cond delay="499"/>
                                          </p:stCondLst>
                                        </p:cTn>
                                        <p:tgtEl>
                                          <p:spTgt spid="10"/>
                                        </p:tgtEl>
                                        <p:attrNameLst>
                                          <p:attrName>style.visibility</p:attrName>
                                        </p:attrNameLst>
                                      </p:cBhvr>
                                      <p:to>
                                        <p:strVal val="hidden"/>
                                      </p:to>
                                    </p:set>
                                  </p:childTnLst>
                                </p:cTn>
                              </p:par>
                              <p:par>
                                <p:cTn id="142" presetID="12" presetClass="entr" presetSubtype="1" fill="hold" grpId="2" nodeType="withEffect">
                                  <p:stCondLst>
                                    <p:cond delay="500"/>
                                  </p:stCondLst>
                                  <p:childTnLst>
                                    <p:set>
                                      <p:cBhvr>
                                        <p:cTn id="143" dur="1" fill="hold">
                                          <p:stCondLst>
                                            <p:cond delay="0"/>
                                          </p:stCondLst>
                                        </p:cTn>
                                        <p:tgtEl>
                                          <p:spTgt spid="9"/>
                                        </p:tgtEl>
                                        <p:attrNameLst>
                                          <p:attrName>style.visibility</p:attrName>
                                        </p:attrNameLst>
                                      </p:cBhvr>
                                      <p:to>
                                        <p:strVal val="visible"/>
                                      </p:to>
                                    </p:set>
                                    <p:anim calcmode="lin" valueType="num">
                                      <p:cBhvr additive="base">
                                        <p:cTn id="144" dur="500"/>
                                        <p:tgtEl>
                                          <p:spTgt spid="9"/>
                                        </p:tgtEl>
                                        <p:attrNameLst>
                                          <p:attrName>ppt_y</p:attrName>
                                        </p:attrNameLst>
                                      </p:cBhvr>
                                      <p:tavLst>
                                        <p:tav tm="0">
                                          <p:val>
                                            <p:strVal val="#ppt_y-#ppt_h*1.125000"/>
                                          </p:val>
                                        </p:tav>
                                        <p:tav tm="100000">
                                          <p:val>
                                            <p:strVal val="#ppt_y"/>
                                          </p:val>
                                        </p:tav>
                                      </p:tavLst>
                                    </p:anim>
                                    <p:animEffect transition="in" filter="wipe(down)">
                                      <p:cBhvr>
                                        <p:cTn id="145" dur="500"/>
                                        <p:tgtEl>
                                          <p:spTgt spid="9"/>
                                        </p:tgtEl>
                                      </p:cBhvr>
                                    </p:animEffect>
                                  </p:childTnLst>
                                </p:cTn>
                              </p:par>
                            </p:childTnLst>
                          </p:cTn>
                        </p:par>
                        <p:par>
                          <p:cTn id="146" fill="hold">
                            <p:stCondLst>
                              <p:cond delay="14000"/>
                            </p:stCondLst>
                            <p:childTnLst>
                              <p:par>
                                <p:cTn id="147" presetID="12" presetClass="exit" presetSubtype="4" fill="hold" grpId="3" nodeType="afterEffect">
                                  <p:stCondLst>
                                    <p:cond delay="500"/>
                                  </p:stCondLst>
                                  <p:childTnLst>
                                    <p:anim calcmode="lin" valueType="num">
                                      <p:cBhvr additive="base">
                                        <p:cTn id="148" dur="500"/>
                                        <p:tgtEl>
                                          <p:spTgt spid="9"/>
                                        </p:tgtEl>
                                        <p:attrNameLst>
                                          <p:attrName>ppt_y</p:attrName>
                                        </p:attrNameLst>
                                      </p:cBhvr>
                                      <p:tavLst>
                                        <p:tav tm="0">
                                          <p:val>
                                            <p:strVal val="#ppt_y"/>
                                          </p:val>
                                        </p:tav>
                                        <p:tav tm="100000">
                                          <p:val>
                                            <p:strVal val="#ppt_y+#ppt_h*1.125000"/>
                                          </p:val>
                                        </p:tav>
                                      </p:tavLst>
                                    </p:anim>
                                    <p:animEffect transition="out" filter="wipe(down)">
                                      <p:cBhvr>
                                        <p:cTn id="149" dur="500"/>
                                        <p:tgtEl>
                                          <p:spTgt spid="9"/>
                                        </p:tgtEl>
                                      </p:cBhvr>
                                    </p:animEffect>
                                    <p:set>
                                      <p:cBhvr>
                                        <p:cTn id="150" dur="1" fill="hold">
                                          <p:stCondLst>
                                            <p:cond delay="499"/>
                                          </p:stCondLst>
                                        </p:cTn>
                                        <p:tgtEl>
                                          <p:spTgt spid="9"/>
                                        </p:tgtEl>
                                        <p:attrNameLst>
                                          <p:attrName>style.visibility</p:attrName>
                                        </p:attrNameLst>
                                      </p:cBhvr>
                                      <p:to>
                                        <p:strVal val="hidden"/>
                                      </p:to>
                                    </p:set>
                                  </p:childTnLst>
                                </p:cTn>
                              </p:par>
                              <p:par>
                                <p:cTn id="151" presetID="12" presetClass="entr" presetSubtype="1" fill="hold" grpId="2" nodeType="withEffect">
                                  <p:stCondLst>
                                    <p:cond delay="500"/>
                                  </p:stCondLst>
                                  <p:childTnLst>
                                    <p:set>
                                      <p:cBhvr>
                                        <p:cTn id="152" dur="1" fill="hold">
                                          <p:stCondLst>
                                            <p:cond delay="0"/>
                                          </p:stCondLst>
                                        </p:cTn>
                                        <p:tgtEl>
                                          <p:spTgt spid="8"/>
                                        </p:tgtEl>
                                        <p:attrNameLst>
                                          <p:attrName>style.visibility</p:attrName>
                                        </p:attrNameLst>
                                      </p:cBhvr>
                                      <p:to>
                                        <p:strVal val="visible"/>
                                      </p:to>
                                    </p:set>
                                    <p:anim calcmode="lin" valueType="num">
                                      <p:cBhvr additive="base">
                                        <p:cTn id="153" dur="500"/>
                                        <p:tgtEl>
                                          <p:spTgt spid="8"/>
                                        </p:tgtEl>
                                        <p:attrNameLst>
                                          <p:attrName>ppt_y</p:attrName>
                                        </p:attrNameLst>
                                      </p:cBhvr>
                                      <p:tavLst>
                                        <p:tav tm="0">
                                          <p:val>
                                            <p:strVal val="#ppt_y-#ppt_h*1.125000"/>
                                          </p:val>
                                        </p:tav>
                                        <p:tav tm="100000">
                                          <p:val>
                                            <p:strVal val="#ppt_y"/>
                                          </p:val>
                                        </p:tav>
                                      </p:tavLst>
                                    </p:anim>
                                    <p:animEffect transition="in" filter="wipe(down)">
                                      <p:cBhvr>
                                        <p:cTn id="154" dur="500"/>
                                        <p:tgtEl>
                                          <p:spTgt spid="8"/>
                                        </p:tgtEl>
                                      </p:cBhvr>
                                    </p:animEffect>
                                  </p:childTnLst>
                                </p:cTn>
                              </p:par>
                            </p:childTnLst>
                          </p:cTn>
                        </p:par>
                        <p:par>
                          <p:cTn id="155" fill="hold">
                            <p:stCondLst>
                              <p:cond delay="15000"/>
                            </p:stCondLst>
                            <p:childTnLst>
                              <p:par>
                                <p:cTn id="156" presetID="12" presetClass="exit" presetSubtype="4" fill="hold" grpId="3" nodeType="afterEffect">
                                  <p:stCondLst>
                                    <p:cond delay="500"/>
                                  </p:stCondLst>
                                  <p:childTnLst>
                                    <p:anim calcmode="lin" valueType="num">
                                      <p:cBhvr additive="base">
                                        <p:cTn id="157" dur="500"/>
                                        <p:tgtEl>
                                          <p:spTgt spid="8"/>
                                        </p:tgtEl>
                                        <p:attrNameLst>
                                          <p:attrName>ppt_y</p:attrName>
                                        </p:attrNameLst>
                                      </p:cBhvr>
                                      <p:tavLst>
                                        <p:tav tm="0">
                                          <p:val>
                                            <p:strVal val="#ppt_y"/>
                                          </p:val>
                                        </p:tav>
                                        <p:tav tm="100000">
                                          <p:val>
                                            <p:strVal val="#ppt_y+#ppt_h*1.125000"/>
                                          </p:val>
                                        </p:tav>
                                      </p:tavLst>
                                    </p:anim>
                                    <p:animEffect transition="out" filter="wipe(down)">
                                      <p:cBhvr>
                                        <p:cTn id="158" dur="500"/>
                                        <p:tgtEl>
                                          <p:spTgt spid="8"/>
                                        </p:tgtEl>
                                      </p:cBhvr>
                                    </p:animEffect>
                                    <p:set>
                                      <p:cBhvr>
                                        <p:cTn id="159" dur="1" fill="hold">
                                          <p:stCondLst>
                                            <p:cond delay="499"/>
                                          </p:stCondLst>
                                        </p:cTn>
                                        <p:tgtEl>
                                          <p:spTgt spid="8"/>
                                        </p:tgtEl>
                                        <p:attrNameLst>
                                          <p:attrName>style.visibility</p:attrName>
                                        </p:attrNameLst>
                                      </p:cBhvr>
                                      <p:to>
                                        <p:strVal val="hidden"/>
                                      </p:to>
                                    </p:set>
                                  </p:childTnLst>
                                </p:cTn>
                              </p:par>
                              <p:par>
                                <p:cTn id="160" presetID="12" presetClass="entr" presetSubtype="1" fill="hold" grpId="2" nodeType="withEffect">
                                  <p:stCondLst>
                                    <p:cond delay="500"/>
                                  </p:stCondLst>
                                  <p:childTnLst>
                                    <p:set>
                                      <p:cBhvr>
                                        <p:cTn id="161" dur="1" fill="hold">
                                          <p:stCondLst>
                                            <p:cond delay="0"/>
                                          </p:stCondLst>
                                        </p:cTn>
                                        <p:tgtEl>
                                          <p:spTgt spid="7"/>
                                        </p:tgtEl>
                                        <p:attrNameLst>
                                          <p:attrName>style.visibility</p:attrName>
                                        </p:attrNameLst>
                                      </p:cBhvr>
                                      <p:to>
                                        <p:strVal val="visible"/>
                                      </p:to>
                                    </p:set>
                                    <p:anim calcmode="lin" valueType="num">
                                      <p:cBhvr additive="base">
                                        <p:cTn id="162" dur="500"/>
                                        <p:tgtEl>
                                          <p:spTgt spid="7"/>
                                        </p:tgtEl>
                                        <p:attrNameLst>
                                          <p:attrName>ppt_y</p:attrName>
                                        </p:attrNameLst>
                                      </p:cBhvr>
                                      <p:tavLst>
                                        <p:tav tm="0">
                                          <p:val>
                                            <p:strVal val="#ppt_y-#ppt_h*1.125000"/>
                                          </p:val>
                                        </p:tav>
                                        <p:tav tm="100000">
                                          <p:val>
                                            <p:strVal val="#ppt_y"/>
                                          </p:val>
                                        </p:tav>
                                      </p:tavLst>
                                    </p:anim>
                                    <p:animEffect transition="in" filter="wipe(down)">
                                      <p:cBhvr>
                                        <p:cTn id="163" dur="500"/>
                                        <p:tgtEl>
                                          <p:spTgt spid="7"/>
                                        </p:tgtEl>
                                      </p:cBhvr>
                                    </p:animEffect>
                                  </p:childTnLst>
                                </p:cTn>
                              </p:par>
                            </p:childTnLst>
                          </p:cTn>
                        </p:par>
                        <p:par>
                          <p:cTn id="164" fill="hold">
                            <p:stCondLst>
                              <p:cond delay="16000"/>
                            </p:stCondLst>
                            <p:childTnLst>
                              <p:par>
                                <p:cTn id="165" presetID="12" presetClass="exit" presetSubtype="4" fill="hold" grpId="3" nodeType="afterEffect">
                                  <p:stCondLst>
                                    <p:cond delay="500"/>
                                  </p:stCondLst>
                                  <p:childTnLst>
                                    <p:anim calcmode="lin" valueType="num">
                                      <p:cBhvr additive="base">
                                        <p:cTn id="166" dur="500"/>
                                        <p:tgtEl>
                                          <p:spTgt spid="7"/>
                                        </p:tgtEl>
                                        <p:attrNameLst>
                                          <p:attrName>ppt_y</p:attrName>
                                        </p:attrNameLst>
                                      </p:cBhvr>
                                      <p:tavLst>
                                        <p:tav tm="0">
                                          <p:val>
                                            <p:strVal val="#ppt_y"/>
                                          </p:val>
                                        </p:tav>
                                        <p:tav tm="100000">
                                          <p:val>
                                            <p:strVal val="#ppt_y+#ppt_h*1.125000"/>
                                          </p:val>
                                        </p:tav>
                                      </p:tavLst>
                                    </p:anim>
                                    <p:animEffect transition="out" filter="wipe(down)">
                                      <p:cBhvr>
                                        <p:cTn id="167" dur="500"/>
                                        <p:tgtEl>
                                          <p:spTgt spid="7"/>
                                        </p:tgtEl>
                                      </p:cBhvr>
                                    </p:animEffect>
                                    <p:set>
                                      <p:cBhvr>
                                        <p:cTn id="168" dur="1" fill="hold">
                                          <p:stCondLst>
                                            <p:cond delay="499"/>
                                          </p:stCondLst>
                                        </p:cTn>
                                        <p:tgtEl>
                                          <p:spTgt spid="7"/>
                                        </p:tgtEl>
                                        <p:attrNameLst>
                                          <p:attrName>style.visibility</p:attrName>
                                        </p:attrNameLst>
                                      </p:cBhvr>
                                      <p:to>
                                        <p:strVal val="hidden"/>
                                      </p:to>
                                    </p:set>
                                  </p:childTnLst>
                                </p:cTn>
                              </p:par>
                              <p:par>
                                <p:cTn id="169" presetID="12" presetClass="entr" presetSubtype="1" fill="hold" grpId="2" nodeType="withEffect">
                                  <p:stCondLst>
                                    <p:cond delay="500"/>
                                  </p:stCondLst>
                                  <p:childTnLst>
                                    <p:set>
                                      <p:cBhvr>
                                        <p:cTn id="170" dur="1" fill="hold">
                                          <p:stCondLst>
                                            <p:cond delay="0"/>
                                          </p:stCondLst>
                                        </p:cTn>
                                        <p:tgtEl>
                                          <p:spTgt spid="6"/>
                                        </p:tgtEl>
                                        <p:attrNameLst>
                                          <p:attrName>style.visibility</p:attrName>
                                        </p:attrNameLst>
                                      </p:cBhvr>
                                      <p:to>
                                        <p:strVal val="visible"/>
                                      </p:to>
                                    </p:set>
                                    <p:anim calcmode="lin" valueType="num">
                                      <p:cBhvr additive="base">
                                        <p:cTn id="171" dur="500"/>
                                        <p:tgtEl>
                                          <p:spTgt spid="6"/>
                                        </p:tgtEl>
                                        <p:attrNameLst>
                                          <p:attrName>ppt_y</p:attrName>
                                        </p:attrNameLst>
                                      </p:cBhvr>
                                      <p:tavLst>
                                        <p:tav tm="0">
                                          <p:val>
                                            <p:strVal val="#ppt_y-#ppt_h*1.125000"/>
                                          </p:val>
                                        </p:tav>
                                        <p:tav tm="100000">
                                          <p:val>
                                            <p:strVal val="#ppt_y"/>
                                          </p:val>
                                        </p:tav>
                                      </p:tavLst>
                                    </p:anim>
                                    <p:animEffect transition="in" filter="wipe(down)">
                                      <p:cBhvr>
                                        <p:cTn id="172" dur="500"/>
                                        <p:tgtEl>
                                          <p:spTgt spid="6"/>
                                        </p:tgtEl>
                                      </p:cBhvr>
                                    </p:animEffect>
                                  </p:childTnLst>
                                </p:cTn>
                              </p:par>
                            </p:childTnLst>
                          </p:cTn>
                        </p:par>
                        <p:par>
                          <p:cTn id="173" fill="hold">
                            <p:stCondLst>
                              <p:cond delay="17000"/>
                            </p:stCondLst>
                            <p:childTnLst>
                              <p:par>
                                <p:cTn id="174" presetID="12" presetClass="exit" presetSubtype="4" fill="hold" grpId="3" nodeType="afterEffect">
                                  <p:stCondLst>
                                    <p:cond delay="500"/>
                                  </p:stCondLst>
                                  <p:childTnLst>
                                    <p:anim calcmode="lin" valueType="num">
                                      <p:cBhvr additive="base">
                                        <p:cTn id="175" dur="500"/>
                                        <p:tgtEl>
                                          <p:spTgt spid="6"/>
                                        </p:tgtEl>
                                        <p:attrNameLst>
                                          <p:attrName>ppt_y</p:attrName>
                                        </p:attrNameLst>
                                      </p:cBhvr>
                                      <p:tavLst>
                                        <p:tav tm="0">
                                          <p:val>
                                            <p:strVal val="#ppt_y"/>
                                          </p:val>
                                        </p:tav>
                                        <p:tav tm="100000">
                                          <p:val>
                                            <p:strVal val="#ppt_y+#ppt_h*1.125000"/>
                                          </p:val>
                                        </p:tav>
                                      </p:tavLst>
                                    </p:anim>
                                    <p:animEffect transition="out" filter="wipe(down)">
                                      <p:cBhvr>
                                        <p:cTn id="176" dur="500"/>
                                        <p:tgtEl>
                                          <p:spTgt spid="6"/>
                                        </p:tgtEl>
                                      </p:cBhvr>
                                    </p:animEffect>
                                    <p:set>
                                      <p:cBhvr>
                                        <p:cTn id="177" dur="1" fill="hold">
                                          <p:stCondLst>
                                            <p:cond delay="499"/>
                                          </p:stCondLst>
                                        </p:cTn>
                                        <p:tgtEl>
                                          <p:spTgt spid="6"/>
                                        </p:tgtEl>
                                        <p:attrNameLst>
                                          <p:attrName>style.visibility</p:attrName>
                                        </p:attrNameLst>
                                      </p:cBhvr>
                                      <p:to>
                                        <p:strVal val="hidden"/>
                                      </p:to>
                                    </p:set>
                                  </p:childTnLst>
                                </p:cTn>
                              </p:par>
                              <p:par>
                                <p:cTn id="178" presetID="12" presetClass="entr" presetSubtype="1" fill="hold" grpId="2" nodeType="withEffect">
                                  <p:stCondLst>
                                    <p:cond delay="500"/>
                                  </p:stCondLst>
                                  <p:childTnLst>
                                    <p:set>
                                      <p:cBhvr>
                                        <p:cTn id="179" dur="1" fill="hold">
                                          <p:stCondLst>
                                            <p:cond delay="0"/>
                                          </p:stCondLst>
                                        </p:cTn>
                                        <p:tgtEl>
                                          <p:spTgt spid="5"/>
                                        </p:tgtEl>
                                        <p:attrNameLst>
                                          <p:attrName>style.visibility</p:attrName>
                                        </p:attrNameLst>
                                      </p:cBhvr>
                                      <p:to>
                                        <p:strVal val="visible"/>
                                      </p:to>
                                    </p:set>
                                    <p:anim calcmode="lin" valueType="num">
                                      <p:cBhvr additive="base">
                                        <p:cTn id="180" dur="500"/>
                                        <p:tgtEl>
                                          <p:spTgt spid="5"/>
                                        </p:tgtEl>
                                        <p:attrNameLst>
                                          <p:attrName>ppt_y</p:attrName>
                                        </p:attrNameLst>
                                      </p:cBhvr>
                                      <p:tavLst>
                                        <p:tav tm="0">
                                          <p:val>
                                            <p:strVal val="#ppt_y-#ppt_h*1.125000"/>
                                          </p:val>
                                        </p:tav>
                                        <p:tav tm="100000">
                                          <p:val>
                                            <p:strVal val="#ppt_y"/>
                                          </p:val>
                                        </p:tav>
                                      </p:tavLst>
                                    </p:anim>
                                    <p:animEffect transition="in" filter="wipe(down)">
                                      <p:cBhvr>
                                        <p:cTn id="181" dur="500"/>
                                        <p:tgtEl>
                                          <p:spTgt spid="5"/>
                                        </p:tgtEl>
                                      </p:cBhvr>
                                    </p:animEffect>
                                  </p:childTnLst>
                                </p:cTn>
                              </p:par>
                            </p:childTnLst>
                          </p:cTn>
                        </p:par>
                        <p:par>
                          <p:cTn id="182" fill="hold">
                            <p:stCondLst>
                              <p:cond delay="18000"/>
                            </p:stCondLst>
                            <p:childTnLst>
                              <p:par>
                                <p:cTn id="183" presetID="12" presetClass="exit" presetSubtype="4" fill="hold" grpId="3" nodeType="afterEffect">
                                  <p:stCondLst>
                                    <p:cond delay="500"/>
                                  </p:stCondLst>
                                  <p:childTnLst>
                                    <p:anim calcmode="lin" valueType="num">
                                      <p:cBhvr additive="base">
                                        <p:cTn id="184" dur="500"/>
                                        <p:tgtEl>
                                          <p:spTgt spid="5"/>
                                        </p:tgtEl>
                                        <p:attrNameLst>
                                          <p:attrName>ppt_y</p:attrName>
                                        </p:attrNameLst>
                                      </p:cBhvr>
                                      <p:tavLst>
                                        <p:tav tm="0">
                                          <p:val>
                                            <p:strVal val="#ppt_y"/>
                                          </p:val>
                                        </p:tav>
                                        <p:tav tm="100000">
                                          <p:val>
                                            <p:strVal val="#ppt_y+#ppt_h*1.125000"/>
                                          </p:val>
                                        </p:tav>
                                      </p:tavLst>
                                    </p:anim>
                                    <p:animEffect transition="out" filter="wipe(down)">
                                      <p:cBhvr>
                                        <p:cTn id="185" dur="500"/>
                                        <p:tgtEl>
                                          <p:spTgt spid="5"/>
                                        </p:tgtEl>
                                      </p:cBhvr>
                                    </p:animEffect>
                                    <p:set>
                                      <p:cBhvr>
                                        <p:cTn id="186" dur="1" fill="hold">
                                          <p:stCondLst>
                                            <p:cond delay="499"/>
                                          </p:stCondLst>
                                        </p:cTn>
                                        <p:tgtEl>
                                          <p:spTgt spid="5"/>
                                        </p:tgtEl>
                                        <p:attrNameLst>
                                          <p:attrName>style.visibility</p:attrName>
                                        </p:attrNameLst>
                                      </p:cBhvr>
                                      <p:to>
                                        <p:strVal val="hidden"/>
                                      </p:to>
                                    </p:set>
                                  </p:childTnLst>
                                </p:cTn>
                              </p:par>
                              <p:par>
                                <p:cTn id="187" presetID="12" presetClass="entr" presetSubtype="1" fill="hold" grpId="2" nodeType="withEffect">
                                  <p:stCondLst>
                                    <p:cond delay="500"/>
                                  </p:stCondLst>
                                  <p:childTnLst>
                                    <p:set>
                                      <p:cBhvr>
                                        <p:cTn id="188" dur="1" fill="hold">
                                          <p:stCondLst>
                                            <p:cond delay="0"/>
                                          </p:stCondLst>
                                        </p:cTn>
                                        <p:tgtEl>
                                          <p:spTgt spid="4"/>
                                        </p:tgtEl>
                                        <p:attrNameLst>
                                          <p:attrName>style.visibility</p:attrName>
                                        </p:attrNameLst>
                                      </p:cBhvr>
                                      <p:to>
                                        <p:strVal val="visible"/>
                                      </p:to>
                                    </p:set>
                                    <p:anim calcmode="lin" valueType="num">
                                      <p:cBhvr additive="base">
                                        <p:cTn id="189" dur="500"/>
                                        <p:tgtEl>
                                          <p:spTgt spid="4"/>
                                        </p:tgtEl>
                                        <p:attrNameLst>
                                          <p:attrName>ppt_y</p:attrName>
                                        </p:attrNameLst>
                                      </p:cBhvr>
                                      <p:tavLst>
                                        <p:tav tm="0">
                                          <p:val>
                                            <p:strVal val="#ppt_y-#ppt_h*1.125000"/>
                                          </p:val>
                                        </p:tav>
                                        <p:tav tm="100000">
                                          <p:val>
                                            <p:strVal val="#ppt_y"/>
                                          </p:val>
                                        </p:tav>
                                      </p:tavLst>
                                    </p:anim>
                                    <p:animEffect transition="in" filter="wipe(down)">
                                      <p:cBhvr>
                                        <p:cTn id="190" dur="500"/>
                                        <p:tgtEl>
                                          <p:spTgt spid="4"/>
                                        </p:tgtEl>
                                      </p:cBhvr>
                                    </p:animEffect>
                                  </p:childTnLst>
                                </p:cTn>
                              </p:par>
                            </p:childTnLst>
                          </p:cTn>
                        </p:par>
                        <p:par>
                          <p:cTn id="191" fill="hold">
                            <p:stCondLst>
                              <p:cond delay="19000"/>
                            </p:stCondLst>
                            <p:childTnLst>
                              <p:par>
                                <p:cTn id="192" presetID="12" presetClass="exit" presetSubtype="4" fill="hold" grpId="3" nodeType="afterEffect">
                                  <p:stCondLst>
                                    <p:cond delay="500"/>
                                  </p:stCondLst>
                                  <p:childTnLst>
                                    <p:anim calcmode="lin" valueType="num">
                                      <p:cBhvr additive="base">
                                        <p:cTn id="193" dur="500"/>
                                        <p:tgtEl>
                                          <p:spTgt spid="4"/>
                                        </p:tgtEl>
                                        <p:attrNameLst>
                                          <p:attrName>ppt_y</p:attrName>
                                        </p:attrNameLst>
                                      </p:cBhvr>
                                      <p:tavLst>
                                        <p:tav tm="0">
                                          <p:val>
                                            <p:strVal val="#ppt_y"/>
                                          </p:val>
                                        </p:tav>
                                        <p:tav tm="100000">
                                          <p:val>
                                            <p:strVal val="#ppt_y+#ppt_h*1.125000"/>
                                          </p:val>
                                        </p:tav>
                                      </p:tavLst>
                                    </p:anim>
                                    <p:animEffect transition="out" filter="wipe(down)">
                                      <p:cBhvr>
                                        <p:cTn id="194" dur="500"/>
                                        <p:tgtEl>
                                          <p:spTgt spid="4"/>
                                        </p:tgtEl>
                                      </p:cBhvr>
                                    </p:animEffect>
                                    <p:set>
                                      <p:cBhvr>
                                        <p:cTn id="195" dur="1" fill="hold">
                                          <p:stCondLst>
                                            <p:cond delay="499"/>
                                          </p:stCondLst>
                                        </p:cTn>
                                        <p:tgtEl>
                                          <p:spTgt spid="4"/>
                                        </p:tgtEl>
                                        <p:attrNameLst>
                                          <p:attrName>style.visibility</p:attrName>
                                        </p:attrNameLst>
                                      </p:cBhvr>
                                      <p:to>
                                        <p:strVal val="hidden"/>
                                      </p:to>
                                    </p:set>
                                  </p:childTnLst>
                                </p:cTn>
                              </p:par>
                              <p:par>
                                <p:cTn id="196" presetID="12" presetClass="entr" presetSubtype="1" fill="hold" grpId="3" nodeType="withEffect">
                                  <p:stCondLst>
                                    <p:cond delay="500"/>
                                  </p:stCondLst>
                                  <p:childTnLst>
                                    <p:set>
                                      <p:cBhvr>
                                        <p:cTn id="197" dur="1" fill="hold">
                                          <p:stCondLst>
                                            <p:cond delay="0"/>
                                          </p:stCondLst>
                                        </p:cTn>
                                        <p:tgtEl>
                                          <p:spTgt spid="3"/>
                                        </p:tgtEl>
                                        <p:attrNameLst>
                                          <p:attrName>style.visibility</p:attrName>
                                        </p:attrNameLst>
                                      </p:cBhvr>
                                      <p:to>
                                        <p:strVal val="visible"/>
                                      </p:to>
                                    </p:set>
                                    <p:anim calcmode="lin" valueType="num">
                                      <p:cBhvr additive="base">
                                        <p:cTn id="198" dur="500"/>
                                        <p:tgtEl>
                                          <p:spTgt spid="3"/>
                                        </p:tgtEl>
                                        <p:attrNameLst>
                                          <p:attrName>ppt_y</p:attrName>
                                        </p:attrNameLst>
                                      </p:cBhvr>
                                      <p:tavLst>
                                        <p:tav tm="0">
                                          <p:val>
                                            <p:strVal val="#ppt_y-#ppt_h*1.125000"/>
                                          </p:val>
                                        </p:tav>
                                        <p:tav tm="100000">
                                          <p:val>
                                            <p:strVal val="#ppt_y"/>
                                          </p:val>
                                        </p:tav>
                                      </p:tavLst>
                                    </p:anim>
                                    <p:animEffect transition="in" filter="wipe(down)">
                                      <p:cBhvr>
                                        <p:cTn id="199" dur="500"/>
                                        <p:tgtEl>
                                          <p:spTgt spid="3"/>
                                        </p:tgtEl>
                                      </p:cBhvr>
                                    </p:animEffect>
                                  </p:childTnLst>
                                </p:cTn>
                              </p:par>
                            </p:childTnLst>
                          </p:cTn>
                        </p:par>
                        <p:par>
                          <p:cTn id="200" fill="hold">
                            <p:stCondLst>
                              <p:cond delay="20000"/>
                            </p:stCondLst>
                            <p:childTnLst>
                              <p:par>
                                <p:cTn id="201" presetID="12" presetClass="exit" presetSubtype="4" fill="hold" grpId="1" nodeType="afterEffect">
                                  <p:stCondLst>
                                    <p:cond delay="500"/>
                                  </p:stCondLst>
                                  <p:childTnLst>
                                    <p:anim calcmode="lin" valueType="num">
                                      <p:cBhvr additive="base">
                                        <p:cTn id="202" dur="500"/>
                                        <p:tgtEl>
                                          <p:spTgt spid="17"/>
                                        </p:tgtEl>
                                        <p:attrNameLst>
                                          <p:attrName>ppt_y</p:attrName>
                                        </p:attrNameLst>
                                      </p:cBhvr>
                                      <p:tavLst>
                                        <p:tav tm="0">
                                          <p:val>
                                            <p:strVal val="#ppt_y"/>
                                          </p:val>
                                        </p:tav>
                                        <p:tav tm="100000">
                                          <p:val>
                                            <p:strVal val="#ppt_y+#ppt_h*1.125000"/>
                                          </p:val>
                                        </p:tav>
                                      </p:tavLst>
                                    </p:anim>
                                    <p:animEffect transition="out" filter="wipe(down)">
                                      <p:cBhvr>
                                        <p:cTn id="203" dur="500"/>
                                        <p:tgtEl>
                                          <p:spTgt spid="17"/>
                                        </p:tgtEl>
                                      </p:cBhvr>
                                    </p:animEffect>
                                    <p:set>
                                      <p:cBhvr>
                                        <p:cTn id="204" dur="1" fill="hold">
                                          <p:stCondLst>
                                            <p:cond delay="499"/>
                                          </p:stCondLst>
                                        </p:cTn>
                                        <p:tgtEl>
                                          <p:spTgt spid="17"/>
                                        </p:tgtEl>
                                        <p:attrNameLst>
                                          <p:attrName>style.visibility</p:attrName>
                                        </p:attrNameLst>
                                      </p:cBhvr>
                                      <p:to>
                                        <p:strVal val="hidden"/>
                                      </p:to>
                                    </p:set>
                                  </p:childTnLst>
                                </p:cTn>
                              </p:par>
                              <p:par>
                                <p:cTn id="205" presetID="12" presetClass="entr" presetSubtype="1" fill="hold" grpId="0" nodeType="withEffect">
                                  <p:stCondLst>
                                    <p:cond delay="500"/>
                                  </p:stCondLst>
                                  <p:childTnLst>
                                    <p:set>
                                      <p:cBhvr>
                                        <p:cTn id="206" dur="1" fill="hold">
                                          <p:stCondLst>
                                            <p:cond delay="0"/>
                                          </p:stCondLst>
                                        </p:cTn>
                                        <p:tgtEl>
                                          <p:spTgt spid="16"/>
                                        </p:tgtEl>
                                        <p:attrNameLst>
                                          <p:attrName>style.visibility</p:attrName>
                                        </p:attrNameLst>
                                      </p:cBhvr>
                                      <p:to>
                                        <p:strVal val="visible"/>
                                      </p:to>
                                    </p:set>
                                    <p:anim calcmode="lin" valueType="num">
                                      <p:cBhvr additive="base">
                                        <p:cTn id="207" dur="500"/>
                                        <p:tgtEl>
                                          <p:spTgt spid="16"/>
                                        </p:tgtEl>
                                        <p:attrNameLst>
                                          <p:attrName>ppt_y</p:attrName>
                                        </p:attrNameLst>
                                      </p:cBhvr>
                                      <p:tavLst>
                                        <p:tav tm="0">
                                          <p:val>
                                            <p:strVal val="#ppt_y-#ppt_h*1.125000"/>
                                          </p:val>
                                        </p:tav>
                                        <p:tav tm="100000">
                                          <p:val>
                                            <p:strVal val="#ppt_y"/>
                                          </p:val>
                                        </p:tav>
                                      </p:tavLst>
                                    </p:anim>
                                    <p:animEffect transition="in" filter="wipe(down)">
                                      <p:cBhvr>
                                        <p:cTn id="208" dur="500"/>
                                        <p:tgtEl>
                                          <p:spTgt spid="16"/>
                                        </p:tgtEl>
                                      </p:cBhvr>
                                    </p:animEffect>
                                  </p:childTnLst>
                                </p:cTn>
                              </p:par>
                              <p:par>
                                <p:cTn id="209" presetID="12" presetClass="exit" presetSubtype="4" fill="hold" grpId="4" nodeType="withEffect">
                                  <p:stCondLst>
                                    <p:cond delay="500"/>
                                  </p:stCondLst>
                                  <p:childTnLst>
                                    <p:anim calcmode="lin" valueType="num">
                                      <p:cBhvr additive="base">
                                        <p:cTn id="210" dur="500"/>
                                        <p:tgtEl>
                                          <p:spTgt spid="3"/>
                                        </p:tgtEl>
                                        <p:attrNameLst>
                                          <p:attrName>ppt_y</p:attrName>
                                        </p:attrNameLst>
                                      </p:cBhvr>
                                      <p:tavLst>
                                        <p:tav tm="0">
                                          <p:val>
                                            <p:strVal val="#ppt_y"/>
                                          </p:val>
                                        </p:tav>
                                        <p:tav tm="100000">
                                          <p:val>
                                            <p:strVal val="#ppt_y+#ppt_h*1.125000"/>
                                          </p:val>
                                        </p:tav>
                                      </p:tavLst>
                                    </p:anim>
                                    <p:animEffect transition="out" filter="wipe(down)">
                                      <p:cBhvr>
                                        <p:cTn id="211" dur="500"/>
                                        <p:tgtEl>
                                          <p:spTgt spid="3"/>
                                        </p:tgtEl>
                                      </p:cBhvr>
                                    </p:animEffect>
                                    <p:set>
                                      <p:cBhvr>
                                        <p:cTn id="212" dur="1" fill="hold">
                                          <p:stCondLst>
                                            <p:cond delay="499"/>
                                          </p:stCondLst>
                                        </p:cTn>
                                        <p:tgtEl>
                                          <p:spTgt spid="3"/>
                                        </p:tgtEl>
                                        <p:attrNameLst>
                                          <p:attrName>style.visibility</p:attrName>
                                        </p:attrNameLst>
                                      </p:cBhvr>
                                      <p:to>
                                        <p:strVal val="hidden"/>
                                      </p:to>
                                    </p:set>
                                  </p:childTnLst>
                                </p:cTn>
                              </p:par>
                              <p:par>
                                <p:cTn id="213" presetID="12" presetClass="entr" presetSubtype="1" fill="hold" grpId="4" nodeType="withEffect">
                                  <p:stCondLst>
                                    <p:cond delay="500"/>
                                  </p:stCondLst>
                                  <p:childTnLst>
                                    <p:set>
                                      <p:cBhvr>
                                        <p:cTn id="214" dur="1" fill="hold">
                                          <p:stCondLst>
                                            <p:cond delay="0"/>
                                          </p:stCondLst>
                                        </p:cTn>
                                        <p:tgtEl>
                                          <p:spTgt spid="12"/>
                                        </p:tgtEl>
                                        <p:attrNameLst>
                                          <p:attrName>style.visibility</p:attrName>
                                        </p:attrNameLst>
                                      </p:cBhvr>
                                      <p:to>
                                        <p:strVal val="visible"/>
                                      </p:to>
                                    </p:set>
                                    <p:anim calcmode="lin" valueType="num">
                                      <p:cBhvr additive="base">
                                        <p:cTn id="215" dur="500"/>
                                        <p:tgtEl>
                                          <p:spTgt spid="12"/>
                                        </p:tgtEl>
                                        <p:attrNameLst>
                                          <p:attrName>ppt_y</p:attrName>
                                        </p:attrNameLst>
                                      </p:cBhvr>
                                      <p:tavLst>
                                        <p:tav tm="0">
                                          <p:val>
                                            <p:strVal val="#ppt_y-#ppt_h*1.125000"/>
                                          </p:val>
                                        </p:tav>
                                        <p:tav tm="100000">
                                          <p:val>
                                            <p:strVal val="#ppt_y"/>
                                          </p:val>
                                        </p:tav>
                                      </p:tavLst>
                                    </p:anim>
                                    <p:animEffect transition="in" filter="wipe(down)">
                                      <p:cBhvr>
                                        <p:cTn id="216" dur="500"/>
                                        <p:tgtEl>
                                          <p:spTgt spid="12"/>
                                        </p:tgtEl>
                                      </p:cBhvr>
                                    </p:animEffect>
                                  </p:childTnLst>
                                </p:cTn>
                              </p:par>
                            </p:childTnLst>
                          </p:cTn>
                        </p:par>
                        <p:par>
                          <p:cTn id="217" fill="hold">
                            <p:stCondLst>
                              <p:cond delay="21000"/>
                            </p:stCondLst>
                            <p:childTnLst>
                              <p:par>
                                <p:cTn id="218" presetID="12" presetClass="exit" presetSubtype="4" fill="hold" grpId="5" nodeType="afterEffect">
                                  <p:stCondLst>
                                    <p:cond delay="500"/>
                                  </p:stCondLst>
                                  <p:childTnLst>
                                    <p:anim calcmode="lin" valueType="num">
                                      <p:cBhvr additive="base">
                                        <p:cTn id="219" dur="500"/>
                                        <p:tgtEl>
                                          <p:spTgt spid="12"/>
                                        </p:tgtEl>
                                        <p:attrNameLst>
                                          <p:attrName>ppt_y</p:attrName>
                                        </p:attrNameLst>
                                      </p:cBhvr>
                                      <p:tavLst>
                                        <p:tav tm="0">
                                          <p:val>
                                            <p:strVal val="#ppt_y"/>
                                          </p:val>
                                        </p:tav>
                                        <p:tav tm="100000">
                                          <p:val>
                                            <p:strVal val="#ppt_y+#ppt_h*1.125000"/>
                                          </p:val>
                                        </p:tav>
                                      </p:tavLst>
                                    </p:anim>
                                    <p:animEffect transition="out" filter="wipe(down)">
                                      <p:cBhvr>
                                        <p:cTn id="220" dur="500"/>
                                        <p:tgtEl>
                                          <p:spTgt spid="12"/>
                                        </p:tgtEl>
                                      </p:cBhvr>
                                    </p:animEffect>
                                    <p:set>
                                      <p:cBhvr>
                                        <p:cTn id="221" dur="1" fill="hold">
                                          <p:stCondLst>
                                            <p:cond delay="499"/>
                                          </p:stCondLst>
                                        </p:cTn>
                                        <p:tgtEl>
                                          <p:spTgt spid="12"/>
                                        </p:tgtEl>
                                        <p:attrNameLst>
                                          <p:attrName>style.visibility</p:attrName>
                                        </p:attrNameLst>
                                      </p:cBhvr>
                                      <p:to>
                                        <p:strVal val="hidden"/>
                                      </p:to>
                                    </p:set>
                                  </p:childTnLst>
                                </p:cTn>
                              </p:par>
                              <p:par>
                                <p:cTn id="222" presetID="12" presetClass="entr" presetSubtype="1" fill="hold" grpId="4" nodeType="withEffect">
                                  <p:stCondLst>
                                    <p:cond delay="500"/>
                                  </p:stCondLst>
                                  <p:childTnLst>
                                    <p:set>
                                      <p:cBhvr>
                                        <p:cTn id="223" dur="1" fill="hold">
                                          <p:stCondLst>
                                            <p:cond delay="0"/>
                                          </p:stCondLst>
                                        </p:cTn>
                                        <p:tgtEl>
                                          <p:spTgt spid="11"/>
                                        </p:tgtEl>
                                        <p:attrNameLst>
                                          <p:attrName>style.visibility</p:attrName>
                                        </p:attrNameLst>
                                      </p:cBhvr>
                                      <p:to>
                                        <p:strVal val="visible"/>
                                      </p:to>
                                    </p:set>
                                    <p:anim calcmode="lin" valueType="num">
                                      <p:cBhvr additive="base">
                                        <p:cTn id="224" dur="500"/>
                                        <p:tgtEl>
                                          <p:spTgt spid="11"/>
                                        </p:tgtEl>
                                        <p:attrNameLst>
                                          <p:attrName>ppt_y</p:attrName>
                                        </p:attrNameLst>
                                      </p:cBhvr>
                                      <p:tavLst>
                                        <p:tav tm="0">
                                          <p:val>
                                            <p:strVal val="#ppt_y-#ppt_h*1.125000"/>
                                          </p:val>
                                        </p:tav>
                                        <p:tav tm="100000">
                                          <p:val>
                                            <p:strVal val="#ppt_y"/>
                                          </p:val>
                                        </p:tav>
                                      </p:tavLst>
                                    </p:anim>
                                    <p:animEffect transition="in" filter="wipe(down)">
                                      <p:cBhvr>
                                        <p:cTn id="225" dur="500"/>
                                        <p:tgtEl>
                                          <p:spTgt spid="11"/>
                                        </p:tgtEl>
                                      </p:cBhvr>
                                    </p:animEffect>
                                  </p:childTnLst>
                                </p:cTn>
                              </p:par>
                            </p:childTnLst>
                          </p:cTn>
                        </p:par>
                        <p:par>
                          <p:cTn id="226" fill="hold">
                            <p:stCondLst>
                              <p:cond delay="22000"/>
                            </p:stCondLst>
                            <p:childTnLst>
                              <p:par>
                                <p:cTn id="227" presetID="12" presetClass="exit" presetSubtype="4" fill="hold" grpId="5" nodeType="afterEffect">
                                  <p:stCondLst>
                                    <p:cond delay="500"/>
                                  </p:stCondLst>
                                  <p:childTnLst>
                                    <p:anim calcmode="lin" valueType="num">
                                      <p:cBhvr additive="base">
                                        <p:cTn id="228" dur="500"/>
                                        <p:tgtEl>
                                          <p:spTgt spid="11"/>
                                        </p:tgtEl>
                                        <p:attrNameLst>
                                          <p:attrName>ppt_y</p:attrName>
                                        </p:attrNameLst>
                                      </p:cBhvr>
                                      <p:tavLst>
                                        <p:tav tm="0">
                                          <p:val>
                                            <p:strVal val="#ppt_y"/>
                                          </p:val>
                                        </p:tav>
                                        <p:tav tm="100000">
                                          <p:val>
                                            <p:strVal val="#ppt_y+#ppt_h*1.125000"/>
                                          </p:val>
                                        </p:tav>
                                      </p:tavLst>
                                    </p:anim>
                                    <p:animEffect transition="out" filter="wipe(down)">
                                      <p:cBhvr>
                                        <p:cTn id="229" dur="500"/>
                                        <p:tgtEl>
                                          <p:spTgt spid="11"/>
                                        </p:tgtEl>
                                      </p:cBhvr>
                                    </p:animEffect>
                                    <p:set>
                                      <p:cBhvr>
                                        <p:cTn id="230" dur="1" fill="hold">
                                          <p:stCondLst>
                                            <p:cond delay="499"/>
                                          </p:stCondLst>
                                        </p:cTn>
                                        <p:tgtEl>
                                          <p:spTgt spid="11"/>
                                        </p:tgtEl>
                                        <p:attrNameLst>
                                          <p:attrName>style.visibility</p:attrName>
                                        </p:attrNameLst>
                                      </p:cBhvr>
                                      <p:to>
                                        <p:strVal val="hidden"/>
                                      </p:to>
                                    </p:set>
                                  </p:childTnLst>
                                </p:cTn>
                              </p:par>
                              <p:par>
                                <p:cTn id="231" presetID="12" presetClass="entr" presetSubtype="1" fill="hold" grpId="4" nodeType="withEffect">
                                  <p:stCondLst>
                                    <p:cond delay="500"/>
                                  </p:stCondLst>
                                  <p:childTnLst>
                                    <p:set>
                                      <p:cBhvr>
                                        <p:cTn id="232" dur="1" fill="hold">
                                          <p:stCondLst>
                                            <p:cond delay="0"/>
                                          </p:stCondLst>
                                        </p:cTn>
                                        <p:tgtEl>
                                          <p:spTgt spid="10"/>
                                        </p:tgtEl>
                                        <p:attrNameLst>
                                          <p:attrName>style.visibility</p:attrName>
                                        </p:attrNameLst>
                                      </p:cBhvr>
                                      <p:to>
                                        <p:strVal val="visible"/>
                                      </p:to>
                                    </p:set>
                                    <p:anim calcmode="lin" valueType="num">
                                      <p:cBhvr additive="base">
                                        <p:cTn id="233" dur="500"/>
                                        <p:tgtEl>
                                          <p:spTgt spid="10"/>
                                        </p:tgtEl>
                                        <p:attrNameLst>
                                          <p:attrName>ppt_y</p:attrName>
                                        </p:attrNameLst>
                                      </p:cBhvr>
                                      <p:tavLst>
                                        <p:tav tm="0">
                                          <p:val>
                                            <p:strVal val="#ppt_y-#ppt_h*1.125000"/>
                                          </p:val>
                                        </p:tav>
                                        <p:tav tm="100000">
                                          <p:val>
                                            <p:strVal val="#ppt_y"/>
                                          </p:val>
                                        </p:tav>
                                      </p:tavLst>
                                    </p:anim>
                                    <p:animEffect transition="in" filter="wipe(down)">
                                      <p:cBhvr>
                                        <p:cTn id="234" dur="500"/>
                                        <p:tgtEl>
                                          <p:spTgt spid="10"/>
                                        </p:tgtEl>
                                      </p:cBhvr>
                                    </p:animEffect>
                                  </p:childTnLst>
                                </p:cTn>
                              </p:par>
                            </p:childTnLst>
                          </p:cTn>
                        </p:par>
                        <p:par>
                          <p:cTn id="235" fill="hold">
                            <p:stCondLst>
                              <p:cond delay="23000"/>
                            </p:stCondLst>
                            <p:childTnLst>
                              <p:par>
                                <p:cTn id="236" presetID="12" presetClass="exit" presetSubtype="4" fill="hold" grpId="5" nodeType="afterEffect">
                                  <p:stCondLst>
                                    <p:cond delay="500"/>
                                  </p:stCondLst>
                                  <p:childTnLst>
                                    <p:anim calcmode="lin" valueType="num">
                                      <p:cBhvr additive="base">
                                        <p:cTn id="237" dur="500"/>
                                        <p:tgtEl>
                                          <p:spTgt spid="10"/>
                                        </p:tgtEl>
                                        <p:attrNameLst>
                                          <p:attrName>ppt_y</p:attrName>
                                        </p:attrNameLst>
                                      </p:cBhvr>
                                      <p:tavLst>
                                        <p:tav tm="0">
                                          <p:val>
                                            <p:strVal val="#ppt_y"/>
                                          </p:val>
                                        </p:tav>
                                        <p:tav tm="100000">
                                          <p:val>
                                            <p:strVal val="#ppt_y+#ppt_h*1.125000"/>
                                          </p:val>
                                        </p:tav>
                                      </p:tavLst>
                                    </p:anim>
                                    <p:animEffect transition="out" filter="wipe(down)">
                                      <p:cBhvr>
                                        <p:cTn id="238" dur="500"/>
                                        <p:tgtEl>
                                          <p:spTgt spid="10"/>
                                        </p:tgtEl>
                                      </p:cBhvr>
                                    </p:animEffect>
                                    <p:set>
                                      <p:cBhvr>
                                        <p:cTn id="239" dur="1" fill="hold">
                                          <p:stCondLst>
                                            <p:cond delay="499"/>
                                          </p:stCondLst>
                                        </p:cTn>
                                        <p:tgtEl>
                                          <p:spTgt spid="10"/>
                                        </p:tgtEl>
                                        <p:attrNameLst>
                                          <p:attrName>style.visibility</p:attrName>
                                        </p:attrNameLst>
                                      </p:cBhvr>
                                      <p:to>
                                        <p:strVal val="hidden"/>
                                      </p:to>
                                    </p:set>
                                  </p:childTnLst>
                                </p:cTn>
                              </p:par>
                              <p:par>
                                <p:cTn id="240" presetID="12" presetClass="entr" presetSubtype="1" fill="hold" grpId="4" nodeType="withEffect">
                                  <p:stCondLst>
                                    <p:cond delay="500"/>
                                  </p:stCondLst>
                                  <p:childTnLst>
                                    <p:set>
                                      <p:cBhvr>
                                        <p:cTn id="241" dur="1" fill="hold">
                                          <p:stCondLst>
                                            <p:cond delay="0"/>
                                          </p:stCondLst>
                                        </p:cTn>
                                        <p:tgtEl>
                                          <p:spTgt spid="9"/>
                                        </p:tgtEl>
                                        <p:attrNameLst>
                                          <p:attrName>style.visibility</p:attrName>
                                        </p:attrNameLst>
                                      </p:cBhvr>
                                      <p:to>
                                        <p:strVal val="visible"/>
                                      </p:to>
                                    </p:set>
                                    <p:anim calcmode="lin" valueType="num">
                                      <p:cBhvr additive="base">
                                        <p:cTn id="242" dur="500"/>
                                        <p:tgtEl>
                                          <p:spTgt spid="9"/>
                                        </p:tgtEl>
                                        <p:attrNameLst>
                                          <p:attrName>ppt_y</p:attrName>
                                        </p:attrNameLst>
                                      </p:cBhvr>
                                      <p:tavLst>
                                        <p:tav tm="0">
                                          <p:val>
                                            <p:strVal val="#ppt_y-#ppt_h*1.125000"/>
                                          </p:val>
                                        </p:tav>
                                        <p:tav tm="100000">
                                          <p:val>
                                            <p:strVal val="#ppt_y"/>
                                          </p:val>
                                        </p:tav>
                                      </p:tavLst>
                                    </p:anim>
                                    <p:animEffect transition="in" filter="wipe(down)">
                                      <p:cBhvr>
                                        <p:cTn id="243" dur="500"/>
                                        <p:tgtEl>
                                          <p:spTgt spid="9"/>
                                        </p:tgtEl>
                                      </p:cBhvr>
                                    </p:animEffect>
                                  </p:childTnLst>
                                </p:cTn>
                              </p:par>
                            </p:childTnLst>
                          </p:cTn>
                        </p:par>
                        <p:par>
                          <p:cTn id="244" fill="hold">
                            <p:stCondLst>
                              <p:cond delay="24000"/>
                            </p:stCondLst>
                            <p:childTnLst>
                              <p:par>
                                <p:cTn id="245" presetID="12" presetClass="exit" presetSubtype="4" fill="hold" grpId="5" nodeType="afterEffect">
                                  <p:stCondLst>
                                    <p:cond delay="500"/>
                                  </p:stCondLst>
                                  <p:childTnLst>
                                    <p:anim calcmode="lin" valueType="num">
                                      <p:cBhvr additive="base">
                                        <p:cTn id="246" dur="500"/>
                                        <p:tgtEl>
                                          <p:spTgt spid="9"/>
                                        </p:tgtEl>
                                        <p:attrNameLst>
                                          <p:attrName>ppt_y</p:attrName>
                                        </p:attrNameLst>
                                      </p:cBhvr>
                                      <p:tavLst>
                                        <p:tav tm="0">
                                          <p:val>
                                            <p:strVal val="#ppt_y"/>
                                          </p:val>
                                        </p:tav>
                                        <p:tav tm="100000">
                                          <p:val>
                                            <p:strVal val="#ppt_y+#ppt_h*1.125000"/>
                                          </p:val>
                                        </p:tav>
                                      </p:tavLst>
                                    </p:anim>
                                    <p:animEffect transition="out" filter="wipe(down)">
                                      <p:cBhvr>
                                        <p:cTn id="247" dur="500"/>
                                        <p:tgtEl>
                                          <p:spTgt spid="9"/>
                                        </p:tgtEl>
                                      </p:cBhvr>
                                    </p:animEffect>
                                    <p:set>
                                      <p:cBhvr>
                                        <p:cTn id="248" dur="1" fill="hold">
                                          <p:stCondLst>
                                            <p:cond delay="499"/>
                                          </p:stCondLst>
                                        </p:cTn>
                                        <p:tgtEl>
                                          <p:spTgt spid="9"/>
                                        </p:tgtEl>
                                        <p:attrNameLst>
                                          <p:attrName>style.visibility</p:attrName>
                                        </p:attrNameLst>
                                      </p:cBhvr>
                                      <p:to>
                                        <p:strVal val="hidden"/>
                                      </p:to>
                                    </p:set>
                                  </p:childTnLst>
                                </p:cTn>
                              </p:par>
                              <p:par>
                                <p:cTn id="249" presetID="12" presetClass="entr" presetSubtype="1" fill="hold" grpId="4" nodeType="withEffect">
                                  <p:stCondLst>
                                    <p:cond delay="500"/>
                                  </p:stCondLst>
                                  <p:childTnLst>
                                    <p:set>
                                      <p:cBhvr>
                                        <p:cTn id="250" dur="1" fill="hold">
                                          <p:stCondLst>
                                            <p:cond delay="0"/>
                                          </p:stCondLst>
                                        </p:cTn>
                                        <p:tgtEl>
                                          <p:spTgt spid="8"/>
                                        </p:tgtEl>
                                        <p:attrNameLst>
                                          <p:attrName>style.visibility</p:attrName>
                                        </p:attrNameLst>
                                      </p:cBhvr>
                                      <p:to>
                                        <p:strVal val="visible"/>
                                      </p:to>
                                    </p:set>
                                    <p:anim calcmode="lin" valueType="num">
                                      <p:cBhvr additive="base">
                                        <p:cTn id="251" dur="500"/>
                                        <p:tgtEl>
                                          <p:spTgt spid="8"/>
                                        </p:tgtEl>
                                        <p:attrNameLst>
                                          <p:attrName>ppt_y</p:attrName>
                                        </p:attrNameLst>
                                      </p:cBhvr>
                                      <p:tavLst>
                                        <p:tav tm="0">
                                          <p:val>
                                            <p:strVal val="#ppt_y-#ppt_h*1.125000"/>
                                          </p:val>
                                        </p:tav>
                                        <p:tav tm="100000">
                                          <p:val>
                                            <p:strVal val="#ppt_y"/>
                                          </p:val>
                                        </p:tav>
                                      </p:tavLst>
                                    </p:anim>
                                    <p:animEffect transition="in" filter="wipe(down)">
                                      <p:cBhvr>
                                        <p:cTn id="252" dur="500"/>
                                        <p:tgtEl>
                                          <p:spTgt spid="8"/>
                                        </p:tgtEl>
                                      </p:cBhvr>
                                    </p:animEffect>
                                  </p:childTnLst>
                                </p:cTn>
                              </p:par>
                            </p:childTnLst>
                          </p:cTn>
                        </p:par>
                        <p:par>
                          <p:cTn id="253" fill="hold">
                            <p:stCondLst>
                              <p:cond delay="25000"/>
                            </p:stCondLst>
                            <p:childTnLst>
                              <p:par>
                                <p:cTn id="254" presetID="12" presetClass="exit" presetSubtype="4" fill="hold" grpId="5" nodeType="afterEffect">
                                  <p:stCondLst>
                                    <p:cond delay="500"/>
                                  </p:stCondLst>
                                  <p:childTnLst>
                                    <p:anim calcmode="lin" valueType="num">
                                      <p:cBhvr additive="base">
                                        <p:cTn id="255" dur="500"/>
                                        <p:tgtEl>
                                          <p:spTgt spid="8"/>
                                        </p:tgtEl>
                                        <p:attrNameLst>
                                          <p:attrName>ppt_y</p:attrName>
                                        </p:attrNameLst>
                                      </p:cBhvr>
                                      <p:tavLst>
                                        <p:tav tm="0">
                                          <p:val>
                                            <p:strVal val="#ppt_y"/>
                                          </p:val>
                                        </p:tav>
                                        <p:tav tm="100000">
                                          <p:val>
                                            <p:strVal val="#ppt_y+#ppt_h*1.125000"/>
                                          </p:val>
                                        </p:tav>
                                      </p:tavLst>
                                    </p:anim>
                                    <p:animEffect transition="out" filter="wipe(down)">
                                      <p:cBhvr>
                                        <p:cTn id="256" dur="500"/>
                                        <p:tgtEl>
                                          <p:spTgt spid="8"/>
                                        </p:tgtEl>
                                      </p:cBhvr>
                                    </p:animEffect>
                                    <p:set>
                                      <p:cBhvr>
                                        <p:cTn id="257" dur="1" fill="hold">
                                          <p:stCondLst>
                                            <p:cond delay="499"/>
                                          </p:stCondLst>
                                        </p:cTn>
                                        <p:tgtEl>
                                          <p:spTgt spid="8"/>
                                        </p:tgtEl>
                                        <p:attrNameLst>
                                          <p:attrName>style.visibility</p:attrName>
                                        </p:attrNameLst>
                                      </p:cBhvr>
                                      <p:to>
                                        <p:strVal val="hidden"/>
                                      </p:to>
                                    </p:set>
                                  </p:childTnLst>
                                </p:cTn>
                              </p:par>
                              <p:par>
                                <p:cTn id="258" presetID="12" presetClass="entr" presetSubtype="1" fill="hold" grpId="4" nodeType="withEffect">
                                  <p:stCondLst>
                                    <p:cond delay="500"/>
                                  </p:stCondLst>
                                  <p:childTnLst>
                                    <p:set>
                                      <p:cBhvr>
                                        <p:cTn id="259" dur="1" fill="hold">
                                          <p:stCondLst>
                                            <p:cond delay="0"/>
                                          </p:stCondLst>
                                        </p:cTn>
                                        <p:tgtEl>
                                          <p:spTgt spid="7"/>
                                        </p:tgtEl>
                                        <p:attrNameLst>
                                          <p:attrName>style.visibility</p:attrName>
                                        </p:attrNameLst>
                                      </p:cBhvr>
                                      <p:to>
                                        <p:strVal val="visible"/>
                                      </p:to>
                                    </p:set>
                                    <p:anim calcmode="lin" valueType="num">
                                      <p:cBhvr additive="base">
                                        <p:cTn id="260" dur="500"/>
                                        <p:tgtEl>
                                          <p:spTgt spid="7"/>
                                        </p:tgtEl>
                                        <p:attrNameLst>
                                          <p:attrName>ppt_y</p:attrName>
                                        </p:attrNameLst>
                                      </p:cBhvr>
                                      <p:tavLst>
                                        <p:tav tm="0">
                                          <p:val>
                                            <p:strVal val="#ppt_y-#ppt_h*1.125000"/>
                                          </p:val>
                                        </p:tav>
                                        <p:tav tm="100000">
                                          <p:val>
                                            <p:strVal val="#ppt_y"/>
                                          </p:val>
                                        </p:tav>
                                      </p:tavLst>
                                    </p:anim>
                                    <p:animEffect transition="in" filter="wipe(down)">
                                      <p:cBhvr>
                                        <p:cTn id="261" dur="500"/>
                                        <p:tgtEl>
                                          <p:spTgt spid="7"/>
                                        </p:tgtEl>
                                      </p:cBhvr>
                                    </p:animEffect>
                                  </p:childTnLst>
                                </p:cTn>
                              </p:par>
                            </p:childTnLst>
                          </p:cTn>
                        </p:par>
                        <p:par>
                          <p:cTn id="262" fill="hold">
                            <p:stCondLst>
                              <p:cond delay="26000"/>
                            </p:stCondLst>
                            <p:childTnLst>
                              <p:par>
                                <p:cTn id="263" presetID="12" presetClass="exit" presetSubtype="4" fill="hold" grpId="5" nodeType="afterEffect">
                                  <p:stCondLst>
                                    <p:cond delay="500"/>
                                  </p:stCondLst>
                                  <p:childTnLst>
                                    <p:anim calcmode="lin" valueType="num">
                                      <p:cBhvr additive="base">
                                        <p:cTn id="264" dur="500"/>
                                        <p:tgtEl>
                                          <p:spTgt spid="7"/>
                                        </p:tgtEl>
                                        <p:attrNameLst>
                                          <p:attrName>ppt_y</p:attrName>
                                        </p:attrNameLst>
                                      </p:cBhvr>
                                      <p:tavLst>
                                        <p:tav tm="0">
                                          <p:val>
                                            <p:strVal val="#ppt_y"/>
                                          </p:val>
                                        </p:tav>
                                        <p:tav tm="100000">
                                          <p:val>
                                            <p:strVal val="#ppt_y+#ppt_h*1.125000"/>
                                          </p:val>
                                        </p:tav>
                                      </p:tavLst>
                                    </p:anim>
                                    <p:animEffect transition="out" filter="wipe(down)">
                                      <p:cBhvr>
                                        <p:cTn id="265" dur="500"/>
                                        <p:tgtEl>
                                          <p:spTgt spid="7"/>
                                        </p:tgtEl>
                                      </p:cBhvr>
                                    </p:animEffect>
                                    <p:set>
                                      <p:cBhvr>
                                        <p:cTn id="266" dur="1" fill="hold">
                                          <p:stCondLst>
                                            <p:cond delay="499"/>
                                          </p:stCondLst>
                                        </p:cTn>
                                        <p:tgtEl>
                                          <p:spTgt spid="7"/>
                                        </p:tgtEl>
                                        <p:attrNameLst>
                                          <p:attrName>style.visibility</p:attrName>
                                        </p:attrNameLst>
                                      </p:cBhvr>
                                      <p:to>
                                        <p:strVal val="hidden"/>
                                      </p:to>
                                    </p:set>
                                  </p:childTnLst>
                                </p:cTn>
                              </p:par>
                              <p:par>
                                <p:cTn id="267" presetID="12" presetClass="entr" presetSubtype="1" fill="hold" grpId="4" nodeType="withEffect">
                                  <p:stCondLst>
                                    <p:cond delay="500"/>
                                  </p:stCondLst>
                                  <p:childTnLst>
                                    <p:set>
                                      <p:cBhvr>
                                        <p:cTn id="268" dur="1" fill="hold">
                                          <p:stCondLst>
                                            <p:cond delay="0"/>
                                          </p:stCondLst>
                                        </p:cTn>
                                        <p:tgtEl>
                                          <p:spTgt spid="6"/>
                                        </p:tgtEl>
                                        <p:attrNameLst>
                                          <p:attrName>style.visibility</p:attrName>
                                        </p:attrNameLst>
                                      </p:cBhvr>
                                      <p:to>
                                        <p:strVal val="visible"/>
                                      </p:to>
                                    </p:set>
                                    <p:anim calcmode="lin" valueType="num">
                                      <p:cBhvr additive="base">
                                        <p:cTn id="269" dur="500"/>
                                        <p:tgtEl>
                                          <p:spTgt spid="6"/>
                                        </p:tgtEl>
                                        <p:attrNameLst>
                                          <p:attrName>ppt_y</p:attrName>
                                        </p:attrNameLst>
                                      </p:cBhvr>
                                      <p:tavLst>
                                        <p:tav tm="0">
                                          <p:val>
                                            <p:strVal val="#ppt_y-#ppt_h*1.125000"/>
                                          </p:val>
                                        </p:tav>
                                        <p:tav tm="100000">
                                          <p:val>
                                            <p:strVal val="#ppt_y"/>
                                          </p:val>
                                        </p:tav>
                                      </p:tavLst>
                                    </p:anim>
                                    <p:animEffect transition="in" filter="wipe(down)">
                                      <p:cBhvr>
                                        <p:cTn id="270" dur="500"/>
                                        <p:tgtEl>
                                          <p:spTgt spid="6"/>
                                        </p:tgtEl>
                                      </p:cBhvr>
                                    </p:animEffect>
                                  </p:childTnLst>
                                </p:cTn>
                              </p:par>
                            </p:childTnLst>
                          </p:cTn>
                        </p:par>
                        <p:par>
                          <p:cTn id="271" fill="hold">
                            <p:stCondLst>
                              <p:cond delay="27000"/>
                            </p:stCondLst>
                            <p:childTnLst>
                              <p:par>
                                <p:cTn id="272" presetID="12" presetClass="exit" presetSubtype="4" fill="hold" grpId="5" nodeType="afterEffect">
                                  <p:stCondLst>
                                    <p:cond delay="500"/>
                                  </p:stCondLst>
                                  <p:childTnLst>
                                    <p:anim calcmode="lin" valueType="num">
                                      <p:cBhvr additive="base">
                                        <p:cTn id="273" dur="500"/>
                                        <p:tgtEl>
                                          <p:spTgt spid="6"/>
                                        </p:tgtEl>
                                        <p:attrNameLst>
                                          <p:attrName>ppt_y</p:attrName>
                                        </p:attrNameLst>
                                      </p:cBhvr>
                                      <p:tavLst>
                                        <p:tav tm="0">
                                          <p:val>
                                            <p:strVal val="#ppt_y"/>
                                          </p:val>
                                        </p:tav>
                                        <p:tav tm="100000">
                                          <p:val>
                                            <p:strVal val="#ppt_y+#ppt_h*1.125000"/>
                                          </p:val>
                                        </p:tav>
                                      </p:tavLst>
                                    </p:anim>
                                    <p:animEffect transition="out" filter="wipe(down)">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par>
                                <p:cTn id="276" presetID="12" presetClass="entr" presetSubtype="1" fill="hold" grpId="4" nodeType="withEffect">
                                  <p:stCondLst>
                                    <p:cond delay="500"/>
                                  </p:stCondLst>
                                  <p:childTnLst>
                                    <p:set>
                                      <p:cBhvr>
                                        <p:cTn id="277" dur="1" fill="hold">
                                          <p:stCondLst>
                                            <p:cond delay="0"/>
                                          </p:stCondLst>
                                        </p:cTn>
                                        <p:tgtEl>
                                          <p:spTgt spid="5"/>
                                        </p:tgtEl>
                                        <p:attrNameLst>
                                          <p:attrName>style.visibility</p:attrName>
                                        </p:attrNameLst>
                                      </p:cBhvr>
                                      <p:to>
                                        <p:strVal val="visible"/>
                                      </p:to>
                                    </p:set>
                                    <p:anim calcmode="lin" valueType="num">
                                      <p:cBhvr additive="base">
                                        <p:cTn id="278" dur="500"/>
                                        <p:tgtEl>
                                          <p:spTgt spid="5"/>
                                        </p:tgtEl>
                                        <p:attrNameLst>
                                          <p:attrName>ppt_y</p:attrName>
                                        </p:attrNameLst>
                                      </p:cBhvr>
                                      <p:tavLst>
                                        <p:tav tm="0">
                                          <p:val>
                                            <p:strVal val="#ppt_y-#ppt_h*1.125000"/>
                                          </p:val>
                                        </p:tav>
                                        <p:tav tm="100000">
                                          <p:val>
                                            <p:strVal val="#ppt_y"/>
                                          </p:val>
                                        </p:tav>
                                      </p:tavLst>
                                    </p:anim>
                                    <p:animEffect transition="in" filter="wipe(down)">
                                      <p:cBhvr>
                                        <p:cTn id="279" dur="500"/>
                                        <p:tgtEl>
                                          <p:spTgt spid="5"/>
                                        </p:tgtEl>
                                      </p:cBhvr>
                                    </p:animEffect>
                                  </p:childTnLst>
                                </p:cTn>
                              </p:par>
                            </p:childTnLst>
                          </p:cTn>
                        </p:par>
                        <p:par>
                          <p:cTn id="280" fill="hold">
                            <p:stCondLst>
                              <p:cond delay="28000"/>
                            </p:stCondLst>
                            <p:childTnLst>
                              <p:par>
                                <p:cTn id="281" presetID="12" presetClass="exit" presetSubtype="4" fill="hold" grpId="5" nodeType="afterEffect">
                                  <p:stCondLst>
                                    <p:cond delay="500"/>
                                  </p:stCondLst>
                                  <p:childTnLst>
                                    <p:anim calcmode="lin" valueType="num">
                                      <p:cBhvr additive="base">
                                        <p:cTn id="282" dur="500"/>
                                        <p:tgtEl>
                                          <p:spTgt spid="5"/>
                                        </p:tgtEl>
                                        <p:attrNameLst>
                                          <p:attrName>ppt_y</p:attrName>
                                        </p:attrNameLst>
                                      </p:cBhvr>
                                      <p:tavLst>
                                        <p:tav tm="0">
                                          <p:val>
                                            <p:strVal val="#ppt_y"/>
                                          </p:val>
                                        </p:tav>
                                        <p:tav tm="100000">
                                          <p:val>
                                            <p:strVal val="#ppt_y+#ppt_h*1.125000"/>
                                          </p:val>
                                        </p:tav>
                                      </p:tavLst>
                                    </p:anim>
                                    <p:animEffect transition="out" filter="wipe(down)">
                                      <p:cBhvr>
                                        <p:cTn id="283" dur="500"/>
                                        <p:tgtEl>
                                          <p:spTgt spid="5"/>
                                        </p:tgtEl>
                                      </p:cBhvr>
                                    </p:animEffect>
                                    <p:set>
                                      <p:cBhvr>
                                        <p:cTn id="284" dur="1" fill="hold">
                                          <p:stCondLst>
                                            <p:cond delay="499"/>
                                          </p:stCondLst>
                                        </p:cTn>
                                        <p:tgtEl>
                                          <p:spTgt spid="5"/>
                                        </p:tgtEl>
                                        <p:attrNameLst>
                                          <p:attrName>style.visibility</p:attrName>
                                        </p:attrNameLst>
                                      </p:cBhvr>
                                      <p:to>
                                        <p:strVal val="hidden"/>
                                      </p:to>
                                    </p:set>
                                  </p:childTnLst>
                                </p:cTn>
                              </p:par>
                              <p:par>
                                <p:cTn id="285" presetID="12" presetClass="entr" presetSubtype="1" fill="hold" grpId="4" nodeType="withEffect">
                                  <p:stCondLst>
                                    <p:cond delay="500"/>
                                  </p:stCondLst>
                                  <p:childTnLst>
                                    <p:set>
                                      <p:cBhvr>
                                        <p:cTn id="286" dur="1" fill="hold">
                                          <p:stCondLst>
                                            <p:cond delay="0"/>
                                          </p:stCondLst>
                                        </p:cTn>
                                        <p:tgtEl>
                                          <p:spTgt spid="4"/>
                                        </p:tgtEl>
                                        <p:attrNameLst>
                                          <p:attrName>style.visibility</p:attrName>
                                        </p:attrNameLst>
                                      </p:cBhvr>
                                      <p:to>
                                        <p:strVal val="visible"/>
                                      </p:to>
                                    </p:set>
                                    <p:anim calcmode="lin" valueType="num">
                                      <p:cBhvr additive="base">
                                        <p:cTn id="287" dur="500"/>
                                        <p:tgtEl>
                                          <p:spTgt spid="4"/>
                                        </p:tgtEl>
                                        <p:attrNameLst>
                                          <p:attrName>ppt_y</p:attrName>
                                        </p:attrNameLst>
                                      </p:cBhvr>
                                      <p:tavLst>
                                        <p:tav tm="0">
                                          <p:val>
                                            <p:strVal val="#ppt_y-#ppt_h*1.125000"/>
                                          </p:val>
                                        </p:tav>
                                        <p:tav tm="100000">
                                          <p:val>
                                            <p:strVal val="#ppt_y"/>
                                          </p:val>
                                        </p:tav>
                                      </p:tavLst>
                                    </p:anim>
                                    <p:animEffect transition="in" filter="wipe(down)">
                                      <p:cBhvr>
                                        <p:cTn id="288" dur="500"/>
                                        <p:tgtEl>
                                          <p:spTgt spid="4"/>
                                        </p:tgtEl>
                                      </p:cBhvr>
                                    </p:animEffect>
                                  </p:childTnLst>
                                </p:cTn>
                              </p:par>
                            </p:childTnLst>
                          </p:cTn>
                        </p:par>
                        <p:par>
                          <p:cTn id="289" fill="hold">
                            <p:stCondLst>
                              <p:cond delay="29000"/>
                            </p:stCondLst>
                            <p:childTnLst>
                              <p:par>
                                <p:cTn id="290" presetID="12" presetClass="exit" presetSubtype="4" fill="hold" grpId="5" nodeType="afterEffect">
                                  <p:stCondLst>
                                    <p:cond delay="500"/>
                                  </p:stCondLst>
                                  <p:childTnLst>
                                    <p:anim calcmode="lin" valueType="num">
                                      <p:cBhvr additive="base">
                                        <p:cTn id="291" dur="500"/>
                                        <p:tgtEl>
                                          <p:spTgt spid="4"/>
                                        </p:tgtEl>
                                        <p:attrNameLst>
                                          <p:attrName>ppt_y</p:attrName>
                                        </p:attrNameLst>
                                      </p:cBhvr>
                                      <p:tavLst>
                                        <p:tav tm="0">
                                          <p:val>
                                            <p:strVal val="#ppt_y"/>
                                          </p:val>
                                        </p:tav>
                                        <p:tav tm="100000">
                                          <p:val>
                                            <p:strVal val="#ppt_y+#ppt_h*1.125000"/>
                                          </p:val>
                                        </p:tav>
                                      </p:tavLst>
                                    </p:anim>
                                    <p:animEffect transition="out" filter="wipe(down)">
                                      <p:cBhvr>
                                        <p:cTn id="292" dur="500"/>
                                        <p:tgtEl>
                                          <p:spTgt spid="4"/>
                                        </p:tgtEl>
                                      </p:cBhvr>
                                    </p:animEffect>
                                    <p:set>
                                      <p:cBhvr>
                                        <p:cTn id="293" dur="1" fill="hold">
                                          <p:stCondLst>
                                            <p:cond delay="499"/>
                                          </p:stCondLst>
                                        </p:cTn>
                                        <p:tgtEl>
                                          <p:spTgt spid="4"/>
                                        </p:tgtEl>
                                        <p:attrNameLst>
                                          <p:attrName>style.visibility</p:attrName>
                                        </p:attrNameLst>
                                      </p:cBhvr>
                                      <p:to>
                                        <p:strVal val="hidden"/>
                                      </p:to>
                                    </p:set>
                                  </p:childTnLst>
                                </p:cTn>
                              </p:par>
                              <p:par>
                                <p:cTn id="294" presetID="12" presetClass="entr" presetSubtype="1" fill="hold" grpId="5" nodeType="withEffect">
                                  <p:stCondLst>
                                    <p:cond delay="500"/>
                                  </p:stCondLst>
                                  <p:childTnLst>
                                    <p:set>
                                      <p:cBhvr>
                                        <p:cTn id="295" dur="1" fill="hold">
                                          <p:stCondLst>
                                            <p:cond delay="0"/>
                                          </p:stCondLst>
                                        </p:cTn>
                                        <p:tgtEl>
                                          <p:spTgt spid="3"/>
                                        </p:tgtEl>
                                        <p:attrNameLst>
                                          <p:attrName>style.visibility</p:attrName>
                                        </p:attrNameLst>
                                      </p:cBhvr>
                                      <p:to>
                                        <p:strVal val="visible"/>
                                      </p:to>
                                    </p:set>
                                    <p:anim calcmode="lin" valueType="num">
                                      <p:cBhvr additive="base">
                                        <p:cTn id="296" dur="500"/>
                                        <p:tgtEl>
                                          <p:spTgt spid="3"/>
                                        </p:tgtEl>
                                        <p:attrNameLst>
                                          <p:attrName>ppt_y</p:attrName>
                                        </p:attrNameLst>
                                      </p:cBhvr>
                                      <p:tavLst>
                                        <p:tav tm="0">
                                          <p:val>
                                            <p:strVal val="#ppt_y-#ppt_h*1.125000"/>
                                          </p:val>
                                        </p:tav>
                                        <p:tav tm="100000">
                                          <p:val>
                                            <p:strVal val="#ppt_y"/>
                                          </p:val>
                                        </p:tav>
                                      </p:tavLst>
                                    </p:anim>
                                    <p:animEffect transition="in" filter="wipe(down)">
                                      <p:cBhvr>
                                        <p:cTn id="297" dur="500"/>
                                        <p:tgtEl>
                                          <p:spTgt spid="3"/>
                                        </p:tgtEl>
                                      </p:cBhvr>
                                    </p:animEffect>
                                  </p:childTnLst>
                                </p:cTn>
                              </p:par>
                            </p:childTnLst>
                          </p:cTn>
                        </p:par>
                        <p:par>
                          <p:cTn id="298" fill="hold">
                            <p:stCondLst>
                              <p:cond delay="30000"/>
                            </p:stCondLst>
                            <p:childTnLst>
                              <p:par>
                                <p:cTn id="299" presetID="12" presetClass="exit" presetSubtype="4" fill="hold" grpId="1" nodeType="afterEffect">
                                  <p:stCondLst>
                                    <p:cond delay="500"/>
                                  </p:stCondLst>
                                  <p:childTnLst>
                                    <p:anim calcmode="lin" valueType="num">
                                      <p:cBhvr additive="base">
                                        <p:cTn id="300" dur="500"/>
                                        <p:tgtEl>
                                          <p:spTgt spid="16"/>
                                        </p:tgtEl>
                                        <p:attrNameLst>
                                          <p:attrName>ppt_y</p:attrName>
                                        </p:attrNameLst>
                                      </p:cBhvr>
                                      <p:tavLst>
                                        <p:tav tm="0">
                                          <p:val>
                                            <p:strVal val="#ppt_y"/>
                                          </p:val>
                                        </p:tav>
                                        <p:tav tm="100000">
                                          <p:val>
                                            <p:strVal val="#ppt_y+#ppt_h*1.125000"/>
                                          </p:val>
                                        </p:tav>
                                      </p:tavLst>
                                    </p:anim>
                                    <p:animEffect transition="out" filter="wipe(down)">
                                      <p:cBhvr>
                                        <p:cTn id="301" dur="500"/>
                                        <p:tgtEl>
                                          <p:spTgt spid="16"/>
                                        </p:tgtEl>
                                      </p:cBhvr>
                                    </p:animEffect>
                                    <p:set>
                                      <p:cBhvr>
                                        <p:cTn id="302" dur="1" fill="hold">
                                          <p:stCondLst>
                                            <p:cond delay="499"/>
                                          </p:stCondLst>
                                        </p:cTn>
                                        <p:tgtEl>
                                          <p:spTgt spid="16"/>
                                        </p:tgtEl>
                                        <p:attrNameLst>
                                          <p:attrName>style.visibility</p:attrName>
                                        </p:attrNameLst>
                                      </p:cBhvr>
                                      <p:to>
                                        <p:strVal val="hidden"/>
                                      </p:to>
                                    </p:set>
                                  </p:childTnLst>
                                </p:cTn>
                              </p:par>
                              <p:par>
                                <p:cTn id="303" presetID="12" presetClass="entr" presetSubtype="1" fill="hold" grpId="0" nodeType="withEffect">
                                  <p:stCondLst>
                                    <p:cond delay="500"/>
                                  </p:stCondLst>
                                  <p:childTnLst>
                                    <p:set>
                                      <p:cBhvr>
                                        <p:cTn id="304" dur="1" fill="hold">
                                          <p:stCondLst>
                                            <p:cond delay="0"/>
                                          </p:stCondLst>
                                        </p:cTn>
                                        <p:tgtEl>
                                          <p:spTgt spid="15"/>
                                        </p:tgtEl>
                                        <p:attrNameLst>
                                          <p:attrName>style.visibility</p:attrName>
                                        </p:attrNameLst>
                                      </p:cBhvr>
                                      <p:to>
                                        <p:strVal val="visible"/>
                                      </p:to>
                                    </p:set>
                                    <p:anim calcmode="lin" valueType="num">
                                      <p:cBhvr additive="base">
                                        <p:cTn id="305" dur="500"/>
                                        <p:tgtEl>
                                          <p:spTgt spid="15"/>
                                        </p:tgtEl>
                                        <p:attrNameLst>
                                          <p:attrName>ppt_y</p:attrName>
                                        </p:attrNameLst>
                                      </p:cBhvr>
                                      <p:tavLst>
                                        <p:tav tm="0">
                                          <p:val>
                                            <p:strVal val="#ppt_y-#ppt_h*1.125000"/>
                                          </p:val>
                                        </p:tav>
                                        <p:tav tm="100000">
                                          <p:val>
                                            <p:strVal val="#ppt_y"/>
                                          </p:val>
                                        </p:tav>
                                      </p:tavLst>
                                    </p:anim>
                                    <p:animEffect transition="in" filter="wipe(down)">
                                      <p:cBhvr>
                                        <p:cTn id="306" dur="500"/>
                                        <p:tgtEl>
                                          <p:spTgt spid="15"/>
                                        </p:tgtEl>
                                      </p:cBhvr>
                                    </p:animEffect>
                                  </p:childTnLst>
                                </p:cTn>
                              </p:par>
                              <p:par>
                                <p:cTn id="307" presetID="12" presetClass="exit" presetSubtype="4" fill="hold" grpId="6" nodeType="withEffect">
                                  <p:stCondLst>
                                    <p:cond delay="500"/>
                                  </p:stCondLst>
                                  <p:childTnLst>
                                    <p:anim calcmode="lin" valueType="num">
                                      <p:cBhvr additive="base">
                                        <p:cTn id="308" dur="500"/>
                                        <p:tgtEl>
                                          <p:spTgt spid="3"/>
                                        </p:tgtEl>
                                        <p:attrNameLst>
                                          <p:attrName>ppt_y</p:attrName>
                                        </p:attrNameLst>
                                      </p:cBhvr>
                                      <p:tavLst>
                                        <p:tav tm="0">
                                          <p:val>
                                            <p:strVal val="#ppt_y"/>
                                          </p:val>
                                        </p:tav>
                                        <p:tav tm="100000">
                                          <p:val>
                                            <p:strVal val="#ppt_y+#ppt_h*1.125000"/>
                                          </p:val>
                                        </p:tav>
                                      </p:tavLst>
                                    </p:anim>
                                    <p:animEffect transition="out" filter="wipe(down)">
                                      <p:cBhvr>
                                        <p:cTn id="309" dur="500"/>
                                        <p:tgtEl>
                                          <p:spTgt spid="3"/>
                                        </p:tgtEl>
                                      </p:cBhvr>
                                    </p:animEffect>
                                    <p:set>
                                      <p:cBhvr>
                                        <p:cTn id="310" dur="1" fill="hold">
                                          <p:stCondLst>
                                            <p:cond delay="499"/>
                                          </p:stCondLst>
                                        </p:cTn>
                                        <p:tgtEl>
                                          <p:spTgt spid="3"/>
                                        </p:tgtEl>
                                        <p:attrNameLst>
                                          <p:attrName>style.visibility</p:attrName>
                                        </p:attrNameLst>
                                      </p:cBhvr>
                                      <p:to>
                                        <p:strVal val="hidden"/>
                                      </p:to>
                                    </p:set>
                                  </p:childTnLst>
                                </p:cTn>
                              </p:par>
                              <p:par>
                                <p:cTn id="311" presetID="12" presetClass="entr" presetSubtype="1" fill="hold" grpId="6" nodeType="withEffect">
                                  <p:stCondLst>
                                    <p:cond delay="500"/>
                                  </p:stCondLst>
                                  <p:childTnLst>
                                    <p:set>
                                      <p:cBhvr>
                                        <p:cTn id="312" dur="1" fill="hold">
                                          <p:stCondLst>
                                            <p:cond delay="0"/>
                                          </p:stCondLst>
                                        </p:cTn>
                                        <p:tgtEl>
                                          <p:spTgt spid="12"/>
                                        </p:tgtEl>
                                        <p:attrNameLst>
                                          <p:attrName>style.visibility</p:attrName>
                                        </p:attrNameLst>
                                      </p:cBhvr>
                                      <p:to>
                                        <p:strVal val="visible"/>
                                      </p:to>
                                    </p:set>
                                    <p:anim calcmode="lin" valueType="num">
                                      <p:cBhvr additive="base">
                                        <p:cTn id="313" dur="500"/>
                                        <p:tgtEl>
                                          <p:spTgt spid="12"/>
                                        </p:tgtEl>
                                        <p:attrNameLst>
                                          <p:attrName>ppt_y</p:attrName>
                                        </p:attrNameLst>
                                      </p:cBhvr>
                                      <p:tavLst>
                                        <p:tav tm="0">
                                          <p:val>
                                            <p:strVal val="#ppt_y-#ppt_h*1.125000"/>
                                          </p:val>
                                        </p:tav>
                                        <p:tav tm="100000">
                                          <p:val>
                                            <p:strVal val="#ppt_y"/>
                                          </p:val>
                                        </p:tav>
                                      </p:tavLst>
                                    </p:anim>
                                    <p:animEffect transition="in" filter="wipe(down)">
                                      <p:cBhvr>
                                        <p:cTn id="314" dur="500"/>
                                        <p:tgtEl>
                                          <p:spTgt spid="12"/>
                                        </p:tgtEl>
                                      </p:cBhvr>
                                    </p:animEffect>
                                  </p:childTnLst>
                                </p:cTn>
                              </p:par>
                            </p:childTnLst>
                          </p:cTn>
                        </p:par>
                        <p:par>
                          <p:cTn id="315" fill="hold">
                            <p:stCondLst>
                              <p:cond delay="31000"/>
                            </p:stCondLst>
                            <p:childTnLst>
                              <p:par>
                                <p:cTn id="316" presetID="12" presetClass="exit" presetSubtype="4" fill="hold" grpId="7" nodeType="afterEffect">
                                  <p:stCondLst>
                                    <p:cond delay="500"/>
                                  </p:stCondLst>
                                  <p:childTnLst>
                                    <p:anim calcmode="lin" valueType="num">
                                      <p:cBhvr additive="base">
                                        <p:cTn id="317" dur="500"/>
                                        <p:tgtEl>
                                          <p:spTgt spid="12"/>
                                        </p:tgtEl>
                                        <p:attrNameLst>
                                          <p:attrName>ppt_y</p:attrName>
                                        </p:attrNameLst>
                                      </p:cBhvr>
                                      <p:tavLst>
                                        <p:tav tm="0">
                                          <p:val>
                                            <p:strVal val="#ppt_y"/>
                                          </p:val>
                                        </p:tav>
                                        <p:tav tm="100000">
                                          <p:val>
                                            <p:strVal val="#ppt_y+#ppt_h*1.125000"/>
                                          </p:val>
                                        </p:tav>
                                      </p:tavLst>
                                    </p:anim>
                                    <p:animEffect transition="out" filter="wipe(down)">
                                      <p:cBhvr>
                                        <p:cTn id="318" dur="500"/>
                                        <p:tgtEl>
                                          <p:spTgt spid="12"/>
                                        </p:tgtEl>
                                      </p:cBhvr>
                                    </p:animEffect>
                                    <p:set>
                                      <p:cBhvr>
                                        <p:cTn id="319" dur="1" fill="hold">
                                          <p:stCondLst>
                                            <p:cond delay="499"/>
                                          </p:stCondLst>
                                        </p:cTn>
                                        <p:tgtEl>
                                          <p:spTgt spid="12"/>
                                        </p:tgtEl>
                                        <p:attrNameLst>
                                          <p:attrName>style.visibility</p:attrName>
                                        </p:attrNameLst>
                                      </p:cBhvr>
                                      <p:to>
                                        <p:strVal val="hidden"/>
                                      </p:to>
                                    </p:set>
                                  </p:childTnLst>
                                </p:cTn>
                              </p:par>
                              <p:par>
                                <p:cTn id="320" presetID="12" presetClass="entr" presetSubtype="1" fill="hold" grpId="6" nodeType="withEffect">
                                  <p:stCondLst>
                                    <p:cond delay="500"/>
                                  </p:stCondLst>
                                  <p:childTnLst>
                                    <p:set>
                                      <p:cBhvr>
                                        <p:cTn id="321" dur="1" fill="hold">
                                          <p:stCondLst>
                                            <p:cond delay="0"/>
                                          </p:stCondLst>
                                        </p:cTn>
                                        <p:tgtEl>
                                          <p:spTgt spid="11"/>
                                        </p:tgtEl>
                                        <p:attrNameLst>
                                          <p:attrName>style.visibility</p:attrName>
                                        </p:attrNameLst>
                                      </p:cBhvr>
                                      <p:to>
                                        <p:strVal val="visible"/>
                                      </p:to>
                                    </p:set>
                                    <p:anim calcmode="lin" valueType="num">
                                      <p:cBhvr additive="base">
                                        <p:cTn id="322" dur="500"/>
                                        <p:tgtEl>
                                          <p:spTgt spid="11"/>
                                        </p:tgtEl>
                                        <p:attrNameLst>
                                          <p:attrName>ppt_y</p:attrName>
                                        </p:attrNameLst>
                                      </p:cBhvr>
                                      <p:tavLst>
                                        <p:tav tm="0">
                                          <p:val>
                                            <p:strVal val="#ppt_y-#ppt_h*1.125000"/>
                                          </p:val>
                                        </p:tav>
                                        <p:tav tm="100000">
                                          <p:val>
                                            <p:strVal val="#ppt_y"/>
                                          </p:val>
                                        </p:tav>
                                      </p:tavLst>
                                    </p:anim>
                                    <p:animEffect transition="in" filter="wipe(down)">
                                      <p:cBhvr>
                                        <p:cTn id="323" dur="500"/>
                                        <p:tgtEl>
                                          <p:spTgt spid="11"/>
                                        </p:tgtEl>
                                      </p:cBhvr>
                                    </p:animEffect>
                                  </p:childTnLst>
                                </p:cTn>
                              </p:par>
                            </p:childTnLst>
                          </p:cTn>
                        </p:par>
                        <p:par>
                          <p:cTn id="324" fill="hold">
                            <p:stCondLst>
                              <p:cond delay="32000"/>
                            </p:stCondLst>
                            <p:childTnLst>
                              <p:par>
                                <p:cTn id="325" presetID="12" presetClass="exit" presetSubtype="4" fill="hold" grpId="7" nodeType="afterEffect">
                                  <p:stCondLst>
                                    <p:cond delay="500"/>
                                  </p:stCondLst>
                                  <p:childTnLst>
                                    <p:anim calcmode="lin" valueType="num">
                                      <p:cBhvr additive="base">
                                        <p:cTn id="326" dur="500"/>
                                        <p:tgtEl>
                                          <p:spTgt spid="11"/>
                                        </p:tgtEl>
                                        <p:attrNameLst>
                                          <p:attrName>ppt_y</p:attrName>
                                        </p:attrNameLst>
                                      </p:cBhvr>
                                      <p:tavLst>
                                        <p:tav tm="0">
                                          <p:val>
                                            <p:strVal val="#ppt_y"/>
                                          </p:val>
                                        </p:tav>
                                        <p:tav tm="100000">
                                          <p:val>
                                            <p:strVal val="#ppt_y+#ppt_h*1.125000"/>
                                          </p:val>
                                        </p:tav>
                                      </p:tavLst>
                                    </p:anim>
                                    <p:animEffect transition="out" filter="wipe(down)">
                                      <p:cBhvr>
                                        <p:cTn id="327" dur="500"/>
                                        <p:tgtEl>
                                          <p:spTgt spid="11"/>
                                        </p:tgtEl>
                                      </p:cBhvr>
                                    </p:animEffect>
                                    <p:set>
                                      <p:cBhvr>
                                        <p:cTn id="328" dur="1" fill="hold">
                                          <p:stCondLst>
                                            <p:cond delay="499"/>
                                          </p:stCondLst>
                                        </p:cTn>
                                        <p:tgtEl>
                                          <p:spTgt spid="11"/>
                                        </p:tgtEl>
                                        <p:attrNameLst>
                                          <p:attrName>style.visibility</p:attrName>
                                        </p:attrNameLst>
                                      </p:cBhvr>
                                      <p:to>
                                        <p:strVal val="hidden"/>
                                      </p:to>
                                    </p:set>
                                  </p:childTnLst>
                                </p:cTn>
                              </p:par>
                              <p:par>
                                <p:cTn id="329" presetID="12" presetClass="entr" presetSubtype="1" fill="hold" grpId="6" nodeType="withEffect">
                                  <p:stCondLst>
                                    <p:cond delay="500"/>
                                  </p:stCondLst>
                                  <p:childTnLst>
                                    <p:set>
                                      <p:cBhvr>
                                        <p:cTn id="330" dur="1" fill="hold">
                                          <p:stCondLst>
                                            <p:cond delay="0"/>
                                          </p:stCondLst>
                                        </p:cTn>
                                        <p:tgtEl>
                                          <p:spTgt spid="10"/>
                                        </p:tgtEl>
                                        <p:attrNameLst>
                                          <p:attrName>style.visibility</p:attrName>
                                        </p:attrNameLst>
                                      </p:cBhvr>
                                      <p:to>
                                        <p:strVal val="visible"/>
                                      </p:to>
                                    </p:set>
                                    <p:anim calcmode="lin" valueType="num">
                                      <p:cBhvr additive="base">
                                        <p:cTn id="331" dur="500"/>
                                        <p:tgtEl>
                                          <p:spTgt spid="10"/>
                                        </p:tgtEl>
                                        <p:attrNameLst>
                                          <p:attrName>ppt_y</p:attrName>
                                        </p:attrNameLst>
                                      </p:cBhvr>
                                      <p:tavLst>
                                        <p:tav tm="0">
                                          <p:val>
                                            <p:strVal val="#ppt_y-#ppt_h*1.125000"/>
                                          </p:val>
                                        </p:tav>
                                        <p:tav tm="100000">
                                          <p:val>
                                            <p:strVal val="#ppt_y"/>
                                          </p:val>
                                        </p:tav>
                                      </p:tavLst>
                                    </p:anim>
                                    <p:animEffect transition="in" filter="wipe(down)">
                                      <p:cBhvr>
                                        <p:cTn id="332" dur="500"/>
                                        <p:tgtEl>
                                          <p:spTgt spid="10"/>
                                        </p:tgtEl>
                                      </p:cBhvr>
                                    </p:animEffect>
                                  </p:childTnLst>
                                </p:cTn>
                              </p:par>
                            </p:childTnLst>
                          </p:cTn>
                        </p:par>
                        <p:par>
                          <p:cTn id="333" fill="hold">
                            <p:stCondLst>
                              <p:cond delay="33000"/>
                            </p:stCondLst>
                            <p:childTnLst>
                              <p:par>
                                <p:cTn id="334" presetID="12" presetClass="exit" presetSubtype="4" fill="hold" grpId="7" nodeType="afterEffect">
                                  <p:stCondLst>
                                    <p:cond delay="500"/>
                                  </p:stCondLst>
                                  <p:childTnLst>
                                    <p:anim calcmode="lin" valueType="num">
                                      <p:cBhvr additive="base">
                                        <p:cTn id="335" dur="500"/>
                                        <p:tgtEl>
                                          <p:spTgt spid="10"/>
                                        </p:tgtEl>
                                        <p:attrNameLst>
                                          <p:attrName>ppt_y</p:attrName>
                                        </p:attrNameLst>
                                      </p:cBhvr>
                                      <p:tavLst>
                                        <p:tav tm="0">
                                          <p:val>
                                            <p:strVal val="#ppt_y"/>
                                          </p:val>
                                        </p:tav>
                                        <p:tav tm="100000">
                                          <p:val>
                                            <p:strVal val="#ppt_y+#ppt_h*1.125000"/>
                                          </p:val>
                                        </p:tav>
                                      </p:tavLst>
                                    </p:anim>
                                    <p:animEffect transition="out" filter="wipe(down)">
                                      <p:cBhvr>
                                        <p:cTn id="336" dur="500"/>
                                        <p:tgtEl>
                                          <p:spTgt spid="10"/>
                                        </p:tgtEl>
                                      </p:cBhvr>
                                    </p:animEffect>
                                    <p:set>
                                      <p:cBhvr>
                                        <p:cTn id="337" dur="1" fill="hold">
                                          <p:stCondLst>
                                            <p:cond delay="499"/>
                                          </p:stCondLst>
                                        </p:cTn>
                                        <p:tgtEl>
                                          <p:spTgt spid="10"/>
                                        </p:tgtEl>
                                        <p:attrNameLst>
                                          <p:attrName>style.visibility</p:attrName>
                                        </p:attrNameLst>
                                      </p:cBhvr>
                                      <p:to>
                                        <p:strVal val="hidden"/>
                                      </p:to>
                                    </p:set>
                                  </p:childTnLst>
                                </p:cTn>
                              </p:par>
                              <p:par>
                                <p:cTn id="338" presetID="12" presetClass="entr" presetSubtype="1" fill="hold" grpId="6" nodeType="withEffect">
                                  <p:stCondLst>
                                    <p:cond delay="500"/>
                                  </p:stCondLst>
                                  <p:childTnLst>
                                    <p:set>
                                      <p:cBhvr>
                                        <p:cTn id="339" dur="1" fill="hold">
                                          <p:stCondLst>
                                            <p:cond delay="0"/>
                                          </p:stCondLst>
                                        </p:cTn>
                                        <p:tgtEl>
                                          <p:spTgt spid="9"/>
                                        </p:tgtEl>
                                        <p:attrNameLst>
                                          <p:attrName>style.visibility</p:attrName>
                                        </p:attrNameLst>
                                      </p:cBhvr>
                                      <p:to>
                                        <p:strVal val="visible"/>
                                      </p:to>
                                    </p:set>
                                    <p:anim calcmode="lin" valueType="num">
                                      <p:cBhvr additive="base">
                                        <p:cTn id="340" dur="500"/>
                                        <p:tgtEl>
                                          <p:spTgt spid="9"/>
                                        </p:tgtEl>
                                        <p:attrNameLst>
                                          <p:attrName>ppt_y</p:attrName>
                                        </p:attrNameLst>
                                      </p:cBhvr>
                                      <p:tavLst>
                                        <p:tav tm="0">
                                          <p:val>
                                            <p:strVal val="#ppt_y-#ppt_h*1.125000"/>
                                          </p:val>
                                        </p:tav>
                                        <p:tav tm="100000">
                                          <p:val>
                                            <p:strVal val="#ppt_y"/>
                                          </p:val>
                                        </p:tav>
                                      </p:tavLst>
                                    </p:anim>
                                    <p:animEffect transition="in" filter="wipe(down)">
                                      <p:cBhvr>
                                        <p:cTn id="341" dur="500"/>
                                        <p:tgtEl>
                                          <p:spTgt spid="9"/>
                                        </p:tgtEl>
                                      </p:cBhvr>
                                    </p:animEffect>
                                  </p:childTnLst>
                                </p:cTn>
                              </p:par>
                            </p:childTnLst>
                          </p:cTn>
                        </p:par>
                        <p:par>
                          <p:cTn id="342" fill="hold">
                            <p:stCondLst>
                              <p:cond delay="34000"/>
                            </p:stCondLst>
                            <p:childTnLst>
                              <p:par>
                                <p:cTn id="343" presetID="12" presetClass="exit" presetSubtype="4" fill="hold" grpId="7" nodeType="afterEffect">
                                  <p:stCondLst>
                                    <p:cond delay="500"/>
                                  </p:stCondLst>
                                  <p:childTnLst>
                                    <p:anim calcmode="lin" valueType="num">
                                      <p:cBhvr additive="base">
                                        <p:cTn id="344" dur="500"/>
                                        <p:tgtEl>
                                          <p:spTgt spid="9"/>
                                        </p:tgtEl>
                                        <p:attrNameLst>
                                          <p:attrName>ppt_y</p:attrName>
                                        </p:attrNameLst>
                                      </p:cBhvr>
                                      <p:tavLst>
                                        <p:tav tm="0">
                                          <p:val>
                                            <p:strVal val="#ppt_y"/>
                                          </p:val>
                                        </p:tav>
                                        <p:tav tm="100000">
                                          <p:val>
                                            <p:strVal val="#ppt_y+#ppt_h*1.125000"/>
                                          </p:val>
                                        </p:tav>
                                      </p:tavLst>
                                    </p:anim>
                                    <p:animEffect transition="out" filter="wipe(down)">
                                      <p:cBhvr>
                                        <p:cTn id="345" dur="500"/>
                                        <p:tgtEl>
                                          <p:spTgt spid="9"/>
                                        </p:tgtEl>
                                      </p:cBhvr>
                                    </p:animEffect>
                                    <p:set>
                                      <p:cBhvr>
                                        <p:cTn id="346" dur="1" fill="hold">
                                          <p:stCondLst>
                                            <p:cond delay="499"/>
                                          </p:stCondLst>
                                        </p:cTn>
                                        <p:tgtEl>
                                          <p:spTgt spid="9"/>
                                        </p:tgtEl>
                                        <p:attrNameLst>
                                          <p:attrName>style.visibility</p:attrName>
                                        </p:attrNameLst>
                                      </p:cBhvr>
                                      <p:to>
                                        <p:strVal val="hidden"/>
                                      </p:to>
                                    </p:set>
                                  </p:childTnLst>
                                </p:cTn>
                              </p:par>
                              <p:par>
                                <p:cTn id="347" presetID="12" presetClass="entr" presetSubtype="1" fill="hold" grpId="6" nodeType="withEffect">
                                  <p:stCondLst>
                                    <p:cond delay="500"/>
                                  </p:stCondLst>
                                  <p:childTnLst>
                                    <p:set>
                                      <p:cBhvr>
                                        <p:cTn id="348" dur="1" fill="hold">
                                          <p:stCondLst>
                                            <p:cond delay="0"/>
                                          </p:stCondLst>
                                        </p:cTn>
                                        <p:tgtEl>
                                          <p:spTgt spid="8"/>
                                        </p:tgtEl>
                                        <p:attrNameLst>
                                          <p:attrName>style.visibility</p:attrName>
                                        </p:attrNameLst>
                                      </p:cBhvr>
                                      <p:to>
                                        <p:strVal val="visible"/>
                                      </p:to>
                                    </p:set>
                                    <p:anim calcmode="lin" valueType="num">
                                      <p:cBhvr additive="base">
                                        <p:cTn id="349" dur="500"/>
                                        <p:tgtEl>
                                          <p:spTgt spid="8"/>
                                        </p:tgtEl>
                                        <p:attrNameLst>
                                          <p:attrName>ppt_y</p:attrName>
                                        </p:attrNameLst>
                                      </p:cBhvr>
                                      <p:tavLst>
                                        <p:tav tm="0">
                                          <p:val>
                                            <p:strVal val="#ppt_y-#ppt_h*1.125000"/>
                                          </p:val>
                                        </p:tav>
                                        <p:tav tm="100000">
                                          <p:val>
                                            <p:strVal val="#ppt_y"/>
                                          </p:val>
                                        </p:tav>
                                      </p:tavLst>
                                    </p:anim>
                                    <p:animEffect transition="in" filter="wipe(down)">
                                      <p:cBhvr>
                                        <p:cTn id="350" dur="500"/>
                                        <p:tgtEl>
                                          <p:spTgt spid="8"/>
                                        </p:tgtEl>
                                      </p:cBhvr>
                                    </p:animEffect>
                                  </p:childTnLst>
                                </p:cTn>
                              </p:par>
                            </p:childTnLst>
                          </p:cTn>
                        </p:par>
                        <p:par>
                          <p:cTn id="351" fill="hold">
                            <p:stCondLst>
                              <p:cond delay="35000"/>
                            </p:stCondLst>
                            <p:childTnLst>
                              <p:par>
                                <p:cTn id="352" presetID="12" presetClass="exit" presetSubtype="4" fill="hold" grpId="7" nodeType="afterEffect">
                                  <p:stCondLst>
                                    <p:cond delay="500"/>
                                  </p:stCondLst>
                                  <p:childTnLst>
                                    <p:anim calcmode="lin" valueType="num">
                                      <p:cBhvr additive="base">
                                        <p:cTn id="353" dur="500"/>
                                        <p:tgtEl>
                                          <p:spTgt spid="8"/>
                                        </p:tgtEl>
                                        <p:attrNameLst>
                                          <p:attrName>ppt_y</p:attrName>
                                        </p:attrNameLst>
                                      </p:cBhvr>
                                      <p:tavLst>
                                        <p:tav tm="0">
                                          <p:val>
                                            <p:strVal val="#ppt_y"/>
                                          </p:val>
                                        </p:tav>
                                        <p:tav tm="100000">
                                          <p:val>
                                            <p:strVal val="#ppt_y+#ppt_h*1.125000"/>
                                          </p:val>
                                        </p:tav>
                                      </p:tavLst>
                                    </p:anim>
                                    <p:animEffect transition="out" filter="wipe(down)">
                                      <p:cBhvr>
                                        <p:cTn id="354" dur="500"/>
                                        <p:tgtEl>
                                          <p:spTgt spid="8"/>
                                        </p:tgtEl>
                                      </p:cBhvr>
                                    </p:animEffect>
                                    <p:set>
                                      <p:cBhvr>
                                        <p:cTn id="355" dur="1" fill="hold">
                                          <p:stCondLst>
                                            <p:cond delay="499"/>
                                          </p:stCondLst>
                                        </p:cTn>
                                        <p:tgtEl>
                                          <p:spTgt spid="8"/>
                                        </p:tgtEl>
                                        <p:attrNameLst>
                                          <p:attrName>style.visibility</p:attrName>
                                        </p:attrNameLst>
                                      </p:cBhvr>
                                      <p:to>
                                        <p:strVal val="hidden"/>
                                      </p:to>
                                    </p:set>
                                  </p:childTnLst>
                                </p:cTn>
                              </p:par>
                              <p:par>
                                <p:cTn id="356" presetID="12" presetClass="entr" presetSubtype="1" fill="hold" grpId="6" nodeType="withEffect">
                                  <p:stCondLst>
                                    <p:cond delay="500"/>
                                  </p:stCondLst>
                                  <p:childTnLst>
                                    <p:set>
                                      <p:cBhvr>
                                        <p:cTn id="357" dur="1" fill="hold">
                                          <p:stCondLst>
                                            <p:cond delay="0"/>
                                          </p:stCondLst>
                                        </p:cTn>
                                        <p:tgtEl>
                                          <p:spTgt spid="7"/>
                                        </p:tgtEl>
                                        <p:attrNameLst>
                                          <p:attrName>style.visibility</p:attrName>
                                        </p:attrNameLst>
                                      </p:cBhvr>
                                      <p:to>
                                        <p:strVal val="visible"/>
                                      </p:to>
                                    </p:set>
                                    <p:anim calcmode="lin" valueType="num">
                                      <p:cBhvr additive="base">
                                        <p:cTn id="358" dur="500"/>
                                        <p:tgtEl>
                                          <p:spTgt spid="7"/>
                                        </p:tgtEl>
                                        <p:attrNameLst>
                                          <p:attrName>ppt_y</p:attrName>
                                        </p:attrNameLst>
                                      </p:cBhvr>
                                      <p:tavLst>
                                        <p:tav tm="0">
                                          <p:val>
                                            <p:strVal val="#ppt_y-#ppt_h*1.125000"/>
                                          </p:val>
                                        </p:tav>
                                        <p:tav tm="100000">
                                          <p:val>
                                            <p:strVal val="#ppt_y"/>
                                          </p:val>
                                        </p:tav>
                                      </p:tavLst>
                                    </p:anim>
                                    <p:animEffect transition="in" filter="wipe(down)">
                                      <p:cBhvr>
                                        <p:cTn id="359" dur="500"/>
                                        <p:tgtEl>
                                          <p:spTgt spid="7"/>
                                        </p:tgtEl>
                                      </p:cBhvr>
                                    </p:animEffect>
                                  </p:childTnLst>
                                </p:cTn>
                              </p:par>
                            </p:childTnLst>
                          </p:cTn>
                        </p:par>
                        <p:par>
                          <p:cTn id="360" fill="hold">
                            <p:stCondLst>
                              <p:cond delay="36000"/>
                            </p:stCondLst>
                            <p:childTnLst>
                              <p:par>
                                <p:cTn id="361" presetID="12" presetClass="exit" presetSubtype="4" fill="hold" grpId="7" nodeType="afterEffect">
                                  <p:stCondLst>
                                    <p:cond delay="500"/>
                                  </p:stCondLst>
                                  <p:childTnLst>
                                    <p:anim calcmode="lin" valueType="num">
                                      <p:cBhvr additive="base">
                                        <p:cTn id="362" dur="500"/>
                                        <p:tgtEl>
                                          <p:spTgt spid="7"/>
                                        </p:tgtEl>
                                        <p:attrNameLst>
                                          <p:attrName>ppt_y</p:attrName>
                                        </p:attrNameLst>
                                      </p:cBhvr>
                                      <p:tavLst>
                                        <p:tav tm="0">
                                          <p:val>
                                            <p:strVal val="#ppt_y"/>
                                          </p:val>
                                        </p:tav>
                                        <p:tav tm="100000">
                                          <p:val>
                                            <p:strVal val="#ppt_y+#ppt_h*1.125000"/>
                                          </p:val>
                                        </p:tav>
                                      </p:tavLst>
                                    </p:anim>
                                    <p:animEffect transition="out" filter="wipe(down)">
                                      <p:cBhvr>
                                        <p:cTn id="363" dur="500"/>
                                        <p:tgtEl>
                                          <p:spTgt spid="7"/>
                                        </p:tgtEl>
                                      </p:cBhvr>
                                    </p:animEffect>
                                    <p:set>
                                      <p:cBhvr>
                                        <p:cTn id="364" dur="1" fill="hold">
                                          <p:stCondLst>
                                            <p:cond delay="499"/>
                                          </p:stCondLst>
                                        </p:cTn>
                                        <p:tgtEl>
                                          <p:spTgt spid="7"/>
                                        </p:tgtEl>
                                        <p:attrNameLst>
                                          <p:attrName>style.visibility</p:attrName>
                                        </p:attrNameLst>
                                      </p:cBhvr>
                                      <p:to>
                                        <p:strVal val="hidden"/>
                                      </p:to>
                                    </p:set>
                                  </p:childTnLst>
                                </p:cTn>
                              </p:par>
                              <p:par>
                                <p:cTn id="365" presetID="12" presetClass="entr" presetSubtype="1" fill="hold" grpId="6" nodeType="withEffect">
                                  <p:stCondLst>
                                    <p:cond delay="500"/>
                                  </p:stCondLst>
                                  <p:childTnLst>
                                    <p:set>
                                      <p:cBhvr>
                                        <p:cTn id="366" dur="1" fill="hold">
                                          <p:stCondLst>
                                            <p:cond delay="0"/>
                                          </p:stCondLst>
                                        </p:cTn>
                                        <p:tgtEl>
                                          <p:spTgt spid="6"/>
                                        </p:tgtEl>
                                        <p:attrNameLst>
                                          <p:attrName>style.visibility</p:attrName>
                                        </p:attrNameLst>
                                      </p:cBhvr>
                                      <p:to>
                                        <p:strVal val="visible"/>
                                      </p:to>
                                    </p:set>
                                    <p:anim calcmode="lin" valueType="num">
                                      <p:cBhvr additive="base">
                                        <p:cTn id="367" dur="500"/>
                                        <p:tgtEl>
                                          <p:spTgt spid="6"/>
                                        </p:tgtEl>
                                        <p:attrNameLst>
                                          <p:attrName>ppt_y</p:attrName>
                                        </p:attrNameLst>
                                      </p:cBhvr>
                                      <p:tavLst>
                                        <p:tav tm="0">
                                          <p:val>
                                            <p:strVal val="#ppt_y-#ppt_h*1.125000"/>
                                          </p:val>
                                        </p:tav>
                                        <p:tav tm="100000">
                                          <p:val>
                                            <p:strVal val="#ppt_y"/>
                                          </p:val>
                                        </p:tav>
                                      </p:tavLst>
                                    </p:anim>
                                    <p:animEffect transition="in" filter="wipe(down)">
                                      <p:cBhvr>
                                        <p:cTn id="368" dur="500"/>
                                        <p:tgtEl>
                                          <p:spTgt spid="6"/>
                                        </p:tgtEl>
                                      </p:cBhvr>
                                    </p:animEffect>
                                  </p:childTnLst>
                                </p:cTn>
                              </p:par>
                            </p:childTnLst>
                          </p:cTn>
                        </p:par>
                        <p:par>
                          <p:cTn id="369" fill="hold">
                            <p:stCondLst>
                              <p:cond delay="37000"/>
                            </p:stCondLst>
                            <p:childTnLst>
                              <p:par>
                                <p:cTn id="370" presetID="12" presetClass="exit" presetSubtype="4" fill="hold" grpId="7" nodeType="afterEffect">
                                  <p:stCondLst>
                                    <p:cond delay="500"/>
                                  </p:stCondLst>
                                  <p:childTnLst>
                                    <p:anim calcmode="lin" valueType="num">
                                      <p:cBhvr additive="base">
                                        <p:cTn id="371" dur="500"/>
                                        <p:tgtEl>
                                          <p:spTgt spid="6"/>
                                        </p:tgtEl>
                                        <p:attrNameLst>
                                          <p:attrName>ppt_y</p:attrName>
                                        </p:attrNameLst>
                                      </p:cBhvr>
                                      <p:tavLst>
                                        <p:tav tm="0">
                                          <p:val>
                                            <p:strVal val="#ppt_y"/>
                                          </p:val>
                                        </p:tav>
                                        <p:tav tm="100000">
                                          <p:val>
                                            <p:strVal val="#ppt_y+#ppt_h*1.125000"/>
                                          </p:val>
                                        </p:tav>
                                      </p:tavLst>
                                    </p:anim>
                                    <p:animEffect transition="out" filter="wipe(down)">
                                      <p:cBhvr>
                                        <p:cTn id="372" dur="500"/>
                                        <p:tgtEl>
                                          <p:spTgt spid="6"/>
                                        </p:tgtEl>
                                      </p:cBhvr>
                                    </p:animEffect>
                                    <p:set>
                                      <p:cBhvr>
                                        <p:cTn id="373" dur="1" fill="hold">
                                          <p:stCondLst>
                                            <p:cond delay="499"/>
                                          </p:stCondLst>
                                        </p:cTn>
                                        <p:tgtEl>
                                          <p:spTgt spid="6"/>
                                        </p:tgtEl>
                                        <p:attrNameLst>
                                          <p:attrName>style.visibility</p:attrName>
                                        </p:attrNameLst>
                                      </p:cBhvr>
                                      <p:to>
                                        <p:strVal val="hidden"/>
                                      </p:to>
                                    </p:set>
                                  </p:childTnLst>
                                </p:cTn>
                              </p:par>
                              <p:par>
                                <p:cTn id="374" presetID="12" presetClass="entr" presetSubtype="1" fill="hold" grpId="6" nodeType="withEffect">
                                  <p:stCondLst>
                                    <p:cond delay="500"/>
                                  </p:stCondLst>
                                  <p:childTnLst>
                                    <p:set>
                                      <p:cBhvr>
                                        <p:cTn id="375" dur="1" fill="hold">
                                          <p:stCondLst>
                                            <p:cond delay="0"/>
                                          </p:stCondLst>
                                        </p:cTn>
                                        <p:tgtEl>
                                          <p:spTgt spid="5"/>
                                        </p:tgtEl>
                                        <p:attrNameLst>
                                          <p:attrName>style.visibility</p:attrName>
                                        </p:attrNameLst>
                                      </p:cBhvr>
                                      <p:to>
                                        <p:strVal val="visible"/>
                                      </p:to>
                                    </p:set>
                                    <p:anim calcmode="lin" valueType="num">
                                      <p:cBhvr additive="base">
                                        <p:cTn id="376" dur="500"/>
                                        <p:tgtEl>
                                          <p:spTgt spid="5"/>
                                        </p:tgtEl>
                                        <p:attrNameLst>
                                          <p:attrName>ppt_y</p:attrName>
                                        </p:attrNameLst>
                                      </p:cBhvr>
                                      <p:tavLst>
                                        <p:tav tm="0">
                                          <p:val>
                                            <p:strVal val="#ppt_y-#ppt_h*1.125000"/>
                                          </p:val>
                                        </p:tav>
                                        <p:tav tm="100000">
                                          <p:val>
                                            <p:strVal val="#ppt_y"/>
                                          </p:val>
                                        </p:tav>
                                      </p:tavLst>
                                    </p:anim>
                                    <p:animEffect transition="in" filter="wipe(down)">
                                      <p:cBhvr>
                                        <p:cTn id="377" dur="500"/>
                                        <p:tgtEl>
                                          <p:spTgt spid="5"/>
                                        </p:tgtEl>
                                      </p:cBhvr>
                                    </p:animEffect>
                                  </p:childTnLst>
                                </p:cTn>
                              </p:par>
                            </p:childTnLst>
                          </p:cTn>
                        </p:par>
                        <p:par>
                          <p:cTn id="378" fill="hold">
                            <p:stCondLst>
                              <p:cond delay="38000"/>
                            </p:stCondLst>
                            <p:childTnLst>
                              <p:par>
                                <p:cTn id="379" presetID="12" presetClass="exit" presetSubtype="4" fill="hold" grpId="7" nodeType="afterEffect">
                                  <p:stCondLst>
                                    <p:cond delay="500"/>
                                  </p:stCondLst>
                                  <p:childTnLst>
                                    <p:anim calcmode="lin" valueType="num">
                                      <p:cBhvr additive="base">
                                        <p:cTn id="380" dur="500"/>
                                        <p:tgtEl>
                                          <p:spTgt spid="5"/>
                                        </p:tgtEl>
                                        <p:attrNameLst>
                                          <p:attrName>ppt_y</p:attrName>
                                        </p:attrNameLst>
                                      </p:cBhvr>
                                      <p:tavLst>
                                        <p:tav tm="0">
                                          <p:val>
                                            <p:strVal val="#ppt_y"/>
                                          </p:val>
                                        </p:tav>
                                        <p:tav tm="100000">
                                          <p:val>
                                            <p:strVal val="#ppt_y+#ppt_h*1.125000"/>
                                          </p:val>
                                        </p:tav>
                                      </p:tavLst>
                                    </p:anim>
                                    <p:animEffect transition="out" filter="wipe(down)">
                                      <p:cBhvr>
                                        <p:cTn id="381" dur="500"/>
                                        <p:tgtEl>
                                          <p:spTgt spid="5"/>
                                        </p:tgtEl>
                                      </p:cBhvr>
                                    </p:animEffect>
                                    <p:set>
                                      <p:cBhvr>
                                        <p:cTn id="382" dur="1" fill="hold">
                                          <p:stCondLst>
                                            <p:cond delay="499"/>
                                          </p:stCondLst>
                                        </p:cTn>
                                        <p:tgtEl>
                                          <p:spTgt spid="5"/>
                                        </p:tgtEl>
                                        <p:attrNameLst>
                                          <p:attrName>style.visibility</p:attrName>
                                        </p:attrNameLst>
                                      </p:cBhvr>
                                      <p:to>
                                        <p:strVal val="hidden"/>
                                      </p:to>
                                    </p:set>
                                  </p:childTnLst>
                                </p:cTn>
                              </p:par>
                              <p:par>
                                <p:cTn id="383" presetID="12" presetClass="entr" presetSubtype="1" fill="hold" grpId="6" nodeType="withEffect">
                                  <p:stCondLst>
                                    <p:cond delay="500"/>
                                  </p:stCondLst>
                                  <p:childTnLst>
                                    <p:set>
                                      <p:cBhvr>
                                        <p:cTn id="384" dur="1" fill="hold">
                                          <p:stCondLst>
                                            <p:cond delay="0"/>
                                          </p:stCondLst>
                                        </p:cTn>
                                        <p:tgtEl>
                                          <p:spTgt spid="4"/>
                                        </p:tgtEl>
                                        <p:attrNameLst>
                                          <p:attrName>style.visibility</p:attrName>
                                        </p:attrNameLst>
                                      </p:cBhvr>
                                      <p:to>
                                        <p:strVal val="visible"/>
                                      </p:to>
                                    </p:set>
                                    <p:anim calcmode="lin" valueType="num">
                                      <p:cBhvr additive="base">
                                        <p:cTn id="385" dur="500"/>
                                        <p:tgtEl>
                                          <p:spTgt spid="4"/>
                                        </p:tgtEl>
                                        <p:attrNameLst>
                                          <p:attrName>ppt_y</p:attrName>
                                        </p:attrNameLst>
                                      </p:cBhvr>
                                      <p:tavLst>
                                        <p:tav tm="0">
                                          <p:val>
                                            <p:strVal val="#ppt_y-#ppt_h*1.125000"/>
                                          </p:val>
                                        </p:tav>
                                        <p:tav tm="100000">
                                          <p:val>
                                            <p:strVal val="#ppt_y"/>
                                          </p:val>
                                        </p:tav>
                                      </p:tavLst>
                                    </p:anim>
                                    <p:animEffect transition="in" filter="wipe(down)">
                                      <p:cBhvr>
                                        <p:cTn id="386" dur="500"/>
                                        <p:tgtEl>
                                          <p:spTgt spid="4"/>
                                        </p:tgtEl>
                                      </p:cBhvr>
                                    </p:animEffect>
                                  </p:childTnLst>
                                </p:cTn>
                              </p:par>
                            </p:childTnLst>
                          </p:cTn>
                        </p:par>
                        <p:par>
                          <p:cTn id="387" fill="hold">
                            <p:stCondLst>
                              <p:cond delay="39000"/>
                            </p:stCondLst>
                            <p:childTnLst>
                              <p:par>
                                <p:cTn id="388" presetID="12" presetClass="exit" presetSubtype="4" fill="hold" grpId="7" nodeType="afterEffect">
                                  <p:stCondLst>
                                    <p:cond delay="500"/>
                                  </p:stCondLst>
                                  <p:childTnLst>
                                    <p:anim calcmode="lin" valueType="num">
                                      <p:cBhvr additive="base">
                                        <p:cTn id="389" dur="500"/>
                                        <p:tgtEl>
                                          <p:spTgt spid="4"/>
                                        </p:tgtEl>
                                        <p:attrNameLst>
                                          <p:attrName>ppt_y</p:attrName>
                                        </p:attrNameLst>
                                      </p:cBhvr>
                                      <p:tavLst>
                                        <p:tav tm="0">
                                          <p:val>
                                            <p:strVal val="#ppt_y"/>
                                          </p:val>
                                        </p:tav>
                                        <p:tav tm="100000">
                                          <p:val>
                                            <p:strVal val="#ppt_y+#ppt_h*1.125000"/>
                                          </p:val>
                                        </p:tav>
                                      </p:tavLst>
                                    </p:anim>
                                    <p:animEffect transition="out" filter="wipe(down)">
                                      <p:cBhvr>
                                        <p:cTn id="390" dur="500"/>
                                        <p:tgtEl>
                                          <p:spTgt spid="4"/>
                                        </p:tgtEl>
                                      </p:cBhvr>
                                    </p:animEffect>
                                    <p:set>
                                      <p:cBhvr>
                                        <p:cTn id="391" dur="1" fill="hold">
                                          <p:stCondLst>
                                            <p:cond delay="499"/>
                                          </p:stCondLst>
                                        </p:cTn>
                                        <p:tgtEl>
                                          <p:spTgt spid="4"/>
                                        </p:tgtEl>
                                        <p:attrNameLst>
                                          <p:attrName>style.visibility</p:attrName>
                                        </p:attrNameLst>
                                      </p:cBhvr>
                                      <p:to>
                                        <p:strVal val="hidden"/>
                                      </p:to>
                                    </p:set>
                                  </p:childTnLst>
                                </p:cTn>
                              </p:par>
                              <p:par>
                                <p:cTn id="392" presetID="12" presetClass="entr" presetSubtype="1" fill="hold" grpId="7" nodeType="withEffect">
                                  <p:stCondLst>
                                    <p:cond delay="500"/>
                                  </p:stCondLst>
                                  <p:childTnLst>
                                    <p:set>
                                      <p:cBhvr>
                                        <p:cTn id="393" dur="1" fill="hold">
                                          <p:stCondLst>
                                            <p:cond delay="0"/>
                                          </p:stCondLst>
                                        </p:cTn>
                                        <p:tgtEl>
                                          <p:spTgt spid="3"/>
                                        </p:tgtEl>
                                        <p:attrNameLst>
                                          <p:attrName>style.visibility</p:attrName>
                                        </p:attrNameLst>
                                      </p:cBhvr>
                                      <p:to>
                                        <p:strVal val="visible"/>
                                      </p:to>
                                    </p:set>
                                    <p:anim calcmode="lin" valueType="num">
                                      <p:cBhvr additive="base">
                                        <p:cTn id="394" dur="500"/>
                                        <p:tgtEl>
                                          <p:spTgt spid="3"/>
                                        </p:tgtEl>
                                        <p:attrNameLst>
                                          <p:attrName>ppt_y</p:attrName>
                                        </p:attrNameLst>
                                      </p:cBhvr>
                                      <p:tavLst>
                                        <p:tav tm="0">
                                          <p:val>
                                            <p:strVal val="#ppt_y-#ppt_h*1.125000"/>
                                          </p:val>
                                        </p:tav>
                                        <p:tav tm="100000">
                                          <p:val>
                                            <p:strVal val="#ppt_y"/>
                                          </p:val>
                                        </p:tav>
                                      </p:tavLst>
                                    </p:anim>
                                    <p:animEffect transition="in" filter="wipe(down)">
                                      <p:cBhvr>
                                        <p:cTn id="395" dur="500"/>
                                        <p:tgtEl>
                                          <p:spTgt spid="3"/>
                                        </p:tgtEl>
                                      </p:cBhvr>
                                    </p:animEffect>
                                  </p:childTnLst>
                                </p:cTn>
                              </p:par>
                            </p:childTnLst>
                          </p:cTn>
                        </p:par>
                        <p:par>
                          <p:cTn id="396" fill="hold">
                            <p:stCondLst>
                              <p:cond delay="40000"/>
                            </p:stCondLst>
                            <p:childTnLst>
                              <p:par>
                                <p:cTn id="397" presetID="12" presetClass="exit" presetSubtype="4" fill="hold" grpId="1" nodeType="afterEffect">
                                  <p:stCondLst>
                                    <p:cond delay="500"/>
                                  </p:stCondLst>
                                  <p:childTnLst>
                                    <p:anim calcmode="lin" valueType="num">
                                      <p:cBhvr additive="base">
                                        <p:cTn id="398" dur="500"/>
                                        <p:tgtEl>
                                          <p:spTgt spid="15"/>
                                        </p:tgtEl>
                                        <p:attrNameLst>
                                          <p:attrName>ppt_y</p:attrName>
                                        </p:attrNameLst>
                                      </p:cBhvr>
                                      <p:tavLst>
                                        <p:tav tm="0">
                                          <p:val>
                                            <p:strVal val="#ppt_y"/>
                                          </p:val>
                                        </p:tav>
                                        <p:tav tm="100000">
                                          <p:val>
                                            <p:strVal val="#ppt_y+#ppt_h*1.125000"/>
                                          </p:val>
                                        </p:tav>
                                      </p:tavLst>
                                    </p:anim>
                                    <p:animEffect transition="out" filter="wipe(down)">
                                      <p:cBhvr>
                                        <p:cTn id="399" dur="500"/>
                                        <p:tgtEl>
                                          <p:spTgt spid="15"/>
                                        </p:tgtEl>
                                      </p:cBhvr>
                                    </p:animEffect>
                                    <p:set>
                                      <p:cBhvr>
                                        <p:cTn id="400" dur="1" fill="hold">
                                          <p:stCondLst>
                                            <p:cond delay="499"/>
                                          </p:stCondLst>
                                        </p:cTn>
                                        <p:tgtEl>
                                          <p:spTgt spid="15"/>
                                        </p:tgtEl>
                                        <p:attrNameLst>
                                          <p:attrName>style.visibility</p:attrName>
                                        </p:attrNameLst>
                                      </p:cBhvr>
                                      <p:to>
                                        <p:strVal val="hidden"/>
                                      </p:to>
                                    </p:set>
                                  </p:childTnLst>
                                </p:cTn>
                              </p:par>
                              <p:par>
                                <p:cTn id="401" presetID="12" presetClass="entr" presetSubtype="1" fill="hold" grpId="0" nodeType="withEffect">
                                  <p:stCondLst>
                                    <p:cond delay="500"/>
                                  </p:stCondLst>
                                  <p:childTnLst>
                                    <p:set>
                                      <p:cBhvr>
                                        <p:cTn id="402" dur="1" fill="hold">
                                          <p:stCondLst>
                                            <p:cond delay="0"/>
                                          </p:stCondLst>
                                        </p:cTn>
                                        <p:tgtEl>
                                          <p:spTgt spid="14"/>
                                        </p:tgtEl>
                                        <p:attrNameLst>
                                          <p:attrName>style.visibility</p:attrName>
                                        </p:attrNameLst>
                                      </p:cBhvr>
                                      <p:to>
                                        <p:strVal val="visible"/>
                                      </p:to>
                                    </p:set>
                                    <p:anim calcmode="lin" valueType="num">
                                      <p:cBhvr additive="base">
                                        <p:cTn id="403" dur="500"/>
                                        <p:tgtEl>
                                          <p:spTgt spid="14"/>
                                        </p:tgtEl>
                                        <p:attrNameLst>
                                          <p:attrName>ppt_y</p:attrName>
                                        </p:attrNameLst>
                                      </p:cBhvr>
                                      <p:tavLst>
                                        <p:tav tm="0">
                                          <p:val>
                                            <p:strVal val="#ppt_y-#ppt_h*1.125000"/>
                                          </p:val>
                                        </p:tav>
                                        <p:tav tm="100000">
                                          <p:val>
                                            <p:strVal val="#ppt_y"/>
                                          </p:val>
                                        </p:tav>
                                      </p:tavLst>
                                    </p:anim>
                                    <p:animEffect transition="in" filter="wipe(down)">
                                      <p:cBhvr>
                                        <p:cTn id="404" dur="500"/>
                                        <p:tgtEl>
                                          <p:spTgt spid="14"/>
                                        </p:tgtEl>
                                      </p:cBhvr>
                                    </p:animEffect>
                                  </p:childTnLst>
                                </p:cTn>
                              </p:par>
                              <p:par>
                                <p:cTn id="405" presetID="12" presetClass="exit" presetSubtype="4" fill="hold" grpId="8" nodeType="withEffect">
                                  <p:stCondLst>
                                    <p:cond delay="500"/>
                                  </p:stCondLst>
                                  <p:childTnLst>
                                    <p:anim calcmode="lin" valueType="num">
                                      <p:cBhvr additive="base">
                                        <p:cTn id="406" dur="500"/>
                                        <p:tgtEl>
                                          <p:spTgt spid="3"/>
                                        </p:tgtEl>
                                        <p:attrNameLst>
                                          <p:attrName>ppt_y</p:attrName>
                                        </p:attrNameLst>
                                      </p:cBhvr>
                                      <p:tavLst>
                                        <p:tav tm="0">
                                          <p:val>
                                            <p:strVal val="#ppt_y"/>
                                          </p:val>
                                        </p:tav>
                                        <p:tav tm="100000">
                                          <p:val>
                                            <p:strVal val="#ppt_y+#ppt_h*1.125000"/>
                                          </p:val>
                                        </p:tav>
                                      </p:tavLst>
                                    </p:anim>
                                    <p:animEffect transition="out" filter="wipe(down)">
                                      <p:cBhvr>
                                        <p:cTn id="407" dur="500"/>
                                        <p:tgtEl>
                                          <p:spTgt spid="3"/>
                                        </p:tgtEl>
                                      </p:cBhvr>
                                    </p:animEffect>
                                    <p:set>
                                      <p:cBhvr>
                                        <p:cTn id="408" dur="1" fill="hold">
                                          <p:stCondLst>
                                            <p:cond delay="499"/>
                                          </p:stCondLst>
                                        </p:cTn>
                                        <p:tgtEl>
                                          <p:spTgt spid="3"/>
                                        </p:tgtEl>
                                        <p:attrNameLst>
                                          <p:attrName>style.visibility</p:attrName>
                                        </p:attrNameLst>
                                      </p:cBhvr>
                                      <p:to>
                                        <p:strVal val="hidden"/>
                                      </p:to>
                                    </p:set>
                                  </p:childTnLst>
                                </p:cTn>
                              </p:par>
                              <p:par>
                                <p:cTn id="409" presetID="12" presetClass="entr" presetSubtype="1" fill="hold" grpId="8" nodeType="withEffect">
                                  <p:stCondLst>
                                    <p:cond delay="500"/>
                                  </p:stCondLst>
                                  <p:childTnLst>
                                    <p:set>
                                      <p:cBhvr>
                                        <p:cTn id="410" dur="1" fill="hold">
                                          <p:stCondLst>
                                            <p:cond delay="0"/>
                                          </p:stCondLst>
                                        </p:cTn>
                                        <p:tgtEl>
                                          <p:spTgt spid="12"/>
                                        </p:tgtEl>
                                        <p:attrNameLst>
                                          <p:attrName>style.visibility</p:attrName>
                                        </p:attrNameLst>
                                      </p:cBhvr>
                                      <p:to>
                                        <p:strVal val="visible"/>
                                      </p:to>
                                    </p:set>
                                    <p:anim calcmode="lin" valueType="num">
                                      <p:cBhvr additive="base">
                                        <p:cTn id="411" dur="500"/>
                                        <p:tgtEl>
                                          <p:spTgt spid="12"/>
                                        </p:tgtEl>
                                        <p:attrNameLst>
                                          <p:attrName>ppt_y</p:attrName>
                                        </p:attrNameLst>
                                      </p:cBhvr>
                                      <p:tavLst>
                                        <p:tav tm="0">
                                          <p:val>
                                            <p:strVal val="#ppt_y-#ppt_h*1.125000"/>
                                          </p:val>
                                        </p:tav>
                                        <p:tav tm="100000">
                                          <p:val>
                                            <p:strVal val="#ppt_y"/>
                                          </p:val>
                                        </p:tav>
                                      </p:tavLst>
                                    </p:anim>
                                    <p:animEffect transition="in" filter="wipe(down)">
                                      <p:cBhvr>
                                        <p:cTn id="412" dur="500"/>
                                        <p:tgtEl>
                                          <p:spTgt spid="12"/>
                                        </p:tgtEl>
                                      </p:cBhvr>
                                    </p:animEffect>
                                  </p:childTnLst>
                                </p:cTn>
                              </p:par>
                            </p:childTnLst>
                          </p:cTn>
                        </p:par>
                        <p:par>
                          <p:cTn id="413" fill="hold">
                            <p:stCondLst>
                              <p:cond delay="41000"/>
                            </p:stCondLst>
                            <p:childTnLst>
                              <p:par>
                                <p:cTn id="414" presetID="12" presetClass="exit" presetSubtype="4" fill="hold" grpId="9" nodeType="afterEffect">
                                  <p:stCondLst>
                                    <p:cond delay="500"/>
                                  </p:stCondLst>
                                  <p:childTnLst>
                                    <p:anim calcmode="lin" valueType="num">
                                      <p:cBhvr additive="base">
                                        <p:cTn id="415" dur="500"/>
                                        <p:tgtEl>
                                          <p:spTgt spid="12"/>
                                        </p:tgtEl>
                                        <p:attrNameLst>
                                          <p:attrName>ppt_y</p:attrName>
                                        </p:attrNameLst>
                                      </p:cBhvr>
                                      <p:tavLst>
                                        <p:tav tm="0">
                                          <p:val>
                                            <p:strVal val="#ppt_y"/>
                                          </p:val>
                                        </p:tav>
                                        <p:tav tm="100000">
                                          <p:val>
                                            <p:strVal val="#ppt_y+#ppt_h*1.125000"/>
                                          </p:val>
                                        </p:tav>
                                      </p:tavLst>
                                    </p:anim>
                                    <p:animEffect transition="out" filter="wipe(down)">
                                      <p:cBhvr>
                                        <p:cTn id="416" dur="500"/>
                                        <p:tgtEl>
                                          <p:spTgt spid="12"/>
                                        </p:tgtEl>
                                      </p:cBhvr>
                                    </p:animEffect>
                                    <p:set>
                                      <p:cBhvr>
                                        <p:cTn id="417" dur="1" fill="hold">
                                          <p:stCondLst>
                                            <p:cond delay="499"/>
                                          </p:stCondLst>
                                        </p:cTn>
                                        <p:tgtEl>
                                          <p:spTgt spid="12"/>
                                        </p:tgtEl>
                                        <p:attrNameLst>
                                          <p:attrName>style.visibility</p:attrName>
                                        </p:attrNameLst>
                                      </p:cBhvr>
                                      <p:to>
                                        <p:strVal val="hidden"/>
                                      </p:to>
                                    </p:set>
                                  </p:childTnLst>
                                </p:cTn>
                              </p:par>
                              <p:par>
                                <p:cTn id="418" presetID="12" presetClass="entr" presetSubtype="1" fill="hold" grpId="8" nodeType="withEffect">
                                  <p:stCondLst>
                                    <p:cond delay="500"/>
                                  </p:stCondLst>
                                  <p:childTnLst>
                                    <p:set>
                                      <p:cBhvr>
                                        <p:cTn id="419" dur="1" fill="hold">
                                          <p:stCondLst>
                                            <p:cond delay="0"/>
                                          </p:stCondLst>
                                        </p:cTn>
                                        <p:tgtEl>
                                          <p:spTgt spid="11"/>
                                        </p:tgtEl>
                                        <p:attrNameLst>
                                          <p:attrName>style.visibility</p:attrName>
                                        </p:attrNameLst>
                                      </p:cBhvr>
                                      <p:to>
                                        <p:strVal val="visible"/>
                                      </p:to>
                                    </p:set>
                                    <p:anim calcmode="lin" valueType="num">
                                      <p:cBhvr additive="base">
                                        <p:cTn id="420" dur="500"/>
                                        <p:tgtEl>
                                          <p:spTgt spid="11"/>
                                        </p:tgtEl>
                                        <p:attrNameLst>
                                          <p:attrName>ppt_y</p:attrName>
                                        </p:attrNameLst>
                                      </p:cBhvr>
                                      <p:tavLst>
                                        <p:tav tm="0">
                                          <p:val>
                                            <p:strVal val="#ppt_y-#ppt_h*1.125000"/>
                                          </p:val>
                                        </p:tav>
                                        <p:tav tm="100000">
                                          <p:val>
                                            <p:strVal val="#ppt_y"/>
                                          </p:val>
                                        </p:tav>
                                      </p:tavLst>
                                    </p:anim>
                                    <p:animEffect transition="in" filter="wipe(down)">
                                      <p:cBhvr>
                                        <p:cTn id="421" dur="500"/>
                                        <p:tgtEl>
                                          <p:spTgt spid="11"/>
                                        </p:tgtEl>
                                      </p:cBhvr>
                                    </p:animEffect>
                                  </p:childTnLst>
                                </p:cTn>
                              </p:par>
                            </p:childTnLst>
                          </p:cTn>
                        </p:par>
                        <p:par>
                          <p:cTn id="422" fill="hold">
                            <p:stCondLst>
                              <p:cond delay="42000"/>
                            </p:stCondLst>
                            <p:childTnLst>
                              <p:par>
                                <p:cTn id="423" presetID="12" presetClass="exit" presetSubtype="4" fill="hold" grpId="9" nodeType="afterEffect">
                                  <p:stCondLst>
                                    <p:cond delay="500"/>
                                  </p:stCondLst>
                                  <p:childTnLst>
                                    <p:anim calcmode="lin" valueType="num">
                                      <p:cBhvr additive="base">
                                        <p:cTn id="424" dur="500"/>
                                        <p:tgtEl>
                                          <p:spTgt spid="11"/>
                                        </p:tgtEl>
                                        <p:attrNameLst>
                                          <p:attrName>ppt_y</p:attrName>
                                        </p:attrNameLst>
                                      </p:cBhvr>
                                      <p:tavLst>
                                        <p:tav tm="0">
                                          <p:val>
                                            <p:strVal val="#ppt_y"/>
                                          </p:val>
                                        </p:tav>
                                        <p:tav tm="100000">
                                          <p:val>
                                            <p:strVal val="#ppt_y+#ppt_h*1.125000"/>
                                          </p:val>
                                        </p:tav>
                                      </p:tavLst>
                                    </p:anim>
                                    <p:animEffect transition="out" filter="wipe(down)">
                                      <p:cBhvr>
                                        <p:cTn id="425" dur="500"/>
                                        <p:tgtEl>
                                          <p:spTgt spid="11"/>
                                        </p:tgtEl>
                                      </p:cBhvr>
                                    </p:animEffect>
                                    <p:set>
                                      <p:cBhvr>
                                        <p:cTn id="426" dur="1" fill="hold">
                                          <p:stCondLst>
                                            <p:cond delay="499"/>
                                          </p:stCondLst>
                                        </p:cTn>
                                        <p:tgtEl>
                                          <p:spTgt spid="11"/>
                                        </p:tgtEl>
                                        <p:attrNameLst>
                                          <p:attrName>style.visibility</p:attrName>
                                        </p:attrNameLst>
                                      </p:cBhvr>
                                      <p:to>
                                        <p:strVal val="hidden"/>
                                      </p:to>
                                    </p:set>
                                  </p:childTnLst>
                                </p:cTn>
                              </p:par>
                              <p:par>
                                <p:cTn id="427" presetID="12" presetClass="entr" presetSubtype="1" fill="hold" grpId="8" nodeType="withEffect">
                                  <p:stCondLst>
                                    <p:cond delay="500"/>
                                  </p:stCondLst>
                                  <p:childTnLst>
                                    <p:set>
                                      <p:cBhvr>
                                        <p:cTn id="428" dur="1" fill="hold">
                                          <p:stCondLst>
                                            <p:cond delay="0"/>
                                          </p:stCondLst>
                                        </p:cTn>
                                        <p:tgtEl>
                                          <p:spTgt spid="10"/>
                                        </p:tgtEl>
                                        <p:attrNameLst>
                                          <p:attrName>style.visibility</p:attrName>
                                        </p:attrNameLst>
                                      </p:cBhvr>
                                      <p:to>
                                        <p:strVal val="visible"/>
                                      </p:to>
                                    </p:set>
                                    <p:anim calcmode="lin" valueType="num">
                                      <p:cBhvr additive="base">
                                        <p:cTn id="429" dur="500"/>
                                        <p:tgtEl>
                                          <p:spTgt spid="10"/>
                                        </p:tgtEl>
                                        <p:attrNameLst>
                                          <p:attrName>ppt_y</p:attrName>
                                        </p:attrNameLst>
                                      </p:cBhvr>
                                      <p:tavLst>
                                        <p:tav tm="0">
                                          <p:val>
                                            <p:strVal val="#ppt_y-#ppt_h*1.125000"/>
                                          </p:val>
                                        </p:tav>
                                        <p:tav tm="100000">
                                          <p:val>
                                            <p:strVal val="#ppt_y"/>
                                          </p:val>
                                        </p:tav>
                                      </p:tavLst>
                                    </p:anim>
                                    <p:animEffect transition="in" filter="wipe(down)">
                                      <p:cBhvr>
                                        <p:cTn id="430" dur="500"/>
                                        <p:tgtEl>
                                          <p:spTgt spid="10"/>
                                        </p:tgtEl>
                                      </p:cBhvr>
                                    </p:animEffect>
                                  </p:childTnLst>
                                </p:cTn>
                              </p:par>
                            </p:childTnLst>
                          </p:cTn>
                        </p:par>
                        <p:par>
                          <p:cTn id="431" fill="hold">
                            <p:stCondLst>
                              <p:cond delay="43000"/>
                            </p:stCondLst>
                            <p:childTnLst>
                              <p:par>
                                <p:cTn id="432" presetID="12" presetClass="exit" presetSubtype="4" fill="hold" grpId="9" nodeType="afterEffect">
                                  <p:stCondLst>
                                    <p:cond delay="500"/>
                                  </p:stCondLst>
                                  <p:childTnLst>
                                    <p:anim calcmode="lin" valueType="num">
                                      <p:cBhvr additive="base">
                                        <p:cTn id="433" dur="500"/>
                                        <p:tgtEl>
                                          <p:spTgt spid="10"/>
                                        </p:tgtEl>
                                        <p:attrNameLst>
                                          <p:attrName>ppt_y</p:attrName>
                                        </p:attrNameLst>
                                      </p:cBhvr>
                                      <p:tavLst>
                                        <p:tav tm="0">
                                          <p:val>
                                            <p:strVal val="#ppt_y"/>
                                          </p:val>
                                        </p:tav>
                                        <p:tav tm="100000">
                                          <p:val>
                                            <p:strVal val="#ppt_y+#ppt_h*1.125000"/>
                                          </p:val>
                                        </p:tav>
                                      </p:tavLst>
                                    </p:anim>
                                    <p:animEffect transition="out" filter="wipe(down)">
                                      <p:cBhvr>
                                        <p:cTn id="434" dur="500"/>
                                        <p:tgtEl>
                                          <p:spTgt spid="10"/>
                                        </p:tgtEl>
                                      </p:cBhvr>
                                    </p:animEffect>
                                    <p:set>
                                      <p:cBhvr>
                                        <p:cTn id="435" dur="1" fill="hold">
                                          <p:stCondLst>
                                            <p:cond delay="499"/>
                                          </p:stCondLst>
                                        </p:cTn>
                                        <p:tgtEl>
                                          <p:spTgt spid="10"/>
                                        </p:tgtEl>
                                        <p:attrNameLst>
                                          <p:attrName>style.visibility</p:attrName>
                                        </p:attrNameLst>
                                      </p:cBhvr>
                                      <p:to>
                                        <p:strVal val="hidden"/>
                                      </p:to>
                                    </p:set>
                                  </p:childTnLst>
                                </p:cTn>
                              </p:par>
                              <p:par>
                                <p:cTn id="436" presetID="12" presetClass="entr" presetSubtype="1" fill="hold" grpId="8" nodeType="withEffect">
                                  <p:stCondLst>
                                    <p:cond delay="500"/>
                                  </p:stCondLst>
                                  <p:childTnLst>
                                    <p:set>
                                      <p:cBhvr>
                                        <p:cTn id="437" dur="1" fill="hold">
                                          <p:stCondLst>
                                            <p:cond delay="0"/>
                                          </p:stCondLst>
                                        </p:cTn>
                                        <p:tgtEl>
                                          <p:spTgt spid="9"/>
                                        </p:tgtEl>
                                        <p:attrNameLst>
                                          <p:attrName>style.visibility</p:attrName>
                                        </p:attrNameLst>
                                      </p:cBhvr>
                                      <p:to>
                                        <p:strVal val="visible"/>
                                      </p:to>
                                    </p:set>
                                    <p:anim calcmode="lin" valueType="num">
                                      <p:cBhvr additive="base">
                                        <p:cTn id="438" dur="500"/>
                                        <p:tgtEl>
                                          <p:spTgt spid="9"/>
                                        </p:tgtEl>
                                        <p:attrNameLst>
                                          <p:attrName>ppt_y</p:attrName>
                                        </p:attrNameLst>
                                      </p:cBhvr>
                                      <p:tavLst>
                                        <p:tav tm="0">
                                          <p:val>
                                            <p:strVal val="#ppt_y-#ppt_h*1.125000"/>
                                          </p:val>
                                        </p:tav>
                                        <p:tav tm="100000">
                                          <p:val>
                                            <p:strVal val="#ppt_y"/>
                                          </p:val>
                                        </p:tav>
                                      </p:tavLst>
                                    </p:anim>
                                    <p:animEffect transition="in" filter="wipe(down)">
                                      <p:cBhvr>
                                        <p:cTn id="439" dur="500"/>
                                        <p:tgtEl>
                                          <p:spTgt spid="9"/>
                                        </p:tgtEl>
                                      </p:cBhvr>
                                    </p:animEffect>
                                  </p:childTnLst>
                                </p:cTn>
                              </p:par>
                            </p:childTnLst>
                          </p:cTn>
                        </p:par>
                        <p:par>
                          <p:cTn id="440" fill="hold">
                            <p:stCondLst>
                              <p:cond delay="44000"/>
                            </p:stCondLst>
                            <p:childTnLst>
                              <p:par>
                                <p:cTn id="441" presetID="12" presetClass="exit" presetSubtype="4" fill="hold" grpId="9" nodeType="afterEffect">
                                  <p:stCondLst>
                                    <p:cond delay="500"/>
                                  </p:stCondLst>
                                  <p:childTnLst>
                                    <p:anim calcmode="lin" valueType="num">
                                      <p:cBhvr additive="base">
                                        <p:cTn id="442" dur="500"/>
                                        <p:tgtEl>
                                          <p:spTgt spid="9"/>
                                        </p:tgtEl>
                                        <p:attrNameLst>
                                          <p:attrName>ppt_y</p:attrName>
                                        </p:attrNameLst>
                                      </p:cBhvr>
                                      <p:tavLst>
                                        <p:tav tm="0">
                                          <p:val>
                                            <p:strVal val="#ppt_y"/>
                                          </p:val>
                                        </p:tav>
                                        <p:tav tm="100000">
                                          <p:val>
                                            <p:strVal val="#ppt_y+#ppt_h*1.125000"/>
                                          </p:val>
                                        </p:tav>
                                      </p:tavLst>
                                    </p:anim>
                                    <p:animEffect transition="out" filter="wipe(down)">
                                      <p:cBhvr>
                                        <p:cTn id="443" dur="500"/>
                                        <p:tgtEl>
                                          <p:spTgt spid="9"/>
                                        </p:tgtEl>
                                      </p:cBhvr>
                                    </p:animEffect>
                                    <p:set>
                                      <p:cBhvr>
                                        <p:cTn id="444" dur="1" fill="hold">
                                          <p:stCondLst>
                                            <p:cond delay="499"/>
                                          </p:stCondLst>
                                        </p:cTn>
                                        <p:tgtEl>
                                          <p:spTgt spid="9"/>
                                        </p:tgtEl>
                                        <p:attrNameLst>
                                          <p:attrName>style.visibility</p:attrName>
                                        </p:attrNameLst>
                                      </p:cBhvr>
                                      <p:to>
                                        <p:strVal val="hidden"/>
                                      </p:to>
                                    </p:set>
                                  </p:childTnLst>
                                </p:cTn>
                              </p:par>
                              <p:par>
                                <p:cTn id="445" presetID="12" presetClass="entr" presetSubtype="1" fill="hold" grpId="8" nodeType="withEffect">
                                  <p:stCondLst>
                                    <p:cond delay="500"/>
                                  </p:stCondLst>
                                  <p:childTnLst>
                                    <p:set>
                                      <p:cBhvr>
                                        <p:cTn id="446" dur="1" fill="hold">
                                          <p:stCondLst>
                                            <p:cond delay="0"/>
                                          </p:stCondLst>
                                        </p:cTn>
                                        <p:tgtEl>
                                          <p:spTgt spid="8"/>
                                        </p:tgtEl>
                                        <p:attrNameLst>
                                          <p:attrName>style.visibility</p:attrName>
                                        </p:attrNameLst>
                                      </p:cBhvr>
                                      <p:to>
                                        <p:strVal val="visible"/>
                                      </p:to>
                                    </p:set>
                                    <p:anim calcmode="lin" valueType="num">
                                      <p:cBhvr additive="base">
                                        <p:cTn id="447" dur="500"/>
                                        <p:tgtEl>
                                          <p:spTgt spid="8"/>
                                        </p:tgtEl>
                                        <p:attrNameLst>
                                          <p:attrName>ppt_y</p:attrName>
                                        </p:attrNameLst>
                                      </p:cBhvr>
                                      <p:tavLst>
                                        <p:tav tm="0">
                                          <p:val>
                                            <p:strVal val="#ppt_y-#ppt_h*1.125000"/>
                                          </p:val>
                                        </p:tav>
                                        <p:tav tm="100000">
                                          <p:val>
                                            <p:strVal val="#ppt_y"/>
                                          </p:val>
                                        </p:tav>
                                      </p:tavLst>
                                    </p:anim>
                                    <p:animEffect transition="in" filter="wipe(down)">
                                      <p:cBhvr>
                                        <p:cTn id="448" dur="500"/>
                                        <p:tgtEl>
                                          <p:spTgt spid="8"/>
                                        </p:tgtEl>
                                      </p:cBhvr>
                                    </p:animEffect>
                                  </p:childTnLst>
                                </p:cTn>
                              </p:par>
                            </p:childTnLst>
                          </p:cTn>
                        </p:par>
                        <p:par>
                          <p:cTn id="449" fill="hold">
                            <p:stCondLst>
                              <p:cond delay="45000"/>
                            </p:stCondLst>
                            <p:childTnLst>
                              <p:par>
                                <p:cTn id="450" presetID="12" presetClass="exit" presetSubtype="4" fill="hold" grpId="9" nodeType="afterEffect">
                                  <p:stCondLst>
                                    <p:cond delay="500"/>
                                  </p:stCondLst>
                                  <p:childTnLst>
                                    <p:anim calcmode="lin" valueType="num">
                                      <p:cBhvr additive="base">
                                        <p:cTn id="451" dur="500"/>
                                        <p:tgtEl>
                                          <p:spTgt spid="8"/>
                                        </p:tgtEl>
                                        <p:attrNameLst>
                                          <p:attrName>ppt_y</p:attrName>
                                        </p:attrNameLst>
                                      </p:cBhvr>
                                      <p:tavLst>
                                        <p:tav tm="0">
                                          <p:val>
                                            <p:strVal val="#ppt_y"/>
                                          </p:val>
                                        </p:tav>
                                        <p:tav tm="100000">
                                          <p:val>
                                            <p:strVal val="#ppt_y+#ppt_h*1.125000"/>
                                          </p:val>
                                        </p:tav>
                                      </p:tavLst>
                                    </p:anim>
                                    <p:animEffect transition="out" filter="wipe(down)">
                                      <p:cBhvr>
                                        <p:cTn id="452" dur="500"/>
                                        <p:tgtEl>
                                          <p:spTgt spid="8"/>
                                        </p:tgtEl>
                                      </p:cBhvr>
                                    </p:animEffect>
                                    <p:set>
                                      <p:cBhvr>
                                        <p:cTn id="453" dur="1" fill="hold">
                                          <p:stCondLst>
                                            <p:cond delay="499"/>
                                          </p:stCondLst>
                                        </p:cTn>
                                        <p:tgtEl>
                                          <p:spTgt spid="8"/>
                                        </p:tgtEl>
                                        <p:attrNameLst>
                                          <p:attrName>style.visibility</p:attrName>
                                        </p:attrNameLst>
                                      </p:cBhvr>
                                      <p:to>
                                        <p:strVal val="hidden"/>
                                      </p:to>
                                    </p:set>
                                  </p:childTnLst>
                                </p:cTn>
                              </p:par>
                              <p:par>
                                <p:cTn id="454" presetID="12" presetClass="entr" presetSubtype="1" fill="hold" grpId="8" nodeType="withEffect">
                                  <p:stCondLst>
                                    <p:cond delay="500"/>
                                  </p:stCondLst>
                                  <p:childTnLst>
                                    <p:set>
                                      <p:cBhvr>
                                        <p:cTn id="455" dur="1" fill="hold">
                                          <p:stCondLst>
                                            <p:cond delay="0"/>
                                          </p:stCondLst>
                                        </p:cTn>
                                        <p:tgtEl>
                                          <p:spTgt spid="7"/>
                                        </p:tgtEl>
                                        <p:attrNameLst>
                                          <p:attrName>style.visibility</p:attrName>
                                        </p:attrNameLst>
                                      </p:cBhvr>
                                      <p:to>
                                        <p:strVal val="visible"/>
                                      </p:to>
                                    </p:set>
                                    <p:anim calcmode="lin" valueType="num">
                                      <p:cBhvr additive="base">
                                        <p:cTn id="456" dur="500"/>
                                        <p:tgtEl>
                                          <p:spTgt spid="7"/>
                                        </p:tgtEl>
                                        <p:attrNameLst>
                                          <p:attrName>ppt_y</p:attrName>
                                        </p:attrNameLst>
                                      </p:cBhvr>
                                      <p:tavLst>
                                        <p:tav tm="0">
                                          <p:val>
                                            <p:strVal val="#ppt_y-#ppt_h*1.125000"/>
                                          </p:val>
                                        </p:tav>
                                        <p:tav tm="100000">
                                          <p:val>
                                            <p:strVal val="#ppt_y"/>
                                          </p:val>
                                        </p:tav>
                                      </p:tavLst>
                                    </p:anim>
                                    <p:animEffect transition="in" filter="wipe(down)">
                                      <p:cBhvr>
                                        <p:cTn id="457" dur="500"/>
                                        <p:tgtEl>
                                          <p:spTgt spid="7"/>
                                        </p:tgtEl>
                                      </p:cBhvr>
                                    </p:animEffect>
                                  </p:childTnLst>
                                </p:cTn>
                              </p:par>
                            </p:childTnLst>
                          </p:cTn>
                        </p:par>
                        <p:par>
                          <p:cTn id="458" fill="hold">
                            <p:stCondLst>
                              <p:cond delay="46000"/>
                            </p:stCondLst>
                            <p:childTnLst>
                              <p:par>
                                <p:cTn id="459" presetID="12" presetClass="exit" presetSubtype="4" fill="hold" grpId="9" nodeType="afterEffect">
                                  <p:stCondLst>
                                    <p:cond delay="500"/>
                                  </p:stCondLst>
                                  <p:childTnLst>
                                    <p:anim calcmode="lin" valueType="num">
                                      <p:cBhvr additive="base">
                                        <p:cTn id="460" dur="500"/>
                                        <p:tgtEl>
                                          <p:spTgt spid="7"/>
                                        </p:tgtEl>
                                        <p:attrNameLst>
                                          <p:attrName>ppt_y</p:attrName>
                                        </p:attrNameLst>
                                      </p:cBhvr>
                                      <p:tavLst>
                                        <p:tav tm="0">
                                          <p:val>
                                            <p:strVal val="#ppt_y"/>
                                          </p:val>
                                        </p:tav>
                                        <p:tav tm="100000">
                                          <p:val>
                                            <p:strVal val="#ppt_y+#ppt_h*1.125000"/>
                                          </p:val>
                                        </p:tav>
                                      </p:tavLst>
                                    </p:anim>
                                    <p:animEffect transition="out" filter="wipe(down)">
                                      <p:cBhvr>
                                        <p:cTn id="461" dur="500"/>
                                        <p:tgtEl>
                                          <p:spTgt spid="7"/>
                                        </p:tgtEl>
                                      </p:cBhvr>
                                    </p:animEffect>
                                    <p:set>
                                      <p:cBhvr>
                                        <p:cTn id="462" dur="1" fill="hold">
                                          <p:stCondLst>
                                            <p:cond delay="499"/>
                                          </p:stCondLst>
                                        </p:cTn>
                                        <p:tgtEl>
                                          <p:spTgt spid="7"/>
                                        </p:tgtEl>
                                        <p:attrNameLst>
                                          <p:attrName>style.visibility</p:attrName>
                                        </p:attrNameLst>
                                      </p:cBhvr>
                                      <p:to>
                                        <p:strVal val="hidden"/>
                                      </p:to>
                                    </p:set>
                                  </p:childTnLst>
                                </p:cTn>
                              </p:par>
                              <p:par>
                                <p:cTn id="463" presetID="12" presetClass="entr" presetSubtype="1" fill="hold" grpId="8" nodeType="withEffect">
                                  <p:stCondLst>
                                    <p:cond delay="500"/>
                                  </p:stCondLst>
                                  <p:childTnLst>
                                    <p:set>
                                      <p:cBhvr>
                                        <p:cTn id="464" dur="1" fill="hold">
                                          <p:stCondLst>
                                            <p:cond delay="0"/>
                                          </p:stCondLst>
                                        </p:cTn>
                                        <p:tgtEl>
                                          <p:spTgt spid="6"/>
                                        </p:tgtEl>
                                        <p:attrNameLst>
                                          <p:attrName>style.visibility</p:attrName>
                                        </p:attrNameLst>
                                      </p:cBhvr>
                                      <p:to>
                                        <p:strVal val="visible"/>
                                      </p:to>
                                    </p:set>
                                    <p:anim calcmode="lin" valueType="num">
                                      <p:cBhvr additive="base">
                                        <p:cTn id="465" dur="500"/>
                                        <p:tgtEl>
                                          <p:spTgt spid="6"/>
                                        </p:tgtEl>
                                        <p:attrNameLst>
                                          <p:attrName>ppt_y</p:attrName>
                                        </p:attrNameLst>
                                      </p:cBhvr>
                                      <p:tavLst>
                                        <p:tav tm="0">
                                          <p:val>
                                            <p:strVal val="#ppt_y-#ppt_h*1.125000"/>
                                          </p:val>
                                        </p:tav>
                                        <p:tav tm="100000">
                                          <p:val>
                                            <p:strVal val="#ppt_y"/>
                                          </p:val>
                                        </p:tav>
                                      </p:tavLst>
                                    </p:anim>
                                    <p:animEffect transition="in" filter="wipe(down)">
                                      <p:cBhvr>
                                        <p:cTn id="466" dur="500"/>
                                        <p:tgtEl>
                                          <p:spTgt spid="6"/>
                                        </p:tgtEl>
                                      </p:cBhvr>
                                    </p:animEffect>
                                  </p:childTnLst>
                                </p:cTn>
                              </p:par>
                            </p:childTnLst>
                          </p:cTn>
                        </p:par>
                        <p:par>
                          <p:cTn id="467" fill="hold">
                            <p:stCondLst>
                              <p:cond delay="47000"/>
                            </p:stCondLst>
                            <p:childTnLst>
                              <p:par>
                                <p:cTn id="468" presetID="12" presetClass="exit" presetSubtype="4" fill="hold" grpId="9" nodeType="afterEffect">
                                  <p:stCondLst>
                                    <p:cond delay="500"/>
                                  </p:stCondLst>
                                  <p:childTnLst>
                                    <p:anim calcmode="lin" valueType="num">
                                      <p:cBhvr additive="base">
                                        <p:cTn id="469" dur="500"/>
                                        <p:tgtEl>
                                          <p:spTgt spid="6"/>
                                        </p:tgtEl>
                                        <p:attrNameLst>
                                          <p:attrName>ppt_y</p:attrName>
                                        </p:attrNameLst>
                                      </p:cBhvr>
                                      <p:tavLst>
                                        <p:tav tm="0">
                                          <p:val>
                                            <p:strVal val="#ppt_y"/>
                                          </p:val>
                                        </p:tav>
                                        <p:tav tm="100000">
                                          <p:val>
                                            <p:strVal val="#ppt_y+#ppt_h*1.125000"/>
                                          </p:val>
                                        </p:tav>
                                      </p:tavLst>
                                    </p:anim>
                                    <p:animEffect transition="out" filter="wipe(down)">
                                      <p:cBhvr>
                                        <p:cTn id="470" dur="500"/>
                                        <p:tgtEl>
                                          <p:spTgt spid="6"/>
                                        </p:tgtEl>
                                      </p:cBhvr>
                                    </p:animEffect>
                                    <p:set>
                                      <p:cBhvr>
                                        <p:cTn id="471" dur="1" fill="hold">
                                          <p:stCondLst>
                                            <p:cond delay="499"/>
                                          </p:stCondLst>
                                        </p:cTn>
                                        <p:tgtEl>
                                          <p:spTgt spid="6"/>
                                        </p:tgtEl>
                                        <p:attrNameLst>
                                          <p:attrName>style.visibility</p:attrName>
                                        </p:attrNameLst>
                                      </p:cBhvr>
                                      <p:to>
                                        <p:strVal val="hidden"/>
                                      </p:to>
                                    </p:set>
                                  </p:childTnLst>
                                </p:cTn>
                              </p:par>
                              <p:par>
                                <p:cTn id="472" presetID="12" presetClass="entr" presetSubtype="1" fill="hold" grpId="8" nodeType="withEffect">
                                  <p:stCondLst>
                                    <p:cond delay="500"/>
                                  </p:stCondLst>
                                  <p:childTnLst>
                                    <p:set>
                                      <p:cBhvr>
                                        <p:cTn id="473" dur="1" fill="hold">
                                          <p:stCondLst>
                                            <p:cond delay="0"/>
                                          </p:stCondLst>
                                        </p:cTn>
                                        <p:tgtEl>
                                          <p:spTgt spid="5"/>
                                        </p:tgtEl>
                                        <p:attrNameLst>
                                          <p:attrName>style.visibility</p:attrName>
                                        </p:attrNameLst>
                                      </p:cBhvr>
                                      <p:to>
                                        <p:strVal val="visible"/>
                                      </p:to>
                                    </p:set>
                                    <p:anim calcmode="lin" valueType="num">
                                      <p:cBhvr additive="base">
                                        <p:cTn id="474" dur="500"/>
                                        <p:tgtEl>
                                          <p:spTgt spid="5"/>
                                        </p:tgtEl>
                                        <p:attrNameLst>
                                          <p:attrName>ppt_y</p:attrName>
                                        </p:attrNameLst>
                                      </p:cBhvr>
                                      <p:tavLst>
                                        <p:tav tm="0">
                                          <p:val>
                                            <p:strVal val="#ppt_y-#ppt_h*1.125000"/>
                                          </p:val>
                                        </p:tav>
                                        <p:tav tm="100000">
                                          <p:val>
                                            <p:strVal val="#ppt_y"/>
                                          </p:val>
                                        </p:tav>
                                      </p:tavLst>
                                    </p:anim>
                                    <p:animEffect transition="in" filter="wipe(down)">
                                      <p:cBhvr>
                                        <p:cTn id="475" dur="500"/>
                                        <p:tgtEl>
                                          <p:spTgt spid="5"/>
                                        </p:tgtEl>
                                      </p:cBhvr>
                                    </p:animEffect>
                                  </p:childTnLst>
                                </p:cTn>
                              </p:par>
                            </p:childTnLst>
                          </p:cTn>
                        </p:par>
                        <p:par>
                          <p:cTn id="476" fill="hold">
                            <p:stCondLst>
                              <p:cond delay="48000"/>
                            </p:stCondLst>
                            <p:childTnLst>
                              <p:par>
                                <p:cTn id="477" presetID="12" presetClass="exit" presetSubtype="4" fill="hold" grpId="9" nodeType="afterEffect">
                                  <p:stCondLst>
                                    <p:cond delay="500"/>
                                  </p:stCondLst>
                                  <p:childTnLst>
                                    <p:anim calcmode="lin" valueType="num">
                                      <p:cBhvr additive="base">
                                        <p:cTn id="478" dur="500"/>
                                        <p:tgtEl>
                                          <p:spTgt spid="5"/>
                                        </p:tgtEl>
                                        <p:attrNameLst>
                                          <p:attrName>ppt_y</p:attrName>
                                        </p:attrNameLst>
                                      </p:cBhvr>
                                      <p:tavLst>
                                        <p:tav tm="0">
                                          <p:val>
                                            <p:strVal val="#ppt_y"/>
                                          </p:val>
                                        </p:tav>
                                        <p:tav tm="100000">
                                          <p:val>
                                            <p:strVal val="#ppt_y+#ppt_h*1.125000"/>
                                          </p:val>
                                        </p:tav>
                                      </p:tavLst>
                                    </p:anim>
                                    <p:animEffect transition="out" filter="wipe(down)">
                                      <p:cBhvr>
                                        <p:cTn id="479" dur="500"/>
                                        <p:tgtEl>
                                          <p:spTgt spid="5"/>
                                        </p:tgtEl>
                                      </p:cBhvr>
                                    </p:animEffect>
                                    <p:set>
                                      <p:cBhvr>
                                        <p:cTn id="480" dur="1" fill="hold">
                                          <p:stCondLst>
                                            <p:cond delay="499"/>
                                          </p:stCondLst>
                                        </p:cTn>
                                        <p:tgtEl>
                                          <p:spTgt spid="5"/>
                                        </p:tgtEl>
                                        <p:attrNameLst>
                                          <p:attrName>style.visibility</p:attrName>
                                        </p:attrNameLst>
                                      </p:cBhvr>
                                      <p:to>
                                        <p:strVal val="hidden"/>
                                      </p:to>
                                    </p:set>
                                  </p:childTnLst>
                                </p:cTn>
                              </p:par>
                              <p:par>
                                <p:cTn id="481" presetID="12" presetClass="entr" presetSubtype="1" fill="hold" grpId="8" nodeType="withEffect">
                                  <p:stCondLst>
                                    <p:cond delay="500"/>
                                  </p:stCondLst>
                                  <p:childTnLst>
                                    <p:set>
                                      <p:cBhvr>
                                        <p:cTn id="482" dur="1" fill="hold">
                                          <p:stCondLst>
                                            <p:cond delay="0"/>
                                          </p:stCondLst>
                                        </p:cTn>
                                        <p:tgtEl>
                                          <p:spTgt spid="4"/>
                                        </p:tgtEl>
                                        <p:attrNameLst>
                                          <p:attrName>style.visibility</p:attrName>
                                        </p:attrNameLst>
                                      </p:cBhvr>
                                      <p:to>
                                        <p:strVal val="visible"/>
                                      </p:to>
                                    </p:set>
                                    <p:anim calcmode="lin" valueType="num">
                                      <p:cBhvr additive="base">
                                        <p:cTn id="483" dur="500"/>
                                        <p:tgtEl>
                                          <p:spTgt spid="4"/>
                                        </p:tgtEl>
                                        <p:attrNameLst>
                                          <p:attrName>ppt_y</p:attrName>
                                        </p:attrNameLst>
                                      </p:cBhvr>
                                      <p:tavLst>
                                        <p:tav tm="0">
                                          <p:val>
                                            <p:strVal val="#ppt_y-#ppt_h*1.125000"/>
                                          </p:val>
                                        </p:tav>
                                        <p:tav tm="100000">
                                          <p:val>
                                            <p:strVal val="#ppt_y"/>
                                          </p:val>
                                        </p:tav>
                                      </p:tavLst>
                                    </p:anim>
                                    <p:animEffect transition="in" filter="wipe(down)">
                                      <p:cBhvr>
                                        <p:cTn id="484" dur="500"/>
                                        <p:tgtEl>
                                          <p:spTgt spid="4"/>
                                        </p:tgtEl>
                                      </p:cBhvr>
                                    </p:animEffect>
                                  </p:childTnLst>
                                </p:cTn>
                              </p:par>
                            </p:childTnLst>
                          </p:cTn>
                        </p:par>
                        <p:par>
                          <p:cTn id="485" fill="hold">
                            <p:stCondLst>
                              <p:cond delay="49000"/>
                            </p:stCondLst>
                            <p:childTnLst>
                              <p:par>
                                <p:cTn id="486" presetID="12" presetClass="exit" presetSubtype="4" fill="hold" grpId="9" nodeType="afterEffect">
                                  <p:stCondLst>
                                    <p:cond delay="500"/>
                                  </p:stCondLst>
                                  <p:childTnLst>
                                    <p:anim calcmode="lin" valueType="num">
                                      <p:cBhvr additive="base">
                                        <p:cTn id="487" dur="500"/>
                                        <p:tgtEl>
                                          <p:spTgt spid="4"/>
                                        </p:tgtEl>
                                        <p:attrNameLst>
                                          <p:attrName>ppt_y</p:attrName>
                                        </p:attrNameLst>
                                      </p:cBhvr>
                                      <p:tavLst>
                                        <p:tav tm="0">
                                          <p:val>
                                            <p:strVal val="#ppt_y"/>
                                          </p:val>
                                        </p:tav>
                                        <p:tav tm="100000">
                                          <p:val>
                                            <p:strVal val="#ppt_y+#ppt_h*1.125000"/>
                                          </p:val>
                                        </p:tav>
                                      </p:tavLst>
                                    </p:anim>
                                    <p:animEffect transition="out" filter="wipe(down)">
                                      <p:cBhvr>
                                        <p:cTn id="488" dur="500"/>
                                        <p:tgtEl>
                                          <p:spTgt spid="4"/>
                                        </p:tgtEl>
                                      </p:cBhvr>
                                    </p:animEffect>
                                    <p:set>
                                      <p:cBhvr>
                                        <p:cTn id="489" dur="1" fill="hold">
                                          <p:stCondLst>
                                            <p:cond delay="499"/>
                                          </p:stCondLst>
                                        </p:cTn>
                                        <p:tgtEl>
                                          <p:spTgt spid="4"/>
                                        </p:tgtEl>
                                        <p:attrNameLst>
                                          <p:attrName>style.visibility</p:attrName>
                                        </p:attrNameLst>
                                      </p:cBhvr>
                                      <p:to>
                                        <p:strVal val="hidden"/>
                                      </p:to>
                                    </p:set>
                                  </p:childTnLst>
                                </p:cTn>
                              </p:par>
                              <p:par>
                                <p:cTn id="490" presetID="12" presetClass="entr" presetSubtype="1" fill="hold" grpId="9" nodeType="withEffect">
                                  <p:stCondLst>
                                    <p:cond delay="500"/>
                                  </p:stCondLst>
                                  <p:childTnLst>
                                    <p:set>
                                      <p:cBhvr>
                                        <p:cTn id="491" dur="1" fill="hold">
                                          <p:stCondLst>
                                            <p:cond delay="0"/>
                                          </p:stCondLst>
                                        </p:cTn>
                                        <p:tgtEl>
                                          <p:spTgt spid="3"/>
                                        </p:tgtEl>
                                        <p:attrNameLst>
                                          <p:attrName>style.visibility</p:attrName>
                                        </p:attrNameLst>
                                      </p:cBhvr>
                                      <p:to>
                                        <p:strVal val="visible"/>
                                      </p:to>
                                    </p:set>
                                    <p:anim calcmode="lin" valueType="num">
                                      <p:cBhvr additive="base">
                                        <p:cTn id="492" dur="500"/>
                                        <p:tgtEl>
                                          <p:spTgt spid="3"/>
                                        </p:tgtEl>
                                        <p:attrNameLst>
                                          <p:attrName>ppt_y</p:attrName>
                                        </p:attrNameLst>
                                      </p:cBhvr>
                                      <p:tavLst>
                                        <p:tav tm="0">
                                          <p:val>
                                            <p:strVal val="#ppt_y-#ppt_h*1.125000"/>
                                          </p:val>
                                        </p:tav>
                                        <p:tav tm="100000">
                                          <p:val>
                                            <p:strVal val="#ppt_y"/>
                                          </p:val>
                                        </p:tav>
                                      </p:tavLst>
                                    </p:anim>
                                    <p:animEffect transition="in" filter="wipe(down)">
                                      <p:cBhvr>
                                        <p:cTn id="493" dur="500"/>
                                        <p:tgtEl>
                                          <p:spTgt spid="3"/>
                                        </p:tgtEl>
                                      </p:cBhvr>
                                    </p:animEffect>
                                  </p:childTnLst>
                                </p:cTn>
                              </p:par>
                            </p:childTnLst>
                          </p:cTn>
                        </p:par>
                        <p:par>
                          <p:cTn id="494" fill="hold">
                            <p:stCondLst>
                              <p:cond delay="50000"/>
                            </p:stCondLst>
                            <p:childTnLst>
                              <p:par>
                                <p:cTn id="495" presetID="12" presetClass="exit" presetSubtype="4" fill="hold" grpId="1" nodeType="afterEffect">
                                  <p:stCondLst>
                                    <p:cond delay="500"/>
                                  </p:stCondLst>
                                  <p:childTnLst>
                                    <p:anim calcmode="lin" valueType="num">
                                      <p:cBhvr additive="base">
                                        <p:cTn id="496" dur="500"/>
                                        <p:tgtEl>
                                          <p:spTgt spid="14"/>
                                        </p:tgtEl>
                                        <p:attrNameLst>
                                          <p:attrName>ppt_y</p:attrName>
                                        </p:attrNameLst>
                                      </p:cBhvr>
                                      <p:tavLst>
                                        <p:tav tm="0">
                                          <p:val>
                                            <p:strVal val="#ppt_y"/>
                                          </p:val>
                                        </p:tav>
                                        <p:tav tm="100000">
                                          <p:val>
                                            <p:strVal val="#ppt_y+#ppt_h*1.125000"/>
                                          </p:val>
                                        </p:tav>
                                      </p:tavLst>
                                    </p:anim>
                                    <p:animEffect transition="out" filter="wipe(down)">
                                      <p:cBhvr>
                                        <p:cTn id="497" dur="500"/>
                                        <p:tgtEl>
                                          <p:spTgt spid="14"/>
                                        </p:tgtEl>
                                      </p:cBhvr>
                                    </p:animEffect>
                                    <p:set>
                                      <p:cBhvr>
                                        <p:cTn id="498" dur="1" fill="hold">
                                          <p:stCondLst>
                                            <p:cond delay="499"/>
                                          </p:stCondLst>
                                        </p:cTn>
                                        <p:tgtEl>
                                          <p:spTgt spid="14"/>
                                        </p:tgtEl>
                                        <p:attrNameLst>
                                          <p:attrName>style.visibility</p:attrName>
                                        </p:attrNameLst>
                                      </p:cBhvr>
                                      <p:to>
                                        <p:strVal val="hidden"/>
                                      </p:to>
                                    </p:set>
                                  </p:childTnLst>
                                </p:cTn>
                              </p:par>
                              <p:par>
                                <p:cTn id="499" presetID="12" presetClass="entr" presetSubtype="1" fill="hold" grpId="1" nodeType="withEffect">
                                  <p:stCondLst>
                                    <p:cond delay="500"/>
                                  </p:stCondLst>
                                  <p:childTnLst>
                                    <p:set>
                                      <p:cBhvr>
                                        <p:cTn id="500" dur="1" fill="hold">
                                          <p:stCondLst>
                                            <p:cond delay="0"/>
                                          </p:stCondLst>
                                        </p:cTn>
                                        <p:tgtEl>
                                          <p:spTgt spid="13"/>
                                        </p:tgtEl>
                                        <p:attrNameLst>
                                          <p:attrName>style.visibility</p:attrName>
                                        </p:attrNameLst>
                                      </p:cBhvr>
                                      <p:to>
                                        <p:strVal val="visible"/>
                                      </p:to>
                                    </p:set>
                                    <p:anim calcmode="lin" valueType="num">
                                      <p:cBhvr additive="base">
                                        <p:cTn id="501" dur="500"/>
                                        <p:tgtEl>
                                          <p:spTgt spid="13"/>
                                        </p:tgtEl>
                                        <p:attrNameLst>
                                          <p:attrName>ppt_y</p:attrName>
                                        </p:attrNameLst>
                                      </p:cBhvr>
                                      <p:tavLst>
                                        <p:tav tm="0">
                                          <p:val>
                                            <p:strVal val="#ppt_y-#ppt_h*1.125000"/>
                                          </p:val>
                                        </p:tav>
                                        <p:tav tm="100000">
                                          <p:val>
                                            <p:strVal val="#ppt_y"/>
                                          </p:val>
                                        </p:tav>
                                      </p:tavLst>
                                    </p:anim>
                                    <p:animEffect transition="in" filter="wipe(down)">
                                      <p:cBhvr>
                                        <p:cTn id="502" dur="500"/>
                                        <p:tgtEl>
                                          <p:spTgt spid="13"/>
                                        </p:tgtEl>
                                      </p:cBhvr>
                                    </p:animEffect>
                                  </p:childTnLst>
                                </p:cTn>
                              </p:par>
                              <p:par>
                                <p:cTn id="503" presetID="12" presetClass="exit" presetSubtype="4" fill="hold" grpId="10" nodeType="withEffect">
                                  <p:stCondLst>
                                    <p:cond delay="500"/>
                                  </p:stCondLst>
                                  <p:childTnLst>
                                    <p:anim calcmode="lin" valueType="num">
                                      <p:cBhvr additive="base">
                                        <p:cTn id="504" dur="500"/>
                                        <p:tgtEl>
                                          <p:spTgt spid="3"/>
                                        </p:tgtEl>
                                        <p:attrNameLst>
                                          <p:attrName>ppt_y</p:attrName>
                                        </p:attrNameLst>
                                      </p:cBhvr>
                                      <p:tavLst>
                                        <p:tav tm="0">
                                          <p:val>
                                            <p:strVal val="#ppt_y"/>
                                          </p:val>
                                        </p:tav>
                                        <p:tav tm="100000">
                                          <p:val>
                                            <p:strVal val="#ppt_y+#ppt_h*1.125000"/>
                                          </p:val>
                                        </p:tav>
                                      </p:tavLst>
                                    </p:anim>
                                    <p:animEffect transition="out" filter="wipe(down)">
                                      <p:cBhvr>
                                        <p:cTn id="505" dur="500"/>
                                        <p:tgtEl>
                                          <p:spTgt spid="3"/>
                                        </p:tgtEl>
                                      </p:cBhvr>
                                    </p:animEffect>
                                    <p:set>
                                      <p:cBhvr>
                                        <p:cTn id="506" dur="1" fill="hold">
                                          <p:stCondLst>
                                            <p:cond delay="499"/>
                                          </p:stCondLst>
                                        </p:cTn>
                                        <p:tgtEl>
                                          <p:spTgt spid="3"/>
                                        </p:tgtEl>
                                        <p:attrNameLst>
                                          <p:attrName>style.visibility</p:attrName>
                                        </p:attrNameLst>
                                      </p:cBhvr>
                                      <p:to>
                                        <p:strVal val="hidden"/>
                                      </p:to>
                                    </p:set>
                                  </p:childTnLst>
                                </p:cTn>
                              </p:par>
                              <p:par>
                                <p:cTn id="507" presetID="12" presetClass="entr" presetSubtype="1" fill="hold" grpId="10" nodeType="withEffect">
                                  <p:stCondLst>
                                    <p:cond delay="500"/>
                                  </p:stCondLst>
                                  <p:childTnLst>
                                    <p:set>
                                      <p:cBhvr>
                                        <p:cTn id="508" dur="1" fill="hold">
                                          <p:stCondLst>
                                            <p:cond delay="0"/>
                                          </p:stCondLst>
                                        </p:cTn>
                                        <p:tgtEl>
                                          <p:spTgt spid="12"/>
                                        </p:tgtEl>
                                        <p:attrNameLst>
                                          <p:attrName>style.visibility</p:attrName>
                                        </p:attrNameLst>
                                      </p:cBhvr>
                                      <p:to>
                                        <p:strVal val="visible"/>
                                      </p:to>
                                    </p:set>
                                    <p:anim calcmode="lin" valueType="num">
                                      <p:cBhvr additive="base">
                                        <p:cTn id="509" dur="500"/>
                                        <p:tgtEl>
                                          <p:spTgt spid="12"/>
                                        </p:tgtEl>
                                        <p:attrNameLst>
                                          <p:attrName>ppt_y</p:attrName>
                                        </p:attrNameLst>
                                      </p:cBhvr>
                                      <p:tavLst>
                                        <p:tav tm="0">
                                          <p:val>
                                            <p:strVal val="#ppt_y-#ppt_h*1.125000"/>
                                          </p:val>
                                        </p:tav>
                                        <p:tav tm="100000">
                                          <p:val>
                                            <p:strVal val="#ppt_y"/>
                                          </p:val>
                                        </p:tav>
                                      </p:tavLst>
                                    </p:anim>
                                    <p:animEffect transition="in" filter="wipe(down)">
                                      <p:cBhvr>
                                        <p:cTn id="510" dur="500"/>
                                        <p:tgtEl>
                                          <p:spTgt spid="12"/>
                                        </p:tgtEl>
                                      </p:cBhvr>
                                    </p:animEffect>
                                  </p:childTnLst>
                                </p:cTn>
                              </p:par>
                            </p:childTnLst>
                          </p:cTn>
                        </p:par>
                        <p:par>
                          <p:cTn id="511" fill="hold">
                            <p:stCondLst>
                              <p:cond delay="51000"/>
                            </p:stCondLst>
                            <p:childTnLst>
                              <p:par>
                                <p:cTn id="512" presetID="12" presetClass="exit" presetSubtype="4" fill="hold" grpId="11" nodeType="afterEffect">
                                  <p:stCondLst>
                                    <p:cond delay="500"/>
                                  </p:stCondLst>
                                  <p:childTnLst>
                                    <p:anim calcmode="lin" valueType="num">
                                      <p:cBhvr additive="base">
                                        <p:cTn id="513" dur="500"/>
                                        <p:tgtEl>
                                          <p:spTgt spid="12"/>
                                        </p:tgtEl>
                                        <p:attrNameLst>
                                          <p:attrName>ppt_y</p:attrName>
                                        </p:attrNameLst>
                                      </p:cBhvr>
                                      <p:tavLst>
                                        <p:tav tm="0">
                                          <p:val>
                                            <p:strVal val="#ppt_y"/>
                                          </p:val>
                                        </p:tav>
                                        <p:tav tm="100000">
                                          <p:val>
                                            <p:strVal val="#ppt_y+#ppt_h*1.125000"/>
                                          </p:val>
                                        </p:tav>
                                      </p:tavLst>
                                    </p:anim>
                                    <p:animEffect transition="out" filter="wipe(down)">
                                      <p:cBhvr>
                                        <p:cTn id="514" dur="500"/>
                                        <p:tgtEl>
                                          <p:spTgt spid="12"/>
                                        </p:tgtEl>
                                      </p:cBhvr>
                                    </p:animEffect>
                                    <p:set>
                                      <p:cBhvr>
                                        <p:cTn id="515" dur="1" fill="hold">
                                          <p:stCondLst>
                                            <p:cond delay="499"/>
                                          </p:stCondLst>
                                        </p:cTn>
                                        <p:tgtEl>
                                          <p:spTgt spid="12"/>
                                        </p:tgtEl>
                                        <p:attrNameLst>
                                          <p:attrName>style.visibility</p:attrName>
                                        </p:attrNameLst>
                                      </p:cBhvr>
                                      <p:to>
                                        <p:strVal val="hidden"/>
                                      </p:to>
                                    </p:set>
                                  </p:childTnLst>
                                </p:cTn>
                              </p:par>
                              <p:par>
                                <p:cTn id="516" presetID="12" presetClass="entr" presetSubtype="1" fill="hold" grpId="10" nodeType="withEffect">
                                  <p:stCondLst>
                                    <p:cond delay="500"/>
                                  </p:stCondLst>
                                  <p:childTnLst>
                                    <p:set>
                                      <p:cBhvr>
                                        <p:cTn id="517" dur="1" fill="hold">
                                          <p:stCondLst>
                                            <p:cond delay="0"/>
                                          </p:stCondLst>
                                        </p:cTn>
                                        <p:tgtEl>
                                          <p:spTgt spid="11"/>
                                        </p:tgtEl>
                                        <p:attrNameLst>
                                          <p:attrName>style.visibility</p:attrName>
                                        </p:attrNameLst>
                                      </p:cBhvr>
                                      <p:to>
                                        <p:strVal val="visible"/>
                                      </p:to>
                                    </p:set>
                                    <p:anim calcmode="lin" valueType="num">
                                      <p:cBhvr additive="base">
                                        <p:cTn id="518" dur="500"/>
                                        <p:tgtEl>
                                          <p:spTgt spid="11"/>
                                        </p:tgtEl>
                                        <p:attrNameLst>
                                          <p:attrName>ppt_y</p:attrName>
                                        </p:attrNameLst>
                                      </p:cBhvr>
                                      <p:tavLst>
                                        <p:tav tm="0">
                                          <p:val>
                                            <p:strVal val="#ppt_y-#ppt_h*1.125000"/>
                                          </p:val>
                                        </p:tav>
                                        <p:tav tm="100000">
                                          <p:val>
                                            <p:strVal val="#ppt_y"/>
                                          </p:val>
                                        </p:tav>
                                      </p:tavLst>
                                    </p:anim>
                                    <p:animEffect transition="in" filter="wipe(down)">
                                      <p:cBhvr>
                                        <p:cTn id="519" dur="500"/>
                                        <p:tgtEl>
                                          <p:spTgt spid="11"/>
                                        </p:tgtEl>
                                      </p:cBhvr>
                                    </p:animEffect>
                                  </p:childTnLst>
                                </p:cTn>
                              </p:par>
                            </p:childTnLst>
                          </p:cTn>
                        </p:par>
                        <p:par>
                          <p:cTn id="520" fill="hold">
                            <p:stCondLst>
                              <p:cond delay="52000"/>
                            </p:stCondLst>
                            <p:childTnLst>
                              <p:par>
                                <p:cTn id="521" presetID="12" presetClass="exit" presetSubtype="4" fill="hold" grpId="11" nodeType="afterEffect">
                                  <p:stCondLst>
                                    <p:cond delay="500"/>
                                  </p:stCondLst>
                                  <p:childTnLst>
                                    <p:anim calcmode="lin" valueType="num">
                                      <p:cBhvr additive="base">
                                        <p:cTn id="522" dur="500"/>
                                        <p:tgtEl>
                                          <p:spTgt spid="11"/>
                                        </p:tgtEl>
                                        <p:attrNameLst>
                                          <p:attrName>ppt_y</p:attrName>
                                        </p:attrNameLst>
                                      </p:cBhvr>
                                      <p:tavLst>
                                        <p:tav tm="0">
                                          <p:val>
                                            <p:strVal val="#ppt_y"/>
                                          </p:val>
                                        </p:tav>
                                        <p:tav tm="100000">
                                          <p:val>
                                            <p:strVal val="#ppt_y+#ppt_h*1.125000"/>
                                          </p:val>
                                        </p:tav>
                                      </p:tavLst>
                                    </p:anim>
                                    <p:animEffect transition="out" filter="wipe(down)">
                                      <p:cBhvr>
                                        <p:cTn id="523" dur="500"/>
                                        <p:tgtEl>
                                          <p:spTgt spid="11"/>
                                        </p:tgtEl>
                                      </p:cBhvr>
                                    </p:animEffect>
                                    <p:set>
                                      <p:cBhvr>
                                        <p:cTn id="524" dur="1" fill="hold">
                                          <p:stCondLst>
                                            <p:cond delay="499"/>
                                          </p:stCondLst>
                                        </p:cTn>
                                        <p:tgtEl>
                                          <p:spTgt spid="11"/>
                                        </p:tgtEl>
                                        <p:attrNameLst>
                                          <p:attrName>style.visibility</p:attrName>
                                        </p:attrNameLst>
                                      </p:cBhvr>
                                      <p:to>
                                        <p:strVal val="hidden"/>
                                      </p:to>
                                    </p:set>
                                  </p:childTnLst>
                                </p:cTn>
                              </p:par>
                              <p:par>
                                <p:cTn id="525" presetID="12" presetClass="entr" presetSubtype="1" fill="hold" grpId="10" nodeType="withEffect">
                                  <p:stCondLst>
                                    <p:cond delay="500"/>
                                  </p:stCondLst>
                                  <p:childTnLst>
                                    <p:set>
                                      <p:cBhvr>
                                        <p:cTn id="526" dur="1" fill="hold">
                                          <p:stCondLst>
                                            <p:cond delay="0"/>
                                          </p:stCondLst>
                                        </p:cTn>
                                        <p:tgtEl>
                                          <p:spTgt spid="10"/>
                                        </p:tgtEl>
                                        <p:attrNameLst>
                                          <p:attrName>style.visibility</p:attrName>
                                        </p:attrNameLst>
                                      </p:cBhvr>
                                      <p:to>
                                        <p:strVal val="visible"/>
                                      </p:to>
                                    </p:set>
                                    <p:anim calcmode="lin" valueType="num">
                                      <p:cBhvr additive="base">
                                        <p:cTn id="527" dur="500"/>
                                        <p:tgtEl>
                                          <p:spTgt spid="10"/>
                                        </p:tgtEl>
                                        <p:attrNameLst>
                                          <p:attrName>ppt_y</p:attrName>
                                        </p:attrNameLst>
                                      </p:cBhvr>
                                      <p:tavLst>
                                        <p:tav tm="0">
                                          <p:val>
                                            <p:strVal val="#ppt_y-#ppt_h*1.125000"/>
                                          </p:val>
                                        </p:tav>
                                        <p:tav tm="100000">
                                          <p:val>
                                            <p:strVal val="#ppt_y"/>
                                          </p:val>
                                        </p:tav>
                                      </p:tavLst>
                                    </p:anim>
                                    <p:animEffect transition="in" filter="wipe(down)">
                                      <p:cBhvr>
                                        <p:cTn id="528" dur="500"/>
                                        <p:tgtEl>
                                          <p:spTgt spid="10"/>
                                        </p:tgtEl>
                                      </p:cBhvr>
                                    </p:animEffect>
                                  </p:childTnLst>
                                </p:cTn>
                              </p:par>
                            </p:childTnLst>
                          </p:cTn>
                        </p:par>
                        <p:par>
                          <p:cTn id="529" fill="hold">
                            <p:stCondLst>
                              <p:cond delay="53000"/>
                            </p:stCondLst>
                            <p:childTnLst>
                              <p:par>
                                <p:cTn id="530" presetID="12" presetClass="exit" presetSubtype="4" fill="hold" grpId="11" nodeType="afterEffect">
                                  <p:stCondLst>
                                    <p:cond delay="500"/>
                                  </p:stCondLst>
                                  <p:childTnLst>
                                    <p:anim calcmode="lin" valueType="num">
                                      <p:cBhvr additive="base">
                                        <p:cTn id="531" dur="500"/>
                                        <p:tgtEl>
                                          <p:spTgt spid="10"/>
                                        </p:tgtEl>
                                        <p:attrNameLst>
                                          <p:attrName>ppt_y</p:attrName>
                                        </p:attrNameLst>
                                      </p:cBhvr>
                                      <p:tavLst>
                                        <p:tav tm="0">
                                          <p:val>
                                            <p:strVal val="#ppt_y"/>
                                          </p:val>
                                        </p:tav>
                                        <p:tav tm="100000">
                                          <p:val>
                                            <p:strVal val="#ppt_y+#ppt_h*1.125000"/>
                                          </p:val>
                                        </p:tav>
                                      </p:tavLst>
                                    </p:anim>
                                    <p:animEffect transition="out" filter="wipe(down)">
                                      <p:cBhvr>
                                        <p:cTn id="532" dur="500"/>
                                        <p:tgtEl>
                                          <p:spTgt spid="10"/>
                                        </p:tgtEl>
                                      </p:cBhvr>
                                    </p:animEffect>
                                    <p:set>
                                      <p:cBhvr>
                                        <p:cTn id="533" dur="1" fill="hold">
                                          <p:stCondLst>
                                            <p:cond delay="499"/>
                                          </p:stCondLst>
                                        </p:cTn>
                                        <p:tgtEl>
                                          <p:spTgt spid="10"/>
                                        </p:tgtEl>
                                        <p:attrNameLst>
                                          <p:attrName>style.visibility</p:attrName>
                                        </p:attrNameLst>
                                      </p:cBhvr>
                                      <p:to>
                                        <p:strVal val="hidden"/>
                                      </p:to>
                                    </p:set>
                                  </p:childTnLst>
                                </p:cTn>
                              </p:par>
                              <p:par>
                                <p:cTn id="534" presetID="12" presetClass="entr" presetSubtype="1" fill="hold" grpId="10" nodeType="withEffect">
                                  <p:stCondLst>
                                    <p:cond delay="500"/>
                                  </p:stCondLst>
                                  <p:childTnLst>
                                    <p:set>
                                      <p:cBhvr>
                                        <p:cTn id="535" dur="1" fill="hold">
                                          <p:stCondLst>
                                            <p:cond delay="0"/>
                                          </p:stCondLst>
                                        </p:cTn>
                                        <p:tgtEl>
                                          <p:spTgt spid="9"/>
                                        </p:tgtEl>
                                        <p:attrNameLst>
                                          <p:attrName>style.visibility</p:attrName>
                                        </p:attrNameLst>
                                      </p:cBhvr>
                                      <p:to>
                                        <p:strVal val="visible"/>
                                      </p:to>
                                    </p:set>
                                    <p:anim calcmode="lin" valueType="num">
                                      <p:cBhvr additive="base">
                                        <p:cTn id="536" dur="500"/>
                                        <p:tgtEl>
                                          <p:spTgt spid="9"/>
                                        </p:tgtEl>
                                        <p:attrNameLst>
                                          <p:attrName>ppt_y</p:attrName>
                                        </p:attrNameLst>
                                      </p:cBhvr>
                                      <p:tavLst>
                                        <p:tav tm="0">
                                          <p:val>
                                            <p:strVal val="#ppt_y-#ppt_h*1.125000"/>
                                          </p:val>
                                        </p:tav>
                                        <p:tav tm="100000">
                                          <p:val>
                                            <p:strVal val="#ppt_y"/>
                                          </p:val>
                                        </p:tav>
                                      </p:tavLst>
                                    </p:anim>
                                    <p:animEffect transition="in" filter="wipe(down)">
                                      <p:cBhvr>
                                        <p:cTn id="537" dur="500"/>
                                        <p:tgtEl>
                                          <p:spTgt spid="9"/>
                                        </p:tgtEl>
                                      </p:cBhvr>
                                    </p:animEffect>
                                  </p:childTnLst>
                                </p:cTn>
                              </p:par>
                            </p:childTnLst>
                          </p:cTn>
                        </p:par>
                        <p:par>
                          <p:cTn id="538" fill="hold">
                            <p:stCondLst>
                              <p:cond delay="54000"/>
                            </p:stCondLst>
                            <p:childTnLst>
                              <p:par>
                                <p:cTn id="539" presetID="12" presetClass="exit" presetSubtype="4" fill="hold" grpId="11" nodeType="afterEffect">
                                  <p:stCondLst>
                                    <p:cond delay="500"/>
                                  </p:stCondLst>
                                  <p:childTnLst>
                                    <p:anim calcmode="lin" valueType="num">
                                      <p:cBhvr additive="base">
                                        <p:cTn id="540" dur="500"/>
                                        <p:tgtEl>
                                          <p:spTgt spid="9"/>
                                        </p:tgtEl>
                                        <p:attrNameLst>
                                          <p:attrName>ppt_y</p:attrName>
                                        </p:attrNameLst>
                                      </p:cBhvr>
                                      <p:tavLst>
                                        <p:tav tm="0">
                                          <p:val>
                                            <p:strVal val="#ppt_y"/>
                                          </p:val>
                                        </p:tav>
                                        <p:tav tm="100000">
                                          <p:val>
                                            <p:strVal val="#ppt_y+#ppt_h*1.125000"/>
                                          </p:val>
                                        </p:tav>
                                      </p:tavLst>
                                    </p:anim>
                                    <p:animEffect transition="out" filter="wipe(down)">
                                      <p:cBhvr>
                                        <p:cTn id="541" dur="500"/>
                                        <p:tgtEl>
                                          <p:spTgt spid="9"/>
                                        </p:tgtEl>
                                      </p:cBhvr>
                                    </p:animEffect>
                                    <p:set>
                                      <p:cBhvr>
                                        <p:cTn id="542" dur="1" fill="hold">
                                          <p:stCondLst>
                                            <p:cond delay="499"/>
                                          </p:stCondLst>
                                        </p:cTn>
                                        <p:tgtEl>
                                          <p:spTgt spid="9"/>
                                        </p:tgtEl>
                                        <p:attrNameLst>
                                          <p:attrName>style.visibility</p:attrName>
                                        </p:attrNameLst>
                                      </p:cBhvr>
                                      <p:to>
                                        <p:strVal val="hidden"/>
                                      </p:to>
                                    </p:set>
                                  </p:childTnLst>
                                </p:cTn>
                              </p:par>
                              <p:par>
                                <p:cTn id="543" presetID="12" presetClass="entr" presetSubtype="1" fill="hold" grpId="10" nodeType="withEffect">
                                  <p:stCondLst>
                                    <p:cond delay="500"/>
                                  </p:stCondLst>
                                  <p:childTnLst>
                                    <p:set>
                                      <p:cBhvr>
                                        <p:cTn id="544" dur="1" fill="hold">
                                          <p:stCondLst>
                                            <p:cond delay="0"/>
                                          </p:stCondLst>
                                        </p:cTn>
                                        <p:tgtEl>
                                          <p:spTgt spid="8"/>
                                        </p:tgtEl>
                                        <p:attrNameLst>
                                          <p:attrName>style.visibility</p:attrName>
                                        </p:attrNameLst>
                                      </p:cBhvr>
                                      <p:to>
                                        <p:strVal val="visible"/>
                                      </p:to>
                                    </p:set>
                                    <p:anim calcmode="lin" valueType="num">
                                      <p:cBhvr additive="base">
                                        <p:cTn id="545" dur="500"/>
                                        <p:tgtEl>
                                          <p:spTgt spid="8"/>
                                        </p:tgtEl>
                                        <p:attrNameLst>
                                          <p:attrName>ppt_y</p:attrName>
                                        </p:attrNameLst>
                                      </p:cBhvr>
                                      <p:tavLst>
                                        <p:tav tm="0">
                                          <p:val>
                                            <p:strVal val="#ppt_y-#ppt_h*1.125000"/>
                                          </p:val>
                                        </p:tav>
                                        <p:tav tm="100000">
                                          <p:val>
                                            <p:strVal val="#ppt_y"/>
                                          </p:val>
                                        </p:tav>
                                      </p:tavLst>
                                    </p:anim>
                                    <p:animEffect transition="in" filter="wipe(down)">
                                      <p:cBhvr>
                                        <p:cTn id="546" dur="500"/>
                                        <p:tgtEl>
                                          <p:spTgt spid="8"/>
                                        </p:tgtEl>
                                      </p:cBhvr>
                                    </p:animEffect>
                                  </p:childTnLst>
                                </p:cTn>
                              </p:par>
                            </p:childTnLst>
                          </p:cTn>
                        </p:par>
                        <p:par>
                          <p:cTn id="547" fill="hold">
                            <p:stCondLst>
                              <p:cond delay="55000"/>
                            </p:stCondLst>
                            <p:childTnLst>
                              <p:par>
                                <p:cTn id="548" presetID="12" presetClass="exit" presetSubtype="4" fill="hold" grpId="11" nodeType="afterEffect">
                                  <p:stCondLst>
                                    <p:cond delay="500"/>
                                  </p:stCondLst>
                                  <p:childTnLst>
                                    <p:anim calcmode="lin" valueType="num">
                                      <p:cBhvr additive="base">
                                        <p:cTn id="549" dur="500"/>
                                        <p:tgtEl>
                                          <p:spTgt spid="8"/>
                                        </p:tgtEl>
                                        <p:attrNameLst>
                                          <p:attrName>ppt_y</p:attrName>
                                        </p:attrNameLst>
                                      </p:cBhvr>
                                      <p:tavLst>
                                        <p:tav tm="0">
                                          <p:val>
                                            <p:strVal val="#ppt_y"/>
                                          </p:val>
                                        </p:tav>
                                        <p:tav tm="100000">
                                          <p:val>
                                            <p:strVal val="#ppt_y+#ppt_h*1.125000"/>
                                          </p:val>
                                        </p:tav>
                                      </p:tavLst>
                                    </p:anim>
                                    <p:animEffect transition="out" filter="wipe(down)">
                                      <p:cBhvr>
                                        <p:cTn id="550" dur="500"/>
                                        <p:tgtEl>
                                          <p:spTgt spid="8"/>
                                        </p:tgtEl>
                                      </p:cBhvr>
                                    </p:animEffect>
                                    <p:set>
                                      <p:cBhvr>
                                        <p:cTn id="551" dur="1" fill="hold">
                                          <p:stCondLst>
                                            <p:cond delay="499"/>
                                          </p:stCondLst>
                                        </p:cTn>
                                        <p:tgtEl>
                                          <p:spTgt spid="8"/>
                                        </p:tgtEl>
                                        <p:attrNameLst>
                                          <p:attrName>style.visibility</p:attrName>
                                        </p:attrNameLst>
                                      </p:cBhvr>
                                      <p:to>
                                        <p:strVal val="hidden"/>
                                      </p:to>
                                    </p:set>
                                  </p:childTnLst>
                                </p:cTn>
                              </p:par>
                              <p:par>
                                <p:cTn id="552" presetID="12" presetClass="entr" presetSubtype="1" fill="hold" grpId="10" nodeType="withEffect">
                                  <p:stCondLst>
                                    <p:cond delay="500"/>
                                  </p:stCondLst>
                                  <p:childTnLst>
                                    <p:set>
                                      <p:cBhvr>
                                        <p:cTn id="553" dur="1" fill="hold">
                                          <p:stCondLst>
                                            <p:cond delay="0"/>
                                          </p:stCondLst>
                                        </p:cTn>
                                        <p:tgtEl>
                                          <p:spTgt spid="7"/>
                                        </p:tgtEl>
                                        <p:attrNameLst>
                                          <p:attrName>style.visibility</p:attrName>
                                        </p:attrNameLst>
                                      </p:cBhvr>
                                      <p:to>
                                        <p:strVal val="visible"/>
                                      </p:to>
                                    </p:set>
                                    <p:anim calcmode="lin" valueType="num">
                                      <p:cBhvr additive="base">
                                        <p:cTn id="554" dur="500"/>
                                        <p:tgtEl>
                                          <p:spTgt spid="7"/>
                                        </p:tgtEl>
                                        <p:attrNameLst>
                                          <p:attrName>ppt_y</p:attrName>
                                        </p:attrNameLst>
                                      </p:cBhvr>
                                      <p:tavLst>
                                        <p:tav tm="0">
                                          <p:val>
                                            <p:strVal val="#ppt_y-#ppt_h*1.125000"/>
                                          </p:val>
                                        </p:tav>
                                        <p:tav tm="100000">
                                          <p:val>
                                            <p:strVal val="#ppt_y"/>
                                          </p:val>
                                        </p:tav>
                                      </p:tavLst>
                                    </p:anim>
                                    <p:animEffect transition="in" filter="wipe(down)">
                                      <p:cBhvr>
                                        <p:cTn id="555" dur="500"/>
                                        <p:tgtEl>
                                          <p:spTgt spid="7"/>
                                        </p:tgtEl>
                                      </p:cBhvr>
                                    </p:animEffect>
                                  </p:childTnLst>
                                </p:cTn>
                              </p:par>
                            </p:childTnLst>
                          </p:cTn>
                        </p:par>
                        <p:par>
                          <p:cTn id="556" fill="hold">
                            <p:stCondLst>
                              <p:cond delay="56000"/>
                            </p:stCondLst>
                            <p:childTnLst>
                              <p:par>
                                <p:cTn id="557" presetID="12" presetClass="exit" presetSubtype="4" fill="hold" grpId="11" nodeType="afterEffect">
                                  <p:stCondLst>
                                    <p:cond delay="500"/>
                                  </p:stCondLst>
                                  <p:childTnLst>
                                    <p:anim calcmode="lin" valueType="num">
                                      <p:cBhvr additive="base">
                                        <p:cTn id="558" dur="500"/>
                                        <p:tgtEl>
                                          <p:spTgt spid="7"/>
                                        </p:tgtEl>
                                        <p:attrNameLst>
                                          <p:attrName>ppt_y</p:attrName>
                                        </p:attrNameLst>
                                      </p:cBhvr>
                                      <p:tavLst>
                                        <p:tav tm="0">
                                          <p:val>
                                            <p:strVal val="#ppt_y"/>
                                          </p:val>
                                        </p:tav>
                                        <p:tav tm="100000">
                                          <p:val>
                                            <p:strVal val="#ppt_y+#ppt_h*1.125000"/>
                                          </p:val>
                                        </p:tav>
                                      </p:tavLst>
                                    </p:anim>
                                    <p:animEffect transition="out" filter="wipe(down)">
                                      <p:cBhvr>
                                        <p:cTn id="559" dur="500"/>
                                        <p:tgtEl>
                                          <p:spTgt spid="7"/>
                                        </p:tgtEl>
                                      </p:cBhvr>
                                    </p:animEffect>
                                    <p:set>
                                      <p:cBhvr>
                                        <p:cTn id="560" dur="1" fill="hold">
                                          <p:stCondLst>
                                            <p:cond delay="499"/>
                                          </p:stCondLst>
                                        </p:cTn>
                                        <p:tgtEl>
                                          <p:spTgt spid="7"/>
                                        </p:tgtEl>
                                        <p:attrNameLst>
                                          <p:attrName>style.visibility</p:attrName>
                                        </p:attrNameLst>
                                      </p:cBhvr>
                                      <p:to>
                                        <p:strVal val="hidden"/>
                                      </p:to>
                                    </p:set>
                                  </p:childTnLst>
                                </p:cTn>
                              </p:par>
                              <p:par>
                                <p:cTn id="561" presetID="12" presetClass="entr" presetSubtype="1" fill="hold" grpId="10" nodeType="withEffect">
                                  <p:stCondLst>
                                    <p:cond delay="500"/>
                                  </p:stCondLst>
                                  <p:childTnLst>
                                    <p:set>
                                      <p:cBhvr>
                                        <p:cTn id="562" dur="1" fill="hold">
                                          <p:stCondLst>
                                            <p:cond delay="0"/>
                                          </p:stCondLst>
                                        </p:cTn>
                                        <p:tgtEl>
                                          <p:spTgt spid="6"/>
                                        </p:tgtEl>
                                        <p:attrNameLst>
                                          <p:attrName>style.visibility</p:attrName>
                                        </p:attrNameLst>
                                      </p:cBhvr>
                                      <p:to>
                                        <p:strVal val="visible"/>
                                      </p:to>
                                    </p:set>
                                    <p:anim calcmode="lin" valueType="num">
                                      <p:cBhvr additive="base">
                                        <p:cTn id="563" dur="500"/>
                                        <p:tgtEl>
                                          <p:spTgt spid="6"/>
                                        </p:tgtEl>
                                        <p:attrNameLst>
                                          <p:attrName>ppt_y</p:attrName>
                                        </p:attrNameLst>
                                      </p:cBhvr>
                                      <p:tavLst>
                                        <p:tav tm="0">
                                          <p:val>
                                            <p:strVal val="#ppt_y-#ppt_h*1.125000"/>
                                          </p:val>
                                        </p:tav>
                                        <p:tav tm="100000">
                                          <p:val>
                                            <p:strVal val="#ppt_y"/>
                                          </p:val>
                                        </p:tav>
                                      </p:tavLst>
                                    </p:anim>
                                    <p:animEffect transition="in" filter="wipe(down)">
                                      <p:cBhvr>
                                        <p:cTn id="564" dur="500"/>
                                        <p:tgtEl>
                                          <p:spTgt spid="6"/>
                                        </p:tgtEl>
                                      </p:cBhvr>
                                    </p:animEffect>
                                  </p:childTnLst>
                                </p:cTn>
                              </p:par>
                            </p:childTnLst>
                          </p:cTn>
                        </p:par>
                        <p:par>
                          <p:cTn id="565" fill="hold">
                            <p:stCondLst>
                              <p:cond delay="57000"/>
                            </p:stCondLst>
                            <p:childTnLst>
                              <p:par>
                                <p:cTn id="566" presetID="12" presetClass="exit" presetSubtype="4" fill="hold" grpId="11" nodeType="afterEffect">
                                  <p:stCondLst>
                                    <p:cond delay="500"/>
                                  </p:stCondLst>
                                  <p:childTnLst>
                                    <p:anim calcmode="lin" valueType="num">
                                      <p:cBhvr additive="base">
                                        <p:cTn id="567" dur="500"/>
                                        <p:tgtEl>
                                          <p:spTgt spid="6"/>
                                        </p:tgtEl>
                                        <p:attrNameLst>
                                          <p:attrName>ppt_y</p:attrName>
                                        </p:attrNameLst>
                                      </p:cBhvr>
                                      <p:tavLst>
                                        <p:tav tm="0">
                                          <p:val>
                                            <p:strVal val="#ppt_y"/>
                                          </p:val>
                                        </p:tav>
                                        <p:tav tm="100000">
                                          <p:val>
                                            <p:strVal val="#ppt_y+#ppt_h*1.125000"/>
                                          </p:val>
                                        </p:tav>
                                      </p:tavLst>
                                    </p:anim>
                                    <p:animEffect transition="out" filter="wipe(down)">
                                      <p:cBhvr>
                                        <p:cTn id="568" dur="500"/>
                                        <p:tgtEl>
                                          <p:spTgt spid="6"/>
                                        </p:tgtEl>
                                      </p:cBhvr>
                                    </p:animEffect>
                                    <p:set>
                                      <p:cBhvr>
                                        <p:cTn id="569" dur="1" fill="hold">
                                          <p:stCondLst>
                                            <p:cond delay="499"/>
                                          </p:stCondLst>
                                        </p:cTn>
                                        <p:tgtEl>
                                          <p:spTgt spid="6"/>
                                        </p:tgtEl>
                                        <p:attrNameLst>
                                          <p:attrName>style.visibility</p:attrName>
                                        </p:attrNameLst>
                                      </p:cBhvr>
                                      <p:to>
                                        <p:strVal val="hidden"/>
                                      </p:to>
                                    </p:set>
                                  </p:childTnLst>
                                </p:cTn>
                              </p:par>
                              <p:par>
                                <p:cTn id="570" presetID="12" presetClass="entr" presetSubtype="1" fill="hold" grpId="10" nodeType="withEffect">
                                  <p:stCondLst>
                                    <p:cond delay="500"/>
                                  </p:stCondLst>
                                  <p:childTnLst>
                                    <p:set>
                                      <p:cBhvr>
                                        <p:cTn id="571" dur="1" fill="hold">
                                          <p:stCondLst>
                                            <p:cond delay="0"/>
                                          </p:stCondLst>
                                        </p:cTn>
                                        <p:tgtEl>
                                          <p:spTgt spid="5"/>
                                        </p:tgtEl>
                                        <p:attrNameLst>
                                          <p:attrName>style.visibility</p:attrName>
                                        </p:attrNameLst>
                                      </p:cBhvr>
                                      <p:to>
                                        <p:strVal val="visible"/>
                                      </p:to>
                                    </p:set>
                                    <p:anim calcmode="lin" valueType="num">
                                      <p:cBhvr additive="base">
                                        <p:cTn id="572" dur="500"/>
                                        <p:tgtEl>
                                          <p:spTgt spid="5"/>
                                        </p:tgtEl>
                                        <p:attrNameLst>
                                          <p:attrName>ppt_y</p:attrName>
                                        </p:attrNameLst>
                                      </p:cBhvr>
                                      <p:tavLst>
                                        <p:tav tm="0">
                                          <p:val>
                                            <p:strVal val="#ppt_y-#ppt_h*1.125000"/>
                                          </p:val>
                                        </p:tav>
                                        <p:tav tm="100000">
                                          <p:val>
                                            <p:strVal val="#ppt_y"/>
                                          </p:val>
                                        </p:tav>
                                      </p:tavLst>
                                    </p:anim>
                                    <p:animEffect transition="in" filter="wipe(down)">
                                      <p:cBhvr>
                                        <p:cTn id="573" dur="500"/>
                                        <p:tgtEl>
                                          <p:spTgt spid="5"/>
                                        </p:tgtEl>
                                      </p:cBhvr>
                                    </p:animEffect>
                                  </p:childTnLst>
                                </p:cTn>
                              </p:par>
                            </p:childTnLst>
                          </p:cTn>
                        </p:par>
                        <p:par>
                          <p:cTn id="574" fill="hold">
                            <p:stCondLst>
                              <p:cond delay="58000"/>
                            </p:stCondLst>
                            <p:childTnLst>
                              <p:par>
                                <p:cTn id="575" presetID="12" presetClass="exit" presetSubtype="4" fill="hold" grpId="11" nodeType="afterEffect">
                                  <p:stCondLst>
                                    <p:cond delay="500"/>
                                  </p:stCondLst>
                                  <p:childTnLst>
                                    <p:anim calcmode="lin" valueType="num">
                                      <p:cBhvr additive="base">
                                        <p:cTn id="576" dur="500"/>
                                        <p:tgtEl>
                                          <p:spTgt spid="5"/>
                                        </p:tgtEl>
                                        <p:attrNameLst>
                                          <p:attrName>ppt_y</p:attrName>
                                        </p:attrNameLst>
                                      </p:cBhvr>
                                      <p:tavLst>
                                        <p:tav tm="0">
                                          <p:val>
                                            <p:strVal val="#ppt_y"/>
                                          </p:val>
                                        </p:tav>
                                        <p:tav tm="100000">
                                          <p:val>
                                            <p:strVal val="#ppt_y+#ppt_h*1.125000"/>
                                          </p:val>
                                        </p:tav>
                                      </p:tavLst>
                                    </p:anim>
                                    <p:animEffect transition="out" filter="wipe(down)">
                                      <p:cBhvr>
                                        <p:cTn id="577" dur="500"/>
                                        <p:tgtEl>
                                          <p:spTgt spid="5"/>
                                        </p:tgtEl>
                                      </p:cBhvr>
                                    </p:animEffect>
                                    <p:set>
                                      <p:cBhvr>
                                        <p:cTn id="578" dur="1" fill="hold">
                                          <p:stCondLst>
                                            <p:cond delay="499"/>
                                          </p:stCondLst>
                                        </p:cTn>
                                        <p:tgtEl>
                                          <p:spTgt spid="5"/>
                                        </p:tgtEl>
                                        <p:attrNameLst>
                                          <p:attrName>style.visibility</p:attrName>
                                        </p:attrNameLst>
                                      </p:cBhvr>
                                      <p:to>
                                        <p:strVal val="hidden"/>
                                      </p:to>
                                    </p:set>
                                  </p:childTnLst>
                                </p:cTn>
                              </p:par>
                              <p:par>
                                <p:cTn id="579" presetID="12" presetClass="entr" presetSubtype="1" fill="hold" grpId="10" nodeType="withEffect">
                                  <p:stCondLst>
                                    <p:cond delay="500"/>
                                  </p:stCondLst>
                                  <p:childTnLst>
                                    <p:set>
                                      <p:cBhvr>
                                        <p:cTn id="580" dur="1" fill="hold">
                                          <p:stCondLst>
                                            <p:cond delay="0"/>
                                          </p:stCondLst>
                                        </p:cTn>
                                        <p:tgtEl>
                                          <p:spTgt spid="4"/>
                                        </p:tgtEl>
                                        <p:attrNameLst>
                                          <p:attrName>style.visibility</p:attrName>
                                        </p:attrNameLst>
                                      </p:cBhvr>
                                      <p:to>
                                        <p:strVal val="visible"/>
                                      </p:to>
                                    </p:set>
                                    <p:anim calcmode="lin" valueType="num">
                                      <p:cBhvr additive="base">
                                        <p:cTn id="581" dur="500"/>
                                        <p:tgtEl>
                                          <p:spTgt spid="4"/>
                                        </p:tgtEl>
                                        <p:attrNameLst>
                                          <p:attrName>ppt_y</p:attrName>
                                        </p:attrNameLst>
                                      </p:cBhvr>
                                      <p:tavLst>
                                        <p:tav tm="0">
                                          <p:val>
                                            <p:strVal val="#ppt_y-#ppt_h*1.125000"/>
                                          </p:val>
                                        </p:tav>
                                        <p:tav tm="100000">
                                          <p:val>
                                            <p:strVal val="#ppt_y"/>
                                          </p:val>
                                        </p:tav>
                                      </p:tavLst>
                                    </p:anim>
                                    <p:animEffect transition="in" filter="wipe(down)">
                                      <p:cBhvr>
                                        <p:cTn id="582" dur="500"/>
                                        <p:tgtEl>
                                          <p:spTgt spid="4"/>
                                        </p:tgtEl>
                                      </p:cBhvr>
                                    </p:animEffect>
                                  </p:childTnLst>
                                </p:cTn>
                              </p:par>
                            </p:childTnLst>
                          </p:cTn>
                        </p:par>
                        <p:par>
                          <p:cTn id="583" fill="hold">
                            <p:stCondLst>
                              <p:cond delay="59000"/>
                            </p:stCondLst>
                            <p:childTnLst>
                              <p:par>
                                <p:cTn id="584" presetID="12" presetClass="exit" presetSubtype="4" fill="hold" grpId="11" nodeType="afterEffect">
                                  <p:stCondLst>
                                    <p:cond delay="500"/>
                                  </p:stCondLst>
                                  <p:childTnLst>
                                    <p:anim calcmode="lin" valueType="num">
                                      <p:cBhvr additive="base">
                                        <p:cTn id="585" dur="500"/>
                                        <p:tgtEl>
                                          <p:spTgt spid="4"/>
                                        </p:tgtEl>
                                        <p:attrNameLst>
                                          <p:attrName>ppt_y</p:attrName>
                                        </p:attrNameLst>
                                      </p:cBhvr>
                                      <p:tavLst>
                                        <p:tav tm="0">
                                          <p:val>
                                            <p:strVal val="#ppt_y"/>
                                          </p:val>
                                        </p:tav>
                                        <p:tav tm="100000">
                                          <p:val>
                                            <p:strVal val="#ppt_y+#ppt_h*1.125000"/>
                                          </p:val>
                                        </p:tav>
                                      </p:tavLst>
                                    </p:anim>
                                    <p:animEffect transition="out" filter="wipe(down)">
                                      <p:cBhvr>
                                        <p:cTn id="586" dur="500"/>
                                        <p:tgtEl>
                                          <p:spTgt spid="4"/>
                                        </p:tgtEl>
                                      </p:cBhvr>
                                    </p:animEffect>
                                    <p:set>
                                      <p:cBhvr>
                                        <p:cTn id="587" dur="1" fill="hold">
                                          <p:stCondLst>
                                            <p:cond delay="499"/>
                                          </p:stCondLst>
                                        </p:cTn>
                                        <p:tgtEl>
                                          <p:spTgt spid="4"/>
                                        </p:tgtEl>
                                        <p:attrNameLst>
                                          <p:attrName>style.visibility</p:attrName>
                                        </p:attrNameLst>
                                      </p:cBhvr>
                                      <p:to>
                                        <p:strVal val="hidden"/>
                                      </p:to>
                                    </p:set>
                                  </p:childTnLst>
                                </p:cTn>
                              </p:par>
                              <p:par>
                                <p:cTn id="588" presetID="12" presetClass="entr" presetSubtype="1" fill="hold" grpId="11" nodeType="withEffect">
                                  <p:stCondLst>
                                    <p:cond delay="500"/>
                                  </p:stCondLst>
                                  <p:childTnLst>
                                    <p:set>
                                      <p:cBhvr>
                                        <p:cTn id="589" dur="1" fill="hold">
                                          <p:stCondLst>
                                            <p:cond delay="0"/>
                                          </p:stCondLst>
                                        </p:cTn>
                                        <p:tgtEl>
                                          <p:spTgt spid="3"/>
                                        </p:tgtEl>
                                        <p:attrNameLst>
                                          <p:attrName>style.visibility</p:attrName>
                                        </p:attrNameLst>
                                      </p:cBhvr>
                                      <p:to>
                                        <p:strVal val="visible"/>
                                      </p:to>
                                    </p:set>
                                    <p:anim calcmode="lin" valueType="num">
                                      <p:cBhvr additive="base">
                                        <p:cTn id="590" dur="500"/>
                                        <p:tgtEl>
                                          <p:spTgt spid="3"/>
                                        </p:tgtEl>
                                        <p:attrNameLst>
                                          <p:attrName>ppt_y</p:attrName>
                                        </p:attrNameLst>
                                      </p:cBhvr>
                                      <p:tavLst>
                                        <p:tav tm="0">
                                          <p:val>
                                            <p:strVal val="#ppt_y-#ppt_h*1.125000"/>
                                          </p:val>
                                        </p:tav>
                                        <p:tav tm="100000">
                                          <p:val>
                                            <p:strVal val="#ppt_y"/>
                                          </p:val>
                                        </p:tav>
                                      </p:tavLst>
                                    </p:anim>
                                    <p:animEffect transition="in" filter="wipe(down)">
                                      <p:cBhvr>
                                        <p:cTn id="59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3" grpId="5"/>
      <p:bldP spid="3" grpId="6"/>
      <p:bldP spid="3" grpId="7"/>
      <p:bldP spid="3" grpId="8"/>
      <p:bldP spid="3" grpId="9"/>
      <p:bldP spid="3" grpId="10"/>
      <p:bldP spid="3" grpId="11"/>
      <p:bldP spid="4" grpId="0"/>
      <p:bldP spid="4" grpId="1"/>
      <p:bldP spid="4" grpId="2"/>
      <p:bldP spid="4" grpId="3"/>
      <p:bldP spid="4" grpId="4"/>
      <p:bldP spid="4" grpId="5"/>
      <p:bldP spid="4" grpId="6"/>
      <p:bldP spid="4" grpId="7"/>
      <p:bldP spid="4" grpId="8"/>
      <p:bldP spid="4" grpId="9"/>
      <p:bldP spid="4" grpId="10"/>
      <p:bldP spid="4" grpId="11"/>
      <p:bldP spid="5" grpId="0"/>
      <p:bldP spid="5" grpId="1"/>
      <p:bldP spid="5" grpId="2"/>
      <p:bldP spid="5" grpId="3"/>
      <p:bldP spid="5" grpId="4"/>
      <p:bldP spid="5" grpId="5"/>
      <p:bldP spid="5" grpId="6"/>
      <p:bldP spid="5" grpId="7"/>
      <p:bldP spid="5" grpId="8"/>
      <p:bldP spid="5" grpId="9"/>
      <p:bldP spid="5" grpId="10"/>
      <p:bldP spid="5" grpId="11"/>
      <p:bldP spid="6" grpId="0"/>
      <p:bldP spid="6" grpId="1"/>
      <p:bldP spid="6" grpId="2"/>
      <p:bldP spid="6" grpId="3"/>
      <p:bldP spid="6" grpId="4"/>
      <p:bldP spid="6" grpId="5"/>
      <p:bldP spid="6" grpId="6"/>
      <p:bldP spid="6" grpId="7"/>
      <p:bldP spid="6" grpId="8"/>
      <p:bldP spid="6" grpId="9"/>
      <p:bldP spid="6" grpId="10"/>
      <p:bldP spid="6" grpId="11"/>
      <p:bldP spid="7" grpId="0"/>
      <p:bldP spid="7" grpId="1"/>
      <p:bldP spid="7" grpId="2"/>
      <p:bldP spid="7" grpId="3"/>
      <p:bldP spid="7" grpId="4"/>
      <p:bldP spid="7" grpId="5"/>
      <p:bldP spid="7" grpId="6"/>
      <p:bldP spid="7" grpId="7"/>
      <p:bldP spid="7" grpId="8"/>
      <p:bldP spid="7" grpId="9"/>
      <p:bldP spid="7" grpId="10"/>
      <p:bldP spid="7" grpId="11"/>
      <p:bldP spid="8" grpId="0"/>
      <p:bldP spid="8" grpId="1"/>
      <p:bldP spid="8" grpId="2"/>
      <p:bldP spid="8" grpId="3"/>
      <p:bldP spid="8" grpId="4"/>
      <p:bldP spid="8" grpId="5"/>
      <p:bldP spid="8" grpId="6"/>
      <p:bldP spid="8" grpId="7"/>
      <p:bldP spid="8" grpId="8"/>
      <p:bldP spid="8" grpId="9"/>
      <p:bldP spid="8" grpId="10"/>
      <p:bldP spid="8" grpId="11"/>
      <p:bldP spid="9" grpId="0"/>
      <p:bldP spid="9" grpId="1"/>
      <p:bldP spid="9" grpId="2"/>
      <p:bldP spid="9" grpId="3"/>
      <p:bldP spid="9" grpId="4"/>
      <p:bldP spid="9" grpId="5"/>
      <p:bldP spid="9" grpId="6"/>
      <p:bldP spid="9" grpId="7"/>
      <p:bldP spid="9" grpId="8"/>
      <p:bldP spid="9" grpId="9"/>
      <p:bldP spid="9" grpId="10"/>
      <p:bldP spid="9" grpId="11"/>
      <p:bldP spid="10" grpId="0"/>
      <p:bldP spid="10" grpId="1"/>
      <p:bldP spid="10" grpId="2"/>
      <p:bldP spid="10" grpId="3"/>
      <p:bldP spid="10" grpId="4"/>
      <p:bldP spid="10" grpId="5"/>
      <p:bldP spid="10" grpId="6"/>
      <p:bldP spid="10" grpId="7"/>
      <p:bldP spid="10" grpId="8"/>
      <p:bldP spid="10" grpId="9"/>
      <p:bldP spid="10" grpId="10"/>
      <p:bldP spid="10" grpId="11"/>
      <p:bldP spid="11" grpId="0"/>
      <p:bldP spid="11" grpId="1"/>
      <p:bldP spid="11" grpId="2"/>
      <p:bldP spid="11" grpId="3"/>
      <p:bldP spid="11" grpId="4"/>
      <p:bldP spid="11" grpId="5"/>
      <p:bldP spid="11" grpId="6"/>
      <p:bldP spid="11" grpId="7"/>
      <p:bldP spid="11" grpId="8"/>
      <p:bldP spid="11" grpId="9"/>
      <p:bldP spid="11" grpId="10"/>
      <p:bldP spid="11" grpId="11"/>
      <p:bldP spid="12" grpId="0"/>
      <p:bldP spid="12" grpId="1"/>
      <p:bldP spid="12" grpId="2"/>
      <p:bldP spid="12" grpId="3"/>
      <p:bldP spid="12" grpId="4"/>
      <p:bldP spid="12" grpId="5"/>
      <p:bldP spid="12" grpId="6"/>
      <p:bldP spid="12" grpId="7"/>
      <p:bldP spid="12" grpId="8"/>
      <p:bldP spid="12" grpId="9"/>
      <p:bldP spid="12" grpId="10"/>
      <p:bldP spid="12" grpId="11"/>
      <p:bldP spid="13" grpId="0"/>
      <p:bldP spid="13" grpId="1"/>
      <p:bldP spid="14" grpId="0"/>
      <p:bldP spid="14" grpId="1"/>
      <p:bldP spid="15" grpId="0"/>
      <p:bldP spid="15" grpId="1"/>
      <p:bldP spid="16" grpId="0"/>
      <p:bldP spid="16" grpId="1"/>
      <p:bldP spid="17" grpId="0"/>
      <p:bldP spid="17" grpId="1"/>
      <p:bldP spid="18" grpId="0"/>
      <p:bldP spid="18"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1635854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3226422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8/13/2024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a:prstGeom prst="rect">
            <a:avLst/>
          </a:prstGeom>
        </p:spPr>
        <p:txBody>
          <a:bodyPr/>
          <a:lstStyle>
            <a:lvl1pPr>
              <a:defRPr baseline="0"/>
            </a:lvl1pPr>
          </a:lstStyle>
          <a:p>
            <a:r>
              <a:rPr lang="en-US"/>
              <a:t>Click to edit Master title style</a:t>
            </a:r>
            <a:endParaRPr lang="en-US" dirty="0"/>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8/13/2024</a:t>
            </a:fld>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8/13/2024</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Division Name</a:t>
            </a:r>
          </a:p>
        </p:txBody>
      </p:sp>
    </p:spTree>
    <p:extLst>
      <p:ext uri="{BB962C8B-B14F-4D97-AF65-F5344CB8AC3E}">
        <p14:creationId xmlns:p14="http://schemas.microsoft.com/office/powerpoint/2010/main" val="2740225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770382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00318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151813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175637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74725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710631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055612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61007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967865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678266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Picture Placeholder 7"/>
          <p:cNvSpPr>
            <a:spLocks noGrp="1"/>
          </p:cNvSpPr>
          <p:nvPr>
            <p:ph type="pic" sz="quarter" idx="29" hasCustomPrompt="1"/>
          </p:nvPr>
        </p:nvSpPr>
        <p:spPr>
          <a:xfrm>
            <a:off x="131856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8" name="Rectangle 7"/>
          <p:cNvSpPr/>
          <p:nvPr userDrawn="1"/>
        </p:nvSpPr>
        <p:spPr>
          <a:xfrm>
            <a:off x="368189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Picture Placeholder 7"/>
          <p:cNvSpPr>
            <a:spLocks noGrp="1"/>
          </p:cNvSpPr>
          <p:nvPr>
            <p:ph type="pic" sz="quarter" idx="31" hasCustomPrompt="1"/>
          </p:nvPr>
        </p:nvSpPr>
        <p:spPr>
          <a:xfrm>
            <a:off x="377902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0" name="Rectangle 9"/>
          <p:cNvSpPr/>
          <p:nvPr userDrawn="1"/>
        </p:nvSpPr>
        <p:spPr>
          <a:xfrm>
            <a:off x="650061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7"/>
          <p:cNvSpPr>
            <a:spLocks noGrp="1"/>
          </p:cNvSpPr>
          <p:nvPr>
            <p:ph type="pic" sz="quarter" idx="35" hasCustomPrompt="1"/>
          </p:nvPr>
        </p:nvSpPr>
        <p:spPr>
          <a:xfrm>
            <a:off x="659774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2" name="Rectangle 11"/>
          <p:cNvSpPr/>
          <p:nvPr userDrawn="1"/>
        </p:nvSpPr>
        <p:spPr>
          <a:xfrm>
            <a:off x="896107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Picture Placeholder 7"/>
          <p:cNvSpPr>
            <a:spLocks noGrp="1"/>
          </p:cNvSpPr>
          <p:nvPr>
            <p:ph type="pic" sz="quarter" idx="39" hasCustomPrompt="1"/>
          </p:nvPr>
        </p:nvSpPr>
        <p:spPr>
          <a:xfrm>
            <a:off x="905820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18" name="Rectangle 17"/>
          <p:cNvSpPr/>
          <p:nvPr userDrawn="1"/>
        </p:nvSpPr>
        <p:spPr>
          <a:xfrm>
            <a:off x="122143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Picture Placeholder 7"/>
          <p:cNvSpPr>
            <a:spLocks noGrp="1"/>
          </p:cNvSpPr>
          <p:nvPr>
            <p:ph type="pic" sz="quarter" idx="40" hasCustomPrompt="1"/>
          </p:nvPr>
        </p:nvSpPr>
        <p:spPr>
          <a:xfrm>
            <a:off x="131856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20" name="Rectangle 19"/>
          <p:cNvSpPr/>
          <p:nvPr userDrawn="1"/>
        </p:nvSpPr>
        <p:spPr>
          <a:xfrm>
            <a:off x="368189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Picture Placeholder 7"/>
          <p:cNvSpPr>
            <a:spLocks noGrp="1"/>
          </p:cNvSpPr>
          <p:nvPr>
            <p:ph type="pic" sz="quarter" idx="41" hasCustomPrompt="1"/>
          </p:nvPr>
        </p:nvSpPr>
        <p:spPr>
          <a:xfrm>
            <a:off x="377902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24" name="Rectangle 23"/>
          <p:cNvSpPr/>
          <p:nvPr userDrawn="1"/>
        </p:nvSpPr>
        <p:spPr>
          <a:xfrm>
            <a:off x="650061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Picture Placeholder 7"/>
          <p:cNvSpPr>
            <a:spLocks noGrp="1"/>
          </p:cNvSpPr>
          <p:nvPr>
            <p:ph type="pic" sz="quarter" idx="42" hasCustomPrompt="1"/>
          </p:nvPr>
        </p:nvSpPr>
        <p:spPr>
          <a:xfrm>
            <a:off x="659774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
        <p:nvSpPr>
          <p:cNvPr id="26" name="Rectangle 25"/>
          <p:cNvSpPr/>
          <p:nvPr userDrawn="1"/>
        </p:nvSpPr>
        <p:spPr>
          <a:xfrm>
            <a:off x="896107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Picture Placeholder 7"/>
          <p:cNvSpPr>
            <a:spLocks noGrp="1"/>
          </p:cNvSpPr>
          <p:nvPr>
            <p:ph type="pic" sz="quarter" idx="43" hasCustomPrompt="1"/>
          </p:nvPr>
        </p:nvSpPr>
        <p:spPr>
          <a:xfrm>
            <a:off x="905820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23412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9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715" r:id="rId11"/>
    <p:sldLayoutId id="2147483716" r:id="rId12"/>
    <p:sldLayoutId id="2147483719" r:id="rId13"/>
    <p:sldLayoutId id="2147483710" r:id="rId14"/>
    <p:sldLayoutId id="2147483711" r:id="rId15"/>
    <p:sldLayoutId id="2147483663" r:id="rId16"/>
    <p:sldLayoutId id="2147483680" r:id="rId17"/>
    <p:sldLayoutId id="2147483667" r:id="rId18"/>
    <p:sldLayoutId id="2147483668" r:id="rId19"/>
    <p:sldLayoutId id="2147483681" r:id="rId20"/>
    <p:sldLayoutId id="2147483693" r:id="rId21"/>
    <p:sldLayoutId id="2147483669" r:id="rId22"/>
    <p:sldLayoutId id="2147483673" r:id="rId23"/>
    <p:sldLayoutId id="2147483679" r:id="rId24"/>
    <p:sldLayoutId id="2147483675" r:id="rId25"/>
    <p:sldLayoutId id="2147483674" r:id="rId26"/>
    <p:sldLayoutId id="2147483676" r:id="rId27"/>
    <p:sldLayoutId id="2147483677" r:id="rId28"/>
    <p:sldLayoutId id="2147483666" r:id="rId2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8/13/2024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014551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 Id="rId5" Type="http://schemas.openxmlformats.org/officeDocument/2006/relationships/image" Target="../media/image46.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8.xml"/><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6.jfif"/><Relationship Id="rId1" Type="http://schemas.openxmlformats.org/officeDocument/2006/relationships/slideLayout" Target="../slideLayouts/slideLayout30.xml"/><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msdr.org/" TargetMode="External"/><Relationship Id="rId7" Type="http://schemas.openxmlformats.org/officeDocument/2006/relationships/image" Target="../media/image45.svg"/><Relationship Id="rId2" Type="http://schemas.openxmlformats.org/officeDocument/2006/relationships/image" Target="../media/image51.jpg"/><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hyperlink" Target="mailto:maira.ruiz@k12.wa.us" TargetMode="External"/><Relationship Id="rId4" Type="http://schemas.openxmlformats.org/officeDocument/2006/relationships/hyperlink" Target="http://www.k12.wa.u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ocs.google.com/spreadsheets/d/1zctKnVeo-oF9R_huMAWZhrqgQlzD2HSl/edit?gid=873029268#gid=873029268" TargetMode="External"/><Relationship Id="rId1" Type="http://schemas.openxmlformats.org/officeDocument/2006/relationships/slideLayout" Target="../slideLayouts/slideLayout35.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5.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31.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hyperlink" Target="mailto:msdr@msdr.org" TargetMode="External"/><Relationship Id="rId2" Type="http://schemas.openxmlformats.org/officeDocument/2006/relationships/hyperlink" Target="mailto:msis@msdr.org" TargetMode="External"/><Relationship Id="rId1" Type="http://schemas.openxmlformats.org/officeDocument/2006/relationships/slideLayout" Target="../slideLayouts/slideLayout38.xml"/><Relationship Id="rId4" Type="http://schemas.openxmlformats.org/officeDocument/2006/relationships/image" Target="../media/image36.jfif"/></Relationships>
</file>

<file path=ppt/slides/_rels/slide8.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1524000" y="1743148"/>
            <a:ext cx="9144000" cy="2387600"/>
          </a:xfrm>
        </p:spPr>
        <p:txBody>
          <a:bodyPr/>
          <a:lstStyle/>
          <a:p>
            <a:r>
              <a:rPr lang="en-US" sz="3600" b="1" dirty="0">
                <a:effectLst/>
                <a:latin typeface="Aptos" panose="020B0004020202020204" pitchFamily="34" charset="0"/>
                <a:ea typeface="Aptos" panose="020B0004020202020204" pitchFamily="34" charset="0"/>
                <a:cs typeface="Aptos" panose="020B0004020202020204" pitchFamily="34" charset="0"/>
              </a:rPr>
              <a:t>Quality Control and Data Integrity </a:t>
            </a:r>
            <a:br>
              <a:rPr lang="en-US" sz="3600" b="1" dirty="0">
                <a:effectLst/>
                <a:latin typeface="Aptos" panose="020B0004020202020204" pitchFamily="34" charset="0"/>
                <a:ea typeface="Aptos" panose="020B0004020202020204" pitchFamily="34" charset="0"/>
                <a:cs typeface="Aptos" panose="020B0004020202020204" pitchFamily="34" charset="0"/>
              </a:rPr>
            </a:br>
            <a:r>
              <a:rPr lang="en-US" sz="3600" b="1" dirty="0">
                <a:effectLst/>
                <a:latin typeface="Aptos" panose="020B0004020202020204" pitchFamily="34" charset="0"/>
                <a:ea typeface="Aptos" panose="020B0004020202020204" pitchFamily="34" charset="0"/>
                <a:cs typeface="Aptos" panose="020B0004020202020204" pitchFamily="34" charset="0"/>
              </a:rPr>
              <a:t>for MSIS and ID&amp;R</a:t>
            </a:r>
            <a:br>
              <a:rPr lang="en-US" sz="1800" dirty="0">
                <a:effectLst/>
                <a:latin typeface="Aptos" panose="020B0004020202020204" pitchFamily="34" charset="0"/>
                <a:ea typeface="Aptos" panose="020B0004020202020204" pitchFamily="34" charset="0"/>
                <a:cs typeface="Aptos" panose="020B0004020202020204" pitchFamily="34" charset="0"/>
              </a:rPr>
            </a:br>
            <a:endParaRPr lang="en-US" dirty="0"/>
          </a:p>
        </p:txBody>
      </p:sp>
      <p:sp>
        <p:nvSpPr>
          <p:cNvPr id="23" name="Subtitle 22"/>
          <p:cNvSpPr>
            <a:spLocks noGrp="1"/>
          </p:cNvSpPr>
          <p:nvPr>
            <p:ph type="subTitle" idx="1"/>
          </p:nvPr>
        </p:nvSpPr>
        <p:spPr/>
        <p:txBody>
          <a:bodyPr/>
          <a:lstStyle/>
          <a:p>
            <a:r>
              <a:rPr lang="en-US" dirty="0"/>
              <a:t>Alvina Ocegueda, </a:t>
            </a:r>
            <a:r>
              <a:rPr lang="en-US" b="1" dirty="0"/>
              <a:t>MSDRS</a:t>
            </a:r>
          </a:p>
          <a:p>
            <a:r>
              <a:rPr lang="en-US" dirty="0"/>
              <a:t>Valerea Cruz, </a:t>
            </a:r>
            <a:r>
              <a:rPr lang="en-US" b="1" dirty="0"/>
              <a:t>OSPI</a:t>
            </a:r>
          </a:p>
          <a:p>
            <a:r>
              <a:rPr lang="en-US" dirty="0"/>
              <a:t>Veronica Avila, </a:t>
            </a:r>
            <a:r>
              <a:rPr lang="en-US" b="1" dirty="0"/>
              <a:t>OSPI</a:t>
            </a:r>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a:xfrm>
            <a:off x="419450" y="348347"/>
            <a:ext cx="10515600" cy="1325563"/>
          </a:xfrm>
        </p:spPr>
        <p:txBody>
          <a:bodyPr anchor="ctr">
            <a:normAutofit/>
          </a:bodyPr>
          <a:lstStyle/>
          <a:p>
            <a:r>
              <a:rPr lang="en-US" b="1" dirty="0"/>
              <a:t>DATA CHANGE REQUEST</a:t>
            </a:r>
            <a:br>
              <a:rPr lang="en-US" b="1" dirty="0">
                <a:effectLst/>
              </a:rPr>
            </a:br>
            <a:endParaRPr lang="en-US" dirty="0"/>
          </a:p>
        </p:txBody>
      </p:sp>
      <p:pic>
        <p:nvPicPr>
          <p:cNvPr id="3" name="Picture 2">
            <a:extLst>
              <a:ext uri="{FF2B5EF4-FFF2-40B4-BE49-F238E27FC236}">
                <a16:creationId xmlns:a16="http://schemas.microsoft.com/office/drawing/2014/main" id="{ED40B402-C188-FC95-B335-8F190A0BC4B6}"/>
              </a:ext>
            </a:extLst>
          </p:cNvPr>
          <p:cNvPicPr>
            <a:picLocks noChangeAspect="1"/>
          </p:cNvPicPr>
          <p:nvPr/>
        </p:nvPicPr>
        <p:blipFill rotWithShape="1">
          <a:blip r:embed="rId2"/>
          <a:srcRect r="754"/>
          <a:stretch/>
        </p:blipFill>
        <p:spPr>
          <a:xfrm>
            <a:off x="2687247" y="1523621"/>
            <a:ext cx="5575935" cy="4255861"/>
          </a:xfrm>
          <a:prstGeom prst="rect">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728B6FDF-7264-0D5E-8C4C-79823860B634}"/>
              </a:ext>
            </a:extLst>
          </p:cNvPr>
          <p:cNvPicPr>
            <a:picLocks noChangeAspect="1"/>
          </p:cNvPicPr>
          <p:nvPr/>
        </p:nvPicPr>
        <p:blipFill rotWithShape="1">
          <a:blip r:embed="rId3"/>
          <a:srcRect l="2457" t="2794" r="1910"/>
          <a:stretch/>
        </p:blipFill>
        <p:spPr>
          <a:xfrm>
            <a:off x="419450" y="1225511"/>
            <a:ext cx="1786855" cy="1741729"/>
          </a:xfrm>
          <a:prstGeom prst="rect">
            <a:avLst/>
          </a:prstGeom>
        </p:spPr>
      </p:pic>
    </p:spTree>
    <p:extLst>
      <p:ext uri="{BB962C8B-B14F-4D97-AF65-F5344CB8AC3E}">
        <p14:creationId xmlns:p14="http://schemas.microsoft.com/office/powerpoint/2010/main" val="128011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a:xfrm>
            <a:off x="409319" y="296505"/>
            <a:ext cx="8447713" cy="2523960"/>
          </a:xfrm>
        </p:spPr>
        <p:txBody>
          <a:bodyPr anchor="ctr">
            <a:norm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School District Directory/</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Buildings</a:t>
            </a:r>
            <a:br>
              <a:rPr lang="en-US" sz="2800" b="1" dirty="0">
                <a:solidFill>
                  <a:schemeClr val="bg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br>
            <a:br>
              <a:rPr lang="en-US" b="1" dirty="0">
                <a:effectLst/>
              </a:rPr>
            </a:br>
            <a:endParaRPr lang="en-US" dirty="0"/>
          </a:p>
        </p:txBody>
      </p:sp>
      <p:pic>
        <p:nvPicPr>
          <p:cNvPr id="4" name="Picture 1" descr="A screenshot of a computer screen&#10;&#10;Description automatically generated">
            <a:extLst>
              <a:ext uri="{FF2B5EF4-FFF2-40B4-BE49-F238E27FC236}">
                <a16:creationId xmlns:a16="http://schemas.microsoft.com/office/drawing/2014/main" id="{5A01EEC3-35ED-D292-35D0-EF7FD7BD1C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3" r="2087" b="4479"/>
          <a:stretch/>
        </p:blipFill>
        <p:spPr bwMode="auto">
          <a:xfrm>
            <a:off x="3145872" y="1244128"/>
            <a:ext cx="5234730" cy="28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55F61E9-8BCD-303A-3405-0233EE874092}"/>
              </a:ext>
            </a:extLst>
          </p:cNvPr>
          <p:cNvPicPr>
            <a:picLocks noChangeAspect="1"/>
          </p:cNvPicPr>
          <p:nvPr/>
        </p:nvPicPr>
        <p:blipFill>
          <a:blip r:embed="rId3"/>
          <a:stretch>
            <a:fillRect/>
          </a:stretch>
        </p:blipFill>
        <p:spPr>
          <a:xfrm>
            <a:off x="3067532" y="4540100"/>
            <a:ext cx="5426366" cy="1340206"/>
          </a:xfrm>
          <a:prstGeom prst="rect">
            <a:avLst/>
          </a:prstGeom>
        </p:spPr>
      </p:pic>
      <p:pic>
        <p:nvPicPr>
          <p:cNvPr id="8" name="Picture 7">
            <a:extLst>
              <a:ext uri="{FF2B5EF4-FFF2-40B4-BE49-F238E27FC236}">
                <a16:creationId xmlns:a16="http://schemas.microsoft.com/office/drawing/2014/main" id="{74F463DE-C465-1827-792A-A7E01F0F9783}"/>
              </a:ext>
            </a:extLst>
          </p:cNvPr>
          <p:cNvPicPr>
            <a:picLocks noChangeAspect="1"/>
          </p:cNvPicPr>
          <p:nvPr/>
        </p:nvPicPr>
        <p:blipFill rotWithShape="1">
          <a:blip r:embed="rId4"/>
          <a:srcRect l="3115" r="3554"/>
          <a:stretch/>
        </p:blipFill>
        <p:spPr>
          <a:xfrm>
            <a:off x="493210" y="1558485"/>
            <a:ext cx="1722494" cy="1721610"/>
          </a:xfrm>
          <a:prstGeom prst="rect">
            <a:avLst/>
          </a:prstGeom>
        </p:spPr>
      </p:pic>
    </p:spTree>
    <p:extLst>
      <p:ext uri="{BB962C8B-B14F-4D97-AF65-F5344CB8AC3E}">
        <p14:creationId xmlns:p14="http://schemas.microsoft.com/office/powerpoint/2010/main" val="671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62F9B9-1074-8A71-9621-D4B4386C4CCA}"/>
              </a:ext>
            </a:extLst>
          </p:cNvPr>
          <p:cNvSpPr>
            <a:spLocks noGrp="1"/>
          </p:cNvSpPr>
          <p:nvPr>
            <p:ph type="body" idx="1"/>
          </p:nvPr>
        </p:nvSpPr>
        <p:spPr>
          <a:xfrm>
            <a:off x="7120156" y="1193325"/>
            <a:ext cx="3194866" cy="1500187"/>
          </a:xfrm>
        </p:spPr>
        <p:txBody>
          <a:bodyPr/>
          <a:lstStyle/>
          <a:p>
            <a:r>
              <a:rPr lang="en-US" sz="2800" b="1" dirty="0"/>
              <a:t>WHERE TO FIND: </a:t>
            </a:r>
          </a:p>
          <a:p>
            <a:r>
              <a:rPr lang="en-US" b="1" dirty="0">
                <a:solidFill>
                  <a:schemeClr val="accent5"/>
                </a:solidFill>
              </a:rPr>
              <a:t>Resource Page</a:t>
            </a:r>
          </a:p>
        </p:txBody>
      </p:sp>
      <p:sp>
        <p:nvSpPr>
          <p:cNvPr id="4" name="Title 3">
            <a:extLst>
              <a:ext uri="{FF2B5EF4-FFF2-40B4-BE49-F238E27FC236}">
                <a16:creationId xmlns:a16="http://schemas.microsoft.com/office/drawing/2014/main" id="{B131C5F1-06F0-6897-0128-C0976E785FDB}"/>
              </a:ext>
            </a:extLst>
          </p:cNvPr>
          <p:cNvSpPr txBox="1">
            <a:spLocks noGrp="1"/>
          </p:cNvSpPr>
          <p:nvPr>
            <p:ph type="title"/>
          </p:nvPr>
        </p:nvSpPr>
        <p:spPr>
          <a:xfrm>
            <a:off x="731181" y="392606"/>
            <a:ext cx="11214741" cy="923330"/>
          </a:xfrm>
          <a:prstGeom prst="rect">
            <a:avLst/>
          </a:prstGeom>
          <a:noFill/>
        </p:spPr>
        <p:txBody>
          <a:bodyPr wrap="square">
            <a:spAutoFit/>
          </a:bodyPr>
          <a:lstStyle/>
          <a:p>
            <a:r>
              <a:rPr lang="en-US" sz="3200" b="1" dirty="0">
                <a:effectLst/>
                <a:latin typeface="Tahoma" panose="020B0604030504040204" pitchFamily="34" charset="0"/>
                <a:ea typeface="Tahoma" panose="020B0604030504040204" pitchFamily="34" charset="0"/>
                <a:cs typeface="Tahoma" panose="020B0604030504040204" pitchFamily="34" charset="0"/>
              </a:rPr>
              <a:t>24-25 SCHOOL YEAR </a:t>
            </a:r>
            <a:r>
              <a:rPr lang="en-US" sz="3200" b="1" dirty="0">
                <a:latin typeface="Tahoma" panose="020B0604030504040204" pitchFamily="34" charset="0"/>
                <a:ea typeface="Tahoma" panose="020B0604030504040204" pitchFamily="34" charset="0"/>
                <a:cs typeface="Tahoma" panose="020B0604030504040204" pitchFamily="34" charset="0"/>
              </a:rPr>
              <a:t>OSPI/MSDRS </a:t>
            </a:r>
            <a:r>
              <a:rPr lang="en-US" sz="3200" b="1" dirty="0">
                <a:solidFill>
                  <a:srgbClr val="FBC639"/>
                </a:solidFill>
                <a:latin typeface="Tahoma" panose="020B0604030504040204" pitchFamily="34" charset="0"/>
                <a:ea typeface="Tahoma" panose="020B0604030504040204" pitchFamily="34" charset="0"/>
                <a:cs typeface="Tahoma" panose="020B0604030504040204" pitchFamily="34" charset="0"/>
              </a:rPr>
              <a:t>ACTIVITY GUIDE</a:t>
            </a:r>
            <a:endParaRPr lang="en-US" sz="3200" b="1" dirty="0">
              <a:solidFill>
                <a:srgbClr val="FBC639"/>
              </a:solidFill>
              <a:effectLst/>
              <a:latin typeface="Tahoma" panose="020B0604030504040204" pitchFamily="34" charset="0"/>
              <a:ea typeface="Tahoma" panose="020B0604030504040204" pitchFamily="34" charset="0"/>
              <a:cs typeface="Tahoma" panose="020B0604030504040204" pitchFamily="34" charset="0"/>
            </a:endParaRPr>
          </a:p>
          <a:p>
            <a:endParaRPr lang="en-US" sz="28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25FD268-CE5C-906F-9B55-408B45898DD3}"/>
              </a:ext>
            </a:extLst>
          </p:cNvPr>
          <p:cNvPicPr>
            <a:picLocks noChangeAspect="1"/>
          </p:cNvPicPr>
          <p:nvPr/>
        </p:nvPicPr>
        <p:blipFill rotWithShape="1">
          <a:blip r:embed="rId2"/>
          <a:srcRect t="59446"/>
          <a:stretch/>
        </p:blipFill>
        <p:spPr>
          <a:xfrm>
            <a:off x="7253666" y="3365938"/>
            <a:ext cx="3409122" cy="693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9511DF0-804E-CF8C-7D15-9A0E2B7A7254}"/>
              </a:ext>
            </a:extLst>
          </p:cNvPr>
          <p:cNvSpPr txBox="1"/>
          <p:nvPr/>
        </p:nvSpPr>
        <p:spPr>
          <a:xfrm>
            <a:off x="2557099" y="1108570"/>
            <a:ext cx="3873731" cy="3970318"/>
          </a:xfrm>
          <a:prstGeom prst="rect">
            <a:avLst/>
          </a:prstGeom>
          <a:noFill/>
        </p:spPr>
        <p:txBody>
          <a:bodyPr wrap="square" rtlCol="0">
            <a:spAutoFit/>
          </a:bodyPr>
          <a:lstStyle/>
          <a:p>
            <a:r>
              <a:rPr lang="en-US" sz="2800" b="1" dirty="0">
                <a:solidFill>
                  <a:srgbClr val="FBC639"/>
                </a:solidFill>
              </a:rPr>
              <a:t>Activity Guide for</a:t>
            </a:r>
          </a:p>
          <a:p>
            <a:r>
              <a:rPr lang="en-US" sz="2800" b="1" dirty="0">
                <a:solidFill>
                  <a:srgbClr val="FBC639"/>
                </a:solidFill>
              </a:rPr>
              <a:t>24-25 School Year</a:t>
            </a:r>
          </a:p>
          <a:p>
            <a:endParaRPr lang="en-US" sz="2800" b="1" dirty="0">
              <a:solidFill>
                <a:srgbClr val="FBC639"/>
              </a:solidFill>
            </a:endParaRPr>
          </a:p>
          <a:p>
            <a:r>
              <a:rPr lang="en-US" sz="2800" b="1" dirty="0"/>
              <a:t>COMING SOON </a:t>
            </a:r>
          </a:p>
          <a:p>
            <a:r>
              <a:rPr lang="en-US" sz="2800" b="1" dirty="0"/>
              <a:t>to MSDRS website</a:t>
            </a:r>
          </a:p>
          <a:p>
            <a:endParaRPr lang="en-US" sz="2800" b="1" dirty="0">
              <a:solidFill>
                <a:srgbClr val="FBC639"/>
              </a:solidFill>
            </a:endParaRPr>
          </a:p>
          <a:p>
            <a:r>
              <a:rPr lang="en-US" sz="2800" b="1" dirty="0">
                <a:solidFill>
                  <a:srgbClr val="FBC639"/>
                </a:solidFill>
              </a:rPr>
              <a:t>Be on the lookout revised guide! </a:t>
            </a:r>
            <a:endParaRPr lang="en-US" sz="2800" dirty="0"/>
          </a:p>
          <a:p>
            <a:endParaRPr lang="en-US" sz="2800" b="1" dirty="0"/>
          </a:p>
        </p:txBody>
      </p:sp>
      <p:pic>
        <p:nvPicPr>
          <p:cNvPr id="8" name="Graphic 7" descr="Arrow: Slight curve with solid fill">
            <a:extLst>
              <a:ext uri="{FF2B5EF4-FFF2-40B4-BE49-F238E27FC236}">
                <a16:creationId xmlns:a16="http://schemas.microsoft.com/office/drawing/2014/main" id="{9C251EA6-AA10-56D3-D72C-96B2588A82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2511" y="3250089"/>
            <a:ext cx="914400" cy="914400"/>
          </a:xfrm>
          <a:prstGeom prst="rect">
            <a:avLst/>
          </a:prstGeom>
        </p:spPr>
      </p:pic>
      <p:pic>
        <p:nvPicPr>
          <p:cNvPr id="7" name="Picture 6">
            <a:extLst>
              <a:ext uri="{FF2B5EF4-FFF2-40B4-BE49-F238E27FC236}">
                <a16:creationId xmlns:a16="http://schemas.microsoft.com/office/drawing/2014/main" id="{5D5F5F50-F57E-B43A-4A19-76E4BF76D692}"/>
              </a:ext>
            </a:extLst>
          </p:cNvPr>
          <p:cNvPicPr>
            <a:picLocks noChangeAspect="1"/>
          </p:cNvPicPr>
          <p:nvPr/>
        </p:nvPicPr>
        <p:blipFill rotWithShape="1">
          <a:blip r:embed="rId5"/>
          <a:srcRect l="10089" t="-1" r="6276" b="2839"/>
          <a:stretch/>
        </p:blipFill>
        <p:spPr>
          <a:xfrm>
            <a:off x="630031" y="1108569"/>
            <a:ext cx="1506904" cy="1914918"/>
          </a:xfrm>
          <a:prstGeom prst="rect">
            <a:avLst/>
          </a:prstGeom>
        </p:spPr>
      </p:pic>
    </p:spTree>
    <p:extLst>
      <p:ext uri="{BB962C8B-B14F-4D97-AF65-F5344CB8AC3E}">
        <p14:creationId xmlns:p14="http://schemas.microsoft.com/office/powerpoint/2010/main" val="155030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479B8-D71A-78FE-F76B-3187C0171DBD}"/>
              </a:ext>
            </a:extLst>
          </p:cNvPr>
          <p:cNvSpPr>
            <a:spLocks noGrp="1"/>
          </p:cNvSpPr>
          <p:nvPr>
            <p:ph type="title"/>
          </p:nvPr>
        </p:nvSpPr>
        <p:spPr/>
        <p:txBody>
          <a:bodyPr/>
          <a:lstStyle/>
          <a:p>
            <a:r>
              <a:rPr lang="en-US" b="1" dirty="0">
                <a:solidFill>
                  <a:srgbClr val="FBC639"/>
                </a:solidFill>
              </a:rPr>
              <a:t>OSPI</a:t>
            </a:r>
            <a:r>
              <a:rPr lang="en-US" dirty="0"/>
              <a:t> Data Reporting Due Dates</a:t>
            </a:r>
          </a:p>
        </p:txBody>
      </p:sp>
      <p:grpSp>
        <p:nvGrpSpPr>
          <p:cNvPr id="7" name="Group 6">
            <a:extLst>
              <a:ext uri="{FF2B5EF4-FFF2-40B4-BE49-F238E27FC236}">
                <a16:creationId xmlns:a16="http://schemas.microsoft.com/office/drawing/2014/main" id="{9BA4DF79-B338-5D65-6EF2-83254795CBDC}"/>
              </a:ext>
            </a:extLst>
          </p:cNvPr>
          <p:cNvGrpSpPr/>
          <p:nvPr/>
        </p:nvGrpSpPr>
        <p:grpSpPr>
          <a:xfrm>
            <a:off x="953548" y="2177249"/>
            <a:ext cx="9700469" cy="2743644"/>
            <a:chOff x="6096000" y="1902552"/>
            <a:chExt cx="5343800" cy="2743644"/>
          </a:xfrm>
        </p:grpSpPr>
        <p:sp>
          <p:nvSpPr>
            <p:cNvPr id="5" name="Rectangle: Top Corners Rounded 4">
              <a:extLst>
                <a:ext uri="{FF2B5EF4-FFF2-40B4-BE49-F238E27FC236}">
                  <a16:creationId xmlns:a16="http://schemas.microsoft.com/office/drawing/2014/main" id="{B76EC90B-92E5-B7EA-E80E-0A1781972FE2}"/>
                </a:ext>
              </a:extLst>
            </p:cNvPr>
            <p:cNvSpPr/>
            <p:nvPr/>
          </p:nvSpPr>
          <p:spPr>
            <a:xfrm>
              <a:off x="6096003" y="1902552"/>
              <a:ext cx="2019300" cy="523875"/>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461F7C83-9EF6-D069-88E7-6012DEF9C857}"/>
                </a:ext>
              </a:extLst>
            </p:cNvPr>
            <p:cNvCxnSpPr>
              <a:cxnSpLocks/>
            </p:cNvCxnSpPr>
            <p:nvPr/>
          </p:nvCxnSpPr>
          <p:spPr>
            <a:xfrm flipV="1">
              <a:off x="6096003" y="2464527"/>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B7E0D2-2AB8-2762-BB77-2E351A107E5C}"/>
                </a:ext>
              </a:extLst>
            </p:cNvPr>
            <p:cNvSpPr txBox="1"/>
            <p:nvPr/>
          </p:nvSpPr>
          <p:spPr>
            <a:xfrm>
              <a:off x="8226333" y="2087286"/>
              <a:ext cx="3213463"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E</a:t>
              </a:r>
              <a:r>
                <a:rPr lang="en-US" dirty="0" err="1">
                  <a:solidFill>
                    <a:prstClr val="black"/>
                  </a:solidFill>
                  <a:latin typeface="Segoe UI"/>
                </a:rPr>
                <a:t>nd</a:t>
              </a:r>
              <a:r>
                <a:rPr lang="en-US" dirty="0">
                  <a:solidFill>
                    <a:prstClr val="black"/>
                  </a:solidFill>
                  <a:latin typeface="Segoe UI"/>
                </a:rPr>
                <a:t> of Term, No later than </a:t>
              </a:r>
              <a:r>
                <a:rPr lang="en-US" b="1" dirty="0">
                  <a:solidFill>
                    <a:prstClr val="black"/>
                  </a:solidFill>
                  <a:latin typeface="Segoe UI"/>
                </a:rPr>
                <a:t>September 15th</a:t>
              </a:r>
              <a:endParaRPr kumimoji="0" lang="en-US" sz="1800" b="1" i="0" u="none" strike="noStrike" kern="1200" cap="none" spc="0" normalizeH="0" baseline="0" noProof="0" dirty="0">
                <a:ln>
                  <a:noFill/>
                </a:ln>
                <a:solidFill>
                  <a:prstClr val="black"/>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E3D9CE4C-ED72-FB63-5C4F-60EF6961BB43}"/>
                </a:ext>
                <a:ext uri="{C183D7F6-B498-43B3-948B-1728B52AA6E4}">
                  <adec:decorative xmlns:adec="http://schemas.microsoft.com/office/drawing/2017/decorative" val="1"/>
                </a:ext>
              </a:extLst>
            </p:cNvPr>
            <p:cNvSpPr txBox="1"/>
            <p:nvPr/>
          </p:nvSpPr>
          <p:spPr>
            <a:xfrm>
              <a:off x="6096003" y="1979740"/>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Segoe UI"/>
                </a:rPr>
                <a:t>REGULAR SCHOOL YEAR</a:t>
              </a:r>
              <a:endParaRPr kumimoji="0" lang="en-US" sz="2000" b="1" i="0" u="none" strike="noStrike" kern="1200" cap="none" spc="0" normalizeH="0" baseline="0" noProof="0" dirty="0">
                <a:ln>
                  <a:noFill/>
                </a:ln>
                <a:solidFill>
                  <a:prstClr val="white"/>
                </a:solidFill>
                <a:effectLst/>
                <a:uLnTx/>
                <a:uFillTx/>
                <a:latin typeface="Segoe UI"/>
                <a:ea typeface="+mn-ea"/>
                <a:cs typeface="+mn-cs"/>
              </a:endParaRPr>
            </a:p>
          </p:txBody>
        </p:sp>
        <p:sp>
          <p:nvSpPr>
            <p:cNvPr id="16" name="Rectangle: Top Corners Rounded 15">
              <a:extLst>
                <a:ext uri="{FF2B5EF4-FFF2-40B4-BE49-F238E27FC236}">
                  <a16:creationId xmlns:a16="http://schemas.microsoft.com/office/drawing/2014/main" id="{69B2D786-878B-058F-BB67-9FF1D66B3481}"/>
                </a:ext>
                <a:ext uri="{C183D7F6-B498-43B3-948B-1728B52AA6E4}">
                  <adec:decorative xmlns:adec="http://schemas.microsoft.com/office/drawing/2017/decorative" val="1"/>
                </a:ext>
              </a:extLst>
            </p:cNvPr>
            <p:cNvSpPr/>
            <p:nvPr/>
          </p:nvSpPr>
          <p:spPr>
            <a:xfrm>
              <a:off x="6096002" y="2989672"/>
              <a:ext cx="2019300" cy="523875"/>
            </a:xfrm>
            <a:prstGeom prst="round2Same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7" name="Straight Connector 16">
              <a:extLst>
                <a:ext uri="{FF2B5EF4-FFF2-40B4-BE49-F238E27FC236}">
                  <a16:creationId xmlns:a16="http://schemas.microsoft.com/office/drawing/2014/main" id="{E0915EF1-26D8-8832-5D69-88438FDC0988}"/>
                </a:ext>
              </a:extLst>
            </p:cNvPr>
            <p:cNvCxnSpPr>
              <a:cxnSpLocks/>
            </p:cNvCxnSpPr>
            <p:nvPr/>
          </p:nvCxnSpPr>
          <p:spPr>
            <a:xfrm flipV="1">
              <a:off x="6096002" y="3551647"/>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BCB50B-0143-F62B-CF68-CA3E7F49F6BD}"/>
                </a:ext>
              </a:extLst>
            </p:cNvPr>
            <p:cNvSpPr txBox="1"/>
            <p:nvPr/>
          </p:nvSpPr>
          <p:spPr>
            <a:xfrm>
              <a:off x="8226332" y="3121687"/>
              <a:ext cx="3213463"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E</a:t>
              </a:r>
              <a:r>
                <a:rPr lang="en-US" dirty="0" err="1">
                  <a:solidFill>
                    <a:prstClr val="black"/>
                  </a:solidFill>
                  <a:latin typeface="Segoe UI"/>
                </a:rPr>
                <a:t>nd</a:t>
              </a:r>
              <a:r>
                <a:rPr lang="en-US" dirty="0">
                  <a:solidFill>
                    <a:prstClr val="black"/>
                  </a:solidFill>
                  <a:latin typeface="Segoe UI"/>
                </a:rPr>
                <a:t> of Term, No later than </a:t>
              </a:r>
              <a:r>
                <a:rPr lang="en-US" b="1" dirty="0">
                  <a:solidFill>
                    <a:prstClr val="black"/>
                  </a:solidFill>
                  <a:latin typeface="Segoe UI"/>
                </a:rPr>
                <a:t>September 15th</a:t>
              </a:r>
              <a:endParaRPr kumimoji="0" lang="en-US" sz="1800" b="1" i="0" u="none" strike="noStrike" kern="1200" cap="none" spc="0" normalizeH="0" baseline="0" noProof="0" dirty="0">
                <a:ln>
                  <a:noFill/>
                </a:ln>
                <a:solidFill>
                  <a:prstClr val="black"/>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369AA685-2362-27F0-8A00-CA5FE26F609C}"/>
                </a:ext>
              </a:extLst>
            </p:cNvPr>
            <p:cNvSpPr txBox="1"/>
            <p:nvPr/>
          </p:nvSpPr>
          <p:spPr>
            <a:xfrm>
              <a:off x="6096002" y="3066860"/>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Segoe UI"/>
                </a:rPr>
                <a:t>SUMMER PROGRAM</a:t>
              </a:r>
              <a:endParaRPr kumimoji="0" lang="en-US" sz="2000" b="1" i="0" u="none" strike="noStrike" kern="1200" cap="none" spc="0" normalizeH="0" baseline="0" noProof="0" dirty="0">
                <a:ln>
                  <a:noFill/>
                </a:ln>
                <a:solidFill>
                  <a:prstClr val="black"/>
                </a:solidFill>
                <a:effectLst/>
                <a:uLnTx/>
                <a:uFillTx/>
                <a:latin typeface="Segoe UI"/>
                <a:ea typeface="+mn-ea"/>
                <a:cs typeface="+mn-cs"/>
              </a:endParaRPr>
            </a:p>
          </p:txBody>
        </p:sp>
        <p:sp>
          <p:nvSpPr>
            <p:cNvPr id="26" name="Rectangle: Top Corners Rounded 25">
              <a:extLst>
                <a:ext uri="{FF2B5EF4-FFF2-40B4-BE49-F238E27FC236}">
                  <a16:creationId xmlns:a16="http://schemas.microsoft.com/office/drawing/2014/main" id="{8F47DEFF-4C1A-2258-0BAC-9D2C5D2561D4}"/>
                </a:ext>
                <a:ext uri="{C183D7F6-B498-43B3-948B-1728B52AA6E4}">
                  <adec:decorative xmlns:adec="http://schemas.microsoft.com/office/drawing/2017/decorative" val="1"/>
                </a:ext>
              </a:extLst>
            </p:cNvPr>
            <p:cNvSpPr/>
            <p:nvPr/>
          </p:nvSpPr>
          <p:spPr>
            <a:xfrm>
              <a:off x="6096000" y="4076792"/>
              <a:ext cx="2019300" cy="523875"/>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7" name="Straight Connector 26">
              <a:extLst>
                <a:ext uri="{FF2B5EF4-FFF2-40B4-BE49-F238E27FC236}">
                  <a16:creationId xmlns:a16="http://schemas.microsoft.com/office/drawing/2014/main" id="{BB602678-5E04-B780-6512-DDE174A832F1}"/>
                </a:ext>
              </a:extLst>
            </p:cNvPr>
            <p:cNvCxnSpPr>
              <a:cxnSpLocks/>
            </p:cNvCxnSpPr>
            <p:nvPr/>
          </p:nvCxnSpPr>
          <p:spPr>
            <a:xfrm flipV="1">
              <a:off x="6096000" y="4638767"/>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FB67F5-1E9A-4D0A-A978-8D4A1B4AA2E1}"/>
                </a:ext>
              </a:extLst>
            </p:cNvPr>
            <p:cNvSpPr txBox="1"/>
            <p:nvPr/>
          </p:nvSpPr>
          <p:spPr>
            <a:xfrm>
              <a:off x="8226331" y="3672985"/>
              <a:ext cx="3213463" cy="923330"/>
            </a:xfrm>
            <a:prstGeom prst="rect">
              <a:avLst/>
            </a:prstGeom>
            <a:noFill/>
          </p:spPr>
          <p:txBody>
            <a:bodyPr wrap="square" rtlCol="0" anchor="b">
              <a:spAutoFit/>
            </a:bodyPr>
            <a:lstStyle/>
            <a:p>
              <a:pPr lvl="0"/>
              <a:r>
                <a:rPr lang="en-US" b="1" dirty="0"/>
                <a:t>All services </a:t>
              </a:r>
              <a:r>
                <a:rPr lang="en-US" dirty="0"/>
                <a:t>and student record information should be reported at the end of the program term or </a:t>
              </a:r>
              <a:r>
                <a:rPr lang="en-US" b="1" dirty="0"/>
                <a:t>30 days </a:t>
              </a:r>
              <a:r>
                <a:rPr lang="en-US" dirty="0"/>
                <a:t>of student’s withdrawal.</a:t>
              </a:r>
            </a:p>
          </p:txBody>
        </p:sp>
        <p:sp>
          <p:nvSpPr>
            <p:cNvPr id="29" name="TextBox 28">
              <a:extLst>
                <a:ext uri="{FF2B5EF4-FFF2-40B4-BE49-F238E27FC236}">
                  <a16:creationId xmlns:a16="http://schemas.microsoft.com/office/drawing/2014/main" id="{8E00D4D1-A119-FB81-B5ED-84013B7937BA}"/>
                </a:ext>
              </a:extLst>
            </p:cNvPr>
            <p:cNvSpPr txBox="1"/>
            <p:nvPr/>
          </p:nvSpPr>
          <p:spPr>
            <a:xfrm>
              <a:off x="6096000" y="4153980"/>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Segoe UI"/>
                </a:rPr>
                <a:t>OSPI</a:t>
              </a:r>
              <a:endParaRPr kumimoji="0" lang="en-US" sz="2000" b="1" i="0" u="none" strike="noStrike" kern="1200" cap="none" spc="0" normalizeH="0" baseline="0" noProof="0" dirty="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44286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lendar with yellow circles on it&#10;&#10;Description automatically generated">
            <a:extLst>
              <a:ext uri="{FF2B5EF4-FFF2-40B4-BE49-F238E27FC236}">
                <a16:creationId xmlns:a16="http://schemas.microsoft.com/office/drawing/2014/main" id="{1F791C3D-5FC3-0B01-16DB-01A6689FFA74}"/>
              </a:ext>
            </a:extLst>
          </p:cNvPr>
          <p:cNvPicPr>
            <a:picLocks noChangeAspect="1"/>
          </p:cNvPicPr>
          <p:nvPr/>
        </p:nvPicPr>
        <p:blipFill rotWithShape="1">
          <a:blip r:embed="rId2">
            <a:extLst>
              <a:ext uri="{28A0092B-C50C-407E-A947-70E740481C1C}">
                <a14:useLocalDpi xmlns:a14="http://schemas.microsoft.com/office/drawing/2010/main" val="0"/>
              </a:ext>
            </a:extLst>
          </a:blip>
          <a:srcRect l="6950" t="21189" r="55619" b="20930"/>
          <a:stretch/>
        </p:blipFill>
        <p:spPr>
          <a:xfrm>
            <a:off x="1148615" y="1872073"/>
            <a:ext cx="3034664" cy="2364368"/>
          </a:xfrm>
          <a:prstGeom prst="rect">
            <a:avLst/>
          </a:prstGeom>
        </p:spPr>
      </p:pic>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a:xfrm>
            <a:off x="699829" y="382556"/>
            <a:ext cx="3932237" cy="536510"/>
          </a:xfrm>
        </p:spPr>
        <p:txBody>
          <a:bodyPr anchor="b">
            <a:normAutofit/>
          </a:bodyPr>
          <a:lstStyle/>
          <a:p>
            <a:r>
              <a:rPr lang="en-US" b="1" dirty="0">
                <a:solidFill>
                  <a:schemeClr val="accent5"/>
                </a:solidFill>
              </a:rPr>
              <a:t>MSIS Reminders </a:t>
            </a:r>
          </a:p>
        </p:txBody>
      </p:sp>
      <p:sp>
        <p:nvSpPr>
          <p:cNvPr id="9" name="Text Placeholder 3">
            <a:extLst>
              <a:ext uri="{FF2B5EF4-FFF2-40B4-BE49-F238E27FC236}">
                <a16:creationId xmlns:a16="http://schemas.microsoft.com/office/drawing/2014/main" id="{592EA994-5D2F-4C23-68E9-F18503C40A56}"/>
              </a:ext>
            </a:extLst>
          </p:cNvPr>
          <p:cNvSpPr>
            <a:spLocks noGrp="1"/>
          </p:cNvSpPr>
          <p:nvPr>
            <p:ph type="body" sz="half" idx="2"/>
          </p:nvPr>
        </p:nvSpPr>
        <p:spPr>
          <a:xfrm>
            <a:off x="4714614" y="1301621"/>
            <a:ext cx="6220092" cy="2263689"/>
          </a:xfrm>
        </p:spPr>
        <p:txBody>
          <a:bodyPr>
            <a:normAutofit fontScale="92500" lnSpcReduction="10000"/>
          </a:bodyPr>
          <a:lstStyle/>
          <a:p>
            <a:r>
              <a:rPr lang="en-US" sz="2400" b="1" dirty="0">
                <a:solidFill>
                  <a:schemeClr val="accent5"/>
                </a:solidFill>
              </a:rPr>
              <a:t>Enrollments</a:t>
            </a:r>
          </a:p>
          <a:p>
            <a:pPr marL="0" marR="0" lvl="0" indent="0" defTabSz="914400" eaLnBrk="1" fontAlgn="auto" latinLnBrk="0" hangingPunct="1">
              <a:lnSpc>
                <a:spcPct val="100000"/>
              </a:lnSpc>
              <a:spcBef>
                <a:spcPts val="0"/>
              </a:spcBef>
              <a:spcAft>
                <a:spcPts val="0"/>
              </a:spcAft>
              <a:buClrTx/>
              <a:buSzTx/>
              <a:buFontTx/>
              <a:buNone/>
              <a:tabLst/>
              <a:defRPr/>
            </a:pPr>
            <a:r>
              <a:rPr lang="en-US" sz="3000" b="1" dirty="0">
                <a:solidFill>
                  <a:schemeClr val="accent2"/>
                </a:solidFill>
                <a:ea typeface="Tahoma" panose="020B0604030504040204" pitchFamily="34" charset="0"/>
                <a:cs typeface="Tahoma" panose="020B0604030504040204" pitchFamily="34" charset="0"/>
              </a:rPr>
              <a:t>AUGUST 14</a:t>
            </a:r>
            <a:r>
              <a:rPr lang="en-US" sz="3000" b="1" baseline="30000" dirty="0">
                <a:solidFill>
                  <a:schemeClr val="accent2"/>
                </a:solidFill>
                <a:ea typeface="Tahoma" panose="020B0604030504040204" pitchFamily="34" charset="0"/>
                <a:cs typeface="Tahoma" panose="020B0604030504040204" pitchFamily="34" charset="0"/>
              </a:rPr>
              <a:t>TH</a:t>
            </a:r>
            <a:r>
              <a:rPr lang="en-US" sz="3000" b="1" dirty="0">
                <a:solidFill>
                  <a:schemeClr val="accent2"/>
                </a:solidFill>
                <a:ea typeface="Tahoma" panose="020B0604030504040204" pitchFamily="34" charset="0"/>
                <a:cs typeface="Tahoma" panose="020B060403050404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latin typeface="Tahoma" panose="020B0604030504040204" pitchFamily="34" charset="0"/>
                <a:ea typeface="Tahoma" panose="020B0604030504040204" pitchFamily="34" charset="0"/>
                <a:cs typeface="Tahoma" panose="020B0604030504040204" pitchFamily="34" charset="0"/>
              </a:rPr>
              <a:t>2024-2025 MSIS ROLLOVER TO NEW SCHOOL YEAR</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dirty="0">
                <a:latin typeface="Tahoma" panose="020B0604030504040204" pitchFamily="34" charset="0"/>
                <a:ea typeface="Tahoma" panose="020B0604030504040204" pitchFamily="34" charset="0"/>
                <a:cs typeface="Tahoma" panose="020B0604030504040204" pitchFamily="34" charset="0"/>
              </a:rPr>
              <a:t>Enrollments for 2024-2025 can be processed on or after </a:t>
            </a:r>
            <a:r>
              <a:rPr lang="en-US" sz="2400" b="1" dirty="0">
                <a:latin typeface="Tahoma" panose="020B0604030504040204" pitchFamily="34" charset="0"/>
                <a:ea typeface="Tahoma" panose="020B0604030504040204" pitchFamily="34" charset="0"/>
                <a:cs typeface="Tahoma" panose="020B0604030504040204" pitchFamily="34" charset="0"/>
              </a:rPr>
              <a:t>8/14/2024</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accent2"/>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5" name="Graphic 4" descr="Warning with solid fill">
            <a:extLst>
              <a:ext uri="{FF2B5EF4-FFF2-40B4-BE49-F238E27FC236}">
                <a16:creationId xmlns:a16="http://schemas.microsoft.com/office/drawing/2014/main" id="{EEA6297E-C3D5-7F6A-B3BE-2DCAC3E3A3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6611" y="193611"/>
            <a:ext cx="725455" cy="725455"/>
          </a:xfrm>
          <a:prstGeom prst="rect">
            <a:avLst/>
          </a:prstGeom>
        </p:spPr>
      </p:pic>
      <p:sp>
        <p:nvSpPr>
          <p:cNvPr id="6" name="Rectangle 1">
            <a:extLst>
              <a:ext uri="{FF2B5EF4-FFF2-40B4-BE49-F238E27FC236}">
                <a16:creationId xmlns:a16="http://schemas.microsoft.com/office/drawing/2014/main" id="{F7F228F3-0B6E-614D-BC66-E1B537A5FF3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 Placeholder 3">
            <a:extLst>
              <a:ext uri="{FF2B5EF4-FFF2-40B4-BE49-F238E27FC236}">
                <a16:creationId xmlns:a16="http://schemas.microsoft.com/office/drawing/2014/main" id="{9032C934-F9D4-8E98-9E7C-AAE60AD7E560}"/>
              </a:ext>
            </a:extLst>
          </p:cNvPr>
          <p:cNvSpPr txBox="1">
            <a:spLocks/>
          </p:cNvSpPr>
          <p:nvPr/>
        </p:nvSpPr>
        <p:spPr>
          <a:xfrm>
            <a:off x="4714614" y="3810203"/>
            <a:ext cx="6800492" cy="211345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b="1" dirty="0">
                <a:solidFill>
                  <a:schemeClr val="accent5"/>
                </a:solidFill>
              </a:rPr>
              <a:t>COEs</a:t>
            </a:r>
          </a:p>
          <a:p>
            <a:r>
              <a:rPr lang="en-US" sz="2800" b="1" dirty="0">
                <a:solidFill>
                  <a:schemeClr val="accent2"/>
                </a:solidFill>
              </a:rPr>
              <a:t>AUGUST 19</a:t>
            </a:r>
            <a:r>
              <a:rPr lang="en-US" sz="2800" b="1" baseline="30000" dirty="0">
                <a:solidFill>
                  <a:schemeClr val="accent2"/>
                </a:solidFill>
              </a:rPr>
              <a:t>TH</a:t>
            </a:r>
            <a:endParaRPr lang="en-US" sz="2800" b="1" dirty="0">
              <a:solidFill>
                <a:schemeClr val="accent2"/>
              </a:solidFill>
            </a:endParaRPr>
          </a:p>
          <a:p>
            <a:pPr>
              <a:lnSpc>
                <a:spcPct val="100000"/>
              </a:lnSpc>
              <a:spcBef>
                <a:spcPts val="0"/>
              </a:spcBef>
              <a:buFontTx/>
              <a:buNone/>
              <a:defRPr/>
            </a:pPr>
            <a:r>
              <a:rPr lang="en-US" sz="2200" dirty="0">
                <a:latin typeface="Tahoma" panose="020B0604030504040204" pitchFamily="34" charset="0"/>
                <a:ea typeface="Tahoma" panose="020B0604030504040204" pitchFamily="34" charset="0"/>
                <a:cs typeface="Tahoma" panose="020B0604030504040204" pitchFamily="34" charset="0"/>
              </a:rPr>
              <a:t>2024-2025 COE SCHOOL YEAR STARTS </a:t>
            </a:r>
            <a:r>
              <a:rPr lang="en-US" sz="2200" b="1" dirty="0">
                <a:latin typeface="Tahoma" panose="020B0604030504040204" pitchFamily="34" charset="0"/>
                <a:ea typeface="Tahoma" panose="020B0604030504040204" pitchFamily="34" charset="0"/>
                <a:cs typeface="Tahoma" panose="020B0604030504040204" pitchFamily="34" charset="0"/>
              </a:rPr>
              <a:t>8/19/2024</a:t>
            </a:r>
          </a:p>
          <a:p>
            <a:pPr>
              <a:lnSpc>
                <a:spcPct val="100000"/>
              </a:lnSpc>
              <a:spcBef>
                <a:spcPts val="0"/>
              </a:spcBef>
              <a:buFontTx/>
              <a:buNone/>
              <a:defRPr/>
            </a:pPr>
            <a:endParaRPr lang="en-US" sz="2200"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0"/>
              </a:spcBef>
              <a:buFontTx/>
              <a:buNone/>
              <a:defRPr/>
            </a:pPr>
            <a:r>
              <a:rPr lang="en-US" sz="2200" dirty="0">
                <a:latin typeface="Tahoma" panose="020B0604030504040204" pitchFamily="34" charset="0"/>
                <a:ea typeface="Tahoma" panose="020B0604030504040204" pitchFamily="34" charset="0"/>
                <a:cs typeface="Tahoma" panose="020B0604030504040204" pitchFamily="34" charset="0"/>
              </a:rPr>
              <a:t>All COEs completed on or after August </a:t>
            </a:r>
          </a:p>
          <a:p>
            <a:pPr>
              <a:lnSpc>
                <a:spcPct val="100000"/>
              </a:lnSpc>
              <a:spcBef>
                <a:spcPts val="0"/>
              </a:spcBef>
              <a:buFontTx/>
              <a:buNone/>
              <a:defRPr/>
            </a:pPr>
            <a:r>
              <a:rPr lang="en-US" sz="2200" dirty="0">
                <a:latin typeface="Tahoma" panose="020B0604030504040204" pitchFamily="34" charset="0"/>
                <a:ea typeface="Tahoma" panose="020B0604030504040204" pitchFamily="34" charset="0"/>
                <a:cs typeface="Tahoma" panose="020B0604030504040204" pitchFamily="34" charset="0"/>
              </a:rPr>
              <a:t>19</a:t>
            </a:r>
            <a:r>
              <a:rPr lang="en-US" sz="2200" baseline="30000" dirty="0">
                <a:latin typeface="Tahoma" panose="020B0604030504040204" pitchFamily="34" charset="0"/>
                <a:ea typeface="Tahoma" panose="020B0604030504040204" pitchFamily="34" charset="0"/>
                <a:cs typeface="Tahoma" panose="020B0604030504040204" pitchFamily="34" charset="0"/>
              </a:rPr>
              <a:t>th</a:t>
            </a:r>
            <a:r>
              <a:rPr lang="en-US" sz="2200" dirty="0">
                <a:latin typeface="Tahoma" panose="020B0604030504040204" pitchFamily="34" charset="0"/>
                <a:ea typeface="Tahoma" panose="020B0604030504040204" pitchFamily="34" charset="0"/>
                <a:cs typeface="Tahoma" panose="020B0604030504040204" pitchFamily="34" charset="0"/>
              </a:rPr>
              <a:t> will be entered in the MSIS for the 24-25 SY</a:t>
            </a:r>
          </a:p>
          <a:p>
            <a:pPr>
              <a:lnSpc>
                <a:spcPct val="100000"/>
              </a:lnSpc>
              <a:spcBef>
                <a:spcPts val="0"/>
              </a:spcBef>
              <a:buFontTx/>
              <a:buNone/>
              <a:defRPr/>
            </a:pP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cxnSp>
        <p:nvCxnSpPr>
          <p:cNvPr id="4" name="Straight Connector 3">
            <a:extLst>
              <a:ext uri="{FF2B5EF4-FFF2-40B4-BE49-F238E27FC236}">
                <a16:creationId xmlns:a16="http://schemas.microsoft.com/office/drawing/2014/main" id="{C2CD6A5F-A6B9-ADCF-A9BF-8EC5CFA9F424}"/>
              </a:ext>
            </a:extLst>
          </p:cNvPr>
          <p:cNvCxnSpPr/>
          <p:nvPr/>
        </p:nvCxnSpPr>
        <p:spPr>
          <a:xfrm>
            <a:off x="4848837" y="3640822"/>
            <a:ext cx="601490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70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mountain with clouds in the background&#10;&#10;Description automatically generated">
            <a:extLst>
              <a:ext uri="{FF2B5EF4-FFF2-40B4-BE49-F238E27FC236}">
                <a16:creationId xmlns:a16="http://schemas.microsoft.com/office/drawing/2014/main" id="{FEBB4AA7-6966-6F34-3D91-09DBAA16F649}"/>
              </a:ext>
            </a:extLst>
          </p:cNvPr>
          <p:cNvPicPr>
            <a:picLocks noChangeAspect="1"/>
          </p:cNvPicPr>
          <p:nvPr/>
        </p:nvPicPr>
        <p:blipFill rotWithShape="1">
          <a:blip r:embed="rId2">
            <a:alphaModFix amt="91000"/>
            <a:extLst>
              <a:ext uri="{28A0092B-C50C-407E-A947-70E740481C1C}">
                <a14:useLocalDpi xmlns:a14="http://schemas.microsoft.com/office/drawing/2010/main" val="0"/>
              </a:ext>
            </a:extLst>
          </a:blip>
          <a:srcRect r="8902"/>
          <a:stretch/>
        </p:blipFill>
        <p:spPr>
          <a:xfrm>
            <a:off x="10211434" y="5532343"/>
            <a:ext cx="1902912" cy="1189320"/>
          </a:xfrm>
          <a:prstGeom prst="rect">
            <a:avLst/>
          </a:prstGeom>
          <a:effectLst>
            <a:outerShdw blurRad="50800" dist="50800" dir="5400000" algn="ctr" rotWithShape="0">
              <a:srgbClr val="000000"/>
            </a:outerShdw>
            <a:reflection stA="0" endPos="65000" dist="50800" dir="5400000" sy="-100000" algn="bl" rotWithShape="0"/>
          </a:effectLst>
        </p:spPr>
      </p:pic>
      <p:pic>
        <p:nvPicPr>
          <p:cNvPr id="6" name="Picture 5" descr="A diagram of a diagram&#10;&#10;Description automatically generated with medium confidence">
            <a:extLst>
              <a:ext uri="{FF2B5EF4-FFF2-40B4-BE49-F238E27FC236}">
                <a16:creationId xmlns:a16="http://schemas.microsoft.com/office/drawing/2014/main" id="{AD252901-DEA6-76F7-2E64-7022EBC24B4F}"/>
              </a:ext>
            </a:extLst>
          </p:cNvPr>
          <p:cNvPicPr>
            <a:picLocks noChangeAspect="1"/>
          </p:cNvPicPr>
          <p:nvPr/>
        </p:nvPicPr>
        <p:blipFill rotWithShape="1">
          <a:blip r:embed="rId3">
            <a:extLst>
              <a:ext uri="{28A0092B-C50C-407E-A947-70E740481C1C}">
                <a14:useLocalDpi xmlns:a14="http://schemas.microsoft.com/office/drawing/2010/main" val="0"/>
              </a:ext>
            </a:extLst>
          </a:blip>
          <a:srcRect b="28050"/>
          <a:stretch/>
        </p:blipFill>
        <p:spPr>
          <a:xfrm>
            <a:off x="55299" y="471718"/>
            <a:ext cx="12136701" cy="4911951"/>
          </a:xfrm>
          <a:prstGeom prst="rect">
            <a:avLst/>
          </a:prstGeom>
          <a:noFill/>
        </p:spPr>
      </p:pic>
      <p:sp>
        <p:nvSpPr>
          <p:cNvPr id="11" name="Title 1">
            <a:extLst>
              <a:ext uri="{FF2B5EF4-FFF2-40B4-BE49-F238E27FC236}">
                <a16:creationId xmlns:a16="http://schemas.microsoft.com/office/drawing/2014/main" id="{D23D1668-992F-D8C2-8928-87C6AD9BE4C8}"/>
              </a:ext>
            </a:extLst>
          </p:cNvPr>
          <p:cNvSpPr>
            <a:spLocks noGrp="1"/>
          </p:cNvSpPr>
          <p:nvPr>
            <p:ph type="title"/>
          </p:nvPr>
        </p:nvSpPr>
        <p:spPr>
          <a:xfrm>
            <a:off x="247274" y="136337"/>
            <a:ext cx="11203698" cy="773210"/>
          </a:xfrm>
        </p:spPr>
        <p:txBody>
          <a:bodyPr>
            <a:noAutofit/>
          </a:bodyPr>
          <a:lstStyle/>
          <a:p>
            <a:r>
              <a:rPr lang="en-US" sz="3200" dirty="0"/>
              <a:t>WHO DO I CONTACT FOR… </a:t>
            </a:r>
          </a:p>
        </p:txBody>
      </p:sp>
      <p:sp>
        <p:nvSpPr>
          <p:cNvPr id="7" name="TextBox 6">
            <a:extLst>
              <a:ext uri="{FF2B5EF4-FFF2-40B4-BE49-F238E27FC236}">
                <a16:creationId xmlns:a16="http://schemas.microsoft.com/office/drawing/2014/main" id="{374251BB-350F-AABC-A68A-5A698A586DBA}"/>
              </a:ext>
            </a:extLst>
          </p:cNvPr>
          <p:cNvSpPr txBox="1"/>
          <p:nvPr/>
        </p:nvSpPr>
        <p:spPr>
          <a:xfrm>
            <a:off x="544856" y="2304061"/>
            <a:ext cx="1825436" cy="1908215"/>
          </a:xfrm>
          <a:prstGeom prst="rect">
            <a:avLst/>
          </a:prstGeom>
          <a:noFill/>
        </p:spPr>
        <p:txBody>
          <a:bodyPr wrap="none" rtlCol="0">
            <a:spAutoFit/>
          </a:bodyPr>
          <a:lstStyle/>
          <a:p>
            <a:pPr algn="ctr"/>
            <a:r>
              <a:rPr lang="en-US" b="1" dirty="0">
                <a:solidFill>
                  <a:schemeClr val="accent5"/>
                </a:solidFill>
              </a:rPr>
              <a:t>School District </a:t>
            </a:r>
          </a:p>
          <a:p>
            <a:pPr algn="ctr"/>
            <a:r>
              <a:rPr lang="en-US" b="1" dirty="0">
                <a:solidFill>
                  <a:schemeClr val="accent5"/>
                </a:solidFill>
              </a:rPr>
              <a:t>Directory </a:t>
            </a:r>
          </a:p>
          <a:p>
            <a:r>
              <a:rPr lang="en-US" sz="1600" dirty="0"/>
              <a:t>Dates &amp; Staff </a:t>
            </a:r>
          </a:p>
          <a:p>
            <a:r>
              <a:rPr lang="en-US" sz="1600" dirty="0"/>
              <a:t>Updates during </a:t>
            </a:r>
          </a:p>
          <a:p>
            <a:r>
              <a:rPr lang="en-US" sz="1600" dirty="0"/>
              <a:t>Regular School </a:t>
            </a:r>
          </a:p>
          <a:p>
            <a:r>
              <a:rPr lang="en-US" sz="1600" dirty="0"/>
              <a:t>Year &amp; Summer</a:t>
            </a:r>
          </a:p>
          <a:p>
            <a:endParaRPr lang="en-US" dirty="0"/>
          </a:p>
        </p:txBody>
      </p:sp>
      <p:sp>
        <p:nvSpPr>
          <p:cNvPr id="8" name="TextBox 7">
            <a:extLst>
              <a:ext uri="{FF2B5EF4-FFF2-40B4-BE49-F238E27FC236}">
                <a16:creationId xmlns:a16="http://schemas.microsoft.com/office/drawing/2014/main" id="{5BEC3561-6410-4A08-EDDD-82159B1A63C8}"/>
              </a:ext>
            </a:extLst>
          </p:cNvPr>
          <p:cNvSpPr txBox="1"/>
          <p:nvPr/>
        </p:nvSpPr>
        <p:spPr>
          <a:xfrm>
            <a:off x="2887499" y="2301590"/>
            <a:ext cx="1596527" cy="1692771"/>
          </a:xfrm>
          <a:prstGeom prst="rect">
            <a:avLst/>
          </a:prstGeom>
          <a:noFill/>
        </p:spPr>
        <p:txBody>
          <a:bodyPr wrap="none" rtlCol="0">
            <a:spAutoFit/>
          </a:bodyPr>
          <a:lstStyle/>
          <a:p>
            <a:pPr algn="ctr"/>
            <a:r>
              <a:rPr lang="en-US" b="1" dirty="0">
                <a:solidFill>
                  <a:schemeClr val="accent4">
                    <a:lumMod val="75000"/>
                  </a:schemeClr>
                </a:solidFill>
              </a:rPr>
              <a:t>Building </a:t>
            </a:r>
          </a:p>
          <a:p>
            <a:pPr algn="ctr"/>
            <a:r>
              <a:rPr lang="en-US" b="1" dirty="0">
                <a:solidFill>
                  <a:schemeClr val="accent4">
                    <a:lumMod val="75000"/>
                  </a:schemeClr>
                </a:solidFill>
              </a:rPr>
              <a:t>Verification</a:t>
            </a:r>
          </a:p>
          <a:p>
            <a:pPr algn="ctr"/>
            <a:r>
              <a:rPr lang="en-US" b="1" dirty="0">
                <a:solidFill>
                  <a:schemeClr val="accent4">
                    <a:lumMod val="75000"/>
                  </a:schemeClr>
                </a:solidFill>
              </a:rPr>
              <a:t>Process</a:t>
            </a:r>
          </a:p>
          <a:p>
            <a:r>
              <a:rPr lang="en-US" sz="1600" dirty="0"/>
              <a:t>Regular School </a:t>
            </a:r>
          </a:p>
          <a:p>
            <a:r>
              <a:rPr lang="en-US" sz="1600" dirty="0"/>
              <a:t>Year &amp; Summer</a:t>
            </a:r>
          </a:p>
          <a:p>
            <a:endParaRPr lang="en-US" dirty="0"/>
          </a:p>
        </p:txBody>
      </p:sp>
      <p:sp>
        <p:nvSpPr>
          <p:cNvPr id="9" name="TextBox 8">
            <a:extLst>
              <a:ext uri="{FF2B5EF4-FFF2-40B4-BE49-F238E27FC236}">
                <a16:creationId xmlns:a16="http://schemas.microsoft.com/office/drawing/2014/main" id="{62443096-A83B-C06B-5916-8B9AECAE6AC7}"/>
              </a:ext>
            </a:extLst>
          </p:cNvPr>
          <p:cNvSpPr txBox="1"/>
          <p:nvPr/>
        </p:nvSpPr>
        <p:spPr>
          <a:xfrm>
            <a:off x="5045174" y="2301590"/>
            <a:ext cx="2227661" cy="2677656"/>
          </a:xfrm>
          <a:prstGeom prst="rect">
            <a:avLst/>
          </a:prstGeom>
          <a:noFill/>
        </p:spPr>
        <p:txBody>
          <a:bodyPr wrap="square" rtlCol="0">
            <a:spAutoFit/>
          </a:bodyPr>
          <a:lstStyle/>
          <a:p>
            <a:pPr algn="ctr"/>
            <a:r>
              <a:rPr lang="en-US" b="1" dirty="0">
                <a:solidFill>
                  <a:schemeClr val="accent2"/>
                </a:solidFill>
              </a:rPr>
              <a:t>Student Data </a:t>
            </a:r>
          </a:p>
          <a:p>
            <a:pPr algn="ctr"/>
            <a:r>
              <a:rPr lang="en-US" b="1" dirty="0">
                <a:solidFill>
                  <a:schemeClr val="accent2"/>
                </a:solidFill>
              </a:rPr>
              <a:t>Changes</a:t>
            </a:r>
          </a:p>
          <a:p>
            <a:r>
              <a:rPr lang="en-US" sz="1600" dirty="0"/>
              <a:t>-</a:t>
            </a:r>
            <a:r>
              <a:rPr lang="en-US" sz="1600" b="1" dirty="0"/>
              <a:t>Enrollment</a:t>
            </a:r>
            <a:r>
              <a:rPr lang="en-US" sz="1600" dirty="0"/>
              <a:t> Deletions</a:t>
            </a:r>
          </a:p>
          <a:p>
            <a:r>
              <a:rPr lang="en-US" sz="1600" dirty="0"/>
              <a:t>-Student Information</a:t>
            </a:r>
          </a:p>
          <a:p>
            <a:r>
              <a:rPr lang="en-US" sz="1600" dirty="0"/>
              <a:t>Updates (</a:t>
            </a:r>
            <a:r>
              <a:rPr lang="en-US" sz="1600" b="1" dirty="0"/>
              <a:t>Spelling</a:t>
            </a:r>
            <a:r>
              <a:rPr lang="en-US" sz="1600" dirty="0"/>
              <a:t>,</a:t>
            </a:r>
          </a:p>
          <a:p>
            <a:r>
              <a:rPr lang="en-US" sz="1600" b="1" dirty="0"/>
              <a:t>Birthdates</a:t>
            </a:r>
            <a:r>
              <a:rPr lang="en-US" sz="1600" dirty="0"/>
              <a:t>, etc.)</a:t>
            </a:r>
          </a:p>
          <a:p>
            <a:r>
              <a:rPr lang="en-US" sz="1600" dirty="0"/>
              <a:t>-</a:t>
            </a:r>
            <a:r>
              <a:rPr lang="en-US" sz="1600" b="1" dirty="0"/>
              <a:t>QAD</a:t>
            </a:r>
            <a:r>
              <a:rPr lang="en-US" sz="1600" dirty="0"/>
              <a:t> Information</a:t>
            </a:r>
          </a:p>
          <a:p>
            <a:r>
              <a:rPr lang="en-US" sz="1600" dirty="0"/>
              <a:t>-Adding a </a:t>
            </a:r>
            <a:r>
              <a:rPr lang="en-US" sz="1600" b="1" dirty="0"/>
              <a:t>NEW</a:t>
            </a:r>
          </a:p>
          <a:p>
            <a:r>
              <a:rPr lang="en-US" sz="1600" b="1" dirty="0"/>
              <a:t> Student</a:t>
            </a:r>
            <a:r>
              <a:rPr lang="en-US" sz="1600" dirty="0"/>
              <a:t> to a COE</a:t>
            </a:r>
            <a:r>
              <a:rPr lang="en-US" dirty="0"/>
              <a:t> </a:t>
            </a:r>
          </a:p>
          <a:p>
            <a:endParaRPr lang="en-US" dirty="0"/>
          </a:p>
        </p:txBody>
      </p:sp>
      <p:sp>
        <p:nvSpPr>
          <p:cNvPr id="10" name="TextBox 9">
            <a:extLst>
              <a:ext uri="{FF2B5EF4-FFF2-40B4-BE49-F238E27FC236}">
                <a16:creationId xmlns:a16="http://schemas.microsoft.com/office/drawing/2014/main" id="{B47D3E1B-AC5D-1AA4-9D69-FE24B59E0B8A}"/>
              </a:ext>
            </a:extLst>
          </p:cNvPr>
          <p:cNvSpPr txBox="1"/>
          <p:nvPr/>
        </p:nvSpPr>
        <p:spPr>
          <a:xfrm>
            <a:off x="7505751" y="2301590"/>
            <a:ext cx="1955985" cy="2431435"/>
          </a:xfrm>
          <a:prstGeom prst="rect">
            <a:avLst/>
          </a:prstGeom>
          <a:noFill/>
        </p:spPr>
        <p:txBody>
          <a:bodyPr wrap="none" rtlCol="0">
            <a:spAutoFit/>
          </a:bodyPr>
          <a:lstStyle/>
          <a:p>
            <a:r>
              <a:rPr lang="en-US" b="1" dirty="0">
                <a:solidFill>
                  <a:schemeClr val="bg2">
                    <a:lumMod val="50000"/>
                  </a:schemeClr>
                </a:solidFill>
              </a:rPr>
              <a:t>Quality Control</a:t>
            </a:r>
          </a:p>
          <a:p>
            <a:r>
              <a:rPr lang="en-US" b="1" dirty="0">
                <a:solidFill>
                  <a:schemeClr val="bg2">
                    <a:lumMod val="50000"/>
                  </a:schemeClr>
                </a:solidFill>
              </a:rPr>
              <a:t>&amp; Data Integrity</a:t>
            </a:r>
          </a:p>
          <a:p>
            <a:r>
              <a:rPr lang="en-US" b="1" dirty="0">
                <a:solidFill>
                  <a:schemeClr val="bg2">
                    <a:lumMod val="50000"/>
                  </a:schemeClr>
                </a:solidFill>
              </a:rPr>
              <a:t>Activities</a:t>
            </a:r>
          </a:p>
          <a:p>
            <a:r>
              <a:rPr lang="en-US" sz="1600" dirty="0"/>
              <a:t>Data Clean Up such</a:t>
            </a:r>
          </a:p>
          <a:p>
            <a:r>
              <a:rPr lang="en-US" sz="1600" dirty="0"/>
              <a:t>as Enrollments,</a:t>
            </a:r>
          </a:p>
          <a:p>
            <a:r>
              <a:rPr lang="en-US" sz="1600" dirty="0"/>
              <a:t>Assessments, </a:t>
            </a:r>
          </a:p>
          <a:p>
            <a:r>
              <a:rPr lang="en-US" sz="1600" dirty="0"/>
              <a:t>Supplemental and </a:t>
            </a:r>
          </a:p>
          <a:p>
            <a:r>
              <a:rPr lang="en-US" sz="1600" dirty="0"/>
              <a:t>Secondary Data. </a:t>
            </a:r>
          </a:p>
          <a:p>
            <a:endParaRPr lang="en-US" dirty="0"/>
          </a:p>
        </p:txBody>
      </p:sp>
      <p:sp>
        <p:nvSpPr>
          <p:cNvPr id="12" name="TextBox 11">
            <a:extLst>
              <a:ext uri="{FF2B5EF4-FFF2-40B4-BE49-F238E27FC236}">
                <a16:creationId xmlns:a16="http://schemas.microsoft.com/office/drawing/2014/main" id="{572A585C-3FCC-5674-1747-069ABF8340EF}"/>
              </a:ext>
            </a:extLst>
          </p:cNvPr>
          <p:cNvSpPr txBox="1"/>
          <p:nvPr/>
        </p:nvSpPr>
        <p:spPr>
          <a:xfrm>
            <a:off x="9694652" y="2242506"/>
            <a:ext cx="2186778" cy="3662541"/>
          </a:xfrm>
          <a:prstGeom prst="rect">
            <a:avLst/>
          </a:prstGeom>
          <a:noFill/>
        </p:spPr>
        <p:txBody>
          <a:bodyPr wrap="square" rtlCol="0">
            <a:spAutoFit/>
          </a:bodyPr>
          <a:lstStyle/>
          <a:p>
            <a:pPr algn="ctr"/>
            <a:r>
              <a:rPr lang="en-US" b="1" dirty="0">
                <a:solidFill>
                  <a:schemeClr val="bg2">
                    <a:lumMod val="25000"/>
                  </a:schemeClr>
                </a:solidFill>
              </a:rPr>
              <a:t>Electronic Change Request ONLY</a:t>
            </a:r>
          </a:p>
          <a:p>
            <a:r>
              <a:rPr lang="en-US" sz="1600" b="1" dirty="0">
                <a:solidFill>
                  <a:schemeClr val="bg2">
                    <a:lumMod val="25000"/>
                  </a:schemeClr>
                </a:solidFill>
              </a:rPr>
              <a:t>ALL </a:t>
            </a:r>
            <a:r>
              <a:rPr lang="en-US" sz="1600" dirty="0">
                <a:solidFill>
                  <a:schemeClr val="bg2">
                    <a:lumMod val="25000"/>
                  </a:schemeClr>
                </a:solidFill>
              </a:rPr>
              <a:t>changes will </a:t>
            </a:r>
          </a:p>
          <a:p>
            <a:r>
              <a:rPr lang="en-US" sz="1600" dirty="0">
                <a:solidFill>
                  <a:schemeClr val="bg2">
                    <a:lumMod val="25000"/>
                  </a:schemeClr>
                </a:solidFill>
              </a:rPr>
              <a:t>need to be requested electronically through MSIS for auditing </a:t>
            </a:r>
          </a:p>
          <a:p>
            <a:r>
              <a:rPr lang="en-US" sz="1600" dirty="0">
                <a:solidFill>
                  <a:schemeClr val="bg2">
                    <a:lumMod val="25000"/>
                  </a:schemeClr>
                </a:solidFill>
              </a:rPr>
              <a:t>purposes. NO phone calls or emails will be accepted to make </a:t>
            </a:r>
          </a:p>
          <a:p>
            <a:r>
              <a:rPr lang="en-US" sz="1600" dirty="0">
                <a:solidFill>
                  <a:schemeClr val="bg2">
                    <a:lumMod val="25000"/>
                  </a:schemeClr>
                </a:solidFill>
              </a:rPr>
              <a:t>changes to data for </a:t>
            </a:r>
          </a:p>
          <a:p>
            <a:r>
              <a:rPr lang="en-US" sz="1600" dirty="0">
                <a:solidFill>
                  <a:schemeClr val="bg2">
                    <a:lumMod val="25000"/>
                  </a:schemeClr>
                </a:solidFill>
              </a:rPr>
              <a:t>School Year 24-25</a:t>
            </a:r>
          </a:p>
          <a:p>
            <a:endParaRPr lang="en-US" sz="1600" dirty="0">
              <a:solidFill>
                <a:schemeClr val="bg2">
                  <a:lumMod val="25000"/>
                </a:schemeClr>
              </a:solidFill>
            </a:endParaRPr>
          </a:p>
          <a:p>
            <a:endParaRPr lang="en-US" dirty="0">
              <a:solidFill>
                <a:schemeClr val="bg2">
                  <a:lumMod val="25000"/>
                </a:schemeClr>
              </a:solidFill>
            </a:endParaRPr>
          </a:p>
          <a:p>
            <a:endParaRPr lang="en-US" dirty="0"/>
          </a:p>
        </p:txBody>
      </p:sp>
      <p:sp>
        <p:nvSpPr>
          <p:cNvPr id="13" name="Title 1">
            <a:extLst>
              <a:ext uri="{FF2B5EF4-FFF2-40B4-BE49-F238E27FC236}">
                <a16:creationId xmlns:a16="http://schemas.microsoft.com/office/drawing/2014/main" id="{0D658199-EB78-5F24-CFDB-BD20829D50AC}"/>
              </a:ext>
            </a:extLst>
          </p:cNvPr>
          <p:cNvSpPr txBox="1">
            <a:spLocks/>
          </p:cNvSpPr>
          <p:nvPr/>
        </p:nvSpPr>
        <p:spPr>
          <a:xfrm>
            <a:off x="3352296" y="5769384"/>
            <a:ext cx="7028218" cy="773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5"/>
                </a:solidFill>
              </a:rPr>
              <a:t>MSDRS SUPPORT </a:t>
            </a:r>
            <a:r>
              <a:rPr lang="en-US" sz="3200" dirty="0"/>
              <a:t>for Records Clerks</a:t>
            </a:r>
            <a:br>
              <a:rPr lang="en-US" sz="3200" dirty="0"/>
            </a:br>
            <a:r>
              <a:rPr lang="en-US" sz="2800" b="1" dirty="0"/>
              <a:t>MSIS@MSDR.ORG </a:t>
            </a:r>
            <a:r>
              <a:rPr lang="en-US" sz="2800" dirty="0"/>
              <a:t>or </a:t>
            </a:r>
            <a:r>
              <a:rPr lang="en-US" sz="2800" b="1" dirty="0"/>
              <a:t>(509) 837-2712</a:t>
            </a:r>
            <a:br>
              <a:rPr lang="en-US" sz="3200" dirty="0"/>
            </a:br>
            <a:endParaRPr lang="en-US" sz="3200" dirty="0"/>
          </a:p>
        </p:txBody>
      </p:sp>
      <p:pic>
        <p:nvPicPr>
          <p:cNvPr id="15" name="Graphic 14" descr="Arrow: Slight curve with solid fill">
            <a:extLst>
              <a:ext uri="{FF2B5EF4-FFF2-40B4-BE49-F238E27FC236}">
                <a16:creationId xmlns:a16="http://schemas.microsoft.com/office/drawing/2014/main" id="{91566BED-B1D5-A317-D1CA-B7F7C61B0B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7173" y="5312184"/>
            <a:ext cx="914400" cy="914400"/>
          </a:xfrm>
          <a:prstGeom prst="rect">
            <a:avLst/>
          </a:prstGeom>
        </p:spPr>
      </p:pic>
      <p:sp>
        <p:nvSpPr>
          <p:cNvPr id="18" name="TextBox 17">
            <a:extLst>
              <a:ext uri="{FF2B5EF4-FFF2-40B4-BE49-F238E27FC236}">
                <a16:creationId xmlns:a16="http://schemas.microsoft.com/office/drawing/2014/main" id="{C97A5851-D773-A875-0FC4-CA251737B738}"/>
              </a:ext>
            </a:extLst>
          </p:cNvPr>
          <p:cNvSpPr txBox="1"/>
          <p:nvPr/>
        </p:nvSpPr>
        <p:spPr>
          <a:xfrm>
            <a:off x="10543482" y="5769384"/>
            <a:ext cx="1477180" cy="523220"/>
          </a:xfrm>
          <a:prstGeom prst="rect">
            <a:avLst/>
          </a:prstGeom>
          <a:noFill/>
        </p:spPr>
        <p:txBody>
          <a:bodyPr wrap="square">
            <a:spAutoFit/>
          </a:bodyPr>
          <a:lstStyle/>
          <a:p>
            <a:r>
              <a:rPr lang="en-US" sz="2800" b="1" dirty="0">
                <a:solidFill>
                  <a:srgbClr val="002060"/>
                </a:solidFill>
              </a:rPr>
              <a:t>MSDRS</a:t>
            </a:r>
            <a:endParaRPr lang="en-US" sz="2800" dirty="0"/>
          </a:p>
        </p:txBody>
      </p:sp>
    </p:spTree>
    <p:extLst>
      <p:ext uri="{BB962C8B-B14F-4D97-AF65-F5344CB8AC3E}">
        <p14:creationId xmlns:p14="http://schemas.microsoft.com/office/powerpoint/2010/main" val="4213048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with medium confidence">
            <a:extLst>
              <a:ext uri="{FF2B5EF4-FFF2-40B4-BE49-F238E27FC236}">
                <a16:creationId xmlns:a16="http://schemas.microsoft.com/office/drawing/2014/main" id="{C4269BFB-857D-9596-65FA-5BE33339F30E}"/>
              </a:ext>
            </a:extLst>
          </p:cNvPr>
          <p:cNvPicPr>
            <a:picLocks noChangeAspect="1"/>
          </p:cNvPicPr>
          <p:nvPr/>
        </p:nvPicPr>
        <p:blipFill rotWithShape="1">
          <a:blip r:embed="rId2">
            <a:extLst>
              <a:ext uri="{28A0092B-C50C-407E-A947-70E740481C1C}">
                <a14:useLocalDpi xmlns:a14="http://schemas.microsoft.com/office/drawing/2010/main" val="0"/>
              </a:ext>
            </a:extLst>
          </a:blip>
          <a:srcRect l="3001" t="3748" r="18866" b="24050"/>
          <a:stretch/>
        </p:blipFill>
        <p:spPr>
          <a:xfrm>
            <a:off x="991673" y="477311"/>
            <a:ext cx="9450400" cy="4912426"/>
          </a:xfrm>
          <a:prstGeom prst="rect">
            <a:avLst/>
          </a:prstGeom>
        </p:spPr>
      </p:pic>
      <p:sp>
        <p:nvSpPr>
          <p:cNvPr id="11" name="Title 1">
            <a:extLst>
              <a:ext uri="{FF2B5EF4-FFF2-40B4-BE49-F238E27FC236}">
                <a16:creationId xmlns:a16="http://schemas.microsoft.com/office/drawing/2014/main" id="{D23D1668-992F-D8C2-8928-87C6AD9BE4C8}"/>
              </a:ext>
            </a:extLst>
          </p:cNvPr>
          <p:cNvSpPr>
            <a:spLocks noGrp="1"/>
          </p:cNvSpPr>
          <p:nvPr>
            <p:ph type="title"/>
          </p:nvPr>
        </p:nvSpPr>
        <p:spPr>
          <a:xfrm>
            <a:off x="247274" y="61001"/>
            <a:ext cx="11203698" cy="773210"/>
          </a:xfrm>
        </p:spPr>
        <p:txBody>
          <a:bodyPr>
            <a:noAutofit/>
          </a:bodyPr>
          <a:lstStyle/>
          <a:p>
            <a:r>
              <a:rPr lang="en-US" sz="3200" dirty="0"/>
              <a:t>WHO DO I CONTACT FOR… </a:t>
            </a:r>
          </a:p>
        </p:txBody>
      </p:sp>
      <p:sp>
        <p:nvSpPr>
          <p:cNvPr id="7" name="TextBox 6">
            <a:extLst>
              <a:ext uri="{FF2B5EF4-FFF2-40B4-BE49-F238E27FC236}">
                <a16:creationId xmlns:a16="http://schemas.microsoft.com/office/drawing/2014/main" id="{374251BB-350F-AABC-A68A-5A698A586DBA}"/>
              </a:ext>
            </a:extLst>
          </p:cNvPr>
          <p:cNvSpPr txBox="1"/>
          <p:nvPr/>
        </p:nvSpPr>
        <p:spPr>
          <a:xfrm>
            <a:off x="991673" y="2065750"/>
            <a:ext cx="2016571" cy="2831544"/>
          </a:xfrm>
          <a:prstGeom prst="rect">
            <a:avLst/>
          </a:prstGeom>
          <a:noFill/>
        </p:spPr>
        <p:txBody>
          <a:bodyPr wrap="square" rtlCol="0">
            <a:spAutoFit/>
          </a:bodyPr>
          <a:lstStyle/>
          <a:p>
            <a:pPr algn="ctr"/>
            <a:r>
              <a:rPr lang="en-US" b="1" dirty="0">
                <a:solidFill>
                  <a:schemeClr val="accent5"/>
                </a:solidFill>
              </a:rPr>
              <a:t>MSIS TRAINING</a:t>
            </a:r>
          </a:p>
          <a:p>
            <a:endParaRPr lang="en-US" sz="1600" dirty="0"/>
          </a:p>
          <a:p>
            <a:r>
              <a:rPr lang="en-US" sz="1600" dirty="0"/>
              <a:t>On data entry of </a:t>
            </a:r>
          </a:p>
          <a:p>
            <a:r>
              <a:rPr lang="en-US" sz="1600" dirty="0"/>
              <a:t>migrant student</a:t>
            </a:r>
          </a:p>
          <a:p>
            <a:r>
              <a:rPr lang="en-US" sz="1600" dirty="0"/>
              <a:t>information into the</a:t>
            </a:r>
          </a:p>
          <a:p>
            <a:r>
              <a:rPr lang="en-US" sz="1600" dirty="0"/>
              <a:t>MSIS for Records </a:t>
            </a:r>
          </a:p>
          <a:p>
            <a:r>
              <a:rPr lang="en-US" sz="1600" dirty="0"/>
              <a:t>Clerks and training</a:t>
            </a:r>
          </a:p>
          <a:p>
            <a:r>
              <a:rPr lang="en-US" sz="1600" dirty="0"/>
              <a:t>on MSIS to other Ed. Staff in migrant </a:t>
            </a:r>
          </a:p>
          <a:p>
            <a:r>
              <a:rPr lang="en-US" sz="1600" dirty="0"/>
              <a:t>funded school districts</a:t>
            </a:r>
          </a:p>
        </p:txBody>
      </p:sp>
      <p:sp>
        <p:nvSpPr>
          <p:cNvPr id="8" name="TextBox 7">
            <a:extLst>
              <a:ext uri="{FF2B5EF4-FFF2-40B4-BE49-F238E27FC236}">
                <a16:creationId xmlns:a16="http://schemas.microsoft.com/office/drawing/2014/main" id="{5BEC3561-6410-4A08-EDDD-82159B1A63C8}"/>
              </a:ext>
            </a:extLst>
          </p:cNvPr>
          <p:cNvSpPr txBox="1"/>
          <p:nvPr/>
        </p:nvSpPr>
        <p:spPr>
          <a:xfrm>
            <a:off x="3424688" y="2160305"/>
            <a:ext cx="1977327" cy="2400657"/>
          </a:xfrm>
          <a:prstGeom prst="rect">
            <a:avLst/>
          </a:prstGeom>
          <a:noFill/>
        </p:spPr>
        <p:txBody>
          <a:bodyPr wrap="square" rtlCol="0">
            <a:spAutoFit/>
          </a:bodyPr>
          <a:lstStyle/>
          <a:p>
            <a:pPr algn="ctr"/>
            <a:r>
              <a:rPr lang="en-US" b="1" dirty="0">
                <a:solidFill>
                  <a:schemeClr val="accent4">
                    <a:lumMod val="75000"/>
                  </a:schemeClr>
                </a:solidFill>
              </a:rPr>
              <a:t>TECHNICAL</a:t>
            </a:r>
          </a:p>
          <a:p>
            <a:pPr algn="ctr"/>
            <a:r>
              <a:rPr lang="en-US" b="1" dirty="0">
                <a:solidFill>
                  <a:schemeClr val="accent4">
                    <a:lumMod val="75000"/>
                  </a:schemeClr>
                </a:solidFill>
              </a:rPr>
              <a:t>ASSISTANCE</a:t>
            </a:r>
          </a:p>
          <a:p>
            <a:endParaRPr lang="en-US" sz="1600" dirty="0"/>
          </a:p>
          <a:p>
            <a:r>
              <a:rPr lang="en-US" sz="1600" dirty="0"/>
              <a:t>To Records Clerks on Migrant Student</a:t>
            </a:r>
          </a:p>
          <a:p>
            <a:r>
              <a:rPr lang="en-US" sz="1600" dirty="0"/>
              <a:t>Data Reporting </a:t>
            </a:r>
          </a:p>
          <a:p>
            <a:r>
              <a:rPr lang="en-US" sz="1600" dirty="0"/>
              <a:t>and/or MSIS Reports</a:t>
            </a:r>
          </a:p>
          <a:p>
            <a:endParaRPr lang="en-US" dirty="0"/>
          </a:p>
        </p:txBody>
      </p:sp>
      <p:sp>
        <p:nvSpPr>
          <p:cNvPr id="9" name="TextBox 8">
            <a:extLst>
              <a:ext uri="{FF2B5EF4-FFF2-40B4-BE49-F238E27FC236}">
                <a16:creationId xmlns:a16="http://schemas.microsoft.com/office/drawing/2014/main" id="{62443096-A83B-C06B-5916-8B9AECAE6AC7}"/>
              </a:ext>
            </a:extLst>
          </p:cNvPr>
          <p:cNvSpPr txBox="1"/>
          <p:nvPr/>
        </p:nvSpPr>
        <p:spPr>
          <a:xfrm>
            <a:off x="5716873" y="2160305"/>
            <a:ext cx="2227661" cy="1661993"/>
          </a:xfrm>
          <a:prstGeom prst="rect">
            <a:avLst/>
          </a:prstGeom>
          <a:noFill/>
        </p:spPr>
        <p:txBody>
          <a:bodyPr wrap="square" rtlCol="0">
            <a:spAutoFit/>
          </a:bodyPr>
          <a:lstStyle/>
          <a:p>
            <a:pPr algn="ctr"/>
            <a:r>
              <a:rPr lang="en-US" b="1" dirty="0">
                <a:solidFill>
                  <a:schemeClr val="accent2"/>
                </a:solidFill>
              </a:rPr>
              <a:t>MSIS DATA </a:t>
            </a:r>
          </a:p>
          <a:p>
            <a:pPr algn="ctr"/>
            <a:r>
              <a:rPr lang="en-US" b="1" dirty="0">
                <a:solidFill>
                  <a:schemeClr val="accent2"/>
                </a:solidFill>
              </a:rPr>
              <a:t>MONITORING </a:t>
            </a:r>
          </a:p>
          <a:p>
            <a:pPr algn="ctr"/>
            <a:r>
              <a:rPr lang="en-US" b="1" dirty="0">
                <a:solidFill>
                  <a:schemeClr val="accent2"/>
                </a:solidFill>
              </a:rPr>
              <a:t>ACTIVITIES</a:t>
            </a:r>
          </a:p>
          <a:p>
            <a:endParaRPr lang="en-US" sz="1600" dirty="0"/>
          </a:p>
          <a:p>
            <a:r>
              <a:rPr lang="en-US" sz="1600" dirty="0"/>
              <a:t>Fall/Winter, Spring</a:t>
            </a:r>
          </a:p>
          <a:p>
            <a:r>
              <a:rPr lang="en-US" sz="1600" dirty="0"/>
              <a:t>and Summer Data</a:t>
            </a:r>
          </a:p>
        </p:txBody>
      </p:sp>
      <p:sp>
        <p:nvSpPr>
          <p:cNvPr id="10" name="TextBox 9">
            <a:extLst>
              <a:ext uri="{FF2B5EF4-FFF2-40B4-BE49-F238E27FC236}">
                <a16:creationId xmlns:a16="http://schemas.microsoft.com/office/drawing/2014/main" id="{B47D3E1B-AC5D-1AA4-9D69-FE24B59E0B8A}"/>
              </a:ext>
            </a:extLst>
          </p:cNvPr>
          <p:cNvSpPr txBox="1"/>
          <p:nvPr/>
        </p:nvSpPr>
        <p:spPr>
          <a:xfrm>
            <a:off x="7990104" y="2066179"/>
            <a:ext cx="2066784" cy="2185214"/>
          </a:xfrm>
          <a:prstGeom prst="rect">
            <a:avLst/>
          </a:prstGeom>
          <a:noFill/>
        </p:spPr>
        <p:txBody>
          <a:bodyPr wrap="none" rtlCol="0">
            <a:spAutoFit/>
          </a:bodyPr>
          <a:lstStyle/>
          <a:p>
            <a:pPr algn="ctr"/>
            <a:r>
              <a:rPr lang="en-US" b="1" dirty="0">
                <a:solidFill>
                  <a:schemeClr val="bg2">
                    <a:lumMod val="50000"/>
                  </a:schemeClr>
                </a:solidFill>
              </a:rPr>
              <a:t>RECORDS CLERK</a:t>
            </a:r>
          </a:p>
          <a:p>
            <a:pPr algn="ctr"/>
            <a:r>
              <a:rPr lang="en-US" b="1" dirty="0">
                <a:solidFill>
                  <a:schemeClr val="bg2">
                    <a:lumMod val="50000"/>
                  </a:schemeClr>
                </a:solidFill>
              </a:rPr>
              <a:t>TRAINING</a:t>
            </a:r>
          </a:p>
          <a:p>
            <a:pPr algn="ctr"/>
            <a:r>
              <a:rPr lang="en-US" b="1" dirty="0">
                <a:solidFill>
                  <a:schemeClr val="bg2">
                    <a:lumMod val="50000"/>
                  </a:schemeClr>
                </a:solidFill>
              </a:rPr>
              <a:t>MATERIALS</a:t>
            </a:r>
          </a:p>
          <a:p>
            <a:endParaRPr lang="en-US" sz="1600" dirty="0"/>
          </a:p>
          <a:p>
            <a:r>
              <a:rPr lang="en-US" sz="1600" dirty="0"/>
              <a:t>Records Clerk </a:t>
            </a:r>
          </a:p>
          <a:p>
            <a:r>
              <a:rPr lang="en-US" sz="1600" dirty="0"/>
              <a:t>training materials</a:t>
            </a:r>
          </a:p>
          <a:p>
            <a:r>
              <a:rPr lang="en-US" sz="1600" dirty="0">
                <a:hlinkClick r:id="rId3"/>
              </a:rPr>
              <a:t>www.msdr.org</a:t>
            </a:r>
            <a:r>
              <a:rPr lang="en-US" sz="1600" dirty="0"/>
              <a:t> </a:t>
            </a:r>
          </a:p>
          <a:p>
            <a:endParaRPr lang="en-US" dirty="0"/>
          </a:p>
        </p:txBody>
      </p:sp>
      <p:sp>
        <p:nvSpPr>
          <p:cNvPr id="13" name="Title 1">
            <a:extLst>
              <a:ext uri="{FF2B5EF4-FFF2-40B4-BE49-F238E27FC236}">
                <a16:creationId xmlns:a16="http://schemas.microsoft.com/office/drawing/2014/main" id="{0D658199-EB78-5F24-CFDB-BD20829D50AC}"/>
              </a:ext>
            </a:extLst>
          </p:cNvPr>
          <p:cNvSpPr txBox="1">
            <a:spLocks/>
          </p:cNvSpPr>
          <p:nvPr/>
        </p:nvSpPr>
        <p:spPr>
          <a:xfrm>
            <a:off x="1670138" y="5695877"/>
            <a:ext cx="7104746" cy="773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5"/>
                </a:solidFill>
              </a:rPr>
              <a:t>OSPI SUPPORT </a:t>
            </a:r>
            <a:r>
              <a:rPr lang="en-US" sz="3200" dirty="0"/>
              <a:t>for Records Clerks</a:t>
            </a:r>
          </a:p>
          <a:p>
            <a:r>
              <a:rPr lang="en-US" sz="1800" b="1" dirty="0">
                <a:hlinkClick r:id="rId4">
                  <a:extLst>
                    <a:ext uri="{A12FA001-AC4F-418D-AE19-62706E023703}">
                      <ahyp:hlinkClr xmlns:ahyp="http://schemas.microsoft.com/office/drawing/2018/hyperlinkcolor" val="tx"/>
                    </a:ext>
                  </a:extLst>
                </a:hlinkClick>
              </a:rPr>
              <a:t>WWW.K12.WA.US</a:t>
            </a:r>
            <a:r>
              <a:rPr lang="en-US" sz="1800" b="1" dirty="0"/>
              <a:t> </a:t>
            </a:r>
            <a:r>
              <a:rPr lang="en-US" sz="1800" dirty="0"/>
              <a:t>or Contact </a:t>
            </a:r>
            <a:r>
              <a:rPr lang="en-US" sz="1800" b="1" dirty="0">
                <a:solidFill>
                  <a:schemeClr val="accent1"/>
                </a:solidFill>
              </a:rPr>
              <a:t>Maira Ruiz </a:t>
            </a:r>
            <a:r>
              <a:rPr lang="en-US" sz="1800" b="1" dirty="0">
                <a:hlinkClick r:id="rId5">
                  <a:extLst>
                    <a:ext uri="{A12FA001-AC4F-418D-AE19-62706E023703}">
                      <ahyp:hlinkClr xmlns:ahyp="http://schemas.microsoft.com/office/drawing/2018/hyperlinkcolor" val="tx"/>
                    </a:ext>
                  </a:extLst>
                </a:hlinkClick>
              </a:rPr>
              <a:t>maira.ruiz@k12.wa.us</a:t>
            </a:r>
            <a:endParaRPr lang="en-US" sz="1800" b="1" dirty="0"/>
          </a:p>
          <a:p>
            <a:r>
              <a:rPr lang="en-US" sz="1800" dirty="0"/>
              <a:t>				        </a:t>
            </a:r>
            <a:r>
              <a:rPr lang="en-US" sz="1800" b="1" dirty="0"/>
              <a:t> </a:t>
            </a:r>
            <a:r>
              <a:rPr lang="en-US" sz="1800" dirty="0"/>
              <a:t>	</a:t>
            </a:r>
            <a:br>
              <a:rPr lang="en-US" sz="3200" dirty="0"/>
            </a:br>
            <a:endParaRPr lang="en-US" sz="3200" dirty="0"/>
          </a:p>
        </p:txBody>
      </p:sp>
      <p:pic>
        <p:nvPicPr>
          <p:cNvPr id="15" name="Graphic 14" descr="Arrow: Slight curve with solid fill">
            <a:extLst>
              <a:ext uri="{FF2B5EF4-FFF2-40B4-BE49-F238E27FC236}">
                <a16:creationId xmlns:a16="http://schemas.microsoft.com/office/drawing/2014/main" id="{91566BED-B1D5-A317-D1CA-B7F7C61B0B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4047" y="5302541"/>
            <a:ext cx="914400" cy="914400"/>
          </a:xfrm>
          <a:prstGeom prst="rect">
            <a:avLst/>
          </a:prstGeom>
        </p:spPr>
      </p:pic>
      <p:pic>
        <p:nvPicPr>
          <p:cNvPr id="5" name="Picture 4">
            <a:extLst>
              <a:ext uri="{FF2B5EF4-FFF2-40B4-BE49-F238E27FC236}">
                <a16:creationId xmlns:a16="http://schemas.microsoft.com/office/drawing/2014/main" id="{61762F4B-FB3D-9C47-01DA-9F5DBEDC7BDF}"/>
              </a:ext>
            </a:extLst>
          </p:cNvPr>
          <p:cNvPicPr>
            <a:picLocks noChangeAspect="1"/>
          </p:cNvPicPr>
          <p:nvPr/>
        </p:nvPicPr>
        <p:blipFill rotWithShape="1">
          <a:blip r:embed="rId8"/>
          <a:srcRect l="4806" r="3833" b="10495"/>
          <a:stretch/>
        </p:blipFill>
        <p:spPr>
          <a:xfrm>
            <a:off x="8514958" y="3959806"/>
            <a:ext cx="2097247" cy="2685469"/>
          </a:xfrm>
          <a:prstGeom prst="rect">
            <a:avLst/>
          </a:prstGeom>
        </p:spPr>
      </p:pic>
    </p:spTree>
    <p:extLst>
      <p:ext uri="{BB962C8B-B14F-4D97-AF65-F5344CB8AC3E}">
        <p14:creationId xmlns:p14="http://schemas.microsoft.com/office/powerpoint/2010/main" val="278101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90FE-0EB9-7E10-4E91-01D0B94C40E1}"/>
              </a:ext>
            </a:extLst>
          </p:cNvPr>
          <p:cNvSpPr>
            <a:spLocks noGrp="1"/>
          </p:cNvSpPr>
          <p:nvPr>
            <p:ph type="title"/>
          </p:nvPr>
        </p:nvSpPr>
        <p:spPr>
          <a:xfrm>
            <a:off x="429179" y="112396"/>
            <a:ext cx="10515600" cy="2070968"/>
          </a:xfrm>
        </p:spPr>
        <p:txBody>
          <a:bodyPr>
            <a:normAutofit fontScale="90000"/>
          </a:bodyPr>
          <a:lstStyle/>
          <a:p>
            <a:br>
              <a:rPr lang="en-US" dirty="0"/>
            </a:br>
            <a:br>
              <a:rPr lang="en-US" dirty="0"/>
            </a:br>
            <a:r>
              <a:rPr lang="en-US" sz="5300" b="1" dirty="0">
                <a:solidFill>
                  <a:schemeClr val="accent2"/>
                </a:solidFill>
              </a:rPr>
              <a:t>OSPI</a:t>
            </a:r>
            <a:r>
              <a:rPr lang="en-US" sz="5300" dirty="0"/>
              <a:t>-Services and </a:t>
            </a:r>
            <a:br>
              <a:rPr lang="en-US" sz="5300" dirty="0"/>
            </a:br>
            <a:r>
              <a:rPr lang="en-US" sz="5300" dirty="0"/>
              <a:t>eCOE Review</a:t>
            </a:r>
            <a:br>
              <a:rPr lang="en-US" sz="5300" dirty="0"/>
            </a:br>
            <a:r>
              <a:rPr lang="en-US" sz="2700" dirty="0">
                <a:solidFill>
                  <a:schemeClr val="bg2">
                    <a:lumMod val="75000"/>
                  </a:schemeClr>
                </a:solidFill>
              </a:rPr>
              <a:t>Veronica Avila</a:t>
            </a:r>
          </a:p>
        </p:txBody>
      </p:sp>
      <p:pic>
        <p:nvPicPr>
          <p:cNvPr id="4" name="Picture 3" descr="A screenshot of a phone&#10;&#10;Description automatically generated">
            <a:extLst>
              <a:ext uri="{FF2B5EF4-FFF2-40B4-BE49-F238E27FC236}">
                <a16:creationId xmlns:a16="http://schemas.microsoft.com/office/drawing/2014/main" id="{52E3AC7A-BD07-E2D5-9BF3-AE5092C1E8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3284" b="84064"/>
          <a:stretch/>
        </p:blipFill>
        <p:spPr>
          <a:xfrm>
            <a:off x="6361552" y="494951"/>
            <a:ext cx="4223263" cy="1305858"/>
          </a:xfrm>
          <a:prstGeom prst="rect">
            <a:avLst/>
          </a:prstGeom>
          <a:noFill/>
        </p:spPr>
      </p:pic>
      <p:pic>
        <p:nvPicPr>
          <p:cNvPr id="5" name="Picture 4" descr="A screenshot of a phone&#10;&#10;Description automatically generated">
            <a:extLst>
              <a:ext uri="{FF2B5EF4-FFF2-40B4-BE49-F238E27FC236}">
                <a16:creationId xmlns:a16="http://schemas.microsoft.com/office/drawing/2014/main" id="{7D8CE165-4E0C-21B9-5444-4F8AF3A94FBD}"/>
              </a:ext>
            </a:extLst>
          </p:cNvPr>
          <p:cNvPicPr>
            <a:picLocks noChangeAspect="1"/>
          </p:cNvPicPr>
          <p:nvPr/>
        </p:nvPicPr>
        <p:blipFill rotWithShape="1">
          <a:blip r:embed="rId2">
            <a:extLst>
              <a:ext uri="{28A0092B-C50C-407E-A947-70E740481C1C}">
                <a14:useLocalDpi xmlns:a14="http://schemas.microsoft.com/office/drawing/2010/main" val="0"/>
              </a:ext>
            </a:extLst>
          </a:blip>
          <a:srcRect l="66970" b="72143"/>
          <a:stretch/>
        </p:blipFill>
        <p:spPr>
          <a:xfrm>
            <a:off x="6361552" y="1912776"/>
            <a:ext cx="4206939" cy="4592806"/>
          </a:xfrm>
          <a:prstGeom prst="rect">
            <a:avLst/>
          </a:prstGeom>
          <a:noFill/>
        </p:spPr>
      </p:pic>
    </p:spTree>
    <p:extLst>
      <p:ext uri="{BB962C8B-B14F-4D97-AF65-F5344CB8AC3E}">
        <p14:creationId xmlns:p14="http://schemas.microsoft.com/office/powerpoint/2010/main" val="4186147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b="1" dirty="0">
                <a:solidFill>
                  <a:schemeClr val="accent2"/>
                </a:solidFill>
              </a:rPr>
              <a:t>OSPI</a:t>
            </a:r>
            <a:r>
              <a:rPr lang="en-US" dirty="0"/>
              <a:t> Services</a:t>
            </a:r>
          </a:p>
        </p:txBody>
      </p:sp>
      <p:grpSp>
        <p:nvGrpSpPr>
          <p:cNvPr id="11" name="Group 10">
            <a:extLst>
              <a:ext uri="{FF2B5EF4-FFF2-40B4-BE49-F238E27FC236}">
                <a16:creationId xmlns:a16="http://schemas.microsoft.com/office/drawing/2014/main" id="{88B1EFE3-B5B8-1CE7-0298-48ABE0F15D6E}"/>
              </a:ext>
            </a:extLst>
          </p:cNvPr>
          <p:cNvGrpSpPr>
            <a:grpSpLocks noGrp="1" noUngrp="1" noRot="1" noMove="1" noResize="1"/>
          </p:cNvGrpSpPr>
          <p:nvPr/>
        </p:nvGrpSpPr>
        <p:grpSpPr>
          <a:xfrm>
            <a:off x="609599" y="1445623"/>
            <a:ext cx="10972802" cy="4572000"/>
            <a:chOff x="609599" y="1445623"/>
            <a:chExt cx="10972802" cy="4572000"/>
          </a:xfrm>
        </p:grpSpPr>
        <p:sp>
          <p:nvSpPr>
            <p:cNvPr id="3" name="Rectangle 2">
              <a:extLst>
                <a:ext uri="{FF2B5EF4-FFF2-40B4-BE49-F238E27FC236}">
                  <a16:creationId xmlns:a16="http://schemas.microsoft.com/office/drawing/2014/main" id="{7C2C5777-CD6E-0184-1BF8-613235D5CF0F}"/>
                </a:ext>
              </a:extLst>
            </p:cNvPr>
            <p:cNvSpPr>
              <a:spLocks noGrp="1" noRot="1" noMove="1" noResize="1" noEditPoints="1" noAdjustHandles="1" noChangeArrowheads="1" noChangeShapeType="1"/>
            </p:cNvSpPr>
            <p:nvPr/>
          </p:nvSpPr>
          <p:spPr>
            <a:xfrm>
              <a:off x="609599" y="1445623"/>
              <a:ext cx="36576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B68068DD-F5DB-2665-B418-68CE570F46E0}"/>
                </a:ext>
              </a:extLst>
            </p:cNvPr>
            <p:cNvSpPr>
              <a:spLocks noGrp="1" noRot="1" noMove="1" noResize="1" noEditPoints="1" noAdjustHandles="1" noChangeArrowheads="1" noChangeShapeType="1"/>
            </p:cNvSpPr>
            <p:nvPr/>
          </p:nvSpPr>
          <p:spPr>
            <a:xfrm>
              <a:off x="4267203" y="1445623"/>
              <a:ext cx="36576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D42A41D7-4F56-8730-7179-DC008751C250}"/>
                </a:ext>
              </a:extLst>
            </p:cNvPr>
            <p:cNvSpPr>
              <a:spLocks noGrp="1" noRot="1" noMove="1" noResize="1" noEditPoints="1" noAdjustHandles="1" noChangeArrowheads="1" noChangeShapeType="1"/>
            </p:cNvSpPr>
            <p:nvPr/>
          </p:nvSpPr>
          <p:spPr>
            <a:xfrm>
              <a:off x="7924801" y="1445623"/>
              <a:ext cx="3657600"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9E0130BB-4743-271F-1AAE-C19C2B583510}"/>
                </a:ext>
              </a:extLst>
            </p:cNvPr>
            <p:cNvSpPr>
              <a:spLocks noGrp="1" noRot="1" noMove="1" noResize="1" noEditPoints="1" noAdjustHandles="1" noChangeArrowheads="1" noChangeShapeType="1"/>
            </p:cNvSpPr>
            <p:nvPr/>
          </p:nvSpPr>
          <p:spPr>
            <a:xfrm>
              <a:off x="609599" y="3731623"/>
              <a:ext cx="3657600"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0F730D3-2D62-4ABD-D69E-234144C9403A}"/>
                </a:ext>
              </a:extLst>
            </p:cNvPr>
            <p:cNvSpPr>
              <a:spLocks noGrp="1" noRot="1" noMove="1" noResize="1" noEditPoints="1" noAdjustHandles="1" noChangeArrowheads="1" noChangeShapeType="1"/>
            </p:cNvSpPr>
            <p:nvPr/>
          </p:nvSpPr>
          <p:spPr>
            <a:xfrm>
              <a:off x="4267203" y="3731623"/>
              <a:ext cx="36576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20EF2DD6-1F3A-DAB1-253E-85BBA64DD2ED}"/>
                </a:ext>
              </a:extLst>
            </p:cNvPr>
            <p:cNvSpPr>
              <a:spLocks noGrp="1" noRot="1" noMove="1" noResize="1" noEditPoints="1" noAdjustHandles="1" noChangeArrowheads="1" noChangeShapeType="1"/>
            </p:cNvSpPr>
            <p:nvPr/>
          </p:nvSpPr>
          <p:spPr>
            <a:xfrm>
              <a:off x="7924801" y="3731623"/>
              <a:ext cx="3657600" cy="2286000"/>
            </a:xfrm>
            <a:prstGeom prst="rect">
              <a:avLst/>
            </a:prstGeom>
            <a:solidFill>
              <a:srgbClr val="F7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2" name="TextBox 11">
            <a:extLst>
              <a:ext uri="{FF2B5EF4-FFF2-40B4-BE49-F238E27FC236}">
                <a16:creationId xmlns:a16="http://schemas.microsoft.com/office/drawing/2014/main" id="{D0070B18-FDF4-20FC-46CE-38194B73BD1B}"/>
              </a:ext>
            </a:extLst>
          </p:cNvPr>
          <p:cNvSpPr txBox="1"/>
          <p:nvPr/>
        </p:nvSpPr>
        <p:spPr>
          <a:xfrm>
            <a:off x="838200" y="1690688"/>
            <a:ext cx="3200402" cy="18312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tx1">
                    <a:lumMod val="65000"/>
                    <a:lumOff val="35000"/>
                  </a:schemeClr>
                </a:solidFill>
                <a:latin typeface="Segoe UI"/>
              </a:rPr>
              <a:t>MSIS Data Monitoring Activities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i="0" u="none" strike="noStrike" kern="1200" cap="none" spc="0" normalizeH="0" baseline="0" noProof="0" dirty="0">
                <a:ln>
                  <a:noFill/>
                </a:ln>
                <a:solidFill>
                  <a:schemeClr val="tx1">
                    <a:lumMod val="65000"/>
                    <a:lumOff val="35000"/>
                  </a:schemeClr>
                </a:solidFill>
                <a:effectLst/>
                <a:uLnTx/>
                <a:uFillTx/>
                <a:latin typeface="Segoe UI"/>
                <a:ea typeface="+mn-ea"/>
                <a:cs typeface="+mn-cs"/>
              </a:rPr>
              <a:t>Fall/Winter, Spring, and Summer. </a:t>
            </a:r>
          </a:p>
        </p:txBody>
      </p:sp>
      <p:sp>
        <p:nvSpPr>
          <p:cNvPr id="16" name="TextBox 15">
            <a:extLst>
              <a:ext uri="{FF2B5EF4-FFF2-40B4-BE49-F238E27FC236}">
                <a16:creationId xmlns:a16="http://schemas.microsoft.com/office/drawing/2014/main" id="{BCD2CACA-A486-CF3C-2991-0CF087FAE193}"/>
              </a:ext>
            </a:extLst>
          </p:cNvPr>
          <p:cNvSpPr txBox="1"/>
          <p:nvPr/>
        </p:nvSpPr>
        <p:spPr>
          <a:xfrm>
            <a:off x="952501" y="3788249"/>
            <a:ext cx="3200402" cy="2477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bg2">
                    <a:lumMod val="25000"/>
                  </a:schemeClr>
                </a:solidFill>
                <a:latin typeface="Segoe UI"/>
              </a:rPr>
              <a:t>ID&amp;R District Plans</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bg2">
                    <a:lumMod val="25000"/>
                  </a:schemeClr>
                </a:solidFill>
                <a:latin typeface="Segoe UI"/>
              </a:rPr>
              <a:t>a</a:t>
            </a:r>
            <a:r>
              <a:rPr kumimoji="0" lang="en-US" sz="2400" b="1" i="0" u="none" strike="noStrike" kern="1200" cap="none" spc="0" normalizeH="0" baseline="0" noProof="0" dirty="0">
                <a:ln>
                  <a:noFill/>
                </a:ln>
                <a:solidFill>
                  <a:schemeClr val="bg2">
                    <a:lumMod val="25000"/>
                  </a:schemeClr>
                </a:solidFill>
                <a:effectLst/>
                <a:uLnTx/>
                <a:uFillTx/>
                <a:latin typeface="Segoe UI"/>
                <a:ea typeface="+mn-ea"/>
                <a:cs typeface="+mn-cs"/>
              </a:rPr>
              <a:t>n</a:t>
            </a:r>
            <a:r>
              <a:rPr lang="en-US" sz="2400" b="1" dirty="0">
                <a:solidFill>
                  <a:schemeClr val="bg2">
                    <a:lumMod val="25000"/>
                  </a:schemeClr>
                </a:solidFill>
                <a:latin typeface="Segoe UI"/>
              </a:rPr>
              <a:t>d Recruiter Logs</a:t>
            </a:r>
            <a:endParaRPr kumimoji="0" lang="en-US" sz="2400" b="1" i="0" u="none" strike="noStrike" kern="1200" cap="none" spc="0" normalizeH="0" baseline="0" noProof="0" dirty="0">
              <a:ln>
                <a:noFill/>
              </a:ln>
              <a:solidFill>
                <a:schemeClr val="bg2">
                  <a:lumMod val="25000"/>
                </a:schemeClr>
              </a:solidFill>
              <a:effectLst/>
              <a:uLnTx/>
              <a:uFillTx/>
              <a:latin typeface="Segoe UI"/>
              <a:ea typeface="+mn-ea"/>
              <a:cs typeface="+mn-cs"/>
            </a:endParaRP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solidFill>
                  <a:schemeClr val="bg2">
                    <a:lumMod val="25000"/>
                  </a:schemeClr>
                </a:solidFill>
                <a:latin typeface="Segoe UI"/>
              </a:rPr>
              <a:t>ID&amp;R Plan Assistance: Fall training at ESD’s to review IDR plans with RT and FPD’s </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2">
                    <a:lumMod val="25000"/>
                  </a:schemeClr>
                </a:solidFill>
                <a:effectLst/>
                <a:uLnTx/>
                <a:uFillTx/>
                <a:latin typeface="Segoe UI"/>
                <a:ea typeface="+mn-ea"/>
                <a:cs typeface="+mn-cs"/>
              </a:rPr>
              <a:t>Mon</a:t>
            </a:r>
            <a:r>
              <a:rPr lang="en-US" sz="1600" dirty="0" err="1">
                <a:solidFill>
                  <a:schemeClr val="bg2">
                    <a:lumMod val="25000"/>
                  </a:schemeClr>
                </a:solidFill>
                <a:latin typeface="Segoe UI"/>
              </a:rPr>
              <a:t>itoring</a:t>
            </a:r>
            <a:r>
              <a:rPr lang="en-US" sz="1600" dirty="0">
                <a:solidFill>
                  <a:schemeClr val="bg2">
                    <a:lumMod val="25000"/>
                  </a:schemeClr>
                </a:solidFill>
                <a:latin typeface="Segoe UI"/>
              </a:rPr>
              <a:t> RT Logs</a:t>
            </a:r>
            <a:endParaRPr kumimoji="0" lang="en-US" sz="1600" i="0" u="none" strike="noStrike" kern="1200" cap="none" spc="0" normalizeH="0" baseline="0" noProof="0" dirty="0">
              <a:ln>
                <a:noFill/>
              </a:ln>
              <a:solidFill>
                <a:schemeClr val="bg2">
                  <a:lumMod val="25000"/>
                </a:scheme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a:ea typeface="+mn-ea"/>
                <a:cs typeface="+mn-cs"/>
              </a:rPr>
              <a:t> </a:t>
            </a:r>
          </a:p>
        </p:txBody>
      </p:sp>
      <p:sp>
        <p:nvSpPr>
          <p:cNvPr id="17" name="TextBox 16">
            <a:extLst>
              <a:ext uri="{FF2B5EF4-FFF2-40B4-BE49-F238E27FC236}">
                <a16:creationId xmlns:a16="http://schemas.microsoft.com/office/drawing/2014/main" id="{40493720-9D33-C06F-20A9-C338B9A38A07}"/>
              </a:ext>
            </a:extLst>
          </p:cNvPr>
          <p:cNvSpPr txBox="1"/>
          <p:nvPr/>
        </p:nvSpPr>
        <p:spPr>
          <a:xfrm>
            <a:off x="8193592" y="1515632"/>
            <a:ext cx="316020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bg2">
                    <a:lumMod val="25000"/>
                  </a:schemeClr>
                </a:solidFill>
                <a:latin typeface="Segoe UI"/>
              </a:rPr>
              <a:t>RT &amp; RC</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chemeClr val="bg2">
                    <a:lumMod val="25000"/>
                  </a:schemeClr>
                </a:solidFill>
                <a:effectLst/>
                <a:uLnTx/>
                <a:uFillTx/>
                <a:latin typeface="Segoe UI"/>
                <a:ea typeface="+mn-ea"/>
                <a:cs typeface="+mn-cs"/>
              </a:rPr>
              <a:t>Technical Assistance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25000"/>
                  </a:schemeClr>
                </a:solidFill>
                <a:latin typeface="Segoe UI"/>
              </a:rPr>
              <a:t>Migrant student data reporting and or MSIS reports, eCOE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25000"/>
                  </a:schemeClr>
                </a:solidFill>
                <a:latin typeface="Segoe UI"/>
              </a:rPr>
              <a:t>ID&amp;R Questions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25000"/>
                  </a:schemeClr>
                </a:solidFill>
                <a:effectLst/>
                <a:uLnTx/>
                <a:uFillTx/>
                <a:latin typeface="Segoe UI"/>
                <a:ea typeface="+mn-ea"/>
                <a:cs typeface="+mn-cs"/>
              </a:rPr>
              <a:t>ID&amp;R R</a:t>
            </a:r>
            <a:r>
              <a:rPr lang="en-US" sz="1600" dirty="0">
                <a:solidFill>
                  <a:schemeClr val="bg2">
                    <a:lumMod val="25000"/>
                  </a:schemeClr>
                </a:solidFill>
                <a:latin typeface="Segoe UI"/>
              </a:rPr>
              <a:t>T Assistance Request</a:t>
            </a:r>
            <a:endParaRPr kumimoji="0" lang="en-US" sz="1600" b="0" i="0" u="none" strike="noStrike" kern="1200" cap="none" spc="0" normalizeH="0" baseline="0" noProof="0" dirty="0">
              <a:ln>
                <a:noFill/>
              </a:ln>
              <a:solidFill>
                <a:schemeClr val="bg2">
                  <a:lumMod val="25000"/>
                </a:schemeClr>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F23D8A8F-8E38-EFF4-7C9B-4ED740771B24}"/>
              </a:ext>
            </a:extLst>
          </p:cNvPr>
          <p:cNvSpPr txBox="1"/>
          <p:nvPr/>
        </p:nvSpPr>
        <p:spPr>
          <a:xfrm>
            <a:off x="4530406" y="1626821"/>
            <a:ext cx="3200402" cy="201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egoe UI"/>
                <a:ea typeface="+mn-ea"/>
                <a:cs typeface="+mn-cs"/>
              </a:rPr>
              <a:t>RT &amp; RC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Segoe UI"/>
              </a:rPr>
              <a:t>Coordination for training of new staff &amp; on-going training for current staff.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1"/>
                </a:solidFill>
                <a:latin typeface="Segoe UI"/>
              </a:rPr>
              <a:t>Materials provided by OSPI staff.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Segoe UI"/>
                <a:ea typeface="+mn-ea"/>
                <a:cs typeface="+mn-cs"/>
              </a:rPr>
              <a:t>Onsite Mo</a:t>
            </a:r>
            <a:r>
              <a:rPr lang="en-US" sz="1600" dirty="0" err="1">
                <a:solidFill>
                  <a:schemeClr val="bg1"/>
                </a:solidFill>
                <a:latin typeface="Segoe UI"/>
              </a:rPr>
              <a:t>deling</a:t>
            </a:r>
            <a:endParaRPr kumimoji="0" lang="en-US" sz="1600" b="0" i="0" u="none" strike="noStrike" kern="1200" cap="none" spc="0" normalizeH="0" baseline="0" noProof="0" dirty="0">
              <a:ln>
                <a:noFill/>
              </a:ln>
              <a:solidFill>
                <a:schemeClr val="bg1"/>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E75ABF3D-F2D8-07F0-5EA6-AD7BF47C4F38}"/>
              </a:ext>
            </a:extLst>
          </p:cNvPr>
          <p:cNvSpPr txBox="1"/>
          <p:nvPr/>
        </p:nvSpPr>
        <p:spPr>
          <a:xfrm>
            <a:off x="4438651" y="4021120"/>
            <a:ext cx="3200402" cy="14619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tx1">
                    <a:lumMod val="65000"/>
                    <a:lumOff val="35000"/>
                  </a:schemeClr>
                </a:solidFill>
                <a:latin typeface="Segoe UI"/>
              </a:rPr>
              <a:t>Challenge COE Approvals</a:t>
            </a:r>
            <a:endParaRPr kumimoji="0" lang="en-US" sz="2400" b="1" i="0" u="none" strike="noStrike" kern="1200" cap="none" spc="0" normalizeH="0" baseline="0" noProof="0" dirty="0">
              <a:ln>
                <a:noFill/>
              </a:ln>
              <a:solidFill>
                <a:schemeClr val="tx1">
                  <a:lumMod val="65000"/>
                  <a:lumOff val="35000"/>
                </a:schemeClr>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65000"/>
                    <a:lumOff val="35000"/>
                  </a:schemeClr>
                </a:solidFill>
                <a:latin typeface="Segoe UI"/>
              </a:rPr>
              <a:t>All challenge COE’s get approved by OSPI staff.</a:t>
            </a:r>
            <a:r>
              <a:rPr lang="en-US" dirty="0">
                <a:solidFill>
                  <a:schemeClr val="bg2">
                    <a:lumMod val="25000"/>
                  </a:schemeClr>
                </a:solidFill>
                <a:latin typeface="Segoe UI"/>
              </a:rPr>
              <a:t> </a:t>
            </a:r>
            <a:endParaRPr kumimoji="0" lang="en-US" sz="1800" b="0" i="0" u="none" strike="noStrike" kern="1200" cap="none" spc="0" normalizeH="0" baseline="0" noProof="0" dirty="0">
              <a:ln>
                <a:noFill/>
              </a:ln>
              <a:solidFill>
                <a:schemeClr val="bg2">
                  <a:lumMod val="25000"/>
                </a:schemeClr>
              </a:solidFill>
              <a:effectLst/>
              <a:uLnTx/>
              <a:uFillTx/>
              <a:latin typeface="Segoe UI"/>
              <a:ea typeface="+mn-ea"/>
              <a:cs typeface="+mn-cs"/>
            </a:endParaRPr>
          </a:p>
        </p:txBody>
      </p:sp>
      <p:pic>
        <p:nvPicPr>
          <p:cNvPr id="10" name="Picture 9" descr="A black and white sign with white text&#10;&#10;Description automatically generated">
            <a:extLst>
              <a:ext uri="{FF2B5EF4-FFF2-40B4-BE49-F238E27FC236}">
                <a16:creationId xmlns:a16="http://schemas.microsoft.com/office/drawing/2014/main" id="{27F7ABD4-BA81-9C96-045E-B45BFF1A2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4804" y="4457811"/>
            <a:ext cx="3469724" cy="580516"/>
          </a:xfrm>
          <a:prstGeom prst="rect">
            <a:avLst/>
          </a:prstGeom>
        </p:spPr>
      </p:pic>
    </p:spTree>
    <p:extLst>
      <p:ext uri="{BB962C8B-B14F-4D97-AF65-F5344CB8AC3E}">
        <p14:creationId xmlns:p14="http://schemas.microsoft.com/office/powerpoint/2010/main" val="44853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a:xfrm>
            <a:off x="756570" y="586612"/>
            <a:ext cx="4794960" cy="587704"/>
          </a:xfrm>
        </p:spPr>
        <p:txBody>
          <a:bodyPr anchor="b">
            <a:normAutofit/>
          </a:bodyPr>
          <a:lstStyle/>
          <a:p>
            <a:r>
              <a:rPr lang="en-US" b="1" dirty="0">
                <a:solidFill>
                  <a:schemeClr val="accent1"/>
                </a:solidFill>
              </a:rPr>
              <a:t>eCOE</a:t>
            </a:r>
          </a:p>
        </p:txBody>
      </p:sp>
      <p:grpSp>
        <p:nvGrpSpPr>
          <p:cNvPr id="26" name="Group 25">
            <a:extLst>
              <a:ext uri="{FF2B5EF4-FFF2-40B4-BE49-F238E27FC236}">
                <a16:creationId xmlns:a16="http://schemas.microsoft.com/office/drawing/2014/main" id="{E9F4E942-CB6B-99D0-EA8B-34615A1401B1}"/>
              </a:ext>
            </a:extLst>
          </p:cNvPr>
          <p:cNvGrpSpPr/>
          <p:nvPr/>
        </p:nvGrpSpPr>
        <p:grpSpPr>
          <a:xfrm>
            <a:off x="5770585" y="1900261"/>
            <a:ext cx="5399314" cy="1656524"/>
            <a:chOff x="264828" y="1386219"/>
            <a:chExt cx="5399314" cy="1656524"/>
          </a:xfrm>
        </p:grpSpPr>
        <p:grpSp>
          <p:nvGrpSpPr>
            <p:cNvPr id="3" name="Group 2">
              <a:extLst>
                <a:ext uri="{FF2B5EF4-FFF2-40B4-BE49-F238E27FC236}">
                  <a16:creationId xmlns:a16="http://schemas.microsoft.com/office/drawing/2014/main" id="{E2DD4728-749C-51E5-282B-A17EFFD8E66B}"/>
                </a:ext>
              </a:extLst>
            </p:cNvPr>
            <p:cNvGrpSpPr/>
            <p:nvPr/>
          </p:nvGrpSpPr>
          <p:grpSpPr>
            <a:xfrm>
              <a:off x="264828" y="1386219"/>
              <a:ext cx="5399314" cy="1656524"/>
              <a:chOff x="6040486" y="1902552"/>
              <a:chExt cx="5399314" cy="1656524"/>
            </a:xfrm>
          </p:grpSpPr>
          <p:sp>
            <p:nvSpPr>
              <p:cNvPr id="5" name="Rectangle: Top Corners Rounded 4">
                <a:extLst>
                  <a:ext uri="{FF2B5EF4-FFF2-40B4-BE49-F238E27FC236}">
                    <a16:creationId xmlns:a16="http://schemas.microsoft.com/office/drawing/2014/main" id="{ED6B1F85-C8C7-FF5E-34FD-2E34454CB422}"/>
                  </a:ext>
                </a:extLst>
              </p:cNvPr>
              <p:cNvSpPr/>
              <p:nvPr/>
            </p:nvSpPr>
            <p:spPr>
              <a:xfrm>
                <a:off x="6096003" y="1902552"/>
                <a:ext cx="2019300" cy="523875"/>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6" name="Straight Connector 5">
                <a:extLst>
                  <a:ext uri="{FF2B5EF4-FFF2-40B4-BE49-F238E27FC236}">
                    <a16:creationId xmlns:a16="http://schemas.microsoft.com/office/drawing/2014/main" id="{F6A60F9E-69BC-5D6E-4136-1BFDA405479B}"/>
                  </a:ext>
                </a:extLst>
              </p:cNvPr>
              <p:cNvCxnSpPr>
                <a:cxnSpLocks/>
              </p:cNvCxnSpPr>
              <p:nvPr/>
            </p:nvCxnSpPr>
            <p:spPr>
              <a:xfrm flipV="1">
                <a:off x="6096003" y="2464527"/>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9BE6A21-C7EC-8DEA-739A-DACDE48EB61E}"/>
                  </a:ext>
                  <a:ext uri="{C183D7F6-B498-43B3-948B-1728B52AA6E4}">
                    <adec:decorative xmlns:adec="http://schemas.microsoft.com/office/drawing/2017/decorative" val="1"/>
                  </a:ext>
                </a:extLst>
              </p:cNvPr>
              <p:cNvSpPr txBox="1"/>
              <p:nvPr/>
            </p:nvSpPr>
            <p:spPr>
              <a:xfrm>
                <a:off x="6096003" y="1979740"/>
                <a:ext cx="20193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Segoe UI"/>
                    <a:ea typeface="+mn-ea"/>
                    <a:cs typeface="+mn-cs"/>
                  </a:rPr>
                  <a:t>Reviewing eCOE</a:t>
                </a:r>
              </a:p>
            </p:txBody>
          </p:sp>
          <p:sp>
            <p:nvSpPr>
              <p:cNvPr id="8" name="Rectangle: Top Corners Rounded 7">
                <a:extLst>
                  <a:ext uri="{FF2B5EF4-FFF2-40B4-BE49-F238E27FC236}">
                    <a16:creationId xmlns:a16="http://schemas.microsoft.com/office/drawing/2014/main" id="{792E430D-89DC-7756-E4D5-5A448A2239A9}"/>
                  </a:ext>
                  <a:ext uri="{C183D7F6-B498-43B3-948B-1728B52AA6E4}">
                    <adec:decorative xmlns:adec="http://schemas.microsoft.com/office/drawing/2017/decorative" val="1"/>
                  </a:ext>
                </a:extLst>
              </p:cNvPr>
              <p:cNvSpPr/>
              <p:nvPr/>
            </p:nvSpPr>
            <p:spPr>
              <a:xfrm>
                <a:off x="6096002" y="2989672"/>
                <a:ext cx="2019300" cy="523875"/>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8D8D166A-1079-E39B-D84A-B64C94F263B2}"/>
                  </a:ext>
                </a:extLst>
              </p:cNvPr>
              <p:cNvCxnSpPr>
                <a:cxnSpLocks/>
              </p:cNvCxnSpPr>
              <p:nvPr/>
            </p:nvCxnSpPr>
            <p:spPr>
              <a:xfrm flipV="1">
                <a:off x="6096002" y="3551647"/>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242080-8EF3-E64D-AA4E-75A1EE25CECB}"/>
                  </a:ext>
                </a:extLst>
              </p:cNvPr>
              <p:cNvSpPr txBox="1"/>
              <p:nvPr/>
            </p:nvSpPr>
            <p:spPr>
              <a:xfrm>
                <a:off x="8226332" y="2906244"/>
                <a:ext cx="3213463"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a:rPr>
                  <a:t>Comments, Qualifying Work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476EC165-3860-6926-9B8D-20E7D2C04963}"/>
                  </a:ext>
                </a:extLst>
              </p:cNvPr>
              <p:cNvSpPr txBox="1"/>
              <p:nvPr/>
            </p:nvSpPr>
            <p:spPr>
              <a:xfrm>
                <a:off x="6040486" y="3067027"/>
                <a:ext cx="21303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Segoe UI"/>
                  </a:rPr>
                  <a:t>Common Errors</a:t>
                </a:r>
                <a:endParaRPr kumimoji="0" lang="en-US" sz="2000" b="1" i="0" u="none" strike="noStrike" kern="1200" cap="none" spc="0" normalizeH="0" baseline="0" noProof="0" dirty="0">
                  <a:ln>
                    <a:noFill/>
                  </a:ln>
                  <a:solidFill>
                    <a:prstClr val="black"/>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AD0276C6-4F67-FDD1-C39E-2EEBB8688C7D}"/>
                  </a:ext>
                </a:extLst>
              </p:cNvPr>
              <p:cNvSpPr txBox="1"/>
              <p:nvPr/>
            </p:nvSpPr>
            <p:spPr>
              <a:xfrm>
                <a:off x="8226329" y="3163265"/>
                <a:ext cx="3213463"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Segoe UI"/>
                  </a:rPr>
                  <a:t>Remote and RT Signature</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21" name="TextBox 20">
              <a:extLst>
                <a:ext uri="{FF2B5EF4-FFF2-40B4-BE49-F238E27FC236}">
                  <a16:creationId xmlns:a16="http://schemas.microsoft.com/office/drawing/2014/main" id="{480F7DE7-C2BB-54D8-2534-1DBF36E9F8DB}"/>
                </a:ext>
              </a:extLst>
            </p:cNvPr>
            <p:cNvSpPr txBox="1"/>
            <p:nvPr/>
          </p:nvSpPr>
          <p:spPr>
            <a:xfrm>
              <a:off x="2450672" y="1548466"/>
              <a:ext cx="3213463" cy="33855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Segoe UI"/>
                </a:rPr>
                <a:t>Importance of eCOE review</a:t>
              </a:r>
              <a:endParaRPr kumimoji="0" lang="en-US" sz="1600" b="0" i="0" u="none" strike="noStrike" kern="1200" cap="none" spc="0" normalizeH="0" baseline="0" noProof="0" dirty="0">
                <a:ln>
                  <a:noFill/>
                </a:ln>
                <a:solidFill>
                  <a:prstClr val="black"/>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DF996463-E17E-AD00-76E4-F0D8B1721E56}"/>
              </a:ext>
            </a:extLst>
          </p:cNvPr>
          <p:cNvGrpSpPr/>
          <p:nvPr/>
        </p:nvGrpSpPr>
        <p:grpSpPr>
          <a:xfrm>
            <a:off x="5798345" y="911305"/>
            <a:ext cx="5343793" cy="584775"/>
            <a:chOff x="4830396" y="6383847"/>
            <a:chExt cx="5343793" cy="584775"/>
          </a:xfrm>
        </p:grpSpPr>
        <p:sp>
          <p:nvSpPr>
            <p:cNvPr id="23" name="Rectangle: Top Corners Rounded 22">
              <a:extLst>
                <a:ext uri="{FF2B5EF4-FFF2-40B4-BE49-F238E27FC236}">
                  <a16:creationId xmlns:a16="http://schemas.microsoft.com/office/drawing/2014/main" id="{0A9BD15A-41A0-0142-A190-085B5091CC7B}"/>
                </a:ext>
                <a:ext uri="{C183D7F6-B498-43B3-948B-1728B52AA6E4}">
                  <adec:decorative xmlns:adec="http://schemas.microsoft.com/office/drawing/2017/decorative" val="1"/>
                </a:ext>
              </a:extLst>
            </p:cNvPr>
            <p:cNvSpPr/>
            <p:nvPr/>
          </p:nvSpPr>
          <p:spPr>
            <a:xfrm>
              <a:off x="4830396" y="6419538"/>
              <a:ext cx="2019300" cy="523875"/>
            </a:xfrm>
            <a:prstGeom prst="round2Same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3F5B0DBD-C563-C0D1-C166-4A5652CD375A}"/>
                </a:ext>
              </a:extLst>
            </p:cNvPr>
            <p:cNvSpPr txBox="1"/>
            <p:nvPr/>
          </p:nvSpPr>
          <p:spPr>
            <a:xfrm>
              <a:off x="6960726" y="6383847"/>
              <a:ext cx="3213463"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How eCOE is processed and approved</a:t>
              </a:r>
            </a:p>
          </p:txBody>
        </p:sp>
        <p:sp>
          <p:nvSpPr>
            <p:cNvPr id="25" name="TextBox 24">
              <a:extLst>
                <a:ext uri="{FF2B5EF4-FFF2-40B4-BE49-F238E27FC236}">
                  <a16:creationId xmlns:a16="http://schemas.microsoft.com/office/drawing/2014/main" id="{D7E63EC5-CE94-A29E-ACFB-CBDFDEE4F298}"/>
                </a:ext>
              </a:extLst>
            </p:cNvPr>
            <p:cNvSpPr txBox="1"/>
            <p:nvPr/>
          </p:nvSpPr>
          <p:spPr>
            <a:xfrm>
              <a:off x="4830396" y="6462453"/>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Segoe UI"/>
                  <a:ea typeface="+mn-ea"/>
                  <a:cs typeface="+mn-cs"/>
                </a:rPr>
                <a:t>eCOE Timeline</a:t>
              </a:r>
            </a:p>
          </p:txBody>
        </p:sp>
      </p:grpSp>
      <p:cxnSp>
        <p:nvCxnSpPr>
          <p:cNvPr id="28" name="Straight Connector 27">
            <a:extLst>
              <a:ext uri="{FF2B5EF4-FFF2-40B4-BE49-F238E27FC236}">
                <a16:creationId xmlns:a16="http://schemas.microsoft.com/office/drawing/2014/main" id="{BD4BCD48-C6AE-68AE-0E6F-A7335B8F1B25}"/>
              </a:ext>
            </a:extLst>
          </p:cNvPr>
          <p:cNvCxnSpPr>
            <a:cxnSpLocks/>
          </p:cNvCxnSpPr>
          <p:nvPr/>
        </p:nvCxnSpPr>
        <p:spPr>
          <a:xfrm flipV="1">
            <a:off x="5798344" y="1507230"/>
            <a:ext cx="5343797" cy="7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descr="A screenshot of a phone&#10;&#10;Description automatically generated">
            <a:extLst>
              <a:ext uri="{FF2B5EF4-FFF2-40B4-BE49-F238E27FC236}">
                <a16:creationId xmlns:a16="http://schemas.microsoft.com/office/drawing/2014/main" id="{0903F1F5-3F5B-AC9D-2B72-EB299B82B9E0}"/>
              </a:ext>
            </a:extLst>
          </p:cNvPr>
          <p:cNvPicPr>
            <a:picLocks noChangeAspect="1"/>
          </p:cNvPicPr>
          <p:nvPr/>
        </p:nvPicPr>
        <p:blipFill rotWithShape="1">
          <a:blip r:embed="rId2">
            <a:extLst>
              <a:ext uri="{28A0092B-C50C-407E-A947-70E740481C1C}">
                <a14:useLocalDpi xmlns:a14="http://schemas.microsoft.com/office/drawing/2010/main" val="0"/>
              </a:ext>
            </a:extLst>
          </a:blip>
          <a:srcRect l="66970" r="2024" b="72143"/>
          <a:stretch/>
        </p:blipFill>
        <p:spPr>
          <a:xfrm>
            <a:off x="614353" y="1070251"/>
            <a:ext cx="4133434" cy="4807185"/>
          </a:xfrm>
          <a:prstGeom prst="rect">
            <a:avLst/>
          </a:prstGeom>
          <a:noFill/>
        </p:spPr>
      </p:pic>
    </p:spTree>
    <p:extLst>
      <p:ext uri="{BB962C8B-B14F-4D97-AF65-F5344CB8AC3E}">
        <p14:creationId xmlns:p14="http://schemas.microsoft.com/office/powerpoint/2010/main" val="261350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title="OSPI logo">
            <a:extLst>
              <a:ext uri="{FF2B5EF4-FFF2-40B4-BE49-F238E27FC236}">
                <a16:creationId xmlns:a16="http://schemas.microsoft.com/office/drawing/2014/main" id="{6C4D9BD9-5963-4DA8-BFA4-72F700F0A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18" name="Title 17">
            <a:extLst>
              <a:ext uri="{FF2B5EF4-FFF2-40B4-BE49-F238E27FC236}">
                <a16:creationId xmlns:a16="http://schemas.microsoft.com/office/drawing/2014/main" id="{C87F82C9-0DED-4281-8060-E6B9528B11FA}"/>
              </a:ext>
            </a:extLst>
          </p:cNvPr>
          <p:cNvSpPr txBox="1">
            <a:spLocks noGrp="1"/>
          </p:cNvSpPr>
          <p:nvPr>
            <p:ph type="title" idx="4294967295"/>
          </p:nvPr>
        </p:nvSpPr>
        <p:spPr>
          <a:xfrm>
            <a:off x="713064" y="563316"/>
            <a:ext cx="3524250" cy="8556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lumMod val="10000"/>
                  </a:schemeClr>
                </a:solidFill>
                <a:effectLst/>
                <a:uLnTx/>
                <a:uFillTx/>
                <a:latin typeface="Segoe UI" panose="020B0502040204020203" pitchFamily="34" charset="0"/>
                <a:ea typeface="+mn-ea"/>
                <a:cs typeface="Segoe UI" panose="020B0502040204020203" pitchFamily="34" charset="0"/>
              </a:rPr>
              <a:t>Vision</a:t>
            </a:r>
          </a:p>
        </p:txBody>
      </p:sp>
      <p:sp>
        <p:nvSpPr>
          <p:cNvPr id="19" name="TextBox 18">
            <a:extLst>
              <a:ext uri="{FF2B5EF4-FFF2-40B4-BE49-F238E27FC236}">
                <a16:creationId xmlns:a16="http://schemas.microsoft.com/office/drawing/2014/main" id="{DB47E4D4-E244-4C2C-BA6F-2C0CCC5DBD3B}"/>
              </a:ext>
            </a:extLst>
          </p:cNvPr>
          <p:cNvSpPr txBox="1"/>
          <p:nvPr/>
        </p:nvSpPr>
        <p:spPr>
          <a:xfrm>
            <a:off x="5045221" y="563316"/>
            <a:ext cx="6576041"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20" name="TextBox 19">
            <a:extLst>
              <a:ext uri="{FF2B5EF4-FFF2-40B4-BE49-F238E27FC236}">
                <a16:creationId xmlns:a16="http://schemas.microsoft.com/office/drawing/2014/main" id="{C49C07D1-54CB-48AA-A566-49A77BDC1F24}"/>
              </a:ext>
            </a:extLst>
          </p:cNvPr>
          <p:cNvSpPr txBox="1"/>
          <p:nvPr/>
        </p:nvSpPr>
        <p:spPr>
          <a:xfrm>
            <a:off x="1023923" y="1791997"/>
            <a:ext cx="3523604" cy="856170"/>
          </a:xfrm>
          <a:prstGeom prst="rect">
            <a:avLst/>
          </a:prstGeom>
          <a:noFill/>
        </p:spPr>
        <p:txBody>
          <a:bodyPr wrap="square" rtlCol="0">
            <a:spAutoFit/>
          </a:bodyPr>
          <a:lstStyle/>
          <a:p>
            <a:pPr algn="r"/>
            <a:r>
              <a:rPr lang="en-US" sz="3200" b="1" dirty="0">
                <a:solidFill>
                  <a:schemeClr val="bg1">
                    <a:lumMod val="10000"/>
                  </a:schemeClr>
                </a:solidFill>
                <a:latin typeface="Segoe UI" panose="020B0502040204020203" pitchFamily="34" charset="0"/>
                <a:cs typeface="Segoe UI" panose="020B0502040204020203" pitchFamily="34" charset="0"/>
              </a:rPr>
              <a:t>Mission</a:t>
            </a:r>
          </a:p>
        </p:txBody>
      </p:sp>
      <p:sp>
        <p:nvSpPr>
          <p:cNvPr id="21" name="TextBox 20">
            <a:extLst>
              <a:ext uri="{FF2B5EF4-FFF2-40B4-BE49-F238E27FC236}">
                <a16:creationId xmlns:a16="http://schemas.microsoft.com/office/drawing/2014/main" id="{4E4B02AC-32D8-41BD-8226-6D5DC8757A68}"/>
              </a:ext>
            </a:extLst>
          </p:cNvPr>
          <p:cNvSpPr txBox="1"/>
          <p:nvPr/>
        </p:nvSpPr>
        <p:spPr>
          <a:xfrm>
            <a:off x="5067967" y="1751488"/>
            <a:ext cx="6838688"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22" name="TextBox 21">
            <a:extLst>
              <a:ext uri="{FF2B5EF4-FFF2-40B4-BE49-F238E27FC236}">
                <a16:creationId xmlns:a16="http://schemas.microsoft.com/office/drawing/2014/main" id="{541E4AFE-988A-4B86-BB2E-51C2C8945178}"/>
              </a:ext>
            </a:extLst>
          </p:cNvPr>
          <p:cNvSpPr txBox="1"/>
          <p:nvPr/>
        </p:nvSpPr>
        <p:spPr>
          <a:xfrm>
            <a:off x="1023923" y="3856435"/>
            <a:ext cx="3523604" cy="856170"/>
          </a:xfrm>
          <a:prstGeom prst="rect">
            <a:avLst/>
          </a:prstGeom>
          <a:noFill/>
        </p:spPr>
        <p:txBody>
          <a:bodyPr wrap="square" rtlCol="0">
            <a:spAutoFit/>
          </a:bodyPr>
          <a:lstStyle/>
          <a:p>
            <a:pPr algn="r"/>
            <a:r>
              <a:rPr lang="en-US" sz="3200" b="1" dirty="0">
                <a:solidFill>
                  <a:schemeClr val="bg1">
                    <a:lumMod val="10000"/>
                  </a:schemeClr>
                </a:solidFill>
                <a:latin typeface="Segoe UI" panose="020B0502040204020203" pitchFamily="34" charset="0"/>
                <a:cs typeface="Segoe UI" panose="020B0502040204020203" pitchFamily="34" charset="0"/>
              </a:rPr>
              <a:t>Values</a:t>
            </a:r>
          </a:p>
        </p:txBody>
      </p:sp>
      <p:sp>
        <p:nvSpPr>
          <p:cNvPr id="23" name="TextBox 22">
            <a:extLst>
              <a:ext uri="{FF2B5EF4-FFF2-40B4-BE49-F238E27FC236}">
                <a16:creationId xmlns:a16="http://schemas.microsoft.com/office/drawing/2014/main" id="{A08EBA1D-E030-4AF5-94AD-912E9A851CEB}"/>
              </a:ext>
            </a:extLst>
          </p:cNvPr>
          <p:cNvSpPr txBox="1"/>
          <p:nvPr/>
        </p:nvSpPr>
        <p:spPr>
          <a:xfrm>
            <a:off x="5067967" y="3849690"/>
            <a:ext cx="6576041"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3527094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imeline&#10;&#10;Description automatically generated">
            <a:extLst>
              <a:ext uri="{FF2B5EF4-FFF2-40B4-BE49-F238E27FC236}">
                <a16:creationId xmlns:a16="http://schemas.microsoft.com/office/drawing/2014/main" id="{A3E6A0BA-26EA-E4B3-2FCD-E19AC1164FF0}"/>
              </a:ext>
            </a:extLst>
          </p:cNvPr>
          <p:cNvPicPr>
            <a:picLocks noChangeAspect="1"/>
          </p:cNvPicPr>
          <p:nvPr/>
        </p:nvPicPr>
        <p:blipFill rotWithShape="1">
          <a:blip r:embed="rId2">
            <a:extLst>
              <a:ext uri="{28A0092B-C50C-407E-A947-70E740481C1C}">
                <a14:useLocalDpi xmlns:a14="http://schemas.microsoft.com/office/drawing/2010/main" val="0"/>
              </a:ext>
            </a:extLst>
          </a:blip>
          <a:srcRect t="3172" b="6069"/>
          <a:stretch/>
        </p:blipFill>
        <p:spPr>
          <a:xfrm>
            <a:off x="1449355" y="65315"/>
            <a:ext cx="9084907" cy="6184002"/>
          </a:xfrm>
          <a:prstGeom prst="rect">
            <a:avLst/>
          </a:prstGeom>
        </p:spPr>
      </p:pic>
    </p:spTree>
    <p:extLst>
      <p:ext uri="{BB962C8B-B14F-4D97-AF65-F5344CB8AC3E}">
        <p14:creationId xmlns:p14="http://schemas.microsoft.com/office/powerpoint/2010/main" val="3055830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94AD-41BF-A32E-CD9E-F9BCC2682215}"/>
              </a:ext>
            </a:extLst>
          </p:cNvPr>
          <p:cNvSpPr>
            <a:spLocks noGrp="1"/>
          </p:cNvSpPr>
          <p:nvPr>
            <p:ph type="title"/>
          </p:nvPr>
        </p:nvSpPr>
        <p:spPr>
          <a:xfrm>
            <a:off x="708553" y="240858"/>
            <a:ext cx="8745840" cy="849631"/>
          </a:xfrm>
        </p:spPr>
        <p:txBody>
          <a:bodyPr/>
          <a:lstStyle/>
          <a:p>
            <a:r>
              <a:rPr lang="en-US" b="1" dirty="0">
                <a:solidFill>
                  <a:schemeClr val="accent1"/>
                </a:solidFill>
              </a:rPr>
              <a:t>Importance of eCOE Review</a:t>
            </a:r>
          </a:p>
        </p:txBody>
      </p:sp>
      <p:grpSp>
        <p:nvGrpSpPr>
          <p:cNvPr id="3" name="Group 2">
            <a:extLst>
              <a:ext uri="{FF2B5EF4-FFF2-40B4-BE49-F238E27FC236}">
                <a16:creationId xmlns:a16="http://schemas.microsoft.com/office/drawing/2014/main" id="{73C196F0-6159-B9C0-370A-9ACD879E8A5F}"/>
              </a:ext>
            </a:extLst>
          </p:cNvPr>
          <p:cNvGrpSpPr/>
          <p:nvPr/>
        </p:nvGrpSpPr>
        <p:grpSpPr>
          <a:xfrm>
            <a:off x="6347501" y="706149"/>
            <a:ext cx="5561981" cy="5548909"/>
            <a:chOff x="5560992" y="1270969"/>
            <a:chExt cx="5561981" cy="5548909"/>
          </a:xfrm>
        </p:grpSpPr>
        <p:grpSp>
          <p:nvGrpSpPr>
            <p:cNvPr id="4" name="Group 3" descr="Cyclical Process">
              <a:extLst>
                <a:ext uri="{FF2B5EF4-FFF2-40B4-BE49-F238E27FC236}">
                  <a16:creationId xmlns:a16="http://schemas.microsoft.com/office/drawing/2014/main" id="{8467A1C2-0CEF-1931-49C6-0641D0D87A38}"/>
                </a:ext>
              </a:extLst>
            </p:cNvPr>
            <p:cNvGrpSpPr/>
            <p:nvPr/>
          </p:nvGrpSpPr>
          <p:grpSpPr>
            <a:xfrm>
              <a:off x="5560992" y="1270969"/>
              <a:ext cx="5561981" cy="5548909"/>
              <a:chOff x="5611326" y="1192086"/>
              <a:chExt cx="5561981" cy="5548909"/>
            </a:xfrm>
          </p:grpSpPr>
          <p:sp>
            <p:nvSpPr>
              <p:cNvPr id="9" name="Freeform: Shape 8">
                <a:extLst>
                  <a:ext uri="{FF2B5EF4-FFF2-40B4-BE49-F238E27FC236}">
                    <a16:creationId xmlns:a16="http://schemas.microsoft.com/office/drawing/2014/main" id="{6432F6F8-2D39-D1B8-BFED-B50C141B2DCF}"/>
                  </a:ext>
                </a:extLst>
              </p:cNvPr>
              <p:cNvSpPr/>
              <p:nvPr/>
            </p:nvSpPr>
            <p:spPr>
              <a:xfrm rot="2620520">
                <a:off x="7192074" y="1192086"/>
                <a:ext cx="2384476" cy="2311617"/>
              </a:xfrm>
              <a:custGeom>
                <a:avLst/>
                <a:gdLst>
                  <a:gd name="connsiteX0" fmla="*/ 2264245 w 2384476"/>
                  <a:gd name="connsiteY0" fmla="*/ 0 h 2311617"/>
                  <a:gd name="connsiteX1" fmla="*/ 2384476 w 2384476"/>
                  <a:gd name="connsiteY1" fmla="*/ 439330 h 2311617"/>
                  <a:gd name="connsiteX2" fmla="*/ 2257342 w 2384476"/>
                  <a:gd name="connsiteY2" fmla="*/ 903881 h 2311617"/>
                  <a:gd name="connsiteX3" fmla="*/ 2169909 w 2384476"/>
                  <a:gd name="connsiteY3" fmla="*/ 908296 h 2311617"/>
                  <a:gd name="connsiteX4" fmla="*/ 910814 w 2384476"/>
                  <a:gd name="connsiteY4" fmla="*/ 2167391 h 2311617"/>
                  <a:gd name="connsiteX5" fmla="*/ 904411 w 2384476"/>
                  <a:gd name="connsiteY5" fmla="*/ 2294186 h 2311617"/>
                  <a:gd name="connsiteX6" fmla="*/ 484053 w 2384476"/>
                  <a:gd name="connsiteY6" fmla="*/ 2179146 h 2311617"/>
                  <a:gd name="connsiteX7" fmla="*/ 0 w 2384476"/>
                  <a:gd name="connsiteY7" fmla="*/ 2311617 h 2311617"/>
                  <a:gd name="connsiteX8" fmla="*/ 2077529 w 2384476"/>
                  <a:gd name="connsiteY8" fmla="*/ 9429 h 2311617"/>
                  <a:gd name="connsiteX9" fmla="*/ 2264245 w 2384476"/>
                  <a:gd name="connsiteY9" fmla="*/ 0 h 231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76" h="2311617">
                    <a:moveTo>
                      <a:pt x="2264245" y="0"/>
                    </a:moveTo>
                    <a:lnTo>
                      <a:pt x="2384476" y="439330"/>
                    </a:lnTo>
                    <a:lnTo>
                      <a:pt x="2257342" y="903881"/>
                    </a:lnTo>
                    <a:lnTo>
                      <a:pt x="2169909" y="908296"/>
                    </a:lnTo>
                    <a:cubicBezTo>
                      <a:pt x="1506024" y="975717"/>
                      <a:pt x="978235" y="1503506"/>
                      <a:pt x="910814" y="2167391"/>
                    </a:cubicBezTo>
                    <a:lnTo>
                      <a:pt x="904411" y="2294186"/>
                    </a:lnTo>
                    <a:lnTo>
                      <a:pt x="484053" y="2179146"/>
                    </a:lnTo>
                    <a:lnTo>
                      <a:pt x="0" y="2311617"/>
                    </a:lnTo>
                    <a:cubicBezTo>
                      <a:pt x="0" y="1113434"/>
                      <a:pt x="910612" y="127936"/>
                      <a:pt x="2077529" y="9429"/>
                    </a:cubicBezTo>
                    <a:lnTo>
                      <a:pt x="226424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Freeform: Shape 9">
                <a:extLst>
                  <a:ext uri="{FF2B5EF4-FFF2-40B4-BE49-F238E27FC236}">
                    <a16:creationId xmlns:a16="http://schemas.microsoft.com/office/drawing/2014/main" id="{D2CA1815-1B65-542A-DDE5-E916126151AA}"/>
                  </a:ext>
                </a:extLst>
              </p:cNvPr>
              <p:cNvSpPr/>
              <p:nvPr/>
            </p:nvSpPr>
            <p:spPr>
              <a:xfrm rot="2620520">
                <a:off x="8940806" y="2791212"/>
                <a:ext cx="2232501" cy="2309942"/>
              </a:xfrm>
              <a:custGeom>
                <a:avLst/>
                <a:gdLst>
                  <a:gd name="connsiteX0" fmla="*/ 7618 w 2232501"/>
                  <a:gd name="connsiteY0" fmla="*/ 0 h 2309942"/>
                  <a:gd name="connsiteX1" fmla="*/ 161187 w 2232501"/>
                  <a:gd name="connsiteY1" fmla="*/ 7755 h 2309942"/>
                  <a:gd name="connsiteX2" fmla="*/ 2226768 w 2232501"/>
                  <a:gd name="connsiteY2" fmla="*/ 2073336 h 2309942"/>
                  <a:gd name="connsiteX3" fmla="*/ 2232501 w 2232501"/>
                  <a:gd name="connsiteY3" fmla="*/ 2186872 h 2309942"/>
                  <a:gd name="connsiteX4" fmla="*/ 1782798 w 2232501"/>
                  <a:gd name="connsiteY4" fmla="*/ 2309942 h 2309942"/>
                  <a:gd name="connsiteX5" fmla="*/ 1328911 w 2232501"/>
                  <a:gd name="connsiteY5" fmla="*/ 2185727 h 2309942"/>
                  <a:gd name="connsiteX6" fmla="*/ 1327900 w 2232501"/>
                  <a:gd name="connsiteY6" fmla="*/ 2165717 h 2309942"/>
                  <a:gd name="connsiteX7" fmla="*/ 68805 w 2232501"/>
                  <a:gd name="connsiteY7" fmla="*/ 906622 h 2309942"/>
                  <a:gd name="connsiteX8" fmla="*/ 0 w 2232501"/>
                  <a:gd name="connsiteY8" fmla="*/ 903148 h 2309942"/>
                  <a:gd name="connsiteX9" fmla="*/ 127391 w 2232501"/>
                  <a:gd name="connsiteY9" fmla="*/ 437656 h 2309942"/>
                  <a:gd name="connsiteX10" fmla="*/ 7618 w 2232501"/>
                  <a:gd name="connsiteY10" fmla="*/ 0 h 230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2501" h="2309942">
                    <a:moveTo>
                      <a:pt x="7618" y="0"/>
                    </a:moveTo>
                    <a:lnTo>
                      <a:pt x="161187" y="7755"/>
                    </a:lnTo>
                    <a:cubicBezTo>
                      <a:pt x="1250310" y="118361"/>
                      <a:pt x="2116162" y="984214"/>
                      <a:pt x="2226768" y="2073336"/>
                    </a:cubicBezTo>
                    <a:lnTo>
                      <a:pt x="2232501" y="2186872"/>
                    </a:lnTo>
                    <a:lnTo>
                      <a:pt x="1782798" y="2309942"/>
                    </a:lnTo>
                    <a:lnTo>
                      <a:pt x="1328911" y="2185727"/>
                    </a:lnTo>
                    <a:lnTo>
                      <a:pt x="1327900" y="2165717"/>
                    </a:lnTo>
                    <a:cubicBezTo>
                      <a:pt x="1260479" y="1501832"/>
                      <a:pt x="732691" y="974043"/>
                      <a:pt x="68805" y="906622"/>
                    </a:cubicBezTo>
                    <a:lnTo>
                      <a:pt x="0" y="903148"/>
                    </a:lnTo>
                    <a:lnTo>
                      <a:pt x="127391" y="437656"/>
                    </a:lnTo>
                    <a:lnTo>
                      <a:pt x="76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Freeform: Shape 10">
                <a:extLst>
                  <a:ext uri="{FF2B5EF4-FFF2-40B4-BE49-F238E27FC236}">
                    <a16:creationId xmlns:a16="http://schemas.microsoft.com/office/drawing/2014/main" id="{02B6174C-739B-EDAF-C411-B0F2B82DD01F}"/>
                  </a:ext>
                </a:extLst>
              </p:cNvPr>
              <p:cNvSpPr/>
              <p:nvPr/>
            </p:nvSpPr>
            <p:spPr>
              <a:xfrm rot="2620520">
                <a:off x="5611326" y="2839635"/>
                <a:ext cx="2301499" cy="2313545"/>
              </a:xfrm>
              <a:custGeom>
                <a:avLst/>
                <a:gdLst>
                  <a:gd name="connsiteX0" fmla="*/ 477455 w 2301499"/>
                  <a:gd name="connsiteY0" fmla="*/ 0 h 2313545"/>
                  <a:gd name="connsiteX1" fmla="*/ 902811 w 2301499"/>
                  <a:gd name="connsiteY1" fmla="*/ 116408 h 2313545"/>
                  <a:gd name="connsiteX2" fmla="*/ 904216 w 2301499"/>
                  <a:gd name="connsiteY2" fmla="*/ 144226 h 2313545"/>
                  <a:gd name="connsiteX3" fmla="*/ 2163311 w 2301499"/>
                  <a:gd name="connsiteY3" fmla="*/ 1403321 h 2313545"/>
                  <a:gd name="connsiteX4" fmla="*/ 2301499 w 2301499"/>
                  <a:gd name="connsiteY4" fmla="*/ 1410299 h 2313545"/>
                  <a:gd name="connsiteX5" fmla="*/ 2175067 w 2301499"/>
                  <a:gd name="connsiteY5" fmla="*/ 1872286 h 2313545"/>
                  <a:gd name="connsiteX6" fmla="*/ 2295827 w 2301499"/>
                  <a:gd name="connsiteY6" fmla="*/ 2313545 h 2313545"/>
                  <a:gd name="connsiteX7" fmla="*/ 2070931 w 2301499"/>
                  <a:gd name="connsiteY7" fmla="*/ 2302188 h 2313545"/>
                  <a:gd name="connsiteX8" fmla="*/ 5350 w 2301499"/>
                  <a:gd name="connsiteY8" fmla="*/ 236607 h 2313545"/>
                  <a:gd name="connsiteX9" fmla="*/ 0 w 2301499"/>
                  <a:gd name="connsiteY9" fmla="*/ 130665 h 2313545"/>
                  <a:gd name="connsiteX10" fmla="*/ 477455 w 2301499"/>
                  <a:gd name="connsiteY10" fmla="*/ 0 h 231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1499" h="2313545">
                    <a:moveTo>
                      <a:pt x="477455" y="0"/>
                    </a:moveTo>
                    <a:lnTo>
                      <a:pt x="902811" y="116408"/>
                    </a:lnTo>
                    <a:lnTo>
                      <a:pt x="904216" y="144226"/>
                    </a:lnTo>
                    <a:cubicBezTo>
                      <a:pt x="971637" y="808112"/>
                      <a:pt x="1499426" y="1335900"/>
                      <a:pt x="2163311" y="1403321"/>
                    </a:cubicBezTo>
                    <a:lnTo>
                      <a:pt x="2301499" y="1410299"/>
                    </a:lnTo>
                    <a:lnTo>
                      <a:pt x="2175067" y="1872286"/>
                    </a:lnTo>
                    <a:lnTo>
                      <a:pt x="2295827" y="2313545"/>
                    </a:lnTo>
                    <a:lnTo>
                      <a:pt x="2070931" y="2302188"/>
                    </a:lnTo>
                    <a:cubicBezTo>
                      <a:pt x="981809" y="2191582"/>
                      <a:pt x="115956" y="1325730"/>
                      <a:pt x="5350" y="236607"/>
                    </a:cubicBezTo>
                    <a:lnTo>
                      <a:pt x="0" y="130665"/>
                    </a:lnTo>
                    <a:lnTo>
                      <a:pt x="477455"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2" name="Freeform: Shape 11">
                <a:extLst>
                  <a:ext uri="{FF2B5EF4-FFF2-40B4-BE49-F238E27FC236}">
                    <a16:creationId xmlns:a16="http://schemas.microsoft.com/office/drawing/2014/main" id="{FCC9E505-78B1-EBD1-AA60-0D09EDD99838}"/>
                  </a:ext>
                </a:extLst>
              </p:cNvPr>
              <p:cNvSpPr/>
              <p:nvPr/>
            </p:nvSpPr>
            <p:spPr>
              <a:xfrm rot="2620520">
                <a:off x="7273404" y="4440689"/>
                <a:ext cx="2313742" cy="2300306"/>
              </a:xfrm>
              <a:custGeom>
                <a:avLst/>
                <a:gdLst>
                  <a:gd name="connsiteX0" fmla="*/ 2313742 w 2313742"/>
                  <a:gd name="connsiteY0" fmla="*/ 0 h 2300306"/>
                  <a:gd name="connsiteX1" fmla="*/ 2302188 w 2313742"/>
                  <a:gd name="connsiteY1" fmla="*/ 228800 h 2300306"/>
                  <a:gd name="connsiteX2" fmla="*/ 236607 w 2313742"/>
                  <a:gd name="connsiteY2" fmla="*/ 2294381 h 2300306"/>
                  <a:gd name="connsiteX3" fmla="*/ 119273 w 2313742"/>
                  <a:gd name="connsiteY3" fmla="*/ 2300306 h 2300306"/>
                  <a:gd name="connsiteX4" fmla="*/ 0 w 2313742"/>
                  <a:gd name="connsiteY4" fmla="*/ 1864479 h 2300306"/>
                  <a:gd name="connsiteX5" fmla="*/ 128120 w 2313742"/>
                  <a:gd name="connsiteY5" fmla="*/ 1396328 h 2300306"/>
                  <a:gd name="connsiteX6" fmla="*/ 144225 w 2313742"/>
                  <a:gd name="connsiteY6" fmla="*/ 1395514 h 2300306"/>
                  <a:gd name="connsiteX7" fmla="*/ 1403320 w 2313742"/>
                  <a:gd name="connsiteY7" fmla="*/ 136419 h 2300306"/>
                  <a:gd name="connsiteX8" fmla="*/ 1410107 w 2313742"/>
                  <a:gd name="connsiteY8" fmla="*/ 2028 h 2300306"/>
                  <a:gd name="connsiteX9" fmla="*/ 1858218 w 2313742"/>
                  <a:gd name="connsiteY9" fmla="*/ 124663 h 2300306"/>
                  <a:gd name="connsiteX10" fmla="*/ 2313742 w 2313742"/>
                  <a:gd name="connsiteY10" fmla="*/ 0 h 230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3742" h="2300306">
                    <a:moveTo>
                      <a:pt x="2313742" y="0"/>
                    </a:moveTo>
                    <a:lnTo>
                      <a:pt x="2302188" y="228800"/>
                    </a:lnTo>
                    <a:cubicBezTo>
                      <a:pt x="2191582" y="1317923"/>
                      <a:pt x="1325730" y="2183775"/>
                      <a:pt x="236607" y="2294381"/>
                    </a:cubicBezTo>
                    <a:lnTo>
                      <a:pt x="119273" y="2300306"/>
                    </a:lnTo>
                    <a:lnTo>
                      <a:pt x="0" y="1864479"/>
                    </a:lnTo>
                    <a:lnTo>
                      <a:pt x="128120" y="1396328"/>
                    </a:lnTo>
                    <a:lnTo>
                      <a:pt x="144225" y="1395514"/>
                    </a:lnTo>
                    <a:cubicBezTo>
                      <a:pt x="808111" y="1328093"/>
                      <a:pt x="1335899" y="800305"/>
                      <a:pt x="1403320" y="136419"/>
                    </a:cubicBezTo>
                    <a:lnTo>
                      <a:pt x="1410107" y="2028"/>
                    </a:lnTo>
                    <a:lnTo>
                      <a:pt x="1858218" y="124663"/>
                    </a:lnTo>
                    <a:lnTo>
                      <a:pt x="2313742"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5" name="TextBox 4">
              <a:extLst>
                <a:ext uri="{FF2B5EF4-FFF2-40B4-BE49-F238E27FC236}">
                  <a16:creationId xmlns:a16="http://schemas.microsoft.com/office/drawing/2014/main" id="{BDD7C761-9034-CDCB-52C0-59356184B2F5}"/>
                </a:ext>
              </a:extLst>
            </p:cNvPr>
            <p:cNvSpPr txBox="1"/>
            <p:nvPr/>
          </p:nvSpPr>
          <p:spPr>
            <a:xfrm>
              <a:off x="7972305" y="2044001"/>
              <a:ext cx="1887166" cy="307777"/>
            </a:xfrm>
            <a:prstGeom prst="rect">
              <a:avLst/>
            </a:prstGeom>
            <a:noFill/>
          </p:spPr>
          <p:txBody>
            <a:bodyPr wrap="square" rtlCol="0">
              <a:spAutoFit/>
            </a:bodyPr>
            <a:lstStyle/>
            <a:p>
              <a:r>
                <a:rPr lang="en-US" sz="1400" b="1" dirty="0">
                  <a:solidFill>
                    <a:schemeClr val="bg1"/>
                  </a:solidFill>
                </a:rPr>
                <a:t>Follow up</a:t>
              </a:r>
            </a:p>
          </p:txBody>
        </p:sp>
        <p:sp>
          <p:nvSpPr>
            <p:cNvPr id="6" name="TextBox 5">
              <a:extLst>
                <a:ext uri="{FF2B5EF4-FFF2-40B4-BE49-F238E27FC236}">
                  <a16:creationId xmlns:a16="http://schemas.microsoft.com/office/drawing/2014/main" id="{85E43FBA-0649-422C-C9BC-9B558A7485E2}"/>
                </a:ext>
              </a:extLst>
            </p:cNvPr>
            <p:cNvSpPr txBox="1"/>
            <p:nvPr/>
          </p:nvSpPr>
          <p:spPr>
            <a:xfrm>
              <a:off x="7837754" y="5607819"/>
              <a:ext cx="1887166" cy="707886"/>
            </a:xfrm>
            <a:prstGeom prst="rect">
              <a:avLst/>
            </a:prstGeom>
            <a:noFill/>
          </p:spPr>
          <p:txBody>
            <a:bodyPr wrap="square" rtlCol="0">
              <a:spAutoFit/>
            </a:bodyPr>
            <a:lstStyle/>
            <a:p>
              <a:r>
                <a:rPr lang="en-US" sz="1400" b="1" dirty="0">
                  <a:solidFill>
                    <a:schemeClr val="bg1"/>
                  </a:solidFill>
                </a:rPr>
                <a:t>No Student Enrollment</a:t>
              </a:r>
            </a:p>
            <a:p>
              <a:endParaRPr lang="en-US" sz="1200" dirty="0">
                <a:solidFill>
                  <a:schemeClr val="bg1"/>
                </a:solidFill>
              </a:endParaRPr>
            </a:p>
          </p:txBody>
        </p:sp>
        <p:sp>
          <p:nvSpPr>
            <p:cNvPr id="7" name="TextBox 6">
              <a:extLst>
                <a:ext uri="{FF2B5EF4-FFF2-40B4-BE49-F238E27FC236}">
                  <a16:creationId xmlns:a16="http://schemas.microsoft.com/office/drawing/2014/main" id="{4741941F-9894-A991-B021-F2E454501002}"/>
                </a:ext>
              </a:extLst>
            </p:cNvPr>
            <p:cNvSpPr txBox="1"/>
            <p:nvPr/>
          </p:nvSpPr>
          <p:spPr>
            <a:xfrm>
              <a:off x="9724920" y="3891535"/>
              <a:ext cx="983142" cy="307777"/>
            </a:xfrm>
            <a:prstGeom prst="rect">
              <a:avLst/>
            </a:prstGeom>
            <a:noFill/>
          </p:spPr>
          <p:txBody>
            <a:bodyPr wrap="square" rtlCol="0">
              <a:spAutoFit/>
            </a:bodyPr>
            <a:lstStyle/>
            <a:p>
              <a:r>
                <a:rPr lang="en-US" sz="1400" b="1" dirty="0"/>
                <a:t>Duplicate</a:t>
              </a:r>
            </a:p>
          </p:txBody>
        </p:sp>
        <p:sp>
          <p:nvSpPr>
            <p:cNvPr id="8" name="TextBox 7">
              <a:extLst>
                <a:ext uri="{FF2B5EF4-FFF2-40B4-BE49-F238E27FC236}">
                  <a16:creationId xmlns:a16="http://schemas.microsoft.com/office/drawing/2014/main" id="{68C6EC35-604D-2CF5-C893-6E685B850A69}"/>
                </a:ext>
              </a:extLst>
            </p:cNvPr>
            <p:cNvSpPr txBox="1"/>
            <p:nvPr/>
          </p:nvSpPr>
          <p:spPr>
            <a:xfrm>
              <a:off x="6144119" y="3783814"/>
              <a:ext cx="931018" cy="523220"/>
            </a:xfrm>
            <a:prstGeom prst="rect">
              <a:avLst/>
            </a:prstGeom>
            <a:noFill/>
          </p:spPr>
          <p:txBody>
            <a:bodyPr wrap="square" rtlCol="0">
              <a:spAutoFit/>
            </a:bodyPr>
            <a:lstStyle/>
            <a:p>
              <a:r>
                <a:rPr lang="en-US" sz="1400" b="1" dirty="0">
                  <a:solidFill>
                    <a:schemeClr val="bg1"/>
                  </a:solidFill>
                </a:rPr>
                <a:t>Deleted eCOE</a:t>
              </a:r>
            </a:p>
          </p:txBody>
        </p:sp>
      </p:grpSp>
      <p:sp>
        <p:nvSpPr>
          <p:cNvPr id="13" name="Title 1">
            <a:extLst>
              <a:ext uri="{FF2B5EF4-FFF2-40B4-BE49-F238E27FC236}">
                <a16:creationId xmlns:a16="http://schemas.microsoft.com/office/drawing/2014/main" id="{AAE678CF-3B64-F59C-7EEC-FE4BFAAB3D3A}"/>
              </a:ext>
            </a:extLst>
          </p:cNvPr>
          <p:cNvSpPr txBox="1">
            <a:spLocks/>
          </p:cNvSpPr>
          <p:nvPr/>
        </p:nvSpPr>
        <p:spPr>
          <a:xfrm>
            <a:off x="768987" y="2612250"/>
            <a:ext cx="6319709" cy="132556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6200" b="1" dirty="0">
                <a:solidFill>
                  <a:schemeClr val="accent1"/>
                </a:solidFill>
              </a:rPr>
              <a:t>1.  </a:t>
            </a:r>
            <a:r>
              <a:rPr lang="en-US" sz="6200" dirty="0"/>
              <a:t>Can avoid delays in Student Enrollment</a:t>
            </a:r>
          </a:p>
          <a:p>
            <a:pPr>
              <a:lnSpc>
                <a:spcPct val="170000"/>
              </a:lnSpc>
            </a:pPr>
            <a:r>
              <a:rPr lang="en-US" sz="6200" b="1" dirty="0">
                <a:solidFill>
                  <a:schemeClr val="accent1"/>
                </a:solidFill>
              </a:rPr>
              <a:t>2.  </a:t>
            </a:r>
            <a:r>
              <a:rPr lang="en-US" sz="6200" dirty="0"/>
              <a:t>Can avoid eCOE deletions</a:t>
            </a:r>
          </a:p>
          <a:p>
            <a:pPr>
              <a:lnSpc>
                <a:spcPct val="170000"/>
              </a:lnSpc>
            </a:pPr>
            <a:r>
              <a:rPr lang="en-US" sz="6200" dirty="0"/>
              <a:t>	-Follow-up with request for Information</a:t>
            </a:r>
          </a:p>
          <a:p>
            <a:pPr>
              <a:lnSpc>
                <a:spcPct val="170000"/>
              </a:lnSpc>
            </a:pPr>
            <a:r>
              <a:rPr lang="en-US" sz="6200" dirty="0"/>
              <a:t>	-If eCOE is a possible duplicate you will get email from 	  MSDRS, check your records and reply to email.  </a:t>
            </a:r>
          </a:p>
          <a:p>
            <a:pPr>
              <a:lnSpc>
                <a:spcPct val="170000"/>
              </a:lnSpc>
            </a:pPr>
            <a:r>
              <a:rPr lang="en-US" sz="6200" b="1" dirty="0">
                <a:solidFill>
                  <a:schemeClr val="accent1"/>
                </a:solidFill>
              </a:rPr>
              <a:t>3.  </a:t>
            </a:r>
            <a:r>
              <a:rPr lang="en-US" sz="6200" dirty="0"/>
              <a:t>Allows </a:t>
            </a:r>
            <a:r>
              <a:rPr lang="en-US" sz="6200" b="1" dirty="0"/>
              <a:t>RECRUITER</a:t>
            </a:r>
            <a:r>
              <a:rPr lang="en-US" sz="6200" dirty="0"/>
              <a:t> to make the corrections directly on eCOE, rather than going through the data change form after it’s been approved. </a:t>
            </a:r>
          </a:p>
          <a:p>
            <a:pPr>
              <a:lnSpc>
                <a:spcPct val="170000"/>
              </a:lnSpc>
            </a:pPr>
            <a:r>
              <a:rPr lang="en-US" sz="6200" b="1" dirty="0">
                <a:solidFill>
                  <a:schemeClr val="accent1"/>
                </a:solidFill>
              </a:rPr>
              <a:t>4.  </a:t>
            </a:r>
            <a:r>
              <a:rPr lang="en-US" sz="6200" dirty="0"/>
              <a:t>Legal document used to verify eligibility  </a:t>
            </a:r>
            <a:endParaRPr lang="en-US" sz="6200" b="1" dirty="0">
              <a:solidFill>
                <a:schemeClr val="accent1"/>
              </a:solidFill>
            </a:endParaRPr>
          </a:p>
          <a:p>
            <a:pPr marL="571500" indent="-571500">
              <a:lnSpc>
                <a:spcPct val="170000"/>
              </a:lnSpc>
              <a:buFont typeface="Arial" panose="020B0604020202020204" pitchFamily="34" charset="0"/>
              <a:buChar char="•"/>
            </a:pPr>
            <a:endParaRPr lang="en-US" sz="6200" dirty="0"/>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123798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0F9A91-DF4D-FFC7-112D-B6CAC7913550}"/>
              </a:ext>
            </a:extLst>
          </p:cNvPr>
          <p:cNvSpPr>
            <a:spLocks noGrp="1"/>
          </p:cNvSpPr>
          <p:nvPr>
            <p:ph type="title"/>
          </p:nvPr>
        </p:nvSpPr>
        <p:spPr/>
        <p:txBody>
          <a:bodyPr/>
          <a:lstStyle/>
          <a:p>
            <a:r>
              <a:rPr lang="en-US" b="1" dirty="0">
                <a:solidFill>
                  <a:schemeClr val="accent1"/>
                </a:solidFill>
              </a:rPr>
              <a:t>Common Errors</a:t>
            </a:r>
          </a:p>
        </p:txBody>
      </p:sp>
      <p:sp>
        <p:nvSpPr>
          <p:cNvPr id="8" name="TextBox 7">
            <a:extLst>
              <a:ext uri="{FF2B5EF4-FFF2-40B4-BE49-F238E27FC236}">
                <a16:creationId xmlns:a16="http://schemas.microsoft.com/office/drawing/2014/main" id="{3848D4A9-2BF6-5CE5-DBBE-125BEE7983C6}"/>
              </a:ext>
            </a:extLst>
          </p:cNvPr>
          <p:cNvSpPr txBox="1"/>
          <p:nvPr/>
        </p:nvSpPr>
        <p:spPr>
          <a:xfrm>
            <a:off x="927771" y="1490008"/>
            <a:ext cx="4147569" cy="1938992"/>
          </a:xfrm>
          <a:prstGeom prst="rect">
            <a:avLst/>
          </a:prstGeom>
          <a:noFill/>
        </p:spPr>
        <p:txBody>
          <a:bodyPr wrap="square" rtlCol="0">
            <a:spAutoFit/>
          </a:bodyPr>
          <a:lstStyle/>
          <a:p>
            <a:r>
              <a:rPr lang="en-US" sz="2000" b="1" dirty="0">
                <a:solidFill>
                  <a:schemeClr val="accent2"/>
                </a:solidFill>
              </a:rPr>
              <a:t>All checklist items are important!</a:t>
            </a:r>
          </a:p>
          <a:p>
            <a:endParaRPr lang="en-US" sz="2000" b="1" dirty="0">
              <a:solidFill>
                <a:schemeClr val="accent2"/>
              </a:solidFill>
            </a:endParaRPr>
          </a:p>
          <a:p>
            <a:pPr marL="342900" indent="-342900">
              <a:buFont typeface="Arial" panose="020B0604020202020204" pitchFamily="34" charset="0"/>
              <a:buChar char="•"/>
            </a:pPr>
            <a:r>
              <a:rPr lang="en-US" sz="2000" dirty="0"/>
              <a:t>Comments</a:t>
            </a:r>
          </a:p>
          <a:p>
            <a:pPr marL="342900" indent="-342900">
              <a:buFont typeface="Arial" panose="020B0604020202020204" pitchFamily="34" charset="0"/>
              <a:buChar char="•"/>
            </a:pPr>
            <a:r>
              <a:rPr lang="en-US" sz="2000" dirty="0"/>
              <a:t>Qualifying Work and Dates</a:t>
            </a:r>
          </a:p>
          <a:p>
            <a:pPr marL="342900" indent="-342900">
              <a:buFont typeface="Arial" panose="020B0604020202020204" pitchFamily="34" charset="0"/>
              <a:buChar char="•"/>
            </a:pPr>
            <a:r>
              <a:rPr lang="en-US" sz="2000" dirty="0"/>
              <a:t>Signatures</a:t>
            </a:r>
          </a:p>
          <a:p>
            <a:pPr marL="342900" indent="-342900">
              <a:buFont typeface="Arial" panose="020B0604020202020204" pitchFamily="34" charset="0"/>
              <a:buChar char="•"/>
            </a:pPr>
            <a:endParaRPr lang="en-US" sz="2000" dirty="0"/>
          </a:p>
        </p:txBody>
      </p:sp>
      <p:pic>
        <p:nvPicPr>
          <p:cNvPr id="3" name="Picture 2" descr="A screenshot of a phone&#10;&#10;Description automatically generated">
            <a:extLst>
              <a:ext uri="{FF2B5EF4-FFF2-40B4-BE49-F238E27FC236}">
                <a16:creationId xmlns:a16="http://schemas.microsoft.com/office/drawing/2014/main" id="{3D987A1F-1D98-DD39-B6EA-5A35D30D2E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4195" y="0"/>
            <a:ext cx="5297805" cy="6858000"/>
          </a:xfrm>
          <a:prstGeom prst="rect">
            <a:avLst/>
          </a:prstGeom>
        </p:spPr>
      </p:pic>
    </p:spTree>
    <p:extLst>
      <p:ext uri="{BB962C8B-B14F-4D97-AF65-F5344CB8AC3E}">
        <p14:creationId xmlns:p14="http://schemas.microsoft.com/office/powerpoint/2010/main" val="2454631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7290B-E30B-8D71-7874-DFABECDE214F}"/>
              </a:ext>
            </a:extLst>
          </p:cNvPr>
          <p:cNvPicPr>
            <a:picLocks noChangeAspect="1"/>
          </p:cNvPicPr>
          <p:nvPr/>
        </p:nvPicPr>
        <p:blipFill>
          <a:blip r:embed="rId2"/>
          <a:stretch>
            <a:fillRect/>
          </a:stretch>
        </p:blipFill>
        <p:spPr>
          <a:xfrm>
            <a:off x="2456635" y="1405812"/>
            <a:ext cx="5475856" cy="4254759"/>
          </a:xfrm>
          <a:prstGeom prst="rect">
            <a:avLst/>
          </a:prstGeom>
        </p:spPr>
      </p:pic>
      <p:pic>
        <p:nvPicPr>
          <p:cNvPr id="7" name="Picture 6">
            <a:extLst>
              <a:ext uri="{FF2B5EF4-FFF2-40B4-BE49-F238E27FC236}">
                <a16:creationId xmlns:a16="http://schemas.microsoft.com/office/drawing/2014/main" id="{D867828C-33AF-9267-7590-4F33B1FD0C2C}"/>
              </a:ext>
            </a:extLst>
          </p:cNvPr>
          <p:cNvPicPr>
            <a:picLocks noChangeAspect="1"/>
          </p:cNvPicPr>
          <p:nvPr/>
        </p:nvPicPr>
        <p:blipFill rotWithShape="1">
          <a:blip r:embed="rId3"/>
          <a:srcRect b="1897"/>
          <a:stretch/>
        </p:blipFill>
        <p:spPr>
          <a:xfrm>
            <a:off x="5194563" y="2545761"/>
            <a:ext cx="4737035" cy="4041013"/>
          </a:xfrm>
          <a:prstGeom prst="rect">
            <a:avLst/>
          </a:prstGeom>
        </p:spPr>
      </p:pic>
      <p:sp>
        <p:nvSpPr>
          <p:cNvPr id="2" name="Title 1">
            <a:extLst>
              <a:ext uri="{FF2B5EF4-FFF2-40B4-BE49-F238E27FC236}">
                <a16:creationId xmlns:a16="http://schemas.microsoft.com/office/drawing/2014/main" id="{5B8D94AD-41BF-A32E-CD9E-F9BCC2682215}"/>
              </a:ext>
            </a:extLst>
          </p:cNvPr>
          <p:cNvSpPr>
            <a:spLocks noGrp="1"/>
          </p:cNvSpPr>
          <p:nvPr>
            <p:ph type="title"/>
          </p:nvPr>
        </p:nvSpPr>
        <p:spPr>
          <a:xfrm>
            <a:off x="620087" y="271226"/>
            <a:ext cx="10515600" cy="1325563"/>
          </a:xfrm>
        </p:spPr>
        <p:txBody>
          <a:bodyPr/>
          <a:lstStyle/>
          <a:p>
            <a:r>
              <a:rPr lang="en-US" b="1" dirty="0"/>
              <a:t>Comments</a:t>
            </a:r>
          </a:p>
        </p:txBody>
      </p:sp>
      <p:sp>
        <p:nvSpPr>
          <p:cNvPr id="3" name="TextBox 2">
            <a:extLst>
              <a:ext uri="{FF2B5EF4-FFF2-40B4-BE49-F238E27FC236}">
                <a16:creationId xmlns:a16="http://schemas.microsoft.com/office/drawing/2014/main" id="{CC5C5F91-42AD-F7F4-56A4-6CB4D90CA776}"/>
              </a:ext>
            </a:extLst>
          </p:cNvPr>
          <p:cNvSpPr txBox="1"/>
          <p:nvPr/>
        </p:nvSpPr>
        <p:spPr>
          <a:xfrm>
            <a:off x="5713230" y="4091375"/>
            <a:ext cx="4147569" cy="1938992"/>
          </a:xfrm>
          <a:prstGeom prst="rect">
            <a:avLst/>
          </a:prstGeom>
          <a:noFill/>
        </p:spPr>
        <p:txBody>
          <a:bodyPr wrap="square" rtlCol="0">
            <a:spAutoFit/>
          </a:bodyPr>
          <a:lstStyle/>
          <a:p>
            <a:pPr marL="342900" indent="-342900">
              <a:buFont typeface="Arial" panose="020B0604020202020204" pitchFamily="34" charset="0"/>
              <a:buChar char="•"/>
            </a:pPr>
            <a:r>
              <a:rPr lang="en-US" sz="2000" b="1" dirty="0"/>
              <a:t>To Join &amp; To Precede Moves</a:t>
            </a:r>
          </a:p>
          <a:p>
            <a:pPr marL="342900" indent="-342900">
              <a:buFont typeface="Arial" panose="020B0604020202020204" pitchFamily="34" charset="0"/>
              <a:buChar char="•"/>
            </a:pPr>
            <a:r>
              <a:rPr lang="en-US" sz="2000" b="1" dirty="0"/>
              <a:t>Short Duration Moves</a:t>
            </a:r>
          </a:p>
          <a:p>
            <a:pPr marL="342900" indent="-342900">
              <a:buFont typeface="Arial" panose="020B0604020202020204" pitchFamily="34" charset="0"/>
              <a:buChar char="•"/>
            </a:pPr>
            <a:r>
              <a:rPr lang="en-US" sz="2000" b="1" dirty="0"/>
              <a:t>Shared COE</a:t>
            </a:r>
          </a:p>
          <a:p>
            <a:pPr marL="342900" indent="-342900">
              <a:buFont typeface="Arial" panose="020B0604020202020204" pitchFamily="34" charset="0"/>
              <a:buChar char="•"/>
            </a:pPr>
            <a:r>
              <a:rPr lang="en-US" sz="2000" b="1" dirty="0"/>
              <a:t>Temporary Employment</a:t>
            </a:r>
          </a:p>
          <a:p>
            <a:pPr marL="342900" indent="-342900">
              <a:buFont typeface="Arial" panose="020B0604020202020204" pitchFamily="34" charset="0"/>
              <a:buChar char="•"/>
            </a:pPr>
            <a:r>
              <a:rPr lang="en-US" sz="2000" b="1" dirty="0"/>
              <a:t>Challenged COE</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4108384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94AD-41BF-A32E-CD9E-F9BCC2682215}"/>
              </a:ext>
            </a:extLst>
          </p:cNvPr>
          <p:cNvSpPr>
            <a:spLocks noGrp="1"/>
          </p:cNvSpPr>
          <p:nvPr>
            <p:ph type="title"/>
          </p:nvPr>
        </p:nvSpPr>
        <p:spPr>
          <a:xfrm>
            <a:off x="595604" y="203855"/>
            <a:ext cx="10515600" cy="1325563"/>
          </a:xfrm>
        </p:spPr>
        <p:txBody>
          <a:bodyPr/>
          <a:lstStyle/>
          <a:p>
            <a:r>
              <a:rPr lang="en-US" b="1" dirty="0"/>
              <a:t>Qualifying</a:t>
            </a:r>
            <a:r>
              <a:rPr lang="en-US" dirty="0"/>
              <a:t> </a:t>
            </a:r>
            <a:r>
              <a:rPr lang="en-US" b="1" dirty="0"/>
              <a:t>Work &amp;</a:t>
            </a:r>
            <a:br>
              <a:rPr lang="en-US" b="1" dirty="0"/>
            </a:br>
            <a:r>
              <a:rPr lang="en-US" b="1" dirty="0"/>
              <a:t>Dates</a:t>
            </a:r>
          </a:p>
        </p:txBody>
      </p:sp>
      <p:sp>
        <p:nvSpPr>
          <p:cNvPr id="3" name="TextBox 2">
            <a:extLst>
              <a:ext uri="{FF2B5EF4-FFF2-40B4-BE49-F238E27FC236}">
                <a16:creationId xmlns:a16="http://schemas.microsoft.com/office/drawing/2014/main" id="{3877ED71-9368-3979-7F4D-07519EB5E548}"/>
              </a:ext>
            </a:extLst>
          </p:cNvPr>
          <p:cNvSpPr txBox="1"/>
          <p:nvPr/>
        </p:nvSpPr>
        <p:spPr>
          <a:xfrm>
            <a:off x="595604" y="1452685"/>
            <a:ext cx="4147569" cy="4847481"/>
          </a:xfrm>
          <a:prstGeom prst="rect">
            <a:avLst/>
          </a:prstGeom>
          <a:noFill/>
        </p:spPr>
        <p:txBody>
          <a:bodyPr wrap="square" rtlCol="0">
            <a:spAutoFit/>
          </a:bodyPr>
          <a:lstStyle/>
          <a:p>
            <a:r>
              <a:rPr lang="en-US" sz="2000" b="1" dirty="0">
                <a:solidFill>
                  <a:schemeClr val="accent2"/>
                </a:solidFill>
              </a:rPr>
              <a:t>Recruiters benefit from having knowledge in Agriculture and jobs related to eligibility. </a:t>
            </a:r>
          </a:p>
          <a:p>
            <a:endParaRPr lang="en-US" sz="2000" b="1" dirty="0">
              <a:solidFill>
                <a:schemeClr val="accent2"/>
              </a:solidFill>
            </a:endParaRPr>
          </a:p>
          <a:p>
            <a:pPr marL="342900" indent="-342900">
              <a:buFont typeface="Arial" panose="020B0604020202020204" pitchFamily="34" charset="0"/>
              <a:buChar char="•"/>
            </a:pPr>
            <a:r>
              <a:rPr lang="en-US" sz="2000" dirty="0"/>
              <a:t>Crops as they relate to seasons</a:t>
            </a:r>
          </a:p>
          <a:p>
            <a:pPr marL="342900" indent="-342900">
              <a:buFont typeface="Arial" panose="020B0604020202020204" pitchFamily="34" charset="0"/>
              <a:buChar char="•"/>
            </a:pPr>
            <a:r>
              <a:rPr lang="en-US" sz="2000" dirty="0"/>
              <a:t>Location and crops or activities</a:t>
            </a:r>
          </a:p>
          <a:p>
            <a:pPr marL="342900" indent="-342900">
              <a:buFont typeface="Arial" panose="020B0604020202020204" pitchFamily="34" charset="0"/>
              <a:buChar char="•"/>
            </a:pPr>
            <a:endParaRPr lang="en-US" sz="2000" dirty="0"/>
          </a:p>
          <a:p>
            <a:r>
              <a:rPr lang="en-US" sz="2000" b="1" dirty="0">
                <a:solidFill>
                  <a:schemeClr val="accent2"/>
                </a:solidFill>
              </a:rPr>
              <a:t>Great resources to learn!</a:t>
            </a:r>
          </a:p>
          <a:p>
            <a:r>
              <a:rPr lang="en-US" sz="2000" dirty="0"/>
              <a:t>-OSPI RT Open MIC </a:t>
            </a:r>
            <a:r>
              <a:rPr lang="en-US" sz="2000" b="1" dirty="0"/>
              <a:t>2024-2025</a:t>
            </a:r>
          </a:p>
          <a:p>
            <a:r>
              <a:rPr lang="en-US" sz="2000" dirty="0"/>
              <a:t>-IDRC</a:t>
            </a:r>
          </a:p>
          <a:p>
            <a:r>
              <a:rPr lang="en-US" sz="2000" dirty="0">
                <a:hlinkClick r:id="rId2"/>
              </a:rPr>
              <a:t>Template Qualifying Activities List Rev2.xlsx - Google Sheets</a:t>
            </a:r>
            <a:endParaRPr lang="en-US" sz="2000" dirty="0"/>
          </a:p>
          <a:p>
            <a:r>
              <a:rPr lang="en-US" sz="900" dirty="0">
                <a:solidFill>
                  <a:schemeClr val="tx1">
                    <a:lumMod val="50000"/>
                    <a:lumOff val="50000"/>
                  </a:schemeClr>
                </a:solidFill>
              </a:rPr>
              <a:t>Provided by IDRC </a:t>
            </a:r>
          </a:p>
          <a:p>
            <a:endParaRPr lang="en-US" sz="2000" dirty="0"/>
          </a:p>
          <a:p>
            <a:endParaRPr lang="en-US" sz="2000" dirty="0"/>
          </a:p>
          <a:p>
            <a:pPr marL="342900" indent="-342900">
              <a:buFont typeface="Arial" panose="020B0604020202020204" pitchFamily="34" charset="0"/>
              <a:buChar char="•"/>
            </a:pPr>
            <a:endParaRPr lang="en-US" sz="2000" dirty="0"/>
          </a:p>
        </p:txBody>
      </p:sp>
      <p:pic>
        <p:nvPicPr>
          <p:cNvPr id="19" name="Picture 18" descr="A calendar and icons of various farm products&#10;&#10;Description automatically generated with medium confidence">
            <a:extLst>
              <a:ext uri="{FF2B5EF4-FFF2-40B4-BE49-F238E27FC236}">
                <a16:creationId xmlns:a16="http://schemas.microsoft.com/office/drawing/2014/main" id="{EB7EBE01-95AE-C279-EF1F-B16E6EA07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195" y="0"/>
            <a:ext cx="5297805" cy="6858000"/>
          </a:xfrm>
          <a:prstGeom prst="rect">
            <a:avLst/>
          </a:prstGeom>
        </p:spPr>
      </p:pic>
      <p:pic>
        <p:nvPicPr>
          <p:cNvPr id="28" name="Picture 27">
            <a:extLst>
              <a:ext uri="{FF2B5EF4-FFF2-40B4-BE49-F238E27FC236}">
                <a16:creationId xmlns:a16="http://schemas.microsoft.com/office/drawing/2014/main" id="{C90E1799-9AA4-D2D8-F746-66423E2DEA65}"/>
              </a:ext>
            </a:extLst>
          </p:cNvPr>
          <p:cNvPicPr>
            <a:picLocks noChangeAspect="1"/>
          </p:cNvPicPr>
          <p:nvPr/>
        </p:nvPicPr>
        <p:blipFill>
          <a:blip r:embed="rId4"/>
          <a:stretch>
            <a:fillRect/>
          </a:stretch>
        </p:blipFill>
        <p:spPr>
          <a:xfrm>
            <a:off x="4606895" y="4282495"/>
            <a:ext cx="2119793" cy="2371650"/>
          </a:xfrm>
          <a:prstGeom prst="rect">
            <a:avLst/>
          </a:prstGeom>
        </p:spPr>
      </p:pic>
    </p:spTree>
    <p:extLst>
      <p:ext uri="{BB962C8B-B14F-4D97-AF65-F5344CB8AC3E}">
        <p14:creationId xmlns:p14="http://schemas.microsoft.com/office/powerpoint/2010/main" val="16887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D88A-21A8-C8EF-0DDA-710F7B8B1E3B}"/>
              </a:ext>
            </a:extLst>
          </p:cNvPr>
          <p:cNvSpPr>
            <a:spLocks noGrp="1"/>
          </p:cNvSpPr>
          <p:nvPr>
            <p:ph type="title"/>
          </p:nvPr>
        </p:nvSpPr>
        <p:spPr>
          <a:xfrm>
            <a:off x="472887" y="-2795"/>
            <a:ext cx="10515600" cy="1325563"/>
          </a:xfrm>
        </p:spPr>
        <p:txBody>
          <a:bodyPr/>
          <a:lstStyle/>
          <a:p>
            <a:r>
              <a:rPr lang="en-US" b="1" dirty="0">
                <a:solidFill>
                  <a:schemeClr val="accent2"/>
                </a:solidFill>
              </a:rPr>
              <a:t>eCOE</a:t>
            </a:r>
            <a:r>
              <a:rPr lang="en-US" dirty="0"/>
              <a:t> Signatures</a:t>
            </a:r>
          </a:p>
        </p:txBody>
      </p:sp>
      <p:pic>
        <p:nvPicPr>
          <p:cNvPr id="4" name="Picture 3">
            <a:extLst>
              <a:ext uri="{FF2B5EF4-FFF2-40B4-BE49-F238E27FC236}">
                <a16:creationId xmlns:a16="http://schemas.microsoft.com/office/drawing/2014/main" id="{0A6A5A58-064D-CC60-3BE6-571BA0041597}"/>
              </a:ext>
            </a:extLst>
          </p:cNvPr>
          <p:cNvPicPr>
            <a:picLocks noChangeAspect="1"/>
          </p:cNvPicPr>
          <p:nvPr/>
        </p:nvPicPr>
        <p:blipFill rotWithShape="1">
          <a:blip r:embed="rId2"/>
          <a:srcRect t="2630"/>
          <a:stretch/>
        </p:blipFill>
        <p:spPr>
          <a:xfrm>
            <a:off x="536895" y="4351441"/>
            <a:ext cx="8144235" cy="1517015"/>
          </a:xfrm>
          <a:prstGeom prst="rect">
            <a:avLst/>
          </a:prstGeom>
        </p:spPr>
      </p:pic>
      <p:sp>
        <p:nvSpPr>
          <p:cNvPr id="6" name="TextBox 5">
            <a:extLst>
              <a:ext uri="{FF2B5EF4-FFF2-40B4-BE49-F238E27FC236}">
                <a16:creationId xmlns:a16="http://schemas.microsoft.com/office/drawing/2014/main" id="{B8C33EB2-FD2A-BA9A-5494-A7F68F03EB57}"/>
              </a:ext>
            </a:extLst>
          </p:cNvPr>
          <p:cNvSpPr txBox="1"/>
          <p:nvPr/>
        </p:nvSpPr>
        <p:spPr>
          <a:xfrm>
            <a:off x="472887" y="989544"/>
            <a:ext cx="4921234" cy="369332"/>
          </a:xfrm>
          <a:prstGeom prst="rect">
            <a:avLst/>
          </a:prstGeom>
          <a:noFill/>
        </p:spPr>
        <p:txBody>
          <a:bodyPr wrap="square">
            <a:spAutoFit/>
          </a:bodyPr>
          <a:lstStyle/>
          <a:p>
            <a:r>
              <a:rPr lang="en-US" sz="1800" dirty="0"/>
              <a:t>Remote Signature &amp; </a:t>
            </a:r>
            <a:r>
              <a:rPr lang="en-US" dirty="0"/>
              <a:t>Recruiter Signature</a:t>
            </a:r>
            <a:endParaRPr lang="en-US" sz="1800" dirty="0"/>
          </a:p>
        </p:txBody>
      </p:sp>
      <p:pic>
        <p:nvPicPr>
          <p:cNvPr id="8" name="Picture 7">
            <a:extLst>
              <a:ext uri="{FF2B5EF4-FFF2-40B4-BE49-F238E27FC236}">
                <a16:creationId xmlns:a16="http://schemas.microsoft.com/office/drawing/2014/main" id="{07FB7F2F-AC2B-43E5-79B5-B449A5A90018}"/>
              </a:ext>
            </a:extLst>
          </p:cNvPr>
          <p:cNvPicPr>
            <a:picLocks noChangeAspect="1"/>
          </p:cNvPicPr>
          <p:nvPr/>
        </p:nvPicPr>
        <p:blipFill>
          <a:blip r:embed="rId3"/>
          <a:stretch>
            <a:fillRect/>
          </a:stretch>
        </p:blipFill>
        <p:spPr>
          <a:xfrm>
            <a:off x="540271" y="1517034"/>
            <a:ext cx="8140859" cy="2655883"/>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3594BF27-49AA-05E3-D044-6F226E9836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22" t="40379" b="21053"/>
          <a:stretch/>
        </p:blipFill>
        <p:spPr>
          <a:xfrm>
            <a:off x="7429783" y="465721"/>
            <a:ext cx="4686648" cy="1716474"/>
          </a:xfrm>
          <a:prstGeom prst="rect">
            <a:avLst/>
          </a:prstGeom>
        </p:spPr>
      </p:pic>
    </p:spTree>
    <p:extLst>
      <p:ext uri="{BB962C8B-B14F-4D97-AF65-F5344CB8AC3E}">
        <p14:creationId xmlns:p14="http://schemas.microsoft.com/office/powerpoint/2010/main" val="267581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a:xfrm>
            <a:off x="379066" y="499556"/>
            <a:ext cx="4794960" cy="587704"/>
          </a:xfrm>
        </p:spPr>
        <p:txBody>
          <a:bodyPr anchor="b">
            <a:normAutofit fontScale="90000"/>
          </a:bodyPr>
          <a:lstStyle/>
          <a:p>
            <a:r>
              <a:rPr lang="en-US" b="1" dirty="0">
                <a:solidFill>
                  <a:schemeClr val="accent2"/>
                </a:solidFill>
              </a:rPr>
              <a:t>eCOE </a:t>
            </a:r>
            <a:r>
              <a:rPr lang="en-US" b="1" dirty="0">
                <a:solidFill>
                  <a:schemeClr val="accent1"/>
                </a:solidFill>
              </a:rPr>
              <a:t>Things to remember </a:t>
            </a:r>
          </a:p>
        </p:txBody>
      </p:sp>
      <p:sp>
        <p:nvSpPr>
          <p:cNvPr id="9" name="TextBox 8">
            <a:extLst>
              <a:ext uri="{FF2B5EF4-FFF2-40B4-BE49-F238E27FC236}">
                <a16:creationId xmlns:a16="http://schemas.microsoft.com/office/drawing/2014/main" id="{AB2349E9-0555-6710-65FD-E76539F41FA0}"/>
              </a:ext>
            </a:extLst>
          </p:cNvPr>
          <p:cNvSpPr txBox="1"/>
          <p:nvPr/>
        </p:nvSpPr>
        <p:spPr>
          <a:xfrm>
            <a:off x="282272" y="1241571"/>
            <a:ext cx="519219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Use the eCOE </a:t>
            </a:r>
            <a:r>
              <a:rPr lang="en-US" b="1" dirty="0"/>
              <a:t>Review Checklist </a:t>
            </a:r>
            <a:r>
              <a:rPr lang="en-US" dirty="0"/>
              <a:t>to go over </a:t>
            </a:r>
          </a:p>
          <a:p>
            <a:r>
              <a:rPr lang="en-US" dirty="0"/>
              <a:t>information on your iPad before you submit</a:t>
            </a:r>
          </a:p>
          <a:p>
            <a:r>
              <a:rPr lang="en-US" dirty="0"/>
              <a:t>To MSDRS for approval.  </a:t>
            </a:r>
          </a:p>
          <a:p>
            <a:endParaRPr lang="en-US" dirty="0"/>
          </a:p>
          <a:p>
            <a:pPr marL="285750" indent="-285750">
              <a:buFont typeface="Arial" panose="020B0604020202020204" pitchFamily="34" charset="0"/>
              <a:buChar char="•"/>
            </a:pPr>
            <a:r>
              <a:rPr lang="en-US" dirty="0"/>
              <a:t>Contact your </a:t>
            </a:r>
            <a:r>
              <a:rPr lang="en-US" b="1" dirty="0">
                <a:solidFill>
                  <a:schemeClr val="accent2"/>
                </a:solidFill>
              </a:rPr>
              <a:t>OSPI </a:t>
            </a:r>
            <a:r>
              <a:rPr lang="en-US" b="1" dirty="0"/>
              <a:t>State Recruiter </a:t>
            </a:r>
            <a:r>
              <a:rPr lang="en-US" dirty="0"/>
              <a:t>if you have </a:t>
            </a:r>
          </a:p>
          <a:p>
            <a:r>
              <a:rPr lang="en-US" dirty="0"/>
              <a:t>Eligibility questions or questions on any section</a:t>
            </a:r>
          </a:p>
          <a:p>
            <a:r>
              <a:rPr lang="en-US" dirty="0"/>
              <a:t>of the eCOE prior to submitting.</a:t>
            </a:r>
          </a:p>
          <a:p>
            <a:endParaRPr lang="en-US" dirty="0"/>
          </a:p>
          <a:p>
            <a:pPr marL="285750" indent="-285750">
              <a:buFont typeface="Arial" panose="020B0604020202020204" pitchFamily="34" charset="0"/>
              <a:buChar char="•"/>
            </a:pPr>
            <a:r>
              <a:rPr lang="en-US" dirty="0"/>
              <a:t>Once COE is submitted and approved any </a:t>
            </a:r>
          </a:p>
          <a:p>
            <a:r>
              <a:rPr lang="en-US" dirty="0"/>
              <a:t>Changes will require a </a:t>
            </a:r>
            <a:r>
              <a:rPr lang="en-US" b="1" dirty="0"/>
              <a:t>data change form </a:t>
            </a:r>
          </a:p>
          <a:p>
            <a:r>
              <a:rPr lang="en-US" dirty="0"/>
              <a:t>through the MSIS.  </a:t>
            </a:r>
          </a:p>
          <a:p>
            <a:endParaRPr lang="en-US" dirty="0"/>
          </a:p>
        </p:txBody>
      </p:sp>
      <p:pic>
        <p:nvPicPr>
          <p:cNvPr id="5" name="Picture 4" descr="A screenshot of a phone&#10;&#10;Description automatically generated">
            <a:extLst>
              <a:ext uri="{FF2B5EF4-FFF2-40B4-BE49-F238E27FC236}">
                <a16:creationId xmlns:a16="http://schemas.microsoft.com/office/drawing/2014/main" id="{8C4222F8-86AA-2DE9-4889-1FF81D75EE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4195" y="0"/>
            <a:ext cx="5297805" cy="6858000"/>
          </a:xfrm>
          <a:prstGeom prst="rect">
            <a:avLst/>
          </a:prstGeom>
        </p:spPr>
      </p:pic>
    </p:spTree>
    <p:extLst>
      <p:ext uri="{BB962C8B-B14F-4D97-AF65-F5344CB8AC3E}">
        <p14:creationId xmlns:p14="http://schemas.microsoft.com/office/powerpoint/2010/main" val="277959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90FE-0EB9-7E10-4E91-01D0B94C40E1}"/>
              </a:ext>
            </a:extLst>
          </p:cNvPr>
          <p:cNvSpPr>
            <a:spLocks noGrp="1"/>
          </p:cNvSpPr>
          <p:nvPr>
            <p:ph type="title"/>
          </p:nvPr>
        </p:nvSpPr>
        <p:spPr>
          <a:xfrm>
            <a:off x="638904" y="201612"/>
            <a:ext cx="10515600" cy="1133475"/>
          </a:xfrm>
        </p:spPr>
        <p:txBody>
          <a:bodyPr/>
          <a:lstStyle/>
          <a:p>
            <a:r>
              <a:rPr lang="en-US" dirty="0"/>
              <a:t>Challenged COE</a:t>
            </a:r>
          </a:p>
        </p:txBody>
      </p:sp>
      <p:sp>
        <p:nvSpPr>
          <p:cNvPr id="3" name="Text Placeholder 2">
            <a:extLst>
              <a:ext uri="{FF2B5EF4-FFF2-40B4-BE49-F238E27FC236}">
                <a16:creationId xmlns:a16="http://schemas.microsoft.com/office/drawing/2014/main" id="{DADBDC21-768D-D6D0-E0AC-76BFC7239A81}"/>
              </a:ext>
            </a:extLst>
          </p:cNvPr>
          <p:cNvSpPr>
            <a:spLocks noGrp="1"/>
          </p:cNvSpPr>
          <p:nvPr>
            <p:ph type="body" idx="1"/>
          </p:nvPr>
        </p:nvSpPr>
        <p:spPr>
          <a:xfrm>
            <a:off x="731182" y="1335087"/>
            <a:ext cx="1995240" cy="527821"/>
          </a:xfrm>
        </p:spPr>
        <p:txBody>
          <a:bodyPr/>
          <a:lstStyle/>
          <a:p>
            <a:r>
              <a:rPr lang="en-US" dirty="0"/>
              <a:t>Valerea Cruz</a:t>
            </a:r>
          </a:p>
        </p:txBody>
      </p:sp>
      <p:grpSp>
        <p:nvGrpSpPr>
          <p:cNvPr id="11" name="Group 10">
            <a:extLst>
              <a:ext uri="{FF2B5EF4-FFF2-40B4-BE49-F238E27FC236}">
                <a16:creationId xmlns:a16="http://schemas.microsoft.com/office/drawing/2014/main" id="{97D90C48-2DBF-B1DE-40B2-B0395D55C87A}"/>
              </a:ext>
            </a:extLst>
          </p:cNvPr>
          <p:cNvGrpSpPr/>
          <p:nvPr/>
        </p:nvGrpSpPr>
        <p:grpSpPr>
          <a:xfrm>
            <a:off x="8170607" y="1764993"/>
            <a:ext cx="3127427" cy="3127427"/>
            <a:chOff x="7068159" y="882581"/>
            <a:chExt cx="3127427" cy="3127427"/>
          </a:xfrm>
          <a:solidFill>
            <a:schemeClr val="bg2">
              <a:lumMod val="50000"/>
            </a:schemeClr>
          </a:solidFill>
        </p:grpSpPr>
        <p:pic>
          <p:nvPicPr>
            <p:cNvPr id="5" name="Graphic 4" descr="Schoolhouse outline">
              <a:extLst>
                <a:ext uri="{FF2B5EF4-FFF2-40B4-BE49-F238E27FC236}">
                  <a16:creationId xmlns:a16="http://schemas.microsoft.com/office/drawing/2014/main" id="{8B82160C-E9A1-72FE-59DD-2D138B5FCF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4672" y="1758147"/>
              <a:ext cx="914400" cy="914400"/>
            </a:xfrm>
            <a:prstGeom prst="rect">
              <a:avLst/>
            </a:prstGeom>
          </p:spPr>
        </p:pic>
        <p:pic>
          <p:nvPicPr>
            <p:cNvPr id="8" name="Graphic 7" descr="Laptop with solid fill">
              <a:extLst>
                <a:ext uri="{FF2B5EF4-FFF2-40B4-BE49-F238E27FC236}">
                  <a16:creationId xmlns:a16="http://schemas.microsoft.com/office/drawing/2014/main" id="{76450675-D42B-EFDC-AEB0-CDDF1E3A95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159" y="882581"/>
              <a:ext cx="3127427" cy="3127427"/>
            </a:xfrm>
            <a:prstGeom prst="rect">
              <a:avLst/>
            </a:prstGeom>
          </p:spPr>
        </p:pic>
      </p:grpSp>
      <p:pic>
        <p:nvPicPr>
          <p:cNvPr id="19" name="Graphic 18" descr="Repeat with solid fill">
            <a:extLst>
              <a:ext uri="{FF2B5EF4-FFF2-40B4-BE49-F238E27FC236}">
                <a16:creationId xmlns:a16="http://schemas.microsoft.com/office/drawing/2014/main" id="{8062BD8D-5740-89BF-261C-9E46E4F6D1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7317" y="1764993"/>
            <a:ext cx="3197365" cy="3197365"/>
          </a:xfrm>
          <a:prstGeom prst="rect">
            <a:avLst/>
          </a:prstGeom>
        </p:spPr>
      </p:pic>
      <p:grpSp>
        <p:nvGrpSpPr>
          <p:cNvPr id="25" name="Group 24">
            <a:extLst>
              <a:ext uri="{FF2B5EF4-FFF2-40B4-BE49-F238E27FC236}">
                <a16:creationId xmlns:a16="http://schemas.microsoft.com/office/drawing/2014/main" id="{14C0E2A3-4521-1200-A1BC-D6C392DBE77B}"/>
              </a:ext>
            </a:extLst>
          </p:cNvPr>
          <p:cNvGrpSpPr/>
          <p:nvPr/>
        </p:nvGrpSpPr>
        <p:grpSpPr>
          <a:xfrm>
            <a:off x="601212" y="2093201"/>
            <a:ext cx="3234475" cy="2671598"/>
            <a:chOff x="8033308" y="1992617"/>
            <a:chExt cx="3234475" cy="2671598"/>
          </a:xfrm>
        </p:grpSpPr>
        <p:pic>
          <p:nvPicPr>
            <p:cNvPr id="10" name="Graphic 9" descr="Map with pin with solid fill">
              <a:extLst>
                <a:ext uri="{FF2B5EF4-FFF2-40B4-BE49-F238E27FC236}">
                  <a16:creationId xmlns:a16="http://schemas.microsoft.com/office/drawing/2014/main" id="{3C43CF39-3F7E-D08B-F890-8A2C739F98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96185" y="1992617"/>
              <a:ext cx="2671598" cy="2671598"/>
            </a:xfrm>
            <a:prstGeom prst="rect">
              <a:avLst/>
            </a:prstGeom>
          </p:spPr>
        </p:pic>
        <p:sp>
          <p:nvSpPr>
            <p:cNvPr id="22" name="Flowchart: Connector 21">
              <a:extLst>
                <a:ext uri="{FF2B5EF4-FFF2-40B4-BE49-F238E27FC236}">
                  <a16:creationId xmlns:a16="http://schemas.microsoft.com/office/drawing/2014/main" id="{6663B5C6-3ED8-F144-6F89-967B168A2ACA}"/>
                </a:ext>
              </a:extLst>
            </p:cNvPr>
            <p:cNvSpPr/>
            <p:nvPr/>
          </p:nvSpPr>
          <p:spPr>
            <a:xfrm>
              <a:off x="8033308" y="2089346"/>
              <a:ext cx="1503335" cy="1510000"/>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Family with two children outline">
              <a:extLst>
                <a:ext uri="{FF2B5EF4-FFF2-40B4-BE49-F238E27FC236}">
                  <a16:creationId xmlns:a16="http://schemas.microsoft.com/office/drawing/2014/main" id="{32E7B622-ADED-6850-14C9-E61CCCD458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04375" y="2065417"/>
              <a:ext cx="1361202" cy="1361202"/>
            </a:xfrm>
            <a:prstGeom prst="rect">
              <a:avLst/>
            </a:prstGeom>
          </p:spPr>
        </p:pic>
      </p:grpSp>
    </p:spTree>
    <p:extLst>
      <p:ext uri="{BB962C8B-B14F-4D97-AF65-F5344CB8AC3E}">
        <p14:creationId xmlns:p14="http://schemas.microsoft.com/office/powerpoint/2010/main" val="3232947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831EB20-BF56-7998-007B-16F934679E95}"/>
              </a:ext>
            </a:extLst>
          </p:cNvPr>
          <p:cNvGrpSpPr/>
          <p:nvPr/>
        </p:nvGrpSpPr>
        <p:grpSpPr>
          <a:xfrm>
            <a:off x="8137346" y="99462"/>
            <a:ext cx="1345603" cy="1350291"/>
            <a:chOff x="7068159" y="882581"/>
            <a:chExt cx="3127427" cy="3127427"/>
          </a:xfrm>
          <a:solidFill>
            <a:schemeClr val="bg2">
              <a:lumMod val="50000"/>
            </a:schemeClr>
          </a:solidFill>
        </p:grpSpPr>
        <p:pic>
          <p:nvPicPr>
            <p:cNvPr id="12" name="Graphic 11" descr="Schoolhouse outline">
              <a:extLst>
                <a:ext uri="{FF2B5EF4-FFF2-40B4-BE49-F238E27FC236}">
                  <a16:creationId xmlns:a16="http://schemas.microsoft.com/office/drawing/2014/main" id="{40EE8BD7-A87F-29BF-BDF4-E4466E10DDC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4672" y="1758147"/>
              <a:ext cx="914400" cy="914400"/>
            </a:xfrm>
            <a:prstGeom prst="rect">
              <a:avLst/>
            </a:prstGeom>
          </p:spPr>
        </p:pic>
        <p:pic>
          <p:nvPicPr>
            <p:cNvPr id="13" name="Graphic 12" descr="Laptop with solid fill">
              <a:extLst>
                <a:ext uri="{FF2B5EF4-FFF2-40B4-BE49-F238E27FC236}">
                  <a16:creationId xmlns:a16="http://schemas.microsoft.com/office/drawing/2014/main" id="{641EB280-00B1-7AEB-6EB4-5982C6200F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159" y="882581"/>
              <a:ext cx="3127427" cy="3127427"/>
            </a:xfrm>
            <a:prstGeom prst="rect">
              <a:avLst/>
            </a:prstGeom>
          </p:spPr>
        </p:pic>
      </p:grpSp>
      <p:pic>
        <p:nvPicPr>
          <p:cNvPr id="10" name="Graphic 9" descr="Repeat with solid fill">
            <a:extLst>
              <a:ext uri="{FF2B5EF4-FFF2-40B4-BE49-F238E27FC236}">
                <a16:creationId xmlns:a16="http://schemas.microsoft.com/office/drawing/2014/main" id="{6FAA211C-8E24-B43C-F821-58C2643045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38836" y="266476"/>
            <a:ext cx="1161948" cy="1052758"/>
          </a:xfrm>
          <a:prstGeom prst="rect">
            <a:avLst/>
          </a:prstGeom>
        </p:spPr>
      </p:pic>
      <p:grpSp>
        <p:nvGrpSpPr>
          <p:cNvPr id="16" name="Group 15">
            <a:extLst>
              <a:ext uri="{FF2B5EF4-FFF2-40B4-BE49-F238E27FC236}">
                <a16:creationId xmlns:a16="http://schemas.microsoft.com/office/drawing/2014/main" id="{A0CED46C-A8E6-7305-C527-96CDDCB63A87}"/>
              </a:ext>
            </a:extLst>
          </p:cNvPr>
          <p:cNvGrpSpPr/>
          <p:nvPr/>
        </p:nvGrpSpPr>
        <p:grpSpPr>
          <a:xfrm>
            <a:off x="6407478" y="266476"/>
            <a:ext cx="1501553" cy="1108802"/>
            <a:chOff x="9859232" y="361623"/>
            <a:chExt cx="1903982" cy="1424860"/>
          </a:xfrm>
        </p:grpSpPr>
        <p:pic>
          <p:nvPicPr>
            <p:cNvPr id="7" name="Graphic 6" descr="Map with pin with solid fill">
              <a:extLst>
                <a:ext uri="{FF2B5EF4-FFF2-40B4-BE49-F238E27FC236}">
                  <a16:creationId xmlns:a16="http://schemas.microsoft.com/office/drawing/2014/main" id="{D76DBE6F-DAA4-F680-4E84-45AFAA43DC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0571" y="361623"/>
              <a:ext cx="1572643" cy="1424860"/>
            </a:xfrm>
            <a:prstGeom prst="rect">
              <a:avLst/>
            </a:prstGeom>
          </p:spPr>
        </p:pic>
        <p:sp>
          <p:nvSpPr>
            <p:cNvPr id="8" name="Flowchart: Connector 7">
              <a:extLst>
                <a:ext uri="{FF2B5EF4-FFF2-40B4-BE49-F238E27FC236}">
                  <a16:creationId xmlns:a16="http://schemas.microsoft.com/office/drawing/2014/main" id="{640AA0DF-C79A-BD3E-3A2D-F6C7CAB3E23C}"/>
                </a:ext>
              </a:extLst>
            </p:cNvPr>
            <p:cNvSpPr/>
            <p:nvPr/>
          </p:nvSpPr>
          <p:spPr>
            <a:xfrm>
              <a:off x="9859232" y="413212"/>
              <a:ext cx="884942" cy="805338"/>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y with two children outline">
              <a:extLst>
                <a:ext uri="{FF2B5EF4-FFF2-40B4-BE49-F238E27FC236}">
                  <a16:creationId xmlns:a16="http://schemas.microsoft.com/office/drawing/2014/main" id="{AC473931-F197-9B3A-9419-11A68A6A8B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1066" y="400450"/>
              <a:ext cx="801275" cy="725978"/>
            </a:xfrm>
            <a:prstGeom prst="rect">
              <a:avLst/>
            </a:prstGeom>
          </p:spPr>
        </p:pic>
      </p:grpSp>
      <p:sp>
        <p:nvSpPr>
          <p:cNvPr id="14" name="Title 1">
            <a:extLst>
              <a:ext uri="{FF2B5EF4-FFF2-40B4-BE49-F238E27FC236}">
                <a16:creationId xmlns:a16="http://schemas.microsoft.com/office/drawing/2014/main" id="{66DF1D5A-9B05-0D92-6CCF-5379C438085D}"/>
              </a:ext>
            </a:extLst>
          </p:cNvPr>
          <p:cNvSpPr>
            <a:spLocks noGrp="1"/>
          </p:cNvSpPr>
          <p:nvPr>
            <p:ph type="title"/>
          </p:nvPr>
        </p:nvSpPr>
        <p:spPr>
          <a:xfrm>
            <a:off x="300967" y="481572"/>
            <a:ext cx="7426427" cy="1133475"/>
          </a:xfrm>
        </p:spPr>
        <p:txBody>
          <a:bodyPr>
            <a:normAutofit fontScale="90000"/>
          </a:bodyPr>
          <a:lstStyle/>
          <a:p>
            <a:r>
              <a:rPr lang="en-US" dirty="0"/>
              <a:t>What is a </a:t>
            </a:r>
            <a:br>
              <a:rPr lang="en-US" dirty="0"/>
            </a:br>
            <a:r>
              <a:rPr lang="en-US" sz="5300" b="1" dirty="0">
                <a:solidFill>
                  <a:schemeClr val="accent2"/>
                </a:solidFill>
              </a:rPr>
              <a:t>CHALLENGED COE?</a:t>
            </a:r>
          </a:p>
        </p:txBody>
      </p:sp>
      <p:sp>
        <p:nvSpPr>
          <p:cNvPr id="2" name="TextBox 1">
            <a:extLst>
              <a:ext uri="{FF2B5EF4-FFF2-40B4-BE49-F238E27FC236}">
                <a16:creationId xmlns:a16="http://schemas.microsoft.com/office/drawing/2014/main" id="{D55FF530-29F5-1F84-E940-5207509D4F75}"/>
              </a:ext>
            </a:extLst>
          </p:cNvPr>
          <p:cNvSpPr txBox="1"/>
          <p:nvPr/>
        </p:nvSpPr>
        <p:spPr>
          <a:xfrm>
            <a:off x="525100" y="1830143"/>
            <a:ext cx="4255130" cy="3477875"/>
          </a:xfrm>
          <a:prstGeom prst="rect">
            <a:avLst/>
          </a:prstGeom>
          <a:noFill/>
        </p:spPr>
        <p:txBody>
          <a:bodyPr wrap="square" rtlCol="0">
            <a:spAutoFit/>
          </a:bodyPr>
          <a:lstStyle/>
          <a:p>
            <a:r>
              <a:rPr lang="en-US" sz="2000" b="1" dirty="0">
                <a:solidFill>
                  <a:schemeClr val="bg2">
                    <a:lumMod val="25000"/>
                  </a:schemeClr>
                </a:solidFill>
              </a:rPr>
              <a:t>A Challenged COE is a form that validates that the student(s) did move away from your school district and established a new residence in another district, state or country when the local district did not withdraw the students(s). A complete Challenge COE form records the new residence and move criteria that validates the COE.</a:t>
            </a:r>
          </a:p>
        </p:txBody>
      </p:sp>
      <p:pic>
        <p:nvPicPr>
          <p:cNvPr id="5" name="Picture 2">
            <a:extLst>
              <a:ext uri="{FF2B5EF4-FFF2-40B4-BE49-F238E27FC236}">
                <a16:creationId xmlns:a16="http://schemas.microsoft.com/office/drawing/2014/main" id="{0F59FFD7-7BBA-AA4F-B754-D151F36B5A4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733" r="2193"/>
          <a:stretch/>
        </p:blipFill>
        <p:spPr bwMode="auto">
          <a:xfrm>
            <a:off x="6427501" y="1514085"/>
            <a:ext cx="4038305" cy="524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14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831EB20-BF56-7998-007B-16F934679E95}"/>
              </a:ext>
            </a:extLst>
          </p:cNvPr>
          <p:cNvGrpSpPr/>
          <p:nvPr/>
        </p:nvGrpSpPr>
        <p:grpSpPr>
          <a:xfrm>
            <a:off x="375980" y="2996311"/>
            <a:ext cx="1840968" cy="1667970"/>
            <a:chOff x="7068159" y="882581"/>
            <a:chExt cx="3127427" cy="3127427"/>
          </a:xfrm>
          <a:solidFill>
            <a:schemeClr val="bg2">
              <a:lumMod val="50000"/>
            </a:schemeClr>
          </a:solidFill>
        </p:grpSpPr>
        <p:pic>
          <p:nvPicPr>
            <p:cNvPr id="12" name="Graphic 11" descr="Schoolhouse outline">
              <a:extLst>
                <a:ext uri="{FF2B5EF4-FFF2-40B4-BE49-F238E27FC236}">
                  <a16:creationId xmlns:a16="http://schemas.microsoft.com/office/drawing/2014/main" id="{40EE8BD7-A87F-29BF-BDF4-E4466E10DD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4672" y="1758147"/>
              <a:ext cx="914400" cy="914400"/>
            </a:xfrm>
            <a:prstGeom prst="rect">
              <a:avLst/>
            </a:prstGeom>
          </p:spPr>
        </p:pic>
        <p:pic>
          <p:nvPicPr>
            <p:cNvPr id="13" name="Graphic 12" descr="Laptop with solid fill">
              <a:extLst>
                <a:ext uri="{FF2B5EF4-FFF2-40B4-BE49-F238E27FC236}">
                  <a16:creationId xmlns:a16="http://schemas.microsoft.com/office/drawing/2014/main" id="{641EB280-00B1-7AEB-6EB4-5982C6200F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159" y="882581"/>
              <a:ext cx="3127427" cy="3127427"/>
            </a:xfrm>
            <a:prstGeom prst="rect">
              <a:avLst/>
            </a:prstGeom>
          </p:spPr>
        </p:pic>
      </p:grpSp>
      <p:pic>
        <p:nvPicPr>
          <p:cNvPr id="10" name="Graphic 9" descr="Repeat with solid fill">
            <a:extLst>
              <a:ext uri="{FF2B5EF4-FFF2-40B4-BE49-F238E27FC236}">
                <a16:creationId xmlns:a16="http://schemas.microsoft.com/office/drawing/2014/main" id="{6FAA211C-8E24-B43C-F821-58C2643045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6894" y="4379754"/>
            <a:ext cx="1725309" cy="1563180"/>
          </a:xfrm>
          <a:prstGeom prst="rect">
            <a:avLst/>
          </a:prstGeom>
        </p:spPr>
      </p:pic>
      <p:grpSp>
        <p:nvGrpSpPr>
          <p:cNvPr id="16" name="Group 15">
            <a:extLst>
              <a:ext uri="{FF2B5EF4-FFF2-40B4-BE49-F238E27FC236}">
                <a16:creationId xmlns:a16="http://schemas.microsoft.com/office/drawing/2014/main" id="{A0CED46C-A8E6-7305-C527-96CDDCB63A87}"/>
              </a:ext>
            </a:extLst>
          </p:cNvPr>
          <p:cNvGrpSpPr/>
          <p:nvPr/>
        </p:nvGrpSpPr>
        <p:grpSpPr>
          <a:xfrm>
            <a:off x="259134" y="1717658"/>
            <a:ext cx="1903982" cy="1424860"/>
            <a:chOff x="9859232" y="361623"/>
            <a:chExt cx="1903982" cy="1424860"/>
          </a:xfrm>
        </p:grpSpPr>
        <p:pic>
          <p:nvPicPr>
            <p:cNvPr id="7" name="Graphic 6" descr="Map with pin with solid fill">
              <a:extLst>
                <a:ext uri="{FF2B5EF4-FFF2-40B4-BE49-F238E27FC236}">
                  <a16:creationId xmlns:a16="http://schemas.microsoft.com/office/drawing/2014/main" id="{D76DBE6F-DAA4-F680-4E84-45AFAA43DC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0571" y="361623"/>
              <a:ext cx="1572643" cy="1424860"/>
            </a:xfrm>
            <a:prstGeom prst="rect">
              <a:avLst/>
            </a:prstGeom>
          </p:spPr>
        </p:pic>
        <p:sp>
          <p:nvSpPr>
            <p:cNvPr id="8" name="Flowchart: Connector 7">
              <a:extLst>
                <a:ext uri="{FF2B5EF4-FFF2-40B4-BE49-F238E27FC236}">
                  <a16:creationId xmlns:a16="http://schemas.microsoft.com/office/drawing/2014/main" id="{640AA0DF-C79A-BD3E-3A2D-F6C7CAB3E23C}"/>
                </a:ext>
              </a:extLst>
            </p:cNvPr>
            <p:cNvSpPr/>
            <p:nvPr/>
          </p:nvSpPr>
          <p:spPr>
            <a:xfrm>
              <a:off x="9859232" y="413212"/>
              <a:ext cx="884942" cy="805338"/>
            </a:xfrm>
            <a:prstGeom prst="flowChartConnector">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y with two children outline">
              <a:extLst>
                <a:ext uri="{FF2B5EF4-FFF2-40B4-BE49-F238E27FC236}">
                  <a16:creationId xmlns:a16="http://schemas.microsoft.com/office/drawing/2014/main" id="{AC473931-F197-9B3A-9419-11A68A6A8B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1066" y="400450"/>
              <a:ext cx="801275" cy="725978"/>
            </a:xfrm>
            <a:prstGeom prst="rect">
              <a:avLst/>
            </a:prstGeom>
          </p:spPr>
        </p:pic>
      </p:grpSp>
      <p:sp>
        <p:nvSpPr>
          <p:cNvPr id="14" name="Title 1">
            <a:extLst>
              <a:ext uri="{FF2B5EF4-FFF2-40B4-BE49-F238E27FC236}">
                <a16:creationId xmlns:a16="http://schemas.microsoft.com/office/drawing/2014/main" id="{66DF1D5A-9B05-0D92-6CCF-5379C438085D}"/>
              </a:ext>
            </a:extLst>
          </p:cNvPr>
          <p:cNvSpPr>
            <a:spLocks noGrp="1"/>
          </p:cNvSpPr>
          <p:nvPr>
            <p:ph type="title"/>
          </p:nvPr>
        </p:nvSpPr>
        <p:spPr>
          <a:xfrm>
            <a:off x="300967" y="481572"/>
            <a:ext cx="11604340" cy="1133475"/>
          </a:xfrm>
        </p:spPr>
        <p:txBody>
          <a:bodyPr>
            <a:normAutofit fontScale="90000"/>
          </a:bodyPr>
          <a:lstStyle/>
          <a:p>
            <a:r>
              <a:rPr lang="en-US" dirty="0">
                <a:solidFill>
                  <a:schemeClr val="accent1"/>
                </a:solidFill>
              </a:rPr>
              <a:t>Things to remember   </a:t>
            </a:r>
            <a:br>
              <a:rPr lang="en-US" dirty="0"/>
            </a:br>
            <a:r>
              <a:rPr lang="en-US" sz="5300" b="1" dirty="0">
                <a:solidFill>
                  <a:schemeClr val="accent2"/>
                </a:solidFill>
              </a:rPr>
              <a:t>CHALLENGED COE</a:t>
            </a:r>
          </a:p>
        </p:txBody>
      </p:sp>
      <p:sp>
        <p:nvSpPr>
          <p:cNvPr id="15" name="Text Placeholder 3">
            <a:extLst>
              <a:ext uri="{FF2B5EF4-FFF2-40B4-BE49-F238E27FC236}">
                <a16:creationId xmlns:a16="http://schemas.microsoft.com/office/drawing/2014/main" id="{F7CF5D02-B9EF-F0ED-7D96-D01E2DBC913C}"/>
              </a:ext>
            </a:extLst>
          </p:cNvPr>
          <p:cNvSpPr txBox="1">
            <a:spLocks/>
          </p:cNvSpPr>
          <p:nvPr/>
        </p:nvSpPr>
        <p:spPr>
          <a:xfrm>
            <a:off x="2163116" y="1730762"/>
            <a:ext cx="9929022" cy="33538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Some migrant families “move” or have “short duration moves” into a different school district during school breaks such as winter break, spring break or long weekend holidays. If the move was to seek or work in agriculture/fishing and </a:t>
            </a:r>
            <a:r>
              <a:rPr lang="en-US" sz="2000" b="1" dirty="0"/>
              <a:t>NOT</a:t>
            </a:r>
            <a:r>
              <a:rPr lang="en-US" sz="2000" dirty="0"/>
              <a:t> vacation, the family move can be considered a </a:t>
            </a:r>
            <a:r>
              <a:rPr lang="en-US" sz="2000" b="1" dirty="0"/>
              <a:t>NEW Qualifying Move </a:t>
            </a:r>
            <a:r>
              <a:rPr lang="en-US" sz="2000" dirty="0"/>
              <a:t>for purposes of migrant eligibility.  </a:t>
            </a:r>
          </a:p>
          <a:p>
            <a:r>
              <a:rPr lang="en-US" sz="2000" dirty="0"/>
              <a:t>If the student </a:t>
            </a:r>
            <a:r>
              <a:rPr lang="en-US" sz="2000" b="1" dirty="0"/>
              <a:t>DOES NOT </a:t>
            </a:r>
            <a:r>
              <a:rPr lang="en-US" sz="2000" dirty="0"/>
              <a:t>withdraw from their School District before they move, they are considered active students in their district. To establish a </a:t>
            </a:r>
            <a:r>
              <a:rPr lang="en-US" sz="2000" b="1" dirty="0"/>
              <a:t>NEW RESIDENCE </a:t>
            </a:r>
            <a:r>
              <a:rPr lang="en-US" sz="2000" dirty="0"/>
              <a:t>in</a:t>
            </a:r>
            <a:r>
              <a:rPr lang="en-US" sz="2000" b="1" dirty="0"/>
              <a:t> </a:t>
            </a:r>
            <a:r>
              <a:rPr lang="en-US" sz="2000" dirty="0"/>
              <a:t>a different district MSDRS uses a challenged COE form to validate that the student(s) did in fact move away. </a:t>
            </a:r>
          </a:p>
          <a:p>
            <a:pPr marL="285750" indent="-285750"/>
            <a:r>
              <a:rPr lang="en-US" sz="2000" b="1" dirty="0"/>
              <a:t>ATTENDANCE</a:t>
            </a:r>
            <a:r>
              <a:rPr lang="en-US" sz="2000" dirty="0"/>
              <a:t> verification is required for approval. For example, if a family moves to California during spring break to work and stays an additional week, attendance records need to reflect that student was absent for the week after the break. </a:t>
            </a:r>
          </a:p>
          <a:p>
            <a:pPr marL="285750" indent="-285750"/>
            <a:r>
              <a:rPr lang="en-US" sz="2000" dirty="0"/>
              <a:t>A Challenged COE provides </a:t>
            </a:r>
            <a:r>
              <a:rPr lang="en-US" sz="2000" b="1" dirty="0"/>
              <a:t>proof</a:t>
            </a:r>
            <a:r>
              <a:rPr lang="en-US" sz="2000" dirty="0"/>
              <a:t> of the </a:t>
            </a:r>
            <a:r>
              <a:rPr lang="en-US" sz="2000" b="1" dirty="0"/>
              <a:t>NEW RESIDENCE </a:t>
            </a:r>
            <a:r>
              <a:rPr lang="en-US" sz="2000" dirty="0"/>
              <a:t>for OME auditing purposes. </a:t>
            </a:r>
          </a:p>
          <a:p>
            <a:pPr marL="285750" indent="-285750"/>
            <a:endParaRPr lang="en-US" sz="2000" dirty="0"/>
          </a:p>
          <a:p>
            <a:pPr marL="285750" indent="-285750"/>
            <a:endParaRPr lang="en-US" sz="2000" dirty="0"/>
          </a:p>
          <a:p>
            <a:endParaRPr lang="en-US" dirty="0"/>
          </a:p>
        </p:txBody>
      </p:sp>
    </p:spTree>
    <p:extLst>
      <p:ext uri="{BB962C8B-B14F-4D97-AF65-F5344CB8AC3E}">
        <p14:creationId xmlns:p14="http://schemas.microsoft.com/office/powerpoint/2010/main" val="389260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OSPI logo">
            <a:extLst>
              <a:ext uri="{FF2B5EF4-FFF2-40B4-BE49-F238E27FC236}">
                <a16:creationId xmlns:a16="http://schemas.microsoft.com/office/drawing/2014/main" id="{ACCAE71C-262C-4670-8A1D-A14F8935A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4" name="Title 3">
            <a:extLst>
              <a:ext uri="{FF2B5EF4-FFF2-40B4-BE49-F238E27FC236}">
                <a16:creationId xmlns:a16="http://schemas.microsoft.com/office/drawing/2014/main" id="{72962C5F-302A-4C30-BE2A-667E19D2D6A9}"/>
              </a:ext>
            </a:extLst>
          </p:cNvPr>
          <p:cNvSpPr txBox="1">
            <a:spLocks noGrp="1"/>
          </p:cNvSpPr>
          <p:nvPr>
            <p:ph type="title" idx="4294967295"/>
          </p:nvPr>
        </p:nvSpPr>
        <p:spPr>
          <a:xfrm>
            <a:off x="0" y="638175"/>
            <a:ext cx="3875088"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lumMod val="10000"/>
                  </a:schemeClr>
                </a:solidFill>
                <a:effectLst/>
                <a:uLnTx/>
                <a:uFillTx/>
                <a:latin typeface="Segoe UI" panose="020B0502040204020203" pitchFamily="34" charset="0"/>
                <a:ea typeface="+mn-ea"/>
                <a:cs typeface="Segoe UI" panose="020B0502040204020203" pitchFamily="34" charset="0"/>
              </a:rPr>
              <a:t>Equity Statement</a:t>
            </a:r>
          </a:p>
        </p:txBody>
      </p:sp>
      <p:sp>
        <p:nvSpPr>
          <p:cNvPr id="5" name="TextBox 4">
            <a:extLst>
              <a:ext uri="{FF2B5EF4-FFF2-40B4-BE49-F238E27FC236}">
                <a16:creationId xmlns:a16="http://schemas.microsoft.com/office/drawing/2014/main" id="{4D600171-EF41-458F-B6F6-BD2431648145}"/>
              </a:ext>
            </a:extLst>
          </p:cNvPr>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48081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8D24-96D4-5AF5-F9A2-841DAC608017}"/>
              </a:ext>
            </a:extLst>
          </p:cNvPr>
          <p:cNvSpPr>
            <a:spLocks noGrp="1"/>
          </p:cNvSpPr>
          <p:nvPr>
            <p:ph type="title"/>
          </p:nvPr>
        </p:nvSpPr>
        <p:spPr/>
        <p:txBody>
          <a:bodyPr/>
          <a:lstStyle/>
          <a:p>
            <a:r>
              <a:rPr lang="en-US" b="1" dirty="0">
                <a:solidFill>
                  <a:schemeClr val="accent2"/>
                </a:solidFill>
              </a:rPr>
              <a:t>Short Duration Move </a:t>
            </a:r>
            <a:r>
              <a:rPr lang="en-US" dirty="0"/>
              <a:t>(3 weeks or less)</a:t>
            </a:r>
          </a:p>
        </p:txBody>
      </p:sp>
      <p:sp>
        <p:nvSpPr>
          <p:cNvPr id="4" name="Rectangle 3">
            <a:extLst>
              <a:ext uri="{FF2B5EF4-FFF2-40B4-BE49-F238E27FC236}">
                <a16:creationId xmlns:a16="http://schemas.microsoft.com/office/drawing/2014/main" id="{A3D2F6DD-E692-A19F-CC8C-42555BFC4C7F}"/>
              </a:ext>
            </a:extLst>
          </p:cNvPr>
          <p:cNvSpPr/>
          <p:nvPr/>
        </p:nvSpPr>
        <p:spPr>
          <a:xfrm>
            <a:off x="838200" y="3071446"/>
            <a:ext cx="3534508" cy="2579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D6E49F-19D8-2DF7-9DA4-49E1C7378AB2}"/>
              </a:ext>
            </a:extLst>
          </p:cNvPr>
          <p:cNvSpPr/>
          <p:nvPr/>
        </p:nvSpPr>
        <p:spPr>
          <a:xfrm>
            <a:off x="4525108" y="3071445"/>
            <a:ext cx="3534508" cy="2579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EC1CC5B-FF15-3286-126A-CF1D61A1F267}"/>
              </a:ext>
            </a:extLst>
          </p:cNvPr>
          <p:cNvSpPr/>
          <p:nvPr/>
        </p:nvSpPr>
        <p:spPr>
          <a:xfrm>
            <a:off x="8212016" y="3071445"/>
            <a:ext cx="3534508" cy="25790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B7C3C5-44F2-3CB1-1196-D549DF3C5019}"/>
              </a:ext>
            </a:extLst>
          </p:cNvPr>
          <p:cNvSpPr txBox="1"/>
          <p:nvPr/>
        </p:nvSpPr>
        <p:spPr>
          <a:xfrm>
            <a:off x="978877" y="3136612"/>
            <a:ext cx="3253154" cy="1569660"/>
          </a:xfrm>
          <a:prstGeom prst="rect">
            <a:avLst/>
          </a:prstGeom>
          <a:noFill/>
        </p:spPr>
        <p:txBody>
          <a:bodyPr wrap="square" rtlCol="0">
            <a:spAutoFit/>
          </a:bodyPr>
          <a:lstStyle/>
          <a:p>
            <a:r>
              <a:rPr lang="en-US" sz="1600" b="1" dirty="0">
                <a:solidFill>
                  <a:schemeClr val="bg1"/>
                </a:solidFill>
              </a:rPr>
              <a:t>If the move away from your district was to seek or obtain work </a:t>
            </a:r>
          </a:p>
          <a:p>
            <a:endParaRPr lang="en-US" sz="1600" b="1" dirty="0">
              <a:solidFill>
                <a:schemeClr val="bg1"/>
              </a:solidFill>
            </a:endParaRPr>
          </a:p>
          <a:p>
            <a:pPr marL="285750" indent="-285750">
              <a:buFont typeface="Arial" panose="020B0604020202020204" pitchFamily="34" charset="0"/>
              <a:buChar char="•"/>
            </a:pPr>
            <a:r>
              <a:rPr lang="en-US" sz="1600" dirty="0">
                <a:solidFill>
                  <a:schemeClr val="bg1"/>
                </a:solidFill>
              </a:rPr>
              <a:t>What kind of crop and activity did the worker seek or obtain?</a:t>
            </a:r>
          </a:p>
          <a:p>
            <a:pPr marL="285750" indent="-285750">
              <a:buFont typeface="Arial" panose="020B0604020202020204" pitchFamily="34" charset="0"/>
              <a:buChar char="•"/>
            </a:pPr>
            <a:r>
              <a:rPr lang="en-US" sz="1600" dirty="0">
                <a:solidFill>
                  <a:schemeClr val="bg1"/>
                </a:solidFill>
              </a:rPr>
              <a:t>Employer name</a:t>
            </a:r>
          </a:p>
        </p:txBody>
      </p:sp>
      <p:sp>
        <p:nvSpPr>
          <p:cNvPr id="8" name="TextBox 7">
            <a:extLst>
              <a:ext uri="{FF2B5EF4-FFF2-40B4-BE49-F238E27FC236}">
                <a16:creationId xmlns:a16="http://schemas.microsoft.com/office/drawing/2014/main" id="{80457EE9-4E73-9634-F282-F1BD62BF9753}"/>
              </a:ext>
            </a:extLst>
          </p:cNvPr>
          <p:cNvSpPr txBox="1"/>
          <p:nvPr/>
        </p:nvSpPr>
        <p:spPr>
          <a:xfrm>
            <a:off x="4513385" y="3071445"/>
            <a:ext cx="3253154" cy="2677656"/>
          </a:xfrm>
          <a:prstGeom prst="rect">
            <a:avLst/>
          </a:prstGeom>
          <a:noFill/>
        </p:spPr>
        <p:txBody>
          <a:bodyPr wrap="square" rtlCol="0">
            <a:spAutoFit/>
          </a:bodyPr>
          <a:lstStyle/>
          <a:p>
            <a:r>
              <a:rPr lang="en-US" sz="1600" b="1" dirty="0">
                <a:solidFill>
                  <a:schemeClr val="bg1"/>
                </a:solidFill>
              </a:rPr>
              <a:t>If the move was related to lack of work or reduction of work hours and family moved to live economically cheaper in a different location, then the recruiter need comments referring to:</a:t>
            </a:r>
          </a:p>
          <a:p>
            <a:pPr marL="285750" indent="-285750">
              <a:buFont typeface="Arial" panose="020B0604020202020204" pitchFamily="34" charset="0"/>
              <a:buChar char="•"/>
            </a:pPr>
            <a:r>
              <a:rPr lang="en-US" sz="1400" dirty="0">
                <a:solidFill>
                  <a:schemeClr val="bg1"/>
                </a:solidFill>
              </a:rPr>
              <a:t>Due to lack of work hours, family moved to California because cost of living is cheaper than staying in Sunnyside</a:t>
            </a:r>
          </a:p>
        </p:txBody>
      </p:sp>
      <p:sp>
        <p:nvSpPr>
          <p:cNvPr id="9" name="TextBox 8">
            <a:extLst>
              <a:ext uri="{FF2B5EF4-FFF2-40B4-BE49-F238E27FC236}">
                <a16:creationId xmlns:a16="http://schemas.microsoft.com/office/drawing/2014/main" id="{5CFA73A9-DE22-3642-F5A4-5B9942960344}"/>
              </a:ext>
            </a:extLst>
          </p:cNvPr>
          <p:cNvSpPr txBox="1"/>
          <p:nvPr/>
        </p:nvSpPr>
        <p:spPr>
          <a:xfrm>
            <a:off x="8212016" y="3135378"/>
            <a:ext cx="3253154" cy="2215991"/>
          </a:xfrm>
          <a:prstGeom prst="rect">
            <a:avLst/>
          </a:prstGeom>
          <a:noFill/>
        </p:spPr>
        <p:txBody>
          <a:bodyPr wrap="square" rtlCol="0">
            <a:spAutoFit/>
          </a:bodyPr>
          <a:lstStyle/>
          <a:p>
            <a:r>
              <a:rPr lang="en-US" sz="1600" b="1" dirty="0">
                <a:solidFill>
                  <a:schemeClr val="bg1"/>
                </a:solidFill>
              </a:rPr>
              <a:t>If the move was related to lack of work or reduction of hours and family moved to earn a living somewhere else, the recruiter would need comments such as:</a:t>
            </a:r>
          </a:p>
          <a:p>
            <a:endParaRPr lang="en-US" sz="1600" b="1" dirty="0">
              <a:solidFill>
                <a:schemeClr val="bg1"/>
              </a:solidFill>
            </a:endParaRPr>
          </a:p>
          <a:p>
            <a:pPr marL="285750" indent="-285750">
              <a:buFont typeface="Arial" panose="020B0604020202020204" pitchFamily="34" charset="0"/>
              <a:buChar char="•"/>
            </a:pPr>
            <a:r>
              <a:rPr lang="en-US" sz="1400" dirty="0">
                <a:solidFill>
                  <a:schemeClr val="bg1"/>
                </a:solidFill>
              </a:rPr>
              <a:t>Family moved to California due to lack of work or reduction of hours</a:t>
            </a:r>
          </a:p>
          <a:p>
            <a:pPr marL="285750" indent="-285750">
              <a:buFont typeface="Arial" panose="020B0604020202020204" pitchFamily="34" charset="0"/>
              <a:buChar char="•"/>
            </a:pPr>
            <a:r>
              <a:rPr lang="en-US" sz="1400" dirty="0">
                <a:solidFill>
                  <a:schemeClr val="bg1"/>
                </a:solidFill>
              </a:rPr>
              <a:t>Family moved to California to work</a:t>
            </a:r>
          </a:p>
        </p:txBody>
      </p:sp>
      <p:sp>
        <p:nvSpPr>
          <p:cNvPr id="16" name="Text Placeholder 2">
            <a:extLst>
              <a:ext uri="{FF2B5EF4-FFF2-40B4-BE49-F238E27FC236}">
                <a16:creationId xmlns:a16="http://schemas.microsoft.com/office/drawing/2014/main" id="{DBA6CCF6-5819-D865-2A64-6AAE484B96C1}"/>
              </a:ext>
            </a:extLst>
          </p:cNvPr>
          <p:cNvSpPr>
            <a:spLocks noGrp="1"/>
          </p:cNvSpPr>
          <p:nvPr>
            <p:ph idx="1"/>
          </p:nvPr>
        </p:nvSpPr>
        <p:spPr>
          <a:xfrm>
            <a:off x="882162" y="1412045"/>
            <a:ext cx="10515600" cy="1723333"/>
          </a:xfrm>
        </p:spPr>
        <p:txBody>
          <a:bodyPr>
            <a:normAutofit lnSpcReduction="10000"/>
          </a:bodyPr>
          <a:lstStyle/>
          <a:p>
            <a:pPr marL="0" indent="0">
              <a:lnSpc>
                <a:spcPct val="120000"/>
              </a:lnSpc>
              <a:buNone/>
            </a:pPr>
            <a:r>
              <a:rPr lang="en-US" sz="2400" dirty="0">
                <a:solidFill>
                  <a:schemeClr val="bg2">
                    <a:lumMod val="25000"/>
                  </a:schemeClr>
                </a:solidFill>
              </a:rPr>
              <a:t>With moves of </a:t>
            </a:r>
            <a:r>
              <a:rPr lang="en-US" sz="2400" b="1" dirty="0">
                <a:solidFill>
                  <a:schemeClr val="bg2">
                    <a:lumMod val="25000"/>
                  </a:schemeClr>
                </a:solidFill>
              </a:rPr>
              <a:t>three weeks </a:t>
            </a:r>
            <a:r>
              <a:rPr lang="en-US" sz="2400" dirty="0">
                <a:solidFill>
                  <a:schemeClr val="bg2">
                    <a:lumMod val="25000"/>
                  </a:schemeClr>
                </a:solidFill>
              </a:rPr>
              <a:t>or less, additional comments will be required to explain why the move was for qualifying purposes. How was it determined that the move was for economic necessity and not to visit relatives or for vacation?</a:t>
            </a:r>
          </a:p>
          <a:p>
            <a:pPr marL="342900" indent="-342900">
              <a:lnSpc>
                <a:spcPct val="120000"/>
              </a:lnSpc>
              <a:buFont typeface="Arial" panose="020B0604020202020204" pitchFamily="34" charset="0"/>
              <a:buChar char="•"/>
            </a:pPr>
            <a:endParaRPr lang="en-US" dirty="0">
              <a:solidFill>
                <a:schemeClr val="bg2">
                  <a:lumMod val="25000"/>
                </a:schemeClr>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548377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99A2C2BB-28A1-EF83-98B3-CFA3E9A8EF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030"/>
          <a:stretch/>
        </p:blipFill>
        <p:spPr>
          <a:xfrm>
            <a:off x="2021346" y="0"/>
            <a:ext cx="8149308" cy="6167535"/>
          </a:xfrm>
          <a:prstGeom prst="rect">
            <a:avLst/>
          </a:prstGeom>
        </p:spPr>
      </p:pic>
    </p:spTree>
    <p:extLst>
      <p:ext uri="{BB962C8B-B14F-4D97-AF65-F5344CB8AC3E}">
        <p14:creationId xmlns:p14="http://schemas.microsoft.com/office/powerpoint/2010/main" val="353877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igns with text&#10;&#10;Description automatically generated">
            <a:extLst>
              <a:ext uri="{FF2B5EF4-FFF2-40B4-BE49-F238E27FC236}">
                <a16:creationId xmlns:a16="http://schemas.microsoft.com/office/drawing/2014/main" id="{51C342EC-B7E4-9320-D61D-A0283CDCE6F8}"/>
              </a:ext>
            </a:extLst>
          </p:cNvPr>
          <p:cNvPicPr>
            <a:picLocks noChangeAspect="1"/>
          </p:cNvPicPr>
          <p:nvPr/>
        </p:nvPicPr>
        <p:blipFill rotWithShape="1">
          <a:blip r:embed="rId2">
            <a:extLst>
              <a:ext uri="{28A0092B-C50C-407E-A947-70E740481C1C}">
                <a14:useLocalDpi xmlns:a14="http://schemas.microsoft.com/office/drawing/2010/main" val="0"/>
              </a:ext>
            </a:extLst>
          </a:blip>
          <a:srcRect t="4641" b="2956"/>
          <a:stretch/>
        </p:blipFill>
        <p:spPr>
          <a:xfrm>
            <a:off x="1979357" y="0"/>
            <a:ext cx="8588014" cy="6130212"/>
          </a:xfrm>
          <a:prstGeom prst="rect">
            <a:avLst/>
          </a:prstGeom>
        </p:spPr>
      </p:pic>
      <p:sp>
        <p:nvSpPr>
          <p:cNvPr id="6" name="Callout: Left Arrow 5">
            <a:extLst>
              <a:ext uri="{FF2B5EF4-FFF2-40B4-BE49-F238E27FC236}">
                <a16:creationId xmlns:a16="http://schemas.microsoft.com/office/drawing/2014/main" id="{E4547641-CF04-9AD0-E255-128478EE779D}"/>
              </a:ext>
            </a:extLst>
          </p:cNvPr>
          <p:cNvSpPr/>
          <p:nvPr/>
        </p:nvSpPr>
        <p:spPr>
          <a:xfrm>
            <a:off x="10410738" y="5251508"/>
            <a:ext cx="1535185" cy="1191237"/>
          </a:xfrm>
          <a:prstGeom prst="leftArrowCallo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b="1" dirty="0"/>
              <a:t>24-25</a:t>
            </a:r>
            <a:r>
              <a:rPr lang="en-US" sz="1200" dirty="0"/>
              <a:t> school year starts </a:t>
            </a:r>
          </a:p>
          <a:p>
            <a:pPr algn="ctr"/>
            <a:r>
              <a:rPr lang="en-US" sz="1400" b="1" dirty="0"/>
              <a:t>AUGUST</a:t>
            </a:r>
          </a:p>
          <a:p>
            <a:pPr algn="ctr"/>
            <a:r>
              <a:rPr lang="en-US" sz="1400" b="1" dirty="0"/>
              <a:t>19TH</a:t>
            </a:r>
          </a:p>
        </p:txBody>
      </p:sp>
    </p:spTree>
    <p:extLst>
      <p:ext uri="{BB962C8B-B14F-4D97-AF65-F5344CB8AC3E}">
        <p14:creationId xmlns:p14="http://schemas.microsoft.com/office/powerpoint/2010/main" val="765102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FFE2FF-D6FC-DADD-7236-192297CB2DD2}"/>
              </a:ext>
            </a:extLst>
          </p:cNvPr>
          <p:cNvSpPr>
            <a:spLocks noGrp="1"/>
          </p:cNvSpPr>
          <p:nvPr>
            <p:ph type="title"/>
          </p:nvPr>
        </p:nvSpPr>
        <p:spPr>
          <a:xfrm>
            <a:off x="340259" y="374178"/>
            <a:ext cx="10515600" cy="1325563"/>
          </a:xfrm>
        </p:spPr>
        <p:txBody>
          <a:bodyPr/>
          <a:lstStyle/>
          <a:p>
            <a:r>
              <a:rPr lang="en-US" b="1" dirty="0">
                <a:solidFill>
                  <a:schemeClr val="accent2"/>
                </a:solidFill>
              </a:rPr>
              <a:t>Challenged COE </a:t>
            </a:r>
            <a:br>
              <a:rPr lang="en-US" b="1" dirty="0">
                <a:solidFill>
                  <a:schemeClr val="accent2"/>
                </a:solidFill>
              </a:rPr>
            </a:br>
            <a:r>
              <a:rPr lang="en-US" dirty="0"/>
              <a:t>Example </a:t>
            </a:r>
          </a:p>
        </p:txBody>
      </p:sp>
      <p:pic>
        <p:nvPicPr>
          <p:cNvPr id="6" name="Content Placeholder 5" descr="A screenshot of a computer&#10;&#10;Description automatically generated">
            <a:extLst>
              <a:ext uri="{FF2B5EF4-FFF2-40B4-BE49-F238E27FC236}">
                <a16:creationId xmlns:a16="http://schemas.microsoft.com/office/drawing/2014/main" id="{E00594B3-1B74-C207-759C-98B11487D294}"/>
              </a:ext>
            </a:extLst>
          </p:cNvPr>
          <p:cNvPicPr>
            <a:picLocks noGrp="1" noChangeAspect="1"/>
          </p:cNvPicPr>
          <p:nvPr>
            <p:ph sz="half" idx="1"/>
          </p:nvPr>
        </p:nvPicPr>
        <p:blipFill>
          <a:blip r:embed="rId2"/>
          <a:stretch>
            <a:fillRect/>
          </a:stretch>
        </p:blipFill>
        <p:spPr>
          <a:xfrm>
            <a:off x="6464175" y="82969"/>
            <a:ext cx="5169528" cy="6692062"/>
          </a:xfrm>
          <a:prstGeom prst="rect">
            <a:avLst/>
          </a:prstGeom>
          <a:noFill/>
        </p:spPr>
      </p:pic>
    </p:spTree>
    <p:extLst>
      <p:ext uri="{BB962C8B-B14F-4D97-AF65-F5344CB8AC3E}">
        <p14:creationId xmlns:p14="http://schemas.microsoft.com/office/powerpoint/2010/main" val="2642153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8F224-8D40-B1C8-D3B5-22CFDD3E16B7}"/>
              </a:ext>
            </a:extLst>
          </p:cNvPr>
          <p:cNvSpPr/>
          <p:nvPr/>
        </p:nvSpPr>
        <p:spPr>
          <a:xfrm>
            <a:off x="0" y="3702868"/>
            <a:ext cx="12191999" cy="201168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4" name="TextBox 13">
            <a:extLst>
              <a:ext uri="{FF2B5EF4-FFF2-40B4-BE49-F238E27FC236}">
                <a16:creationId xmlns:a16="http://schemas.microsoft.com/office/drawing/2014/main" id="{A8786751-38E7-A5B8-9F19-F932C6024A99}"/>
              </a:ext>
            </a:extLst>
          </p:cNvPr>
          <p:cNvSpPr txBox="1"/>
          <p:nvPr/>
        </p:nvSpPr>
        <p:spPr>
          <a:xfrm>
            <a:off x="258843" y="3702868"/>
            <a:ext cx="7942217" cy="1569660"/>
          </a:xfrm>
          <a:prstGeom prst="rect">
            <a:avLst/>
          </a:prstGeom>
          <a:noFill/>
        </p:spPr>
        <p:txBody>
          <a:bodyPr wrap="square" rtlCol="0">
            <a:spAutoFit/>
          </a:bodyPr>
          <a:lstStyle/>
          <a:p>
            <a:r>
              <a:rPr lang="en-US" sz="9600" dirty="0">
                <a:solidFill>
                  <a:schemeClr val="bg1"/>
                </a:solidFill>
              </a:rPr>
              <a:t>Questions?</a:t>
            </a:r>
          </a:p>
        </p:txBody>
      </p:sp>
      <p:pic>
        <p:nvPicPr>
          <p:cNvPr id="7" name="Picture 6" descr="Yellow 3D brain">
            <a:extLst>
              <a:ext uri="{FF2B5EF4-FFF2-40B4-BE49-F238E27FC236}">
                <a16:creationId xmlns:a16="http://schemas.microsoft.com/office/drawing/2014/main" id="{A7B50AAE-92C2-33EB-7DD9-E5518E4BE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9398" y="0"/>
            <a:ext cx="5012602" cy="3728262"/>
          </a:xfrm>
          <a:prstGeom prst="rect">
            <a:avLst/>
          </a:prstGeom>
        </p:spPr>
      </p:pic>
      <p:sp>
        <p:nvSpPr>
          <p:cNvPr id="3" name="TextBox 2">
            <a:extLst>
              <a:ext uri="{FF2B5EF4-FFF2-40B4-BE49-F238E27FC236}">
                <a16:creationId xmlns:a16="http://schemas.microsoft.com/office/drawing/2014/main" id="{983B8F4D-488C-80DB-A1B3-4BEF0C0411A2}"/>
              </a:ext>
            </a:extLst>
          </p:cNvPr>
          <p:cNvSpPr txBox="1"/>
          <p:nvPr/>
        </p:nvSpPr>
        <p:spPr>
          <a:xfrm>
            <a:off x="9353725" y="331050"/>
            <a:ext cx="1254694" cy="2400657"/>
          </a:xfrm>
          <a:prstGeom prst="rect">
            <a:avLst/>
          </a:prstGeom>
          <a:noFill/>
        </p:spPr>
        <p:txBody>
          <a:bodyPr wrap="square">
            <a:spAutoFit/>
          </a:bodyPr>
          <a:lstStyle/>
          <a:p>
            <a:r>
              <a:rPr lang="en-US" sz="15000" dirty="0">
                <a:solidFill>
                  <a:schemeClr val="accent1"/>
                </a:solidFill>
                <a:latin typeface="Algerian" panose="04020705040A02060702" pitchFamily="82" charset="0"/>
              </a:rPr>
              <a:t>?</a:t>
            </a:r>
          </a:p>
        </p:txBody>
      </p:sp>
    </p:spTree>
    <p:extLst>
      <p:ext uri="{BB962C8B-B14F-4D97-AF65-F5344CB8AC3E}">
        <p14:creationId xmlns:p14="http://schemas.microsoft.com/office/powerpoint/2010/main" val="1524131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F110C-9185-21C7-7E10-7835DEA848BB}"/>
              </a:ext>
            </a:extLst>
          </p:cNvPr>
          <p:cNvSpPr>
            <a:spLocks noGrp="1"/>
          </p:cNvSpPr>
          <p:nvPr>
            <p:ph type="title"/>
          </p:nvPr>
        </p:nvSpPr>
        <p:spPr>
          <a:xfrm>
            <a:off x="0" y="2678458"/>
            <a:ext cx="12276499" cy="2852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  </a:t>
            </a:r>
            <a:r>
              <a:rPr lang="en-US" sz="9600" dirty="0"/>
              <a:t>Thank you!</a:t>
            </a:r>
          </a:p>
        </p:txBody>
      </p:sp>
    </p:spTree>
    <p:extLst>
      <p:ext uri="{BB962C8B-B14F-4D97-AF65-F5344CB8AC3E}">
        <p14:creationId xmlns:p14="http://schemas.microsoft.com/office/powerpoint/2010/main" val="2074692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2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DAFC-8AED-4827-A74F-F53B3841C064}"/>
              </a:ext>
            </a:extLst>
          </p:cNvPr>
          <p:cNvSpPr>
            <a:spLocks noGrp="1"/>
          </p:cNvSpPr>
          <p:nvPr>
            <p:ph type="title"/>
          </p:nvPr>
        </p:nvSpPr>
        <p:spPr/>
        <p:txBody>
          <a:bodyPr>
            <a:normAutofit/>
          </a:bodyPr>
          <a:lstStyle/>
          <a:p>
            <a:r>
              <a:rPr lang="en-US" b="1" i="1" dirty="0">
                <a:latin typeface="Segoe UI" panose="020B0502040204020203" pitchFamily="34" charset="0"/>
                <a:ea typeface="Calibri" panose="020F0502020204030204" pitchFamily="34" charset="0"/>
              </a:rPr>
              <a:t>Tribal Land Acknowledgement</a:t>
            </a:r>
            <a:endParaRPr lang="en-US" dirty="0"/>
          </a:p>
        </p:txBody>
      </p:sp>
      <p:sp>
        <p:nvSpPr>
          <p:cNvPr id="3" name="Content Placeholder 2">
            <a:extLst>
              <a:ext uri="{FF2B5EF4-FFF2-40B4-BE49-F238E27FC236}">
                <a16:creationId xmlns:a16="http://schemas.microsoft.com/office/drawing/2014/main" id="{9CCEED55-7900-4238-A258-2446E2589EE4}"/>
              </a:ext>
            </a:extLst>
          </p:cNvPr>
          <p:cNvSpPr>
            <a:spLocks noGrp="1"/>
          </p:cNvSpPr>
          <p:nvPr>
            <p:ph idx="1"/>
          </p:nvPr>
        </p:nvSpPr>
        <p:spPr/>
        <p:txBody>
          <a:bodyPr anchor="ctr">
            <a:normAutofit/>
          </a:bodyPr>
          <a:lstStyle/>
          <a:p>
            <a:pPr marL="0" marR="0" lvl="0" indent="0" algn="ctr">
              <a:spcBef>
                <a:spcPts val="0"/>
              </a:spcBef>
              <a:spcAft>
                <a:spcPts val="0"/>
              </a:spcAft>
              <a:buNone/>
              <a:tabLst>
                <a:tab pos="457200" algn="l"/>
              </a:tabLst>
            </a:pPr>
            <a:r>
              <a:rPr lang="en-US" sz="3200" b="1" i="1" dirty="0">
                <a:effectLst/>
                <a:latin typeface="Segoe UI" panose="020B0502040204020203" pitchFamily="34" charset="0"/>
                <a:ea typeface="Calibri" panose="020F0502020204030204" pitchFamily="34" charset="0"/>
                <a:cs typeface="Times New Roman" panose="02020603050405020304" pitchFamily="18" charset="0"/>
              </a:rPr>
              <a:t>I would like to acknowledge the Indigenous people who have stewarded this land since time immemorial and who still inhabit the area today, the Confederated Tribes and Bands of Indigenous people of Yakama Nation.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3436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Process 21">
            <a:extLst>
              <a:ext uri="{FF2B5EF4-FFF2-40B4-BE49-F238E27FC236}">
                <a16:creationId xmlns:a16="http://schemas.microsoft.com/office/drawing/2014/main" id="{FE2DE070-F722-28BF-DA71-D2F3C05380E0}"/>
              </a:ext>
              <a:ext uri="{C183D7F6-B498-43B3-948B-1728B52AA6E4}">
                <adec:decorative xmlns:adec="http://schemas.microsoft.com/office/drawing/2017/decorative" val="1"/>
              </a:ext>
            </a:extLst>
          </p:cNvPr>
          <p:cNvSpPr/>
          <p:nvPr/>
        </p:nvSpPr>
        <p:spPr>
          <a:xfrm>
            <a:off x="1503816" y="3816591"/>
            <a:ext cx="1645656" cy="1645656"/>
          </a:xfrm>
          <a:prstGeom prst="flowChartProcess">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dirty="0"/>
              <a:t>Agenda </a:t>
            </a:r>
          </a:p>
        </p:txBody>
      </p:sp>
      <p:cxnSp>
        <p:nvCxnSpPr>
          <p:cNvPr id="3" name="Straight Arrow Connector 2">
            <a:extLst>
              <a:ext uri="{FF2B5EF4-FFF2-40B4-BE49-F238E27FC236}">
                <a16:creationId xmlns:a16="http://schemas.microsoft.com/office/drawing/2014/main" id="{875F6352-0169-114F-952D-AE69650DB747}"/>
              </a:ext>
            </a:extLst>
          </p:cNvPr>
          <p:cNvCxnSpPr>
            <a:cxnSpLocks/>
          </p:cNvCxnSpPr>
          <p:nvPr/>
        </p:nvCxnSpPr>
        <p:spPr>
          <a:xfrm rot="5400000" flipH="1" flipV="1">
            <a:off x="-742579" y="3724278"/>
            <a:ext cx="3877880" cy="2143"/>
          </a:xfrm>
          <a:prstGeom prst="straightConnector1">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ACB24D9-A349-98FB-F4B2-15CEF9C75FC0}"/>
              </a:ext>
            </a:extLst>
          </p:cNvPr>
          <p:cNvCxnSpPr>
            <a:cxnSpLocks/>
          </p:cNvCxnSpPr>
          <p:nvPr/>
        </p:nvCxnSpPr>
        <p:spPr>
          <a:xfrm rot="10800000" flipH="1" flipV="1">
            <a:off x="1241435" y="5649881"/>
            <a:ext cx="3877880" cy="2143"/>
          </a:xfrm>
          <a:prstGeom prst="straightConnector1">
            <a:avLst/>
          </a:prstGeom>
          <a:ln w="28575">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BB9D782-9086-5177-3E18-CC6B789E574A}"/>
              </a:ext>
            </a:extLst>
          </p:cNvPr>
          <p:cNvSpPr/>
          <p:nvPr/>
        </p:nvSpPr>
        <p:spPr>
          <a:xfrm>
            <a:off x="5986512" y="2615577"/>
            <a:ext cx="182870" cy="1014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14C1CF6E-FC37-9540-8B47-D09F23AB0C74}"/>
              </a:ext>
            </a:extLst>
          </p:cNvPr>
          <p:cNvSpPr/>
          <p:nvPr/>
        </p:nvSpPr>
        <p:spPr>
          <a:xfrm>
            <a:off x="5986512" y="3805794"/>
            <a:ext cx="182870" cy="1014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49A17AEF-CF4E-4979-DCF8-FEA978C2E5F3}"/>
              </a:ext>
            </a:extLst>
          </p:cNvPr>
          <p:cNvSpPr/>
          <p:nvPr/>
        </p:nvSpPr>
        <p:spPr>
          <a:xfrm>
            <a:off x="5986512" y="4996012"/>
            <a:ext cx="182870" cy="1014002"/>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14F1D205-15C7-9063-0965-B7D5513A2A1C}"/>
              </a:ext>
            </a:extLst>
          </p:cNvPr>
          <p:cNvSpPr txBox="1"/>
          <p:nvPr/>
        </p:nvSpPr>
        <p:spPr>
          <a:xfrm>
            <a:off x="6277930" y="3765653"/>
            <a:ext cx="4033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3D"/>
                </a:solidFill>
                <a:effectLst/>
                <a:uLnTx/>
                <a:uFillTx/>
                <a:latin typeface="Segoe UI"/>
                <a:ea typeface="+mn-ea"/>
                <a:cs typeface="+mn-cs"/>
              </a:rPr>
              <a:t>eCOE Review</a:t>
            </a:r>
            <a:endParaRPr kumimoji="0" lang="en-US" sz="12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Segoe UI"/>
                <a:ea typeface="+mn-ea"/>
                <a:cs typeface="+mn-cs"/>
              </a:rPr>
              <a:t>Process for reviewing COE before submitting for approval. Approval timeline and expectations.  </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sp>
        <p:nvSpPr>
          <p:cNvPr id="9" name="TextBox 8">
            <a:extLst>
              <a:ext uri="{FF2B5EF4-FFF2-40B4-BE49-F238E27FC236}">
                <a16:creationId xmlns:a16="http://schemas.microsoft.com/office/drawing/2014/main" id="{8ADA8A80-9F0C-6237-78DF-B2B777062987}"/>
              </a:ext>
            </a:extLst>
          </p:cNvPr>
          <p:cNvSpPr txBox="1"/>
          <p:nvPr/>
        </p:nvSpPr>
        <p:spPr>
          <a:xfrm>
            <a:off x="6392213" y="5029204"/>
            <a:ext cx="40330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40403D"/>
                </a:solidFill>
                <a:latin typeface="Segoe UI"/>
              </a:rPr>
              <a:t>Challenge COE’s</a:t>
            </a:r>
            <a:endParaRPr kumimoji="0" lang="en-US" sz="12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lumMod val="50000"/>
                    <a:lumOff val="50000"/>
                  </a:prstClr>
                </a:solidFill>
                <a:latin typeface="Segoe UI"/>
              </a:rPr>
              <a:t>Timeline and process of challenge COEs. </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930CD26F-7AFB-86AF-790F-644948FC552C}"/>
              </a:ext>
            </a:extLst>
          </p:cNvPr>
          <p:cNvSpPr txBox="1"/>
          <p:nvPr/>
        </p:nvSpPr>
        <p:spPr>
          <a:xfrm>
            <a:off x="6277929" y="1440687"/>
            <a:ext cx="40330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40403D"/>
                </a:solidFill>
                <a:latin typeface="Segoe UI"/>
              </a:rPr>
              <a:t>MSDRS &amp; MSIS Updates</a:t>
            </a:r>
            <a:endParaRPr kumimoji="0" lang="en-US" sz="12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prstClr val="black">
                    <a:lumMod val="50000"/>
                    <a:lumOff val="50000"/>
                  </a:prstClr>
                </a:solidFill>
                <a:latin typeface="Segoe UI"/>
              </a:rPr>
              <a:t>MSIS 2.0 updates. Data change Request</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BC3C9AB6-1FA6-CDB9-3321-6BF88ECA2B19}"/>
              </a:ext>
            </a:extLst>
          </p:cNvPr>
          <p:cNvSpPr/>
          <p:nvPr/>
        </p:nvSpPr>
        <p:spPr>
          <a:xfrm>
            <a:off x="5991101" y="1440687"/>
            <a:ext cx="182870" cy="1014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5761"/>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8A04F366-C4BE-28AC-9BBB-5A50F6C76274}"/>
              </a:ext>
            </a:extLst>
          </p:cNvPr>
          <p:cNvSpPr txBox="1"/>
          <p:nvPr/>
        </p:nvSpPr>
        <p:spPr>
          <a:xfrm>
            <a:off x="6277930" y="2569873"/>
            <a:ext cx="40330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40403D"/>
                </a:solidFill>
                <a:latin typeface="Segoe UI"/>
              </a:rPr>
              <a:t>Quality Control and Data Integrity</a:t>
            </a:r>
            <a:endParaRPr kumimoji="0" lang="en-US" sz="12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Segoe UI"/>
                <a:ea typeface="+mn-ea"/>
                <a:cs typeface="+mn-cs"/>
              </a:rPr>
              <a:t>Updating </a:t>
            </a:r>
            <a:r>
              <a:rPr lang="en-US" sz="1000" dirty="0">
                <a:solidFill>
                  <a:prstClr val="black">
                    <a:lumMod val="50000"/>
                    <a:lumOff val="50000"/>
                  </a:prstClr>
                </a:solidFill>
                <a:latin typeface="Segoe UI"/>
              </a:rPr>
              <a:t>School District Directory and building information.</a:t>
            </a:r>
            <a:endParaRPr kumimoji="0" lang="en-US" sz="10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sp>
        <p:nvSpPr>
          <p:cNvPr id="14" name="Flowchart: Process 13">
            <a:extLst>
              <a:ext uri="{FF2B5EF4-FFF2-40B4-BE49-F238E27FC236}">
                <a16:creationId xmlns:a16="http://schemas.microsoft.com/office/drawing/2014/main" id="{05ECCA13-3A5F-4199-08DF-3162DCCA64A3}"/>
              </a:ext>
              <a:ext uri="{C183D7F6-B498-43B3-948B-1728B52AA6E4}">
                <adec:decorative xmlns:adec="http://schemas.microsoft.com/office/drawing/2017/decorative" val="1"/>
              </a:ext>
            </a:extLst>
          </p:cNvPr>
          <p:cNvSpPr/>
          <p:nvPr/>
        </p:nvSpPr>
        <p:spPr>
          <a:xfrm>
            <a:off x="3253431" y="2063345"/>
            <a:ext cx="1645656" cy="1645656"/>
          </a:xfrm>
          <a:prstGeom prst="flowChartProcess">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5" name="Flowchart: Process 24">
            <a:extLst>
              <a:ext uri="{FF2B5EF4-FFF2-40B4-BE49-F238E27FC236}">
                <a16:creationId xmlns:a16="http://schemas.microsoft.com/office/drawing/2014/main" id="{9AB5C9F8-421C-0B22-21A7-0181D9F727F7}"/>
              </a:ext>
              <a:ext uri="{C183D7F6-B498-43B3-948B-1728B52AA6E4}">
                <adec:decorative xmlns:adec="http://schemas.microsoft.com/office/drawing/2017/decorative" val="1"/>
              </a:ext>
            </a:extLst>
          </p:cNvPr>
          <p:cNvSpPr/>
          <p:nvPr/>
        </p:nvSpPr>
        <p:spPr>
          <a:xfrm>
            <a:off x="1504921" y="2063345"/>
            <a:ext cx="1645656" cy="1645656"/>
          </a:xfrm>
          <a:prstGeom prst="flowChartProces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9" name="Flowchart: Process 18">
            <a:extLst>
              <a:ext uri="{FF2B5EF4-FFF2-40B4-BE49-F238E27FC236}">
                <a16:creationId xmlns:a16="http://schemas.microsoft.com/office/drawing/2014/main" id="{6EA1C466-1FD2-23C6-011D-D89A1A30D315}"/>
              </a:ext>
              <a:ext uri="{C183D7F6-B498-43B3-948B-1728B52AA6E4}">
                <adec:decorative xmlns:adec="http://schemas.microsoft.com/office/drawing/2017/decorative" val="1"/>
              </a:ext>
            </a:extLst>
          </p:cNvPr>
          <p:cNvSpPr/>
          <p:nvPr/>
        </p:nvSpPr>
        <p:spPr>
          <a:xfrm>
            <a:off x="3253431" y="3822159"/>
            <a:ext cx="1645656" cy="1645656"/>
          </a:xfrm>
          <a:prstGeom prst="flowChartProcess">
            <a:avLst/>
          </a:prstGeom>
          <a:solidFill>
            <a:srgbClr val="4040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35" name="Graphic 34" descr="Clock outline">
            <a:extLst>
              <a:ext uri="{FF2B5EF4-FFF2-40B4-BE49-F238E27FC236}">
                <a16:creationId xmlns:a16="http://schemas.microsoft.com/office/drawing/2014/main" id="{DEA3006F-3D17-56D2-7171-EB772DF5F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9853" y="2529745"/>
            <a:ext cx="712810" cy="712810"/>
          </a:xfrm>
          <a:prstGeom prst="rect">
            <a:avLst/>
          </a:prstGeom>
        </p:spPr>
      </p:pic>
      <p:pic>
        <p:nvPicPr>
          <p:cNvPr id="15" name="Graphic 14" descr="Decision chart outline">
            <a:extLst>
              <a:ext uri="{FF2B5EF4-FFF2-40B4-BE49-F238E27FC236}">
                <a16:creationId xmlns:a16="http://schemas.microsoft.com/office/drawing/2014/main" id="{0A97744E-B47D-B68F-537D-2C07230A8B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4216" y="4145124"/>
            <a:ext cx="914400" cy="914400"/>
          </a:xfrm>
          <a:prstGeom prst="rect">
            <a:avLst/>
          </a:prstGeom>
        </p:spPr>
      </p:pic>
      <p:pic>
        <p:nvPicPr>
          <p:cNvPr id="17" name="Graphic 16" descr="Laptop outline">
            <a:extLst>
              <a:ext uri="{FF2B5EF4-FFF2-40B4-BE49-F238E27FC236}">
                <a16:creationId xmlns:a16="http://schemas.microsoft.com/office/drawing/2014/main" id="{7C8F7371-988B-F18A-D050-E7C8144BB0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53592" y="4184464"/>
            <a:ext cx="914400" cy="914400"/>
          </a:xfrm>
          <a:prstGeom prst="rect">
            <a:avLst/>
          </a:prstGeom>
        </p:spPr>
      </p:pic>
      <p:pic>
        <p:nvPicPr>
          <p:cNvPr id="16" name="Graphic 15" descr="Clipboard Checked with solid fill">
            <a:extLst>
              <a:ext uri="{FF2B5EF4-FFF2-40B4-BE49-F238E27FC236}">
                <a16:creationId xmlns:a16="http://schemas.microsoft.com/office/drawing/2014/main" id="{286854B5-087E-06ED-875F-AE548221A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51142" y="2529745"/>
            <a:ext cx="667431" cy="667431"/>
          </a:xfrm>
          <a:prstGeom prst="rect">
            <a:avLst/>
          </a:prstGeom>
        </p:spPr>
      </p:pic>
    </p:spTree>
    <p:extLst>
      <p:ext uri="{BB962C8B-B14F-4D97-AF65-F5344CB8AC3E}">
        <p14:creationId xmlns:p14="http://schemas.microsoft.com/office/powerpoint/2010/main" val="615258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90FE-0EB9-7E10-4E91-01D0B94C40E1}"/>
              </a:ext>
            </a:extLst>
          </p:cNvPr>
          <p:cNvSpPr>
            <a:spLocks noGrp="1"/>
          </p:cNvSpPr>
          <p:nvPr>
            <p:ph type="title"/>
          </p:nvPr>
        </p:nvSpPr>
        <p:spPr>
          <a:xfrm>
            <a:off x="956518" y="221880"/>
            <a:ext cx="10515600" cy="2070968"/>
          </a:xfrm>
        </p:spPr>
        <p:txBody>
          <a:bodyPr>
            <a:normAutofit fontScale="90000"/>
          </a:bodyPr>
          <a:lstStyle/>
          <a:p>
            <a:br>
              <a:rPr lang="en-US" dirty="0"/>
            </a:br>
            <a:r>
              <a:rPr lang="en-US" b="1" dirty="0">
                <a:solidFill>
                  <a:schemeClr val="accent2"/>
                </a:solidFill>
              </a:rPr>
              <a:t>MSDRS</a:t>
            </a:r>
            <a:r>
              <a:rPr lang="en-US" sz="5300" b="1" dirty="0">
                <a:solidFill>
                  <a:srgbClr val="002060"/>
                </a:solidFill>
              </a:rPr>
              <a:t> </a:t>
            </a:r>
            <a:r>
              <a:rPr lang="en-US" sz="5300" dirty="0"/>
              <a:t>Services, Updates </a:t>
            </a:r>
            <a:br>
              <a:rPr lang="en-US" sz="5300" dirty="0"/>
            </a:br>
            <a:r>
              <a:rPr lang="en-US" sz="5300" dirty="0"/>
              <a:t>Quality Control, Data Integrity</a:t>
            </a:r>
            <a:br>
              <a:rPr lang="en-US" sz="5300" dirty="0"/>
            </a:br>
            <a:r>
              <a:rPr lang="en-US" sz="2700" dirty="0">
                <a:solidFill>
                  <a:schemeClr val="bg2">
                    <a:lumMod val="75000"/>
                  </a:schemeClr>
                </a:solidFill>
              </a:rPr>
              <a:t>Alvina Ocegueda</a:t>
            </a:r>
          </a:p>
        </p:txBody>
      </p:sp>
      <p:pic>
        <p:nvPicPr>
          <p:cNvPr id="7" name="Picture 6">
            <a:extLst>
              <a:ext uri="{FF2B5EF4-FFF2-40B4-BE49-F238E27FC236}">
                <a16:creationId xmlns:a16="http://schemas.microsoft.com/office/drawing/2014/main" id="{068E75C5-148E-55C9-B79A-38714DF24D26}"/>
              </a:ext>
            </a:extLst>
          </p:cNvPr>
          <p:cNvPicPr>
            <a:picLocks noChangeAspect="1"/>
          </p:cNvPicPr>
          <p:nvPr/>
        </p:nvPicPr>
        <p:blipFill>
          <a:blip r:embed="rId2"/>
          <a:stretch>
            <a:fillRect/>
          </a:stretch>
        </p:blipFill>
        <p:spPr>
          <a:xfrm>
            <a:off x="1251445" y="3419689"/>
            <a:ext cx="2170046" cy="1804992"/>
          </a:xfrm>
          <a:prstGeom prst="rect">
            <a:avLst/>
          </a:prstGeom>
        </p:spPr>
      </p:pic>
      <p:pic>
        <p:nvPicPr>
          <p:cNvPr id="9" name="Picture 8">
            <a:extLst>
              <a:ext uri="{FF2B5EF4-FFF2-40B4-BE49-F238E27FC236}">
                <a16:creationId xmlns:a16="http://schemas.microsoft.com/office/drawing/2014/main" id="{CC73E8F3-1A29-E67F-1FE1-1B343A27EB9F}"/>
              </a:ext>
            </a:extLst>
          </p:cNvPr>
          <p:cNvPicPr>
            <a:picLocks noChangeAspect="1"/>
          </p:cNvPicPr>
          <p:nvPr/>
        </p:nvPicPr>
        <p:blipFill>
          <a:blip r:embed="rId3"/>
          <a:stretch>
            <a:fillRect/>
          </a:stretch>
        </p:blipFill>
        <p:spPr>
          <a:xfrm>
            <a:off x="4369767" y="3325891"/>
            <a:ext cx="2170046" cy="1898790"/>
          </a:xfrm>
          <a:prstGeom prst="rect">
            <a:avLst/>
          </a:prstGeom>
        </p:spPr>
      </p:pic>
      <p:pic>
        <p:nvPicPr>
          <p:cNvPr id="11" name="Picture 10">
            <a:extLst>
              <a:ext uri="{FF2B5EF4-FFF2-40B4-BE49-F238E27FC236}">
                <a16:creationId xmlns:a16="http://schemas.microsoft.com/office/drawing/2014/main" id="{2FFFB102-B41A-4725-E1CB-E4591C42D71D}"/>
              </a:ext>
            </a:extLst>
          </p:cNvPr>
          <p:cNvPicPr>
            <a:picLocks noChangeAspect="1"/>
          </p:cNvPicPr>
          <p:nvPr/>
        </p:nvPicPr>
        <p:blipFill>
          <a:blip r:embed="rId4"/>
          <a:stretch>
            <a:fillRect/>
          </a:stretch>
        </p:blipFill>
        <p:spPr>
          <a:xfrm>
            <a:off x="7488090" y="3296873"/>
            <a:ext cx="2170046" cy="1927808"/>
          </a:xfrm>
          <a:prstGeom prst="rect">
            <a:avLst/>
          </a:prstGeom>
        </p:spPr>
      </p:pic>
    </p:spTree>
    <p:extLst>
      <p:ext uri="{BB962C8B-B14F-4D97-AF65-F5344CB8AC3E}">
        <p14:creationId xmlns:p14="http://schemas.microsoft.com/office/powerpoint/2010/main" val="249182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a:xfrm>
            <a:off x="699829" y="382556"/>
            <a:ext cx="5396171" cy="620484"/>
          </a:xfrm>
        </p:spPr>
        <p:txBody>
          <a:bodyPr anchor="b">
            <a:normAutofit/>
          </a:bodyPr>
          <a:lstStyle/>
          <a:p>
            <a:r>
              <a:rPr lang="en-US" b="1" dirty="0"/>
              <a:t>MSDRS </a:t>
            </a:r>
            <a:r>
              <a:rPr lang="en-US" dirty="0"/>
              <a:t>&amp; </a:t>
            </a:r>
            <a:r>
              <a:rPr lang="en-US" b="1" dirty="0"/>
              <a:t>MSIS</a:t>
            </a:r>
            <a:r>
              <a:rPr lang="en-US" dirty="0"/>
              <a:t> Updates</a:t>
            </a:r>
          </a:p>
        </p:txBody>
      </p:sp>
      <p:sp>
        <p:nvSpPr>
          <p:cNvPr id="9" name="Text Placeholder 3">
            <a:extLst>
              <a:ext uri="{FF2B5EF4-FFF2-40B4-BE49-F238E27FC236}">
                <a16:creationId xmlns:a16="http://schemas.microsoft.com/office/drawing/2014/main" id="{592EA994-5D2F-4C23-68E9-F18503C40A56}"/>
              </a:ext>
            </a:extLst>
          </p:cNvPr>
          <p:cNvSpPr>
            <a:spLocks noGrp="1"/>
          </p:cNvSpPr>
          <p:nvPr>
            <p:ph type="body" sz="half" idx="2"/>
          </p:nvPr>
        </p:nvSpPr>
        <p:spPr>
          <a:xfrm>
            <a:off x="699829" y="1145653"/>
            <a:ext cx="9929022" cy="2914619"/>
          </a:xfrm>
        </p:spPr>
        <p:txBody>
          <a:bodyPr>
            <a:normAutofit lnSpcReduction="10000"/>
          </a:bodyPr>
          <a:lstStyle/>
          <a:p>
            <a:r>
              <a:rPr lang="en-US" sz="2400" b="1" dirty="0">
                <a:solidFill>
                  <a:srgbClr val="FBC639"/>
                </a:solidFill>
                <a:latin typeface="Aptos" panose="020B0004020202020204" pitchFamily="34" charset="0"/>
                <a:ea typeface="Aptos" panose="020B0004020202020204" pitchFamily="34" charset="0"/>
                <a:cs typeface="Aptos" panose="020B0004020202020204" pitchFamily="34" charset="0"/>
              </a:rPr>
              <a:t>New Name</a:t>
            </a:r>
          </a:p>
          <a:p>
            <a:r>
              <a:rPr lang="en-US" sz="1600" b="1" dirty="0">
                <a:effectLst/>
                <a:latin typeface="Aptos" panose="020B0004020202020204" pitchFamily="34" charset="0"/>
                <a:ea typeface="Aptos" panose="020B0004020202020204" pitchFamily="34" charset="0"/>
                <a:cs typeface="Aptos" panose="020B0004020202020204" pitchFamily="34" charset="0"/>
              </a:rPr>
              <a:t>Migrant Student Data, Reporting, and Support </a:t>
            </a:r>
          </a:p>
          <a:p>
            <a:r>
              <a:rPr lang="en-US" dirty="0">
                <a:effectLst/>
                <a:latin typeface="Aptos" panose="020B0004020202020204" pitchFamily="34" charset="0"/>
                <a:ea typeface="Aptos" panose="020B0004020202020204" pitchFamily="34" charset="0"/>
                <a:cs typeface="Aptos" panose="020B0004020202020204" pitchFamily="34" charset="0"/>
              </a:rPr>
              <a:t>Keeping the same acronym </a:t>
            </a:r>
            <a:r>
              <a:rPr lang="en-US" sz="1600" dirty="0">
                <a:effectLst/>
                <a:latin typeface="Aptos" panose="020B0004020202020204" pitchFamily="34" charset="0"/>
                <a:ea typeface="Aptos" panose="020B0004020202020204" pitchFamily="34" charset="0"/>
                <a:cs typeface="Aptos" panose="020B0004020202020204" pitchFamily="34" charset="0"/>
              </a:rPr>
              <a:t>still </a:t>
            </a:r>
            <a:r>
              <a:rPr lang="en-US" sz="1600" b="1" dirty="0">
                <a:effectLst/>
                <a:latin typeface="Aptos" panose="020B0004020202020204" pitchFamily="34" charset="0"/>
                <a:ea typeface="Aptos" panose="020B0004020202020204" pitchFamily="34" charset="0"/>
                <a:cs typeface="Aptos" panose="020B0004020202020204" pitchFamily="34" charset="0"/>
              </a:rPr>
              <a:t>MSDRS</a:t>
            </a:r>
          </a:p>
          <a:p>
            <a:r>
              <a:rPr lang="en-US" sz="1600" dirty="0">
                <a:effectLst/>
                <a:latin typeface="Aptos" panose="020B0004020202020204" pitchFamily="34" charset="0"/>
                <a:ea typeface="Aptos" panose="020B0004020202020204" pitchFamily="34" charset="0"/>
                <a:cs typeface="Aptos" panose="020B0004020202020204" pitchFamily="34" charset="0"/>
              </a:rPr>
              <a:t>(changing the “R” from Recruitment to Reporting)</a:t>
            </a:r>
          </a:p>
          <a:p>
            <a:r>
              <a:rPr lang="en-US" sz="2000" b="1" dirty="0">
                <a:solidFill>
                  <a:srgbClr val="FBC639"/>
                </a:solidFill>
                <a:effectLst/>
                <a:latin typeface="Aptos" panose="020B0004020202020204" pitchFamily="34" charset="0"/>
                <a:ea typeface="Aptos" panose="020B0004020202020204" pitchFamily="34" charset="0"/>
                <a:cs typeface="Aptos" panose="020B0004020202020204" pitchFamily="34" charset="0"/>
              </a:rPr>
              <a:t>Contact </a:t>
            </a:r>
            <a:endParaRPr lang="en-US" sz="2000" b="1" dirty="0">
              <a:effectLst/>
              <a:latin typeface="Aptos" panose="020B0004020202020204" pitchFamily="34" charset="0"/>
              <a:ea typeface="Aptos" panose="020B0004020202020204" pitchFamily="34" charset="0"/>
              <a:cs typeface="Aptos" panose="020B0004020202020204" pitchFamily="34" charset="0"/>
            </a:endParaRPr>
          </a:p>
          <a:p>
            <a:r>
              <a:rPr lang="en-US" sz="2000" dirty="0">
                <a:latin typeface="Aptos" panose="020B0004020202020204" pitchFamily="34" charset="0"/>
                <a:ea typeface="Aptos" panose="020B0004020202020204" pitchFamily="34" charset="0"/>
                <a:cs typeface="Aptos" panose="020B0004020202020204" pitchFamily="34" charset="0"/>
                <a:hlinkClick r:id="rId2"/>
              </a:rPr>
              <a:t>msis@msdr.org</a:t>
            </a:r>
            <a:r>
              <a:rPr lang="en-US" sz="2000" dirty="0">
                <a:latin typeface="Aptos" panose="020B0004020202020204" pitchFamily="34" charset="0"/>
                <a:ea typeface="Aptos" panose="020B0004020202020204" pitchFamily="34" charset="0"/>
                <a:cs typeface="Aptos" panose="020B0004020202020204" pitchFamily="34" charset="0"/>
              </a:rPr>
              <a:t> – MSIS Related Questions</a:t>
            </a:r>
          </a:p>
          <a:p>
            <a:r>
              <a:rPr lang="en-US" sz="2000" dirty="0">
                <a:latin typeface="Aptos" panose="020B0004020202020204" pitchFamily="34" charset="0"/>
                <a:ea typeface="Aptos" panose="020B0004020202020204" pitchFamily="34" charset="0"/>
                <a:cs typeface="Aptos" panose="020B0004020202020204" pitchFamily="34" charset="0"/>
                <a:hlinkClick r:id="rId3"/>
              </a:rPr>
              <a:t>msdr@msdr.org</a:t>
            </a:r>
            <a:r>
              <a:rPr lang="en-US" sz="2000" dirty="0">
                <a:latin typeface="Aptos" panose="020B0004020202020204" pitchFamily="34" charset="0"/>
                <a:ea typeface="Aptos" panose="020B0004020202020204" pitchFamily="34" charset="0"/>
                <a:cs typeface="Aptos" panose="020B0004020202020204" pitchFamily="34" charset="0"/>
              </a:rPr>
              <a:t> – General Questions</a:t>
            </a:r>
          </a:p>
          <a:p>
            <a:r>
              <a:rPr lang="en-US" sz="2000" dirty="0">
                <a:latin typeface="Aptos" panose="020B0004020202020204" pitchFamily="34" charset="0"/>
                <a:ea typeface="Aptos" panose="020B0004020202020204" pitchFamily="34" charset="0"/>
                <a:cs typeface="Aptos" panose="020B0004020202020204" pitchFamily="34" charset="0"/>
              </a:rPr>
              <a:t>509-837-2712</a:t>
            </a:r>
          </a:p>
          <a:p>
            <a:endParaRPr lang="en-US" dirty="0"/>
          </a:p>
        </p:txBody>
      </p:sp>
      <p:pic>
        <p:nvPicPr>
          <p:cNvPr id="3" name="Picture 2" descr="A mountain with clouds in the background&#10;&#10;Description automatically generated">
            <a:extLst>
              <a:ext uri="{FF2B5EF4-FFF2-40B4-BE49-F238E27FC236}">
                <a16:creationId xmlns:a16="http://schemas.microsoft.com/office/drawing/2014/main" id="{72884F80-7777-24C7-F4C3-E9BB2DBF0B36}"/>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r="31031"/>
          <a:stretch/>
        </p:blipFill>
        <p:spPr>
          <a:xfrm>
            <a:off x="5564136" y="289119"/>
            <a:ext cx="6627864" cy="6186325"/>
          </a:xfrm>
          <a:prstGeom prst="rect">
            <a:avLst/>
          </a:prstGeom>
        </p:spPr>
      </p:pic>
      <p:sp>
        <p:nvSpPr>
          <p:cNvPr id="4" name="TextBox 3">
            <a:extLst>
              <a:ext uri="{FF2B5EF4-FFF2-40B4-BE49-F238E27FC236}">
                <a16:creationId xmlns:a16="http://schemas.microsoft.com/office/drawing/2014/main" id="{D66184EB-8DA0-B9D4-E8D6-72CD0836523C}"/>
              </a:ext>
            </a:extLst>
          </p:cNvPr>
          <p:cNvSpPr txBox="1"/>
          <p:nvPr/>
        </p:nvSpPr>
        <p:spPr>
          <a:xfrm>
            <a:off x="5664340" y="692798"/>
            <a:ext cx="5168323" cy="4247317"/>
          </a:xfrm>
          <a:prstGeom prst="rect">
            <a:avLst/>
          </a:prstGeom>
          <a:noFill/>
        </p:spPr>
        <p:txBody>
          <a:bodyPr wrap="square">
            <a:spAutoFit/>
          </a:bodyPr>
          <a:lstStyle/>
          <a:p>
            <a:r>
              <a:rPr lang="en-US" sz="5400" b="1" dirty="0"/>
              <a:t>Migrant</a:t>
            </a:r>
          </a:p>
          <a:p>
            <a:r>
              <a:rPr lang="en-US" sz="5400" b="1" dirty="0"/>
              <a:t>Student</a:t>
            </a:r>
          </a:p>
          <a:p>
            <a:r>
              <a:rPr lang="en-US" sz="5400" b="1" dirty="0"/>
              <a:t>Data</a:t>
            </a:r>
          </a:p>
          <a:p>
            <a:r>
              <a:rPr lang="en-US" sz="5400" b="1" dirty="0">
                <a:solidFill>
                  <a:srgbClr val="FBC639"/>
                </a:solidFill>
              </a:rPr>
              <a:t>Reporting</a:t>
            </a:r>
          </a:p>
          <a:p>
            <a:r>
              <a:rPr lang="en-US" sz="5400" b="1" dirty="0"/>
              <a:t>Support</a:t>
            </a:r>
            <a:endParaRPr lang="en-US" sz="5400" dirty="0"/>
          </a:p>
        </p:txBody>
      </p:sp>
    </p:spTree>
    <p:extLst>
      <p:ext uri="{BB962C8B-B14F-4D97-AF65-F5344CB8AC3E}">
        <p14:creationId xmlns:p14="http://schemas.microsoft.com/office/powerpoint/2010/main" val="423448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b="1" dirty="0"/>
              <a:t>MSDRS</a:t>
            </a:r>
            <a:r>
              <a:rPr lang="en-US" dirty="0">
                <a:solidFill>
                  <a:schemeClr val="tx2">
                    <a:lumMod val="75000"/>
                  </a:schemeClr>
                </a:solidFill>
              </a:rPr>
              <a:t> </a:t>
            </a:r>
            <a:r>
              <a:rPr lang="en-US" sz="3600" dirty="0"/>
              <a:t>Services for Records Clerks &amp; Recruiters</a:t>
            </a:r>
          </a:p>
        </p:txBody>
      </p:sp>
      <p:grpSp>
        <p:nvGrpSpPr>
          <p:cNvPr id="11" name="Group 10">
            <a:extLst>
              <a:ext uri="{FF2B5EF4-FFF2-40B4-BE49-F238E27FC236}">
                <a16:creationId xmlns:a16="http://schemas.microsoft.com/office/drawing/2014/main" id="{88B1EFE3-B5B8-1CE7-0298-48ABE0F15D6E}"/>
              </a:ext>
            </a:extLst>
          </p:cNvPr>
          <p:cNvGrpSpPr>
            <a:grpSpLocks noGrp="1" noUngrp="1" noRot="1" noMove="1" noResize="1"/>
          </p:cNvGrpSpPr>
          <p:nvPr/>
        </p:nvGrpSpPr>
        <p:grpSpPr>
          <a:xfrm>
            <a:off x="609599" y="1445623"/>
            <a:ext cx="10972802" cy="4572000"/>
            <a:chOff x="609599" y="1445623"/>
            <a:chExt cx="10972802" cy="4572000"/>
          </a:xfrm>
        </p:grpSpPr>
        <p:sp>
          <p:nvSpPr>
            <p:cNvPr id="3" name="Rectangle 2">
              <a:extLst>
                <a:ext uri="{FF2B5EF4-FFF2-40B4-BE49-F238E27FC236}">
                  <a16:creationId xmlns:a16="http://schemas.microsoft.com/office/drawing/2014/main" id="{7C2C5777-CD6E-0184-1BF8-613235D5CF0F}"/>
                </a:ext>
              </a:extLst>
            </p:cNvPr>
            <p:cNvSpPr>
              <a:spLocks noGrp="1" noRot="1" noMove="1" noResize="1" noEditPoints="1" noAdjustHandles="1" noChangeArrowheads="1" noChangeShapeType="1"/>
            </p:cNvSpPr>
            <p:nvPr/>
          </p:nvSpPr>
          <p:spPr>
            <a:xfrm>
              <a:off x="609599" y="1445623"/>
              <a:ext cx="3657600" cy="228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Segoe UI"/>
                <a:ea typeface="+mn-ea"/>
                <a:cs typeface="+mn-cs"/>
              </a:endParaRPr>
            </a:p>
          </p:txBody>
        </p:sp>
        <p:sp>
          <p:nvSpPr>
            <p:cNvPr id="4" name="Rectangle 3">
              <a:extLst>
                <a:ext uri="{FF2B5EF4-FFF2-40B4-BE49-F238E27FC236}">
                  <a16:creationId xmlns:a16="http://schemas.microsoft.com/office/drawing/2014/main" id="{B68068DD-F5DB-2665-B418-68CE570F46E0}"/>
                </a:ext>
              </a:extLst>
            </p:cNvPr>
            <p:cNvSpPr>
              <a:spLocks noGrp="1" noRot="1" noMove="1" noResize="1" noEditPoints="1" noAdjustHandles="1" noChangeArrowheads="1" noChangeShapeType="1"/>
            </p:cNvSpPr>
            <p:nvPr/>
          </p:nvSpPr>
          <p:spPr>
            <a:xfrm>
              <a:off x="4267203" y="1445623"/>
              <a:ext cx="3657600" cy="2286000"/>
            </a:xfrm>
            <a:prstGeom prst="rect">
              <a:avLst/>
            </a:prstGeom>
            <a:solidFill>
              <a:srgbClr val="63B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D42A41D7-4F56-8730-7179-DC008751C250}"/>
                </a:ext>
              </a:extLst>
            </p:cNvPr>
            <p:cNvSpPr>
              <a:spLocks noGrp="1" noRot="1" noMove="1" noResize="1" noEditPoints="1" noAdjustHandles="1" noChangeArrowheads="1" noChangeShapeType="1"/>
            </p:cNvSpPr>
            <p:nvPr/>
          </p:nvSpPr>
          <p:spPr>
            <a:xfrm>
              <a:off x="7924801" y="1445623"/>
              <a:ext cx="3657600" cy="228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9E0130BB-4743-271F-1AAE-C19C2B583510}"/>
                </a:ext>
              </a:extLst>
            </p:cNvPr>
            <p:cNvSpPr>
              <a:spLocks noGrp="1" noRot="1" noMove="1" noResize="1" noEditPoints="1" noAdjustHandles="1" noChangeArrowheads="1" noChangeShapeType="1"/>
            </p:cNvSpPr>
            <p:nvPr/>
          </p:nvSpPr>
          <p:spPr>
            <a:xfrm>
              <a:off x="609599" y="3731623"/>
              <a:ext cx="3657600" cy="2286000"/>
            </a:xfrm>
            <a:prstGeom prst="rect">
              <a:avLst/>
            </a:prstGeom>
            <a:solidFill>
              <a:srgbClr val="63B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0F730D3-2D62-4ABD-D69E-234144C9403A}"/>
                </a:ext>
              </a:extLst>
            </p:cNvPr>
            <p:cNvSpPr>
              <a:spLocks noGrp="1" noRot="1" noMove="1" noResize="1" noEditPoints="1" noAdjustHandles="1" noChangeArrowheads="1" noChangeShapeType="1"/>
            </p:cNvSpPr>
            <p:nvPr/>
          </p:nvSpPr>
          <p:spPr>
            <a:xfrm>
              <a:off x="4267203" y="3731623"/>
              <a:ext cx="3657600" cy="228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20EF2DD6-1F3A-DAB1-253E-85BBA64DD2ED}"/>
                </a:ext>
              </a:extLst>
            </p:cNvPr>
            <p:cNvSpPr>
              <a:spLocks noGrp="1" noRot="1" noMove="1" noResize="1" noEditPoints="1" noAdjustHandles="1" noChangeArrowheads="1" noChangeShapeType="1"/>
            </p:cNvSpPr>
            <p:nvPr/>
          </p:nvSpPr>
          <p:spPr>
            <a:xfrm>
              <a:off x="7924801" y="3731623"/>
              <a:ext cx="36576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12" name="TextBox 11">
            <a:extLst>
              <a:ext uri="{FF2B5EF4-FFF2-40B4-BE49-F238E27FC236}">
                <a16:creationId xmlns:a16="http://schemas.microsoft.com/office/drawing/2014/main" id="{D0070B18-FDF4-20FC-46CE-38194B73BD1B}"/>
              </a:ext>
            </a:extLst>
          </p:cNvPr>
          <p:cNvSpPr txBox="1"/>
          <p:nvPr/>
        </p:nvSpPr>
        <p:spPr>
          <a:xfrm>
            <a:off x="838200" y="1690688"/>
            <a:ext cx="3200402" cy="1923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bg1"/>
                </a:solidFill>
                <a:latin typeface="Segoe UI"/>
              </a:rPr>
              <a:t>Quality Control</a:t>
            </a:r>
            <a:endParaRPr kumimoji="0" lang="en-US" sz="2400" b="1" i="0" u="none" strike="noStrike" kern="1200" cap="none" spc="0" normalizeH="0" baseline="0" noProof="0" dirty="0">
              <a:ln>
                <a:noFill/>
              </a:ln>
              <a:solidFill>
                <a:schemeClr val="bg1"/>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Segoe UI"/>
                <a:ea typeface="+mn-ea"/>
                <a:cs typeface="+mn-cs"/>
              </a:rPr>
              <a:t>Family Eligibility Reviews (FERs)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Segoe UI"/>
              </a:rPr>
              <a:t>Data Change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Segoe UI"/>
              </a:rPr>
              <a:t>School District Directory (staff and dates)</a:t>
            </a:r>
          </a:p>
        </p:txBody>
      </p:sp>
      <p:sp>
        <p:nvSpPr>
          <p:cNvPr id="16" name="TextBox 15">
            <a:extLst>
              <a:ext uri="{FF2B5EF4-FFF2-40B4-BE49-F238E27FC236}">
                <a16:creationId xmlns:a16="http://schemas.microsoft.com/office/drawing/2014/main" id="{BCD2CACA-A486-CF3C-2991-0CF087FAE193}"/>
              </a:ext>
            </a:extLst>
          </p:cNvPr>
          <p:cNvSpPr txBox="1"/>
          <p:nvPr/>
        </p:nvSpPr>
        <p:spPr>
          <a:xfrm>
            <a:off x="4495799" y="1488322"/>
            <a:ext cx="3200402" cy="22006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latin typeface="Segoe UI"/>
              </a:rPr>
              <a:t>MSIS Support</a:t>
            </a:r>
            <a:endParaRPr kumimoji="0" lang="en-US" sz="2400" b="1" i="0" u="none" strike="noStrike" kern="1200" cap="none" spc="0" normalizeH="0" baseline="0" noProof="0" dirty="0">
              <a:ln>
                <a:noFill/>
              </a:ln>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a:rPr>
              <a:t>MSIS Access – Passwords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a:rPr>
              <a:t>School Buildings-  Verifications and New IDs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a:rPr>
              <a:t>Data Entry Screens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Segoe UI"/>
                <a:ea typeface="+mn-ea"/>
                <a:cs typeface="+mn-cs"/>
              </a:rPr>
              <a:t>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a:rPr>
              <a:t>Error Messages</a:t>
            </a:r>
            <a:endParaRPr kumimoji="0" lang="en-US" sz="1800" b="0" i="0" u="none" strike="noStrike" kern="1200" cap="none" spc="0" normalizeH="0" baseline="0" noProof="0" dirty="0">
              <a:ln>
                <a:noFill/>
              </a:ln>
              <a:effectLst/>
              <a:uLnTx/>
              <a:uFillTx/>
              <a:latin typeface="Segoe UI"/>
              <a:ea typeface="+mn-ea"/>
              <a:cs typeface="+mn-cs"/>
            </a:endParaRPr>
          </a:p>
        </p:txBody>
      </p:sp>
      <p:sp>
        <p:nvSpPr>
          <p:cNvPr id="17" name="TextBox 16">
            <a:extLst>
              <a:ext uri="{FF2B5EF4-FFF2-40B4-BE49-F238E27FC236}">
                <a16:creationId xmlns:a16="http://schemas.microsoft.com/office/drawing/2014/main" id="{40493720-9D33-C06F-20A9-C338B9A38A07}"/>
              </a:ext>
            </a:extLst>
          </p:cNvPr>
          <p:cNvSpPr txBox="1"/>
          <p:nvPr/>
        </p:nvSpPr>
        <p:spPr>
          <a:xfrm>
            <a:off x="8153395" y="1705184"/>
            <a:ext cx="3200402" cy="17389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bg1"/>
                </a:solidFill>
                <a:latin typeface="Segoe UI"/>
              </a:rPr>
              <a:t>eCOE Technical Assistance</a:t>
            </a:r>
            <a:endParaRPr kumimoji="0" lang="en-US" sz="2400" b="1" i="0" u="none" strike="noStrike" kern="1200" cap="none" spc="0" normalizeH="0" baseline="0" noProof="0" dirty="0">
              <a:ln>
                <a:noFill/>
              </a:ln>
              <a:solidFill>
                <a:schemeClr val="bg1"/>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Segoe UI"/>
                <a:ea typeface="+mn-ea"/>
                <a:cs typeface="+mn-cs"/>
              </a:rPr>
              <a:t>iPad </a:t>
            </a:r>
            <a:r>
              <a:rPr lang="en-US" dirty="0">
                <a:solidFill>
                  <a:schemeClr val="bg1"/>
                </a:solidFill>
                <a:latin typeface="Segoe UI"/>
              </a:rPr>
              <a:t>App</a:t>
            </a:r>
            <a:r>
              <a:rPr kumimoji="0" lang="en-US" sz="1800" b="0" i="0" u="none" strike="noStrike" kern="1200" cap="none" spc="0" normalizeH="0" baseline="0" noProof="0" dirty="0">
                <a:ln>
                  <a:noFill/>
                </a:ln>
                <a:solidFill>
                  <a:schemeClr val="bg1"/>
                </a:solidFill>
                <a:effectLst/>
                <a:uLnTx/>
                <a:uFillTx/>
                <a:latin typeface="Segoe U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Segoe UI"/>
              </a:rPr>
              <a:t>eCOE Review &amp; Approvals</a:t>
            </a:r>
            <a:endParaRPr kumimoji="0" lang="en-US" sz="1800" b="0" i="0" u="none" strike="noStrike" kern="1200" cap="none" spc="0" normalizeH="0" baseline="0" noProof="0" dirty="0">
              <a:ln>
                <a:noFill/>
              </a:ln>
              <a:solidFill>
                <a:schemeClr val="bg1"/>
              </a:solidFill>
              <a:effectLst/>
              <a:uLnTx/>
              <a:uFillTx/>
              <a:latin typeface="Segoe UI"/>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F23D8A8F-8E38-EFF4-7C9B-4ED740771B24}"/>
              </a:ext>
            </a:extLst>
          </p:cNvPr>
          <p:cNvSpPr txBox="1"/>
          <p:nvPr/>
        </p:nvSpPr>
        <p:spPr>
          <a:xfrm>
            <a:off x="838202" y="3921986"/>
            <a:ext cx="3200402" cy="136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prstClr val="black"/>
                </a:solidFill>
                <a:latin typeface="Segoe UI"/>
              </a:rPr>
              <a:t>PASS</a:t>
            </a:r>
            <a:endParaRPr kumimoji="0" lang="en-US" sz="2400" b="1" i="0" u="none" strike="noStrike" kern="1200" cap="none" spc="0" normalizeH="0" baseline="0" noProof="0" dirty="0">
              <a:ln>
                <a:noFill/>
              </a:ln>
              <a:solidFill>
                <a:prstClr val="black"/>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Segoe UI"/>
              </a:rPr>
              <a:t>Portable Assisted Study Sequence credit retrieval program</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E75ABF3D-F2D8-07F0-5EA6-AD7BF47C4F38}"/>
              </a:ext>
            </a:extLst>
          </p:cNvPr>
          <p:cNvSpPr txBox="1"/>
          <p:nvPr/>
        </p:nvSpPr>
        <p:spPr>
          <a:xfrm>
            <a:off x="4495799" y="3921986"/>
            <a:ext cx="3200402"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400" b="1" dirty="0">
                <a:solidFill>
                  <a:schemeClr val="bg1"/>
                </a:solidFill>
                <a:latin typeface="Segoe UI"/>
              </a:rPr>
              <a:t>Student Events</a:t>
            </a:r>
            <a:endParaRPr kumimoji="0" lang="en-US" sz="2400" b="1" i="0" u="none" strike="noStrike" kern="1200" cap="none" spc="0" normalizeH="0" baseline="0" noProof="0" dirty="0">
              <a:ln>
                <a:noFill/>
              </a:ln>
              <a:solidFill>
                <a:schemeClr val="bg1"/>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Segoe UI"/>
              </a:rPr>
              <a:t>Dare to Dream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solidFill>
                <a:latin typeface="Segoe UI"/>
              </a:rPr>
              <a:t>Other summer events</a:t>
            </a:r>
            <a:r>
              <a:rPr kumimoji="0" lang="en-US" sz="1800" b="0" i="0" u="none" strike="noStrike" kern="1200" cap="none" spc="0" normalizeH="0" baseline="0" noProof="0" dirty="0">
                <a:ln>
                  <a:noFill/>
                </a:ln>
                <a:solidFill>
                  <a:schemeClr val="bg1"/>
                </a:solidFill>
                <a:effectLst/>
                <a:uLnTx/>
                <a:uFillTx/>
                <a:latin typeface="Segoe UI"/>
                <a:ea typeface="+mn-ea"/>
                <a:cs typeface="+mn-cs"/>
              </a:rPr>
              <a:t> </a:t>
            </a:r>
          </a:p>
        </p:txBody>
      </p:sp>
      <p:pic>
        <p:nvPicPr>
          <p:cNvPr id="13" name="Picture 12" descr="A mountain with clouds in the background&#10;&#10;Description automatically generated">
            <a:extLst>
              <a:ext uri="{FF2B5EF4-FFF2-40B4-BE49-F238E27FC236}">
                <a16:creationId xmlns:a16="http://schemas.microsoft.com/office/drawing/2014/main" id="{CFD522C7-9E58-B7A2-8368-4D1E9C68831B}"/>
              </a:ext>
            </a:extLst>
          </p:cNvPr>
          <p:cNvPicPr>
            <a:picLocks noChangeAspect="1"/>
          </p:cNvPicPr>
          <p:nvPr/>
        </p:nvPicPr>
        <p:blipFill rotWithShape="1">
          <a:blip r:embed="rId2">
            <a:extLst>
              <a:ext uri="{28A0092B-C50C-407E-A947-70E740481C1C}">
                <a14:useLocalDpi xmlns:a14="http://schemas.microsoft.com/office/drawing/2010/main" val="0"/>
              </a:ext>
            </a:extLst>
          </a:blip>
          <a:srcRect r="8902"/>
          <a:stretch/>
        </p:blipFill>
        <p:spPr>
          <a:xfrm>
            <a:off x="7924796" y="3731623"/>
            <a:ext cx="3657601" cy="2286000"/>
          </a:xfrm>
          <a:prstGeom prst="rect">
            <a:avLst/>
          </a:prstGeom>
        </p:spPr>
      </p:pic>
      <p:sp>
        <p:nvSpPr>
          <p:cNvPr id="15" name="TextBox 14">
            <a:extLst>
              <a:ext uri="{FF2B5EF4-FFF2-40B4-BE49-F238E27FC236}">
                <a16:creationId xmlns:a16="http://schemas.microsoft.com/office/drawing/2014/main" id="{81285E89-6B0C-9AD5-4920-A9A61A3D8040}"/>
              </a:ext>
            </a:extLst>
          </p:cNvPr>
          <p:cNvSpPr txBox="1"/>
          <p:nvPr/>
        </p:nvSpPr>
        <p:spPr>
          <a:xfrm>
            <a:off x="8521756" y="4145124"/>
            <a:ext cx="2644284" cy="923330"/>
          </a:xfrm>
          <a:prstGeom prst="rect">
            <a:avLst/>
          </a:prstGeom>
          <a:noFill/>
        </p:spPr>
        <p:txBody>
          <a:bodyPr wrap="square">
            <a:spAutoFit/>
          </a:bodyPr>
          <a:lstStyle/>
          <a:p>
            <a:r>
              <a:rPr lang="en-US" sz="5400" b="1" dirty="0">
                <a:solidFill>
                  <a:srgbClr val="002060"/>
                </a:solidFill>
              </a:rPr>
              <a:t>MSDRS</a:t>
            </a:r>
            <a:endParaRPr lang="en-US" sz="5400" dirty="0"/>
          </a:p>
        </p:txBody>
      </p:sp>
    </p:spTree>
    <p:extLst>
      <p:ext uri="{BB962C8B-B14F-4D97-AF65-F5344CB8AC3E}">
        <p14:creationId xmlns:p14="http://schemas.microsoft.com/office/powerpoint/2010/main" val="2726151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a:xfrm>
            <a:off x="838200" y="365125"/>
            <a:ext cx="10515600" cy="1325563"/>
          </a:xfrm>
        </p:spPr>
        <p:txBody>
          <a:bodyPr anchor="ctr">
            <a:norm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MSIS 2.0 – </a:t>
            </a:r>
            <a:r>
              <a:rPr lang="en-US" sz="4400" b="1" dirty="0">
                <a:effectLst/>
                <a:latin typeface="Tahoma" panose="020B0604030504040204" pitchFamily="34" charset="0"/>
                <a:ea typeface="Tahoma" panose="020B0604030504040204" pitchFamily="34" charset="0"/>
                <a:cs typeface="Tahoma" panose="020B0604030504040204" pitchFamily="34" charset="0"/>
              </a:rPr>
              <a:t>Release date </a:t>
            </a:r>
            <a:r>
              <a:rPr lang="en-US" sz="4400" b="1" dirty="0">
                <a:solidFill>
                  <a:schemeClr val="accent2"/>
                </a:solidFill>
                <a:effectLst/>
                <a:latin typeface="Tahoma" panose="020B0604030504040204" pitchFamily="34" charset="0"/>
                <a:ea typeface="Tahoma" panose="020B0604030504040204" pitchFamily="34" charset="0"/>
                <a:cs typeface="Tahoma" panose="020B0604030504040204" pitchFamily="34" charset="0"/>
              </a:rPr>
              <a:t>12/2/24</a:t>
            </a:r>
            <a:br>
              <a:rPr lang="en-US" sz="4400" b="1" dirty="0">
                <a:effectLst/>
                <a:latin typeface="Tahoma" panose="020B0604030504040204" pitchFamily="34" charset="0"/>
                <a:ea typeface="Tahoma" panose="020B0604030504040204" pitchFamily="34" charset="0"/>
                <a:cs typeface="Tahoma" panose="020B0604030504040204" pitchFamily="34" charset="0"/>
              </a:rPr>
            </a:br>
            <a:endParaRPr lang="en-US" dirty="0"/>
          </a:p>
        </p:txBody>
      </p:sp>
      <p:pic>
        <p:nvPicPr>
          <p:cNvPr id="5" name="Picture 3" descr="A screenshot of a computer&#10;&#10;Description automatically generated">
            <a:extLst>
              <a:ext uri="{FF2B5EF4-FFF2-40B4-BE49-F238E27FC236}">
                <a16:creationId xmlns:a16="http://schemas.microsoft.com/office/drawing/2014/main" id="{51DD100D-967A-5D0D-177C-4143839A95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2031" y="1569798"/>
            <a:ext cx="10515600" cy="40843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403209"/>
      </p:ext>
    </p:extLst>
  </p:cSld>
  <p:clrMapOvr>
    <a:masterClrMapping/>
  </p:clrMapOvr>
</p:sld>
</file>

<file path=ppt/theme/theme1.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2.xml><?xml version="1.0" encoding="utf-8"?>
<a:theme xmlns:a="http://schemas.openxmlformats.org/drawingml/2006/main" name="1_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0D983665-B8EB-4170-B56E-41961408E2C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6043A275B8054CBF0853162EEF76B6" ma:contentTypeVersion="18" ma:contentTypeDescription="Create a new document." ma:contentTypeScope="" ma:versionID="e3ceceaeb6a9d4f8d5e0154d79dcae8e">
  <xsd:schema xmlns:xsd="http://www.w3.org/2001/XMLSchema" xmlns:xs="http://www.w3.org/2001/XMLSchema" xmlns:p="http://schemas.microsoft.com/office/2006/metadata/properties" xmlns:ns2="567eff4b-7d28-49de-8347-e11e719a2a83" xmlns:ns3="7103093a-5264-496b-831e-e65c69f03529" targetNamespace="http://schemas.microsoft.com/office/2006/metadata/properties" ma:root="true" ma:fieldsID="8cfaaa0eafaddb4970ec37a5113f1e29" ns2:_="" ns3:_="">
    <xsd:import namespace="567eff4b-7d28-49de-8347-e11e719a2a83"/>
    <xsd:import namespace="7103093a-5264-496b-831e-e65c69f035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eff4b-7d28-49de-8347-e11e719a2a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60bdfec-524b-4a3c-9851-7d42f4a003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03093a-5264-496b-831e-e65c69f035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0913eae-974d-46c8-aacf-523b95f02184}" ma:internalName="TaxCatchAll" ma:showField="CatchAllData" ma:web="7103093a-5264-496b-831e-e65c69f03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7eff4b-7d28-49de-8347-e11e719a2a83">
      <Terms xmlns="http://schemas.microsoft.com/office/infopath/2007/PartnerControls"/>
    </lcf76f155ced4ddcb4097134ff3c332f>
    <TaxCatchAll xmlns="7103093a-5264-496b-831e-e65c69f035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69111B-CD13-4640-9890-1E609721DE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7eff4b-7d28-49de-8347-e11e719a2a83"/>
    <ds:schemaRef ds:uri="7103093a-5264-496b-831e-e65c69f035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E8CD39-01C8-448B-93E4-657053375E90}">
  <ds:schemaRef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terms/"/>
    <ds:schemaRef ds:uri="http://schemas.microsoft.com/office/2006/documentManagement/types"/>
    <ds:schemaRef ds:uri="d0798327-5254-4832-9d6b-dab5c32ea1a5"/>
    <ds:schemaRef ds:uri="http://purl.org/dc/dcmitype/"/>
    <ds:schemaRef ds:uri="b0ec0414-397d-427d-ad1c-ae84c9ad31e7"/>
    <ds:schemaRef ds:uri="http://purl.org/dc/elements/1.1/"/>
    <ds:schemaRef ds:uri="567eff4b-7d28-49de-8347-e11e719a2a83"/>
    <ds:schemaRef ds:uri="7103093a-5264-496b-831e-e65c69f03529"/>
  </ds:schemaRefs>
</ds:datastoreItem>
</file>

<file path=customXml/itemProps3.xml><?xml version="1.0" encoding="utf-8"?>
<ds:datastoreItem xmlns:ds="http://schemas.openxmlformats.org/officeDocument/2006/customXml" ds:itemID="{E02E2506-6F46-474D-A8B5-41AA2BE82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PowerPoint-Template-Sage</Template>
  <TotalTime>2725</TotalTime>
  <Words>2051</Words>
  <Application>Microsoft Office PowerPoint</Application>
  <PresentationFormat>Widescreen</PresentationFormat>
  <Paragraphs>297</Paragraphs>
  <Slides>36</Slides>
  <Notes>2</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Content Slides</vt:lpstr>
      <vt:lpstr>1_Content Slides</vt:lpstr>
      <vt:lpstr>Quality Control and Data Integrity  for MSIS and ID&amp;R </vt:lpstr>
      <vt:lpstr>Vision</vt:lpstr>
      <vt:lpstr>Equity Statement</vt:lpstr>
      <vt:lpstr>Tribal Land Acknowledgement</vt:lpstr>
      <vt:lpstr>Agenda </vt:lpstr>
      <vt:lpstr> MSDRS Services, Updates  Quality Control, Data Integrity Alvina Ocegueda</vt:lpstr>
      <vt:lpstr>MSDRS &amp; MSIS Updates</vt:lpstr>
      <vt:lpstr>MSDRS Services for Records Clerks &amp; Recruiters</vt:lpstr>
      <vt:lpstr>MSIS 2.0 – Release date 12/2/24 </vt:lpstr>
      <vt:lpstr>DATA CHANGE REQUEST </vt:lpstr>
      <vt:lpstr>School District Directory/ Buildings  </vt:lpstr>
      <vt:lpstr>24-25 SCHOOL YEAR OSPI/MSDRS ACTIVITY GUIDE </vt:lpstr>
      <vt:lpstr>OSPI Data Reporting Due Dates</vt:lpstr>
      <vt:lpstr>MSIS Reminders </vt:lpstr>
      <vt:lpstr>WHO DO I CONTACT FOR… </vt:lpstr>
      <vt:lpstr>WHO DO I CONTACT FOR… </vt:lpstr>
      <vt:lpstr>  OSPI-Services and  eCOE Review Veronica Avila</vt:lpstr>
      <vt:lpstr>OSPI Services</vt:lpstr>
      <vt:lpstr>eCOE</vt:lpstr>
      <vt:lpstr>PowerPoint Presentation</vt:lpstr>
      <vt:lpstr>Importance of eCOE Review</vt:lpstr>
      <vt:lpstr>Common Errors</vt:lpstr>
      <vt:lpstr>Comments</vt:lpstr>
      <vt:lpstr>Qualifying Work &amp; Dates</vt:lpstr>
      <vt:lpstr>eCOE Signatures</vt:lpstr>
      <vt:lpstr>eCOE Things to remember </vt:lpstr>
      <vt:lpstr>Challenged COE</vt:lpstr>
      <vt:lpstr>What is a  CHALLENGED COE?</vt:lpstr>
      <vt:lpstr>Things to remember    CHALLENGED COE</vt:lpstr>
      <vt:lpstr>Short Duration Move (3 weeks or less)</vt:lpstr>
      <vt:lpstr>PowerPoint Presentation</vt:lpstr>
      <vt:lpstr>PowerPoint Presentation</vt:lpstr>
      <vt:lpstr>Challenged COE  Example </vt:lpstr>
      <vt:lpstr>PowerPoint Presentation</vt:lpstr>
      <vt:lpstr>  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Brand</dc:subject>
  <dc:creator>Veronica Avila</dc:creator>
  <cp:lastModifiedBy>Veronica Avila</cp:lastModifiedBy>
  <cp:revision>5</cp:revision>
  <dcterms:created xsi:type="dcterms:W3CDTF">2024-06-21T00:39:06Z</dcterms:created>
  <dcterms:modified xsi:type="dcterms:W3CDTF">2024-08-13T18:57:47Z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0x0101008D6043A275B8054CBF0853162EEF76B6</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SIP_Label_9145f431-4c8c-42c6-a5a5-ba6d3bdea585_Enabled">
    <vt:lpwstr>true</vt:lpwstr>
  </property>
  <property fmtid="{D5CDD505-2E9C-101B-9397-08002B2CF9AE}" pid="8" name="MSIP_Label_9145f431-4c8c-42c6-a5a5-ba6d3bdea585_SetDate">
    <vt:lpwstr>2024-06-21T00:39:31Z</vt:lpwstr>
  </property>
  <property fmtid="{D5CDD505-2E9C-101B-9397-08002B2CF9AE}" pid="9" name="MSIP_Label_9145f431-4c8c-42c6-a5a5-ba6d3bdea585_Method">
    <vt:lpwstr>Standard</vt:lpwstr>
  </property>
  <property fmtid="{D5CDD505-2E9C-101B-9397-08002B2CF9AE}" pid="10" name="MSIP_Label_9145f431-4c8c-42c6-a5a5-ba6d3bdea585_Name">
    <vt:lpwstr>defa4170-0d19-0005-0004-bc88714345d2</vt:lpwstr>
  </property>
  <property fmtid="{D5CDD505-2E9C-101B-9397-08002B2CF9AE}" pid="11" name="MSIP_Label_9145f431-4c8c-42c6-a5a5-ba6d3bdea585_SiteId">
    <vt:lpwstr>b2fe5ccf-10a5-46fe-ae45-a0267412af7a</vt:lpwstr>
  </property>
  <property fmtid="{D5CDD505-2E9C-101B-9397-08002B2CF9AE}" pid="12" name="MSIP_Label_9145f431-4c8c-42c6-a5a5-ba6d3bdea585_ActionId">
    <vt:lpwstr>3bb7e334-7424-4600-8584-0569805967d3</vt:lpwstr>
  </property>
  <property fmtid="{D5CDD505-2E9C-101B-9397-08002B2CF9AE}" pid="13" name="MSIP_Label_9145f431-4c8c-42c6-a5a5-ba6d3bdea585_ContentBits">
    <vt:lpwstr>0</vt:lpwstr>
  </property>
</Properties>
</file>